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sldIdLst>
    <p:sldId id="257" r:id="rId2"/>
    <p:sldId id="274" r:id="rId3"/>
    <p:sldId id="281" r:id="rId4"/>
    <p:sldId id="259" r:id="rId5"/>
    <p:sldId id="275" r:id="rId6"/>
    <p:sldId id="276" r:id="rId7"/>
    <p:sldId id="277" r:id="rId8"/>
    <p:sldId id="278" r:id="rId9"/>
    <p:sldId id="273" r:id="rId10"/>
    <p:sldId id="267" r:id="rId11"/>
    <p:sldId id="279" r:id="rId12"/>
    <p:sldId id="280" r:id="rId13"/>
    <p:sldId id="282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58" autoAdjust="0"/>
    <p:restoredTop sz="94660"/>
  </p:normalViewPr>
  <p:slideViewPr>
    <p:cSldViewPr snapToGrid="0">
      <p:cViewPr varScale="1">
        <p:scale>
          <a:sx n="68" d="100"/>
          <a:sy n="68" d="100"/>
        </p:scale>
        <p:origin x="207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1EB34BA-F06B-4E45-BB75-134D2A6B4E12}" type="datetimeFigureOut">
              <a:rPr lang="ko-KR" altLang="en-US" smtClean="0"/>
              <a:t>2025-03-15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B061B06-F761-4C9D-B932-497967E5C29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8041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FABE7-9BC5-42DD-A80D-958608AAFA3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230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613C6A-9573-4952-A415-CF552F70AF3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24236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69681-6A32-4857-8C57-CBC3058292D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06788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076160-FFEB-4968-8B19-0F3D1C0D781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96582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4615-DE99-45D5-B411-D5085A2339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39504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38764-DA1A-4BFC-8BFD-E39CA25919F5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88863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537F5E-AB4D-4F3A-BA06-7A76A929B21C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73266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C478F9-8E38-4702-BD81-67181A849A5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3604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4A1223-4242-45F3-8317-537B1BFF442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2382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4DEA91-E798-48C6-8E18-662F9AEB7EF8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937760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EC387-D00F-4004-A9D4-1493A08D6903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6655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F1C492E-C258-4EDA-88E4-1AE567C45B6F}" type="datetime1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t>2025-03-15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499784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3323772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3302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bIns="396000" rtlCol="0" anchor="ctr"/>
          <a:lstStyle/>
          <a:p>
            <a:pPr algn="ctr"/>
            <a:r>
              <a:rPr lang="ko-KR" altLang="en-US" sz="13800" dirty="0" err="1">
                <a:solidFill>
                  <a:prstClr val="white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포폴제작</a:t>
            </a:r>
            <a:endParaRPr lang="en-US" altLang="ko-KR" sz="13800" dirty="0">
              <a:solidFill>
                <a:prstClr val="white"/>
              </a:solidFill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6653659" y="4541702"/>
            <a:ext cx="2176016" cy="1544319"/>
            <a:chOff x="6415534" y="4923064"/>
            <a:chExt cx="1584975" cy="1124857"/>
          </a:xfrm>
        </p:grpSpPr>
        <p:sp>
          <p:nvSpPr>
            <p:cNvPr id="10" name="Freeform 5"/>
            <p:cNvSpPr>
              <a:spLocks noEditPoints="1"/>
            </p:cNvSpPr>
            <p:nvPr/>
          </p:nvSpPr>
          <p:spPr bwMode="auto">
            <a:xfrm flipH="1">
              <a:off x="6415534" y="4923064"/>
              <a:ext cx="1354060" cy="1124857"/>
            </a:xfrm>
            <a:custGeom>
              <a:avLst/>
              <a:gdLst>
                <a:gd name="T0" fmla="*/ 8195 w 9217"/>
                <a:gd name="T1" fmla="*/ 24 h 7655"/>
                <a:gd name="T2" fmla="*/ 6840 w 9217"/>
                <a:gd name="T3" fmla="*/ 33 h 7655"/>
                <a:gd name="T4" fmla="*/ 6189 w 9217"/>
                <a:gd name="T5" fmla="*/ 270 h 7655"/>
                <a:gd name="T6" fmla="*/ 5191 w 9217"/>
                <a:gd name="T7" fmla="*/ 850 h 7655"/>
                <a:gd name="T8" fmla="*/ 3948 w 9217"/>
                <a:gd name="T9" fmla="*/ 1124 h 7655"/>
                <a:gd name="T10" fmla="*/ 2116 w 9217"/>
                <a:gd name="T11" fmla="*/ 2293 h 7655"/>
                <a:gd name="T12" fmla="*/ 380 w 9217"/>
                <a:gd name="T13" fmla="*/ 4303 h 7655"/>
                <a:gd name="T14" fmla="*/ 0 w 9217"/>
                <a:gd name="T15" fmla="*/ 5641 h 7655"/>
                <a:gd name="T16" fmla="*/ 184 w 9217"/>
                <a:gd name="T17" fmla="*/ 6349 h 7655"/>
                <a:gd name="T18" fmla="*/ 399 w 9217"/>
                <a:gd name="T19" fmla="*/ 6198 h 7655"/>
                <a:gd name="T20" fmla="*/ 399 w 9217"/>
                <a:gd name="T21" fmla="*/ 5239 h 7655"/>
                <a:gd name="T22" fmla="*/ 1332 w 9217"/>
                <a:gd name="T23" fmla="*/ 3549 h 7655"/>
                <a:gd name="T24" fmla="*/ 2777 w 9217"/>
                <a:gd name="T25" fmla="*/ 2355 h 7655"/>
                <a:gd name="T26" fmla="*/ 4040 w 9217"/>
                <a:gd name="T27" fmla="*/ 1507 h 7655"/>
                <a:gd name="T28" fmla="*/ 5101 w 9217"/>
                <a:gd name="T29" fmla="*/ 1215 h 7655"/>
                <a:gd name="T30" fmla="*/ 5924 w 9217"/>
                <a:gd name="T31" fmla="*/ 993 h 7655"/>
                <a:gd name="T32" fmla="*/ 6482 w 9217"/>
                <a:gd name="T33" fmla="*/ 1059 h 7655"/>
                <a:gd name="T34" fmla="*/ 6832 w 9217"/>
                <a:gd name="T35" fmla="*/ 961 h 7655"/>
                <a:gd name="T36" fmla="*/ 6678 w 9217"/>
                <a:gd name="T37" fmla="*/ 727 h 7655"/>
                <a:gd name="T38" fmla="*/ 6478 w 9217"/>
                <a:gd name="T39" fmla="*/ 544 h 7655"/>
                <a:gd name="T40" fmla="*/ 6687 w 9217"/>
                <a:gd name="T41" fmla="*/ 364 h 7655"/>
                <a:gd name="T42" fmla="*/ 6956 w 9217"/>
                <a:gd name="T43" fmla="*/ 594 h 7655"/>
                <a:gd name="T44" fmla="*/ 7172 w 9217"/>
                <a:gd name="T45" fmla="*/ 362 h 7655"/>
                <a:gd name="T46" fmla="*/ 8440 w 9217"/>
                <a:gd name="T47" fmla="*/ 567 h 7655"/>
                <a:gd name="T48" fmla="*/ 8746 w 9217"/>
                <a:gd name="T49" fmla="*/ 1166 h 7655"/>
                <a:gd name="T50" fmla="*/ 8042 w 9217"/>
                <a:gd name="T51" fmla="*/ 1478 h 7655"/>
                <a:gd name="T52" fmla="*/ 4547 w 9217"/>
                <a:gd name="T53" fmla="*/ 5883 h 7655"/>
                <a:gd name="T54" fmla="*/ 3815 w 9217"/>
                <a:gd name="T55" fmla="*/ 7227 h 7655"/>
                <a:gd name="T56" fmla="*/ 3366 w 9217"/>
                <a:gd name="T57" fmla="*/ 6395 h 7655"/>
                <a:gd name="T58" fmla="*/ 3470 w 9217"/>
                <a:gd name="T59" fmla="*/ 4477 h 7655"/>
                <a:gd name="T60" fmla="*/ 4234 w 9217"/>
                <a:gd name="T61" fmla="*/ 3297 h 7655"/>
                <a:gd name="T62" fmla="*/ 4108 w 9217"/>
                <a:gd name="T63" fmla="*/ 3033 h 7655"/>
                <a:gd name="T64" fmla="*/ 3448 w 9217"/>
                <a:gd name="T65" fmla="*/ 3706 h 7655"/>
                <a:gd name="T66" fmla="*/ 2852 w 9217"/>
                <a:gd name="T67" fmla="*/ 4328 h 7655"/>
                <a:gd name="T68" fmla="*/ 2048 w 9217"/>
                <a:gd name="T69" fmla="*/ 3844 h 7655"/>
                <a:gd name="T70" fmla="*/ 1535 w 9217"/>
                <a:gd name="T71" fmla="*/ 3966 h 7655"/>
                <a:gd name="T72" fmla="*/ 1708 w 9217"/>
                <a:gd name="T73" fmla="*/ 4189 h 7655"/>
                <a:gd name="T74" fmla="*/ 2346 w 9217"/>
                <a:gd name="T75" fmla="*/ 4349 h 7655"/>
                <a:gd name="T76" fmla="*/ 2859 w 9217"/>
                <a:gd name="T77" fmla="*/ 5168 h 7655"/>
                <a:gd name="T78" fmla="*/ 2970 w 9217"/>
                <a:gd name="T79" fmla="*/ 6286 h 7655"/>
                <a:gd name="T80" fmla="*/ 2232 w 9217"/>
                <a:gd name="T81" fmla="*/ 6548 h 7655"/>
                <a:gd name="T82" fmla="*/ 2414 w 9217"/>
                <a:gd name="T83" fmla="*/ 6748 h 7655"/>
                <a:gd name="T84" fmla="*/ 3072 w 9217"/>
                <a:gd name="T85" fmla="*/ 7213 h 7655"/>
                <a:gd name="T86" fmla="*/ 1053 w 9217"/>
                <a:gd name="T87" fmla="*/ 7279 h 7655"/>
                <a:gd name="T88" fmla="*/ 847 w 9217"/>
                <a:gd name="T89" fmla="*/ 7481 h 7655"/>
                <a:gd name="T90" fmla="*/ 1177 w 9217"/>
                <a:gd name="T91" fmla="*/ 7655 h 7655"/>
                <a:gd name="T92" fmla="*/ 3387 w 9217"/>
                <a:gd name="T93" fmla="*/ 7422 h 7655"/>
                <a:gd name="T94" fmla="*/ 3936 w 9217"/>
                <a:gd name="T95" fmla="*/ 7645 h 7655"/>
                <a:gd name="T96" fmla="*/ 4702 w 9217"/>
                <a:gd name="T97" fmla="*/ 7495 h 7655"/>
                <a:gd name="T98" fmla="*/ 5248 w 9217"/>
                <a:gd name="T99" fmla="*/ 7544 h 7655"/>
                <a:gd name="T100" fmla="*/ 6222 w 9217"/>
                <a:gd name="T101" fmla="*/ 7628 h 7655"/>
                <a:gd name="T102" fmla="*/ 6210 w 9217"/>
                <a:gd name="T103" fmla="*/ 6638 h 7655"/>
                <a:gd name="T104" fmla="*/ 8713 w 9217"/>
                <a:gd name="T105" fmla="*/ 1626 h 7655"/>
                <a:gd name="T106" fmla="*/ 9217 w 9217"/>
                <a:gd name="T107" fmla="*/ 871 h 7655"/>
                <a:gd name="T108" fmla="*/ 9035 w 9217"/>
                <a:gd name="T109" fmla="*/ 367 h 7655"/>
                <a:gd name="T110" fmla="*/ 484 w 9217"/>
                <a:gd name="T111" fmla="*/ 7131 h 7655"/>
                <a:gd name="T112" fmla="*/ 249 w 9217"/>
                <a:gd name="T113" fmla="*/ 6975 h 7655"/>
                <a:gd name="T114" fmla="*/ 429 w 9217"/>
                <a:gd name="T115" fmla="*/ 6775 h 7655"/>
                <a:gd name="T116" fmla="*/ 5903 w 9217"/>
                <a:gd name="T117" fmla="*/ 5527 h 7655"/>
                <a:gd name="T118" fmla="*/ 5646 w 9217"/>
                <a:gd name="T119" fmla="*/ 7291 h 7655"/>
                <a:gd name="T120" fmla="*/ 5191 w 9217"/>
                <a:gd name="T121" fmla="*/ 6974 h 7655"/>
                <a:gd name="T122" fmla="*/ 5140 w 9217"/>
                <a:gd name="T123" fmla="*/ 5191 h 76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9217" h="7655">
                  <a:moveTo>
                    <a:pt x="8951" y="332"/>
                  </a:moveTo>
                  <a:lnTo>
                    <a:pt x="8601" y="236"/>
                  </a:lnTo>
                  <a:lnTo>
                    <a:pt x="8569" y="208"/>
                  </a:lnTo>
                  <a:lnTo>
                    <a:pt x="8502" y="158"/>
                  </a:lnTo>
                  <a:lnTo>
                    <a:pt x="8430" y="115"/>
                  </a:lnTo>
                  <a:lnTo>
                    <a:pt x="8355" y="77"/>
                  </a:lnTo>
                  <a:lnTo>
                    <a:pt x="8277" y="47"/>
                  </a:lnTo>
                  <a:lnTo>
                    <a:pt x="8195" y="24"/>
                  </a:lnTo>
                  <a:lnTo>
                    <a:pt x="8113" y="8"/>
                  </a:lnTo>
                  <a:lnTo>
                    <a:pt x="8028" y="1"/>
                  </a:lnTo>
                  <a:lnTo>
                    <a:pt x="7986" y="0"/>
                  </a:lnTo>
                  <a:lnTo>
                    <a:pt x="7216" y="0"/>
                  </a:lnTo>
                  <a:lnTo>
                    <a:pt x="7129" y="2"/>
                  </a:lnTo>
                  <a:lnTo>
                    <a:pt x="6956" y="24"/>
                  </a:lnTo>
                  <a:lnTo>
                    <a:pt x="6871" y="44"/>
                  </a:lnTo>
                  <a:lnTo>
                    <a:pt x="6840" y="33"/>
                  </a:lnTo>
                  <a:lnTo>
                    <a:pt x="6776" y="14"/>
                  </a:lnTo>
                  <a:lnTo>
                    <a:pt x="6714" y="4"/>
                  </a:lnTo>
                  <a:lnTo>
                    <a:pt x="6652" y="1"/>
                  </a:lnTo>
                  <a:lnTo>
                    <a:pt x="6562" y="8"/>
                  </a:lnTo>
                  <a:lnTo>
                    <a:pt x="6448" y="43"/>
                  </a:lnTo>
                  <a:lnTo>
                    <a:pt x="6346" y="99"/>
                  </a:lnTo>
                  <a:lnTo>
                    <a:pt x="6258" y="175"/>
                  </a:lnTo>
                  <a:lnTo>
                    <a:pt x="6189" y="270"/>
                  </a:lnTo>
                  <a:lnTo>
                    <a:pt x="6150" y="351"/>
                  </a:lnTo>
                  <a:lnTo>
                    <a:pt x="6132" y="408"/>
                  </a:lnTo>
                  <a:lnTo>
                    <a:pt x="6125" y="437"/>
                  </a:lnTo>
                  <a:lnTo>
                    <a:pt x="5780" y="656"/>
                  </a:lnTo>
                  <a:lnTo>
                    <a:pt x="5702" y="702"/>
                  </a:lnTo>
                  <a:lnTo>
                    <a:pt x="5539" y="776"/>
                  </a:lnTo>
                  <a:lnTo>
                    <a:pt x="5368" y="826"/>
                  </a:lnTo>
                  <a:lnTo>
                    <a:pt x="5191" y="850"/>
                  </a:lnTo>
                  <a:lnTo>
                    <a:pt x="5101" y="853"/>
                  </a:lnTo>
                  <a:lnTo>
                    <a:pt x="4851" y="853"/>
                  </a:lnTo>
                  <a:lnTo>
                    <a:pt x="4763" y="855"/>
                  </a:lnTo>
                  <a:lnTo>
                    <a:pt x="4589" y="873"/>
                  </a:lnTo>
                  <a:lnTo>
                    <a:pt x="4419" y="909"/>
                  </a:lnTo>
                  <a:lnTo>
                    <a:pt x="4254" y="964"/>
                  </a:lnTo>
                  <a:lnTo>
                    <a:pt x="4097" y="1036"/>
                  </a:lnTo>
                  <a:lnTo>
                    <a:pt x="3948" y="1124"/>
                  </a:lnTo>
                  <a:lnTo>
                    <a:pt x="3808" y="1228"/>
                  </a:lnTo>
                  <a:lnTo>
                    <a:pt x="3680" y="1346"/>
                  </a:lnTo>
                  <a:lnTo>
                    <a:pt x="3621" y="1412"/>
                  </a:lnTo>
                  <a:lnTo>
                    <a:pt x="3327" y="1749"/>
                  </a:lnTo>
                  <a:lnTo>
                    <a:pt x="2764" y="1968"/>
                  </a:lnTo>
                  <a:lnTo>
                    <a:pt x="2627" y="2022"/>
                  </a:lnTo>
                  <a:lnTo>
                    <a:pt x="2365" y="2148"/>
                  </a:lnTo>
                  <a:lnTo>
                    <a:pt x="2116" y="2293"/>
                  </a:lnTo>
                  <a:lnTo>
                    <a:pt x="1881" y="2456"/>
                  </a:lnTo>
                  <a:lnTo>
                    <a:pt x="1662" y="2634"/>
                  </a:lnTo>
                  <a:lnTo>
                    <a:pt x="1459" y="2824"/>
                  </a:lnTo>
                  <a:lnTo>
                    <a:pt x="1273" y="3026"/>
                  </a:lnTo>
                  <a:lnTo>
                    <a:pt x="1108" y="3236"/>
                  </a:lnTo>
                  <a:lnTo>
                    <a:pt x="1033" y="3344"/>
                  </a:lnTo>
                  <a:lnTo>
                    <a:pt x="432" y="4224"/>
                  </a:lnTo>
                  <a:lnTo>
                    <a:pt x="380" y="4303"/>
                  </a:lnTo>
                  <a:lnTo>
                    <a:pt x="287" y="4467"/>
                  </a:lnTo>
                  <a:lnTo>
                    <a:pt x="206" y="4636"/>
                  </a:lnTo>
                  <a:lnTo>
                    <a:pt x="138" y="4810"/>
                  </a:lnTo>
                  <a:lnTo>
                    <a:pt x="84" y="4990"/>
                  </a:lnTo>
                  <a:lnTo>
                    <a:pt x="43" y="5171"/>
                  </a:lnTo>
                  <a:lnTo>
                    <a:pt x="14" y="5358"/>
                  </a:lnTo>
                  <a:lnTo>
                    <a:pt x="1" y="5546"/>
                  </a:lnTo>
                  <a:lnTo>
                    <a:pt x="0" y="5641"/>
                  </a:lnTo>
                  <a:lnTo>
                    <a:pt x="1" y="5780"/>
                  </a:lnTo>
                  <a:lnTo>
                    <a:pt x="22" y="6060"/>
                  </a:lnTo>
                  <a:lnTo>
                    <a:pt x="40" y="6196"/>
                  </a:lnTo>
                  <a:lnTo>
                    <a:pt x="46" y="6227"/>
                  </a:lnTo>
                  <a:lnTo>
                    <a:pt x="79" y="6284"/>
                  </a:lnTo>
                  <a:lnTo>
                    <a:pt x="117" y="6320"/>
                  </a:lnTo>
                  <a:lnTo>
                    <a:pt x="148" y="6338"/>
                  </a:lnTo>
                  <a:lnTo>
                    <a:pt x="184" y="6349"/>
                  </a:lnTo>
                  <a:lnTo>
                    <a:pt x="225" y="6352"/>
                  </a:lnTo>
                  <a:lnTo>
                    <a:pt x="246" y="6349"/>
                  </a:lnTo>
                  <a:lnTo>
                    <a:pt x="265" y="6346"/>
                  </a:lnTo>
                  <a:lnTo>
                    <a:pt x="298" y="6335"/>
                  </a:lnTo>
                  <a:lnTo>
                    <a:pt x="328" y="6316"/>
                  </a:lnTo>
                  <a:lnTo>
                    <a:pt x="354" y="6293"/>
                  </a:lnTo>
                  <a:lnTo>
                    <a:pt x="385" y="6250"/>
                  </a:lnTo>
                  <a:lnTo>
                    <a:pt x="399" y="6198"/>
                  </a:lnTo>
                  <a:lnTo>
                    <a:pt x="402" y="6162"/>
                  </a:lnTo>
                  <a:lnTo>
                    <a:pt x="399" y="6143"/>
                  </a:lnTo>
                  <a:lnTo>
                    <a:pt x="383" y="6019"/>
                  </a:lnTo>
                  <a:lnTo>
                    <a:pt x="364" y="5767"/>
                  </a:lnTo>
                  <a:lnTo>
                    <a:pt x="363" y="5641"/>
                  </a:lnTo>
                  <a:lnTo>
                    <a:pt x="364" y="5560"/>
                  </a:lnTo>
                  <a:lnTo>
                    <a:pt x="376" y="5399"/>
                  </a:lnTo>
                  <a:lnTo>
                    <a:pt x="399" y="5239"/>
                  </a:lnTo>
                  <a:lnTo>
                    <a:pt x="435" y="5082"/>
                  </a:lnTo>
                  <a:lnTo>
                    <a:pt x="481" y="4929"/>
                  </a:lnTo>
                  <a:lnTo>
                    <a:pt x="540" y="4780"/>
                  </a:lnTo>
                  <a:lnTo>
                    <a:pt x="609" y="4634"/>
                  </a:lnTo>
                  <a:lnTo>
                    <a:pt x="688" y="4495"/>
                  </a:lnTo>
                  <a:lnTo>
                    <a:pt x="733" y="4427"/>
                  </a:lnTo>
                  <a:lnTo>
                    <a:pt x="1033" y="3988"/>
                  </a:lnTo>
                  <a:lnTo>
                    <a:pt x="1332" y="3549"/>
                  </a:lnTo>
                  <a:lnTo>
                    <a:pt x="1406" y="3444"/>
                  </a:lnTo>
                  <a:lnTo>
                    <a:pt x="1564" y="3245"/>
                  </a:lnTo>
                  <a:lnTo>
                    <a:pt x="1737" y="3059"/>
                  </a:lnTo>
                  <a:lnTo>
                    <a:pt x="1921" y="2888"/>
                  </a:lnTo>
                  <a:lnTo>
                    <a:pt x="2119" y="2732"/>
                  </a:lnTo>
                  <a:lnTo>
                    <a:pt x="2327" y="2590"/>
                  </a:lnTo>
                  <a:lnTo>
                    <a:pt x="2546" y="2464"/>
                  </a:lnTo>
                  <a:lnTo>
                    <a:pt x="2777" y="2355"/>
                  </a:lnTo>
                  <a:lnTo>
                    <a:pt x="2895" y="2306"/>
                  </a:lnTo>
                  <a:lnTo>
                    <a:pt x="3500" y="2071"/>
                  </a:lnTo>
                  <a:lnTo>
                    <a:pt x="3520" y="2063"/>
                  </a:lnTo>
                  <a:lnTo>
                    <a:pt x="3554" y="2038"/>
                  </a:lnTo>
                  <a:lnTo>
                    <a:pt x="3570" y="2021"/>
                  </a:lnTo>
                  <a:lnTo>
                    <a:pt x="3894" y="1651"/>
                  </a:lnTo>
                  <a:lnTo>
                    <a:pt x="3940" y="1599"/>
                  </a:lnTo>
                  <a:lnTo>
                    <a:pt x="4040" y="1507"/>
                  </a:lnTo>
                  <a:lnTo>
                    <a:pt x="4149" y="1426"/>
                  </a:lnTo>
                  <a:lnTo>
                    <a:pt x="4265" y="1359"/>
                  </a:lnTo>
                  <a:lnTo>
                    <a:pt x="4387" y="1303"/>
                  </a:lnTo>
                  <a:lnTo>
                    <a:pt x="4515" y="1259"/>
                  </a:lnTo>
                  <a:lnTo>
                    <a:pt x="4648" y="1231"/>
                  </a:lnTo>
                  <a:lnTo>
                    <a:pt x="4783" y="1216"/>
                  </a:lnTo>
                  <a:lnTo>
                    <a:pt x="4851" y="1215"/>
                  </a:lnTo>
                  <a:lnTo>
                    <a:pt x="5101" y="1215"/>
                  </a:lnTo>
                  <a:lnTo>
                    <a:pt x="5159" y="1215"/>
                  </a:lnTo>
                  <a:lnTo>
                    <a:pt x="5274" y="1206"/>
                  </a:lnTo>
                  <a:lnTo>
                    <a:pt x="5388" y="1190"/>
                  </a:lnTo>
                  <a:lnTo>
                    <a:pt x="5500" y="1166"/>
                  </a:lnTo>
                  <a:lnTo>
                    <a:pt x="5610" y="1134"/>
                  </a:lnTo>
                  <a:lnTo>
                    <a:pt x="5718" y="1095"/>
                  </a:lnTo>
                  <a:lnTo>
                    <a:pt x="5823" y="1048"/>
                  </a:lnTo>
                  <a:lnTo>
                    <a:pt x="5924" y="993"/>
                  </a:lnTo>
                  <a:lnTo>
                    <a:pt x="5974" y="963"/>
                  </a:lnTo>
                  <a:lnTo>
                    <a:pt x="6193" y="825"/>
                  </a:lnTo>
                  <a:lnTo>
                    <a:pt x="6212" y="853"/>
                  </a:lnTo>
                  <a:lnTo>
                    <a:pt x="6253" y="908"/>
                  </a:lnTo>
                  <a:lnTo>
                    <a:pt x="6302" y="956"/>
                  </a:lnTo>
                  <a:lnTo>
                    <a:pt x="6357" y="997"/>
                  </a:lnTo>
                  <a:lnTo>
                    <a:pt x="6418" y="1032"/>
                  </a:lnTo>
                  <a:lnTo>
                    <a:pt x="6482" y="1059"/>
                  </a:lnTo>
                  <a:lnTo>
                    <a:pt x="6550" y="1078"/>
                  </a:lnTo>
                  <a:lnTo>
                    <a:pt x="6622" y="1088"/>
                  </a:lnTo>
                  <a:lnTo>
                    <a:pt x="6660" y="1088"/>
                  </a:lnTo>
                  <a:lnTo>
                    <a:pt x="6678" y="1088"/>
                  </a:lnTo>
                  <a:lnTo>
                    <a:pt x="6713" y="1081"/>
                  </a:lnTo>
                  <a:lnTo>
                    <a:pt x="6762" y="1058"/>
                  </a:lnTo>
                  <a:lnTo>
                    <a:pt x="6811" y="1009"/>
                  </a:lnTo>
                  <a:lnTo>
                    <a:pt x="6832" y="961"/>
                  </a:lnTo>
                  <a:lnTo>
                    <a:pt x="6840" y="925"/>
                  </a:lnTo>
                  <a:lnTo>
                    <a:pt x="6841" y="907"/>
                  </a:lnTo>
                  <a:lnTo>
                    <a:pt x="6840" y="888"/>
                  </a:lnTo>
                  <a:lnTo>
                    <a:pt x="6832" y="853"/>
                  </a:lnTo>
                  <a:lnTo>
                    <a:pt x="6811" y="804"/>
                  </a:lnTo>
                  <a:lnTo>
                    <a:pt x="6762" y="755"/>
                  </a:lnTo>
                  <a:lnTo>
                    <a:pt x="6713" y="734"/>
                  </a:lnTo>
                  <a:lnTo>
                    <a:pt x="6678" y="727"/>
                  </a:lnTo>
                  <a:lnTo>
                    <a:pt x="6660" y="725"/>
                  </a:lnTo>
                  <a:lnTo>
                    <a:pt x="6641" y="725"/>
                  </a:lnTo>
                  <a:lnTo>
                    <a:pt x="6605" y="718"/>
                  </a:lnTo>
                  <a:lnTo>
                    <a:pt x="6557" y="695"/>
                  </a:lnTo>
                  <a:lnTo>
                    <a:pt x="6508" y="646"/>
                  </a:lnTo>
                  <a:lnTo>
                    <a:pt x="6485" y="598"/>
                  </a:lnTo>
                  <a:lnTo>
                    <a:pt x="6478" y="562"/>
                  </a:lnTo>
                  <a:lnTo>
                    <a:pt x="6478" y="544"/>
                  </a:lnTo>
                  <a:lnTo>
                    <a:pt x="6478" y="525"/>
                  </a:lnTo>
                  <a:lnTo>
                    <a:pt x="6485" y="490"/>
                  </a:lnTo>
                  <a:lnTo>
                    <a:pt x="6508" y="442"/>
                  </a:lnTo>
                  <a:lnTo>
                    <a:pt x="6557" y="393"/>
                  </a:lnTo>
                  <a:lnTo>
                    <a:pt x="6605" y="371"/>
                  </a:lnTo>
                  <a:lnTo>
                    <a:pt x="6641" y="364"/>
                  </a:lnTo>
                  <a:lnTo>
                    <a:pt x="6660" y="362"/>
                  </a:lnTo>
                  <a:lnTo>
                    <a:pt x="6687" y="364"/>
                  </a:lnTo>
                  <a:lnTo>
                    <a:pt x="6739" y="381"/>
                  </a:lnTo>
                  <a:lnTo>
                    <a:pt x="6783" y="411"/>
                  </a:lnTo>
                  <a:lnTo>
                    <a:pt x="6818" y="454"/>
                  </a:lnTo>
                  <a:lnTo>
                    <a:pt x="6830" y="480"/>
                  </a:lnTo>
                  <a:lnTo>
                    <a:pt x="6837" y="498"/>
                  </a:lnTo>
                  <a:lnTo>
                    <a:pt x="6855" y="528"/>
                  </a:lnTo>
                  <a:lnTo>
                    <a:pt x="6893" y="565"/>
                  </a:lnTo>
                  <a:lnTo>
                    <a:pt x="6956" y="594"/>
                  </a:lnTo>
                  <a:lnTo>
                    <a:pt x="7010" y="597"/>
                  </a:lnTo>
                  <a:lnTo>
                    <a:pt x="7046" y="591"/>
                  </a:lnTo>
                  <a:lnTo>
                    <a:pt x="7063" y="586"/>
                  </a:lnTo>
                  <a:lnTo>
                    <a:pt x="7095" y="571"/>
                  </a:lnTo>
                  <a:lnTo>
                    <a:pt x="7145" y="525"/>
                  </a:lnTo>
                  <a:lnTo>
                    <a:pt x="7174" y="465"/>
                  </a:lnTo>
                  <a:lnTo>
                    <a:pt x="7180" y="397"/>
                  </a:lnTo>
                  <a:lnTo>
                    <a:pt x="7172" y="362"/>
                  </a:lnTo>
                  <a:lnTo>
                    <a:pt x="7986" y="362"/>
                  </a:lnTo>
                  <a:lnTo>
                    <a:pt x="8041" y="365"/>
                  </a:lnTo>
                  <a:lnTo>
                    <a:pt x="8149" y="387"/>
                  </a:lnTo>
                  <a:lnTo>
                    <a:pt x="8250" y="429"/>
                  </a:lnTo>
                  <a:lnTo>
                    <a:pt x="8340" y="489"/>
                  </a:lnTo>
                  <a:lnTo>
                    <a:pt x="8381" y="526"/>
                  </a:lnTo>
                  <a:lnTo>
                    <a:pt x="8398" y="544"/>
                  </a:lnTo>
                  <a:lnTo>
                    <a:pt x="8440" y="567"/>
                  </a:lnTo>
                  <a:lnTo>
                    <a:pt x="8461" y="574"/>
                  </a:lnTo>
                  <a:lnTo>
                    <a:pt x="8855" y="682"/>
                  </a:lnTo>
                  <a:lnTo>
                    <a:pt x="8855" y="871"/>
                  </a:lnTo>
                  <a:lnTo>
                    <a:pt x="8853" y="908"/>
                  </a:lnTo>
                  <a:lnTo>
                    <a:pt x="8842" y="979"/>
                  </a:lnTo>
                  <a:lnTo>
                    <a:pt x="8820" y="1046"/>
                  </a:lnTo>
                  <a:lnTo>
                    <a:pt x="8788" y="1110"/>
                  </a:lnTo>
                  <a:lnTo>
                    <a:pt x="8746" y="1166"/>
                  </a:lnTo>
                  <a:lnTo>
                    <a:pt x="8696" y="1216"/>
                  </a:lnTo>
                  <a:lnTo>
                    <a:pt x="8638" y="1258"/>
                  </a:lnTo>
                  <a:lnTo>
                    <a:pt x="8575" y="1291"/>
                  </a:lnTo>
                  <a:lnTo>
                    <a:pt x="8539" y="1303"/>
                  </a:lnTo>
                  <a:lnTo>
                    <a:pt x="8107" y="1442"/>
                  </a:lnTo>
                  <a:lnTo>
                    <a:pt x="8090" y="1448"/>
                  </a:lnTo>
                  <a:lnTo>
                    <a:pt x="8057" y="1467"/>
                  </a:lnTo>
                  <a:lnTo>
                    <a:pt x="8042" y="1478"/>
                  </a:lnTo>
                  <a:lnTo>
                    <a:pt x="5270" y="3907"/>
                  </a:lnTo>
                  <a:lnTo>
                    <a:pt x="5254" y="3923"/>
                  </a:lnTo>
                  <a:lnTo>
                    <a:pt x="5229" y="3959"/>
                  </a:lnTo>
                  <a:lnTo>
                    <a:pt x="5221" y="3979"/>
                  </a:lnTo>
                  <a:lnTo>
                    <a:pt x="4748" y="5207"/>
                  </a:lnTo>
                  <a:lnTo>
                    <a:pt x="4699" y="5340"/>
                  </a:lnTo>
                  <a:lnTo>
                    <a:pt x="4614" y="5609"/>
                  </a:lnTo>
                  <a:lnTo>
                    <a:pt x="4547" y="5883"/>
                  </a:lnTo>
                  <a:lnTo>
                    <a:pt x="4496" y="6160"/>
                  </a:lnTo>
                  <a:lnTo>
                    <a:pt x="4479" y="6300"/>
                  </a:lnTo>
                  <a:lnTo>
                    <a:pt x="4361" y="7292"/>
                  </a:lnTo>
                  <a:lnTo>
                    <a:pt x="4073" y="7292"/>
                  </a:lnTo>
                  <a:lnTo>
                    <a:pt x="4034" y="7291"/>
                  </a:lnTo>
                  <a:lnTo>
                    <a:pt x="3958" y="7281"/>
                  </a:lnTo>
                  <a:lnTo>
                    <a:pt x="3884" y="7259"/>
                  </a:lnTo>
                  <a:lnTo>
                    <a:pt x="3815" y="7227"/>
                  </a:lnTo>
                  <a:lnTo>
                    <a:pt x="3750" y="7187"/>
                  </a:lnTo>
                  <a:lnTo>
                    <a:pt x="3693" y="7138"/>
                  </a:lnTo>
                  <a:lnTo>
                    <a:pt x="3641" y="7080"/>
                  </a:lnTo>
                  <a:lnTo>
                    <a:pt x="3598" y="7016"/>
                  </a:lnTo>
                  <a:lnTo>
                    <a:pt x="3580" y="6981"/>
                  </a:lnTo>
                  <a:lnTo>
                    <a:pt x="3527" y="6866"/>
                  </a:lnTo>
                  <a:lnTo>
                    <a:pt x="3436" y="6633"/>
                  </a:lnTo>
                  <a:lnTo>
                    <a:pt x="3366" y="6395"/>
                  </a:lnTo>
                  <a:lnTo>
                    <a:pt x="3314" y="6153"/>
                  </a:lnTo>
                  <a:lnTo>
                    <a:pt x="3281" y="5911"/>
                  </a:lnTo>
                  <a:lnTo>
                    <a:pt x="3266" y="5668"/>
                  </a:lnTo>
                  <a:lnTo>
                    <a:pt x="3271" y="5425"/>
                  </a:lnTo>
                  <a:lnTo>
                    <a:pt x="3292" y="5183"/>
                  </a:lnTo>
                  <a:lnTo>
                    <a:pt x="3334" y="4944"/>
                  </a:lnTo>
                  <a:lnTo>
                    <a:pt x="3392" y="4708"/>
                  </a:lnTo>
                  <a:lnTo>
                    <a:pt x="3470" y="4477"/>
                  </a:lnTo>
                  <a:lnTo>
                    <a:pt x="3563" y="4251"/>
                  </a:lnTo>
                  <a:lnTo>
                    <a:pt x="3675" y="4034"/>
                  </a:lnTo>
                  <a:lnTo>
                    <a:pt x="3804" y="3824"/>
                  </a:lnTo>
                  <a:lnTo>
                    <a:pt x="3951" y="3622"/>
                  </a:lnTo>
                  <a:lnTo>
                    <a:pt x="4113" y="3432"/>
                  </a:lnTo>
                  <a:lnTo>
                    <a:pt x="4201" y="3341"/>
                  </a:lnTo>
                  <a:lnTo>
                    <a:pt x="4214" y="3327"/>
                  </a:lnTo>
                  <a:lnTo>
                    <a:pt x="4234" y="3297"/>
                  </a:lnTo>
                  <a:lnTo>
                    <a:pt x="4252" y="3248"/>
                  </a:lnTo>
                  <a:lnTo>
                    <a:pt x="4252" y="3177"/>
                  </a:lnTo>
                  <a:lnTo>
                    <a:pt x="4234" y="3128"/>
                  </a:lnTo>
                  <a:lnTo>
                    <a:pt x="4214" y="3098"/>
                  </a:lnTo>
                  <a:lnTo>
                    <a:pt x="4201" y="3084"/>
                  </a:lnTo>
                  <a:lnTo>
                    <a:pt x="4188" y="3072"/>
                  </a:lnTo>
                  <a:lnTo>
                    <a:pt x="4158" y="3052"/>
                  </a:lnTo>
                  <a:lnTo>
                    <a:pt x="4108" y="3033"/>
                  </a:lnTo>
                  <a:lnTo>
                    <a:pt x="4038" y="3033"/>
                  </a:lnTo>
                  <a:lnTo>
                    <a:pt x="3988" y="3052"/>
                  </a:lnTo>
                  <a:lnTo>
                    <a:pt x="3958" y="3072"/>
                  </a:lnTo>
                  <a:lnTo>
                    <a:pt x="3945" y="3084"/>
                  </a:lnTo>
                  <a:lnTo>
                    <a:pt x="3864" y="3167"/>
                  </a:lnTo>
                  <a:lnTo>
                    <a:pt x="3713" y="3338"/>
                  </a:lnTo>
                  <a:lnTo>
                    <a:pt x="3575" y="3518"/>
                  </a:lnTo>
                  <a:lnTo>
                    <a:pt x="3448" y="3706"/>
                  </a:lnTo>
                  <a:lnTo>
                    <a:pt x="3336" y="3898"/>
                  </a:lnTo>
                  <a:lnTo>
                    <a:pt x="3235" y="4099"/>
                  </a:lnTo>
                  <a:lnTo>
                    <a:pt x="3147" y="4303"/>
                  </a:lnTo>
                  <a:lnTo>
                    <a:pt x="3073" y="4512"/>
                  </a:lnTo>
                  <a:lnTo>
                    <a:pt x="3042" y="4618"/>
                  </a:lnTo>
                  <a:lnTo>
                    <a:pt x="3009" y="4555"/>
                  </a:lnTo>
                  <a:lnTo>
                    <a:pt x="2934" y="4437"/>
                  </a:lnTo>
                  <a:lnTo>
                    <a:pt x="2852" y="4328"/>
                  </a:lnTo>
                  <a:lnTo>
                    <a:pt x="2761" y="4225"/>
                  </a:lnTo>
                  <a:lnTo>
                    <a:pt x="2712" y="4179"/>
                  </a:lnTo>
                  <a:lnTo>
                    <a:pt x="2660" y="4132"/>
                  </a:lnTo>
                  <a:lnTo>
                    <a:pt x="2549" y="4048"/>
                  </a:lnTo>
                  <a:lnTo>
                    <a:pt x="2431" y="3976"/>
                  </a:lnTo>
                  <a:lnTo>
                    <a:pt x="2309" y="3919"/>
                  </a:lnTo>
                  <a:lnTo>
                    <a:pt x="2181" y="3874"/>
                  </a:lnTo>
                  <a:lnTo>
                    <a:pt x="2048" y="3844"/>
                  </a:lnTo>
                  <a:lnTo>
                    <a:pt x="1911" y="3827"/>
                  </a:lnTo>
                  <a:lnTo>
                    <a:pt x="1771" y="3822"/>
                  </a:lnTo>
                  <a:lnTo>
                    <a:pt x="1699" y="3827"/>
                  </a:lnTo>
                  <a:lnTo>
                    <a:pt x="1681" y="3829"/>
                  </a:lnTo>
                  <a:lnTo>
                    <a:pt x="1646" y="3838"/>
                  </a:lnTo>
                  <a:lnTo>
                    <a:pt x="1600" y="3864"/>
                  </a:lnTo>
                  <a:lnTo>
                    <a:pt x="1554" y="3917"/>
                  </a:lnTo>
                  <a:lnTo>
                    <a:pt x="1535" y="3966"/>
                  </a:lnTo>
                  <a:lnTo>
                    <a:pt x="1531" y="4002"/>
                  </a:lnTo>
                  <a:lnTo>
                    <a:pt x="1532" y="4021"/>
                  </a:lnTo>
                  <a:lnTo>
                    <a:pt x="1534" y="4040"/>
                  </a:lnTo>
                  <a:lnTo>
                    <a:pt x="1544" y="4074"/>
                  </a:lnTo>
                  <a:lnTo>
                    <a:pt x="1570" y="4120"/>
                  </a:lnTo>
                  <a:lnTo>
                    <a:pt x="1622" y="4166"/>
                  </a:lnTo>
                  <a:lnTo>
                    <a:pt x="1672" y="4185"/>
                  </a:lnTo>
                  <a:lnTo>
                    <a:pt x="1708" y="4189"/>
                  </a:lnTo>
                  <a:lnTo>
                    <a:pt x="1727" y="4189"/>
                  </a:lnTo>
                  <a:lnTo>
                    <a:pt x="1779" y="4185"/>
                  </a:lnTo>
                  <a:lnTo>
                    <a:pt x="1881" y="4188"/>
                  </a:lnTo>
                  <a:lnTo>
                    <a:pt x="1982" y="4201"/>
                  </a:lnTo>
                  <a:lnTo>
                    <a:pt x="2078" y="4222"/>
                  </a:lnTo>
                  <a:lnTo>
                    <a:pt x="2172" y="4256"/>
                  </a:lnTo>
                  <a:lnTo>
                    <a:pt x="2261" y="4297"/>
                  </a:lnTo>
                  <a:lnTo>
                    <a:pt x="2346" y="4349"/>
                  </a:lnTo>
                  <a:lnTo>
                    <a:pt x="2427" y="4411"/>
                  </a:lnTo>
                  <a:lnTo>
                    <a:pt x="2466" y="4446"/>
                  </a:lnTo>
                  <a:lnTo>
                    <a:pt x="2518" y="4495"/>
                  </a:lnTo>
                  <a:lnTo>
                    <a:pt x="2610" y="4605"/>
                  </a:lnTo>
                  <a:lnTo>
                    <a:pt x="2690" y="4731"/>
                  </a:lnTo>
                  <a:lnTo>
                    <a:pt x="2759" y="4866"/>
                  </a:lnTo>
                  <a:lnTo>
                    <a:pt x="2816" y="5013"/>
                  </a:lnTo>
                  <a:lnTo>
                    <a:pt x="2859" y="5168"/>
                  </a:lnTo>
                  <a:lnTo>
                    <a:pt x="2888" y="5331"/>
                  </a:lnTo>
                  <a:lnTo>
                    <a:pt x="2902" y="5501"/>
                  </a:lnTo>
                  <a:lnTo>
                    <a:pt x="2903" y="5589"/>
                  </a:lnTo>
                  <a:lnTo>
                    <a:pt x="2903" y="5589"/>
                  </a:lnTo>
                  <a:lnTo>
                    <a:pt x="2903" y="5688"/>
                  </a:lnTo>
                  <a:lnTo>
                    <a:pt x="2915" y="5888"/>
                  </a:lnTo>
                  <a:lnTo>
                    <a:pt x="2937" y="6087"/>
                  </a:lnTo>
                  <a:lnTo>
                    <a:pt x="2970" y="6286"/>
                  </a:lnTo>
                  <a:lnTo>
                    <a:pt x="2991" y="6385"/>
                  </a:lnTo>
                  <a:lnTo>
                    <a:pt x="2414" y="6385"/>
                  </a:lnTo>
                  <a:lnTo>
                    <a:pt x="2395" y="6385"/>
                  </a:lnTo>
                  <a:lnTo>
                    <a:pt x="2359" y="6394"/>
                  </a:lnTo>
                  <a:lnTo>
                    <a:pt x="2312" y="6415"/>
                  </a:lnTo>
                  <a:lnTo>
                    <a:pt x="2261" y="6464"/>
                  </a:lnTo>
                  <a:lnTo>
                    <a:pt x="2240" y="6512"/>
                  </a:lnTo>
                  <a:lnTo>
                    <a:pt x="2232" y="6548"/>
                  </a:lnTo>
                  <a:lnTo>
                    <a:pt x="2232" y="6566"/>
                  </a:lnTo>
                  <a:lnTo>
                    <a:pt x="2232" y="6585"/>
                  </a:lnTo>
                  <a:lnTo>
                    <a:pt x="2240" y="6621"/>
                  </a:lnTo>
                  <a:lnTo>
                    <a:pt x="2261" y="6669"/>
                  </a:lnTo>
                  <a:lnTo>
                    <a:pt x="2312" y="6718"/>
                  </a:lnTo>
                  <a:lnTo>
                    <a:pt x="2359" y="6741"/>
                  </a:lnTo>
                  <a:lnTo>
                    <a:pt x="2395" y="6748"/>
                  </a:lnTo>
                  <a:lnTo>
                    <a:pt x="2414" y="6748"/>
                  </a:lnTo>
                  <a:lnTo>
                    <a:pt x="3094" y="6748"/>
                  </a:lnTo>
                  <a:lnTo>
                    <a:pt x="3121" y="6827"/>
                  </a:lnTo>
                  <a:lnTo>
                    <a:pt x="3183" y="6983"/>
                  </a:lnTo>
                  <a:lnTo>
                    <a:pt x="3216" y="7059"/>
                  </a:lnTo>
                  <a:lnTo>
                    <a:pt x="3200" y="7085"/>
                  </a:lnTo>
                  <a:lnTo>
                    <a:pt x="3163" y="7134"/>
                  </a:lnTo>
                  <a:lnTo>
                    <a:pt x="3120" y="7177"/>
                  </a:lnTo>
                  <a:lnTo>
                    <a:pt x="3072" y="7213"/>
                  </a:lnTo>
                  <a:lnTo>
                    <a:pt x="3019" y="7245"/>
                  </a:lnTo>
                  <a:lnTo>
                    <a:pt x="2963" y="7268"/>
                  </a:lnTo>
                  <a:lnTo>
                    <a:pt x="2903" y="7283"/>
                  </a:lnTo>
                  <a:lnTo>
                    <a:pt x="2842" y="7291"/>
                  </a:lnTo>
                  <a:lnTo>
                    <a:pt x="2810" y="7292"/>
                  </a:lnTo>
                  <a:lnTo>
                    <a:pt x="1177" y="7292"/>
                  </a:lnTo>
                  <a:lnTo>
                    <a:pt x="1122" y="7291"/>
                  </a:lnTo>
                  <a:lnTo>
                    <a:pt x="1053" y="7279"/>
                  </a:lnTo>
                  <a:lnTo>
                    <a:pt x="1028" y="7278"/>
                  </a:lnTo>
                  <a:lnTo>
                    <a:pt x="995" y="7281"/>
                  </a:lnTo>
                  <a:lnTo>
                    <a:pt x="938" y="7301"/>
                  </a:lnTo>
                  <a:lnTo>
                    <a:pt x="890" y="7341"/>
                  </a:lnTo>
                  <a:lnTo>
                    <a:pt x="857" y="7394"/>
                  </a:lnTo>
                  <a:lnTo>
                    <a:pt x="850" y="7426"/>
                  </a:lnTo>
                  <a:lnTo>
                    <a:pt x="847" y="7445"/>
                  </a:lnTo>
                  <a:lnTo>
                    <a:pt x="847" y="7481"/>
                  </a:lnTo>
                  <a:lnTo>
                    <a:pt x="860" y="7531"/>
                  </a:lnTo>
                  <a:lnTo>
                    <a:pt x="900" y="7589"/>
                  </a:lnTo>
                  <a:lnTo>
                    <a:pt x="943" y="7620"/>
                  </a:lnTo>
                  <a:lnTo>
                    <a:pt x="976" y="7633"/>
                  </a:lnTo>
                  <a:lnTo>
                    <a:pt x="994" y="7638"/>
                  </a:lnTo>
                  <a:lnTo>
                    <a:pt x="1040" y="7645"/>
                  </a:lnTo>
                  <a:lnTo>
                    <a:pt x="1131" y="7653"/>
                  </a:lnTo>
                  <a:lnTo>
                    <a:pt x="1177" y="7655"/>
                  </a:lnTo>
                  <a:lnTo>
                    <a:pt x="2808" y="7655"/>
                  </a:lnTo>
                  <a:lnTo>
                    <a:pt x="2876" y="7653"/>
                  </a:lnTo>
                  <a:lnTo>
                    <a:pt x="2987" y="7636"/>
                  </a:lnTo>
                  <a:lnTo>
                    <a:pt x="3065" y="7615"/>
                  </a:lnTo>
                  <a:lnTo>
                    <a:pt x="3145" y="7584"/>
                  </a:lnTo>
                  <a:lnTo>
                    <a:pt x="3228" y="7543"/>
                  </a:lnTo>
                  <a:lnTo>
                    <a:pt x="3308" y="7489"/>
                  </a:lnTo>
                  <a:lnTo>
                    <a:pt x="3387" y="7422"/>
                  </a:lnTo>
                  <a:lnTo>
                    <a:pt x="3426" y="7383"/>
                  </a:lnTo>
                  <a:lnTo>
                    <a:pt x="3458" y="7414"/>
                  </a:lnTo>
                  <a:lnTo>
                    <a:pt x="3527" y="7472"/>
                  </a:lnTo>
                  <a:lnTo>
                    <a:pt x="3601" y="7521"/>
                  </a:lnTo>
                  <a:lnTo>
                    <a:pt x="3680" y="7564"/>
                  </a:lnTo>
                  <a:lnTo>
                    <a:pt x="3762" y="7600"/>
                  </a:lnTo>
                  <a:lnTo>
                    <a:pt x="3847" y="7626"/>
                  </a:lnTo>
                  <a:lnTo>
                    <a:pt x="3936" y="7645"/>
                  </a:lnTo>
                  <a:lnTo>
                    <a:pt x="4027" y="7653"/>
                  </a:lnTo>
                  <a:lnTo>
                    <a:pt x="4073" y="7655"/>
                  </a:lnTo>
                  <a:lnTo>
                    <a:pt x="4522" y="7655"/>
                  </a:lnTo>
                  <a:lnTo>
                    <a:pt x="4557" y="7652"/>
                  </a:lnTo>
                  <a:lnTo>
                    <a:pt x="4617" y="7629"/>
                  </a:lnTo>
                  <a:lnTo>
                    <a:pt x="4666" y="7586"/>
                  </a:lnTo>
                  <a:lnTo>
                    <a:pt x="4697" y="7528"/>
                  </a:lnTo>
                  <a:lnTo>
                    <a:pt x="4702" y="7495"/>
                  </a:lnTo>
                  <a:lnTo>
                    <a:pt x="4771" y="6909"/>
                  </a:lnTo>
                  <a:lnTo>
                    <a:pt x="4813" y="7017"/>
                  </a:lnTo>
                  <a:lnTo>
                    <a:pt x="4859" y="7122"/>
                  </a:lnTo>
                  <a:lnTo>
                    <a:pt x="4888" y="7183"/>
                  </a:lnTo>
                  <a:lnTo>
                    <a:pt x="4959" y="7292"/>
                  </a:lnTo>
                  <a:lnTo>
                    <a:pt x="5042" y="7390"/>
                  </a:lnTo>
                  <a:lnTo>
                    <a:pt x="5140" y="7474"/>
                  </a:lnTo>
                  <a:lnTo>
                    <a:pt x="5248" y="7544"/>
                  </a:lnTo>
                  <a:lnTo>
                    <a:pt x="5365" y="7597"/>
                  </a:lnTo>
                  <a:lnTo>
                    <a:pt x="5489" y="7635"/>
                  </a:lnTo>
                  <a:lnTo>
                    <a:pt x="5618" y="7653"/>
                  </a:lnTo>
                  <a:lnTo>
                    <a:pt x="5686" y="7655"/>
                  </a:lnTo>
                  <a:lnTo>
                    <a:pt x="6122" y="7655"/>
                  </a:lnTo>
                  <a:lnTo>
                    <a:pt x="6145" y="7653"/>
                  </a:lnTo>
                  <a:lnTo>
                    <a:pt x="6186" y="7645"/>
                  </a:lnTo>
                  <a:lnTo>
                    <a:pt x="6222" y="7628"/>
                  </a:lnTo>
                  <a:lnTo>
                    <a:pt x="6251" y="7603"/>
                  </a:lnTo>
                  <a:lnTo>
                    <a:pt x="6274" y="7574"/>
                  </a:lnTo>
                  <a:lnTo>
                    <a:pt x="6291" y="7541"/>
                  </a:lnTo>
                  <a:lnTo>
                    <a:pt x="6301" y="7507"/>
                  </a:lnTo>
                  <a:lnTo>
                    <a:pt x="6304" y="7471"/>
                  </a:lnTo>
                  <a:lnTo>
                    <a:pt x="6302" y="7452"/>
                  </a:lnTo>
                  <a:lnTo>
                    <a:pt x="6226" y="6788"/>
                  </a:lnTo>
                  <a:lnTo>
                    <a:pt x="6210" y="6638"/>
                  </a:lnTo>
                  <a:lnTo>
                    <a:pt x="6197" y="6338"/>
                  </a:lnTo>
                  <a:lnTo>
                    <a:pt x="6206" y="6038"/>
                  </a:lnTo>
                  <a:lnTo>
                    <a:pt x="6236" y="5739"/>
                  </a:lnTo>
                  <a:lnTo>
                    <a:pt x="6261" y="5589"/>
                  </a:lnTo>
                  <a:lnTo>
                    <a:pt x="6688" y="3147"/>
                  </a:lnTo>
                  <a:lnTo>
                    <a:pt x="8254" y="1776"/>
                  </a:lnTo>
                  <a:lnTo>
                    <a:pt x="8651" y="1648"/>
                  </a:lnTo>
                  <a:lnTo>
                    <a:pt x="8713" y="1626"/>
                  </a:lnTo>
                  <a:lnTo>
                    <a:pt x="8830" y="1567"/>
                  </a:lnTo>
                  <a:lnTo>
                    <a:pt x="8934" y="1491"/>
                  </a:lnTo>
                  <a:lnTo>
                    <a:pt x="9023" y="1402"/>
                  </a:lnTo>
                  <a:lnTo>
                    <a:pt x="9096" y="1300"/>
                  </a:lnTo>
                  <a:lnTo>
                    <a:pt x="9156" y="1187"/>
                  </a:lnTo>
                  <a:lnTo>
                    <a:pt x="9194" y="1065"/>
                  </a:lnTo>
                  <a:lnTo>
                    <a:pt x="9216" y="937"/>
                  </a:lnTo>
                  <a:lnTo>
                    <a:pt x="9217" y="871"/>
                  </a:lnTo>
                  <a:lnTo>
                    <a:pt x="9217" y="682"/>
                  </a:lnTo>
                  <a:lnTo>
                    <a:pt x="9216" y="652"/>
                  </a:lnTo>
                  <a:lnTo>
                    <a:pt x="9207" y="593"/>
                  </a:lnTo>
                  <a:lnTo>
                    <a:pt x="9187" y="538"/>
                  </a:lnTo>
                  <a:lnTo>
                    <a:pt x="9160" y="486"/>
                  </a:lnTo>
                  <a:lnTo>
                    <a:pt x="9125" y="440"/>
                  </a:lnTo>
                  <a:lnTo>
                    <a:pt x="9082" y="400"/>
                  </a:lnTo>
                  <a:lnTo>
                    <a:pt x="9035" y="367"/>
                  </a:lnTo>
                  <a:lnTo>
                    <a:pt x="8980" y="342"/>
                  </a:lnTo>
                  <a:lnTo>
                    <a:pt x="8951" y="332"/>
                  </a:lnTo>
                  <a:close/>
                  <a:moveTo>
                    <a:pt x="611" y="6957"/>
                  </a:moveTo>
                  <a:lnTo>
                    <a:pt x="611" y="6975"/>
                  </a:lnTo>
                  <a:lnTo>
                    <a:pt x="603" y="7011"/>
                  </a:lnTo>
                  <a:lnTo>
                    <a:pt x="580" y="7059"/>
                  </a:lnTo>
                  <a:lnTo>
                    <a:pt x="531" y="7109"/>
                  </a:lnTo>
                  <a:lnTo>
                    <a:pt x="484" y="7131"/>
                  </a:lnTo>
                  <a:lnTo>
                    <a:pt x="448" y="7138"/>
                  </a:lnTo>
                  <a:lnTo>
                    <a:pt x="429" y="7139"/>
                  </a:lnTo>
                  <a:lnTo>
                    <a:pt x="410" y="7138"/>
                  </a:lnTo>
                  <a:lnTo>
                    <a:pt x="376" y="7131"/>
                  </a:lnTo>
                  <a:lnTo>
                    <a:pt x="327" y="7109"/>
                  </a:lnTo>
                  <a:lnTo>
                    <a:pt x="278" y="7059"/>
                  </a:lnTo>
                  <a:lnTo>
                    <a:pt x="256" y="7011"/>
                  </a:lnTo>
                  <a:lnTo>
                    <a:pt x="249" y="6975"/>
                  </a:lnTo>
                  <a:lnTo>
                    <a:pt x="248" y="6957"/>
                  </a:lnTo>
                  <a:lnTo>
                    <a:pt x="249" y="6938"/>
                  </a:lnTo>
                  <a:lnTo>
                    <a:pt x="256" y="6903"/>
                  </a:lnTo>
                  <a:lnTo>
                    <a:pt x="278" y="6856"/>
                  </a:lnTo>
                  <a:lnTo>
                    <a:pt x="327" y="6805"/>
                  </a:lnTo>
                  <a:lnTo>
                    <a:pt x="376" y="6784"/>
                  </a:lnTo>
                  <a:lnTo>
                    <a:pt x="410" y="6777"/>
                  </a:lnTo>
                  <a:lnTo>
                    <a:pt x="429" y="6775"/>
                  </a:lnTo>
                  <a:lnTo>
                    <a:pt x="448" y="6777"/>
                  </a:lnTo>
                  <a:lnTo>
                    <a:pt x="484" y="6784"/>
                  </a:lnTo>
                  <a:lnTo>
                    <a:pt x="531" y="6805"/>
                  </a:lnTo>
                  <a:lnTo>
                    <a:pt x="580" y="6856"/>
                  </a:lnTo>
                  <a:lnTo>
                    <a:pt x="603" y="6903"/>
                  </a:lnTo>
                  <a:lnTo>
                    <a:pt x="611" y="6938"/>
                  </a:lnTo>
                  <a:lnTo>
                    <a:pt x="611" y="6957"/>
                  </a:lnTo>
                  <a:close/>
                  <a:moveTo>
                    <a:pt x="5903" y="5527"/>
                  </a:moveTo>
                  <a:lnTo>
                    <a:pt x="5878" y="5688"/>
                  </a:lnTo>
                  <a:lnTo>
                    <a:pt x="5844" y="6014"/>
                  </a:lnTo>
                  <a:lnTo>
                    <a:pt x="5834" y="6340"/>
                  </a:lnTo>
                  <a:lnTo>
                    <a:pt x="5849" y="6667"/>
                  </a:lnTo>
                  <a:lnTo>
                    <a:pt x="5866" y="6830"/>
                  </a:lnTo>
                  <a:lnTo>
                    <a:pt x="5919" y="7292"/>
                  </a:lnTo>
                  <a:lnTo>
                    <a:pt x="5686" y="7292"/>
                  </a:lnTo>
                  <a:lnTo>
                    <a:pt x="5646" y="7291"/>
                  </a:lnTo>
                  <a:lnTo>
                    <a:pt x="5568" y="7279"/>
                  </a:lnTo>
                  <a:lnTo>
                    <a:pt x="5493" y="7258"/>
                  </a:lnTo>
                  <a:lnTo>
                    <a:pt x="5422" y="7226"/>
                  </a:lnTo>
                  <a:lnTo>
                    <a:pt x="5359" y="7184"/>
                  </a:lnTo>
                  <a:lnTo>
                    <a:pt x="5300" y="7134"/>
                  </a:lnTo>
                  <a:lnTo>
                    <a:pt x="5250" y="7076"/>
                  </a:lnTo>
                  <a:lnTo>
                    <a:pt x="5208" y="7010"/>
                  </a:lnTo>
                  <a:lnTo>
                    <a:pt x="5191" y="6974"/>
                  </a:lnTo>
                  <a:lnTo>
                    <a:pt x="5134" y="6844"/>
                  </a:lnTo>
                  <a:lnTo>
                    <a:pt x="5042" y="6578"/>
                  </a:lnTo>
                  <a:lnTo>
                    <a:pt x="4975" y="6306"/>
                  </a:lnTo>
                  <a:lnTo>
                    <a:pt x="4931" y="6027"/>
                  </a:lnTo>
                  <a:lnTo>
                    <a:pt x="4920" y="5885"/>
                  </a:lnTo>
                  <a:lnTo>
                    <a:pt x="4934" y="5813"/>
                  </a:lnTo>
                  <a:lnTo>
                    <a:pt x="4998" y="5603"/>
                  </a:lnTo>
                  <a:lnTo>
                    <a:pt x="5140" y="5191"/>
                  </a:lnTo>
                  <a:lnTo>
                    <a:pt x="5473" y="4326"/>
                  </a:lnTo>
                  <a:lnTo>
                    <a:pt x="5543" y="4150"/>
                  </a:lnTo>
                  <a:lnTo>
                    <a:pt x="6253" y="3528"/>
                  </a:lnTo>
                  <a:lnTo>
                    <a:pt x="5903" y="5527"/>
                  </a:lnTo>
                  <a:close/>
                </a:path>
              </a:pathLst>
            </a:custGeom>
            <a:solidFill>
              <a:srgbClr val="118B4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11" name="직사각형 10"/>
            <p:cNvSpPr/>
            <p:nvPr/>
          </p:nvSpPr>
          <p:spPr>
            <a:xfrm>
              <a:off x="6596509" y="6000296"/>
              <a:ext cx="1404000" cy="4571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600" dirty="0">
                <a:solidFill>
                  <a:prstClr val="white"/>
                </a:solidFill>
              </a:endParaRPr>
            </a:p>
          </p:txBody>
        </p:sp>
      </p:grpSp>
      <p:sp>
        <p:nvSpPr>
          <p:cNvPr id="7" name="직사각형 6"/>
          <p:cNvSpPr/>
          <p:nvPr/>
        </p:nvSpPr>
        <p:spPr>
          <a:xfrm>
            <a:off x="3011469" y="4541702"/>
            <a:ext cx="342936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2025 </a:t>
            </a:r>
            <a:r>
              <a:rPr lang="ko-KR" altLang="en-US" sz="2000" dirty="0">
                <a:solidFill>
                  <a:srgbClr val="118B4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게임공학과  손기훈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3539859" y="2635754"/>
            <a:ext cx="51122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dirty="0">
                <a:solidFill>
                  <a:prstClr val="white"/>
                </a:solidFill>
              </a:rPr>
              <a:t>2</a:t>
            </a:r>
            <a:r>
              <a:rPr lang="ko-KR" altLang="en-US" dirty="0">
                <a:solidFill>
                  <a:prstClr val="white"/>
                </a:solidFill>
              </a:rPr>
              <a:t>강  </a:t>
            </a:r>
            <a:r>
              <a:rPr lang="en-US" altLang="ko-KR" dirty="0">
                <a:solidFill>
                  <a:prstClr val="white"/>
                </a:solidFill>
              </a:rPr>
              <a:t>1</a:t>
            </a:r>
            <a:r>
              <a:rPr lang="ko-KR" altLang="en-US" dirty="0">
                <a:solidFill>
                  <a:prstClr val="white"/>
                </a:solidFill>
              </a:rPr>
              <a:t>교시  제안서 및 학업계획서 과제 안내  </a:t>
            </a:r>
            <a:r>
              <a:rPr lang="en-US" altLang="ko-KR" dirty="0">
                <a:solidFill>
                  <a:prstClr val="white"/>
                </a:solidFill>
              </a:rPr>
              <a:t>  </a:t>
            </a:r>
            <a:endParaRPr lang="ko-KR" altLang="en-US" dirty="0">
              <a:solidFill>
                <a:prstClr val="black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</a:t>
            </a:fld>
            <a:endParaRPr lang="ko-KR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067656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포트폴리오작성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6. </a:t>
            </a:r>
            <a:r>
              <a:rPr lang="ko-KR" altLang="en-US" b="1" dirty="0">
                <a:solidFill>
                  <a:prstClr val="white"/>
                </a:solidFill>
              </a:rPr>
              <a:t>게임소개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464420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5.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소개하다 운명하지 말자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343891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10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426" y="1097047"/>
            <a:ext cx="9751572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소개 </a:t>
            </a:r>
            <a:r>
              <a:rPr lang="en-US" altLang="ko-KR" sz="2400" b="1" dirty="0"/>
              <a:t>=  </a:t>
            </a:r>
            <a:r>
              <a:rPr lang="ko-KR" altLang="en-US" sz="2400" b="1" dirty="0">
                <a:solidFill>
                  <a:srgbClr val="FF0000"/>
                </a:solidFill>
              </a:rPr>
              <a:t>게임기획</a:t>
            </a:r>
            <a:r>
              <a:rPr lang="en-US" altLang="ko-KR" sz="2400" b="1" dirty="0">
                <a:solidFill>
                  <a:srgbClr val="FF0000"/>
                </a:solidFill>
              </a:rPr>
              <a:t>1 </a:t>
            </a:r>
            <a:r>
              <a:rPr lang="ko-KR" altLang="en-US" sz="2400" b="1" dirty="0">
                <a:solidFill>
                  <a:srgbClr val="FF0000"/>
                </a:solidFill>
              </a:rPr>
              <a:t>보다 대충해도 되는 부분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r>
              <a:rPr lang="ko-KR" altLang="en-US" sz="2400" b="1" dirty="0">
                <a:solidFill>
                  <a:srgbClr val="00B0F0"/>
                </a:solidFill>
              </a:rPr>
              <a:t>유사 상용게임 소개 및 링크</a:t>
            </a:r>
            <a:r>
              <a:rPr lang="en-US" altLang="ko-KR" sz="2400" b="1" dirty="0">
                <a:solidFill>
                  <a:srgbClr val="00B0F0"/>
                </a:solidFill>
              </a:rPr>
              <a:t>,  </a:t>
            </a:r>
            <a:r>
              <a:rPr lang="ko-KR" altLang="en-US" sz="2400" b="1" dirty="0">
                <a:solidFill>
                  <a:srgbClr val="00B0F0"/>
                </a:solidFill>
              </a:rPr>
              <a:t>플레이 동영상 링크 가능 </a:t>
            </a:r>
            <a:endParaRPr lang="en-US" altLang="ko-KR" sz="2400" b="1" dirty="0">
              <a:solidFill>
                <a:srgbClr val="00B0F0"/>
              </a:solidFill>
            </a:endParaRPr>
          </a:p>
          <a:p>
            <a:endParaRPr lang="en-US" altLang="ko-KR" sz="2400" b="1" dirty="0"/>
          </a:p>
          <a:p>
            <a:r>
              <a:rPr lang="en-US" altLang="ko-KR" sz="2400" b="1" dirty="0"/>
              <a:t>3</a:t>
            </a:r>
            <a:r>
              <a:rPr lang="ko-KR" altLang="en-US" sz="2400" b="1" dirty="0"/>
              <a:t>페이지 쯤 </a:t>
            </a:r>
            <a:r>
              <a:rPr lang="en-US" altLang="ko-KR" sz="2400" b="1" dirty="0"/>
              <a:t>? </a:t>
            </a:r>
          </a:p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기존 게임 분석하고</a:t>
            </a:r>
            <a:r>
              <a:rPr lang="en-US" altLang="ko-KR" dirty="0"/>
              <a:t>,   </a:t>
            </a:r>
            <a:r>
              <a:rPr lang="ko-KR" altLang="en-US" dirty="0"/>
              <a:t>내 게임에서  추가</a:t>
            </a:r>
            <a:r>
              <a:rPr lang="en-US" altLang="ko-KR" dirty="0"/>
              <a:t>, </a:t>
            </a:r>
            <a:r>
              <a:rPr lang="ko-KR" altLang="en-US" dirty="0"/>
              <a:t>확장 되는 부분  밝혀도 좋음</a:t>
            </a:r>
            <a:r>
              <a:rPr lang="en-US" altLang="ko-KR" dirty="0"/>
              <a:t>. </a:t>
            </a:r>
          </a:p>
          <a:p>
            <a:pPr marL="342900" indent="-342900">
              <a:buAutoNum type="arabicPeriod"/>
            </a:pPr>
            <a:endParaRPr lang="en-US" altLang="ko-KR" dirty="0"/>
          </a:p>
          <a:p>
            <a:pPr marL="342900" indent="-342900">
              <a:buAutoNum type="arabicPeriod"/>
            </a:pPr>
            <a:r>
              <a:rPr lang="ko-KR" altLang="en-US" dirty="0"/>
              <a:t>새로운 게임 창작의 경우</a:t>
            </a:r>
            <a:r>
              <a:rPr lang="en-US" altLang="ko-KR" dirty="0"/>
              <a:t>,  </a:t>
            </a:r>
            <a:r>
              <a:rPr lang="ko-KR" altLang="en-US" dirty="0"/>
              <a:t>소소하게 비슷한 게임 언급 하면서 해도 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3.  </a:t>
            </a:r>
            <a:r>
              <a:rPr lang="ko-KR" altLang="en-US" dirty="0"/>
              <a:t>앞으로 </a:t>
            </a:r>
            <a:r>
              <a:rPr lang="en-US" altLang="ko-KR" dirty="0"/>
              <a:t>3</a:t>
            </a:r>
            <a:r>
              <a:rPr lang="ko-KR" altLang="en-US" dirty="0"/>
              <a:t>차에 걸쳐서  해야 되는 부분의 중요성이  부각 되야 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4.  3</a:t>
            </a:r>
            <a:r>
              <a:rPr lang="ko-KR" altLang="en-US" dirty="0"/>
              <a:t>회에 걸쳐 수행할 작업이   핵심 게임 플레이이면 좋지만</a:t>
            </a:r>
            <a:r>
              <a:rPr lang="en-US" altLang="ko-KR" dirty="0"/>
              <a:t>,  </a:t>
            </a:r>
            <a:r>
              <a:rPr lang="ko-KR" altLang="en-US" dirty="0"/>
              <a:t>아니어도 됨 </a:t>
            </a:r>
            <a:endParaRPr lang="en-US" altLang="ko-KR" dirty="0"/>
          </a:p>
          <a:p>
            <a:r>
              <a:rPr lang="en-US" altLang="ko-KR" dirty="0"/>
              <a:t>         </a:t>
            </a:r>
            <a:r>
              <a:rPr lang="ko-KR" altLang="en-US" dirty="0"/>
              <a:t>예</a:t>
            </a:r>
            <a:r>
              <a:rPr lang="en-US" altLang="ko-KR" dirty="0"/>
              <a:t>)  </a:t>
            </a:r>
            <a:r>
              <a:rPr lang="ko-KR" altLang="en-US" dirty="0"/>
              <a:t>세계관만</a:t>
            </a:r>
            <a:r>
              <a:rPr lang="en-US" altLang="ko-KR" dirty="0"/>
              <a:t>,   </a:t>
            </a:r>
            <a:r>
              <a:rPr lang="ko-KR" altLang="en-US" dirty="0"/>
              <a:t>레벨 디자인만</a:t>
            </a:r>
            <a:endParaRPr lang="en-US" altLang="ko-KR" dirty="0"/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976303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포트폴리오작성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7. </a:t>
            </a:r>
            <a:r>
              <a:rPr lang="ko-KR" altLang="en-US" b="1" dirty="0">
                <a:solidFill>
                  <a:prstClr val="white"/>
                </a:solidFill>
              </a:rPr>
              <a:t>후기 및 코멘트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11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426" y="1097047"/>
            <a:ext cx="9751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후기  </a:t>
            </a:r>
            <a:r>
              <a:rPr lang="en-US" altLang="ko-KR" sz="2400" b="1" dirty="0"/>
              <a:t>=    </a:t>
            </a:r>
            <a:r>
              <a:rPr lang="ko-KR" altLang="en-US" sz="2400" b="1" dirty="0"/>
              <a:t>  사적으로 쓰고 싶은 성찰      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난 잠이 문제다 </a:t>
            </a:r>
            <a:endParaRPr lang="en-US" altLang="ko-KR" sz="2400" b="1" dirty="0"/>
          </a:p>
          <a:p>
            <a:r>
              <a:rPr lang="ko-KR" altLang="en-US" sz="2400" b="1" dirty="0"/>
              <a:t>코멘트  </a:t>
            </a:r>
            <a:r>
              <a:rPr lang="en-US" altLang="ko-KR" sz="2400" b="1" dirty="0"/>
              <a:t>=   </a:t>
            </a:r>
            <a:r>
              <a:rPr lang="ko-KR" altLang="en-US" sz="2400" b="1" dirty="0"/>
              <a:t>공식적으로 쓰고 싶은 성찰   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업무 난이도 고려가 부족</a:t>
            </a:r>
            <a:r>
              <a:rPr lang="en-US" altLang="ko-KR" sz="2400" b="1" dirty="0"/>
              <a:t>  </a:t>
            </a:r>
            <a:r>
              <a:rPr lang="ko-KR" altLang="en-US" sz="2400" b="1" dirty="0"/>
              <a:t>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뭘  어쩌라고  하는 학생이 있더라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</a:t>
            </a:r>
          </a:p>
          <a:p>
            <a:r>
              <a:rPr lang="en-US" altLang="ko-KR" dirty="0"/>
              <a:t>    </a:t>
            </a:r>
            <a:r>
              <a:rPr lang="ko-KR" altLang="en-US" dirty="0"/>
              <a:t>안다</a:t>
            </a:r>
            <a:r>
              <a:rPr lang="en-US" altLang="ko-KR" dirty="0"/>
              <a:t>.   </a:t>
            </a:r>
            <a:r>
              <a:rPr lang="ko-KR" altLang="en-US" dirty="0"/>
              <a:t>마감이 </a:t>
            </a:r>
            <a:r>
              <a:rPr lang="en-US" altLang="ko-KR" dirty="0"/>
              <a:t> 2</a:t>
            </a:r>
            <a:r>
              <a:rPr lang="ko-KR" altLang="en-US" dirty="0"/>
              <a:t>시간 남았는데</a:t>
            </a:r>
            <a:r>
              <a:rPr lang="en-US" altLang="ko-KR" dirty="0"/>
              <a:t>,  </a:t>
            </a:r>
            <a:r>
              <a:rPr lang="ko-KR" altLang="en-US" dirty="0"/>
              <a:t> 반도  못했다는 거</a:t>
            </a:r>
            <a:r>
              <a:rPr lang="en-US" altLang="ko-KR" dirty="0"/>
              <a:t> …</a:t>
            </a:r>
          </a:p>
          <a:p>
            <a:r>
              <a:rPr lang="en-US" altLang="ko-KR" dirty="0"/>
              <a:t>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</a:p>
          <a:p>
            <a:r>
              <a:rPr lang="ko-KR" altLang="en-US" b="1" dirty="0"/>
              <a:t>언제일지는 모르지만</a:t>
            </a:r>
            <a:r>
              <a:rPr lang="en-US" altLang="ko-KR" b="1" dirty="0"/>
              <a:t>,   </a:t>
            </a:r>
            <a:r>
              <a:rPr lang="ko-KR" altLang="en-US" b="1" dirty="0"/>
              <a:t>기획자는 반드시  </a:t>
            </a:r>
            <a:r>
              <a:rPr lang="ko-KR" altLang="en-US" b="1" dirty="0">
                <a:solidFill>
                  <a:srgbClr val="FF0000"/>
                </a:solidFill>
              </a:rPr>
              <a:t>현자타임</a:t>
            </a:r>
            <a:r>
              <a:rPr lang="ko-KR" altLang="en-US" b="1" dirty="0"/>
              <a:t>이 온다</a:t>
            </a:r>
            <a:r>
              <a:rPr lang="en-US" altLang="ko-KR" b="1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오면 어쩌라고 하겠지만</a:t>
            </a:r>
            <a:r>
              <a:rPr lang="en-US" altLang="ko-KR" dirty="0"/>
              <a:t>, 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dirty="0"/>
              <a:t>그게 얼마나 무서운  경험인지는 기획자만 안다</a:t>
            </a:r>
            <a:r>
              <a:rPr lang="en-US" altLang="ko-KR" dirty="0"/>
              <a:t>.  </a:t>
            </a:r>
          </a:p>
          <a:p>
            <a:endParaRPr lang="en-US" altLang="ko-KR" dirty="0"/>
          </a:p>
          <a:p>
            <a:r>
              <a:rPr lang="en-US" altLang="ko-KR" dirty="0"/>
              <a:t>    </a:t>
            </a:r>
            <a:r>
              <a:rPr lang="ko-KR" altLang="en-US" b="1" dirty="0"/>
              <a:t>눈보라 치는 어두운 밤길을 안전하게 건너려면  스스로에게 당당해야 한다</a:t>
            </a:r>
            <a:r>
              <a:rPr lang="en-US" altLang="ko-KR" b="1" dirty="0"/>
              <a:t>.    </a:t>
            </a:r>
          </a:p>
        </p:txBody>
      </p:sp>
    </p:spTree>
    <p:extLst>
      <p:ext uri="{BB962C8B-B14F-4D97-AF65-F5344CB8AC3E}">
        <p14:creationId xmlns:p14="http://schemas.microsoft.com/office/powerpoint/2010/main" val="20056662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포트폴리오작성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8. </a:t>
            </a:r>
            <a:r>
              <a:rPr lang="ko-KR" altLang="en-US" b="1" dirty="0">
                <a:solidFill>
                  <a:prstClr val="white"/>
                </a:solidFill>
              </a:rPr>
              <a:t>참고 문헌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426" y="1097047"/>
            <a:ext cx="9751572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참고문헌 </a:t>
            </a:r>
            <a:r>
              <a:rPr lang="en-US" altLang="ko-KR" sz="2400" b="1" dirty="0"/>
              <a:t>= </a:t>
            </a:r>
            <a:r>
              <a:rPr lang="ko-KR" altLang="en-US" sz="2400" b="1" dirty="0"/>
              <a:t>게임기획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보단 중요하게 따지지 않습니다</a:t>
            </a:r>
            <a:r>
              <a:rPr lang="en-US" altLang="ko-KR" sz="2400" b="1" dirty="0"/>
              <a:t>. 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그런데  </a:t>
            </a:r>
            <a:r>
              <a:rPr lang="en-US" altLang="ko-KR" sz="2400" b="1" dirty="0"/>
              <a:t>1</a:t>
            </a:r>
            <a:r>
              <a:rPr lang="ko-KR" altLang="en-US" sz="2400" b="1" dirty="0"/>
              <a:t>년만 지나도 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다시 들여다 볼 때</a:t>
            </a:r>
            <a:r>
              <a:rPr lang="en-US" altLang="ko-KR" sz="2400" b="1" dirty="0"/>
              <a:t>,  </a:t>
            </a:r>
            <a:r>
              <a:rPr lang="ko-KR" altLang="en-US" sz="2400" b="1" dirty="0"/>
              <a:t>참고문헌 만들어 두길 잘 했다는 생각이 듭니다</a:t>
            </a:r>
            <a:r>
              <a:rPr lang="en-US" altLang="ko-KR" sz="2400" b="1" dirty="0"/>
              <a:t>. </a:t>
            </a:r>
          </a:p>
          <a:p>
            <a:endParaRPr lang="en-US" altLang="ko-KR" sz="2400" b="1" dirty="0"/>
          </a:p>
          <a:p>
            <a:r>
              <a:rPr lang="en-US" altLang="ko-KR" sz="2400" b="1" dirty="0"/>
              <a:t> </a:t>
            </a:r>
          </a:p>
          <a:p>
            <a:r>
              <a:rPr lang="ko-KR" altLang="en-US" b="1" dirty="0"/>
              <a:t>인간은 기억을 편할 대로 왜곡해서 저장하거든</a:t>
            </a:r>
            <a:r>
              <a:rPr lang="en-US" altLang="ko-KR" b="1" dirty="0"/>
              <a:t>…     </a:t>
            </a:r>
          </a:p>
          <a:p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12413265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포트폴리오작성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0. </a:t>
            </a:r>
            <a:r>
              <a:rPr lang="ko-KR" altLang="en-US" dirty="0">
                <a:solidFill>
                  <a:prstClr val="white"/>
                </a:solidFill>
              </a:rPr>
              <a:t>제출 방법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13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06450" y="1306597"/>
            <a:ext cx="1017909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이클레스</a:t>
            </a:r>
            <a:r>
              <a:rPr lang="ko-KR" altLang="en-US" sz="2400" b="1" dirty="0"/>
              <a:t> 업로드 </a:t>
            </a:r>
            <a:endParaRPr lang="en-US" altLang="ko-KR" sz="2400" b="1" dirty="0"/>
          </a:p>
          <a:p>
            <a:r>
              <a:rPr lang="en-US" altLang="ko-KR" sz="2400" b="1" dirty="0"/>
              <a:t>		</a:t>
            </a:r>
            <a:r>
              <a:rPr lang="ko-KR" altLang="en-US" sz="2400" b="1" dirty="0"/>
              <a:t>파일 크기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메가 이하</a:t>
            </a:r>
            <a:r>
              <a:rPr lang="en-US" altLang="ko-KR" sz="2400" b="1" dirty="0"/>
              <a:t>  -  </a:t>
            </a:r>
            <a:r>
              <a:rPr lang="ko-KR" altLang="en-US" sz="2400" b="1" dirty="0"/>
              <a:t>파워포인트</a:t>
            </a:r>
            <a:r>
              <a:rPr lang="en-US" altLang="ko-KR" sz="2400" b="1" dirty="0"/>
              <a:t>, PDF </a:t>
            </a:r>
            <a:r>
              <a:rPr lang="ko-KR" altLang="en-US" sz="2400" b="1" dirty="0"/>
              <a:t>제출 </a:t>
            </a:r>
            <a:endParaRPr lang="en-US" altLang="ko-KR" sz="2400" b="1" dirty="0"/>
          </a:p>
          <a:p>
            <a:r>
              <a:rPr lang="en-US" altLang="ko-KR" sz="2400" b="1" dirty="0"/>
              <a:t>                 </a:t>
            </a:r>
            <a:r>
              <a:rPr lang="ko-KR" altLang="en-US" sz="2400" b="1" dirty="0"/>
              <a:t>파일 크기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메가 이상  </a:t>
            </a:r>
            <a:r>
              <a:rPr lang="en-US" altLang="ko-KR" sz="2400" b="1" dirty="0"/>
              <a:t>-  </a:t>
            </a:r>
            <a:r>
              <a:rPr lang="en-US" altLang="ko-KR" sz="2400" b="1" dirty="0">
                <a:solidFill>
                  <a:srgbClr val="FF0000"/>
                </a:solidFill>
              </a:rPr>
              <a:t>PDF</a:t>
            </a:r>
            <a:r>
              <a:rPr lang="ko-KR" altLang="en-US" sz="2400" b="1" dirty="0">
                <a:solidFill>
                  <a:srgbClr val="FF0000"/>
                </a:solidFill>
              </a:rPr>
              <a:t>만</a:t>
            </a:r>
            <a:r>
              <a:rPr lang="en-US" altLang="ko-KR" sz="2400" b="1" dirty="0">
                <a:solidFill>
                  <a:srgbClr val="FF0000"/>
                </a:solidFill>
              </a:rPr>
              <a:t> </a:t>
            </a:r>
            <a:r>
              <a:rPr lang="ko-KR" altLang="en-US" sz="2400" b="1" dirty="0">
                <a:solidFill>
                  <a:srgbClr val="FF0000"/>
                </a:solidFill>
              </a:rPr>
              <a:t>제출 </a:t>
            </a:r>
            <a:r>
              <a:rPr lang="en-US" altLang="ko-KR" sz="2400" b="1" dirty="0">
                <a:solidFill>
                  <a:srgbClr val="FF0000"/>
                </a:solidFill>
              </a:rPr>
              <a:t>  </a:t>
            </a:r>
          </a:p>
          <a:p>
            <a:r>
              <a:rPr lang="en-US" altLang="ko-KR" sz="2400" b="1" dirty="0"/>
              <a:t>                 </a:t>
            </a:r>
          </a:p>
          <a:p>
            <a:r>
              <a:rPr lang="en-US" altLang="ko-KR" sz="2400" b="1" dirty="0"/>
              <a:t>                 </a:t>
            </a:r>
            <a:r>
              <a:rPr lang="ko-KR" altLang="en-US" sz="2400" b="1" dirty="0"/>
              <a:t>제안서 발표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파일명  </a:t>
            </a:r>
            <a:endParaRPr lang="en-US" altLang="ko-KR" sz="2400" b="1" dirty="0"/>
          </a:p>
          <a:p>
            <a:r>
              <a:rPr lang="en-US" altLang="ko-KR" sz="2400" b="1" dirty="0"/>
              <a:t>                 1</a:t>
            </a:r>
            <a:r>
              <a:rPr lang="ko-KR" altLang="en-US" sz="2400" b="1" dirty="0"/>
              <a:t>차 발표</a:t>
            </a:r>
            <a:r>
              <a:rPr lang="en-US" altLang="ko-KR" sz="2400" b="1" dirty="0"/>
              <a:t>. </a:t>
            </a:r>
            <a:r>
              <a:rPr lang="ko-KR" altLang="en-US" sz="2400" b="1" dirty="0"/>
              <a:t>파일명          </a:t>
            </a:r>
            <a:r>
              <a:rPr lang="en-US" altLang="ko-KR" sz="2400" b="1" dirty="0"/>
              <a:t>- </a:t>
            </a:r>
            <a:r>
              <a:rPr lang="ko-KR" altLang="en-US" sz="2400" b="1" dirty="0"/>
              <a:t>학번 이름은 </a:t>
            </a:r>
            <a:r>
              <a:rPr lang="ko-KR" altLang="en-US" sz="2400" b="1" dirty="0" err="1"/>
              <a:t>이클레스</a:t>
            </a:r>
            <a:r>
              <a:rPr lang="ko-KR" altLang="en-US" sz="2400" b="1" dirty="0"/>
              <a:t> 자동기입 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ko-KR" altLang="en-US" sz="2400" b="1" dirty="0"/>
              <a:t>이메일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카톡 업로드 </a:t>
            </a:r>
            <a:endParaRPr lang="en-US" altLang="ko-KR" sz="2400" b="1" dirty="0"/>
          </a:p>
          <a:p>
            <a:r>
              <a:rPr lang="en-US" altLang="ko-KR" sz="2400" b="1" dirty="0"/>
              <a:t>		</a:t>
            </a:r>
            <a:r>
              <a:rPr lang="ko-KR" altLang="en-US" sz="2400" b="1" dirty="0"/>
              <a:t>파일 크기 </a:t>
            </a:r>
            <a:r>
              <a:rPr lang="en-US" altLang="ko-KR" sz="2400" b="1" dirty="0"/>
              <a:t>30</a:t>
            </a:r>
            <a:r>
              <a:rPr lang="ko-KR" altLang="en-US" sz="2400" b="1" dirty="0"/>
              <a:t>메가 이상 </a:t>
            </a:r>
            <a:r>
              <a:rPr lang="en-US" altLang="ko-KR" sz="2400" b="1" dirty="0"/>
              <a:t> -  </a:t>
            </a:r>
            <a:r>
              <a:rPr lang="ko-KR" altLang="en-US" sz="2400" b="1" dirty="0"/>
              <a:t>파워포인트 제출  </a:t>
            </a:r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                 </a:t>
            </a:r>
            <a:r>
              <a:rPr lang="ko-KR" altLang="en-US" sz="2400" b="1" dirty="0">
                <a:solidFill>
                  <a:srgbClr val="FF0000"/>
                </a:solidFill>
              </a:rPr>
              <a:t>학번 이름 과제명 제출날짜</a:t>
            </a:r>
            <a:r>
              <a:rPr lang="en-US" altLang="ko-KR" sz="2400" b="1" dirty="0">
                <a:solidFill>
                  <a:srgbClr val="FF0000"/>
                </a:solidFill>
              </a:rPr>
              <a:t>. </a:t>
            </a:r>
            <a:r>
              <a:rPr lang="ko-KR" altLang="en-US" sz="2400" b="1" dirty="0">
                <a:solidFill>
                  <a:srgbClr val="FF0000"/>
                </a:solidFill>
              </a:rPr>
              <a:t>파일명 </a:t>
            </a:r>
            <a:r>
              <a:rPr lang="en-US" altLang="ko-KR" sz="2400" b="1" dirty="0">
                <a:solidFill>
                  <a:srgbClr val="FF0000"/>
                </a:solidFill>
              </a:rPr>
              <a:t>  </a:t>
            </a:r>
          </a:p>
          <a:p>
            <a:endParaRPr lang="en-US" altLang="ko-KR" sz="2400" b="1" dirty="0"/>
          </a:p>
          <a:p>
            <a:r>
              <a:rPr lang="ko-KR" altLang="en-US" sz="2400" b="1" dirty="0"/>
              <a:t>어이없게도 파일명 기입이 틀려서 서류심사 떨어지는 경우가 종종 있음</a:t>
            </a:r>
            <a:r>
              <a:rPr lang="en-US" altLang="ko-KR" sz="2400" b="1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6016676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강  제안서 및 학업계획서 제작의 주안점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과제명</a:t>
            </a:r>
            <a:r>
              <a:rPr lang="ko-KR" altLang="en-US" dirty="0"/>
              <a:t> </a:t>
            </a:r>
            <a:r>
              <a:rPr lang="en-US" altLang="ko-KR" dirty="0"/>
              <a:t>:  2</a:t>
            </a:r>
            <a:r>
              <a:rPr lang="ko-KR" altLang="en-US" dirty="0"/>
              <a:t>주차 제안서  및  학업계획서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파일명 </a:t>
            </a:r>
            <a:r>
              <a:rPr lang="en-US" altLang="ko-KR" dirty="0"/>
              <a:t>:   2</a:t>
            </a:r>
            <a:r>
              <a:rPr lang="ko-KR" altLang="en-US" dirty="0"/>
              <a:t>주차 제안서 및 학업계획서</a:t>
            </a:r>
            <a:r>
              <a:rPr lang="en-US" altLang="ko-KR" dirty="0"/>
              <a:t>. pptx</a:t>
            </a:r>
          </a:p>
          <a:p>
            <a:endParaRPr lang="en-US" altLang="ko-KR" dirty="0"/>
          </a:p>
          <a:p>
            <a:r>
              <a:rPr lang="en-US" altLang="ko-KR" dirty="0"/>
              <a:t>            </a:t>
            </a:r>
            <a:r>
              <a:rPr lang="ko-KR" altLang="en-US" dirty="0"/>
              <a:t>출번은 공지사항에 별도 공지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제출형식 </a:t>
            </a:r>
            <a:r>
              <a:rPr lang="en-US" altLang="ko-KR" dirty="0"/>
              <a:t>:  </a:t>
            </a:r>
            <a:r>
              <a:rPr lang="ko-KR" altLang="en-US" dirty="0"/>
              <a:t>파워포인트 파일  및 </a:t>
            </a:r>
            <a:r>
              <a:rPr lang="en-US" altLang="ko-KR" dirty="0"/>
              <a:t>PDF </a:t>
            </a:r>
            <a:r>
              <a:rPr lang="ko-KR" altLang="en-US" dirty="0"/>
              <a:t>파일 </a:t>
            </a:r>
            <a:r>
              <a:rPr lang="en-US" altLang="ko-KR" dirty="0"/>
              <a:t>2</a:t>
            </a:r>
            <a:r>
              <a:rPr lang="ko-KR" altLang="en-US" dirty="0"/>
              <a:t>종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제출시한 </a:t>
            </a:r>
            <a:r>
              <a:rPr lang="en-US" altLang="ko-KR" dirty="0"/>
              <a:t>:  01, 02</a:t>
            </a:r>
            <a:r>
              <a:rPr lang="ko-KR" altLang="en-US" dirty="0"/>
              <a:t>반    </a:t>
            </a:r>
            <a:r>
              <a:rPr lang="en-US" altLang="ko-KR" b="1" dirty="0"/>
              <a:t>3</a:t>
            </a:r>
            <a:r>
              <a:rPr lang="ko-KR" altLang="en-US" b="1" dirty="0"/>
              <a:t>월 </a:t>
            </a:r>
            <a:r>
              <a:rPr lang="en-US" altLang="ko-KR" b="1" dirty="0"/>
              <a:t>19</a:t>
            </a:r>
            <a:r>
              <a:rPr lang="ko-KR" altLang="en-US" b="1" dirty="0"/>
              <a:t>일  수요일 새벽 </a:t>
            </a:r>
            <a:r>
              <a:rPr lang="en-US" altLang="ko-KR" b="1" dirty="0"/>
              <a:t>1</a:t>
            </a:r>
            <a:r>
              <a:rPr lang="ko-KR" altLang="en-US" b="1" dirty="0"/>
              <a:t>시 </a:t>
            </a:r>
            <a:r>
              <a:rPr lang="en-US" altLang="ko-KR" b="1" dirty="0"/>
              <a:t>59</a:t>
            </a:r>
            <a:r>
              <a:rPr lang="ko-KR" altLang="en-US" b="1" dirty="0"/>
              <a:t>분</a:t>
            </a:r>
            <a:endParaRPr lang="en-US" altLang="ko-KR" b="1" dirty="0"/>
          </a:p>
          <a:p>
            <a:r>
              <a:rPr lang="en-US" altLang="ko-KR" dirty="0"/>
              <a:t>               </a:t>
            </a:r>
          </a:p>
          <a:p>
            <a:r>
              <a:rPr lang="ko-KR" altLang="en-US" b="1" dirty="0">
                <a:solidFill>
                  <a:srgbClr val="FF0000"/>
                </a:solidFill>
              </a:rPr>
              <a:t>주안점 </a:t>
            </a:r>
            <a:r>
              <a:rPr lang="en-US" altLang="ko-KR" b="1" dirty="0">
                <a:solidFill>
                  <a:srgbClr val="FF0000"/>
                </a:solidFill>
              </a:rPr>
              <a:t>1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  </a:t>
            </a:r>
            <a:r>
              <a:rPr lang="en-US" altLang="ko-KR" dirty="0"/>
              <a:t>:  </a:t>
            </a:r>
            <a:r>
              <a:rPr lang="ko-KR" altLang="en-US" dirty="0" err="1"/>
              <a:t>겜기</a:t>
            </a:r>
            <a:r>
              <a:rPr lang="en-US" altLang="ko-KR" dirty="0"/>
              <a:t>1</a:t>
            </a:r>
            <a:r>
              <a:rPr lang="ko-KR" altLang="en-US" dirty="0"/>
              <a:t>처럼  게임 플레이 설명이 아니라</a:t>
            </a:r>
            <a:r>
              <a:rPr lang="en-US" altLang="ko-KR" dirty="0"/>
              <a:t>, </a:t>
            </a:r>
          </a:p>
          <a:p>
            <a:r>
              <a:rPr lang="en-US" altLang="ko-KR" dirty="0"/>
              <a:t>               </a:t>
            </a:r>
            <a:r>
              <a:rPr lang="ko-KR" altLang="en-US" dirty="0"/>
              <a:t>간단 게임 소개 후</a:t>
            </a:r>
            <a:r>
              <a:rPr lang="en-US" altLang="ko-KR" dirty="0"/>
              <a:t>,  </a:t>
            </a:r>
          </a:p>
          <a:p>
            <a:pPr algn="ctr"/>
            <a:r>
              <a:rPr lang="en-US" altLang="ko-KR" dirty="0"/>
              <a:t>               </a:t>
            </a:r>
            <a:r>
              <a:rPr lang="en-US" altLang="ko-KR" b="1" dirty="0">
                <a:solidFill>
                  <a:srgbClr val="0070C0"/>
                </a:solidFill>
              </a:rPr>
              <a:t>3</a:t>
            </a:r>
            <a:r>
              <a:rPr lang="ko-KR" altLang="en-US" b="1" dirty="0">
                <a:solidFill>
                  <a:srgbClr val="0070C0"/>
                </a:solidFill>
              </a:rPr>
              <a:t>회 제출 및 발표기간 동안  </a:t>
            </a:r>
            <a:r>
              <a:rPr lang="en-US" altLang="ko-KR" b="1" dirty="0">
                <a:solidFill>
                  <a:srgbClr val="FF0000"/>
                </a:solidFill>
              </a:rPr>
              <a:t>‘</a:t>
            </a:r>
            <a:r>
              <a:rPr lang="ko-KR" altLang="en-US" b="1" dirty="0">
                <a:solidFill>
                  <a:srgbClr val="FF0000"/>
                </a:solidFill>
              </a:rPr>
              <a:t>무엇을 얼마나 어떤 식으로  설계할 것인가</a:t>
            </a:r>
            <a:r>
              <a:rPr lang="en-US" altLang="ko-KR" b="1" dirty="0">
                <a:solidFill>
                  <a:srgbClr val="FF0000"/>
                </a:solidFill>
              </a:rPr>
              <a:t>’ </a:t>
            </a:r>
            <a:r>
              <a:rPr lang="ko-KR" altLang="en-US" b="1" dirty="0">
                <a:solidFill>
                  <a:srgbClr val="FF0000"/>
                </a:solidFill>
              </a:rPr>
              <a:t>서술 </a:t>
            </a:r>
            <a:endParaRPr lang="en-US" altLang="ko-KR" b="1" dirty="0">
              <a:solidFill>
                <a:srgbClr val="FF0000"/>
              </a:solidFill>
            </a:endParaRPr>
          </a:p>
          <a:p>
            <a:r>
              <a:rPr lang="ko-KR" altLang="en-US" b="1" dirty="0">
                <a:solidFill>
                  <a:srgbClr val="FF0000"/>
                </a:solidFill>
              </a:rPr>
              <a:t>               </a:t>
            </a:r>
            <a:r>
              <a:rPr lang="ko-KR" altLang="en-US" sz="1600" b="1" dirty="0" err="1">
                <a:solidFill>
                  <a:srgbClr val="00B0F0"/>
                </a:solidFill>
              </a:rPr>
              <a:t>팀프로젝트로</a:t>
            </a:r>
            <a:r>
              <a:rPr lang="ko-KR" altLang="en-US" sz="1600" b="1" dirty="0">
                <a:solidFill>
                  <a:srgbClr val="00B0F0"/>
                </a:solidFill>
              </a:rPr>
              <a:t> 수행하길 원하는 경우엔 </a:t>
            </a:r>
            <a:r>
              <a:rPr lang="ko-KR" altLang="en-US" sz="1600" b="1" dirty="0" err="1">
                <a:solidFill>
                  <a:srgbClr val="00B0F0"/>
                </a:solidFill>
              </a:rPr>
              <a:t>팀결성</a:t>
            </a:r>
            <a:r>
              <a:rPr lang="ko-KR" altLang="en-US" sz="1600" b="1" dirty="0">
                <a:solidFill>
                  <a:srgbClr val="00B0F0"/>
                </a:solidFill>
              </a:rPr>
              <a:t> 후에 별도로 교수에게 의사를 전달할 것</a:t>
            </a:r>
            <a:r>
              <a:rPr lang="en-US" altLang="ko-KR" sz="1600" b="1" dirty="0">
                <a:solidFill>
                  <a:srgbClr val="00B0F0"/>
                </a:solidFill>
              </a:rPr>
              <a:t>. </a:t>
            </a:r>
            <a:endParaRPr lang="ko-KR" altLang="en-US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2249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r>
              <a:rPr lang="ko-KR" altLang="en-US" b="1" dirty="0">
                <a:solidFill>
                  <a:prstClr val="white"/>
                </a:solidFill>
              </a:rPr>
              <a:t>주 </a:t>
            </a:r>
            <a:r>
              <a:rPr lang="en-US" altLang="ko-KR" b="1" dirty="0">
                <a:solidFill>
                  <a:prstClr val="white"/>
                </a:solidFill>
              </a:rPr>
              <a:t>4</a:t>
            </a:r>
            <a:r>
              <a:rPr lang="ko-KR" altLang="en-US" b="1" dirty="0">
                <a:solidFill>
                  <a:prstClr val="white"/>
                </a:solidFill>
              </a:rPr>
              <a:t>강  제안서 및 학업계획서 제작의 주안점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주안점 </a:t>
            </a:r>
            <a:r>
              <a:rPr lang="en-US" altLang="ko-KR" b="1" dirty="0">
                <a:solidFill>
                  <a:srgbClr val="FF0000"/>
                </a:solidFill>
              </a:rPr>
              <a:t>2</a:t>
            </a:r>
            <a:r>
              <a:rPr lang="ko-KR" altLang="en-US" b="1" dirty="0">
                <a:solidFill>
                  <a:srgbClr val="FF0000"/>
                </a:solidFill>
              </a:rPr>
              <a:t> </a:t>
            </a:r>
            <a:r>
              <a:rPr lang="ko-KR" altLang="en-US" dirty="0"/>
              <a:t>  </a:t>
            </a:r>
            <a:r>
              <a:rPr lang="en-US" altLang="ko-KR" dirty="0"/>
              <a:t>:   </a:t>
            </a:r>
            <a:r>
              <a:rPr lang="ko-KR" altLang="en-US" b="1" dirty="0"/>
              <a:t>중요도는 높으나  배점은 높지 않은   과제 </a:t>
            </a:r>
            <a:endParaRPr lang="en-US" altLang="ko-KR" b="1" dirty="0"/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           </a:t>
            </a:r>
            <a:r>
              <a:rPr lang="ko-KR" altLang="en-US" sz="1600" b="1" dirty="0"/>
              <a:t>계획이 중요해 </a:t>
            </a:r>
            <a:endParaRPr lang="en-US" altLang="ko-KR" sz="1600" b="1" dirty="0"/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ko-KR" altLang="en-US" sz="1600" b="1" dirty="0">
                <a:solidFill>
                  <a:srgbClr val="00B0F0"/>
                </a:solidFill>
              </a:rPr>
              <a:t>과제   총 </a:t>
            </a:r>
            <a:r>
              <a:rPr lang="en-US" altLang="ko-KR" sz="1600" b="1" dirty="0">
                <a:solidFill>
                  <a:srgbClr val="00B0F0"/>
                </a:solidFill>
              </a:rPr>
              <a:t>80</a:t>
            </a:r>
            <a:r>
              <a:rPr lang="ko-KR" altLang="en-US" sz="1600" b="1" dirty="0">
                <a:solidFill>
                  <a:srgbClr val="00B0F0"/>
                </a:solidFill>
              </a:rPr>
              <a:t>점 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1</a:t>
            </a:r>
            <a:r>
              <a:rPr lang="ko-KR" altLang="en-US" sz="1600" b="1" dirty="0">
                <a:solidFill>
                  <a:srgbClr val="00B0F0"/>
                </a:solidFill>
              </a:rPr>
              <a:t>주차  </a:t>
            </a:r>
            <a:r>
              <a:rPr lang="ko-KR" altLang="en-US" sz="1600" b="1" dirty="0" err="1">
                <a:solidFill>
                  <a:srgbClr val="00B0F0"/>
                </a:solidFill>
              </a:rPr>
              <a:t>인포그래픽</a:t>
            </a:r>
            <a:r>
              <a:rPr lang="ko-KR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</a:rPr>
              <a:t>:              5</a:t>
            </a:r>
            <a:r>
              <a:rPr lang="ko-KR" altLang="en-US" sz="1600" b="1" dirty="0">
                <a:solidFill>
                  <a:srgbClr val="00B0F0"/>
                </a:solidFill>
              </a:rPr>
              <a:t>점 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1</a:t>
            </a:r>
            <a:r>
              <a:rPr lang="ko-KR" altLang="en-US" sz="1600" b="1" dirty="0">
                <a:solidFill>
                  <a:srgbClr val="00B0F0"/>
                </a:solidFill>
              </a:rPr>
              <a:t>주차  이력서 자소서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0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주차  제안서 학업계획서 </a:t>
            </a:r>
            <a:r>
              <a:rPr lang="en-US" altLang="ko-KR" sz="1600" b="1" dirty="0">
                <a:solidFill>
                  <a:srgbClr val="FF0000"/>
                </a:solidFill>
              </a:rPr>
              <a:t>:    5</a:t>
            </a:r>
            <a:r>
              <a:rPr lang="ko-KR" altLang="en-US" sz="1600" b="1" dirty="0">
                <a:solidFill>
                  <a:srgbClr val="FF0000"/>
                </a:solidFill>
              </a:rPr>
              <a:t>점 </a:t>
            </a:r>
            <a:endParaRPr lang="en-US" altLang="ko-KR" sz="1600" b="1" dirty="0">
              <a:solidFill>
                <a:srgbClr val="FF0000"/>
              </a:solidFill>
            </a:endParaRP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1</a:t>
            </a:r>
            <a:r>
              <a:rPr lang="ko-KR" altLang="en-US" sz="1600" b="1" dirty="0">
                <a:solidFill>
                  <a:srgbClr val="00B0F0"/>
                </a:solidFill>
              </a:rPr>
              <a:t>차 제출    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15</a:t>
            </a:r>
            <a:r>
              <a:rPr lang="ko-KR" altLang="en-US" sz="1600" b="1" dirty="0">
                <a:solidFill>
                  <a:srgbClr val="00B0F0"/>
                </a:solidFill>
              </a:rPr>
              <a:t>점   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제출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,  </a:t>
            </a:r>
            <a:r>
              <a:rPr lang="ko-KR" altLang="en-US" sz="1600" b="1" dirty="0">
                <a:solidFill>
                  <a:srgbClr val="00B0F0"/>
                </a:solidFill>
              </a:rPr>
              <a:t>발표 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) 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2</a:t>
            </a:r>
            <a:r>
              <a:rPr lang="ko-KR" altLang="en-US" sz="1600" b="1" dirty="0">
                <a:solidFill>
                  <a:srgbClr val="00B0F0"/>
                </a:solidFill>
              </a:rPr>
              <a:t>차 제출    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15</a:t>
            </a:r>
            <a:r>
              <a:rPr lang="ko-KR" altLang="en-US" sz="1600" b="1" dirty="0">
                <a:solidFill>
                  <a:srgbClr val="00B0F0"/>
                </a:solidFill>
              </a:rPr>
              <a:t>점   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제출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,  </a:t>
            </a:r>
            <a:r>
              <a:rPr lang="ko-KR" altLang="en-US" sz="1600" b="1" dirty="0">
                <a:solidFill>
                  <a:srgbClr val="00B0F0"/>
                </a:solidFill>
              </a:rPr>
              <a:t>발표 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) 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3</a:t>
            </a:r>
            <a:r>
              <a:rPr lang="ko-KR" altLang="en-US" sz="1600" b="1" dirty="0">
                <a:solidFill>
                  <a:srgbClr val="00B0F0"/>
                </a:solidFill>
              </a:rPr>
              <a:t>차 제출    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15</a:t>
            </a:r>
            <a:r>
              <a:rPr lang="ko-KR" altLang="en-US" sz="1600" b="1" dirty="0">
                <a:solidFill>
                  <a:srgbClr val="00B0F0"/>
                </a:solidFill>
              </a:rPr>
              <a:t>점   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제출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,  </a:t>
            </a:r>
            <a:r>
              <a:rPr lang="ko-KR" altLang="en-US" sz="1600" b="1" dirty="0">
                <a:solidFill>
                  <a:srgbClr val="00B0F0"/>
                </a:solidFill>
              </a:rPr>
              <a:t>발표 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) 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</a:t>
            </a:r>
            <a:r>
              <a:rPr lang="ko-KR" altLang="en-US" sz="1600" b="1" dirty="0" err="1">
                <a:solidFill>
                  <a:srgbClr val="00B0F0"/>
                </a:solidFill>
              </a:rPr>
              <a:t>통합본</a:t>
            </a:r>
            <a:r>
              <a:rPr lang="ko-KR" altLang="en-US" sz="1600" b="1" dirty="0">
                <a:solidFill>
                  <a:srgbClr val="00B0F0"/>
                </a:solidFill>
              </a:rPr>
              <a:t> 제출  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ko-KR" altLang="en-US" sz="1600" b="1" dirty="0">
                <a:solidFill>
                  <a:srgbClr val="00B0F0"/>
                </a:solidFill>
              </a:rPr>
              <a:t>점   </a:t>
            </a:r>
            <a:r>
              <a:rPr lang="en-US" altLang="ko-KR" sz="1600" b="1" dirty="0">
                <a:solidFill>
                  <a:srgbClr val="00B0F0"/>
                </a:solidFill>
              </a:rPr>
              <a:t>(1,2,3</a:t>
            </a:r>
            <a:r>
              <a:rPr lang="ko-KR" altLang="en-US" sz="1600" b="1" dirty="0">
                <a:solidFill>
                  <a:srgbClr val="00B0F0"/>
                </a:solidFill>
              </a:rPr>
              <a:t>차 </a:t>
            </a:r>
            <a:r>
              <a:rPr lang="ko-KR" altLang="en-US" sz="1600" b="1" dirty="0" err="1">
                <a:solidFill>
                  <a:srgbClr val="00B0F0"/>
                </a:solidFill>
              </a:rPr>
              <a:t>묶음본</a:t>
            </a:r>
            <a:r>
              <a:rPr lang="ko-KR" altLang="en-US" sz="1600" b="1" dirty="0">
                <a:solidFill>
                  <a:srgbClr val="00B0F0"/>
                </a:solidFill>
              </a:rPr>
              <a:t> </a:t>
            </a:r>
            <a:r>
              <a:rPr lang="en-US" altLang="ko-KR" sz="1600" b="1" dirty="0">
                <a:solidFill>
                  <a:srgbClr val="00B0F0"/>
                </a:solidFill>
              </a:rPr>
              <a:t>PDF</a:t>
            </a:r>
            <a:r>
              <a:rPr lang="ko-KR" altLang="en-US" sz="1600" b="1" dirty="0">
                <a:solidFill>
                  <a:srgbClr val="00B0F0"/>
                </a:solidFill>
              </a:rPr>
              <a:t>파일로 묶어 제출 </a:t>
            </a:r>
            <a:r>
              <a:rPr lang="en-US" altLang="ko-KR" sz="1600" b="1" dirty="0">
                <a:solidFill>
                  <a:srgbClr val="00B0F0"/>
                </a:solidFill>
              </a:rPr>
              <a:t>5</a:t>
            </a:r>
            <a:r>
              <a:rPr lang="ko-KR" altLang="en-US" sz="1600" b="1" dirty="0">
                <a:solidFill>
                  <a:srgbClr val="00B0F0"/>
                </a:solidFill>
              </a:rPr>
              <a:t>점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</a:t>
            </a:r>
            <a:r>
              <a:rPr lang="ko-KR" altLang="en-US" sz="1600" b="1" dirty="0">
                <a:solidFill>
                  <a:srgbClr val="00B0F0"/>
                </a:solidFill>
              </a:rPr>
              <a:t>성찰일지    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10</a:t>
            </a:r>
            <a:r>
              <a:rPr lang="ko-KR" altLang="en-US" sz="1600" b="1" dirty="0">
                <a:solidFill>
                  <a:srgbClr val="00B0F0"/>
                </a:solidFill>
              </a:rPr>
              <a:t>점   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학생활동지</a:t>
            </a:r>
            <a:r>
              <a:rPr lang="en-US" altLang="ko-KR" sz="1600" b="1" dirty="0">
                <a:solidFill>
                  <a:srgbClr val="00B0F0"/>
                </a:solidFill>
              </a:rPr>
              <a:t>, </a:t>
            </a:r>
            <a:r>
              <a:rPr lang="ko-KR" altLang="en-US" sz="1600" b="1" dirty="0">
                <a:solidFill>
                  <a:srgbClr val="00B0F0"/>
                </a:solidFill>
              </a:rPr>
              <a:t>성찰일지</a:t>
            </a:r>
            <a:r>
              <a:rPr lang="en-US" altLang="ko-KR" sz="1600" b="1" dirty="0">
                <a:solidFill>
                  <a:srgbClr val="00B0F0"/>
                </a:solidFill>
              </a:rPr>
              <a:t>)  </a:t>
            </a:r>
          </a:p>
          <a:p>
            <a:r>
              <a:rPr lang="en-US" altLang="ko-KR" sz="1600" b="1" dirty="0">
                <a:solidFill>
                  <a:srgbClr val="00B0F0"/>
                </a:solidFill>
              </a:rPr>
              <a:t>         </a:t>
            </a:r>
            <a:r>
              <a:rPr lang="ko-KR" altLang="en-US" sz="1600" b="1" dirty="0">
                <a:solidFill>
                  <a:srgbClr val="00B0F0"/>
                </a:solidFill>
              </a:rPr>
              <a:t>학생투표              </a:t>
            </a:r>
            <a:r>
              <a:rPr lang="en-US" altLang="ko-KR" sz="1600" b="1" dirty="0">
                <a:solidFill>
                  <a:srgbClr val="00B0F0"/>
                </a:solidFill>
              </a:rPr>
              <a:t>0~10</a:t>
            </a:r>
            <a:r>
              <a:rPr lang="ko-KR" altLang="en-US" sz="1600" b="1" dirty="0">
                <a:solidFill>
                  <a:srgbClr val="00B0F0"/>
                </a:solidFill>
              </a:rPr>
              <a:t>점 </a:t>
            </a:r>
            <a:r>
              <a:rPr lang="en-US" altLang="ko-KR" sz="1600" b="1" dirty="0">
                <a:solidFill>
                  <a:srgbClr val="00B0F0"/>
                </a:solidFill>
              </a:rPr>
              <a:t>  </a:t>
            </a:r>
            <a:r>
              <a:rPr lang="en-US" altLang="ko-KR" sz="1600" b="1" dirty="0">
                <a:solidFill>
                  <a:srgbClr val="FF0000"/>
                </a:solidFill>
              </a:rPr>
              <a:t>(</a:t>
            </a:r>
            <a:r>
              <a:rPr lang="ko-KR" altLang="en-US" sz="1600" b="1" dirty="0">
                <a:solidFill>
                  <a:srgbClr val="FF0000"/>
                </a:solidFill>
              </a:rPr>
              <a:t>인맥동원시 조정 있음</a:t>
            </a:r>
            <a:r>
              <a:rPr lang="en-US" altLang="ko-KR" sz="1600" b="1" dirty="0">
                <a:solidFill>
                  <a:srgbClr val="FF0000"/>
                </a:solidFill>
              </a:rPr>
              <a:t>)    </a:t>
            </a: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endParaRPr lang="en-US" altLang="ko-KR" sz="1600" b="1" dirty="0">
              <a:solidFill>
                <a:srgbClr val="00B0F0"/>
              </a:solidFill>
            </a:endParaRPr>
          </a:p>
          <a:p>
            <a:r>
              <a:rPr lang="ko-KR" altLang="en-US" sz="1600" b="1" dirty="0">
                <a:solidFill>
                  <a:srgbClr val="00B0F0"/>
                </a:solidFill>
              </a:rPr>
              <a:t>출석  총 </a:t>
            </a:r>
            <a:r>
              <a:rPr lang="en-US" altLang="ko-KR" sz="1600" b="1" dirty="0">
                <a:solidFill>
                  <a:srgbClr val="00B0F0"/>
                </a:solidFill>
              </a:rPr>
              <a:t>20</a:t>
            </a:r>
            <a:r>
              <a:rPr lang="ko-KR" altLang="en-US" sz="1600" b="1" dirty="0">
                <a:solidFill>
                  <a:srgbClr val="00B0F0"/>
                </a:solidFill>
              </a:rPr>
              <a:t>점  결석 </a:t>
            </a:r>
            <a:r>
              <a:rPr lang="en-US" altLang="ko-KR" sz="1600" b="1" dirty="0">
                <a:solidFill>
                  <a:srgbClr val="00B0F0"/>
                </a:solidFill>
              </a:rPr>
              <a:t>1</a:t>
            </a:r>
            <a:r>
              <a:rPr lang="ko-KR" altLang="en-US" sz="1600" b="1" dirty="0">
                <a:solidFill>
                  <a:srgbClr val="00B0F0"/>
                </a:solidFill>
              </a:rPr>
              <a:t>시간당 </a:t>
            </a:r>
            <a:r>
              <a:rPr lang="en-US" altLang="ko-KR" sz="1600" b="1" dirty="0">
                <a:solidFill>
                  <a:srgbClr val="00B0F0"/>
                </a:solidFill>
              </a:rPr>
              <a:t>-1</a:t>
            </a:r>
            <a:r>
              <a:rPr lang="ko-KR" altLang="en-US" sz="1600" b="1" dirty="0">
                <a:solidFill>
                  <a:srgbClr val="00B0F0"/>
                </a:solidFill>
              </a:rPr>
              <a:t>점 </a:t>
            </a:r>
            <a:r>
              <a:rPr lang="en-US" altLang="ko-KR" sz="1600" b="1" dirty="0">
                <a:solidFill>
                  <a:srgbClr val="00B0F0"/>
                </a:solidFill>
              </a:rPr>
              <a:t>- 15</a:t>
            </a:r>
            <a:r>
              <a:rPr lang="ko-KR" altLang="en-US" sz="1600" b="1" dirty="0">
                <a:solidFill>
                  <a:srgbClr val="00B0F0"/>
                </a:solidFill>
              </a:rPr>
              <a:t>시간 결석</a:t>
            </a:r>
            <a:r>
              <a:rPr lang="en-US" altLang="ko-KR" sz="1600" b="1" dirty="0">
                <a:solidFill>
                  <a:srgbClr val="00B0F0"/>
                </a:solidFill>
              </a:rPr>
              <a:t>(</a:t>
            </a:r>
            <a:r>
              <a:rPr lang="ko-KR" altLang="en-US" sz="1600" b="1" dirty="0">
                <a:solidFill>
                  <a:srgbClr val="00B0F0"/>
                </a:solidFill>
              </a:rPr>
              <a:t>약 </a:t>
            </a:r>
            <a:r>
              <a:rPr lang="en-US" altLang="ko-KR" sz="1600" b="1" dirty="0">
                <a:solidFill>
                  <a:srgbClr val="00B0F0"/>
                </a:solidFill>
              </a:rPr>
              <a:t>4</a:t>
            </a:r>
            <a:r>
              <a:rPr lang="ko-KR" altLang="en-US" sz="1600" b="1" dirty="0">
                <a:solidFill>
                  <a:srgbClr val="00B0F0"/>
                </a:solidFill>
              </a:rPr>
              <a:t>주 </a:t>
            </a:r>
            <a:r>
              <a:rPr lang="en-US" altLang="ko-KR" sz="1600" b="1" dirty="0">
                <a:solidFill>
                  <a:srgbClr val="00B0F0"/>
                </a:solidFill>
              </a:rPr>
              <a:t>8</a:t>
            </a:r>
            <a:r>
              <a:rPr lang="ko-KR" altLang="en-US" sz="1600" b="1" dirty="0">
                <a:solidFill>
                  <a:srgbClr val="00B0F0"/>
                </a:solidFill>
              </a:rPr>
              <a:t>번</a:t>
            </a:r>
            <a:r>
              <a:rPr lang="en-US" altLang="ko-KR" sz="1600" b="1" dirty="0">
                <a:solidFill>
                  <a:srgbClr val="00B0F0"/>
                </a:solidFill>
              </a:rPr>
              <a:t>)</a:t>
            </a:r>
            <a:r>
              <a:rPr lang="ko-KR" altLang="en-US" sz="1600" b="1" dirty="0">
                <a:solidFill>
                  <a:srgbClr val="00B0F0"/>
                </a:solidFill>
              </a:rPr>
              <a:t>은</a:t>
            </a:r>
            <a:r>
              <a:rPr lang="en-US" altLang="ko-KR" sz="1600" b="1" dirty="0">
                <a:solidFill>
                  <a:srgbClr val="00B0F0"/>
                </a:solidFill>
              </a:rPr>
              <a:t> 25%</a:t>
            </a:r>
            <a:r>
              <a:rPr lang="ko-KR" altLang="en-US" sz="1600" b="1" dirty="0">
                <a:solidFill>
                  <a:srgbClr val="00B0F0"/>
                </a:solidFill>
              </a:rPr>
              <a:t>에 해당하여 자동으로 출결</a:t>
            </a:r>
            <a:r>
              <a:rPr lang="en-US" altLang="ko-KR" sz="1600" b="1" dirty="0">
                <a:solidFill>
                  <a:srgbClr val="00B0F0"/>
                </a:solidFill>
              </a:rPr>
              <a:t> F   </a:t>
            </a:r>
            <a:r>
              <a:rPr lang="ko-KR" altLang="en-US" sz="1600" b="1" dirty="0">
                <a:solidFill>
                  <a:srgbClr val="00B0F0"/>
                </a:solidFill>
              </a:rPr>
              <a:t> </a:t>
            </a:r>
            <a:endParaRPr lang="en-US" altLang="ko-KR" sz="1600" b="1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48000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6180817" y="1104320"/>
            <a:ext cx="4875786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err="1"/>
              <a:t>상단표</a:t>
            </a:r>
            <a:r>
              <a:rPr lang="ko-KR" altLang="en-US" dirty="0"/>
              <a:t>   </a:t>
            </a:r>
            <a:r>
              <a:rPr lang="en-US" altLang="ko-KR" dirty="0"/>
              <a:t> </a:t>
            </a:r>
            <a:r>
              <a:rPr lang="ko-KR" altLang="en-US" dirty="0"/>
              <a:t>학번</a:t>
            </a:r>
            <a:r>
              <a:rPr lang="en-US" altLang="ko-KR" dirty="0"/>
              <a:t>, </a:t>
            </a:r>
            <a:r>
              <a:rPr lang="ko-KR" altLang="en-US" dirty="0"/>
              <a:t>이름</a:t>
            </a:r>
            <a:r>
              <a:rPr lang="en-US" altLang="ko-KR" dirty="0"/>
              <a:t>, </a:t>
            </a:r>
            <a:r>
              <a:rPr lang="ko-KR" altLang="en-US" dirty="0" err="1"/>
              <a:t>과제명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제출일</a:t>
            </a:r>
            <a:r>
              <a:rPr lang="en-US" altLang="ko-KR" dirty="0"/>
              <a:t>, </a:t>
            </a:r>
            <a:r>
              <a:rPr lang="ko-KR" altLang="en-US" dirty="0"/>
              <a:t>연락처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게임명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제목 또는 가제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 err="1"/>
              <a:t>국문명</a:t>
            </a:r>
            <a:r>
              <a:rPr lang="en-US" altLang="ko-KR" dirty="0"/>
              <a:t>,  </a:t>
            </a:r>
            <a:r>
              <a:rPr lang="ko-KR" altLang="en-US" dirty="0" err="1"/>
              <a:t>영문명</a:t>
            </a:r>
            <a:r>
              <a:rPr lang="ko-KR" altLang="en-US" dirty="0"/>
              <a:t> 병기 추천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약어도 고려하면 좋음  예</a:t>
            </a:r>
            <a:r>
              <a:rPr lang="en-US" altLang="ko-KR" dirty="0"/>
              <a:t>: WOW   </a:t>
            </a:r>
          </a:p>
          <a:p>
            <a:endParaRPr lang="en-US" altLang="ko-KR" dirty="0"/>
          </a:p>
          <a:p>
            <a:r>
              <a:rPr lang="ko-KR" altLang="en-US" dirty="0" err="1"/>
              <a:t>컨셉명</a:t>
            </a:r>
            <a:r>
              <a:rPr lang="ko-KR" altLang="en-US" dirty="0"/>
              <a:t> </a:t>
            </a:r>
            <a:r>
              <a:rPr lang="en-US" altLang="ko-KR" dirty="0"/>
              <a:t>:  </a:t>
            </a:r>
            <a:r>
              <a:rPr lang="ko-KR" altLang="en-US" dirty="0"/>
              <a:t>제목 밑에 부기해도 좋음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 err="1"/>
              <a:t>게임컨셉이</a:t>
            </a:r>
            <a:r>
              <a:rPr lang="ko-KR" altLang="en-US" dirty="0"/>
              <a:t> 아니라</a:t>
            </a:r>
            <a:r>
              <a:rPr lang="en-US" altLang="ko-KR" dirty="0"/>
              <a:t>,  </a:t>
            </a:r>
            <a:r>
              <a:rPr lang="ko-KR" altLang="en-US" dirty="0"/>
              <a:t>설계할 내용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관련 </a:t>
            </a:r>
            <a:r>
              <a:rPr lang="ko-KR" altLang="en-US" dirty="0" err="1"/>
              <a:t>컨셉도</a:t>
            </a:r>
            <a:r>
              <a:rPr lang="ko-KR" altLang="en-US" dirty="0"/>
              <a:t> 좋음  </a:t>
            </a:r>
            <a:r>
              <a:rPr lang="en-US" altLang="ko-KR" dirty="0"/>
              <a:t>  </a:t>
            </a:r>
          </a:p>
          <a:p>
            <a:endParaRPr lang="en-US" altLang="ko-KR" dirty="0"/>
          </a:p>
          <a:p>
            <a:r>
              <a:rPr lang="ko-KR" altLang="en-US" dirty="0" err="1"/>
              <a:t>히스토리</a:t>
            </a:r>
            <a:r>
              <a:rPr lang="en-US" altLang="ko-KR" dirty="0"/>
              <a:t>:  </a:t>
            </a:r>
            <a:r>
              <a:rPr lang="ko-KR" altLang="en-US" dirty="0"/>
              <a:t>실무에서는  </a:t>
            </a:r>
            <a:r>
              <a:rPr lang="en-US" altLang="ko-KR" dirty="0"/>
              <a:t>1</a:t>
            </a:r>
            <a:r>
              <a:rPr lang="ko-KR" altLang="en-US" dirty="0"/>
              <a:t>페이지에  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문서의 수정</a:t>
            </a:r>
            <a:r>
              <a:rPr lang="en-US" altLang="ko-KR" dirty="0"/>
              <a:t>, </a:t>
            </a:r>
            <a:r>
              <a:rPr lang="ko-KR" altLang="en-US" dirty="0" err="1"/>
              <a:t>재개정</a:t>
            </a:r>
            <a:r>
              <a:rPr lang="ko-KR" altLang="en-US" dirty="0"/>
              <a:t> 또는 </a:t>
            </a:r>
            <a:endParaRPr lang="en-US" altLang="ko-KR" dirty="0"/>
          </a:p>
          <a:p>
            <a:r>
              <a:rPr lang="en-US" altLang="ko-KR" dirty="0"/>
              <a:t>             </a:t>
            </a:r>
            <a:r>
              <a:rPr lang="ko-KR" altLang="en-US" dirty="0"/>
              <a:t>추가여부에 대한 표를 기록함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일시</a:t>
            </a:r>
            <a:r>
              <a:rPr lang="en-US" altLang="ko-KR" dirty="0"/>
              <a:t>_ </a:t>
            </a:r>
            <a:r>
              <a:rPr lang="ko-KR" altLang="en-US" dirty="0"/>
              <a:t>작성자</a:t>
            </a:r>
            <a:r>
              <a:rPr lang="en-US" altLang="ko-KR" dirty="0"/>
              <a:t>_</a:t>
            </a:r>
            <a:r>
              <a:rPr lang="ko-KR" altLang="en-US" dirty="0"/>
              <a:t>제목</a:t>
            </a:r>
            <a:r>
              <a:rPr lang="en-US" altLang="ko-KR" dirty="0"/>
              <a:t>_ </a:t>
            </a:r>
            <a:r>
              <a:rPr lang="ko-KR" altLang="en-US" dirty="0"/>
              <a:t>비고 </a:t>
            </a:r>
            <a:r>
              <a:rPr lang="en-US" altLang="ko-KR" dirty="0"/>
              <a:t>   </a:t>
            </a:r>
          </a:p>
          <a:p>
            <a:endParaRPr lang="en-US" altLang="ko-KR" dirty="0"/>
          </a:p>
          <a:p>
            <a:r>
              <a:rPr lang="ko-KR" altLang="en-US" dirty="0"/>
              <a:t>코멘트 </a:t>
            </a:r>
            <a:r>
              <a:rPr lang="en-US" altLang="ko-KR" dirty="0"/>
              <a:t>:  </a:t>
            </a:r>
            <a:r>
              <a:rPr lang="ko-KR" altLang="en-US" dirty="0"/>
              <a:t>교수자가 참고할 것들 간단히 </a:t>
            </a:r>
            <a:r>
              <a:rPr lang="en-US" altLang="ko-KR" dirty="0"/>
              <a:t>.. </a:t>
            </a:r>
          </a:p>
          <a:p>
            <a:r>
              <a:rPr lang="en-US" altLang="ko-KR" dirty="0"/>
              <a:t>              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ko-KR" altLang="en-US" dirty="0"/>
              <a:t>동영상 포함 되어 있음</a:t>
            </a:r>
            <a:r>
              <a:rPr lang="en-US" altLang="ko-KR" dirty="0"/>
              <a:t>.    </a:t>
            </a:r>
          </a:p>
        </p:txBody>
      </p:sp>
      <p:graphicFrame>
        <p:nvGraphicFramePr>
          <p:cNvPr id="7" name="표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3944012"/>
              </p:ext>
            </p:extLst>
          </p:nvPr>
        </p:nvGraphicFramePr>
        <p:xfrm>
          <a:off x="2" y="21102"/>
          <a:ext cx="12191998" cy="828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4815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516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2388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332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73508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학번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이름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과제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제출일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연락처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202018000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 err="1"/>
                        <a:t>나기획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</a:t>
                      </a:r>
                      <a:r>
                        <a:rPr lang="ko-KR" altLang="en-US" sz="2400" b="1" dirty="0"/>
                        <a:t>주</a:t>
                      </a:r>
                      <a:r>
                        <a:rPr lang="en-US" altLang="ko-KR" sz="2400" b="1" dirty="0"/>
                        <a:t>_</a:t>
                      </a:r>
                      <a:r>
                        <a:rPr lang="ko-KR" altLang="en-US" sz="2400" b="1" dirty="0"/>
                        <a:t>제안서 및 학업계획서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2400" b="1" dirty="0"/>
                        <a:t>20200923</a:t>
                      </a:r>
                      <a:endParaRPr lang="ko-KR" altLang="en-US" sz="2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2400" b="1" dirty="0"/>
                        <a:t>선택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427" y="1081668"/>
            <a:ext cx="4604315" cy="26637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 descr="http://eclass.kpu.ac.kr/ilosfiles/editor-file/0A5851CE37/202009/795851C931725954C8317B5053C0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4282" y="3969835"/>
            <a:ext cx="4620460" cy="25993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1534213" y="1749400"/>
            <a:ext cx="1003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좋은 예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534213" y="5403283"/>
            <a:ext cx="1003610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ko-KR" altLang="en-US" b="1" dirty="0"/>
              <a:t>나쁜 예</a:t>
            </a:r>
          </a:p>
        </p:txBody>
      </p:sp>
    </p:spTree>
    <p:extLst>
      <p:ext uri="{BB962C8B-B14F-4D97-AF65-F5344CB8AC3E}">
        <p14:creationId xmlns:p14="http://schemas.microsoft.com/office/powerpoint/2010/main" val="9312447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2. </a:t>
            </a:r>
            <a:r>
              <a:rPr lang="ko-KR" altLang="en-US" b="1" dirty="0">
                <a:solidFill>
                  <a:prstClr val="white"/>
                </a:solidFill>
              </a:rPr>
              <a:t>목차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0955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파워포인트는  자동 목차 완성기능을  지원하지 않음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   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직접 손으로 작성할 것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 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페이지도 넣어라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 </a:t>
            </a: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목차는  중요함   목차 만들 수 있으면 팀장 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  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연습하면 할 수록  받아내는 경험치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0426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5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목차 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en-US" altLang="ko-KR" dirty="0"/>
              <a:t>1</a:t>
            </a:r>
            <a:r>
              <a:rPr lang="ko-KR" altLang="en-US" dirty="0"/>
              <a:t>차 목차 </a:t>
            </a:r>
            <a:r>
              <a:rPr lang="en-US" altLang="ko-KR" dirty="0"/>
              <a:t>:  </a:t>
            </a:r>
            <a:r>
              <a:rPr lang="ko-KR" altLang="en-US" dirty="0"/>
              <a:t>교수자가 정해준 목차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차 목차 </a:t>
            </a:r>
            <a:r>
              <a:rPr lang="en-US" altLang="ko-KR" dirty="0"/>
              <a:t>:  </a:t>
            </a:r>
            <a:r>
              <a:rPr lang="ko-KR" altLang="en-US" dirty="0"/>
              <a:t>세부목차 </a:t>
            </a:r>
            <a:endParaRPr lang="en-US" altLang="ko-KR" dirty="0"/>
          </a:p>
          <a:p>
            <a:r>
              <a:rPr lang="en-US" altLang="ko-KR" dirty="0"/>
              <a:t>               </a:t>
            </a:r>
            <a:r>
              <a:rPr lang="ko-KR" altLang="en-US" dirty="0"/>
              <a:t>학습자가 정한 목차    </a:t>
            </a:r>
            <a:r>
              <a:rPr lang="en-US" altLang="ko-KR" dirty="0"/>
              <a:t>3</a:t>
            </a:r>
            <a:r>
              <a:rPr lang="ko-KR" altLang="en-US" dirty="0"/>
              <a:t>차</a:t>
            </a:r>
            <a:r>
              <a:rPr lang="en-US" altLang="ko-KR" dirty="0"/>
              <a:t>, 4</a:t>
            </a:r>
            <a:r>
              <a:rPr lang="ko-KR" altLang="en-US" dirty="0"/>
              <a:t>차가 존재할 수도 있음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히스토리</a:t>
            </a:r>
            <a:r>
              <a:rPr lang="ko-KR" altLang="en-US" dirty="0"/>
              <a:t> 대신</a:t>
            </a:r>
            <a:r>
              <a:rPr lang="en-US" altLang="ko-KR" dirty="0"/>
              <a:t>,  </a:t>
            </a:r>
            <a:r>
              <a:rPr lang="ko-KR" altLang="en-US" dirty="0"/>
              <a:t>목차에서  폰트 색을 달리 하여   추가 삭제된 부분을  기록할 수 있음</a:t>
            </a:r>
            <a:endParaRPr lang="en-US" altLang="ko-KR" dirty="0"/>
          </a:p>
          <a:p>
            <a:r>
              <a:rPr lang="ko-KR" altLang="en-US" dirty="0"/>
              <a:t>또는 </a:t>
            </a:r>
            <a:r>
              <a:rPr lang="ko-KR" altLang="en-US" dirty="0" err="1"/>
              <a:t>히스토리</a:t>
            </a:r>
            <a:r>
              <a:rPr lang="ko-KR" altLang="en-US" dirty="0"/>
              <a:t> 표를 별도 제작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                 </a:t>
            </a:r>
          </a:p>
          <a:p>
            <a:r>
              <a:rPr lang="en-US" altLang="ko-KR" dirty="0"/>
              <a:t>          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8683198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3. </a:t>
            </a:r>
            <a:r>
              <a:rPr lang="ko-KR" altLang="en-US" b="1" dirty="0" err="1">
                <a:solidFill>
                  <a:prstClr val="white"/>
                </a:solidFill>
              </a:rPr>
              <a:t>게임컨셉</a:t>
            </a:r>
            <a:r>
              <a:rPr lang="ko-KR" altLang="en-US" b="1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20</a:t>
            </a:r>
            <a:r>
              <a:rPr lang="ko-KR" altLang="en-US" b="1" dirty="0">
                <a:solidFill>
                  <a:prstClr val="white"/>
                </a:solidFill>
              </a:rPr>
              <a:t>단어 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0955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실제로는 마지막에  수행하는 작업임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처음엔 대충 쓰고</a:t>
            </a:r>
            <a:r>
              <a:rPr lang="en-US" altLang="ko-KR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,  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나중에  수정된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컨셉을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  다시 써서 추가하는  것도  방법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14" name="직사각형 13"/>
          <p:cNvSpPr/>
          <p:nvPr/>
        </p:nvSpPr>
        <p:spPr>
          <a:xfrm>
            <a:off x="1260426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6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</a:t>
            </a:r>
            <a:r>
              <a:rPr lang="ko-KR" altLang="en-US" sz="2400" b="1" dirty="0" err="1"/>
              <a:t>컨셉</a:t>
            </a:r>
            <a:r>
              <a:rPr lang="ko-KR" altLang="en-US" sz="2400" b="1" dirty="0"/>
              <a:t> 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단어  </a:t>
            </a:r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학습자가  설계하려는  게임에 대해  기록하는 부분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게임의 특징과  게임 플레이에 대한  핵심적 설명이 들어가는 부분 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앞으로 수 차례에 걸쳐  확장</a:t>
            </a:r>
            <a:r>
              <a:rPr lang="en-US" altLang="ko-KR" dirty="0"/>
              <a:t>,  </a:t>
            </a:r>
            <a:r>
              <a:rPr lang="ko-KR" altLang="en-US" dirty="0"/>
              <a:t>설계할  부분에 대한  언급은   기획서 집필 방향에  서술함</a:t>
            </a:r>
            <a:r>
              <a:rPr lang="en-US" altLang="ko-KR" dirty="0"/>
              <a:t>. </a:t>
            </a:r>
          </a:p>
          <a:p>
            <a:endParaRPr lang="en-US" altLang="ko-KR" dirty="0"/>
          </a:p>
          <a:p>
            <a:r>
              <a:rPr lang="en-US" altLang="ko-KR" dirty="0"/>
              <a:t>                  </a:t>
            </a:r>
          </a:p>
          <a:p>
            <a:r>
              <a:rPr lang="en-US" altLang="ko-KR" dirty="0"/>
              <a:t>          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1631089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4. </a:t>
            </a:r>
            <a:r>
              <a:rPr lang="ko-KR" altLang="en-US" b="1" dirty="0">
                <a:solidFill>
                  <a:prstClr val="white"/>
                </a:solidFill>
              </a:rPr>
              <a:t>기획서집필 방향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</a:rPr>
              <a:t>기획컨셉</a:t>
            </a:r>
            <a:r>
              <a:rPr lang="en-US" altLang="ko-KR" b="1" dirty="0">
                <a:solidFill>
                  <a:prstClr val="white"/>
                </a:solidFill>
              </a:rPr>
              <a:t>) 20</a:t>
            </a:r>
            <a:r>
              <a:rPr lang="ko-KR" altLang="en-US" b="1" dirty="0">
                <a:solidFill>
                  <a:prstClr val="white"/>
                </a:solidFill>
              </a:rPr>
              <a:t>단어 </a:t>
            </a:r>
            <a:r>
              <a:rPr lang="en-US" altLang="ko-KR" b="1" dirty="0">
                <a:solidFill>
                  <a:prstClr val="white"/>
                </a:solidFill>
              </a:rPr>
              <a:t>1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0955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컨셉과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같이  실제로는 마지막에  다시 결정 되는 작업임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처음과  나중을  객관화해서  비교해  작성해 보면</a:t>
            </a:r>
            <a:r>
              <a:rPr lang="en-US" altLang="ko-KR" sz="1200" b="1" dirty="0">
                <a:solidFill>
                  <a:srgbClr val="FF0000"/>
                </a:solidFill>
              </a:rPr>
              <a:t>,  </a:t>
            </a:r>
            <a:r>
              <a:rPr lang="ko-KR" altLang="en-US" sz="1200" b="1" dirty="0">
                <a:solidFill>
                  <a:srgbClr val="FF0000"/>
                </a:solidFill>
              </a:rPr>
              <a:t>그것이 학습자 성찰일지의  가장 중요한 부분이 됨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60426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7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기획 </a:t>
            </a:r>
            <a:r>
              <a:rPr lang="ko-KR" altLang="en-US" sz="2400" b="1" dirty="0" err="1"/>
              <a:t>컨셉</a:t>
            </a:r>
            <a:r>
              <a:rPr lang="ko-KR" altLang="en-US" sz="2400" b="1" dirty="0"/>
              <a:t> 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단어   </a:t>
            </a:r>
            <a:r>
              <a:rPr lang="en-US" altLang="ko-KR" sz="2400" b="1" dirty="0"/>
              <a:t>=  </a:t>
            </a:r>
            <a:r>
              <a:rPr lang="ko-KR" altLang="en-US" sz="2400" b="1" dirty="0">
                <a:solidFill>
                  <a:srgbClr val="FF0000"/>
                </a:solidFill>
              </a:rPr>
              <a:t>여기가 학습계획서 부분임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기획서 집필 방향 </a:t>
            </a:r>
            <a:r>
              <a:rPr lang="en-US" altLang="ko-KR" dirty="0"/>
              <a:t>= </a:t>
            </a:r>
            <a:r>
              <a:rPr lang="ko-KR" altLang="en-US" dirty="0"/>
              <a:t>기획서 </a:t>
            </a:r>
            <a:r>
              <a:rPr lang="ko-KR" altLang="en-US" dirty="0" err="1"/>
              <a:t>컨셉</a:t>
            </a:r>
            <a:r>
              <a:rPr lang="ko-KR" altLang="en-US" dirty="0"/>
              <a:t> </a:t>
            </a:r>
            <a:r>
              <a:rPr lang="en-US" altLang="ko-KR" dirty="0"/>
              <a:t>= </a:t>
            </a:r>
            <a:r>
              <a:rPr lang="ko-KR" altLang="en-US" dirty="0"/>
              <a:t>기획 </a:t>
            </a:r>
            <a:r>
              <a:rPr lang="ko-KR" altLang="en-US" dirty="0" err="1"/>
              <a:t>컨셉</a:t>
            </a:r>
            <a:r>
              <a:rPr lang="ko-KR" altLang="en-US" dirty="0"/>
              <a:t>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실제 설계에서는  </a:t>
            </a:r>
            <a:r>
              <a:rPr lang="en-US" altLang="ko-KR" dirty="0"/>
              <a:t>4</a:t>
            </a:r>
            <a:r>
              <a:rPr lang="ko-KR" altLang="en-US" dirty="0"/>
              <a:t>차 집필</a:t>
            </a:r>
            <a:r>
              <a:rPr lang="en-US" altLang="ko-KR" dirty="0"/>
              <a:t>, </a:t>
            </a:r>
            <a:r>
              <a:rPr lang="ko-KR" altLang="en-US" dirty="0"/>
              <a:t>발표라든가</a:t>
            </a:r>
            <a:r>
              <a:rPr lang="en-US" altLang="ko-KR" dirty="0"/>
              <a:t>,   </a:t>
            </a:r>
            <a:r>
              <a:rPr lang="ko-KR" altLang="en-US" dirty="0"/>
              <a:t>졸작 수행 시  팀원간의 업무 분담이라든가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실무에서는  </a:t>
            </a:r>
            <a:r>
              <a:rPr lang="ko-KR" altLang="en-US" dirty="0" err="1"/>
              <a:t>퍼블리서의</a:t>
            </a:r>
            <a:r>
              <a:rPr lang="ko-KR" altLang="en-US" dirty="0"/>
              <a:t>  압박</a:t>
            </a:r>
            <a:r>
              <a:rPr lang="en-US" altLang="ko-KR" dirty="0"/>
              <a:t>,  </a:t>
            </a:r>
            <a:r>
              <a:rPr lang="ko-KR" altLang="en-US" dirty="0"/>
              <a:t>수정 요구 등에 따라 기획</a:t>
            </a:r>
            <a:r>
              <a:rPr lang="en-US" altLang="ko-KR" dirty="0"/>
              <a:t>(</a:t>
            </a:r>
            <a:r>
              <a:rPr lang="ko-KR" altLang="en-US" dirty="0"/>
              <a:t>설계</a:t>
            </a:r>
            <a:r>
              <a:rPr lang="en-US" altLang="ko-KR" dirty="0"/>
              <a:t>)</a:t>
            </a:r>
            <a:r>
              <a:rPr lang="ko-KR" altLang="en-US" dirty="0"/>
              <a:t>에 대한 변경</a:t>
            </a:r>
            <a:r>
              <a:rPr lang="en-US" altLang="ko-KR" dirty="0"/>
              <a:t>,  </a:t>
            </a:r>
            <a:r>
              <a:rPr lang="ko-KR" altLang="en-US" dirty="0"/>
              <a:t>일정 변경</a:t>
            </a:r>
            <a:r>
              <a:rPr lang="en-US" altLang="ko-KR" dirty="0"/>
              <a:t>, </a:t>
            </a:r>
          </a:p>
          <a:p>
            <a:endParaRPr lang="en-US" altLang="ko-KR" dirty="0"/>
          </a:p>
          <a:p>
            <a:r>
              <a:rPr lang="ko-KR" altLang="en-US" dirty="0"/>
              <a:t>중요 순위 교체</a:t>
            </a:r>
            <a:r>
              <a:rPr lang="en-US" altLang="ko-KR" dirty="0"/>
              <a:t>  </a:t>
            </a:r>
            <a:r>
              <a:rPr lang="ko-KR" altLang="en-US" dirty="0"/>
              <a:t>등의 일이 빈번히 일어남</a:t>
            </a:r>
            <a:r>
              <a:rPr lang="en-US" altLang="ko-KR" dirty="0"/>
              <a:t>.  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기획하려는 내용과  이유</a:t>
            </a:r>
            <a:r>
              <a:rPr lang="en-US" altLang="ko-KR" dirty="0"/>
              <a:t>  </a:t>
            </a:r>
            <a:r>
              <a:rPr lang="ko-KR" altLang="en-US" dirty="0"/>
              <a:t>세부범위  일정</a:t>
            </a:r>
            <a:r>
              <a:rPr lang="en-US" altLang="ko-KR" dirty="0"/>
              <a:t>.   (</a:t>
            </a:r>
            <a:r>
              <a:rPr lang="ko-KR" altLang="en-US" dirty="0"/>
              <a:t>또는 제출 </a:t>
            </a:r>
            <a:r>
              <a:rPr lang="ko-KR" altLang="en-US" dirty="0" err="1"/>
              <a:t>주차별</a:t>
            </a:r>
            <a:r>
              <a:rPr lang="ko-KR" altLang="en-US" dirty="0"/>
              <a:t> 일정</a:t>
            </a:r>
            <a:r>
              <a:rPr lang="en-US" altLang="ko-KR" dirty="0"/>
              <a:t>)  </a:t>
            </a:r>
            <a:r>
              <a:rPr lang="ko-KR" altLang="en-US" dirty="0"/>
              <a:t>등을 기록함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b="1" dirty="0">
                <a:solidFill>
                  <a:srgbClr val="FF0000"/>
                </a:solidFill>
              </a:rPr>
              <a:t>게임 소개만큼  공들여서  계획해야 </a:t>
            </a:r>
            <a:r>
              <a:rPr lang="en-US" altLang="ko-KR" b="1" dirty="0">
                <a:solidFill>
                  <a:srgbClr val="FF0000"/>
                </a:solidFill>
              </a:rPr>
              <a:t>  </a:t>
            </a:r>
            <a:r>
              <a:rPr lang="ko-KR" altLang="en-US" b="1" dirty="0">
                <a:solidFill>
                  <a:srgbClr val="FF0000"/>
                </a:solidFill>
              </a:rPr>
              <a:t>나중에  편함</a:t>
            </a:r>
            <a:r>
              <a:rPr lang="en-US" altLang="ko-KR" b="1" dirty="0">
                <a:solidFill>
                  <a:srgbClr val="FF0000"/>
                </a:solidFill>
              </a:rPr>
              <a:t>.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7470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 </a:t>
            </a:r>
            <a:r>
              <a:rPr lang="en-US" altLang="ko-KR" b="1" dirty="0">
                <a:solidFill>
                  <a:prstClr val="white"/>
                </a:solidFill>
              </a:rPr>
              <a:t>4. </a:t>
            </a:r>
            <a:r>
              <a:rPr lang="ko-KR" altLang="en-US" b="1" dirty="0">
                <a:solidFill>
                  <a:prstClr val="white"/>
                </a:solidFill>
              </a:rPr>
              <a:t>기획서집필 방향 </a:t>
            </a:r>
            <a:r>
              <a:rPr lang="en-US" altLang="ko-KR" b="1" dirty="0">
                <a:solidFill>
                  <a:prstClr val="white"/>
                </a:solidFill>
              </a:rPr>
              <a:t>(</a:t>
            </a:r>
            <a:r>
              <a:rPr lang="ko-KR" altLang="en-US" b="1" dirty="0" err="1">
                <a:solidFill>
                  <a:prstClr val="white"/>
                </a:solidFill>
              </a:rPr>
              <a:t>기획컨셉</a:t>
            </a:r>
            <a:r>
              <a:rPr lang="en-US" altLang="ko-KR" b="1" dirty="0">
                <a:solidFill>
                  <a:prstClr val="white"/>
                </a:solidFill>
              </a:rPr>
              <a:t>) 20</a:t>
            </a:r>
            <a:r>
              <a:rPr lang="ko-KR" altLang="en-US" b="1" dirty="0">
                <a:solidFill>
                  <a:prstClr val="white"/>
                </a:solidFill>
              </a:rPr>
              <a:t>단어 </a:t>
            </a:r>
            <a:r>
              <a:rPr lang="en-US" altLang="ko-KR" b="1" dirty="0">
                <a:solidFill>
                  <a:prstClr val="white"/>
                </a:solidFill>
              </a:rPr>
              <a:t>2</a:t>
            </a:r>
            <a:endParaRPr lang="en-US" altLang="ko-KR" dirty="0">
              <a:solidFill>
                <a:prstClr val="white"/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2380955" y="5633662"/>
            <a:ext cx="8631043" cy="888541"/>
          </a:xfrm>
          <a:prstGeom prst="rect">
            <a:avLst/>
          </a:prstGeom>
          <a:solidFill>
            <a:schemeClr val="bg1"/>
          </a:solidFill>
          <a:ln w="9525">
            <a:solidFill>
              <a:srgbClr val="118B4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게임 </a:t>
            </a:r>
            <a:r>
              <a:rPr lang="ko-KR" altLang="en-US" sz="1200" b="1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컨셉과</a:t>
            </a: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 같이  실제로는 마지막에  다시 결정 되는 작업임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여러 페이지 나오더라도 해보면  다 경험치 </a:t>
            </a:r>
            <a:endParaRPr lang="en-US" altLang="ko-KR" sz="1200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lvl="1">
              <a:lnSpc>
                <a:spcPct val="150000"/>
              </a:lnSpc>
              <a:defRPr/>
            </a:pPr>
            <a:r>
              <a:rPr lang="ko-KR" altLang="en-US" sz="1200" b="1" dirty="0">
                <a:solidFill>
                  <a:srgbClr val="FF0000"/>
                </a:solidFill>
              </a:rPr>
              <a:t>처음과  나중을  객관화해서  비교해  작성해 보면</a:t>
            </a:r>
            <a:r>
              <a:rPr lang="en-US" altLang="ko-KR" sz="1200" b="1" dirty="0">
                <a:solidFill>
                  <a:srgbClr val="FF0000"/>
                </a:solidFill>
              </a:rPr>
              <a:t>,  </a:t>
            </a:r>
            <a:r>
              <a:rPr lang="ko-KR" altLang="en-US" sz="1200" b="1" dirty="0">
                <a:solidFill>
                  <a:srgbClr val="FF0000"/>
                </a:solidFill>
              </a:rPr>
              <a:t>그것이 학습자 성찰일지의  가장 중요한 부분이 됨</a:t>
            </a:r>
            <a:r>
              <a:rPr lang="en-US" altLang="ko-KR" sz="1200" b="1" dirty="0">
                <a:solidFill>
                  <a:srgbClr val="FF0000"/>
                </a:solidFill>
              </a:rPr>
              <a:t>. </a:t>
            </a:r>
          </a:p>
        </p:txBody>
      </p:sp>
      <p:sp>
        <p:nvSpPr>
          <p:cNvPr id="14" name="직사각형 13"/>
          <p:cNvSpPr/>
          <p:nvPr/>
        </p:nvSpPr>
        <p:spPr>
          <a:xfrm>
            <a:off x="1260426" y="5621362"/>
            <a:ext cx="1120529" cy="888541"/>
          </a:xfrm>
          <a:prstGeom prst="rect">
            <a:avLst/>
          </a:prstGeom>
          <a:solidFill>
            <a:srgbClr val="118B4E"/>
          </a:solidFill>
          <a:ln w="9525">
            <a:solidFill>
              <a:srgbClr val="39BD3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lnSpc>
                <a:spcPct val="150000"/>
              </a:lnSpc>
              <a:defRPr/>
            </a:pPr>
            <a:r>
              <a:rPr lang="en-US" altLang="ko-KR" sz="1200" b="1" kern="0" dirty="0">
                <a:solidFill>
                  <a:prstClr val="white"/>
                </a:solidFill>
              </a:rPr>
              <a:t>Comment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8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60426" y="1097047"/>
            <a:ext cx="9751572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기획 </a:t>
            </a:r>
            <a:r>
              <a:rPr lang="ko-KR" altLang="en-US" sz="2400" b="1" dirty="0" err="1"/>
              <a:t>컨셉</a:t>
            </a:r>
            <a:r>
              <a:rPr lang="ko-KR" altLang="en-US" sz="2400" b="1" dirty="0"/>
              <a:t>  </a:t>
            </a:r>
            <a:r>
              <a:rPr lang="en-US" altLang="ko-KR" sz="2400" b="1" dirty="0"/>
              <a:t>20</a:t>
            </a:r>
            <a:r>
              <a:rPr lang="ko-KR" altLang="en-US" sz="2400" b="1" dirty="0"/>
              <a:t>단어 </a:t>
            </a:r>
            <a:r>
              <a:rPr lang="en-US" altLang="ko-KR" sz="2400" b="1" dirty="0"/>
              <a:t>=  </a:t>
            </a:r>
            <a:r>
              <a:rPr lang="ko-KR" altLang="en-US" sz="2400" b="1" dirty="0">
                <a:solidFill>
                  <a:srgbClr val="FF0000"/>
                </a:solidFill>
              </a:rPr>
              <a:t>여기가 학업계획서 부분임 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ko-KR" altLang="en-US" dirty="0"/>
              <a:t>쓰시고</a:t>
            </a:r>
            <a:r>
              <a:rPr lang="en-US" altLang="ko-KR" dirty="0"/>
              <a:t>.  </a:t>
            </a:r>
            <a:r>
              <a:rPr lang="ko-KR" altLang="en-US" dirty="0"/>
              <a:t>표를 만드셔도 좋음 </a:t>
            </a:r>
            <a:endParaRPr lang="en-US" altLang="ko-KR" dirty="0"/>
          </a:p>
          <a:p>
            <a:endParaRPr lang="en-US" altLang="ko-KR" dirty="0"/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7517602"/>
              </p:ext>
            </p:extLst>
          </p:nvPr>
        </p:nvGraphicFramePr>
        <p:xfrm>
          <a:off x="593492" y="2389709"/>
          <a:ext cx="10948020" cy="2672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862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615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102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38692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69856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0368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차회</a:t>
                      </a:r>
                      <a:r>
                        <a:rPr lang="ko-KR" alt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제출일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작성자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비고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추가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수정 내용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학습자성찰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교수코멘트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</a:t>
                      </a:r>
                      <a:r>
                        <a:rPr lang="ko-KR" altLang="en-US" dirty="0"/>
                        <a:t>차 발표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어즈께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 err="1"/>
                        <a:t>나최고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/>
                        <a:t>원숭이 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분석표 추가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r>
                        <a:rPr lang="ko-KR" altLang="en-US" dirty="0" err="1"/>
                        <a:t>똥꼬멍</a:t>
                      </a:r>
                      <a:r>
                        <a:rPr lang="ko-KR" altLang="en-US" dirty="0"/>
                        <a:t>  </a:t>
                      </a:r>
                      <a:r>
                        <a:rPr lang="en-US" altLang="ko-KR" dirty="0"/>
                        <a:t>- </a:t>
                      </a:r>
                      <a:r>
                        <a:rPr lang="ko-KR" altLang="en-US" dirty="0"/>
                        <a:t>그림작업필요</a:t>
                      </a:r>
                      <a:endParaRPr lang="en-US" altLang="ko-KR" dirty="0"/>
                    </a:p>
                    <a:p>
                      <a:pPr marL="342900" indent="-342900" latinLnBrk="1">
                        <a:buAutoNum type="arabicPeriod"/>
                      </a:pP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잘하자니 분량 압박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시스템 개념 다시 </a:t>
                      </a:r>
                      <a:endParaRPr lang="en-US" altLang="ko-KR" dirty="0"/>
                    </a:p>
                    <a:p>
                      <a:pPr latinLnBrk="1"/>
                      <a:r>
                        <a:rPr lang="ko-KR" altLang="en-US" dirty="0"/>
                        <a:t>게임동영상 </a:t>
                      </a:r>
                      <a:r>
                        <a:rPr lang="ko-KR" altLang="en-US" dirty="0" err="1"/>
                        <a:t>재시청</a:t>
                      </a:r>
                      <a:r>
                        <a:rPr lang="ko-KR" altLang="en-US" dirty="0"/>
                        <a:t> 필요</a:t>
                      </a:r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잘해봐 </a:t>
                      </a:r>
                      <a:r>
                        <a:rPr lang="ko-KR" altLang="en-US" dirty="0" err="1"/>
                        <a:t>죽진말고</a:t>
                      </a:r>
                      <a:r>
                        <a:rPr lang="en-US" altLang="ko-KR" dirty="0"/>
                        <a:t>…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</a:t>
                      </a:r>
                      <a:r>
                        <a:rPr lang="ko-KR" altLang="en-US" dirty="0"/>
                        <a:t>차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</a:t>
                      </a:r>
                      <a:r>
                        <a:rPr lang="ko-KR" altLang="en-US" dirty="0"/>
                        <a:t>차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4</a:t>
                      </a:r>
                      <a:r>
                        <a:rPr lang="ko-KR" altLang="en-US" dirty="0"/>
                        <a:t>차 발표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341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-1"/>
            <a:ext cx="12192000" cy="952501"/>
          </a:xfrm>
          <a:prstGeom prst="rect">
            <a:avLst/>
          </a:prstGeom>
          <a:solidFill>
            <a:srgbClr val="118B4E"/>
          </a:solidFill>
          <a:ln>
            <a:noFill/>
          </a:ln>
          <a:effectLst>
            <a:outerShdw dist="127000" dir="5400000" algn="t" rotWithShape="0">
              <a:srgbClr val="FFC000"/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포트폴리오 제작 </a:t>
            </a:r>
            <a:r>
              <a:rPr lang="en-US" altLang="ko-KR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- </a:t>
            </a:r>
            <a:r>
              <a:rPr lang="ko-KR" altLang="en-US" sz="2800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제안서 및 학업계획서 제작안내 </a:t>
            </a:r>
            <a:endParaRPr lang="en-US" altLang="ko-KR" sz="2800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/>
            <a:r>
              <a:rPr lang="en-US" altLang="ko-KR" dirty="0">
                <a:solidFill>
                  <a:prstClr val="white"/>
                </a:solidFill>
              </a:rPr>
              <a:t>5. </a:t>
            </a:r>
            <a:r>
              <a:rPr lang="ko-KR" altLang="en-US" dirty="0">
                <a:solidFill>
                  <a:prstClr val="white"/>
                </a:solidFill>
              </a:rPr>
              <a:t>게임 사양 </a:t>
            </a:r>
            <a:r>
              <a:rPr lang="en-US" altLang="ko-KR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AF555B-7E58-4FDF-83D4-B4CEA304EAF7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9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260426" y="1097047"/>
            <a:ext cx="9751572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게임 사양  </a:t>
            </a:r>
            <a:r>
              <a:rPr lang="en-US" altLang="ko-KR" sz="2400" b="1" dirty="0"/>
              <a:t>=  </a:t>
            </a:r>
            <a:r>
              <a:rPr lang="ko-KR" altLang="en-US" sz="2400" b="1" dirty="0">
                <a:solidFill>
                  <a:srgbClr val="FF0000"/>
                </a:solidFill>
              </a:rPr>
              <a:t>여기가 사업 기획부분임 </a:t>
            </a:r>
            <a:endParaRPr lang="en-US" altLang="ko-KR" sz="2400" b="1" dirty="0">
              <a:solidFill>
                <a:srgbClr val="FF0000"/>
              </a:solidFill>
            </a:endParaRPr>
          </a:p>
          <a:p>
            <a:endParaRPr lang="en-US" altLang="ko-KR" sz="2400" b="1" dirty="0"/>
          </a:p>
          <a:p>
            <a:r>
              <a:rPr lang="ko-KR" altLang="en-US" sz="2400" b="1" dirty="0"/>
              <a:t>장르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플렛폼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사양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최소</a:t>
            </a:r>
            <a:r>
              <a:rPr lang="en-US" altLang="ko-KR" sz="2400" b="1" dirty="0"/>
              <a:t>, </a:t>
            </a:r>
            <a:r>
              <a:rPr lang="ko-KR" altLang="en-US" sz="2400" b="1" dirty="0"/>
              <a:t>권장</a:t>
            </a:r>
            <a:r>
              <a:rPr lang="en-US" altLang="ko-KR" sz="2400" b="1" dirty="0"/>
              <a:t>), </a:t>
            </a:r>
            <a:r>
              <a:rPr lang="ko-KR" altLang="en-US" sz="2400" b="1" dirty="0"/>
              <a:t>이용가능 연령</a:t>
            </a:r>
            <a:r>
              <a:rPr lang="en-US" altLang="ko-KR" sz="2400" b="1" dirty="0"/>
              <a:t>, </a:t>
            </a:r>
            <a:r>
              <a:rPr lang="ko-KR" altLang="en-US" sz="2400" b="1" dirty="0" err="1"/>
              <a:t>타겟</a:t>
            </a:r>
            <a:r>
              <a:rPr lang="ko-KR" altLang="en-US" sz="2400" b="1" dirty="0"/>
              <a:t> 유저</a:t>
            </a:r>
            <a:r>
              <a:rPr lang="en-US" altLang="ko-KR" sz="2400" b="1" dirty="0"/>
              <a:t>, </a:t>
            </a:r>
          </a:p>
          <a:p>
            <a:endParaRPr lang="en-US" altLang="ko-KR" sz="2400" b="1" dirty="0"/>
          </a:p>
          <a:p>
            <a:r>
              <a:rPr lang="ko-KR" altLang="en-US" sz="2400" b="1" dirty="0" err="1"/>
              <a:t>셀링</a:t>
            </a:r>
            <a:r>
              <a:rPr lang="ko-KR" altLang="en-US" sz="2400" b="1" dirty="0"/>
              <a:t> 포인트 </a:t>
            </a:r>
            <a:endParaRPr lang="en-US" altLang="ko-KR" sz="2400" b="1" dirty="0"/>
          </a:p>
          <a:p>
            <a:endParaRPr lang="en-US" altLang="ko-KR" sz="2400" b="1" dirty="0"/>
          </a:p>
          <a:p>
            <a:endParaRPr lang="en-US" altLang="ko-KR" dirty="0"/>
          </a:p>
          <a:p>
            <a:r>
              <a:rPr lang="ko-KR" altLang="en-US" dirty="0"/>
              <a:t>그 외에</a:t>
            </a:r>
            <a:r>
              <a:rPr lang="en-US" altLang="ko-KR" dirty="0"/>
              <a:t>,  </a:t>
            </a:r>
            <a:r>
              <a:rPr lang="ko-KR" altLang="en-US" dirty="0"/>
              <a:t>유사 장르 게임과  비교한 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특이점</a:t>
            </a:r>
            <a:r>
              <a:rPr lang="en-US" altLang="ko-KR" dirty="0"/>
              <a:t>,  </a:t>
            </a:r>
            <a:r>
              <a:rPr lang="ko-KR" altLang="en-US" dirty="0"/>
              <a:t>핵심적으로  발전된  부분</a:t>
            </a:r>
            <a:r>
              <a:rPr lang="en-US" altLang="ko-KR" dirty="0"/>
              <a:t>,   </a:t>
            </a:r>
            <a:r>
              <a:rPr lang="ko-KR" altLang="en-US" dirty="0"/>
              <a:t>같은 부분</a:t>
            </a:r>
            <a:r>
              <a:rPr lang="en-US" altLang="ko-KR" dirty="0"/>
              <a:t>  </a:t>
            </a:r>
            <a:r>
              <a:rPr lang="ko-KR" altLang="en-US" dirty="0"/>
              <a:t>등의    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동질성과  차별성을  비교하면  좋음  </a:t>
            </a:r>
            <a:r>
              <a:rPr lang="en-US" altLang="ko-KR" dirty="0"/>
              <a:t>(</a:t>
            </a:r>
            <a:r>
              <a:rPr lang="ko-KR" altLang="en-US" dirty="0"/>
              <a:t>어떤 식으로 비교 </a:t>
            </a:r>
            <a:r>
              <a:rPr lang="ko-KR" altLang="en-US" dirty="0" err="1"/>
              <a:t>할라나</a:t>
            </a:r>
            <a:r>
              <a:rPr lang="ko-KR" altLang="en-US" dirty="0"/>
              <a:t> </a:t>
            </a:r>
            <a:r>
              <a:rPr lang="en-US" altLang="ko-KR" dirty="0"/>
              <a:t>? )  </a:t>
            </a:r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바뀌면   전 버전과   신 버전을  같이 보여줘도 됨</a:t>
            </a:r>
            <a:r>
              <a:rPr lang="en-US" altLang="ko-KR" dirty="0"/>
              <a:t>.  </a:t>
            </a:r>
          </a:p>
          <a:p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79145021"/>
      </p:ext>
    </p:extLst>
  </p:cSld>
  <p:clrMapOvr>
    <a:masterClrMapping/>
  </p:clrMapOvr>
</p:sld>
</file>

<file path=ppt/theme/theme1.xml><?xml version="1.0" encoding="utf-8"?>
<a:theme xmlns:a="http://schemas.openxmlformats.org/drawingml/2006/main" name="7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1268</TotalTime>
  <Words>1172</Words>
  <Application>Microsoft Office PowerPoint</Application>
  <PresentationFormat>와이드스크린</PresentationFormat>
  <Paragraphs>252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HY견고딕</vt:lpstr>
      <vt:lpstr>HY헤드라인M</vt:lpstr>
      <vt:lpstr>맑은 고딕</vt:lpstr>
      <vt:lpstr>Arial</vt:lpstr>
      <vt:lpstr>7_Office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조현석</dc:creator>
  <cp:lastModifiedBy>유영빈(2022180024)</cp:lastModifiedBy>
  <cp:revision>55</cp:revision>
  <dcterms:created xsi:type="dcterms:W3CDTF">2020-07-29T02:43:58Z</dcterms:created>
  <dcterms:modified xsi:type="dcterms:W3CDTF">2025-03-15T07:21:50Z</dcterms:modified>
</cp:coreProperties>
</file>