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0" r:id="rId2"/>
    <p:sldId id="540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73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87" autoAdjust="0"/>
  </p:normalViewPr>
  <p:slideViewPr>
    <p:cSldViewPr snapToGrid="0">
      <p:cViewPr varScale="1">
        <p:scale>
          <a:sx n="74" d="100"/>
          <a:sy n="74" d="100"/>
        </p:scale>
        <p:origin x="64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7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1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5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딥러닝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IV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525344"/>
            <a:ext cx="2583415" cy="257625"/>
          </a:xfrm>
          <a:prstGeom prst="rect">
            <a:avLst/>
          </a:prstGeom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학습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BPTT</a:t>
                </a:r>
                <a:r>
                  <a:rPr lang="en-US" altLang="ko-KR" dirty="0"/>
                  <a:t> </a:t>
                </a:r>
                <a:r>
                  <a:rPr lang="ko-KR" altLang="en-US" b="1" dirty="0"/>
                  <a:t>알고리즘 </a:t>
                </a:r>
                <a:r>
                  <a:rPr lang="en-US" altLang="ko-KR" b="1" dirty="0"/>
                  <a:t>– Cont. 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pPr marL="0" indent="0">
                  <a:buNone/>
                </a:pPr>
                <a:endParaRPr lang="en-US" altLang="ko-KR" sz="1800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 smtClean="0"/>
                  <a:t>일 때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 smtClean="0"/>
                  <a:t>에 대한 </a:t>
                </a:r>
                <a:r>
                  <a:rPr lang="ko-KR" altLang="en-US" b="1" dirty="0" err="1" smtClean="0"/>
                  <a:t>그레디언트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 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197" y="4092504"/>
            <a:ext cx="2506060" cy="718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526" y="4922298"/>
            <a:ext cx="3273136" cy="727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7740" y="5800826"/>
            <a:ext cx="6139295" cy="7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학습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BPTT</a:t>
                </a:r>
                <a:r>
                  <a:rPr lang="en-US" altLang="ko-KR" dirty="0"/>
                  <a:t> </a:t>
                </a:r>
                <a:r>
                  <a:rPr lang="ko-KR" altLang="en-US" b="1" dirty="0"/>
                  <a:t>알고리즘 </a:t>
                </a:r>
                <a:r>
                  <a:rPr lang="en-US" altLang="ko-KR" b="1" dirty="0"/>
                  <a:t>– Cont. </a:t>
                </a:r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b="1" dirty="0"/>
                  <a:t>일 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에 대한 </a:t>
                </a:r>
                <a:r>
                  <a:rPr lang="ko-KR" altLang="en-US" b="1" dirty="0" err="1"/>
                  <a:t>그레디언트</a:t>
                </a:r>
                <a:endParaRPr lang="en-US" altLang="ko-KR" dirty="0"/>
              </a:p>
              <a:p>
                <a:pPr lvl="1"/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ko-KR" altLang="en-US" b="1" dirty="0"/>
                  <a:t> 일 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에 대한 </a:t>
                </a:r>
                <a:r>
                  <a:rPr lang="ko-KR" altLang="en-US" b="1" dirty="0" err="1"/>
                  <a:t>그레디언트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185" y="4192351"/>
            <a:ext cx="435292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185" y="5840959"/>
            <a:ext cx="3676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4.1.3 </a:t>
            </a:r>
            <a:r>
              <a:rPr lang="ko-KR" altLang="en-US" dirty="0" smtClean="0"/>
              <a:t>재귀 신경망의 기울기 소멸과 폭발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그레디언트</a:t>
            </a:r>
            <a:r>
              <a:rPr lang="ko-KR" altLang="en-US" b="1" dirty="0" smtClean="0"/>
              <a:t> 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9" y="4016421"/>
            <a:ext cx="3600450" cy="80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489" y="4022231"/>
            <a:ext cx="4286250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589" y="5200888"/>
            <a:ext cx="4410075" cy="46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563" y="5846147"/>
            <a:ext cx="3286125" cy="7715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11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기울기 소멸과 폭발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err="1" smtClean="0"/>
                  <a:t>그레디언트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– cont. </a:t>
                </a:r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ko-KR" altLang="en-US" b="1" dirty="0" smtClean="0"/>
                  <a:t>이면</a:t>
                </a:r>
                <a:r>
                  <a:rPr lang="en-US" altLang="ko-KR" b="1" dirty="0" smtClean="0"/>
                  <a:t>,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b="1" dirty="0" smtClean="0"/>
                  <a:t>의</a:t>
                </a:r>
                <a:r>
                  <a:rPr lang="en-US" altLang="ko-KR" b="1" dirty="0" smtClean="0"/>
                  <a:t> 100</a:t>
                </a:r>
                <a:r>
                  <a:rPr lang="en-US" altLang="ko-KR" b="1" baseline="30000" dirty="0"/>
                  <a:t> </a:t>
                </a:r>
                <a:r>
                  <a:rPr lang="ko-KR" altLang="en-US" b="1" dirty="0" smtClean="0"/>
                  <a:t>거듭제곱 포함    </a:t>
                </a:r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ko-KR" altLang="en-US" b="1" dirty="0" smtClean="0"/>
                  <a:t>라고 가정할 때 </a:t>
                </a:r>
                <a:r>
                  <a:rPr lang="en-US" altLang="ko-KR" b="1" dirty="0" smtClean="0"/>
                  <a:t> </a:t>
                </a:r>
                <a:endParaRPr lang="en-US" altLang="ko-KR" b="1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914400" lvl="2" indent="0">
                  <a:buNone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10" y="1688969"/>
            <a:ext cx="5216333" cy="1942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847033"/>
            <a:ext cx="7753350" cy="8001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743200" y="4439478"/>
            <a:ext cx="4207818" cy="5200"/>
            <a:chOff x="2743200" y="4439478"/>
            <a:chExt cx="4207818" cy="5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43200" y="4439478"/>
              <a:ext cx="300942" cy="52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705952" y="4439478"/>
              <a:ext cx="300942" cy="52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650076" y="4439478"/>
              <a:ext cx="300942" cy="52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428" y="6000845"/>
            <a:ext cx="2685206" cy="8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기울기 소멸과 폭발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1"/>
                <a:ext cx="8229600" cy="579435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 err="1"/>
                  <a:t>그레디언트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– cont. </a:t>
                </a:r>
              </a:p>
              <a:p>
                <a:pPr lvl="1"/>
                <a:r>
                  <a:rPr lang="ko-KR" altLang="en-US" b="1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b="1" dirty="0" smtClean="0"/>
                  <a:t>의 </a:t>
                </a:r>
                <a:r>
                  <a:rPr lang="ko-KR" altLang="en-US" b="1" dirty="0" err="1" smtClean="0"/>
                  <a:t>고유값</a:t>
                </a:r>
                <a:r>
                  <a:rPr lang="ko-KR" altLang="en-US" b="1" dirty="0" smtClean="0"/>
                  <a:t> 분해 </a:t>
                </a:r>
                <a:r>
                  <a:rPr lang="en-US" altLang="ko-KR" b="1" dirty="0" smtClean="0"/>
                  <a:t> </a:t>
                </a:r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lvl="1"/>
                <a:r>
                  <a:rPr lang="en-US" altLang="ko-KR" b="1" dirty="0" smtClean="0"/>
                  <a:t>ex. </a:t>
                </a:r>
              </a:p>
              <a:p>
                <a:pPr lvl="1"/>
                <a:endParaRPr lang="en-US" altLang="ko-KR" b="1" dirty="0"/>
              </a:p>
              <a:p>
                <a:pPr lvl="1"/>
                <a:endParaRPr lang="en-US" altLang="ko-KR" b="1" dirty="0" smtClean="0"/>
              </a:p>
              <a:p>
                <a:pPr lvl="1"/>
                <a:endParaRPr lang="en-US" altLang="ko-KR" b="1" dirty="0"/>
              </a:p>
              <a:p>
                <a:pPr marL="457200" lvl="1" indent="0">
                  <a:buNone/>
                </a:pPr>
                <a:endParaRPr lang="en-US" altLang="ko-KR" b="1" dirty="0" smtClean="0"/>
              </a:p>
              <a:p>
                <a:pPr lvl="1"/>
                <a:r>
                  <a:rPr lang="en-US" altLang="ko-KR" b="1" dirty="0" smtClean="0"/>
                  <a:t>|</a:t>
                </a:r>
                <a:r>
                  <a:rPr lang="ko-KR" altLang="en-US" b="1" dirty="0" err="1" smtClean="0"/>
                  <a:t>고유값</a:t>
                </a:r>
                <a:r>
                  <a:rPr lang="en-US" altLang="ko-KR" b="1" dirty="0" smtClean="0"/>
                  <a:t>|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&lt; </a:t>
                </a:r>
                <a:r>
                  <a:rPr lang="en-US" altLang="ko-KR" b="1" dirty="0" smtClean="0"/>
                  <a:t>1</a:t>
                </a:r>
                <a:r>
                  <a:rPr lang="ko-KR" altLang="en-US" b="1" dirty="0" smtClean="0"/>
                  <a:t>이면</a:t>
                </a:r>
                <a:r>
                  <a:rPr lang="en-US" altLang="ko-KR" b="1" dirty="0" smtClean="0"/>
                  <a:t>, </a:t>
                </a:r>
                <a:r>
                  <a:rPr lang="ko-KR" altLang="en-US" b="1" dirty="0" smtClean="0"/>
                  <a:t>기울기 소멸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 </a:t>
                </a:r>
                <a:endParaRPr lang="en-US" altLang="ko-KR" b="1" dirty="0" smtClean="0"/>
              </a:p>
              <a:p>
                <a:pPr lvl="1"/>
                <a:r>
                  <a:rPr lang="en-US" altLang="ko-KR" b="1" dirty="0" smtClean="0"/>
                  <a:t>|</a:t>
                </a:r>
                <a:r>
                  <a:rPr lang="ko-KR" altLang="en-US" b="1" dirty="0" err="1" smtClean="0"/>
                  <a:t>고유값</a:t>
                </a:r>
                <a:r>
                  <a:rPr lang="en-US" altLang="ko-KR" b="1" dirty="0" smtClean="0"/>
                  <a:t>| </a:t>
                </a:r>
                <a:r>
                  <a:rPr lang="en-US" altLang="ko-KR" b="1" dirty="0" smtClean="0"/>
                  <a:t>&gt; </a:t>
                </a:r>
                <a:r>
                  <a:rPr lang="en-US" altLang="ko-KR" b="1" dirty="0" smtClean="0"/>
                  <a:t>1</a:t>
                </a:r>
                <a:r>
                  <a:rPr lang="ko-KR" altLang="en-US" b="1" dirty="0" smtClean="0"/>
                  <a:t>이면</a:t>
                </a:r>
                <a:r>
                  <a:rPr lang="en-US" altLang="ko-KR" b="1" dirty="0" smtClean="0"/>
                  <a:t>, </a:t>
                </a:r>
                <a:r>
                  <a:rPr lang="ko-KR" altLang="en-US" b="1" dirty="0" smtClean="0"/>
                  <a:t>기울기 폭발 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 </a:t>
                </a:r>
                <a:endParaRPr lang="en-US" altLang="ko-KR" b="1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1"/>
                <a:ext cx="8229600" cy="5794357"/>
              </a:xfrm>
              <a:blipFill rotWithShape="0">
                <a:blip r:embed="rId2"/>
                <a:stretch>
                  <a:fillRect l="-667" t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09" y="2083488"/>
            <a:ext cx="1866900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604765" y="1881480"/>
            <a:ext cx="4472351" cy="590931"/>
            <a:chOff x="4303519" y="1903899"/>
            <a:chExt cx="4472351" cy="5909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3519" y="2067510"/>
              <a:ext cx="276225" cy="3619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577285" y="1903899"/>
              <a:ext cx="4198585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latinLnBrk="1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tabLst>
                  <a:tab pos="8351520" algn="r"/>
                </a:tabLst>
              </a:pPr>
              <a:r>
                <a:rPr lang="en-US" altLang="ko-KR" b="1" kern="0" dirty="0" smtClean="0">
                  <a:latin typeface="+mn-ea"/>
                  <a:ea typeface="+mn-ea"/>
                </a:rPr>
                <a:t>: </a:t>
              </a:r>
              <a:r>
                <a:rPr lang="ko-KR" altLang="en-US" b="1" kern="0" dirty="0" err="1" smtClean="0">
                  <a:latin typeface="+mn-ea"/>
                  <a:ea typeface="+mn-ea"/>
                </a:rPr>
                <a:t>고유값을</a:t>
              </a:r>
              <a:r>
                <a:rPr lang="ko-KR" altLang="en-US" b="1" kern="0" dirty="0" smtClean="0">
                  <a:latin typeface="+mn-ea"/>
                  <a:ea typeface="+mn-ea"/>
                </a:rPr>
                <a:t> 대각 원소로 갖는 대각 행렬</a:t>
              </a:r>
              <a:endParaRPr lang="ko-KR" altLang="en-US" b="1" kern="0" spc="0" dirty="0">
                <a:effectLst/>
                <a:latin typeface="+mn-ea"/>
                <a:ea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26670" y="2483537"/>
            <a:ext cx="3845490" cy="375084"/>
            <a:chOff x="4379997" y="2534876"/>
            <a:chExt cx="3845490" cy="37508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9997" y="2595635"/>
              <a:ext cx="257175" cy="314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652073" y="2534876"/>
              <a:ext cx="3573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atin typeface="+mn-ea"/>
                  <a:ea typeface="+mn-ea"/>
                </a:rPr>
                <a:t>: </a:t>
              </a:r>
              <a:r>
                <a:rPr lang="ko-KR" altLang="en-US" b="1" dirty="0" smtClean="0">
                  <a:latin typeface="+mn-ea"/>
                  <a:ea typeface="+mn-ea"/>
                </a:rPr>
                <a:t>고유벡터를 </a:t>
              </a:r>
              <a:r>
                <a:rPr lang="ko-KR" altLang="en-US" b="1" dirty="0" err="1" smtClean="0">
                  <a:latin typeface="+mn-ea"/>
                  <a:ea typeface="+mn-ea"/>
                </a:rPr>
                <a:t>열벡터로</a:t>
              </a:r>
              <a:r>
                <a:rPr lang="ko-KR" altLang="en-US" b="1" dirty="0" smtClean="0">
                  <a:latin typeface="+mn-ea"/>
                  <a:ea typeface="+mn-ea"/>
                </a:rPr>
                <a:t> 갖는 행렬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052" y="3219869"/>
            <a:ext cx="3381375" cy="476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0627" y="4210619"/>
            <a:ext cx="1818409" cy="5801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803" y="4151834"/>
            <a:ext cx="4268932" cy="718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246" y="4843280"/>
            <a:ext cx="2597727" cy="7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기울기 소멸과 폭발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402715" cy="5328592"/>
          </a:xfrm>
        </p:spPr>
        <p:txBody>
          <a:bodyPr/>
          <a:lstStyle/>
          <a:p>
            <a:r>
              <a:rPr lang="ko-KR" altLang="en-US" b="1" dirty="0" smtClean="0"/>
              <a:t>기울기 소멸 문제</a:t>
            </a:r>
            <a:r>
              <a:rPr lang="en-US" altLang="ko-KR" b="1" dirty="0" smtClean="0"/>
              <a:t>(Vanishing </a:t>
            </a:r>
            <a:r>
              <a:rPr lang="en-US" altLang="ko-KR" b="1" dirty="0" smtClean="0"/>
              <a:t>gradient </a:t>
            </a:r>
            <a:r>
              <a:rPr lang="en-US" altLang="ko-KR" b="1" dirty="0" smtClean="0"/>
              <a:t>problem) 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오차 정보를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시키는 과정에서 </a:t>
            </a:r>
            <a:r>
              <a:rPr lang="ko-KR" altLang="en-US" dirty="0" err="1" smtClean="0"/>
              <a:t>그레디언트가</a:t>
            </a:r>
            <a:r>
              <a:rPr lang="ko-KR" altLang="en-US" dirty="0" smtClean="0"/>
              <a:t> 급격히 </a:t>
            </a:r>
            <a:r>
              <a:rPr lang="ko-KR" altLang="en-US" dirty="0" err="1" smtClean="0"/>
              <a:t>영벡터에</a:t>
            </a:r>
            <a:r>
              <a:rPr lang="ko-KR" altLang="en-US" dirty="0" smtClean="0"/>
              <a:t> 가까워져서 학습이 되지 않는 현상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일부 가중치 성분에서만 발생 가능 </a:t>
            </a:r>
            <a:r>
              <a:rPr lang="en-US" altLang="ko-KR" dirty="0" smtClean="0">
                <a:sym typeface="Wingdings" panose="05000000000000000000" pitchFamily="2" charset="2"/>
              </a:rPr>
              <a:t> </a:t>
            </a:r>
            <a:r>
              <a:rPr lang="ko-KR" altLang="en-US" dirty="0" smtClean="0">
                <a:sym typeface="Wingdings" panose="05000000000000000000" pitchFamily="2" charset="2"/>
              </a:rPr>
              <a:t>문제 발생 파악 곤란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/>
              <a:t>기울기 폭발 문제</a:t>
            </a:r>
            <a:r>
              <a:rPr lang="en-US" altLang="ko-KR" b="1" dirty="0" smtClean="0"/>
              <a:t>(Exploding </a:t>
            </a:r>
            <a:r>
              <a:rPr lang="en-US" altLang="ko-KR" b="1" dirty="0" smtClean="0"/>
              <a:t>gradient </a:t>
            </a:r>
            <a:r>
              <a:rPr lang="en-US" altLang="ko-KR" b="1" dirty="0" smtClean="0"/>
              <a:t>problem) 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학습과정에 </a:t>
            </a:r>
            <a:r>
              <a:rPr lang="ko-KR" altLang="en-US" dirty="0" err="1" smtClean="0"/>
              <a:t>그레디언트가</a:t>
            </a:r>
            <a:r>
              <a:rPr lang="ko-KR" altLang="en-US" dirty="0" smtClean="0"/>
              <a:t> 급격히 커지는 현상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일부 성분에서의 기울기 폭발현상은 다른 성분에 바로 파급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 </a:t>
            </a:r>
            <a:r>
              <a:rPr lang="ko-KR" altLang="en-US" dirty="0" smtClean="0">
                <a:sym typeface="Wingdings" panose="05000000000000000000" pitchFamily="2" charset="2"/>
              </a:rPr>
              <a:t>문제 발생 확인 용이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1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4.1.4 </a:t>
            </a:r>
            <a:r>
              <a:rPr lang="ko-KR" altLang="en-US" dirty="0" smtClean="0"/>
              <a:t>재귀 </a:t>
            </a:r>
            <a:r>
              <a:rPr lang="ko-KR" altLang="en-US" dirty="0"/>
              <a:t>신경망의 기울기 소멸과 </a:t>
            </a:r>
            <a:r>
              <a:rPr lang="ko-KR" altLang="en-US" dirty="0" smtClean="0"/>
              <a:t>폭발 조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/>
                  <a:t>재귀 신경망의 기울기 소멸과 폭발 조건 </a:t>
                </a: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가중치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의 최대 </a:t>
                </a:r>
                <a:r>
                  <a:rPr lang="ko-KR" altLang="en-US" dirty="0" err="1" smtClean="0"/>
                  <a:t>고유값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일 때 </a:t>
                </a:r>
                <a:endParaRPr lang="en-US" altLang="ko-KR" dirty="0" smtClean="0"/>
              </a:p>
              <a:p>
                <a:pPr lvl="2"/>
                <a:r>
                  <a:rPr lang="ko-KR" altLang="en-US" b="1" dirty="0" smtClean="0"/>
                  <a:t>기울기 소멸 문제 반드시 발생 </a:t>
                </a:r>
                <a:r>
                  <a:rPr lang="en-US" altLang="ko-KR" b="1" dirty="0" smtClean="0"/>
                  <a:t> </a:t>
                </a:r>
                <a:endParaRPr lang="en-US" altLang="ko-KR" b="1" dirty="0" smtClean="0"/>
              </a:p>
              <a:p>
                <a:pPr lvl="2"/>
                <a:r>
                  <a:rPr lang="ko-KR" altLang="en-US" dirty="0" smtClean="0"/>
                  <a:t>활성화 함수가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1" i="1" dirty="0" err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⁡( 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b="1" dirty="0" smtClean="0"/>
                  <a:t>, 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1" dirty="0" smtClean="0"/>
              </a:p>
              <a:p>
                <a:pPr lvl="2"/>
                <a:r>
                  <a:rPr lang="ko-KR" altLang="en-US" dirty="0"/>
                  <a:t>활성화 </a:t>
                </a:r>
                <a:r>
                  <a:rPr lang="ko-KR" altLang="en-US" dirty="0" smtClean="0"/>
                  <a:t>함수가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⁡( 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</a:t>
                </a:r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일 때 </a:t>
                </a:r>
                <a:endParaRPr lang="en-US" altLang="ko-KR" dirty="0" smtClean="0"/>
              </a:p>
              <a:p>
                <a:pPr lvl="2"/>
                <a:r>
                  <a:rPr lang="ko-KR" altLang="en-US" b="1" dirty="0" smtClean="0"/>
                  <a:t>기울기 폭발 문제 발생 가능 </a:t>
                </a:r>
                <a:endParaRPr lang="en-US" altLang="ko-KR" b="1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4.1.5 </a:t>
            </a:r>
            <a:r>
              <a:rPr lang="ko-KR" altLang="en-US" dirty="0" smtClean="0"/>
              <a:t>기울기 폭발 문제의 대응 방법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686800" cy="532859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 smtClean="0"/>
                  <a:t>기울기 폭발 문제의 대응 방법 </a:t>
                </a:r>
                <a:endParaRPr lang="en-US" altLang="ko-KR" b="1" dirty="0" smtClean="0"/>
              </a:p>
              <a:p>
                <a:pPr lvl="1"/>
                <a:r>
                  <a:rPr lang="en-US" altLang="ko-KR" b="1" dirty="0" err="1" smtClean="0"/>
                  <a:t>RMSprop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방법 사용  </a:t>
                </a:r>
                <a:endParaRPr lang="en-US" altLang="ko-KR" b="1" dirty="0"/>
              </a:p>
              <a:p>
                <a:pPr lvl="2"/>
                <a:r>
                  <a:rPr lang="ko-KR" altLang="en-US" dirty="0"/>
                  <a:t>최근 </a:t>
                </a:r>
                <a:r>
                  <a:rPr lang="ko-KR" altLang="en-US" dirty="0" err="1"/>
                  <a:t>그레디언트들의</a:t>
                </a:r>
                <a:r>
                  <a:rPr lang="ko-KR" altLang="en-US" dirty="0"/>
                  <a:t> 크기의 평균에 해당 하는 값으로 나누어 사용 </a:t>
                </a:r>
                <a:endParaRPr lang="en-US" altLang="ko-KR" dirty="0" smtClean="0"/>
              </a:p>
              <a:p>
                <a:pPr lvl="2"/>
                <a:r>
                  <a:rPr lang="ko-KR" altLang="en-US" dirty="0" err="1"/>
                  <a:t>그레디언트의</a:t>
                </a:r>
                <a:r>
                  <a:rPr lang="ko-KR" altLang="en-US" dirty="0"/>
                  <a:t> 갑작스러운 큰 변화를 방지하는 효과 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기울기 소멸 문제뿐만 아니라 기울기 폭발 </a:t>
                </a:r>
                <a:r>
                  <a:rPr lang="ko-KR" altLang="en-US" dirty="0" smtClean="0"/>
                  <a:t>문제 완화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ko-KR" altLang="en-US" b="1" dirty="0" smtClean="0"/>
                  <a:t>단기</a:t>
                </a:r>
                <a:r>
                  <a:rPr lang="en-US" altLang="ko-KR" b="1" dirty="0" smtClean="0"/>
                  <a:t> BPTT</a:t>
                </a:r>
                <a:r>
                  <a:rPr lang="en-US" altLang="ko-KR" dirty="0" smtClean="0"/>
                  <a:t>(</a:t>
                </a:r>
                <a:r>
                  <a:rPr lang="en-US" altLang="ko-KR" b="1" dirty="0" smtClean="0"/>
                  <a:t>truncated BPTT</a:t>
                </a:r>
                <a:r>
                  <a:rPr lang="en-US" altLang="ko-KR" dirty="0" smtClean="0"/>
                  <a:t>)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사용</a:t>
                </a:r>
                <a:r>
                  <a:rPr lang="en-US" altLang="ko-KR" b="1" dirty="0" smtClean="0"/>
                  <a:t> </a:t>
                </a:r>
                <a:endParaRPr lang="en-US" altLang="ko-KR" b="1" dirty="0" smtClean="0"/>
              </a:p>
              <a:p>
                <a:pPr lvl="2"/>
                <a:r>
                  <a:rPr lang="ko-KR" altLang="en-US" dirty="0"/>
                  <a:t>오차정보를 최근 몇 단계까지만 </a:t>
                </a:r>
                <a:r>
                  <a:rPr lang="ko-KR" altLang="en-US" dirty="0" err="1"/>
                  <a:t>역전파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가중치 행렬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이 </a:t>
                </a:r>
                <a:r>
                  <a:rPr lang="ko-KR" altLang="en-US" dirty="0"/>
                  <a:t>거듭제곱되는 </a:t>
                </a:r>
                <a:r>
                  <a:rPr lang="ko-KR" altLang="en-US" dirty="0" smtClean="0"/>
                  <a:t>횟수 제한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b="1" dirty="0" err="1" smtClean="0"/>
                  <a:t>그레디언트</a:t>
                </a:r>
                <a:r>
                  <a:rPr lang="ko-KR" altLang="en-US" b="1" dirty="0" smtClean="0"/>
                  <a:t> 최대값 고정 방법 사용 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 </a:t>
                </a:r>
                <a:endParaRPr lang="ko-KR" altLang="en-US" b="1" dirty="0"/>
              </a:p>
              <a:p>
                <a:pPr lvl="2"/>
                <a:r>
                  <a:rPr lang="ko-KR" altLang="en-US" dirty="0" err="1"/>
                  <a:t>그레디언트가</a:t>
                </a:r>
                <a:r>
                  <a:rPr lang="ko-KR" altLang="en-US" dirty="0"/>
                  <a:t> 일정한 </a:t>
                </a:r>
                <a:r>
                  <a:rPr lang="ko-KR" altLang="en-US" dirty="0" err="1"/>
                  <a:t>임계값</a:t>
                </a:r>
                <a:r>
                  <a:rPr lang="ko-KR" altLang="en-US" dirty="0"/>
                  <a:t> 이상이 되면 </a:t>
                </a:r>
                <a:r>
                  <a:rPr lang="ko-KR" altLang="en-US" dirty="0" err="1"/>
                  <a:t>임계값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고정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                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             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686800" cy="5328592"/>
              </a:xfrm>
              <a:blipFill rotWithShape="0">
                <a:blip r:embed="rId2"/>
                <a:stretch>
                  <a:fillRect l="-632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91" y="5169279"/>
            <a:ext cx="1314450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64" y="5636870"/>
            <a:ext cx="2038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LeRU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활성화 함수를 사용하는 재귀 신경</a:t>
            </a:r>
            <a:r>
              <a:rPr lang="ko-KR" altLang="en-US" dirty="0" smtClean="0"/>
              <a:t>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err="1" smtClean="0"/>
                  <a:t>LeRU</a:t>
                </a:r>
                <a:r>
                  <a:rPr lang="ko-KR" altLang="en-US" b="1" dirty="0" smtClean="0"/>
                  <a:t>를 </a:t>
                </a:r>
                <a:r>
                  <a:rPr lang="ko-KR" altLang="en-US" b="1" dirty="0"/>
                  <a:t>사용하는 재귀 신경망 </a:t>
                </a:r>
                <a:endParaRPr lang="en-US" altLang="ko-KR" b="1" dirty="0" smtClean="0"/>
              </a:p>
              <a:p>
                <a:pPr lvl="1"/>
                <a:endParaRPr lang="ko-KR" altLang="en-US" dirty="0"/>
              </a:p>
              <a:p>
                <a:pPr lvl="1"/>
                <a:r>
                  <a:rPr lang="en-US" altLang="ko-KR" b="1" dirty="0" smtClean="0"/>
                  <a:t>IRNN</a:t>
                </a:r>
              </a:p>
              <a:p>
                <a:pPr lvl="2"/>
                <a:r>
                  <a:rPr lang="ko-KR" altLang="en-US" dirty="0" err="1" smtClean="0"/>
                  <a:t>은닉층에서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은닉층으로의</a:t>
                </a:r>
                <a:r>
                  <a:rPr lang="ko-KR" altLang="en-US" dirty="0" smtClean="0"/>
                  <a:t> 가중치를 </a:t>
                </a:r>
                <a:r>
                  <a:rPr lang="ko-KR" altLang="en-US" dirty="0"/>
                  <a:t>나타내는 행렬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b="1" dirty="0" err="1" smtClean="0"/>
                  <a:t>항등행렬</a:t>
                </a:r>
                <a:r>
                  <a:rPr lang="ko-KR" altLang="en-US" dirty="0" smtClean="0"/>
                  <a:t> </a:t>
                </a:r>
                <a:r>
                  <a:rPr lang="en-US" altLang="ko-KR" i="1" dirty="0" smtClean="0"/>
                  <a:t>I</a:t>
                </a:r>
                <a:r>
                  <a:rPr lang="ko-KR" altLang="en-US" dirty="0" smtClean="0"/>
                  <a:t>로 </a:t>
                </a:r>
                <a:r>
                  <a:rPr lang="ko-KR" altLang="en-US" dirty="0"/>
                  <a:t>초기화한 후에 </a:t>
                </a:r>
                <a:r>
                  <a:rPr lang="ko-KR" altLang="en-US" dirty="0" smtClean="0"/>
                  <a:t>학습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기존의 </a:t>
                </a:r>
                <a:r>
                  <a:rPr lang="en-US" altLang="ko-KR" dirty="0"/>
                  <a:t>RNN </a:t>
                </a:r>
                <a:r>
                  <a:rPr lang="ko-KR" altLang="en-US" dirty="0"/>
                  <a:t>모델보다 높은 성능 </a:t>
                </a:r>
                <a:r>
                  <a:rPr lang="ko-KR" altLang="en-US" dirty="0" smtClean="0"/>
                  <a:t>개선 가능 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 smtClean="0"/>
                  <a:t>np-RNN</a:t>
                </a:r>
              </a:p>
              <a:p>
                <a:pPr lvl="2"/>
                <a:r>
                  <a:rPr lang="ko-KR" altLang="en-US" dirty="0" err="1" smtClean="0"/>
                  <a:t>은닉층에서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은닉층으로의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가중치를 </a:t>
                </a:r>
                <a:r>
                  <a:rPr lang="ko-KR" altLang="en-US" dirty="0" err="1"/>
                  <a:t>고유값의</a:t>
                </a:r>
                <a:r>
                  <a:rPr lang="ko-KR" altLang="en-US" dirty="0"/>
                  <a:t> 하나는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이고 나머지는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보다 작은 값은 갖는 </a:t>
                </a:r>
                <a:r>
                  <a:rPr lang="ko-KR" altLang="en-US" b="1" dirty="0" smtClean="0"/>
                  <a:t>양의 </a:t>
                </a:r>
                <a:r>
                  <a:rPr lang="ko-KR" altLang="en-US" b="1" dirty="0" err="1"/>
                  <a:t>준정부호</a:t>
                </a:r>
                <a:r>
                  <a:rPr lang="ko-KR" altLang="en-US" b="1" dirty="0"/>
                  <a:t> </a:t>
                </a:r>
                <a:r>
                  <a:rPr lang="ko-KR" altLang="en-US" b="1" dirty="0" smtClean="0"/>
                  <a:t>행렬</a:t>
                </a:r>
                <a:r>
                  <a:rPr lang="en-US" altLang="ko-KR" dirty="0" smtClean="0"/>
                  <a:t>(positive </a:t>
                </a:r>
                <a:r>
                  <a:rPr lang="en-US" altLang="ko-KR" dirty="0"/>
                  <a:t>semi-definite </a:t>
                </a:r>
                <a:r>
                  <a:rPr lang="en-US" altLang="ko-KR" dirty="0" smtClean="0"/>
                  <a:t>matrix)</a:t>
                </a:r>
                <a:r>
                  <a:rPr lang="ko-KR" altLang="en-US" dirty="0" smtClean="0"/>
                  <a:t>로 초기화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 err="1" smtClean="0"/>
                  <a:t>uRNN</a:t>
                </a:r>
                <a:endParaRPr lang="en-US" altLang="ko-KR" b="1" dirty="0" smtClean="0"/>
              </a:p>
              <a:p>
                <a:pPr lvl="2"/>
                <a:r>
                  <a:rPr lang="ko-KR" altLang="en-US" dirty="0" err="1"/>
                  <a:t>은닉층의</a:t>
                </a:r>
                <a:r>
                  <a:rPr lang="ko-KR" altLang="en-US" dirty="0"/>
                  <a:t> 가중치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ko-KR" altLang="en-US" dirty="0"/>
                  <a:t>모든 </a:t>
                </a:r>
                <a:r>
                  <a:rPr lang="ko-KR" altLang="en-US" dirty="0" err="1"/>
                  <a:t>고유값의</a:t>
                </a:r>
                <a:r>
                  <a:rPr lang="ko-KR" altLang="en-US" dirty="0"/>
                  <a:t> 크기가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:r>
                  <a:rPr lang="ko-KR" altLang="en-US" b="1" dirty="0" err="1"/>
                  <a:t>유니타리</a:t>
                </a:r>
                <a:r>
                  <a:rPr lang="ko-KR" altLang="en-US" b="1" dirty="0"/>
                  <a:t> </a:t>
                </a:r>
                <a:r>
                  <a:rPr lang="ko-KR" altLang="en-US" b="1" dirty="0" smtClean="0"/>
                  <a:t>행렬</a:t>
                </a:r>
                <a:r>
                  <a:rPr lang="en-US" altLang="ko-KR" dirty="0" smtClean="0"/>
                  <a:t>(unitary matrix)</a:t>
                </a:r>
                <a:r>
                  <a:rPr lang="ko-KR" altLang="en-US" dirty="0" smtClean="0"/>
                  <a:t>이 되도록 하면서 학습 </a:t>
                </a:r>
                <a:endParaRPr lang="ko-KR" altLang="en-US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 r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en-US" altLang="ko-KR" dirty="0"/>
              <a:t>LSTM </a:t>
            </a:r>
            <a:r>
              <a:rPr lang="ko-KR" altLang="en-US" dirty="0" smtClean="0"/>
              <a:t>재귀 신경망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33" y="2742760"/>
            <a:ext cx="5775767" cy="399860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LSTM(Long Short Time Memory) RNN</a:t>
            </a:r>
          </a:p>
          <a:p>
            <a:pPr lvl="1"/>
            <a:r>
              <a:rPr lang="ko-KR" altLang="en-US" dirty="0" err="1"/>
              <a:t>역전파되는</a:t>
            </a:r>
            <a:r>
              <a:rPr lang="ko-KR" altLang="en-US" dirty="0"/>
              <a:t> </a:t>
            </a:r>
            <a:r>
              <a:rPr lang="ko-KR" altLang="en-US" dirty="0" err="1"/>
              <a:t>그레디언트가</a:t>
            </a:r>
            <a:r>
              <a:rPr lang="ko-KR" altLang="en-US" dirty="0"/>
              <a:t> 쉽게 소멸되는 현상을 완화시키는 </a:t>
            </a:r>
            <a:r>
              <a:rPr lang="en-US" altLang="ko-KR" dirty="0"/>
              <a:t>RNN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pPr lvl="1"/>
            <a:r>
              <a:rPr lang="ko-KR" altLang="en-US" dirty="0" smtClean="0"/>
              <a:t>각 은닉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상태 저장소</a:t>
            </a:r>
            <a:r>
              <a:rPr lang="en-US" altLang="ko-KR" b="1" dirty="0" smtClean="0"/>
              <a:t>(memory cell)</a:t>
            </a:r>
            <a:r>
              <a:rPr lang="ko-KR" altLang="en-US" b="1" dirty="0" smtClean="0"/>
              <a:t>와 저장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망각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조절</a:t>
            </a:r>
            <a:r>
              <a:rPr lang="ko-KR" altLang="en-US" dirty="0" smtClean="0"/>
              <a:t>하는 </a:t>
            </a:r>
            <a:r>
              <a:rPr lang="ko-KR" altLang="en-US" b="1" dirty="0" err="1" smtClean="0"/>
              <a:t>게이트</a:t>
            </a:r>
            <a:r>
              <a:rPr lang="en-US" altLang="ko-KR" b="1" dirty="0" smtClean="0"/>
              <a:t>(gate)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  </a:t>
            </a:r>
            <a:endParaRPr lang="ko-KR" altLang="en-US" dirty="0"/>
          </a:p>
          <a:p>
            <a:pPr lvl="2"/>
            <a:r>
              <a:rPr lang="ko-KR" altLang="en-US" b="1" dirty="0" smtClean="0"/>
              <a:t>입력 </a:t>
            </a:r>
            <a:r>
              <a:rPr lang="ko-KR" altLang="en-US" b="1" dirty="0" err="1" smtClean="0"/>
              <a:t>게이트</a:t>
            </a:r>
            <a:r>
              <a:rPr lang="en-US" altLang="ko-KR" b="1" dirty="0" smtClean="0"/>
              <a:t>(input gate)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출력 </a:t>
            </a:r>
            <a:r>
              <a:rPr lang="ko-KR" altLang="en-US" b="1" dirty="0" err="1" smtClean="0"/>
              <a:t>게이트</a:t>
            </a:r>
            <a:r>
              <a:rPr lang="en-US" altLang="ko-KR" b="1" dirty="0" smtClean="0"/>
              <a:t>(output gate) 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망각 </a:t>
            </a:r>
            <a:r>
              <a:rPr lang="ko-KR" altLang="en-US" b="1" dirty="0" err="1" smtClean="0"/>
              <a:t>게이트</a:t>
            </a:r>
            <a:r>
              <a:rPr lang="en-US" altLang="ko-KR" b="1" dirty="0" smtClean="0"/>
              <a:t>(forget gate) </a:t>
            </a:r>
            <a:endParaRPr lang="en-US" altLang="ko-KR" b="1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5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재귀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196752"/>
            <a:ext cx="75438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4.1 </a:t>
            </a:r>
            <a:r>
              <a:rPr lang="ko-KR" altLang="en-US" sz="2400" b="1" dirty="0" smtClean="0">
                <a:latin typeface="+mn-ea"/>
              </a:rPr>
              <a:t>재귀 신경망 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4.2 </a:t>
            </a:r>
            <a:r>
              <a:rPr lang="en-US" altLang="ko-KR" sz="2400" b="1" dirty="0" err="1" smtClean="0">
                <a:latin typeface="+mn-ea"/>
              </a:rPr>
              <a:t>ReLU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활성화 함수를 사용하는 재귀 신경망 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4.3 </a:t>
            </a:r>
            <a:r>
              <a:rPr lang="en-US" altLang="ko-KR" sz="2400" b="1" dirty="0" smtClean="0">
                <a:latin typeface="+mn-ea"/>
              </a:rPr>
              <a:t>LSTM </a:t>
            </a:r>
            <a:r>
              <a:rPr lang="ko-KR" altLang="en-US" sz="2400" b="1" dirty="0" smtClean="0">
                <a:latin typeface="+mn-ea"/>
              </a:rPr>
              <a:t>재귀 신경망 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4.4 GRU</a:t>
            </a:r>
            <a:r>
              <a:rPr lang="ko-KR" altLang="en-US" sz="2400" b="1" dirty="0" smtClean="0">
                <a:latin typeface="+mn-ea"/>
              </a:rPr>
              <a:t> 재귀 신경망 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4.5 </a:t>
            </a:r>
            <a:r>
              <a:rPr lang="ko-KR" altLang="en-US" sz="2400" b="1" dirty="0" smtClean="0">
                <a:latin typeface="+mn-ea"/>
              </a:rPr>
              <a:t>재귀 신경망의 확장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+mn-ea"/>
              </a:rPr>
              <a:t>4.6 </a:t>
            </a:r>
            <a:r>
              <a:rPr lang="ko-KR" altLang="en-US" sz="2400" b="1" dirty="0" smtClean="0">
                <a:latin typeface="+mn-ea"/>
              </a:rPr>
              <a:t>재귀 신경망의 적용분야  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LSTM </a:t>
            </a:r>
            <a:r>
              <a:rPr lang="ko-KR" altLang="en-US" dirty="0"/>
              <a:t>재귀 </a:t>
            </a:r>
            <a:r>
              <a:rPr lang="ko-KR" altLang="en-US" dirty="0" smtClean="0"/>
              <a:t>신경망의 구조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일반 재귀 신경망의 입력에 대한 민감도 </a:t>
                </a:r>
                <a:endParaRPr lang="en-US" altLang="ko-KR" b="1" dirty="0" smtClean="0"/>
              </a:p>
              <a:p>
                <a:pPr lvl="1"/>
                <a:r>
                  <a:rPr lang="ko-KR" altLang="en-US" dirty="0" smtClean="0"/>
                  <a:t>시점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 smtClean="0"/>
                  <a:t>에서의 </a:t>
                </a:r>
                <a:r>
                  <a:rPr lang="ko-KR" altLang="en-US" dirty="0"/>
                  <a:t>입력에 대한 </a:t>
                </a:r>
                <a:r>
                  <a:rPr lang="ko-KR" altLang="en-US" b="1" dirty="0" err="1"/>
                  <a:t>시점별</a:t>
                </a:r>
                <a:r>
                  <a:rPr lang="ko-KR" altLang="en-US" b="1" dirty="0"/>
                  <a:t> </a:t>
                </a:r>
                <a:r>
                  <a:rPr lang="ko-KR" altLang="en-US" b="1" dirty="0" smtClean="0"/>
                  <a:t>민감도</a:t>
                </a:r>
                <a:r>
                  <a:rPr lang="ko-KR" altLang="en-US" dirty="0" smtClean="0"/>
                  <a:t>를 </a:t>
                </a:r>
                <a:r>
                  <a:rPr lang="ko-KR" altLang="en-US" b="1" dirty="0" err="1"/>
                  <a:t>노드의</a:t>
                </a:r>
                <a:r>
                  <a:rPr lang="ko-KR" altLang="en-US" b="1" dirty="0"/>
                  <a:t> 진하기</a:t>
                </a:r>
                <a:r>
                  <a:rPr lang="ko-KR" altLang="en-US" dirty="0"/>
                  <a:t>로 보인 </a:t>
                </a:r>
                <a:r>
                  <a:rPr lang="ko-KR" altLang="en-US" dirty="0" smtClean="0"/>
                  <a:t>것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시간이 </a:t>
                </a:r>
                <a:r>
                  <a:rPr lang="ko-KR" altLang="en-US" dirty="0"/>
                  <a:t>진행됨에 따라 새로운 입력이 은닉 상태에 반영되기 때문에 과거의 기억은 점차 </a:t>
                </a:r>
                <a:r>
                  <a:rPr lang="ko-KR" altLang="en-US" dirty="0" smtClean="0"/>
                  <a:t>사라짐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78" y="3249323"/>
            <a:ext cx="6524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장착을 통한 민감도 조절 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게이트의</a:t>
            </a:r>
            <a:r>
              <a:rPr lang="ko-KR" altLang="en-US" dirty="0" smtClean="0"/>
              <a:t> 조작을 통해 먼 시점까지 영향 전파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LSTM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게이트의</a:t>
            </a:r>
            <a:r>
              <a:rPr lang="ko-KR" altLang="en-US" dirty="0" smtClean="0"/>
              <a:t> 동작을 학습을 통해 결정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2556" y="31429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Output gate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0168" y="3937991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Input 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gate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4382" y="3660992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Forget</a:t>
            </a:r>
            <a:br>
              <a:rPr lang="en-US" altLang="ko-KR" sz="1000" b="1" dirty="0" smtClean="0">
                <a:solidFill>
                  <a:srgbClr val="FF0000"/>
                </a:solidFill>
              </a:rPr>
            </a:br>
            <a:r>
              <a:rPr lang="en-US" altLang="ko-KR" sz="1000" b="1" dirty="0" smtClean="0">
                <a:solidFill>
                  <a:srgbClr val="FF0000"/>
                </a:solidFill>
              </a:rPr>
              <a:t>  gate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7" y="2664824"/>
            <a:ext cx="8502253" cy="34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4.3.2 LSTM </a:t>
            </a:r>
            <a:r>
              <a:rPr lang="ko-KR" altLang="en-US" dirty="0"/>
              <a:t>재귀 신경망의 </a:t>
            </a:r>
            <a:r>
              <a:rPr lang="ko-KR" altLang="en-US" dirty="0" smtClean="0"/>
              <a:t>동작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LSTM </a:t>
            </a:r>
            <a:r>
              <a:rPr lang="ko-KR" altLang="en-US" b="1" dirty="0" smtClean="0"/>
              <a:t>재귀 신경망의 동작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745" y="1668099"/>
            <a:ext cx="5775767" cy="3998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05" y="2368828"/>
            <a:ext cx="337185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11" y="4393822"/>
            <a:ext cx="351472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457" y="3603106"/>
            <a:ext cx="3924300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220" y="5114624"/>
            <a:ext cx="3038475" cy="400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105" y="5812195"/>
            <a:ext cx="4591050" cy="428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005" y="6387644"/>
            <a:ext cx="23812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동작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3745" y="2519617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bias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6" y="984634"/>
            <a:ext cx="4625255" cy="57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4.3.3 LSTM </a:t>
            </a:r>
            <a:r>
              <a:rPr lang="ko-KR" altLang="en-US" dirty="0"/>
              <a:t>재귀 신경망의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LSTM </a:t>
                </a:r>
                <a:r>
                  <a:rPr lang="ko-KR" altLang="en-US" b="1" dirty="0"/>
                  <a:t>재귀 신경망의 학습 </a:t>
                </a:r>
                <a:endParaRPr lang="en-US" altLang="ko-KR" b="1" dirty="0" smtClean="0"/>
              </a:p>
              <a:p>
                <a:pPr lvl="1"/>
                <a:r>
                  <a:rPr lang="en-US" altLang="ko-KR" dirty="0" smtClean="0"/>
                  <a:t>BPTT</a:t>
                </a:r>
                <a:r>
                  <a:rPr lang="ko-KR" altLang="en-US" dirty="0" smtClean="0"/>
                  <a:t> 사용  </a:t>
                </a:r>
                <a:endParaRPr lang="ko-KR" altLang="en-US" dirty="0"/>
              </a:p>
              <a:p>
                <a:pPr lvl="1"/>
                <a:r>
                  <a:rPr lang="ko-KR" altLang="en-US" dirty="0" err="1" smtClean="0"/>
                  <a:t>게이트와</a:t>
                </a:r>
                <a:r>
                  <a:rPr lang="ko-KR" altLang="en-US" dirty="0" smtClean="0"/>
                  <a:t> 상태 저장소에 대한 오차 함수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그레디언트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36" y="2398476"/>
            <a:ext cx="4851782" cy="41950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76984" y="3313966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76984" y="4150644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76984" y="5035113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7264" y="2451933"/>
            <a:ext cx="395083" cy="59779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학습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453120" cy="57628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LSTM </a:t>
                </a:r>
                <a:r>
                  <a:rPr lang="ko-KR" altLang="en-US" b="1" dirty="0"/>
                  <a:t>재귀 신경망의 학습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– cont. </a:t>
                </a:r>
              </a:p>
              <a:p>
                <a:pPr lvl="1"/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b="0" dirty="0" smtClean="0"/>
                  <a:t>시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/>
                  <a:t>로 </a:t>
                </a:r>
                <a:r>
                  <a:rPr lang="ko-KR" altLang="en-US" dirty="0" err="1" smtClean="0"/>
                  <a:t>역전파되는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그레디언트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pPr lvl="1"/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단계 과거로 전달되는 </a:t>
                </a:r>
                <a:r>
                  <a:rPr lang="ko-KR" altLang="en-US" dirty="0" err="1" smtClean="0"/>
                  <a:t>그레디언트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 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3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453120" cy="5762848"/>
              </a:xfrm>
              <a:blipFill rotWithShape="0">
                <a:blip r:embed="rId3"/>
                <a:stretch>
                  <a:fillRect l="-649" t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2199828"/>
            <a:ext cx="6638925" cy="885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790123" y="2408854"/>
            <a:ext cx="317558" cy="50884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4088729"/>
            <a:ext cx="3000375" cy="857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53306" y="4119399"/>
            <a:ext cx="1149174" cy="7961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재귀 신경망의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기존 재귀 신경망과 </a:t>
            </a:r>
            <a:r>
              <a:rPr lang="en-US" altLang="ko-KR" b="1" dirty="0" smtClean="0"/>
              <a:t>LSTM </a:t>
            </a:r>
            <a:r>
              <a:rPr lang="ko-KR" altLang="en-US" b="1" dirty="0" smtClean="0"/>
              <a:t>재귀 신경망 </a:t>
            </a:r>
            <a:r>
              <a:rPr lang="en-US" altLang="ko-KR" b="1" dirty="0" smtClean="0"/>
              <a:t> </a:t>
            </a:r>
          </a:p>
          <a:p>
            <a:pPr lvl="1"/>
            <a:r>
              <a:rPr lang="ko-KR" altLang="en-US" b="1" dirty="0" smtClean="0"/>
              <a:t>시간에 따른 </a:t>
            </a:r>
            <a:r>
              <a:rPr lang="ko-KR" altLang="en-US" b="1" dirty="0" err="1" smtClean="0"/>
              <a:t>그레디언트</a:t>
            </a:r>
            <a:r>
              <a:rPr lang="ko-KR" altLang="en-US" b="1" dirty="0" smtClean="0"/>
              <a:t> 전달 비교 </a:t>
            </a:r>
            <a:endParaRPr lang="ko-KR" altLang="en-US" b="1" dirty="0"/>
          </a:p>
        </p:txBody>
      </p:sp>
      <p:pic>
        <p:nvPicPr>
          <p:cNvPr id="4" name="vaNahK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1236" y="2152636"/>
            <a:ext cx="6725677" cy="3780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15146" y="6169968"/>
            <a:ext cx="16097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/>
              <a:t>https://imgur.com/gallery/vaNahKE</a:t>
            </a:r>
          </a:p>
        </p:txBody>
      </p:sp>
    </p:spTree>
    <p:extLst>
      <p:ext uri="{BB962C8B-B14F-4D97-AF65-F5344CB8AC3E}">
        <p14:creationId xmlns:p14="http://schemas.microsoft.com/office/powerpoint/2010/main" val="34479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GRU </a:t>
            </a:r>
            <a:r>
              <a:rPr lang="ko-KR" altLang="en-US" dirty="0" smtClean="0"/>
              <a:t>재귀 신경망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GRU(gated recurrent unit) </a:t>
            </a:r>
            <a:r>
              <a:rPr lang="ko-KR" altLang="en-US" b="1" dirty="0" smtClean="0"/>
              <a:t>재귀 신경망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상태 저장소</a:t>
            </a:r>
            <a:r>
              <a:rPr lang="en-US" altLang="ko-KR" dirty="0" smtClean="0"/>
              <a:t>(memory cell)</a:t>
            </a:r>
            <a:r>
              <a:rPr lang="ko-KR" altLang="en-US" dirty="0" smtClean="0"/>
              <a:t>과 </a:t>
            </a:r>
            <a:r>
              <a:rPr lang="ko-KR" altLang="en-US" b="1" dirty="0" err="1" smtClean="0"/>
              <a:t>리셋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게이트</a:t>
            </a:r>
            <a:r>
              <a:rPr lang="en-US" altLang="ko-KR" dirty="0" smtClean="0"/>
              <a:t>(reset gate) </a:t>
            </a:r>
            <a:r>
              <a:rPr lang="ko-KR" altLang="en-US" dirty="0" smtClean="0"/>
              <a:t>및 </a:t>
            </a:r>
            <a:r>
              <a:rPr lang="ko-KR" altLang="en-US" b="1" dirty="0" smtClean="0"/>
              <a:t>갱신 </a:t>
            </a:r>
            <a:r>
              <a:rPr lang="ko-KR" altLang="en-US" b="1" dirty="0" err="1" smtClean="0"/>
              <a:t>게이트</a:t>
            </a:r>
            <a:r>
              <a:rPr lang="en-US" altLang="ko-KR" dirty="0" smtClean="0"/>
              <a:t>(update gate) </a:t>
            </a:r>
            <a:r>
              <a:rPr lang="ko-KR" altLang="en-US" dirty="0" smtClean="0"/>
              <a:t>포함 모델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29" y="2420098"/>
            <a:ext cx="5869341" cy="39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</a:t>
            </a:r>
            <a:r>
              <a:rPr lang="ko-KR" altLang="en-US" dirty="0"/>
              <a:t>재귀 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GRU </a:t>
            </a:r>
            <a:r>
              <a:rPr lang="ko-KR" altLang="en-US" b="1" dirty="0"/>
              <a:t>재귀 </a:t>
            </a:r>
            <a:r>
              <a:rPr lang="ko-KR" altLang="en-US" b="1" dirty="0" smtClean="0"/>
              <a:t>신경망의 동작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322" y="2071701"/>
            <a:ext cx="5869341" cy="39833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63" y="1709594"/>
            <a:ext cx="3109401" cy="354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5" y="6340354"/>
            <a:ext cx="3841487" cy="3699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019" y="5416739"/>
            <a:ext cx="3148760" cy="3463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443" y="4136841"/>
            <a:ext cx="3345558" cy="3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GRU </a:t>
            </a:r>
            <a:r>
              <a:rPr lang="ko-KR" altLang="en-US" dirty="0"/>
              <a:t>재귀 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GRU </a:t>
            </a:r>
            <a:r>
              <a:rPr lang="ko-KR" altLang="en-US" b="1" dirty="0" smtClean="0"/>
              <a:t>재귀 신경망의 학습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BPTT </a:t>
            </a:r>
            <a:r>
              <a:rPr lang="ko-KR" altLang="en-US" dirty="0" smtClean="0"/>
              <a:t>알고리즘 사용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LSTM </a:t>
            </a:r>
            <a:r>
              <a:rPr lang="ko-KR" altLang="en-US" dirty="0" smtClean="0"/>
              <a:t>재귀 신경망의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개수의 약</a:t>
            </a:r>
            <a:r>
              <a:rPr lang="en-US" altLang="ko-KR" dirty="0" smtClean="0"/>
              <a:t> </a:t>
            </a:r>
            <a:r>
              <a:rPr lang="en-US" altLang="ko-KR" dirty="0" smtClean="0"/>
              <a:t>¾ </a:t>
            </a:r>
            <a:r>
              <a:rPr lang="en-US" altLang="ko-KR" dirty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포함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LSTM </a:t>
            </a:r>
            <a:r>
              <a:rPr lang="ko-KR" altLang="en-US" dirty="0" smtClean="0"/>
              <a:t>재귀 신경망과 유사한 성능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1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재귀 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재귀 신경망</a:t>
            </a:r>
            <a:r>
              <a:rPr lang="en-US" altLang="ko-KR" b="1" dirty="0" smtClean="0"/>
              <a:t>(Recurrent </a:t>
            </a:r>
            <a:r>
              <a:rPr lang="en-US" altLang="ko-KR" b="1" dirty="0" smtClean="0"/>
              <a:t>Neural </a:t>
            </a:r>
            <a:r>
              <a:rPr lang="en-US" altLang="ko-KR" b="1" dirty="0"/>
              <a:t>Networks, </a:t>
            </a:r>
            <a:r>
              <a:rPr lang="en-US" altLang="ko-KR" b="1" dirty="0" smtClean="0"/>
              <a:t>RNN, </a:t>
            </a:r>
            <a:r>
              <a:rPr lang="ko-KR" altLang="en-US" b="1" dirty="0" smtClean="0"/>
              <a:t>순환 신경망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b="1" dirty="0" smtClean="0"/>
              <a:t>서열 데이터</a:t>
            </a:r>
            <a:r>
              <a:rPr lang="en-US" altLang="ko-KR" dirty="0" smtClean="0"/>
              <a:t>(Sequence data)</a:t>
            </a:r>
            <a:endParaRPr lang="en-US" altLang="ko-KR" dirty="0"/>
          </a:p>
          <a:p>
            <a:pPr lvl="2"/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자연어 문장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주가 변동 등의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구성요소가 </a:t>
            </a:r>
            <a:r>
              <a:rPr lang="ko-KR" altLang="en-US" dirty="0"/>
              <a:t>순차적으로 발생하거나 구성요소 간에 </a:t>
            </a:r>
            <a:r>
              <a:rPr lang="ko-KR" altLang="en-US" dirty="0" smtClean="0"/>
              <a:t>순서 존재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이전 </a:t>
            </a:r>
            <a:r>
              <a:rPr lang="ko-KR" altLang="en-US" dirty="0"/>
              <a:t>값들이 현재 값에 영향을 주는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서열 데이터의 </a:t>
            </a:r>
            <a:r>
              <a:rPr lang="ko-KR" altLang="en-US" b="1" dirty="0" smtClean="0"/>
              <a:t>분류</a:t>
            </a:r>
            <a:r>
              <a:rPr lang="en-US" altLang="ko-KR" b="1" dirty="0"/>
              <a:t>, </a:t>
            </a:r>
            <a:r>
              <a:rPr lang="ko-KR" altLang="en-US" b="1" dirty="0" smtClean="0"/>
              <a:t>예측</a:t>
            </a:r>
            <a:r>
              <a:rPr lang="ko-KR" altLang="en-US" dirty="0" smtClean="0"/>
              <a:t>에서 </a:t>
            </a:r>
            <a:r>
              <a:rPr lang="ko-KR" altLang="en-US" b="1" dirty="0" smtClean="0"/>
              <a:t>현재 </a:t>
            </a:r>
            <a:r>
              <a:rPr lang="ko-KR" altLang="en-US" b="1" dirty="0"/>
              <a:t>시점</a:t>
            </a:r>
            <a:r>
              <a:rPr lang="ko-KR" altLang="en-US" dirty="0"/>
              <a:t>의 </a:t>
            </a:r>
            <a:r>
              <a:rPr lang="ko-KR" altLang="en-US" dirty="0" smtClean="0"/>
              <a:t>값과 </a:t>
            </a:r>
            <a:r>
              <a:rPr lang="ko-KR" altLang="en-US" b="1" dirty="0"/>
              <a:t>이전 </a:t>
            </a:r>
            <a:r>
              <a:rPr lang="ko-KR" altLang="en-US" b="1" dirty="0" smtClean="0"/>
              <a:t>시점의 </a:t>
            </a:r>
            <a:r>
              <a:rPr lang="ko-KR" altLang="en-US" dirty="0" smtClean="0"/>
              <a:t>값들을 고려 필요 </a:t>
            </a:r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dirty="0" smtClean="0"/>
              <a:t>재귀 신경망은 서열 데이터의 학습 및 추론에 적합한 모델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/>
              <a:t>기계 번역</a:t>
            </a:r>
            <a:r>
              <a:rPr lang="en-US" altLang="ko-KR" b="1" dirty="0"/>
              <a:t>, </a:t>
            </a:r>
            <a:r>
              <a:rPr lang="ko-KR" altLang="en-US" b="1" dirty="0"/>
              <a:t>음성 인식</a:t>
            </a:r>
            <a:r>
              <a:rPr lang="en-US" altLang="ko-KR" b="1" dirty="0"/>
              <a:t>, </a:t>
            </a:r>
            <a:r>
              <a:rPr lang="ko-KR" altLang="en-US" b="1" dirty="0"/>
              <a:t>필기체 인식</a:t>
            </a:r>
            <a:r>
              <a:rPr lang="en-US" altLang="ko-KR" b="1" dirty="0"/>
              <a:t>, </a:t>
            </a:r>
            <a:r>
              <a:rPr lang="ko-KR" altLang="en-US" b="1" dirty="0"/>
              <a:t>영상 </a:t>
            </a:r>
            <a:r>
              <a:rPr lang="ko-KR" altLang="en-US" b="1" dirty="0" err="1"/>
              <a:t>주석달기</a:t>
            </a:r>
            <a:r>
              <a:rPr lang="en-US" altLang="ko-KR" b="1" dirty="0"/>
              <a:t>, </a:t>
            </a:r>
            <a:r>
              <a:rPr lang="ko-KR" altLang="en-US" b="1" dirty="0"/>
              <a:t>동영상에서 행동 인식</a:t>
            </a:r>
            <a:r>
              <a:rPr lang="en-US" altLang="ko-KR" b="1" dirty="0"/>
              <a:t>, </a:t>
            </a:r>
            <a:r>
              <a:rPr lang="ko-KR" altLang="en-US" b="1" dirty="0"/>
              <a:t>작곡 및 작사</a:t>
            </a:r>
            <a:r>
              <a:rPr lang="ko-KR" altLang="en-US" dirty="0"/>
              <a:t> 등 다양한 응용 분야에서 활용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2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재귀 신경망의 확장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양방향 재귀 신경망</a:t>
                </a:r>
                <a:r>
                  <a:rPr lang="en-US" altLang="ko-KR" b="1" dirty="0" smtClean="0"/>
                  <a:t>(Bidirectional RNN) </a:t>
                </a:r>
                <a:endParaRPr lang="en-US" altLang="ko-KR" b="1" dirty="0" smtClean="0"/>
              </a:p>
              <a:p>
                <a:pPr lvl="1"/>
                <a:r>
                  <a:rPr lang="ko-KR" altLang="en-US" dirty="0" smtClean="0"/>
                  <a:t>시점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출력이 이전 </a:t>
                </a:r>
                <a:r>
                  <a:rPr lang="ko-KR" altLang="en-US" dirty="0" smtClean="0"/>
                  <a:t>시점의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은닉층의</a:t>
                </a:r>
                <a:r>
                  <a:rPr lang="ko-KR" altLang="en-US" dirty="0"/>
                  <a:t> 값들 뿐만 아니라 이후 시점의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은닉층의</a:t>
                </a:r>
                <a:r>
                  <a:rPr lang="ko-KR" altLang="en-US" dirty="0"/>
                  <a:t> 값들에도 영향을 받도록 한 모델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53" y="4956947"/>
            <a:ext cx="3281283" cy="472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32" y="3961401"/>
            <a:ext cx="3220323" cy="364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613" y="2904028"/>
            <a:ext cx="2805259" cy="4365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3566"/>
            <a:ext cx="52768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딥러닝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재귀 신경망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Deep RNN) </a:t>
            </a:r>
            <a:endParaRPr lang="en-US" altLang="ko-KR" b="1" dirty="0"/>
          </a:p>
          <a:p>
            <a:pPr lvl="1"/>
            <a:r>
              <a:rPr lang="ko-KR" altLang="en-US" dirty="0"/>
              <a:t>여러 개의 재귀 신경망을 쌓아서 아래층의 출력을 바로 위층의 입력으로 받아들이도록 만든 모델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3073418"/>
            <a:ext cx="4248150" cy="2543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1" y="2483427"/>
            <a:ext cx="4455552" cy="42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딥러닝</a:t>
            </a:r>
            <a:r>
              <a:rPr lang="ko-KR" altLang="en-US" b="1" dirty="0"/>
              <a:t> 양방향 재귀 </a:t>
            </a:r>
            <a:r>
              <a:rPr lang="ko-KR" altLang="en-US" b="1" dirty="0" smtClean="0"/>
              <a:t>신경망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Deep </a:t>
            </a:r>
            <a:r>
              <a:rPr lang="en-US" altLang="ko-KR" b="1" dirty="0"/>
              <a:t>bidirectional </a:t>
            </a:r>
            <a:r>
              <a:rPr lang="en-US" altLang="ko-KR" b="1" dirty="0" smtClean="0"/>
              <a:t>RNN)</a:t>
            </a:r>
          </a:p>
          <a:p>
            <a:pPr lvl="1"/>
            <a:r>
              <a:rPr lang="ko-KR" altLang="en-US" dirty="0" smtClean="0"/>
              <a:t>양방향 </a:t>
            </a:r>
            <a:r>
              <a:rPr lang="ko-KR" altLang="en-US" dirty="0"/>
              <a:t>재귀 신경망과 </a:t>
            </a:r>
            <a:r>
              <a:rPr lang="ko-KR" altLang="en-US" dirty="0" err="1"/>
              <a:t>딥러닝</a:t>
            </a:r>
            <a:r>
              <a:rPr lang="ko-KR" altLang="en-US" dirty="0"/>
              <a:t> 재귀 신경망을 결합한 형태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56" y="4762557"/>
            <a:ext cx="3023458" cy="8521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10" y="3629167"/>
            <a:ext cx="4083082" cy="778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669" y="2491416"/>
            <a:ext cx="3003233" cy="35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7" y="2145679"/>
            <a:ext cx="4901984" cy="46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96752"/>
            <a:ext cx="8562109" cy="5328592"/>
          </a:xfrm>
        </p:spPr>
        <p:txBody>
          <a:bodyPr/>
          <a:lstStyle/>
          <a:p>
            <a:r>
              <a:rPr lang="ko-KR" altLang="en-US" b="1" dirty="0" err="1"/>
              <a:t>잔차연결</a:t>
            </a:r>
            <a:r>
              <a:rPr lang="ko-KR" altLang="en-US" b="1" dirty="0"/>
              <a:t> </a:t>
            </a:r>
            <a:r>
              <a:rPr lang="ko-KR" altLang="en-US" b="1" dirty="0" err="1"/>
              <a:t>딥러닝</a:t>
            </a:r>
            <a:r>
              <a:rPr lang="ko-KR" altLang="en-US" b="1" dirty="0"/>
              <a:t> 재귀 </a:t>
            </a:r>
            <a:r>
              <a:rPr lang="ko-KR" altLang="en-US" b="1" dirty="0" smtClean="0"/>
              <a:t>신경망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Deep </a:t>
            </a:r>
            <a:r>
              <a:rPr lang="en-US" altLang="ko-KR" b="1" dirty="0" smtClean="0"/>
              <a:t>RNN </a:t>
            </a:r>
            <a:r>
              <a:rPr lang="en-US" altLang="ko-KR" b="1" dirty="0"/>
              <a:t>with Residual </a:t>
            </a:r>
            <a:r>
              <a:rPr lang="en-US" altLang="ko-KR" b="1" dirty="0" smtClean="0"/>
              <a:t>Connection) 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/>
              <a:t>재귀 신경망에 층을 건너 뛸 수 있는 지름길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(skip connection)</a:t>
            </a:r>
            <a:r>
              <a:rPr lang="ko-KR" altLang="en-US" dirty="0" smtClean="0"/>
              <a:t>을 </a:t>
            </a:r>
            <a:r>
              <a:rPr lang="ko-KR" altLang="en-US" dirty="0"/>
              <a:t>추가한 모델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00" y="3836672"/>
            <a:ext cx="346710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36" y="4486994"/>
            <a:ext cx="4124325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3" y="2475569"/>
            <a:ext cx="4151170" cy="4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재귀 신경망의 적용 분야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적용분야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자연어 처리 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언어 모델</a:t>
            </a:r>
            <a:r>
              <a:rPr lang="en-US" altLang="ko-KR" dirty="0" smtClean="0"/>
              <a:t>(language model)</a:t>
            </a:r>
          </a:p>
          <a:p>
            <a:pPr lvl="2"/>
            <a:r>
              <a:rPr lang="ko-KR" altLang="en-US" dirty="0" smtClean="0"/>
              <a:t>문장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기계 번역</a:t>
            </a:r>
            <a:r>
              <a:rPr lang="en-US" altLang="ko-KR" dirty="0" smtClean="0"/>
              <a:t>(machine translation)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음성 </a:t>
            </a:r>
            <a:r>
              <a:rPr lang="ko-KR" altLang="en-US" b="1" dirty="0" smtClean="0"/>
              <a:t>인식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영상 </a:t>
            </a:r>
            <a:r>
              <a:rPr lang="ko-KR" altLang="en-US" b="1" dirty="0" err="1" smtClean="0"/>
              <a:t>주석달기</a:t>
            </a:r>
            <a:r>
              <a:rPr lang="en-US" altLang="ko-KR" dirty="0" smtClean="0"/>
              <a:t>(Image captioning)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93" y="5157611"/>
            <a:ext cx="2859478" cy="1700389"/>
          </a:xfrm>
          <a:prstGeom prst="rect">
            <a:avLst/>
          </a:prstGeom>
        </p:spPr>
      </p:pic>
      <p:pic>
        <p:nvPicPr>
          <p:cNvPr id="5" name="_x470824720" descr="EMB000025c88d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24" y="4279031"/>
            <a:ext cx="2863850" cy="22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808" y="1025506"/>
            <a:ext cx="4924425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210" y="2314949"/>
            <a:ext cx="1788811" cy="27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4.1.1 </a:t>
            </a:r>
            <a:r>
              <a:rPr lang="ko-KR" altLang="en-US" dirty="0" smtClean="0"/>
              <a:t>재귀 신경망의 구조와 동작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신경망의 </a:t>
            </a:r>
            <a:r>
              <a:rPr lang="ko-KR" altLang="en-US" b="1" dirty="0" smtClean="0"/>
              <a:t>구조 </a:t>
            </a:r>
            <a:endParaRPr lang="en-US" altLang="ko-KR" b="1" dirty="0" smtClean="0"/>
          </a:p>
          <a:p>
            <a:pPr lvl="1"/>
            <a:r>
              <a:rPr lang="ko-KR" altLang="en-US" dirty="0"/>
              <a:t> 기본적으로 </a:t>
            </a:r>
            <a:r>
              <a:rPr lang="ko-KR" altLang="en-US" b="1" dirty="0" err="1"/>
              <a:t>은닉층</a:t>
            </a:r>
            <a:r>
              <a:rPr lang="ko-KR" altLang="en-US" dirty="0"/>
              <a:t> 한 개와 </a:t>
            </a:r>
            <a:r>
              <a:rPr lang="ko-KR" altLang="en-US" b="1" dirty="0" err="1"/>
              <a:t>출력층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r>
              <a:rPr lang="ko-KR" altLang="en-US" dirty="0"/>
              <a:t>입력의 일부로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과거의 </a:t>
            </a:r>
            <a:r>
              <a:rPr lang="ko-KR" altLang="en-US" dirty="0"/>
              <a:t>정보를 반영하기 위해</a:t>
            </a:r>
            <a:r>
              <a:rPr lang="en-US" altLang="ko-KR" dirty="0"/>
              <a:t>,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또는 </a:t>
            </a:r>
            <a:r>
              <a:rPr lang="ko-KR" altLang="en-US" b="1" dirty="0" err="1"/>
              <a:t>출력층의</a:t>
            </a:r>
            <a:r>
              <a:rPr lang="ko-KR" altLang="en-US" b="1" dirty="0"/>
              <a:t> 값</a:t>
            </a:r>
            <a:r>
              <a:rPr lang="ko-KR" altLang="en-US" dirty="0"/>
              <a:t>을 입력의 일부로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1" y="2918546"/>
            <a:ext cx="6496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57500"/>
            <a:ext cx="8991600" cy="400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구조와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</a:t>
            </a:r>
            <a:r>
              <a:rPr lang="ko-KR" altLang="en-US" b="1" dirty="0" smtClean="0"/>
              <a:t>신경망의 동</a:t>
            </a:r>
            <a:r>
              <a:rPr lang="ko-KR" altLang="en-US" b="1" dirty="0" smtClean="0"/>
              <a:t>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11" y="1931912"/>
            <a:ext cx="3013364" cy="415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832" y="2454374"/>
            <a:ext cx="1342159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45" y="2324487"/>
            <a:ext cx="1342159" cy="346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31" y="1985612"/>
            <a:ext cx="1874821" cy="3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구조와 동작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 smtClean="0"/>
                  <a:t>재귀 신경망에서 입력과 출력의 대응 형태 </a:t>
                </a:r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endParaRPr lang="en-US" altLang="ko-KR" b="1" dirty="0" smtClean="0"/>
              </a:p>
              <a:p>
                <a:endParaRPr lang="en-US" altLang="ko-KR" b="1" dirty="0"/>
              </a:p>
              <a:p>
                <a:pPr marL="457200" lvl="1" indent="0">
                  <a:buNone/>
                </a:pPr>
                <a:endParaRPr lang="en-US" altLang="ko-KR" sz="1600" dirty="0" smtClean="0"/>
              </a:p>
              <a:p>
                <a:pPr marL="457200" lvl="1" indent="0">
                  <a:buNone/>
                </a:pPr>
                <a:endParaRPr lang="en-US" altLang="ko-KR" sz="1600" dirty="0"/>
              </a:p>
              <a:p>
                <a:pPr marL="457200" lvl="1" indent="0">
                  <a:buNone/>
                </a:pPr>
                <a:r>
                  <a:rPr lang="en-US" altLang="ko-KR" sz="1600" dirty="0" smtClean="0"/>
                  <a:t>(</a:t>
                </a:r>
                <a:r>
                  <a:rPr lang="en-US" altLang="ko-KR" sz="1600" dirty="0"/>
                  <a:t>a)</a:t>
                </a:r>
                <a:r>
                  <a:rPr lang="ko-KR" altLang="en-US" sz="1600" dirty="0"/>
                  <a:t> </a:t>
                </a:r>
                <a:r>
                  <a:rPr lang="ko-KR" altLang="en-US" sz="1600" dirty="0"/>
                  <a:t>각 시점의 입력에 대한 출력이 학습 데이터에 지정</a:t>
                </a:r>
                <a:endParaRPr lang="ko-KR" altLang="en-US" sz="1600" dirty="0"/>
              </a:p>
              <a:p>
                <a:pPr marL="457200" lvl="1" indent="0">
                  <a:buNone/>
                </a:pPr>
                <a:r>
                  <a:rPr lang="en-US" altLang="ko-KR" sz="1600" dirty="0"/>
                  <a:t>(b)</a:t>
                </a:r>
                <a:r>
                  <a:rPr lang="ko-KR" altLang="en-US" sz="1600" dirty="0"/>
                  <a:t> </a:t>
                </a:r>
                <a:r>
                  <a:rPr lang="ko-KR" altLang="en-US" sz="1600" dirty="0"/>
                  <a:t>앞 시점에 입력이 끝나면서 </a:t>
                </a:r>
                <a:r>
                  <a:rPr lang="ko-KR" altLang="en-US" sz="1600" dirty="0" err="1"/>
                  <a:t>출력값이</a:t>
                </a:r>
                <a:r>
                  <a:rPr lang="ko-KR" altLang="en-US" sz="1600" dirty="0"/>
                  <a:t> 주어지는 상황</a:t>
                </a:r>
                <a:endParaRPr lang="en-US" altLang="ko-KR" sz="1600" dirty="0"/>
              </a:p>
              <a:p>
                <a:pPr lvl="2"/>
                <a:r>
                  <a:rPr lang="ko-KR" altLang="en-US" sz="1600" b="1" dirty="0"/>
                  <a:t>기계 번역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/>
                  <a:t>‘이것은 책이다’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‘This is a book’</a:t>
                </a:r>
                <a:endParaRPr lang="ko-KR" altLang="en-US" sz="1600" dirty="0"/>
              </a:p>
              <a:p>
                <a:pPr marL="457200" lvl="1" indent="0">
                  <a:buNone/>
                </a:pPr>
                <a:r>
                  <a:rPr lang="en-US" altLang="ko-KR" sz="1600" dirty="0"/>
                  <a:t>(c) </a:t>
                </a:r>
                <a:r>
                  <a:rPr lang="ko-KR" altLang="en-US" sz="1600" dirty="0"/>
                  <a:t>일련의 데이터가 입력으로 주어진 다음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마지막에 결과 값이 주어지는 상황</a:t>
                </a:r>
                <a:endParaRPr lang="en-US" altLang="ko-KR" sz="1600" dirty="0"/>
              </a:p>
              <a:p>
                <a:pPr lvl="2"/>
                <a:r>
                  <a:rPr lang="ko-KR" altLang="en-US" sz="1600" b="1" dirty="0"/>
                  <a:t>감성 분석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/>
                  <a:t>‘이 책은 내용이 알차게 구성되어 </a:t>
                </a:r>
                <a:r>
                  <a:rPr lang="ko-KR" altLang="en-US" sz="1600" dirty="0" smtClean="0"/>
                  <a:t>있다’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ko-KR" altLang="en-US" sz="1600" dirty="0" smtClean="0"/>
                  <a:t>‘긍정적’</a:t>
                </a:r>
                <a:endParaRPr lang="ko-KR" altLang="en-US" sz="1600" dirty="0"/>
              </a:p>
              <a:p>
                <a:pPr marL="457200" lvl="1" indent="0">
                  <a:buNone/>
                </a:pPr>
                <a:r>
                  <a:rPr lang="en-US" altLang="ko-KR" sz="1600" dirty="0"/>
                  <a:t>(d) </a:t>
                </a:r>
                <a:r>
                  <a:rPr lang="ko-KR" altLang="en-US" sz="1600" dirty="0"/>
                  <a:t>하나의 입력에 대해 일련의 출력 이 나오는 것</a:t>
                </a:r>
                <a:endParaRPr lang="en-US" altLang="ko-KR" sz="1600" dirty="0"/>
              </a:p>
              <a:p>
                <a:pPr lvl="2"/>
                <a:r>
                  <a:rPr lang="ko-KR" altLang="en-US" sz="1600" b="1" dirty="0"/>
                  <a:t>영상 </a:t>
                </a:r>
                <a:r>
                  <a:rPr lang="ko-KR" altLang="en-US" sz="1600" b="1" dirty="0" err="1"/>
                  <a:t>주석달기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영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ko-KR" altLang="en-US" sz="1600" dirty="0" smtClean="0"/>
                  <a:t>설명하는 문장 </a:t>
                </a:r>
                <a:endParaRPr lang="ko-KR" altLang="en-US" sz="1600" dirty="0"/>
              </a:p>
              <a:p>
                <a:endParaRPr lang="en-US" altLang="ko-KR" b="1" dirty="0" smtClean="0"/>
              </a:p>
              <a:p>
                <a:pPr lvl="1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2"/>
                <a:endParaRPr lang="en-US" altLang="ko-KR" b="1" dirty="0" smtClean="0"/>
              </a:p>
              <a:p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  <a:blipFill rotWithShape="0">
                <a:blip r:embed="rId2"/>
                <a:stretch>
                  <a:fillRect l="-667"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84" y="1683327"/>
            <a:ext cx="6441203" cy="24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4.1.2 </a:t>
            </a:r>
            <a:r>
              <a:rPr lang="ko-KR" altLang="en-US" dirty="0" smtClean="0"/>
              <a:t>재귀 </a:t>
            </a:r>
            <a:r>
              <a:rPr lang="ko-KR" altLang="en-US" dirty="0"/>
              <a:t>신경망의 </a:t>
            </a:r>
            <a:r>
              <a:rPr lang="ko-KR" altLang="en-US" dirty="0" smtClean="0"/>
              <a:t>학습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재귀 신경망의 학습 </a:t>
            </a:r>
            <a:r>
              <a:rPr lang="ko-KR" altLang="en-US" b="1" dirty="0" smtClean="0"/>
              <a:t>데이터 형태 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서열 데이터의 집합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en-US" altLang="ko-KR" dirty="0" smtClean="0"/>
              <a:t>‘hello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학습 데이터 형태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h </a:t>
            </a:r>
            <a:r>
              <a:rPr lang="en-US" altLang="ko-KR" dirty="0" smtClean="0">
                <a:sym typeface="Wingdings" panose="05000000000000000000" pitchFamily="2" charset="2"/>
              </a:rPr>
              <a:t> e, e  l, l  l, l  o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8" y="2793422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신경망의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118" y="1280835"/>
            <a:ext cx="8229600" cy="5328592"/>
          </a:xfrm>
        </p:spPr>
        <p:txBody>
          <a:bodyPr/>
          <a:lstStyle/>
          <a:p>
            <a:r>
              <a:rPr lang="en-US" altLang="ko-KR" b="1" dirty="0"/>
              <a:t>BPTT</a:t>
            </a:r>
            <a:r>
              <a:rPr lang="en-US" altLang="ko-KR" dirty="0"/>
              <a:t>(Back Propagation Through Time) </a:t>
            </a:r>
            <a:r>
              <a:rPr lang="ko-KR" altLang="en-US" b="1" dirty="0" smtClean="0"/>
              <a:t>알고리즘 </a:t>
            </a:r>
            <a:endParaRPr lang="ko-KR" altLang="en-US" dirty="0"/>
          </a:p>
          <a:p>
            <a:pPr lvl="1"/>
            <a:r>
              <a:rPr lang="ko-KR" altLang="en-US" dirty="0"/>
              <a:t>과거 시간으로 오차를 </a:t>
            </a:r>
            <a:r>
              <a:rPr lang="ko-KR" altLang="en-US" dirty="0" smtClean="0"/>
              <a:t>전달하여 가중치 조정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과거 시점으로 오차를 전달할 때 각 가중치 는 동일하게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학습을 할 때는</a:t>
            </a:r>
            <a:r>
              <a:rPr lang="en-US" altLang="ko-KR" dirty="0"/>
              <a:t>, </a:t>
            </a:r>
            <a:r>
              <a:rPr lang="ko-KR" altLang="en-US" dirty="0"/>
              <a:t>각 시점에서의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구한 다음</a:t>
            </a:r>
            <a:r>
              <a:rPr lang="en-US" altLang="ko-KR" dirty="0"/>
              <a:t>, </a:t>
            </a:r>
            <a:r>
              <a:rPr lang="ko-KR" altLang="en-US" dirty="0"/>
              <a:t>그 평균값을 해당 변수에 대한 </a:t>
            </a:r>
            <a:r>
              <a:rPr lang="ko-KR" altLang="en-US" dirty="0" err="1"/>
              <a:t>그레디언트로</a:t>
            </a:r>
            <a:r>
              <a:rPr lang="ko-KR" altLang="en-US" dirty="0"/>
              <a:t> 사용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0" y="3439823"/>
            <a:ext cx="6853838" cy="29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신경망의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BPTT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알고리즘 </a:t>
            </a:r>
            <a:r>
              <a:rPr lang="en-US" altLang="ko-KR" b="1" dirty="0" smtClean="0"/>
              <a:t>– Cont. </a:t>
            </a:r>
            <a:r>
              <a:rPr lang="ko-KR" altLang="en-US" b="1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서열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RNN</a:t>
            </a:r>
            <a:r>
              <a:rPr lang="ko-KR" altLang="en-US" dirty="0" smtClean="0"/>
              <a:t>의 출력 서열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오차 함수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분류 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2400" dirty="0" smtClean="0"/>
          </a:p>
          <a:p>
            <a:pPr lvl="2"/>
            <a:r>
              <a:rPr lang="ko-KR" altLang="en-US" dirty="0" smtClean="0"/>
              <a:t>회귀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b="1" dirty="0" smtClean="0"/>
              <a:t>목적함수 </a:t>
            </a:r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목적 함수의 </a:t>
            </a:r>
            <a:r>
              <a:rPr lang="ko-KR" altLang="en-US" b="1" dirty="0" err="1" smtClean="0"/>
              <a:t>그레디언트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46" y="1582638"/>
            <a:ext cx="32670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46" y="2011263"/>
            <a:ext cx="28670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692" y="2744063"/>
            <a:ext cx="360045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220" y="3576843"/>
            <a:ext cx="3905250" cy="723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412" y="4802220"/>
            <a:ext cx="302895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662" y="5872224"/>
            <a:ext cx="2838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16432</TotalTime>
  <Words>1050</Words>
  <Application>Microsoft Office PowerPoint</Application>
  <PresentationFormat>화면 슬라이드 쇼(4:3)</PresentationFormat>
  <Paragraphs>278</Paragraphs>
  <Slides>34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맑은 고딕</vt:lpstr>
      <vt:lpstr>Arial</vt:lpstr>
      <vt:lpstr>Cambria Math</vt:lpstr>
      <vt:lpstr>Comic Sans MS</vt:lpstr>
      <vt:lpstr>Symbol</vt:lpstr>
      <vt:lpstr>Wingdings</vt:lpstr>
      <vt:lpstr>ai-8 기계학습-최종</vt:lpstr>
      <vt:lpstr>5장. 딥러닝 – IV   </vt:lpstr>
      <vt:lpstr>4. 재귀 신경망</vt:lpstr>
      <vt:lpstr>4.1 재귀 신경망</vt:lpstr>
      <vt:lpstr>4.1.1 재귀 신경망의 구조와 동작 </vt:lpstr>
      <vt:lpstr>재귀 신경망의 구조와 동작</vt:lpstr>
      <vt:lpstr>재귀 신경망의 구조와 동작</vt:lpstr>
      <vt:lpstr>4.1.2 재귀 신경망의 학습 </vt:lpstr>
      <vt:lpstr>재귀 신경망의 학습</vt:lpstr>
      <vt:lpstr>재귀 신경망의 학습</vt:lpstr>
      <vt:lpstr>재귀 신경망의 학습</vt:lpstr>
      <vt:lpstr>재귀 신경망의 학습</vt:lpstr>
      <vt:lpstr>4.1.3 재귀 신경망의 기울기 소멸과 폭발</vt:lpstr>
      <vt:lpstr>재귀 신경망의 기울기 소멸과 폭발</vt:lpstr>
      <vt:lpstr>재귀 신경망의 기울기 소멸과 폭발</vt:lpstr>
      <vt:lpstr>재귀 신경망의 기울기 소멸과 폭발</vt:lpstr>
      <vt:lpstr>4.1.4 재귀 신경망의 기울기 소멸과 폭발 조건</vt:lpstr>
      <vt:lpstr>4.1.5 기울기 폭발 문제의 대응 방법</vt:lpstr>
      <vt:lpstr>4.2 LeRU 활성화 함수를 사용하는 재귀 신경망</vt:lpstr>
      <vt:lpstr>4.3 LSTM 재귀 신경망 </vt:lpstr>
      <vt:lpstr>4.3.1 LSTM 재귀 신경망의 구조 </vt:lpstr>
      <vt:lpstr>LSTM 재귀 신경망의 구조</vt:lpstr>
      <vt:lpstr>4.3.2 LSTM 재귀 신경망의 동작 </vt:lpstr>
      <vt:lpstr>LSTM 재귀 신경망의 동작</vt:lpstr>
      <vt:lpstr>4.3.3 LSTM 재귀 신경망의 학습</vt:lpstr>
      <vt:lpstr>LSTM 재귀 신경망의 학습</vt:lpstr>
      <vt:lpstr>LSTM 재귀 신경망의 학습</vt:lpstr>
      <vt:lpstr>4.4 GRU 재귀 신경망 </vt:lpstr>
      <vt:lpstr>GRU 재귀 신경망</vt:lpstr>
      <vt:lpstr>GRU 재귀 신경망</vt:lpstr>
      <vt:lpstr>4.5 재귀 신경망의 확장 </vt:lpstr>
      <vt:lpstr>재귀 신경망의 확장</vt:lpstr>
      <vt:lpstr>재귀 신경망의 확장</vt:lpstr>
      <vt:lpstr>재귀 신경망의 확장</vt:lpstr>
      <vt:lpstr>4.6 재귀 신경망의 적용 분야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Windows 사용자</cp:lastModifiedBy>
  <cp:revision>152</cp:revision>
  <cp:lastPrinted>2016-08-04T13:11:15Z</cp:lastPrinted>
  <dcterms:created xsi:type="dcterms:W3CDTF">2016-08-04T08:27:08Z</dcterms:created>
  <dcterms:modified xsi:type="dcterms:W3CDTF">2019-04-21T09:29:12Z</dcterms:modified>
</cp:coreProperties>
</file>