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6"/>
  </p:notesMasterIdLst>
  <p:handoutMasterIdLst>
    <p:handoutMasterId r:id="rId107"/>
  </p:handoutMasterIdLst>
  <p:sldIdLst>
    <p:sldId id="2333" r:id="rId2"/>
    <p:sldId id="2374" r:id="rId3"/>
    <p:sldId id="2707" r:id="rId4"/>
    <p:sldId id="260" r:id="rId5"/>
    <p:sldId id="261" r:id="rId6"/>
    <p:sldId id="2345" r:id="rId7"/>
    <p:sldId id="2387" r:id="rId8"/>
    <p:sldId id="2502" r:id="rId9"/>
    <p:sldId id="2642" r:id="rId10"/>
    <p:sldId id="2643" r:id="rId11"/>
    <p:sldId id="2644" r:id="rId12"/>
    <p:sldId id="2645" r:id="rId13"/>
    <p:sldId id="2646" r:id="rId14"/>
    <p:sldId id="2647" r:id="rId15"/>
    <p:sldId id="2648" r:id="rId16"/>
    <p:sldId id="2649" r:id="rId17"/>
    <p:sldId id="2650" r:id="rId18"/>
    <p:sldId id="2651" r:id="rId19"/>
    <p:sldId id="2652" r:id="rId20"/>
    <p:sldId id="2653" r:id="rId21"/>
    <p:sldId id="2654" r:id="rId22"/>
    <p:sldId id="2655" r:id="rId23"/>
    <p:sldId id="2624" r:id="rId24"/>
    <p:sldId id="2621" r:id="rId25"/>
    <p:sldId id="2623" r:id="rId26"/>
    <p:sldId id="2708" r:id="rId27"/>
    <p:sldId id="2657" r:id="rId28"/>
    <p:sldId id="2661" r:id="rId29"/>
    <p:sldId id="2662" r:id="rId30"/>
    <p:sldId id="2663" r:id="rId31"/>
    <p:sldId id="2664" r:id="rId32"/>
    <p:sldId id="2665" r:id="rId33"/>
    <p:sldId id="2666" r:id="rId34"/>
    <p:sldId id="2667" r:id="rId35"/>
    <p:sldId id="2668" r:id="rId36"/>
    <p:sldId id="2669" r:id="rId37"/>
    <p:sldId id="2670" r:id="rId38"/>
    <p:sldId id="2709" r:id="rId39"/>
    <p:sldId id="2671" r:id="rId40"/>
    <p:sldId id="2672" r:id="rId41"/>
    <p:sldId id="2673" r:id="rId42"/>
    <p:sldId id="2674" r:id="rId43"/>
    <p:sldId id="2710" r:id="rId44"/>
    <p:sldId id="2675" r:id="rId45"/>
    <p:sldId id="2711" r:id="rId46"/>
    <p:sldId id="2676" r:id="rId47"/>
    <p:sldId id="2677" r:id="rId48"/>
    <p:sldId id="2658" r:id="rId49"/>
    <p:sldId id="2659" r:id="rId50"/>
    <p:sldId id="2678" r:id="rId51"/>
    <p:sldId id="2660" r:id="rId52"/>
    <p:sldId id="2712" r:id="rId53"/>
    <p:sldId id="2713" r:id="rId54"/>
    <p:sldId id="2719" r:id="rId55"/>
    <p:sldId id="2720" r:id="rId56"/>
    <p:sldId id="2721" r:id="rId57"/>
    <p:sldId id="2722" r:id="rId58"/>
    <p:sldId id="2723" r:id="rId59"/>
    <p:sldId id="2724" r:id="rId60"/>
    <p:sldId id="2725" r:id="rId61"/>
    <p:sldId id="2726" r:id="rId62"/>
    <p:sldId id="2727" r:id="rId63"/>
    <p:sldId id="2728" r:id="rId64"/>
    <p:sldId id="2729" r:id="rId65"/>
    <p:sldId id="2731" r:id="rId66"/>
    <p:sldId id="2730" r:id="rId67"/>
    <p:sldId id="2732" r:id="rId68"/>
    <p:sldId id="2683" r:id="rId69"/>
    <p:sldId id="2684" r:id="rId70"/>
    <p:sldId id="2685" r:id="rId71"/>
    <p:sldId id="2686" r:id="rId72"/>
    <p:sldId id="2687" r:id="rId73"/>
    <p:sldId id="2714" r:id="rId74"/>
    <p:sldId id="2688" r:id="rId75"/>
    <p:sldId id="2689" r:id="rId76"/>
    <p:sldId id="2690" r:id="rId77"/>
    <p:sldId id="2691" r:id="rId78"/>
    <p:sldId id="2692" r:id="rId79"/>
    <p:sldId id="2693" r:id="rId80"/>
    <p:sldId id="2694" r:id="rId81"/>
    <p:sldId id="2695" r:id="rId82"/>
    <p:sldId id="2696" r:id="rId83"/>
    <p:sldId id="2697" r:id="rId84"/>
    <p:sldId id="2715" r:id="rId85"/>
    <p:sldId id="2698" r:id="rId86"/>
    <p:sldId id="2699" r:id="rId87"/>
    <p:sldId id="2700" r:id="rId88"/>
    <p:sldId id="2701" r:id="rId89"/>
    <p:sldId id="2702" r:id="rId90"/>
    <p:sldId id="2703" r:id="rId91"/>
    <p:sldId id="2704" r:id="rId92"/>
    <p:sldId id="2705" r:id="rId93"/>
    <p:sldId id="2706" r:id="rId94"/>
    <p:sldId id="2679" r:id="rId95"/>
    <p:sldId id="2680" r:id="rId96"/>
    <p:sldId id="2682" r:id="rId97"/>
    <p:sldId id="2716" r:id="rId98"/>
    <p:sldId id="2717" r:id="rId99"/>
    <p:sldId id="2733" r:id="rId100"/>
    <p:sldId id="2734" r:id="rId101"/>
    <p:sldId id="2735" r:id="rId102"/>
    <p:sldId id="2736" r:id="rId103"/>
    <p:sldId id="2737" r:id="rId104"/>
    <p:sldId id="2718" r:id="rId10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42" userDrawn="1">
          <p15:clr>
            <a:srgbClr val="A4A3A4"/>
          </p15:clr>
        </p15:guide>
        <p15:guide id="8" orient="horz" pos="527" userDrawn="1">
          <p15:clr>
            <a:srgbClr val="A4A3A4"/>
          </p15:clr>
        </p15:guide>
        <p15:guide id="9" pos="529" userDrawn="1">
          <p15:clr>
            <a:srgbClr val="A4A3A4"/>
          </p15:clr>
        </p15:guide>
        <p15:guide id="10" pos="7174" userDrawn="1">
          <p15:clr>
            <a:srgbClr val="A4A3A4"/>
          </p15:clr>
        </p15:guide>
        <p15:guide id="11" pos="846" userDrawn="1">
          <p15:clr>
            <a:srgbClr val="A4A3A4"/>
          </p15:clr>
        </p15:guide>
        <p15:guide id="12" pos="10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FF00FF"/>
    <a:srgbClr val="FF99FF"/>
    <a:srgbClr val="F06D0A"/>
    <a:srgbClr val="F5781B"/>
    <a:srgbClr val="F06436"/>
    <a:srgbClr val="FF66FF"/>
    <a:srgbClr val="CC00CC"/>
    <a:srgbClr val="4BB0A0"/>
    <a:srgbClr val="43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8" d="100"/>
          <a:sy n="88" d="100"/>
        </p:scale>
        <p:origin x="82" y="178"/>
      </p:cViewPr>
      <p:guideLst>
        <p:guide orient="horz" pos="2409"/>
        <p:guide pos="3840"/>
        <p:guide pos="3999"/>
        <p:guide orient="horz" pos="2568"/>
        <p:guide pos="960"/>
        <p:guide orient="horz" pos="1842"/>
        <p:guide orient="horz" pos="527"/>
        <p:guide pos="529"/>
        <p:guide pos="7174"/>
        <p:guide pos="846"/>
        <p:guide pos="105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id="{C8F435C9-4C5C-41BA-AD2A-958BE7792D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6">
            <a:extLst>
              <a:ext uri="{FF2B5EF4-FFF2-40B4-BE49-F238E27FC236}">
                <a16:creationId xmlns:a16="http://schemas.microsoft.com/office/drawing/2014/main" id="{2F14A397-9FCC-4164-ACD5-F81CDF8E27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1_내지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8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ko-KR"/>
              <a:t>〉 〉 </a:t>
            </a:r>
            <a:r>
              <a:rPr lang="ko-KR" altLang="en-US"/>
              <a:t>혼자 공부하는 머신러닝</a:t>
            </a:r>
            <a:r>
              <a:rPr lang="en-US" altLang="ko-KR"/>
              <a:t>+</a:t>
            </a:r>
            <a:r>
              <a:rPr lang="ko-KR" altLang="en-US"/>
              <a:t>딥러닝</a:t>
            </a:r>
            <a:r>
              <a:rPr lang="en-US" altLang="ko-KR"/>
              <a:t>(</a:t>
            </a:r>
            <a:r>
              <a:rPr lang="ko-KR" altLang="en-US"/>
              <a:t>개정판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967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</p:spPr>
        <p:txBody>
          <a:bodyPr/>
          <a:lstStyle/>
          <a:p>
            <a:r>
              <a:rPr lang="ko-KR" altLang="en-US" dirty="0"/>
              <a:t>혼자 공부하는</a:t>
            </a:r>
            <a:br>
              <a:rPr lang="en-US" altLang="ko-KR" dirty="0"/>
            </a:br>
            <a:r>
              <a:rPr lang="ko-KR" altLang="en-US" dirty="0"/>
              <a:t>머신러닝</a:t>
            </a:r>
            <a:r>
              <a:rPr lang="en-US" altLang="ko-KR"/>
              <a:t>+</a:t>
            </a:r>
            <a:r>
              <a:rPr lang="ko-KR" altLang="en-US"/>
              <a:t>딥러닝</a:t>
            </a:r>
            <a:r>
              <a:rPr lang="en-US" altLang="ko-KR" sz="3600"/>
              <a:t>(</a:t>
            </a:r>
            <a:r>
              <a:rPr lang="ko-KR" altLang="en-US" sz="3600"/>
              <a:t>개정판</a:t>
            </a:r>
            <a:r>
              <a:rPr lang="en-US" altLang="ko-KR" sz="3600"/>
              <a:t>)</a:t>
            </a:r>
            <a:endParaRPr lang="ko-Kore-KR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한국공학대학교 게임공학과</a:t>
            </a:r>
            <a:endParaRPr lang="en-US" altLang="ko-KR" dirty="0"/>
          </a:p>
          <a:p>
            <a:r>
              <a:rPr lang="ko-KR" altLang="en-US" dirty="0"/>
              <a:t>이재영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09 </a:t>
            </a:r>
            <a:r>
              <a:rPr lang="ko-KR" altLang="en-US" dirty="0"/>
              <a:t>텍스트를 위한 인공 신경망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FAE3BD-098F-D129-6452-35B863899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0081" y="1334815"/>
            <a:ext cx="2425798" cy="34289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  <a:endParaRPr lang="ko-KR" altLang="en-US" dirty="0"/>
          </a:p>
          <a:p>
            <a:pPr lvl="1"/>
            <a:r>
              <a:rPr lang="ko-KR" altLang="en-US" dirty="0"/>
              <a:t>순환 신경망은 일반적인 완전 연결 신경망과 거의 비슷함</a:t>
            </a:r>
            <a:endParaRPr lang="en-US" altLang="ko-KR" dirty="0"/>
          </a:p>
          <a:p>
            <a:pPr lvl="1"/>
            <a:r>
              <a:rPr lang="ko-KR" altLang="en-US" dirty="0"/>
              <a:t>완전 연결 신경망에 이전 데이터의 처리 흐름을 순환하는 고리 하나만 추가하면 됨</a:t>
            </a:r>
            <a:endParaRPr lang="en-US" altLang="ko-KR" dirty="0"/>
          </a:p>
          <a:p>
            <a:pPr lvl="2"/>
            <a:r>
              <a:rPr lang="ko-KR" altLang="en-US" dirty="0"/>
              <a:t>뉴런의 출력이 다시 자기 자신으로 전달</a:t>
            </a:r>
            <a:r>
              <a:rPr lang="en-US" altLang="ko-KR" dirty="0"/>
              <a:t>. </a:t>
            </a:r>
            <a:r>
              <a:rPr lang="ko-KR" altLang="en-US" dirty="0"/>
              <a:t>즉 어떤 샘플을 처리할 때 바로 이전에 사용했던 데이터를 재사용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A5E41-08D4-4EB2-A4B4-020A8352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392" y="2513115"/>
            <a:ext cx="3168205" cy="3962241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22623D8-E995-B247-4E34-CE839FF6A9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413356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F7BA4-DE57-028E-F232-550934CF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D36AB63-DAE5-9FAC-9775-AAFFDB59B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훈련과 결과</a:t>
            </a:r>
            <a:endParaRPr lang="en-US" altLang="ko-KR"/>
          </a:p>
          <a:p>
            <a:pPr lvl="2"/>
            <a:r>
              <a:rPr lang="ko-KR" altLang="en-US"/>
              <a:t>모델을 만들고 훈련하는 코드는 이전과 동일</a:t>
            </a:r>
            <a:endParaRPr lang="en-US" altLang="ko-KR"/>
          </a:p>
          <a:p>
            <a:pPr lvl="2"/>
            <a:r>
              <a:rPr lang="ko-KR" altLang="en-US"/>
              <a:t>이번에는 </a:t>
            </a:r>
            <a:r>
              <a:rPr lang="en-US" altLang="ko-KR"/>
              <a:t>Adam </a:t>
            </a:r>
            <a:r>
              <a:rPr lang="ko-KR" altLang="en-US"/>
              <a:t>옵티마이저의 학습률로 기본값을 그대로 사용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905451-2860-0086-01C4-E65593B8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FC7CF4-A89D-29A5-E74B-3335BCF3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(3)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EABBC81F-DC96-4C8B-7368-DEC40CB69B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8365EB4-9901-9A2E-DF10-6F7A38C90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14956"/>
              </p:ext>
            </p:extLst>
          </p:nvPr>
        </p:nvGraphicFramePr>
        <p:xfrm>
          <a:off x="1666875" y="1999615"/>
          <a:ext cx="5562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IMDBLstm()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device = torch.device("cuda" if torch.cuda.is_available() else "cpu")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model.to(device)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torch.optim as optim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criterion = nn.BCELoss()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optimizer = optim.Adam(model.parameters())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이하 생략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3CB332-41AB-51F2-5F39-8AEA885D7D77}"/>
              </a:ext>
            </a:extLst>
          </p:cNvPr>
          <p:cNvCxnSpPr/>
          <p:nvPr/>
        </p:nvCxnSpPr>
        <p:spPr>
          <a:xfrm>
            <a:off x="7448550" y="277177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D3A41E-6155-BAF4-8CFF-2A233C021116}"/>
              </a:ext>
            </a:extLst>
          </p:cNvPr>
          <p:cNvSpPr txBox="1"/>
          <p:nvPr/>
        </p:nvSpPr>
        <p:spPr>
          <a:xfrm>
            <a:off x="3186113" y="4792261"/>
            <a:ext cx="44089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에포크</a:t>
            </a:r>
            <a:r>
              <a:rPr lang="en-US" altLang="ko-KR" sz="1600"/>
              <a:t>:1, </a:t>
            </a:r>
            <a:r>
              <a:rPr lang="ko-KR" altLang="en-US" sz="1600"/>
              <a:t>훈련 손실</a:t>
            </a:r>
            <a:r>
              <a:rPr lang="en-US" altLang="ko-KR" sz="1600"/>
              <a:t>:0.6910, </a:t>
            </a:r>
            <a:r>
              <a:rPr lang="ko-KR" altLang="en-US" sz="1600"/>
              <a:t>검증 손실</a:t>
            </a:r>
            <a:r>
              <a:rPr lang="en-US" altLang="ko-KR" sz="1600"/>
              <a:t>:0.6820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:2, </a:t>
            </a:r>
            <a:r>
              <a:rPr lang="ko-KR" altLang="en-US" sz="1600"/>
              <a:t>훈련 손실</a:t>
            </a:r>
            <a:r>
              <a:rPr lang="en-US" altLang="ko-KR" sz="1600"/>
              <a:t>:0.6467, </a:t>
            </a:r>
            <a:r>
              <a:rPr lang="ko-KR" altLang="en-US" sz="1600"/>
              <a:t>검증 손실</a:t>
            </a:r>
            <a:r>
              <a:rPr lang="en-US" altLang="ko-KR" sz="1600"/>
              <a:t>:0.6123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:3, </a:t>
            </a:r>
            <a:r>
              <a:rPr lang="ko-KR" altLang="en-US" sz="1600"/>
              <a:t>훈련 손실</a:t>
            </a:r>
            <a:r>
              <a:rPr lang="en-US" altLang="ko-KR" sz="1600"/>
              <a:t>:0.5843, </a:t>
            </a:r>
            <a:r>
              <a:rPr lang="ko-KR" altLang="en-US" sz="1600"/>
              <a:t>검증 손실</a:t>
            </a:r>
            <a:r>
              <a:rPr lang="en-US" altLang="ko-KR" sz="1600"/>
              <a:t>:0.5699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중략</a:t>
            </a:r>
            <a:r>
              <a:rPr lang="en-US" altLang="ko-KR" sz="1600"/>
              <a:t>)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:22, </a:t>
            </a:r>
            <a:r>
              <a:rPr lang="ko-KR" altLang="en-US" sz="1600"/>
              <a:t>훈련 손실</a:t>
            </a:r>
            <a:r>
              <a:rPr lang="en-US" altLang="ko-KR" sz="1600"/>
              <a:t>:0.3827, </a:t>
            </a:r>
            <a:r>
              <a:rPr lang="ko-KR" altLang="en-US" sz="1600"/>
              <a:t>검증 손실</a:t>
            </a:r>
            <a:r>
              <a:rPr lang="en-US" altLang="ko-KR" sz="1600"/>
              <a:t>:0.4256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:23, </a:t>
            </a:r>
            <a:r>
              <a:rPr lang="ko-KR" altLang="en-US" sz="1600"/>
              <a:t>훈련 손실</a:t>
            </a:r>
            <a:r>
              <a:rPr lang="en-US" altLang="ko-KR" sz="1600"/>
              <a:t>:0.3760, </a:t>
            </a:r>
            <a:r>
              <a:rPr lang="ko-KR" altLang="en-US" sz="1600"/>
              <a:t>검증 손실</a:t>
            </a:r>
            <a:r>
              <a:rPr lang="en-US" altLang="ko-KR" sz="1600"/>
              <a:t>:0.4356</a:t>
            </a:r>
          </a:p>
          <a:p>
            <a:r>
              <a:rPr lang="en-US" altLang="ko-KR" sz="1600"/>
              <a:t>23</a:t>
            </a:r>
            <a:r>
              <a:rPr lang="ko-KR" altLang="en-US" sz="1600"/>
              <a:t>번째 에포크에서 조기 종료되었습니다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322911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F73B9-0256-CA92-1911-E7FB8478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E6B7FFC-862E-8161-98F4-DC230CD956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손실과 검증 손실 그래프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5FD8A-936D-E021-7F48-182BAB1F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B7028B-119E-1F1E-7386-F9B00C40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(4)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2FA6F935-E44B-2611-ED43-FACBF9D108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03077995-ACB1-AB1C-68C6-88C2F6D7F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25233"/>
              </p:ext>
            </p:extLst>
          </p:nvPr>
        </p:nvGraphicFramePr>
        <p:xfrm>
          <a:off x="1666874" y="1294765"/>
          <a:ext cx="3667125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plt.plot(train_hist,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plt.plot(val_hist,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671EEA-982E-A592-DB81-1B093AE576F3}"/>
              </a:ext>
            </a:extLst>
          </p:cNvPr>
          <p:cNvCxnSpPr/>
          <p:nvPr/>
        </p:nvCxnSpPr>
        <p:spPr>
          <a:xfrm>
            <a:off x="5543550" y="2047875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B9A10A52-9C95-381E-D45B-F41422D2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541" y="1294764"/>
            <a:ext cx="4954646" cy="36010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FC5FC5-176B-136A-6415-98EEC8D7444E}"/>
              </a:ext>
            </a:extLst>
          </p:cNvPr>
          <p:cNvSpPr txBox="1"/>
          <p:nvPr/>
        </p:nvSpPr>
        <p:spPr>
          <a:xfrm>
            <a:off x="3233738" y="5297718"/>
            <a:ext cx="7510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훈련 손실과 검증 손실이 어느정도 간격을 유지하면서 감소하다가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, 21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번째 에포크 이후부터 두 값의 차이가 크게 벌어지는 것을 확인</a:t>
            </a: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과대적합이 발생하기 전에 적절하게 훈련이 멈춘 것</a:t>
            </a:r>
          </a:p>
        </p:txBody>
      </p:sp>
    </p:spTree>
    <p:extLst>
      <p:ext uri="{BB962C8B-B14F-4D97-AF65-F5344CB8AC3E}">
        <p14:creationId xmlns:p14="http://schemas.microsoft.com/office/powerpoint/2010/main" val="18619743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0123-E915-D1A1-77A8-87CB7857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352D066-F7B8-17F4-F844-B80557C63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검증 세트에 대한 정확도 확인</a:t>
            </a:r>
            <a:endParaRPr lang="en-US" altLang="ko-KR"/>
          </a:p>
          <a:p>
            <a:pPr lvl="2"/>
            <a:r>
              <a:rPr lang="en-US" altLang="ko-KR"/>
              <a:t>best_2lstm_model.pt </a:t>
            </a:r>
            <a:r>
              <a:rPr lang="ko-KR" altLang="en-US"/>
              <a:t>파일을 로드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5C1BC6-B977-2BB3-3E64-41CBA751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7C73ED-0A10-45C4-668A-223F50E4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(5)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1ED1E34D-F40F-B89C-A20D-4A9B719D2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B1DD51AE-76AE-E493-90B0-290687EA0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38060"/>
              </p:ext>
            </p:extLst>
          </p:nvPr>
        </p:nvGraphicFramePr>
        <p:xfrm>
          <a:off x="1666875" y="1614170"/>
          <a:ext cx="623887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model.load_state_dict(torch.load('best_2lstm_model.pt', weights_only=True))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corrects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inputs, targets in val_loader: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inputs, targets = inputs.to(device), targets.to(device)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predicts = outputs &gt; 0.5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corrects += (predicts.squeeze() == targets).sum().item()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len(val_dataset)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8A0A7A-E9E3-7C75-679E-DE48E3FCF157}"/>
              </a:ext>
            </a:extLst>
          </p:cNvPr>
          <p:cNvCxnSpPr/>
          <p:nvPr/>
        </p:nvCxnSpPr>
        <p:spPr>
          <a:xfrm>
            <a:off x="8210550" y="27241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40911B-8D23-92F8-FC9E-99C0F12D740D}"/>
              </a:ext>
            </a:extLst>
          </p:cNvPr>
          <p:cNvSpPr txBox="1"/>
          <p:nvPr/>
        </p:nvSpPr>
        <p:spPr>
          <a:xfrm>
            <a:off x="8761761" y="2536865"/>
            <a:ext cx="2733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검증 정확도</a:t>
            </a:r>
            <a:r>
              <a:rPr lang="en-US" altLang="ko-KR"/>
              <a:t>: 0.8014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4322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2E311-4FCF-3145-E6FA-83232B52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BB8D5C-02AF-63CD-7A56-B2DFE39DD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테스트 세트에 대한 모델의 성능 확인</a:t>
            </a:r>
            <a:endParaRPr lang="en-US" altLang="ko-KR"/>
          </a:p>
          <a:p>
            <a:pPr lvl="2"/>
            <a:r>
              <a:rPr lang="ko-KR" altLang="en-US"/>
              <a:t>앞서 </a:t>
            </a:r>
            <a:r>
              <a:rPr lang="en-US" altLang="ko-KR"/>
              <a:t>test_input</a:t>
            </a:r>
            <a:r>
              <a:rPr lang="ko-KR" altLang="en-US"/>
              <a:t>과 </a:t>
            </a:r>
            <a:r>
              <a:rPr lang="en-US" altLang="ko-KR"/>
              <a:t>test_target</a:t>
            </a:r>
            <a:r>
              <a:rPr lang="ko-KR" altLang="en-US"/>
              <a:t>으로 데이터를 분리</a:t>
            </a:r>
            <a:endParaRPr lang="en-US" altLang="ko-KR"/>
          </a:p>
          <a:p>
            <a:pPr lvl="2"/>
            <a:r>
              <a:rPr lang="ko-KR" altLang="en-US"/>
              <a:t>길이가 </a:t>
            </a:r>
            <a:r>
              <a:rPr lang="en-US" altLang="ko-KR"/>
              <a:t>100</a:t>
            </a:r>
            <a:r>
              <a:rPr lang="ko-KR" altLang="en-US"/>
              <a:t>이 되도록 자른 다음 패딩을 추가하고 파이토치 텐서로 변환</a:t>
            </a:r>
            <a:endParaRPr lang="en-US" altLang="ko-KR"/>
          </a:p>
          <a:p>
            <a:pPr lvl="2"/>
            <a:r>
              <a:rPr lang="ko-KR" altLang="en-US"/>
              <a:t>데이터로더를 만들어 모델에 전달해서 정확도를 계산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BA2A1-56E7-0F2C-78A3-97B58ACF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27C1A4-2B78-F043-A525-EDF8DB7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(6)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FD10C916-F941-035A-4492-EEAF0BC4C7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9F23880-961E-DE3C-C12D-CB2198251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850749"/>
              </p:ext>
            </p:extLst>
          </p:nvPr>
        </p:nvGraphicFramePr>
        <p:xfrm>
          <a:off x="1666875" y="2269344"/>
          <a:ext cx="623887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88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test_seq = pad_sequences(test_input, maxlen=100)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test_seq = torch.tensor(test_seq)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test_target = torch.tensor(test_target, dtype=torch.float32)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test_dataset = TensorDataset(test_seq, test_target)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test_loader = DataLoader(test_dataset, batch_size=64, shuffle=False)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corrects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inputs, targets in test_loader: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inputs, targets = inputs.to(device), targets.to(device)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predicts = outputs &gt; 0.5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corrects += (predicts.squeeze() == targets).sum().item()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len(test_dataset)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테스트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6A66D0-4748-2508-60D1-B74158F099BC}"/>
              </a:ext>
            </a:extLst>
          </p:cNvPr>
          <p:cNvSpPr txBox="1"/>
          <p:nvPr/>
        </p:nvSpPr>
        <p:spPr>
          <a:xfrm>
            <a:off x="8745537" y="3244334"/>
            <a:ext cx="275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테스트 정확도</a:t>
            </a:r>
            <a:r>
              <a:rPr lang="en-US" altLang="ko-KR"/>
              <a:t>: 0.8072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FC0F4A-C846-56C7-EC0E-45273081AB27}"/>
              </a:ext>
            </a:extLst>
          </p:cNvPr>
          <p:cNvCxnSpPr/>
          <p:nvPr/>
        </p:nvCxnSpPr>
        <p:spPr>
          <a:xfrm>
            <a:off x="8124825" y="3441141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4753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6F37-0048-3E89-8C37-34252D60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FCC2C28-0653-AC07-5040-0ACBF5FC9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51681"/>
          </a:xfrm>
        </p:spPr>
        <p:txBody>
          <a:bodyPr>
            <a:normAutofit/>
          </a:bodyPr>
          <a:lstStyle/>
          <a:p>
            <a:r>
              <a:rPr lang="en-US" altLang="ko-KR"/>
              <a:t>09-2</a:t>
            </a:r>
            <a:r>
              <a:rPr lang="ko-KR" altLang="en-US"/>
              <a:t>절에서 </a:t>
            </a:r>
            <a:r>
              <a:rPr lang="en-US" altLang="ko-KR"/>
              <a:t>train_seq</a:t>
            </a:r>
            <a:r>
              <a:rPr lang="ko-KR" altLang="en-US"/>
              <a:t>에 있는 정숫값이 </a:t>
            </a:r>
            <a:r>
              <a:rPr lang="en-US" altLang="ko-KR"/>
              <a:t>Embedding </a:t>
            </a:r>
            <a:r>
              <a:rPr lang="ko-KR" altLang="en-US"/>
              <a:t>층에 있는 벡터로 어떻게 변환되는 것인가</a:t>
            </a:r>
            <a:r>
              <a:rPr lang="en-US" altLang="ko-KR"/>
              <a:t>?</a:t>
            </a:r>
          </a:p>
          <a:p>
            <a:r>
              <a:rPr lang="en-US" altLang="ko-KR"/>
              <a:t>09-2</a:t>
            </a:r>
            <a:r>
              <a:rPr lang="ko-KR" altLang="en-US"/>
              <a:t>절에서 입력을 제로 패딩하여 모델에 주입하면 훈련할 때 문제가 되지 않나</a:t>
            </a:r>
            <a:r>
              <a:rPr lang="en-US" altLang="ko-KR"/>
              <a:t>?</a:t>
            </a:r>
          </a:p>
          <a:p>
            <a:r>
              <a:rPr lang="en-US" altLang="ko-KR"/>
              <a:t>09-3</a:t>
            </a:r>
            <a:r>
              <a:rPr lang="ko-KR" altLang="en-US"/>
              <a:t>절에서 </a:t>
            </a:r>
            <a:r>
              <a:rPr lang="en-US" altLang="ko-KR"/>
              <a:t>GRU </a:t>
            </a:r>
            <a:r>
              <a:rPr lang="ko-KR" altLang="en-US"/>
              <a:t>셀의 모델 파라미터 개수를 계산할 때 절편을 추가한 이유가 무엇인가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9A16F2-FC43-5707-EE04-95F1D9E7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6C8259-C119-FA4E-DDB7-04615752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자주하는 질문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FF111D90-3628-6509-7917-6567436DC5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9448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55B35-A86B-4E3B-936C-B8B0CCD4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7" y="1694884"/>
            <a:ext cx="3192729" cy="1417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8D75A-7B7E-4A53-BEBC-CDFC493C2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37" y="1698446"/>
            <a:ext cx="3057325" cy="1549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8ABAA-11B1-450F-A63A-EC7DD14E9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251" y="1787484"/>
            <a:ext cx="3290474" cy="1549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406DD2-B71E-48E9-838C-78718AB9B85E}"/>
              </a:ext>
            </a:extLst>
          </p:cNvPr>
          <p:cNvSpPr txBox="1"/>
          <p:nvPr/>
        </p:nvSpPr>
        <p:spPr>
          <a:xfrm>
            <a:off x="803275" y="3204686"/>
            <a:ext cx="3573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첫 번째 샘플 </a:t>
            </a:r>
            <a:r>
              <a:rPr lang="en-US" altLang="ko-KR" sz="1400" dirty="0"/>
              <a:t>A</a:t>
            </a:r>
            <a:r>
              <a:rPr lang="ko-KR" altLang="en-US" sz="1400" dirty="0"/>
              <a:t>를 처리하고 난 출력</a:t>
            </a:r>
            <a:r>
              <a:rPr lang="en-US" altLang="ko-KR" sz="1400" dirty="0"/>
              <a:t>(O</a:t>
            </a:r>
            <a:r>
              <a:rPr lang="en-US" altLang="ko-KR" sz="1400" baseline="-25000" dirty="0"/>
              <a:t>A</a:t>
            </a:r>
            <a:r>
              <a:rPr lang="en-US" altLang="ko-KR" sz="1400" dirty="0"/>
              <a:t> )</a:t>
            </a:r>
            <a:r>
              <a:rPr lang="ko-KR" altLang="en-US" sz="1400" dirty="0"/>
              <a:t>이 </a:t>
            </a:r>
            <a:br>
              <a:rPr lang="en-US" altLang="ko-KR" sz="1400" dirty="0"/>
            </a:br>
            <a:r>
              <a:rPr lang="ko-KR" altLang="en-US" sz="1400" dirty="0"/>
              <a:t>다시 뉴런으로 들어감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28390-6DF7-45DD-B692-F0E8E6A4633B}"/>
              </a:ext>
            </a:extLst>
          </p:cNvPr>
          <p:cNvSpPr txBox="1"/>
          <p:nvPr/>
        </p:nvSpPr>
        <p:spPr>
          <a:xfrm>
            <a:off x="2690415" y="4122951"/>
            <a:ext cx="7053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맑은 고딕" panose="020B0503020000020004" pitchFamily="50" charset="-127"/>
              <a:buChar char="▲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A, B, C, 3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개의 샘플을 처리하는 순환 신경망의 뉴런이 있다고 가정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(O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출력된 결과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DBB179-B661-4408-A9FE-603C5B714194}"/>
              </a:ext>
            </a:extLst>
          </p:cNvPr>
          <p:cNvSpPr txBox="1"/>
          <p:nvPr/>
        </p:nvSpPr>
        <p:spPr>
          <a:xfrm>
            <a:off x="4524598" y="3204686"/>
            <a:ext cx="35736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그다음 </a:t>
            </a:r>
            <a:r>
              <a:rPr lang="en-US" altLang="ko-KR" sz="1400" dirty="0"/>
              <a:t>B</a:t>
            </a:r>
            <a:r>
              <a:rPr lang="ko-KR" altLang="en-US" sz="1400" dirty="0"/>
              <a:t>를 처리할 때 앞에서 </a:t>
            </a:r>
            <a:r>
              <a:rPr lang="en-US" altLang="ko-KR" sz="1400" dirty="0"/>
              <a:t>A</a:t>
            </a:r>
            <a:r>
              <a:rPr lang="ko-KR" altLang="en-US" sz="1400" dirty="0"/>
              <a:t>를 사용해 </a:t>
            </a:r>
            <a:br>
              <a:rPr lang="en-US" altLang="ko-KR" sz="1400" dirty="0"/>
            </a:br>
            <a:r>
              <a:rPr lang="ko-KR" altLang="en-US" sz="1400" dirty="0"/>
              <a:t>만든 출력 </a:t>
            </a:r>
            <a:r>
              <a:rPr lang="en-US" altLang="ko-KR" sz="1400" dirty="0"/>
              <a:t>O</a:t>
            </a:r>
            <a:r>
              <a:rPr lang="en-US" altLang="ko-KR" sz="1400" baseline="-25000" dirty="0"/>
              <a:t>A</a:t>
            </a:r>
            <a:r>
              <a:rPr lang="ko-KR" altLang="en-US" sz="1400" dirty="0"/>
              <a:t>를 함께 사용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82714D-192C-47EC-B6E7-53EA9406D725}"/>
              </a:ext>
            </a:extLst>
          </p:cNvPr>
          <p:cNvSpPr txBox="1"/>
          <p:nvPr/>
        </p:nvSpPr>
        <p:spPr>
          <a:xfrm>
            <a:off x="8194414" y="3204686"/>
            <a:ext cx="3573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그다음 </a:t>
            </a:r>
            <a:r>
              <a:rPr lang="en-US" altLang="ko-KR" sz="1400" dirty="0"/>
              <a:t>C</a:t>
            </a:r>
            <a:r>
              <a:rPr lang="ko-KR" altLang="en-US" sz="1400" dirty="0"/>
              <a:t>를 처리할 때는 </a:t>
            </a:r>
            <a:r>
              <a:rPr lang="en-US" altLang="ko-KR" sz="1400" dirty="0"/>
              <a:t>O</a:t>
            </a:r>
            <a:r>
              <a:rPr lang="en-US" altLang="ko-KR" sz="1400" baseline="-25000" dirty="0"/>
              <a:t>B</a:t>
            </a:r>
            <a:r>
              <a:rPr lang="ko-KR" altLang="en-US" sz="1400" dirty="0"/>
              <a:t>를 함께 사용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E679B28-DF06-3B57-2A84-448454ED56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3765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타임스텝</a:t>
            </a:r>
            <a:r>
              <a:rPr lang="en-US" altLang="ko-KR" dirty="0"/>
              <a:t>(timestep): </a:t>
            </a:r>
            <a:r>
              <a:rPr lang="ko-KR" altLang="en-US" dirty="0"/>
              <a:t>순환 신경망에서 샘플을 처리하는 한 단계</a:t>
            </a:r>
            <a:endParaRPr lang="en-US" altLang="ko-KR" dirty="0"/>
          </a:p>
          <a:p>
            <a:pPr lvl="2"/>
            <a:r>
              <a:rPr lang="ko-KR" altLang="en-US" dirty="0"/>
              <a:t>순환 신경망은 이전 타임스텝의 샘플을 기억하지만 타임스텝이 오래될수록 순환되는 정보는 희미해짐</a:t>
            </a:r>
            <a:endParaRPr lang="en-US" altLang="ko-KR" dirty="0"/>
          </a:p>
          <a:p>
            <a:pPr lvl="1"/>
            <a:r>
              <a:rPr lang="ko-KR" altLang="en-US" dirty="0"/>
              <a:t>셀</a:t>
            </a:r>
            <a:r>
              <a:rPr lang="en-US" altLang="ko-KR" dirty="0"/>
              <a:t>(cell): </a:t>
            </a:r>
            <a:r>
              <a:rPr lang="ko-KR" altLang="en-US" dirty="0"/>
              <a:t>순환 신경망에서는 특별히 층을 셀이라고 지칭</a:t>
            </a:r>
            <a:endParaRPr lang="en-US" altLang="ko-KR" dirty="0"/>
          </a:p>
          <a:p>
            <a:pPr lvl="2"/>
            <a:r>
              <a:rPr lang="ko-KR" altLang="en-US" dirty="0"/>
              <a:t>한 셀에는 여러 개의 뉴런이 있지만 완전 연결 신경망과 달리 뉴런을 모두 표시 않고 하나의 셀로 층을 표현</a:t>
            </a:r>
            <a:endParaRPr lang="en-US" altLang="ko-KR" dirty="0"/>
          </a:p>
          <a:p>
            <a:pPr lvl="1"/>
            <a:r>
              <a:rPr lang="ko-KR" altLang="en-US" dirty="0"/>
              <a:t>은닉 상태</a:t>
            </a:r>
            <a:r>
              <a:rPr lang="en-US" altLang="ko-KR" dirty="0"/>
              <a:t>(hidden state): </a:t>
            </a:r>
            <a:r>
              <a:rPr lang="ko-KR" altLang="en-US" dirty="0"/>
              <a:t>셀의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4AB75-B163-45F9-8578-3E010A81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151" y="3429000"/>
            <a:ext cx="4425697" cy="2514850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9943D3F2-5E55-C48E-5F58-30CA84B92B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773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은닉층의 활성화 함수로는 하이퍼볼릭 탄젠트</a:t>
            </a:r>
            <a:r>
              <a:rPr lang="en-US" altLang="ko-KR" dirty="0"/>
              <a:t>(hyperbolic tangent) </a:t>
            </a:r>
            <a:r>
              <a:rPr lang="ko-KR" altLang="en-US" dirty="0"/>
              <a:t>함수인 </a:t>
            </a:r>
            <a:r>
              <a:rPr lang="en-US" altLang="ko-KR" dirty="0"/>
              <a:t>tanh</a:t>
            </a:r>
            <a:r>
              <a:rPr lang="ko-KR" altLang="en-US" dirty="0"/>
              <a:t>가 많이 사용</a:t>
            </a:r>
            <a:endParaRPr lang="en-US" altLang="ko-KR" dirty="0"/>
          </a:p>
          <a:p>
            <a:pPr lvl="2"/>
            <a:r>
              <a:rPr lang="en-US" altLang="ko-KR" dirty="0"/>
              <a:t>tanh </a:t>
            </a:r>
            <a:r>
              <a:rPr lang="ko-KR" altLang="en-US" dirty="0"/>
              <a:t>함수는 시그모이드 함수와는 달리 </a:t>
            </a:r>
            <a:r>
              <a:rPr lang="en-US" altLang="ko-KR" dirty="0"/>
              <a:t>-1~1 </a:t>
            </a:r>
            <a:r>
              <a:rPr lang="ko-KR" altLang="en-US" dirty="0"/>
              <a:t>사이의 범위를 가짐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93392-A51E-4C7F-BF7F-CD1DB0CA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52" y="2297179"/>
            <a:ext cx="3640264" cy="3559041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786544C-C99D-462C-AAD4-B75995EAB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5796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합성곱 신경망과 같은 피드포워드 신경망에서 뉴런은 입력과 가중치를 곱하듯</a:t>
            </a:r>
            <a:r>
              <a:rPr lang="en-US" altLang="ko-KR" dirty="0"/>
              <a:t>, </a:t>
            </a:r>
            <a:r>
              <a:rPr lang="ko-KR" altLang="en-US" dirty="0"/>
              <a:t>순환 신경망에서도 동일하지만</a:t>
            </a:r>
            <a:r>
              <a:rPr lang="en-US" altLang="ko-KR" dirty="0"/>
              <a:t>, </a:t>
            </a:r>
            <a:r>
              <a:rPr lang="ko-KR" altLang="en-US" dirty="0"/>
              <a:t>순환 신경망의 뉴런은 가중치가 하나 더 있음</a:t>
            </a:r>
            <a:endParaRPr lang="en-US" altLang="ko-KR" dirty="0"/>
          </a:p>
          <a:p>
            <a:pPr lvl="2"/>
            <a:r>
              <a:rPr lang="ko-KR" altLang="en-US" dirty="0"/>
              <a:t>이전 타임스텝의 은닉 상태에 곱해지는 가중치</a:t>
            </a:r>
            <a:endParaRPr lang="en-US" altLang="ko-KR" dirty="0"/>
          </a:p>
          <a:p>
            <a:pPr lvl="2"/>
            <a:r>
              <a:rPr lang="ko-KR" altLang="en-US" dirty="0"/>
              <a:t>셀은 입력과 이전 타임스텝의 은닉 상태를 사용하여 현재 타임스텝의 은닉 상태를 만듦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FD090-4F51-43AC-AF54-8E36E28D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249" y="2780401"/>
            <a:ext cx="5200269" cy="25925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26E24C-3260-4C62-929B-A9E54B57F038}"/>
              </a:ext>
            </a:extLst>
          </p:cNvPr>
          <p:cNvSpPr txBox="1"/>
          <p:nvPr/>
        </p:nvSpPr>
        <p:spPr>
          <a:xfrm>
            <a:off x="3943159" y="5318647"/>
            <a:ext cx="5064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2400" baseline="-25000" dirty="0" err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입력에 곱해지는 가중치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2400" baseline="-25000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이전 타임스텝의 은닉 상태에 곱해지는 가중치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8DE84856-4834-E535-F691-F3827535B1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039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</a:t>
            </a:r>
            <a:r>
              <a:rPr lang="en-US" altLang="ko-KR" dirty="0"/>
              <a:t>(recurrent neural network, RNN)</a:t>
            </a:r>
          </a:p>
          <a:p>
            <a:pPr lvl="1"/>
            <a:r>
              <a:rPr lang="ko-KR" altLang="en-US" dirty="0"/>
              <a:t>셀의 출력</a:t>
            </a:r>
            <a:r>
              <a:rPr lang="en-US" altLang="ko-KR" dirty="0"/>
              <a:t>(</a:t>
            </a:r>
            <a:r>
              <a:rPr lang="ko-KR" altLang="en-US" dirty="0"/>
              <a:t>은닉 상태</a:t>
            </a:r>
            <a:r>
              <a:rPr lang="en-US" altLang="ko-KR" dirty="0"/>
              <a:t>)</a:t>
            </a:r>
            <a:r>
              <a:rPr lang="ko-KR" altLang="en-US" dirty="0"/>
              <a:t>이 다음 타임스텝에 재사용되므로 타임스텝으로 셀을 나누어 그릴 수 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93B9-F3C1-4F61-8436-504EDCB2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263"/>
            <a:ext cx="8801100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3C3853-8CBE-4EA6-AD18-50194F244E77}"/>
              </a:ext>
            </a:extLst>
          </p:cNvPr>
          <p:cNvSpPr txBox="1"/>
          <p:nvPr/>
        </p:nvSpPr>
        <p:spPr>
          <a:xfrm>
            <a:off x="3379459" y="5238263"/>
            <a:ext cx="6581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모든 타임스텝에서 사용되는 가중치는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1600" baseline="-25000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하나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가중치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1600" baseline="-25000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타임스텝에 따라 변화되는 뉴런의 출력을 학습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7E228745-DD1B-063C-97BC-988AF3710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177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순환 신경망의 셀에서 필요한 가중치 크기 계산 </a:t>
            </a:r>
            <a:endParaRPr lang="en-US" altLang="ko-KR" dirty="0"/>
          </a:p>
          <a:p>
            <a:pPr lvl="2"/>
            <a:r>
              <a:rPr lang="ko-KR" altLang="en-US" dirty="0"/>
              <a:t>다음 그림처럼 순환층에 입력되는 특성의 개수가 </a:t>
            </a:r>
            <a:r>
              <a:rPr lang="en-US" altLang="ko-KR" dirty="0"/>
              <a:t>4</a:t>
            </a:r>
            <a:r>
              <a:rPr lang="ko-KR" altLang="en-US" dirty="0"/>
              <a:t>개이고 순환층의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09A7F-9B88-453D-8008-B80E863CC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5" y="2239713"/>
            <a:ext cx="2288478" cy="2858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7BB9A-6CAD-4D4F-9926-F12660C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62" y="2024483"/>
            <a:ext cx="1670033" cy="3074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394DD-D3AB-4430-8D8D-C036A3FC3D91}"/>
              </a:ext>
            </a:extLst>
          </p:cNvPr>
          <p:cNvSpPr txBox="1"/>
          <p:nvPr/>
        </p:nvSpPr>
        <p:spPr>
          <a:xfrm>
            <a:off x="1198024" y="5241318"/>
            <a:ext cx="4717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2" indent="-268288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의 크기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입력층과 순환층의 뉴런이 모두 완전 연결되므로 가중치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W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X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의 크기는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4 × 3 = 12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9E002-08D2-47A6-8B0B-A6B39291656B}"/>
              </a:ext>
            </a:extLst>
          </p:cNvPr>
          <p:cNvSpPr txBox="1"/>
          <p:nvPr/>
        </p:nvSpPr>
        <p:spPr>
          <a:xfrm>
            <a:off x="6503860" y="5253556"/>
            <a:ext cx="429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2" indent="-268288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순환층에서 은닉 상태를 위한 가중치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1600" baseline="-25000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3 × 3 = 9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7BA58DB-9C20-9657-0718-519C6DD4DD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635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모델 파라미터 개수를 계산</a:t>
            </a:r>
            <a:endParaRPr lang="en-US" altLang="ko-KR" dirty="0"/>
          </a:p>
          <a:p>
            <a:pPr lvl="2"/>
            <a:r>
              <a:rPr lang="ko-KR" altLang="en-US" dirty="0"/>
              <a:t>가중치에 절편을 더해줌</a:t>
            </a:r>
          </a:p>
          <a:p>
            <a:pPr lvl="2"/>
            <a:r>
              <a:rPr lang="ko-KR" altLang="en-US" dirty="0"/>
              <a:t>각 뉴런마다 하나의 절편이 있으므로 이 순환층은 모두 </a:t>
            </a:r>
            <a:r>
              <a:rPr lang="en-US" altLang="ko-KR" dirty="0"/>
              <a:t>12 + 9 + 3 = 24</a:t>
            </a:r>
            <a:r>
              <a:rPr lang="ko-KR" altLang="en-US" dirty="0"/>
              <a:t>개의 모델 파라미터를 가짐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/>
          </a:p>
          <a:p>
            <a:pPr lvl="1"/>
            <a:r>
              <a:rPr lang="ko-KR" altLang="en-US"/>
              <a:t>순환층의 </a:t>
            </a:r>
            <a:r>
              <a:rPr lang="ko-KR" altLang="en-US" dirty="0"/>
              <a:t>입력과 출력</a:t>
            </a:r>
            <a:endParaRPr lang="en-US" altLang="ko-KR" dirty="0"/>
          </a:p>
          <a:p>
            <a:pPr lvl="2"/>
            <a:r>
              <a:rPr lang="ko-KR" altLang="en-US" dirty="0"/>
              <a:t>순환층은 일반적으로 샘플마다 </a:t>
            </a:r>
            <a:r>
              <a:rPr lang="en-US" altLang="ko-KR" dirty="0"/>
              <a:t>2</a:t>
            </a:r>
            <a:r>
              <a:rPr lang="ko-KR" altLang="en-US" dirty="0"/>
              <a:t>개의 차원</a:t>
            </a:r>
            <a:endParaRPr lang="en-US" altLang="ko-KR" dirty="0"/>
          </a:p>
          <a:p>
            <a:pPr lvl="2"/>
            <a:r>
              <a:rPr lang="ko-KR" altLang="en-US" dirty="0"/>
              <a:t>보통 하나의 샘플을 하나의 시퀀스</a:t>
            </a:r>
            <a:r>
              <a:rPr lang="en-US" altLang="ko-KR" dirty="0"/>
              <a:t>(sequence)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r>
              <a:rPr lang="ko-KR" altLang="en-US" dirty="0"/>
              <a:t>시퀀스 안에는 여러 개의 아이템이 들어 있으며</a:t>
            </a:r>
            <a:r>
              <a:rPr lang="en-US" altLang="ko-KR" dirty="0"/>
              <a:t>, </a:t>
            </a:r>
            <a:r>
              <a:rPr lang="ko-KR" altLang="en-US" dirty="0"/>
              <a:t>여기에서 시퀀스의 길이가 바로 타임스텝 길이가 됨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DEEFA-D374-495F-8BAF-5D2EE9865967}"/>
              </a:ext>
            </a:extLst>
          </p:cNvPr>
          <p:cNvSpPr txBox="1"/>
          <p:nvPr/>
        </p:nvSpPr>
        <p:spPr>
          <a:xfrm>
            <a:off x="3073444" y="2430518"/>
            <a:ext cx="610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모델 파라미터 수 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= W</a:t>
            </a:r>
            <a:r>
              <a:rPr lang="en-US" altLang="ko-KR" sz="1600" i="1" baseline="-250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en-US" altLang="ko-KR" sz="1600" i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altLang="ko-KR" sz="1600" i="1" baseline="-25000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 + 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절편 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= 12 + 9 + 3 = 24</a:t>
            </a:r>
            <a:endParaRPr lang="ko-KR" alt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0E4C5218-C1FF-468E-9114-30F1A86ED0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5137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순환층의 입력과 출력</a:t>
            </a:r>
            <a:endParaRPr lang="en-US" altLang="ko-KR" dirty="0"/>
          </a:p>
          <a:p>
            <a:pPr lvl="2"/>
            <a:r>
              <a:rPr lang="ko-KR" altLang="en-US" dirty="0"/>
              <a:t>순환층은 일반적으로 샘플마다 </a:t>
            </a:r>
            <a:r>
              <a:rPr lang="en-US" altLang="ko-KR" dirty="0"/>
              <a:t>2</a:t>
            </a:r>
            <a:r>
              <a:rPr lang="ko-KR" altLang="en-US" dirty="0"/>
              <a:t>개의 차원</a:t>
            </a:r>
            <a:endParaRPr lang="en-US" altLang="ko-KR" dirty="0"/>
          </a:p>
          <a:p>
            <a:pPr lvl="2"/>
            <a:r>
              <a:rPr lang="ko-KR" altLang="en-US" dirty="0"/>
              <a:t>보통 하나의 샘플을 하나의 시퀀스</a:t>
            </a:r>
            <a:r>
              <a:rPr lang="en-US" altLang="ko-KR" dirty="0"/>
              <a:t>(sequence)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r>
              <a:rPr lang="ko-KR" altLang="en-US" dirty="0"/>
              <a:t>시퀀스 안에는 여러 개의 아이템이 들어 있으며</a:t>
            </a:r>
            <a:r>
              <a:rPr lang="en-US" altLang="ko-KR" dirty="0"/>
              <a:t>, </a:t>
            </a:r>
            <a:r>
              <a:rPr lang="ko-KR" altLang="en-US" dirty="0"/>
              <a:t>여기에서 시퀀스의 길이가 바로 타임스텝 길이가 됨</a:t>
            </a:r>
            <a:endParaRPr lang="en-US" altLang="ko-KR" dirty="0"/>
          </a:p>
          <a:p>
            <a:pPr lvl="2"/>
            <a:r>
              <a:rPr lang="ko-KR" altLang="en-US" dirty="0"/>
              <a:t>어떤 샘플에 “</a:t>
            </a:r>
            <a:r>
              <a:rPr lang="en-US" altLang="ko-KR" dirty="0"/>
              <a:t>I am a boy”</a:t>
            </a:r>
            <a:r>
              <a:rPr lang="ko-KR" altLang="en-US" dirty="0"/>
              <a:t>란 문장이 들어 있다고 가정</a:t>
            </a:r>
            <a:r>
              <a:rPr lang="en-US" altLang="ko-KR" dirty="0"/>
              <a:t>. </a:t>
            </a:r>
            <a:r>
              <a:rPr lang="ko-KR" altLang="en-US" dirty="0"/>
              <a:t>이 샘플은 </a:t>
            </a:r>
            <a:r>
              <a:rPr lang="en-US" altLang="ko-KR" dirty="0"/>
              <a:t>4</a:t>
            </a:r>
            <a:r>
              <a:rPr lang="ko-KR" altLang="en-US" dirty="0"/>
              <a:t>개의 단어로 이루어져 있음</a:t>
            </a:r>
            <a:endParaRPr lang="en-US" altLang="ko-KR" dirty="0"/>
          </a:p>
          <a:p>
            <a:pPr lvl="2"/>
            <a:r>
              <a:rPr lang="ko-KR" altLang="en-US" dirty="0"/>
              <a:t>각 단어를 </a:t>
            </a:r>
            <a:r>
              <a:rPr lang="en-US" altLang="ko-KR" dirty="0"/>
              <a:t>3</a:t>
            </a:r>
            <a:r>
              <a:rPr lang="ko-KR" altLang="en-US" dirty="0"/>
              <a:t>개의 어떤 숫자로 표현한다고 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FBC63-91C8-4313-A90D-FE279150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02" y="3498175"/>
            <a:ext cx="6696075" cy="2266950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CE2C4B86-039A-190E-4D90-4435E9C948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6285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순환층의 입력과 출력</a:t>
            </a:r>
            <a:endParaRPr lang="en-US" altLang="ko-KR" dirty="0"/>
          </a:p>
          <a:p>
            <a:pPr lvl="2"/>
            <a:r>
              <a:rPr lang="ko-KR" altLang="en-US" dirty="0"/>
              <a:t>입력이 순환층을 통과하면 두 번째</a:t>
            </a:r>
            <a:r>
              <a:rPr lang="en-US" altLang="ko-KR" dirty="0"/>
              <a:t>, </a:t>
            </a:r>
            <a:r>
              <a:rPr lang="ko-KR" altLang="en-US" dirty="0"/>
              <a:t>세 번째 차원이 사라지고 순환층의 뉴런 개수만큼 출력</a:t>
            </a:r>
            <a:endParaRPr lang="en-US" altLang="ko-KR" dirty="0"/>
          </a:p>
          <a:p>
            <a:pPr lvl="2"/>
            <a:r>
              <a:rPr lang="ko-KR" altLang="en-US" dirty="0"/>
              <a:t>하나의 샘플은 시퀀스 길이</a:t>
            </a:r>
            <a:r>
              <a:rPr lang="en-US" altLang="ko-KR" dirty="0"/>
              <a:t>(</a:t>
            </a:r>
            <a:r>
              <a:rPr lang="ko-KR" altLang="en-US" dirty="0"/>
              <a:t>여기에서는 단어 개수</a:t>
            </a:r>
            <a:r>
              <a:rPr lang="en-US" altLang="ko-KR" dirty="0"/>
              <a:t>)</a:t>
            </a:r>
            <a:r>
              <a:rPr lang="ko-KR" altLang="en-US" dirty="0"/>
              <a:t>와 단어 표현의 </a:t>
            </a:r>
            <a:r>
              <a:rPr lang="en-US" altLang="ko-KR" dirty="0"/>
              <a:t>2</a:t>
            </a:r>
            <a:r>
              <a:rPr lang="ko-KR" altLang="en-US" dirty="0"/>
              <a:t>차원 배열이며</a:t>
            </a:r>
            <a:r>
              <a:rPr lang="en-US" altLang="ko-KR" dirty="0"/>
              <a:t>, </a:t>
            </a:r>
            <a:r>
              <a:rPr lang="ko-KR" altLang="en-US" dirty="0"/>
              <a:t>순환층을 통과하면 </a:t>
            </a:r>
            <a:r>
              <a:rPr lang="en-US" altLang="ko-KR" dirty="0"/>
              <a:t>1</a:t>
            </a:r>
            <a:r>
              <a:rPr lang="ko-KR" altLang="en-US" dirty="0"/>
              <a:t>차원 배열로 바뀜</a:t>
            </a:r>
            <a:endParaRPr lang="en-US" altLang="ko-KR" dirty="0"/>
          </a:p>
          <a:p>
            <a:pPr lvl="2"/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차원 배열의 크기는 순환층의 뉴런 개수에 의해 결정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5E5BD-FF22-4972-B546-03BB1086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52" y="3379429"/>
            <a:ext cx="5562409" cy="2678804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6C1F753C-6C0D-1E45-B720-DD4A024BE0C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5137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2E1F8-A0BD-114B-60AC-D1B3A7224A48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DF2FEC-FCF8-B026-4CD4-7824C0562602}"/>
              </a:ext>
            </a:extLst>
          </p:cNvPr>
          <p:cNvSpPr txBox="1">
            <a:spLocks/>
          </p:cNvSpPr>
          <p:nvPr/>
        </p:nvSpPr>
        <p:spPr>
          <a:xfrm>
            <a:off x="838200" y="963877"/>
            <a:ext cx="349436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F06436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algn="r" latinLnBrk="0">
              <a:defRPr/>
            </a:pPr>
            <a:r>
              <a:rPr lang="ko-KR" altLang="en-US" sz="410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EEC463-5A68-32E5-4224-F6419642493B}"/>
              </a:ext>
            </a:extLst>
          </p:cNvPr>
          <p:cNvSpPr/>
          <p:nvPr/>
        </p:nvSpPr>
        <p:spPr>
          <a:xfrm>
            <a:off x="4976031" y="963877"/>
            <a:ext cx="6715694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지은이 </a:t>
            </a:r>
            <a:r>
              <a:rPr lang="en-US" altLang="ko-KR" b="1" dirty="0"/>
              <a:t>/ </a:t>
            </a:r>
            <a:r>
              <a:rPr lang="ko-KR" altLang="en-US" b="1" dirty="0"/>
              <a:t>박해선</a:t>
            </a:r>
          </a:p>
          <a:p>
            <a:endParaRPr lang="en-US" altLang="ko-KR" sz="1600" dirty="0">
              <a:latin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기계공학을 전공했으나 졸업 후엔 줄곧 코드를 읽고 쓰는 일을 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머신러닝과 딥러닝에 관한 책을 집필하고 번역하면서 소프트웨어와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과학의 경계를 흥미롭게 탐험하고 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『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핸즈온 머신러닝 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판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』(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한빛미디어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2020)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포함해서 여러 권의 머신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러닝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책을 우리말로 옮겼고 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『Do it! 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입문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』(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이지스퍼블리싱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2019)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집필했다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</p:txBody>
      </p:sp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1663EB5F-8DA2-1FA2-6E91-6087C46C9001}"/>
              </a:ext>
            </a:extLst>
          </p:cNvPr>
          <p:cNvSpPr txBox="1"/>
          <p:nvPr/>
        </p:nvSpPr>
        <p:spPr>
          <a:xfrm>
            <a:off x="838200" y="5308662"/>
            <a:ext cx="9249847" cy="8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교재의 모든 코드는 웹 브라우저에서 파이썬 코드를 실행할 수 있는 구글 코랩(Colab)을 사용하여 작성했습니다.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사용할 실습 환경은 네트워크에 연결된 컴퓨터와 구글 계정입니다.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84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순환층의 입력과 출력</a:t>
            </a:r>
            <a:endParaRPr lang="en-US" altLang="ko-KR" dirty="0"/>
          </a:p>
          <a:p>
            <a:pPr lvl="2"/>
            <a:r>
              <a:rPr lang="ko-KR" altLang="en-US" dirty="0"/>
              <a:t>순환층은 기본적으로 마지막 타임스텝의 은닉 상태만 출력</a:t>
            </a:r>
            <a:endParaRPr lang="en-US" altLang="ko-KR" dirty="0"/>
          </a:p>
          <a:p>
            <a:pPr lvl="2"/>
            <a:r>
              <a:rPr lang="ko-KR" altLang="en-US" dirty="0"/>
              <a:t>마치 입력된 시퀀스 길이를 모두 읽어서 정보를 마지막 은닉 상태에 압축하여 전달하는 것과 같음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D02F3-0334-4992-AE1B-CA129720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2629662"/>
            <a:ext cx="5048250" cy="3086100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9F6ADD53-D641-4332-C06B-0052E9889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4659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순환층의 입력과 출력</a:t>
            </a:r>
            <a:endParaRPr lang="en-US" altLang="ko-KR" dirty="0"/>
          </a:p>
          <a:p>
            <a:pPr lvl="2"/>
            <a:r>
              <a:rPr lang="ko-KR" altLang="en-US" dirty="0"/>
              <a:t>순환층을 여러 개 쌓았을 때는 셀의 출력</a:t>
            </a:r>
            <a:endParaRPr lang="en-US" altLang="ko-KR" dirty="0"/>
          </a:p>
          <a:p>
            <a:pPr lvl="2"/>
            <a:r>
              <a:rPr lang="ko-KR" altLang="en-US" dirty="0"/>
              <a:t>셀의 입력은 샘플마다 타임스텝과 단어 표현으로 이루어진 </a:t>
            </a:r>
            <a:r>
              <a:rPr lang="en-US" altLang="ko-KR" dirty="0"/>
              <a:t>2</a:t>
            </a:r>
            <a:r>
              <a:rPr lang="ko-KR" altLang="en-US" dirty="0"/>
              <a:t>차원 배열이어야 하므로 첫 번째 셀이 마지막 타임스텝의 은닉 상태만 출력해서는 안 됨</a:t>
            </a:r>
            <a:endParaRPr lang="en-US" altLang="ko-KR" dirty="0"/>
          </a:p>
          <a:p>
            <a:pPr lvl="2"/>
            <a:r>
              <a:rPr lang="ko-KR" altLang="en-US" dirty="0"/>
              <a:t>이런 경우에는 마지막 셀을 제외한 다른 모든 셀은 모든 타임스텝의 은닉 상태를 출력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B7673-2EAA-48FF-A0A6-0D9521BF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71" y="3214274"/>
            <a:ext cx="5573458" cy="2367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9EDD9F-1AB3-4BC8-B5DF-97E0EF15B50F}"/>
              </a:ext>
            </a:extLst>
          </p:cNvPr>
          <p:cNvSpPr txBox="1"/>
          <p:nvPr/>
        </p:nvSpPr>
        <p:spPr>
          <a:xfrm>
            <a:off x="3073444" y="5803606"/>
            <a:ext cx="610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셀은 모든 타임스텝의 은닉 상태를 출력하고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두 번째 셀은 마지막 타임스텝의 은닉 상태만 출력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FC17EBE-BB1E-EAC8-D6A4-8CC013D2C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8096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3" cy="5366337"/>
          </a:xfrm>
        </p:spPr>
        <p:txBody>
          <a:bodyPr>
            <a:normAutofit/>
          </a:bodyPr>
          <a:lstStyle/>
          <a:p>
            <a:r>
              <a:rPr lang="ko-KR" altLang="en-US" dirty="0"/>
              <a:t>셀의 가중치와 입출력</a:t>
            </a:r>
          </a:p>
          <a:p>
            <a:pPr lvl="1"/>
            <a:r>
              <a:rPr lang="ko-KR" altLang="en-US" dirty="0"/>
              <a:t>출력층의 구성</a:t>
            </a:r>
            <a:endParaRPr lang="en-US" altLang="ko-KR" dirty="0"/>
          </a:p>
          <a:p>
            <a:pPr lvl="2"/>
            <a:r>
              <a:rPr lang="ko-KR" altLang="en-US" dirty="0"/>
              <a:t>합성곱 신경망과 마찬가지로 순환 신경망도 마지막에는 밀집층을 두어 클래스를 분류</a:t>
            </a:r>
            <a:endParaRPr lang="en-US" altLang="ko-KR" dirty="0"/>
          </a:p>
          <a:p>
            <a:pPr lvl="2"/>
            <a:r>
              <a:rPr lang="ko-KR" altLang="en-US" dirty="0"/>
              <a:t>다중 분류일 경우에는 출력층에 클래스 개수만큼 뉴런을 두고 소프트맥스 활성화 함수를 사용</a:t>
            </a:r>
            <a:endParaRPr lang="en-US" altLang="ko-KR" dirty="0"/>
          </a:p>
          <a:p>
            <a:pPr lvl="2"/>
            <a:r>
              <a:rPr lang="ko-KR" altLang="en-US" dirty="0"/>
              <a:t>이진 분류일 경우에는 하나의 뉴런을 두고 시그모이드 활성화 함수를 사용</a:t>
            </a:r>
            <a:endParaRPr lang="en-US" altLang="ko-KR" dirty="0"/>
          </a:p>
          <a:p>
            <a:pPr lvl="2"/>
            <a:r>
              <a:rPr lang="ko-KR" altLang="en-US" dirty="0"/>
              <a:t>합성곱 신경망과 다른 점은 마지막 셀의 출력이 </a:t>
            </a:r>
            <a:r>
              <a:rPr lang="en-US" altLang="ko-KR" dirty="0"/>
              <a:t>1</a:t>
            </a:r>
            <a:r>
              <a:rPr lang="ko-KR" altLang="en-US" dirty="0"/>
              <a:t>차원이기 때문에 </a:t>
            </a:r>
            <a:r>
              <a:rPr lang="en-US" altLang="ko-KR" dirty="0"/>
              <a:t>Flatten </a:t>
            </a:r>
            <a:r>
              <a:rPr lang="ko-KR" altLang="en-US" dirty="0"/>
              <a:t>클래스로 펼칠 필요가 없음</a:t>
            </a:r>
            <a:r>
              <a:rPr lang="en-US" altLang="ko-KR" dirty="0"/>
              <a:t>. </a:t>
            </a:r>
            <a:r>
              <a:rPr lang="ko-KR" altLang="en-US" dirty="0"/>
              <a:t>셀의 출력을 그대로 밀집층에 사용할 수 있음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DE4E3-3BDB-4A39-A2EB-F9AE7335DB24}"/>
              </a:ext>
            </a:extLst>
          </p:cNvPr>
          <p:cNvSpPr txBox="1"/>
          <p:nvPr/>
        </p:nvSpPr>
        <p:spPr>
          <a:xfrm>
            <a:off x="3200400" y="6042993"/>
            <a:ext cx="6108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다중 분류 문제에서 입력 샘플의 크기가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(20, 100)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 경우 하나의 순환층을 사용하는 순환 신경망의 구조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9B865-B999-4440-A90A-2B997A8F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12" y="3419923"/>
            <a:ext cx="5352288" cy="2541678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6AE7628-2394-2388-FF8D-E574C7AF43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691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04717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신경망으로 순환 데이터 처리</a:t>
            </a:r>
            <a:r>
              <a:rPr lang="en-US" altLang="ko-KR" dirty="0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순차 데이터와 순환 신경망을 소개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순차 데이터의 특징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순환 신경망의 개념과 주요 구성 요소</a:t>
            </a:r>
            <a:r>
              <a:rPr lang="en-US" altLang="ko-KR" dirty="0"/>
              <a:t>(</a:t>
            </a:r>
            <a:r>
              <a:rPr lang="ko-KR" altLang="en-US" dirty="0"/>
              <a:t>순환층</a:t>
            </a:r>
            <a:r>
              <a:rPr lang="en-US" altLang="ko-KR" dirty="0"/>
              <a:t>, </a:t>
            </a:r>
            <a:r>
              <a:rPr lang="ko-KR" altLang="en-US" dirty="0"/>
              <a:t>셀</a:t>
            </a:r>
            <a:r>
              <a:rPr lang="en-US" altLang="ko-KR" dirty="0"/>
              <a:t>, </a:t>
            </a:r>
            <a:r>
              <a:rPr lang="ko-KR" altLang="en-US" dirty="0"/>
              <a:t>은닉 상태 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순환층은 순서를 가진 데이터를 처리하기 위해 밀집 신경망이나 합성곱 신경망과는 계산하는 방식이 다름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은닉층의 출력을 다음 층으로만 보내지 않고 다음 순서에 다시 재사용하는 순환 구조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거시적인 구조는 다른 신경망과 크게 다르지 않음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입력에 가중치를 곱하고 절편을 더한 다음 활성화 함수를 통과시켜 다음 층으로 전달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다만 순환층은 이전 타임스텝의 출력을 입력으로 함께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마지막 타임스텝의 출력만 다음 층으로 전달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5FE5CB6-6A4D-65C3-2DE8-DF43663778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35970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마무리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키워드로 끝나는 핵심 포인트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순차 데이터는 텍스트나 시계열 데이터와 같이 순서에 의미가 있는 데이터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대표적인 순차 데이터로는 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대화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일자별 날씨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일자별 판매 실적 등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순환 신경망은 순차 데이터에 잘 맞는 인공 신경망의 한 종류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순차 데이터를 처리하기 위해 고안된 순환층을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1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 이상 사용한 신경망을 순환 신경망이라고 함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순환 신경망에서는 종종 순환층을 셀이라 부름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일반적인 인공 신경망과 마찬가지로 하나 의 셀은 여러 개의 뉴런으로 구성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순환 신경망에서는 셀의 출력을 특별히 은닉 상태라고 함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은닉 상태는 다음 층으로 전달될 뿐만 아니라 셀이 다음 타임스텝의 데이터를 처리할 때 재사용</a:t>
            </a:r>
            <a:endParaRPr lang="ko-KR" altLang="en-US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7E07DFC-BCEF-79CC-85C0-88B91A953E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14998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다음 중 순차 데이터로 처리하기 어려운 작업은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dirty="0"/>
              <a:t>① </a:t>
            </a:r>
            <a:r>
              <a:rPr lang="ko-KR" altLang="en-US" dirty="0"/>
              <a:t>환자의 검사 결과를 바탕으로 질병 예측하기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월별 주택 가격을 바탕으로 다음 달의 주택 가격 예측하기</a:t>
            </a:r>
            <a:r>
              <a:rPr lang="en-US" altLang="ko-KR" dirty="0"/>
              <a:t>		 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태풍의 이동 경로를 바탕으로 다음 경로 예측하기</a:t>
            </a:r>
            <a:r>
              <a:rPr lang="en-US" altLang="ko-KR" dirty="0"/>
              <a:t>		  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ko-KR" altLang="en-US" dirty="0"/>
              <a:t>노래 악보를 바탕으로 다음 음표를 예측하기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ko-KR" altLang="en-US"/>
              <a:t>순환 신경망에서 순환층을 부르는 다른 말과 순환층의 출력을 나타내는 용어를 올바르게 </a:t>
            </a:r>
            <a:br>
              <a:rPr lang="en-US" altLang="ko-KR"/>
            </a:br>
            <a:r>
              <a:rPr lang="ko-KR" altLang="en-US"/>
              <a:t>짝지은 것은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/>
              <a:t>① 셸</a:t>
            </a:r>
            <a:r>
              <a:rPr lang="en-US" altLang="ko-KR"/>
              <a:t>(shell )-</a:t>
            </a:r>
            <a:r>
              <a:rPr lang="ko-KR" altLang="en-US"/>
              <a:t>셸 상태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ko-KR" altLang="en-US"/>
              <a:t>② 셸</a:t>
            </a:r>
            <a:r>
              <a:rPr lang="en-US" altLang="ko-KR"/>
              <a:t>(shell )-</a:t>
            </a:r>
            <a:r>
              <a:rPr lang="ko-KR" altLang="en-US"/>
              <a:t>은닉 상태</a:t>
            </a:r>
            <a:br>
              <a:rPr lang="en-US" altLang="ko-KR"/>
            </a:br>
            <a:r>
              <a:rPr lang="ko-KR" altLang="en-US"/>
              <a:t>③ 셀</a:t>
            </a:r>
            <a:r>
              <a:rPr lang="en-US" altLang="ko-KR"/>
              <a:t>(cell )-</a:t>
            </a:r>
            <a:r>
              <a:rPr lang="ko-KR" altLang="en-US"/>
              <a:t>셀 상태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ko-KR" altLang="en-US"/>
              <a:t>④ 셀</a:t>
            </a:r>
            <a:r>
              <a:rPr lang="en-US" altLang="ko-KR"/>
              <a:t>(cell )-</a:t>
            </a:r>
            <a:r>
              <a:rPr lang="ko-KR" altLang="en-US"/>
              <a:t>은닉 상태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48C53337-9C1D-F9F0-F796-F6169EC1C2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6659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0388-954B-46A6-286E-D4B37C817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BCA7947-7998-7602-7F65-59EAFB65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5F0B51-DD59-4C6D-B38A-D08224C5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70757E2-C788-EAD1-F83A-6374B3BAB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순환 </a:t>
            </a:r>
            <a:r>
              <a:rPr lang="ko-KR" altLang="en-US" dirty="0"/>
              <a:t>신경망에서 한 셀에 있는 뉴런의 개수가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. </a:t>
            </a:r>
            <a:r>
              <a:rPr lang="ko-KR" altLang="en-US" dirty="0"/>
              <a:t>이 셀의 은닉 상태가 다음 타임스텝에 사용될 때 곱해지는 가중치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h</a:t>
            </a:r>
            <a:r>
              <a:rPr lang="ko-KR" altLang="en-US" dirty="0"/>
              <a:t>의 크기는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 dirty="0"/>
              <a:t>① </a:t>
            </a:r>
            <a:r>
              <a:rPr lang="en-US" altLang="ko-KR" dirty="0"/>
              <a:t>(10, )</a:t>
            </a:r>
            <a:r>
              <a:rPr lang="ko-KR" altLang="en-US" dirty="0"/>
              <a:t>	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en-US" altLang="ko-KR" dirty="0"/>
              <a:t>(10, 10)</a:t>
            </a:r>
            <a:br>
              <a:rPr lang="en-US" altLang="ko-KR" dirty="0"/>
            </a:br>
            <a:r>
              <a:rPr lang="ko-KR" altLang="en-US" dirty="0"/>
              <a:t>③</a:t>
            </a:r>
            <a:r>
              <a:rPr lang="en-US" altLang="ko-KR" dirty="0"/>
              <a:t>(10, 10, 10)		</a:t>
            </a:r>
            <a:br>
              <a:rPr lang="en-US" altLang="ko-KR" dirty="0"/>
            </a:br>
            <a:r>
              <a:rPr lang="ko-KR" altLang="en-US" dirty="0"/>
              <a:t>④ 알 수 없음</a:t>
            </a:r>
            <a:endParaRPr lang="en-US" altLang="ko-KR" dirty="0"/>
          </a:p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endParaRPr lang="en-US" altLang="ko-KR"/>
          </a:p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기본 순환 신경망에서 널리 사용되는 활성화 함수는</a:t>
            </a:r>
            <a:r>
              <a:rPr lang="en-US" altLang="ko-KR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ReLU		</a:t>
            </a:r>
            <a:br>
              <a:rPr lang="en-US" altLang="ko-KR"/>
            </a:br>
            <a:r>
              <a:rPr lang="en-US" altLang="ko-KR"/>
              <a:t>② max		 </a:t>
            </a:r>
            <a:br>
              <a:rPr lang="en-US" altLang="ko-KR"/>
            </a:br>
            <a:r>
              <a:rPr lang="en-US" altLang="ko-KR"/>
              <a:t>③ softmax		  </a:t>
            </a:r>
            <a:br>
              <a:rPr lang="en-US" altLang="ko-KR"/>
            </a:br>
            <a:r>
              <a:rPr lang="en-US" altLang="ko-KR"/>
              <a:t>④ tanh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67742E4-5CC1-F60D-8E9B-299619A3C1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6005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데이터셋을 사용해 가장 간단한 순환 신경망 모델을 훈련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DDFD2-3A05-4D78-8EE9-9AE4B2B6E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06" y="1719263"/>
            <a:ext cx="7400925" cy="4210050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9A35E738-3CBB-4E7C-0AD6-FD6D5A7FFC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6581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en-US" altLang="ko-KR" dirty="0"/>
              <a:t>IMDB </a:t>
            </a:r>
            <a:r>
              <a:rPr lang="ko-KR" altLang="en-US" dirty="0"/>
              <a:t>리뷰 데이터셋은 유명한 인터넷 영화 데이터베이스인 </a:t>
            </a:r>
            <a:r>
              <a:rPr lang="en-US" altLang="ko-KR" dirty="0"/>
              <a:t>imdb.com</a:t>
            </a:r>
            <a:r>
              <a:rPr lang="ko-KR" altLang="en-US" dirty="0"/>
              <a:t>에서 수집한 리뷰를 감상평에 따라 긍정과 부정으로 분류해 놓은 데이터셋</a:t>
            </a:r>
            <a:endParaRPr lang="en-US" altLang="ko-KR" dirty="0"/>
          </a:p>
          <a:p>
            <a:pPr lvl="2"/>
            <a:r>
              <a:rPr lang="ko-KR" altLang="en-US" dirty="0"/>
              <a:t>총 </a:t>
            </a:r>
            <a:r>
              <a:rPr lang="en-US" altLang="ko-KR" dirty="0"/>
              <a:t>50,000</a:t>
            </a:r>
            <a:r>
              <a:rPr lang="ko-KR" altLang="en-US" dirty="0"/>
              <a:t>개의 샘플로 이루어져 있고 훈련 데이터와 테스트 데이터가 각각 </a:t>
            </a:r>
            <a:r>
              <a:rPr lang="en-US" altLang="ko-KR" dirty="0"/>
              <a:t>25,000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r>
              <a:rPr lang="ko-KR" altLang="en-US" dirty="0"/>
              <a:t>텍스트 데이터의 경우 단어를 숫자 데이터로 바꾸는 일반적인 방법은 단어마다 고유한 정수를 부여</a:t>
            </a:r>
            <a:endParaRPr lang="en-US" altLang="ko-KR" dirty="0"/>
          </a:p>
          <a:p>
            <a:pPr lvl="2"/>
            <a:r>
              <a:rPr lang="ko-KR" altLang="en-US" dirty="0"/>
              <a:t>토큰</a:t>
            </a:r>
            <a:r>
              <a:rPr lang="en-US" altLang="ko-KR" dirty="0"/>
              <a:t>(token): </a:t>
            </a:r>
            <a:r>
              <a:rPr lang="ko-KR" altLang="en-US" dirty="0"/>
              <a:t>영어 문장은 모두 소문자로 바꾸고 구둣점을 삭제한 다음 공백을 기준으로 분리된 단어</a:t>
            </a:r>
          </a:p>
          <a:p>
            <a:pPr lvl="3"/>
            <a:r>
              <a:rPr lang="ko-KR" altLang="en-US" dirty="0"/>
              <a:t>하나의 샘플은 여러 개의 토큰으로 이루어져 있고 </a:t>
            </a:r>
            <a:r>
              <a:rPr lang="en-US" altLang="ko-KR" dirty="0"/>
              <a:t>1</a:t>
            </a:r>
            <a:r>
              <a:rPr lang="ko-KR" altLang="en-US" dirty="0"/>
              <a:t>개의 토큰이 하나의 타임스탬프에 해당</a:t>
            </a:r>
            <a:endParaRPr lang="en-US" altLang="ko-KR" dirty="0"/>
          </a:p>
          <a:p>
            <a:pPr lvl="3"/>
            <a:r>
              <a:rPr lang="ko-KR" altLang="en-US" dirty="0"/>
              <a:t>토큰에 할당하는 정수 중에 몇 개는 특정한 용도로 예약되어 있는 경우가 많음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0</a:t>
            </a:r>
            <a:r>
              <a:rPr lang="ko-KR" altLang="en-US" dirty="0"/>
              <a:t>은 패딩</a:t>
            </a:r>
            <a:r>
              <a:rPr lang="en-US" altLang="ko-KR" dirty="0"/>
              <a:t>, 1</a:t>
            </a:r>
            <a:r>
              <a:rPr lang="ko-KR" altLang="en-US" dirty="0"/>
              <a:t>은 문장의 </a:t>
            </a:r>
            <a:br>
              <a:rPr lang="en-US" altLang="ko-KR" dirty="0"/>
            </a:br>
            <a:r>
              <a:rPr lang="ko-KR" altLang="en-US" dirty="0"/>
              <a:t>시작</a:t>
            </a:r>
            <a:r>
              <a:rPr lang="en-US" altLang="ko-KR" dirty="0"/>
              <a:t>, 2</a:t>
            </a:r>
            <a:r>
              <a:rPr lang="ko-KR" altLang="en-US" dirty="0"/>
              <a:t>는 어휘 사전에 없는 토큰을 나타냄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6624-BDED-42CF-B7AF-9BE9AB61E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4076700"/>
            <a:ext cx="8439150" cy="1685925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8AEAD88-A221-33CE-EED3-A21E268805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25633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ko-KR" altLang="en-US" dirty="0"/>
              <a:t>실제 </a:t>
            </a:r>
            <a:r>
              <a:rPr lang="en-US" altLang="ko-KR" dirty="0"/>
              <a:t>IMDB </a:t>
            </a:r>
            <a:r>
              <a:rPr lang="ko-KR" altLang="en-US" dirty="0"/>
              <a:t>리뷰 데이터셋은 영어로 된 </a:t>
            </a:r>
            <a:r>
              <a:rPr lang="ko-KR" altLang="en-US"/>
              <a:t>문장이지만 케라스에는 </a:t>
            </a:r>
            <a:r>
              <a:rPr lang="ko-KR" altLang="en-US" dirty="0"/>
              <a:t>이미 정수로 바꾼 데이터가 포함</a:t>
            </a:r>
            <a:endParaRPr lang="en-US" altLang="ko-KR" dirty="0"/>
          </a:p>
          <a:p>
            <a:pPr lvl="2"/>
            <a:r>
              <a:rPr lang="en-US" altLang="ko-KR"/>
              <a:t>keras</a:t>
            </a:r>
            <a:r>
              <a:rPr lang="en-US" altLang="ko-KR" dirty="0" err="1"/>
              <a:t>.datasets</a:t>
            </a:r>
            <a:r>
              <a:rPr lang="en-US" altLang="ko-KR" dirty="0"/>
              <a:t> </a:t>
            </a:r>
            <a:r>
              <a:rPr lang="ko-KR" altLang="en-US" dirty="0"/>
              <a:t>패키지 아래 </a:t>
            </a:r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모듈을 임포트하여 이 데이터를 적재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여기에서는 전체 데이터셋에서 가장 자주 등장하는 </a:t>
            </a:r>
            <a:r>
              <a:rPr lang="ko-KR" altLang="en-US"/>
              <a:t>단어 </a:t>
            </a:r>
            <a:r>
              <a:rPr lang="en-US" altLang="ko-KR"/>
              <a:t>200</a:t>
            </a:r>
            <a:r>
              <a:rPr lang="ko-KR" altLang="en-US" dirty="0"/>
              <a:t>개만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2000"/>
          </a:p>
          <a:p>
            <a:pPr lvl="2"/>
            <a:endParaRPr lang="en-US" altLang="ko-KR" sz="2000" dirty="0"/>
          </a:p>
          <a:p>
            <a:pPr lvl="2"/>
            <a:r>
              <a:rPr lang="ko-KR" altLang="en-US" dirty="0"/>
              <a:t>훈련 세트와 테스트 세트의 크기를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IMDB </a:t>
            </a:r>
            <a:r>
              <a:rPr lang="ko-KR" altLang="en-US" dirty="0"/>
              <a:t>리뷰 텍스트는 길이가 제각각이므로 고정 크기의 </a:t>
            </a:r>
            <a:r>
              <a:rPr lang="en-US" altLang="ko-KR" dirty="0"/>
              <a:t>2</a:t>
            </a:r>
            <a:r>
              <a:rPr lang="ko-KR" altLang="en-US" dirty="0"/>
              <a:t>차원 배열에 담기 보다는 리뷰마다 별도의 </a:t>
            </a:r>
            <a:br>
              <a:rPr lang="en-US" altLang="ko-KR" dirty="0"/>
            </a:br>
            <a:r>
              <a:rPr lang="ko-KR" altLang="en-US" dirty="0"/>
              <a:t>파이썬 리스트로 담아야 메모리를 효율적으로 사용할 수 있음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53FFA5-210C-4E65-A4D5-89BA45EEE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69065"/>
              </p:ext>
            </p:extLst>
          </p:nvPr>
        </p:nvGraphicFramePr>
        <p:xfrm>
          <a:off x="1666875" y="2259538"/>
          <a:ext cx="577024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24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keras.datasets import imdb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 imdb.load_data(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num_words=200)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781B8C-5F95-41A9-B8AB-6B6AEAA5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92328"/>
              </p:ext>
            </p:extLst>
          </p:nvPr>
        </p:nvGraphicFramePr>
        <p:xfrm>
          <a:off x="1666875" y="3824288"/>
          <a:ext cx="408774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7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print(train_input.shape, test_input.shape)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D77DBB-8A0A-464C-987D-F5900C02BC51}"/>
              </a:ext>
            </a:extLst>
          </p:cNvPr>
          <p:cNvCxnSpPr>
            <a:cxnSpLocks/>
          </p:cNvCxnSpPr>
          <p:nvPr/>
        </p:nvCxnSpPr>
        <p:spPr>
          <a:xfrm>
            <a:off x="6127541" y="3976688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5F4B63-46A6-4AA7-8372-7354CCBA657E}"/>
              </a:ext>
            </a:extLst>
          </p:cNvPr>
          <p:cNvSpPr txBox="1"/>
          <p:nvPr/>
        </p:nvSpPr>
        <p:spPr>
          <a:xfrm>
            <a:off x="6534912" y="3777044"/>
            <a:ext cx="293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(25000,) (25000,)</a:t>
            </a:r>
            <a:endParaRPr lang="ko-KR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80FACF-42A6-4AEA-B858-97AE3505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037" y="4839191"/>
            <a:ext cx="5857875" cy="1152525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6CE807E-3E94-9D8A-7B0A-4BA8C91C3F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2274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31DA66-D3C5-50C4-078A-85A83BADCD09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78DAD2-1F03-E9DB-E652-8A6A626FE1A7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723ECA-6CC5-7C38-A502-F9E86E459C7C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A47853DE-85C4-9E8E-C5F7-3FDCCB56F8E0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217D5F5-0184-20E6-D3A4-F860143287E3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AC9C04BE-B44D-DD0D-CDD7-803919475696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7D8BDAD-6163-BF4D-1A1C-B74B03205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A422A271-147B-864C-B9EC-5CD3337B98FA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E4A505D-46CB-4C57-BDF2-852193A234F5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589" y="167418"/>
            <a:ext cx="3130348" cy="496796"/>
          </a:xfrm>
        </p:spPr>
        <p:txBody>
          <a:bodyPr/>
          <a:lstStyle/>
          <a:p>
            <a:r>
              <a:rPr lang="ko-KR" altLang="en-US" sz="3200" b="1" dirty="0">
                <a:solidFill>
                  <a:srgbClr val="9751CB"/>
                </a:solidFill>
                <a:cs typeface="+mj-cs"/>
              </a:rPr>
              <a:t>학습 로드맵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1E5AB1-4DCD-4F36-8CDF-70EFE80AA0E8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0EDCAD-3123-408B-A0D4-AE5A09A2DC33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24C5BB-B27D-4561-8878-72635A14407B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BCB96E-C260-470A-84E2-05BC1C8991D2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ED05F1-4A4F-4D2B-B22B-0D21FC442257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1572D0-DB40-46A4-83F7-69A3624324DE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46C604-B3C5-4664-B3B2-43F205013245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D54CDB-CB64-4E4C-8549-97DB5B778E7E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ED7245-B1B4-4BD8-99F7-6843CAFC49AD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97CC5E-C66A-4378-B219-ED2D7241F16A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E59C46-4059-4B17-9440-E4870DE83C3E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224BE-2BAD-4E47-919E-6F9BA55A0D4D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BF9DA-94B9-44BC-9119-B7EA029B725E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81A818-E850-4F4B-BF52-3EC343721B71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19E7D-4ED4-48CD-9139-613E1AB02C07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7C0D92-341F-4E4A-9F3B-73E6CE49D48D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0EE86-4C1B-445E-A5E4-B12D871375BF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B8B28D-D19F-446B-BF5B-92F2ACDA6B0F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E22182-42EA-4454-800F-7C38D7ADF1E1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DFBA77-214B-4940-8AFA-5897B48CD069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5EA5A3-3B7D-46FF-AA58-E8BF5BF43FB9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17D95-2637-424B-A219-4ED3B2CBA647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65F4EF-1052-4069-A8C0-30C811FF489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D033B90-A648-4FF7-83A1-33E9876F58F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4676AE7-4FD0-4390-8AAB-9C31467F3D2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07B553-3D81-4E46-B30F-BD04EA816B6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C045BFD-30C3-4A0A-9720-DA280D0AD736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667845-416E-471B-8502-5F0FC8E16A79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7417002-6B7A-496E-BBF1-E4205E0EFCD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50BD74A-32EB-4223-863C-19E4E4D82F6A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9CA596-CF11-4310-9E65-F0095515AC1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29CA353-2C45-42B9-8FE7-B048FBEBB93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AD1CA9-F44C-443F-8804-22AA73DD064C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6DE6144-58AE-43C4-8117-9F72438ACB9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920C0C-5453-4D9D-9853-84C09180556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AEC3BF-7426-4A07-9045-CDB2CC5AFB3B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F84648-5B0D-4C05-9938-6D731D05121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73CDE8-59C1-41BD-8F4F-243A6EC2D6F1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2C3E05-0697-43F2-9F77-ED9A41A30D05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5CA9BC0-90B7-46B5-9AF6-5980017E864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F56328-F7ED-4F19-B95A-3563C9C73D69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AFC315-769D-4DD5-9278-DB563FC951D8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9838D67-BA05-4E2E-8987-52ADCBC1488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CD850AE-0BC3-4496-8AFE-DF78A75BBC7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EC7BAF-F3AB-48EF-BB35-0EED73C55939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EBDCD2F-A20A-47E3-A308-9E1B700D6C8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7F02E7-CADB-4EFA-9EED-37080E53D8A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4FFC83F-25B1-4A07-A1C8-50A8EF34E27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FED1A95-E268-4A0F-86A1-F2C276537D6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0CFAED8-0022-4519-9827-0E4C2AF55B22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EB2FC5-DA6B-4417-866E-1BCE6D29899A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FD9773D-8A5F-4D5F-98BF-1D21A923D1BC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325865-18B1-4A63-8739-2A4060153D60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742CF1F-B61D-4BAA-9192-B53FC17CC07D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7ECB89F-2D3E-42BC-BDA8-2FF6D9D58613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4B66464-4CFF-4413-B164-0A595211BCA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1114F2E-B656-4979-BA8A-2715FDB3F0C5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60D615-D06B-4173-AB2C-A6CE4791A40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EAC5DC2-A1BF-47E3-A101-D1700444690F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6C225FE-C622-42A4-AE7E-04114CC6268F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4EE848-1389-4157-8FA6-9C58F4D3768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83E21AF-2561-4C44-9C5E-52E26702502D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469EA2D-524D-4A18-9EF3-7538359B67DC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0588507-05B5-476C-8143-490A9B29685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D0B52F-6537-4C83-9929-A335C13BFC4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2A5C6C-0257-4D30-B5A5-D26BE2064702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212D804-E049-492B-9827-BC8128EBD31E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8F24EA-4200-437D-A729-335300CF375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DE51443-7A25-4CD5-883B-DBA948615BA3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8C119BA-5D68-4153-B127-80ABDCBDD453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16426C-81D0-4381-9964-18BA8C893635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F50FCB1-99FB-4EFF-842E-ACAE7A46AEA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4C433D-D1B3-4680-97AA-0E8A4BB7998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E478D21-63F9-4D8F-9968-07AB880C39BF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07525C34-B6A8-40F8-8593-117CC39B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ED2D4FB-A808-47C5-A2D7-39F5A1B8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275C09-7110-BB17-AAA0-D90D12FD9BFA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1D331A-FA33-EC2F-20D6-6E0C0F61EF67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109" name="Oval 27">
            <a:extLst>
              <a:ext uri="{FF2B5EF4-FFF2-40B4-BE49-F238E27FC236}">
                <a16:creationId xmlns:a16="http://schemas.microsoft.com/office/drawing/2014/main" id="{A05817EF-79FE-6BBA-A21F-A0CBC18B4525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2E7FB3D-BF80-E640-C548-7A9A6BF92DD6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119" name="Group 102">
            <a:extLst>
              <a:ext uri="{FF2B5EF4-FFF2-40B4-BE49-F238E27FC236}">
                <a16:creationId xmlns:a16="http://schemas.microsoft.com/office/drawing/2014/main" id="{8D5A1313-A600-40CC-1277-A5A05243FB89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120" name="Oval 103">
              <a:extLst>
                <a:ext uri="{FF2B5EF4-FFF2-40B4-BE49-F238E27FC236}">
                  <a16:creationId xmlns:a16="http://schemas.microsoft.com/office/drawing/2014/main" id="{020B82CA-DC13-9FD4-A5CE-4CDE185170E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Oval 104">
              <a:extLst>
                <a:ext uri="{FF2B5EF4-FFF2-40B4-BE49-F238E27FC236}">
                  <a16:creationId xmlns:a16="http://schemas.microsoft.com/office/drawing/2014/main" id="{84B7F351-1E55-BB1D-2380-97B0C9ACED7D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Oval 105">
              <a:extLst>
                <a:ext uri="{FF2B5EF4-FFF2-40B4-BE49-F238E27FC236}">
                  <a16:creationId xmlns:a16="http://schemas.microsoft.com/office/drawing/2014/main" id="{DFB6857D-E366-7B3D-8101-93FE7225E72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06">
              <a:extLst>
                <a:ext uri="{FF2B5EF4-FFF2-40B4-BE49-F238E27FC236}">
                  <a16:creationId xmlns:a16="http://schemas.microsoft.com/office/drawing/2014/main" id="{3473A5D3-8D7F-7E99-0C93-A30C4055ECC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07">
              <a:extLst>
                <a:ext uri="{FF2B5EF4-FFF2-40B4-BE49-F238E27FC236}">
                  <a16:creationId xmlns:a16="http://schemas.microsoft.com/office/drawing/2014/main" id="{C34A0BC6-13FB-FA42-897A-3CD7B8ABF5F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824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ko-KR" altLang="en-US" dirty="0"/>
              <a:t>첫 번째 리뷰의 길이를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두 번째 리뷰의 길이를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첫번째 리뷰에 담긴 내용을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781B8C-5F95-41A9-B8AB-6B6AEAA5E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91258"/>
              </p:ext>
            </p:extLst>
          </p:nvPr>
        </p:nvGraphicFramePr>
        <p:xfrm>
          <a:off x="1666875" y="1577340"/>
          <a:ext cx="408774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7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[0]))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D77DBB-8A0A-464C-987D-F5900C02BC51}"/>
              </a:ext>
            </a:extLst>
          </p:cNvPr>
          <p:cNvCxnSpPr>
            <a:cxnSpLocks/>
          </p:cNvCxnSpPr>
          <p:nvPr/>
        </p:nvCxnSpPr>
        <p:spPr>
          <a:xfrm>
            <a:off x="6127541" y="1729740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5F4B63-46A6-4AA7-8372-7354CCBA657E}"/>
              </a:ext>
            </a:extLst>
          </p:cNvPr>
          <p:cNvSpPr txBox="1"/>
          <p:nvPr/>
        </p:nvSpPr>
        <p:spPr>
          <a:xfrm>
            <a:off x="6534912" y="1530096"/>
            <a:ext cx="293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218</a:t>
            </a:r>
            <a:endParaRPr lang="ko-KR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4762E8-372A-4FE6-86B2-398B48D7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84047"/>
              </p:ext>
            </p:extLst>
          </p:nvPr>
        </p:nvGraphicFramePr>
        <p:xfrm>
          <a:off x="1666875" y="2322385"/>
          <a:ext cx="408774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7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[1]))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8216D-EFCB-490D-9BC7-4CCD9B835645}"/>
              </a:ext>
            </a:extLst>
          </p:cNvPr>
          <p:cNvCxnSpPr>
            <a:cxnSpLocks/>
          </p:cNvCxnSpPr>
          <p:nvPr/>
        </p:nvCxnSpPr>
        <p:spPr>
          <a:xfrm>
            <a:off x="6127541" y="2474785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5813D-8158-4347-B966-DB023335FFBE}"/>
              </a:ext>
            </a:extLst>
          </p:cNvPr>
          <p:cNvSpPr txBox="1"/>
          <p:nvPr/>
        </p:nvSpPr>
        <p:spPr>
          <a:xfrm>
            <a:off x="6534912" y="2275141"/>
            <a:ext cx="2932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189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A1DDB-4D12-4C6F-923B-57C907B0C48F}"/>
              </a:ext>
            </a:extLst>
          </p:cNvPr>
          <p:cNvSpPr txBox="1"/>
          <p:nvPr/>
        </p:nvSpPr>
        <p:spPr>
          <a:xfrm>
            <a:off x="7699248" y="1945588"/>
            <a:ext cx="3306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하나의 리뷰가 하나의 샘플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62159BC-75B6-44C5-B1BD-40674886E373}"/>
              </a:ext>
            </a:extLst>
          </p:cNvPr>
          <p:cNvSpPr/>
          <p:nvPr/>
        </p:nvSpPr>
        <p:spPr>
          <a:xfrm>
            <a:off x="7254240" y="1714762"/>
            <a:ext cx="280416" cy="76002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4F054A-13F3-44D8-925F-C3F990DE1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10174"/>
              </p:ext>
            </p:extLst>
          </p:nvPr>
        </p:nvGraphicFramePr>
        <p:xfrm>
          <a:off x="1666875" y="3006470"/>
          <a:ext cx="268566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66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[0])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25B7DC-9EA4-47CF-9FAA-8F4CE9AB7BCA}"/>
              </a:ext>
            </a:extLst>
          </p:cNvPr>
          <p:cNvCxnSpPr>
            <a:cxnSpLocks/>
          </p:cNvCxnSpPr>
          <p:nvPr/>
        </p:nvCxnSpPr>
        <p:spPr>
          <a:xfrm>
            <a:off x="4438458" y="3169729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397655-A9CC-4647-B6C9-2D1F26924FA4}"/>
              </a:ext>
            </a:extLst>
          </p:cNvPr>
          <p:cNvSpPr txBox="1"/>
          <p:nvPr/>
        </p:nvSpPr>
        <p:spPr>
          <a:xfrm>
            <a:off x="5064092" y="2978583"/>
            <a:ext cx="61081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/>
              <a:t>[ 1, 14, 22, 16, 43, 2, 2, 2, 2, 65, 2, 2, 66, 2, 4, 173, 36, 256, 5, 25, 100,</a:t>
            </a:r>
          </a:p>
          <a:p>
            <a:pPr algn="just"/>
            <a:r>
              <a:rPr lang="en-US" altLang="ko-KR" sz="1600"/>
              <a:t>43, 2, 112, 50, 2, 2, 9, 35, 2, 284, 5, 150, 4, 172, 112, 167, 2, 2, 2, 39,</a:t>
            </a:r>
          </a:p>
          <a:p>
            <a:pPr algn="just"/>
            <a:r>
              <a:rPr lang="en-US" altLang="ko-KR" sz="1600"/>
              <a:t>4, 172, 2, 2, 17, 2, 38, 13, 2, 4, 192, 50, 16, 6, 147, 2, 19, 14, 22, 4, 2,</a:t>
            </a:r>
          </a:p>
          <a:p>
            <a:pPr algn="just"/>
            <a:r>
              <a:rPr lang="en-US" altLang="ko-KR" sz="1600"/>
              <a:t>2, 2, 4, 22, 71, 87, 12, 16, 43, 2, 38, 76, 15, 13, 2, 4, 22, 17, 2, 17, 12,</a:t>
            </a:r>
          </a:p>
          <a:p>
            <a:pPr algn="just"/>
            <a:r>
              <a:rPr lang="en-US" altLang="ko-KR" sz="1600"/>
              <a:t>16, 2, 18, 2, 5, 62, 2, 12, 8, 2, 8, 106, 5, 4, 2, 2, 16, 2, 66, 2, 33, 4,</a:t>
            </a:r>
          </a:p>
          <a:p>
            <a:pPr algn="just"/>
            <a:r>
              <a:rPr lang="en-US" altLang="ko-KR" sz="1600"/>
              <a:t>130, 12, 16, 38, 2, 5, 25, 124, 51, 36, 135, 48, 25, 2, 33, 6, 22, 12, 215,</a:t>
            </a:r>
          </a:p>
          <a:p>
            <a:pPr algn="just"/>
            <a:r>
              <a:rPr lang="en-US" altLang="ko-KR" sz="1600"/>
              <a:t>28, 77, 52, 5, 14, 2, 16, 82, 2, 8, 4, 107, 117, 2, 15, 256, 4, 2, 7, 2, 5,</a:t>
            </a:r>
          </a:p>
          <a:p>
            <a:pPr algn="just"/>
            <a:r>
              <a:rPr lang="en-US" altLang="ko-KR" sz="1600"/>
              <a:t>2, 36, 71, 43, 2, 2, 26, 2, 2, 46, 7, 4, 2, 2, 13, 104, 88, 4, 2, 15, 297,</a:t>
            </a:r>
          </a:p>
          <a:p>
            <a:pPr algn="just"/>
            <a:r>
              <a:rPr lang="en-US" altLang="ko-KR" sz="1600"/>
              <a:t>98, 32, 2, 56, 26, 141, 6, 194, 2, 18, 4, 226, 22, 21, 134, 2, 26, 2, 5,</a:t>
            </a:r>
          </a:p>
          <a:p>
            <a:pPr algn="just"/>
            <a:r>
              <a:rPr lang="en-US" altLang="ko-KR" sz="1600"/>
              <a:t>144, 30, 2, 18, 51, 36, 28, 224, 92, 25, 104, 4, 226, 65, 16, 38, 2, 88, 12,</a:t>
            </a:r>
          </a:p>
          <a:p>
            <a:pPr algn="just"/>
            <a:r>
              <a:rPr lang="en-US" altLang="ko-KR" sz="1600"/>
              <a:t>16, 283, 5, 16, 2, 113, 103, 32, 15, 16, 2, 19, 178, 32]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F9BAF-7ECB-470E-B3A8-0F2017792076}"/>
              </a:ext>
            </a:extLst>
          </p:cNvPr>
          <p:cNvSpPr txBox="1"/>
          <p:nvPr/>
        </p:nvSpPr>
        <p:spPr>
          <a:xfrm>
            <a:off x="4831906" y="5673661"/>
            <a:ext cx="65568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맑은 고딕" panose="020B0503020000020004" pitchFamily="50" charset="-127"/>
              <a:buChar char="▲"/>
            </a:pPr>
            <a:endParaRPr lang="ko-KR" altLang="en-US" sz="1400" b="0" i="0" u="none" strike="noStrike" baseline="0" dirty="0">
              <a:solidFill>
                <a:schemeClr val="accent1">
                  <a:lumMod val="50000"/>
                </a:schemeClr>
              </a:solidFill>
              <a:latin typeface="ITC Garamond Std Lt"/>
            </a:endParaRPr>
          </a:p>
          <a:p>
            <a:pPr marL="285750" indent="-285750" algn="just">
              <a:buFont typeface="맑은 고딕" panose="020B0503020000020004" pitchFamily="50" charset="-127"/>
              <a:buChar char="▲"/>
            </a:pPr>
            <a:r>
              <a:rPr lang="en-US" altLang="ko-KR" sz="1400" b="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ITC Garamond Std Lt"/>
              </a:rPr>
              <a:t>num</a:t>
            </a:r>
            <a:r>
              <a:rPr lang="en-US" altLang="ko-KR" sz="1400" b="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_</a:t>
            </a:r>
            <a:r>
              <a:rPr lang="en-US" altLang="ko-KR" sz="1400" b="0" i="0" u="none" strike="noStrike" baseline="0" err="1">
                <a:solidFill>
                  <a:schemeClr val="accent1">
                    <a:lumMod val="50000"/>
                  </a:schemeClr>
                </a:solidFill>
                <a:latin typeface="ITC Garamond Std Lt"/>
              </a:rPr>
              <a:t>words</a:t>
            </a:r>
            <a:r>
              <a:rPr lang="en-US" altLang="ko-KR" sz="1400" b="0" i="0" u="none" strike="noStrike" baseline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=2</a:t>
            </a:r>
            <a:r>
              <a:rPr lang="en-US" altLang="ko-KR" sz="1400" b="0" i="0" u="none" strike="noStrike" baseline="0">
                <a:solidFill>
                  <a:schemeClr val="accent1">
                    <a:lumMod val="50000"/>
                  </a:schemeClr>
                </a:solidFill>
                <a:latin typeface="ITC Garamond Std Lt"/>
              </a:rPr>
              <a:t>00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으로 지정했기 때문에 어휘 </a:t>
            </a:r>
            <a:r>
              <a:rPr lang="ko-KR" altLang="en-US" sz="1400" b="0" i="0" u="none" strike="noStrike" baseline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사전에는 </a:t>
            </a:r>
            <a:r>
              <a:rPr lang="en-US" altLang="ko-KR" sz="1400" b="0" i="0" u="none" strike="noStrike" baseline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2</a:t>
            </a:r>
            <a:r>
              <a:rPr lang="en-US" altLang="ko-KR" sz="1400" b="0" i="0" u="none" strike="noStrike" baseline="0">
                <a:solidFill>
                  <a:schemeClr val="accent1">
                    <a:lumMod val="50000"/>
                  </a:schemeClr>
                </a:solidFill>
                <a:latin typeface="ITC Garamond Std Lt"/>
              </a:rPr>
              <a:t>00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개의 단어만 들어 있음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</a:b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따라서 어휘 사전에 없는 단어는 모두 </a:t>
            </a:r>
            <a:r>
              <a:rPr lang="en-US" altLang="ko-KR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ITC Garamond Std Lt"/>
              </a:rPr>
              <a:t>2</a:t>
            </a:r>
            <a:r>
              <a:rPr lang="ko-KR" altLang="en-US" sz="1400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YoonV YoonMyungjo100Std_OTF"/>
              </a:rPr>
              <a:t>로 표시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890A051-3877-79C2-4CCC-9E690127EE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4585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ko-KR" altLang="en-US" dirty="0"/>
              <a:t>타깃 데이터를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타깃값이 </a:t>
            </a:r>
            <a:r>
              <a:rPr lang="en-US" altLang="ko-KR" dirty="0"/>
              <a:t>0(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/>
              <a:t>1(</a:t>
            </a:r>
            <a:r>
              <a:rPr lang="ko-KR" altLang="en-US" dirty="0"/>
              <a:t>긍정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훈련 세트에서 검증 세트를 떼어 놓기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훈련 세트의 크기가 </a:t>
            </a:r>
            <a:r>
              <a:rPr lang="en-US" altLang="ko-KR" dirty="0"/>
              <a:t>25,000</a:t>
            </a:r>
            <a:r>
              <a:rPr lang="ko-KR" altLang="en-US" dirty="0"/>
              <a:t>개였으므로 </a:t>
            </a:r>
            <a:r>
              <a:rPr lang="en-US" altLang="ko-KR" dirty="0"/>
              <a:t>20%</a:t>
            </a:r>
            <a:r>
              <a:rPr lang="ko-KR" altLang="en-US" dirty="0"/>
              <a:t>를 검증 세트로 떼어 놓으면 훈련 세트의 크기는 </a:t>
            </a:r>
            <a:r>
              <a:rPr lang="en-US" altLang="ko-KR" dirty="0"/>
              <a:t>20,000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넘파이 리스트 내포를 사용해 </a:t>
            </a:r>
            <a:r>
              <a:rPr lang="en-US" altLang="ko-KR" dirty="0" err="1"/>
              <a:t>train_input</a:t>
            </a:r>
            <a:r>
              <a:rPr lang="ko-KR" altLang="en-US" dirty="0"/>
              <a:t>의 원소를 순회하면서 길이를 측정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평균적인 리뷰의 길이와 가장 짧은 리뷰의 길이 그리고 가장 긴 리뷰의 길이를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4762E8-372A-4FE6-86B2-398B48D7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7518"/>
              </p:ext>
            </p:extLst>
          </p:nvPr>
        </p:nvGraphicFramePr>
        <p:xfrm>
          <a:off x="1666875" y="1883473"/>
          <a:ext cx="408774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7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[:20])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8216D-EFCB-490D-9BC7-4CCD9B835645}"/>
              </a:ext>
            </a:extLst>
          </p:cNvPr>
          <p:cNvCxnSpPr>
            <a:cxnSpLocks/>
          </p:cNvCxnSpPr>
          <p:nvPr/>
        </p:nvCxnSpPr>
        <p:spPr>
          <a:xfrm>
            <a:off x="6127541" y="2035873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5813D-8158-4347-B966-DB023335FFBE}"/>
              </a:ext>
            </a:extLst>
          </p:cNvPr>
          <p:cNvSpPr txBox="1"/>
          <p:nvPr/>
        </p:nvSpPr>
        <p:spPr>
          <a:xfrm>
            <a:off x="6534912" y="1836229"/>
            <a:ext cx="399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[1 0 0 1 0 0 1 0 1 0 1 0 0 0 0 0 1 1 0 1]</a:t>
            </a:r>
            <a:endParaRPr lang="ko-KR" alt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C5B2296-29C5-4CAE-9D40-1AE229DD2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721794"/>
              </p:ext>
            </p:extLst>
          </p:nvPr>
        </p:nvGraphicFramePr>
        <p:xfrm>
          <a:off x="1666875" y="2934651"/>
          <a:ext cx="566051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1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fr-FR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train_input, val_input, train_target, val_target = train_test_split(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                 train_input,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80F1760-CCD7-4031-8903-F22DF7A2F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22954"/>
              </p:ext>
            </p:extLst>
          </p:nvPr>
        </p:nvGraphicFramePr>
        <p:xfrm>
          <a:off x="1666875" y="4600669"/>
          <a:ext cx="56605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1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numpy as np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lengths = np.array([len(x) for x in train_input])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111C008-B12B-42BC-BC2C-27AB85A46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20944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ko-KR" altLang="en-US" dirty="0"/>
              <a:t>넘파이 </a:t>
            </a:r>
            <a:r>
              <a:rPr lang="en-US" altLang="ko-KR" dirty="0"/>
              <a:t>mean( ) </a:t>
            </a:r>
            <a:r>
              <a:rPr lang="ko-KR" altLang="en-US" dirty="0"/>
              <a:t>함수와 </a:t>
            </a:r>
            <a:r>
              <a:rPr lang="en-US" altLang="ko-KR" dirty="0"/>
              <a:t>median( ) </a:t>
            </a:r>
            <a:r>
              <a:rPr lang="ko-KR" altLang="en-US" dirty="0"/>
              <a:t>함수를 사용해 리뷰 길이의 평균과 중간값 계산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r>
              <a:rPr lang="en-US" altLang="ko-KR"/>
              <a:t>lengths </a:t>
            </a:r>
            <a:r>
              <a:rPr lang="ko-KR" altLang="en-US" dirty="0"/>
              <a:t>배열을 히스토그램으로 표현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D4762E8-372A-4FE6-86B2-398B48D7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43814"/>
              </p:ext>
            </p:extLst>
          </p:nvPr>
        </p:nvGraphicFramePr>
        <p:xfrm>
          <a:off x="1666875" y="1627441"/>
          <a:ext cx="408774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7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print(np.mean(lengths), np.median(lengths))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8216D-EFCB-490D-9BC7-4CCD9B835645}"/>
              </a:ext>
            </a:extLst>
          </p:cNvPr>
          <p:cNvCxnSpPr>
            <a:cxnSpLocks/>
          </p:cNvCxnSpPr>
          <p:nvPr/>
        </p:nvCxnSpPr>
        <p:spPr>
          <a:xfrm>
            <a:off x="6127541" y="1779841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5813D-8158-4347-B966-DB023335FFBE}"/>
              </a:ext>
            </a:extLst>
          </p:cNvPr>
          <p:cNvSpPr txBox="1"/>
          <p:nvPr/>
        </p:nvSpPr>
        <p:spPr>
          <a:xfrm>
            <a:off x="6534912" y="1580197"/>
            <a:ext cx="399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239.00925       178.0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2BB986-5A98-48C8-A081-C6BEBDDD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04680"/>
              </p:ext>
            </p:extLst>
          </p:nvPr>
        </p:nvGraphicFramePr>
        <p:xfrm>
          <a:off x="1666875" y="2666048"/>
          <a:ext cx="30758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8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plt.hist(lengths)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plt.xlabel('length')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plt.ylabel('frequency')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2BC6ED-F0E2-48E2-AE05-B5B099F0FE0C}"/>
              </a:ext>
            </a:extLst>
          </p:cNvPr>
          <p:cNvCxnSpPr>
            <a:cxnSpLocks/>
          </p:cNvCxnSpPr>
          <p:nvPr/>
        </p:nvCxnSpPr>
        <p:spPr>
          <a:xfrm>
            <a:off x="4908341" y="2928176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122729B-D971-54B8-0703-76E1A831C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63" y="2451370"/>
            <a:ext cx="5035684" cy="3187024"/>
          </a:xfrm>
          <a:prstGeom prst="rect">
            <a:avLst/>
          </a:prstGeom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3E314679-D7CF-5AC1-FE18-D3D5C0B7E6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0901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ko-KR" altLang="en-US" dirty="0"/>
              <a:t>예제에서는 중간값보다 훨씬 짧은 </a:t>
            </a:r>
            <a:r>
              <a:rPr lang="en-US" altLang="ko-KR" dirty="0"/>
              <a:t>100</a:t>
            </a:r>
            <a:r>
              <a:rPr lang="ko-KR" altLang="en-US" dirty="0"/>
              <a:t>개의 단어만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길거나 짧은 리뷰들의 길이를 </a:t>
            </a:r>
            <a:r>
              <a:rPr lang="en-US" altLang="ko-KR" dirty="0"/>
              <a:t>100</a:t>
            </a:r>
            <a:r>
              <a:rPr lang="ko-KR" altLang="en-US" dirty="0"/>
              <a:t>에 맞추기 위해 패딩이 필요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보통 패딩을 나타내는 토큰으로는 </a:t>
            </a:r>
            <a:r>
              <a:rPr lang="en-US" altLang="ko-KR" dirty="0"/>
              <a:t>0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r>
              <a:rPr lang="ko-KR" altLang="en-US" dirty="0"/>
              <a:t>시퀀스 데이터의 길이를 맞추는 </a:t>
            </a:r>
            <a:r>
              <a:rPr lang="en-US" altLang="ko-KR" dirty="0" err="1"/>
              <a:t>pad_sequences</a:t>
            </a:r>
            <a:r>
              <a:rPr lang="en-US" altLang="ko-KR" dirty="0"/>
              <a:t>( ) </a:t>
            </a:r>
            <a:r>
              <a:rPr lang="ko-KR" altLang="en-US" dirty="0"/>
              <a:t>함수를 사용해 </a:t>
            </a:r>
            <a:r>
              <a:rPr lang="en-US" altLang="ko-KR" dirty="0" err="1"/>
              <a:t>train_input</a:t>
            </a:r>
            <a:r>
              <a:rPr lang="ko-KR" altLang="en-US" dirty="0"/>
              <a:t>의 길이를 </a:t>
            </a:r>
            <a:r>
              <a:rPr lang="en-US" altLang="ko-KR" dirty="0"/>
              <a:t>100</a:t>
            </a:r>
            <a:r>
              <a:rPr lang="ko-KR" altLang="en-US" dirty="0"/>
              <a:t>으로 조정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패딩 된 결과 중 먼저 </a:t>
            </a:r>
            <a:r>
              <a:rPr lang="en-US" altLang="ko-KR" dirty="0" err="1"/>
              <a:t>train_seq</a:t>
            </a:r>
            <a:r>
              <a:rPr lang="ko-KR" altLang="en-US" dirty="0"/>
              <a:t>의 크기를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train_input</a:t>
            </a:r>
            <a:r>
              <a:rPr lang="ko-KR" altLang="en-US" dirty="0"/>
              <a:t>은 파이썬 리스트의 배열이었지만 길이를 </a:t>
            </a:r>
            <a:r>
              <a:rPr lang="en-US" altLang="ko-KR" dirty="0"/>
              <a:t>100</a:t>
            </a:r>
            <a:r>
              <a:rPr lang="ko-KR" altLang="en-US" dirty="0"/>
              <a:t>으로 맞춘</a:t>
            </a:r>
            <a:br>
              <a:rPr lang="en-US" altLang="ko-KR" dirty="0"/>
            </a:br>
            <a:r>
              <a:rPr lang="en-US" altLang="ko-KR" dirty="0" err="1"/>
              <a:t>train_seq</a:t>
            </a:r>
            <a:r>
              <a:rPr lang="ko-KR" altLang="en-US" dirty="0"/>
              <a:t>는 이제 </a:t>
            </a:r>
            <a:r>
              <a:rPr lang="en-US" altLang="ko-KR" dirty="0"/>
              <a:t>(20000, 100)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배열이 되었음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2BB986-5A98-48C8-A081-C6BEBDDD2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2500"/>
              </p:ext>
            </p:extLst>
          </p:nvPr>
        </p:nvGraphicFramePr>
        <p:xfrm>
          <a:off x="1666875" y="2558415"/>
          <a:ext cx="506310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310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keras.preprocessing.sequence import pad_sequences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train_seq = pad_sequences(train_input, maxlen=100)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EC2910-E31A-45B4-9460-0F5B0F64D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65738"/>
              </p:ext>
            </p:extLst>
          </p:nvPr>
        </p:nvGraphicFramePr>
        <p:xfrm>
          <a:off x="1666875" y="3631482"/>
          <a:ext cx="3514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train_seq.shape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67F495-B202-419F-A419-792BE329D1BA}"/>
              </a:ext>
            </a:extLst>
          </p:cNvPr>
          <p:cNvCxnSpPr/>
          <p:nvPr/>
        </p:nvCxnSpPr>
        <p:spPr>
          <a:xfrm>
            <a:off x="5535168" y="3824288"/>
            <a:ext cx="26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8663A4-CD58-4B9A-93B2-6B87BD9461CF}"/>
              </a:ext>
            </a:extLst>
          </p:cNvPr>
          <p:cNvSpPr txBox="1"/>
          <p:nvPr/>
        </p:nvSpPr>
        <p:spPr>
          <a:xfrm>
            <a:off x="6035040" y="3627172"/>
            <a:ext cx="223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(20000, 100)</a:t>
            </a:r>
            <a:endParaRPr lang="ko-KR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DC97AE-24D2-4297-8AC2-94A91154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30" y="3263095"/>
            <a:ext cx="2679195" cy="3237361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E08D984C-66EE-43DA-1C4F-1607CEAEF3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344111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en-US" altLang="ko-KR" dirty="0" err="1"/>
              <a:t>train_seq</a:t>
            </a:r>
            <a:r>
              <a:rPr lang="ko-KR" altLang="en-US" dirty="0"/>
              <a:t>에 있는 첫 번째 샘플을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음수 인덱스와 슬라이싱을 사용해 </a:t>
            </a:r>
            <a:r>
              <a:rPr lang="en-US" altLang="ko-KR" dirty="0" err="1"/>
              <a:t>train_input</a:t>
            </a:r>
            <a:r>
              <a:rPr lang="en-US" altLang="ko-KR" dirty="0"/>
              <a:t>[0]</a:t>
            </a:r>
            <a:r>
              <a:rPr lang="ko-KR" altLang="en-US" dirty="0"/>
              <a:t>에 있는 마지막 </a:t>
            </a:r>
            <a:r>
              <a:rPr lang="en-US" altLang="ko-KR" dirty="0"/>
              <a:t>10</a:t>
            </a:r>
            <a:r>
              <a:rPr lang="ko-KR" altLang="en-US" dirty="0"/>
              <a:t>개의 토큰을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샘플의 앞뒤에 패딩값 </a:t>
            </a:r>
            <a:r>
              <a:rPr lang="en-US" altLang="ko-KR" dirty="0"/>
              <a:t>0</a:t>
            </a:r>
            <a:r>
              <a:rPr lang="ko-KR" altLang="en-US" dirty="0"/>
              <a:t>이 없는 것으로 보아 </a:t>
            </a:r>
            <a:r>
              <a:rPr lang="en-US" altLang="ko-KR" dirty="0"/>
              <a:t>100</a:t>
            </a:r>
            <a:r>
              <a:rPr lang="ko-KR" altLang="en-US" dirty="0"/>
              <a:t>보다는 길었을 것으로 추정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원래 샘플의 앞부분 혹은</a:t>
            </a:r>
            <a:r>
              <a:rPr lang="en-US" altLang="ko-KR" dirty="0"/>
              <a:t> </a:t>
            </a:r>
            <a:r>
              <a:rPr lang="ko-KR" altLang="en-US" dirty="0"/>
              <a:t>뒷부분이 잘렸는지</a:t>
            </a:r>
            <a:r>
              <a:rPr lang="en-US" altLang="ko-KR" dirty="0"/>
              <a:t> </a:t>
            </a:r>
            <a:r>
              <a:rPr lang="en-US" altLang="ko-KR" dirty="0" err="1"/>
              <a:t>train_input</a:t>
            </a:r>
            <a:r>
              <a:rPr lang="ko-KR" altLang="en-US" dirty="0"/>
              <a:t>에 있는 원본 샘플의 끝을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EC2910-E31A-45B4-9460-0F5B0F64D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28684"/>
              </p:ext>
            </p:extLst>
          </p:nvPr>
        </p:nvGraphicFramePr>
        <p:xfrm>
          <a:off x="1666875" y="1644186"/>
          <a:ext cx="3514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[0])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67F495-B202-419F-A419-792BE329D1BA}"/>
              </a:ext>
            </a:extLst>
          </p:cNvPr>
          <p:cNvCxnSpPr/>
          <p:nvPr/>
        </p:nvCxnSpPr>
        <p:spPr>
          <a:xfrm>
            <a:off x="5364480" y="1804778"/>
            <a:ext cx="26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8663A4-CD58-4B9A-93B2-6B87BD9461CF}"/>
              </a:ext>
            </a:extLst>
          </p:cNvPr>
          <p:cNvSpPr txBox="1"/>
          <p:nvPr/>
        </p:nvSpPr>
        <p:spPr>
          <a:xfrm>
            <a:off x="6022783" y="1522266"/>
            <a:ext cx="5869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[ 10 4 20 9 2 2 2 5 45 6 2 2 33 269 8 2 142 2</a:t>
            </a:r>
          </a:p>
          <a:p>
            <a:r>
              <a:rPr lang="en-US" altLang="ko-KR"/>
              <a:t>5 2 17 73 17 204 5 2 19 55 2 2 92 66 104 14 20 93</a:t>
            </a:r>
          </a:p>
          <a:p>
            <a:r>
              <a:rPr lang="en-US" altLang="ko-KR"/>
              <a:t>76 2 151 33 4 58 12 188 2 151 12 215 69 224 142 73 237 6</a:t>
            </a:r>
          </a:p>
          <a:p>
            <a:r>
              <a:rPr lang="en-US" altLang="ko-KR"/>
              <a:t>2 7 2 2 188 2 103 14 31 10 10 2 7 2 5 2 80 91</a:t>
            </a:r>
          </a:p>
          <a:p>
            <a:r>
              <a:rPr lang="en-US" altLang="ko-KR"/>
              <a:t>2 30 2 34 14 20 151 50 26 131 49 2 84 46 50 37 80 79</a:t>
            </a:r>
          </a:p>
          <a:p>
            <a:r>
              <a:rPr lang="en-US" altLang="ko-KR"/>
              <a:t>6 2 46 7 14 20 10 10 2 158]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06FCBA-F746-4B5D-A704-7A047E11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9443"/>
              </p:ext>
            </p:extLst>
          </p:nvPr>
        </p:nvGraphicFramePr>
        <p:xfrm>
          <a:off x="1849755" y="4386770"/>
          <a:ext cx="3514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[0][-10:])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B9A40C-CC38-46A8-A8C8-9EBD7EE61574}"/>
              </a:ext>
            </a:extLst>
          </p:cNvPr>
          <p:cNvCxnSpPr/>
          <p:nvPr/>
        </p:nvCxnSpPr>
        <p:spPr>
          <a:xfrm>
            <a:off x="5547360" y="4547362"/>
            <a:ext cx="26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62AB8A-0FD1-467E-B7F8-866E44B3C8B3}"/>
              </a:ext>
            </a:extLst>
          </p:cNvPr>
          <p:cNvSpPr txBox="1"/>
          <p:nvPr/>
        </p:nvSpPr>
        <p:spPr>
          <a:xfrm>
            <a:off x="6022783" y="4362696"/>
            <a:ext cx="586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[6, 2, 46, 7, 14, 20, 10, 10, 2, 158]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D14D92-46CD-4834-B60A-2F0A4B4431F9}"/>
              </a:ext>
            </a:extLst>
          </p:cNvPr>
          <p:cNvSpPr txBox="1"/>
          <p:nvPr/>
        </p:nvSpPr>
        <p:spPr>
          <a:xfrm>
            <a:off x="3012485" y="5021883"/>
            <a:ext cx="7423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pad_sequences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( 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함수는 기본으로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maxlen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보다 긴 시퀀스의 앞부분을 잘라냄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일반적으로 시퀀스의 뒷부분의 정보가 더 유용하리라 기대하기 때문임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시퀀스의 뒷부분을 잘라내고 싶다면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pad_sequences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 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truncating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매개변수의 값을 기본값 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pre’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아닌 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post’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변경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89773B6-BAE7-13FC-C0A8-F8453767CF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4831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IMDB </a:t>
            </a:r>
            <a:r>
              <a:rPr lang="ko-KR" altLang="en-US" dirty="0"/>
              <a:t>리뷰 데이터셋</a:t>
            </a:r>
          </a:p>
          <a:p>
            <a:pPr lvl="2"/>
            <a:r>
              <a:rPr lang="en-US" altLang="ko-KR" dirty="0" err="1"/>
              <a:t>train_seq</a:t>
            </a:r>
            <a:r>
              <a:rPr lang="ko-KR" altLang="en-US" dirty="0"/>
              <a:t>에 있는 여섯 번째 샘플을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앞부분에 </a:t>
            </a:r>
            <a:r>
              <a:rPr lang="en-US" altLang="ko-KR" dirty="0"/>
              <a:t>0</a:t>
            </a:r>
            <a:r>
              <a:rPr lang="ko-KR" altLang="en-US" dirty="0"/>
              <a:t>이 있는 것으로 보아 이 샘플의 길이는 </a:t>
            </a:r>
            <a:r>
              <a:rPr lang="en-US" altLang="ko-KR" dirty="0"/>
              <a:t>100</a:t>
            </a:r>
            <a:r>
              <a:rPr lang="ko-KR" altLang="en-US" dirty="0"/>
              <a:t>이 안 되는 것으로 추정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패딩 토큰은 시퀀스의 뒷부분이 아니라 앞부분에 추가됨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검증 세트의 길이도 </a:t>
            </a:r>
            <a:r>
              <a:rPr lang="en-US" altLang="ko-KR" dirty="0"/>
              <a:t>100</a:t>
            </a:r>
            <a:r>
              <a:rPr lang="ko-KR" altLang="en-US" dirty="0"/>
              <a:t>으로 조정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06FCBA-F746-4B5D-A704-7A047E11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71512"/>
              </p:ext>
            </p:extLst>
          </p:nvPr>
        </p:nvGraphicFramePr>
        <p:xfrm>
          <a:off x="1666875" y="2180018"/>
          <a:ext cx="3514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47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train_seq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[5])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B9A40C-CC38-46A8-A8C8-9EBD7EE61574}"/>
              </a:ext>
            </a:extLst>
          </p:cNvPr>
          <p:cNvCxnSpPr/>
          <p:nvPr/>
        </p:nvCxnSpPr>
        <p:spPr>
          <a:xfrm>
            <a:off x="5364480" y="2340610"/>
            <a:ext cx="268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62AB8A-0FD1-467E-B7F8-866E44B3C8B3}"/>
              </a:ext>
            </a:extLst>
          </p:cNvPr>
          <p:cNvSpPr txBox="1"/>
          <p:nvPr/>
        </p:nvSpPr>
        <p:spPr>
          <a:xfrm>
            <a:off x="5835599" y="2168136"/>
            <a:ext cx="5869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[ 0 0 0 0 1 2 195 19 49 2 2 190 4 2 2 2 183 10</a:t>
            </a:r>
          </a:p>
          <a:p>
            <a:r>
              <a:rPr lang="en-US" altLang="ko-KR"/>
              <a:t>10 13 82 79 4 2 36 71 269 8 2 25 19 49 7 4 2 2</a:t>
            </a:r>
          </a:p>
          <a:p>
            <a:r>
              <a:rPr lang="en-US" altLang="ko-KR"/>
              <a:t>2 2 2 10 10 48 25 40 2 11 2 2 40 2 2 5 4 2</a:t>
            </a:r>
          </a:p>
          <a:p>
            <a:r>
              <a:rPr lang="en-US" altLang="ko-KR"/>
              <a:t>2 95 14 238 56 129 2 10 10 21 2 94 2 2 2 2 11 190</a:t>
            </a:r>
          </a:p>
          <a:p>
            <a:r>
              <a:rPr lang="en-US" altLang="ko-KR"/>
              <a:t>24 2 2 7 94 205 2 10 10 87 2 34 49 2 7 2 2 2</a:t>
            </a:r>
          </a:p>
          <a:p>
            <a:r>
              <a:rPr lang="en-US" altLang="ko-KR"/>
              <a:t>2 2 290 2 46 48 64 18 4 2]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D1405F-7951-4DE2-975D-53CC7222A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67495"/>
              </p:ext>
            </p:extLst>
          </p:nvPr>
        </p:nvGraphicFramePr>
        <p:xfrm>
          <a:off x="1666874" y="4334567"/>
          <a:ext cx="451447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447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val_seq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pad_sequences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val_input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maxlen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=100)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8035294-008A-75F3-3757-F7EB38B212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61930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 만들기</a:t>
            </a:r>
            <a:endParaRPr lang="en-US" altLang="ko-KR" dirty="0"/>
          </a:p>
          <a:p>
            <a:pPr lvl="2"/>
            <a:r>
              <a:rPr lang="ko-KR" altLang="en-US" dirty="0"/>
              <a:t>케라스의 </a:t>
            </a:r>
            <a:r>
              <a:rPr lang="en-US" altLang="ko-KR" dirty="0"/>
              <a:t>Sequential </a:t>
            </a:r>
            <a:r>
              <a:rPr lang="ko-KR" altLang="en-US" dirty="0"/>
              <a:t>클래스로 만든 신경망 코드</a:t>
            </a:r>
            <a:r>
              <a:rPr lang="en-US" altLang="ko-KR" dirty="0"/>
              <a:t>(</a:t>
            </a: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/>
              <a:t>- Input </a:t>
            </a:r>
            <a:r>
              <a:rPr lang="ko-KR" altLang="en-US"/>
              <a:t>함수의 입력 차원을 </a:t>
            </a:r>
            <a:r>
              <a:rPr lang="en-US" altLang="ko-KR"/>
              <a:t>(100, 200)</a:t>
            </a:r>
            <a:r>
              <a:rPr lang="ko-KR" altLang="en-US"/>
              <a:t>으로 지정 </a:t>
            </a:r>
            <a:r>
              <a:rPr lang="en-US" altLang="ko-KR"/>
              <a:t>- </a:t>
            </a:r>
            <a:r>
              <a:rPr lang="ko-KR" altLang="en-US"/>
              <a:t>첫 번째 차원은 샘플 </a:t>
            </a:r>
            <a:r>
              <a:rPr lang="ko-KR" altLang="en-US" dirty="0"/>
              <a:t>길이 </a:t>
            </a:r>
            <a:r>
              <a:rPr lang="en-US" altLang="ko-KR" dirty="0"/>
              <a:t>100</a:t>
            </a:r>
            <a:br>
              <a:rPr lang="en-US" altLang="ko-KR" dirty="0"/>
            </a:br>
            <a:r>
              <a:rPr lang="en-US" altLang="ko-KR"/>
              <a:t>- SimpleRNN </a:t>
            </a:r>
            <a:r>
              <a:rPr lang="ko-KR" altLang="en-US"/>
              <a:t>클래스에 사용할 뉴런의 개수를 지정</a:t>
            </a:r>
            <a:endParaRPr lang="en-US" altLang="ko-KR"/>
          </a:p>
          <a:p>
            <a:pPr lvl="3"/>
            <a:r>
              <a:rPr lang="en-US" altLang="ko-KR"/>
              <a:t>SimpleRNN </a:t>
            </a:r>
            <a:r>
              <a:rPr lang="ko-KR" altLang="en-US" dirty="0"/>
              <a:t>클래스의 </a:t>
            </a:r>
            <a:r>
              <a:rPr lang="en-US" altLang="ko-KR" dirty="0"/>
              <a:t>activation </a:t>
            </a:r>
            <a:r>
              <a:rPr lang="ko-KR" altLang="en-US" dirty="0"/>
              <a:t>매개변수의 기본값은 ‘</a:t>
            </a:r>
            <a:r>
              <a:rPr lang="en-US" altLang="ko-KR" dirty="0"/>
              <a:t>tanh’</a:t>
            </a:r>
            <a:r>
              <a:rPr lang="ko-KR" altLang="en-US" dirty="0"/>
              <a:t>로 하이퍼볼릭 탄젠트 </a:t>
            </a:r>
            <a:r>
              <a:rPr lang="ko-KR" altLang="en-US"/>
              <a:t>함수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to_categorical</a:t>
            </a:r>
            <a:r>
              <a:rPr lang="en-US" altLang="ko-KR" dirty="0"/>
              <a:t> ( ) </a:t>
            </a:r>
            <a:r>
              <a:rPr lang="ko-KR" altLang="en-US" dirty="0"/>
              <a:t>함수로 정수 배열을 입력하면 자동으로 원</a:t>
            </a:r>
            <a:r>
              <a:rPr lang="en-US" altLang="ko-KR" dirty="0"/>
              <a:t>-</a:t>
            </a:r>
            <a:r>
              <a:rPr lang="ko-KR" altLang="en-US" dirty="0"/>
              <a:t>핫 인코딩된 배열을 반환</a:t>
            </a:r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r>
              <a:rPr lang="en-US" altLang="ko-KR" dirty="0" err="1"/>
              <a:t>train_oh</a:t>
            </a:r>
            <a:r>
              <a:rPr lang="en-US" altLang="ko-KR" dirty="0"/>
              <a:t> </a:t>
            </a:r>
            <a:r>
              <a:rPr lang="ko-KR" altLang="en-US" dirty="0"/>
              <a:t>배열의 크기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(10)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B339A9-D2B0-44AF-AE56-882006B5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9396"/>
              </p:ext>
            </p:extLst>
          </p:nvPr>
        </p:nvGraphicFramePr>
        <p:xfrm>
          <a:off x="1666875" y="2536383"/>
          <a:ext cx="509461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6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keras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model.add(keras.layers.Input(shape=(100,200)))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model.add(keras.layers.SimpleRNN(8))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model.add(keras.layers.Dense(1, activation='sigmoid'))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418690-5D66-4F8F-B407-9D81E9502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43999"/>
              </p:ext>
            </p:extLst>
          </p:nvPr>
        </p:nvGraphicFramePr>
        <p:xfrm>
          <a:off x="1666875" y="4271590"/>
          <a:ext cx="5094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6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246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train_oh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keras.utils.to_categorical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2EF6A3-F391-4342-A056-F7DED32B9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88274"/>
              </p:ext>
            </p:extLst>
          </p:nvPr>
        </p:nvGraphicFramePr>
        <p:xfrm>
          <a:off x="1666875" y="4918463"/>
          <a:ext cx="35756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train_oh.shape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448C77-577B-4F51-84B6-2CCC3053A8DC}"/>
              </a:ext>
            </a:extLst>
          </p:cNvPr>
          <p:cNvCxnSpPr/>
          <p:nvPr/>
        </p:nvCxnSpPr>
        <p:spPr>
          <a:xfrm>
            <a:off x="5498592" y="5069339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0954ED-A976-45B7-8E60-5148D1F48553}"/>
              </a:ext>
            </a:extLst>
          </p:cNvPr>
          <p:cNvSpPr txBox="1"/>
          <p:nvPr/>
        </p:nvSpPr>
        <p:spPr>
          <a:xfrm>
            <a:off x="5861279" y="4884673"/>
            <a:ext cx="2456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(20000, 100</a:t>
            </a:r>
            <a:r>
              <a:rPr lang="en-US" altLang="ko-KR"/>
              <a:t>, 200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8AF756-BAD5-4E45-B6FC-C5D25D1D60D4}"/>
              </a:ext>
            </a:extLst>
          </p:cNvPr>
          <p:cNvSpPr txBox="1"/>
          <p:nvPr/>
        </p:nvSpPr>
        <p:spPr>
          <a:xfrm>
            <a:off x="2997080" y="5896038"/>
            <a:ext cx="688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샘플 데이터의 크기가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차원 정수 배열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(100, )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차원 배열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(100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, 200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바꿔야 하므로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SimpleRNN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클래스의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input_shape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매개변수의 값을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(100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, 200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으로 지정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0BDA96FB-FBA3-60DE-8848-A2EB170D76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83751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 만들기</a:t>
            </a:r>
            <a:endParaRPr lang="en-US" altLang="ko-KR" dirty="0"/>
          </a:p>
          <a:p>
            <a:pPr lvl="2"/>
            <a:r>
              <a:rPr lang="en-US" altLang="ko-KR" dirty="0" err="1"/>
              <a:t>train_oh</a:t>
            </a:r>
            <a:r>
              <a:rPr lang="ko-KR" altLang="en-US" dirty="0"/>
              <a:t>의 첫 번째 샘플의 첫 번째 토큰 </a:t>
            </a:r>
            <a:r>
              <a:rPr lang="en-US" altLang="ko-KR" dirty="0"/>
              <a:t>10</a:t>
            </a:r>
            <a:r>
              <a:rPr lang="ko-KR" altLang="en-US" dirty="0"/>
              <a:t> 출력하여 인코딩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처음 </a:t>
            </a:r>
            <a:r>
              <a:rPr lang="en-US" altLang="ko-KR" dirty="0"/>
              <a:t>12</a:t>
            </a:r>
            <a:r>
              <a:rPr lang="ko-KR" altLang="en-US" dirty="0"/>
              <a:t>개 원소를 출력해 보면 열한 번째 원소가 </a:t>
            </a:r>
            <a:r>
              <a:rPr lang="en-US" altLang="ko-KR" dirty="0"/>
              <a:t>1</a:t>
            </a:r>
            <a:r>
              <a:rPr lang="ko-KR" altLang="en-US" dirty="0"/>
              <a:t> 나머지 원소는 모두 </a:t>
            </a:r>
            <a:r>
              <a:rPr lang="en-US" altLang="ko-KR" dirty="0"/>
              <a:t>0</a:t>
            </a:r>
            <a:r>
              <a:rPr lang="ko-KR" altLang="en-US" dirty="0"/>
              <a:t>인지</a:t>
            </a:r>
            <a:r>
              <a:rPr lang="en-US" altLang="ko-KR" dirty="0"/>
              <a:t> </a:t>
            </a:r>
            <a:r>
              <a:rPr lang="ko-KR" altLang="en-US" dirty="0"/>
              <a:t>확인하기 위애</a:t>
            </a:r>
            <a:br>
              <a:rPr lang="en-US" altLang="ko-KR" dirty="0"/>
            </a:br>
            <a:r>
              <a:rPr lang="ko-KR" altLang="en-US" dirty="0"/>
              <a:t>넘파이 </a:t>
            </a:r>
            <a:r>
              <a:rPr lang="en-US" altLang="ko-KR" dirty="0"/>
              <a:t>sum( ) </a:t>
            </a:r>
            <a:r>
              <a:rPr lang="ko-KR" altLang="en-US" dirty="0"/>
              <a:t>함수로 모든 원소의 값을 더하기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같은 방식으로 </a:t>
            </a:r>
            <a:r>
              <a:rPr lang="en-US" altLang="ko-KR" dirty="0" err="1"/>
              <a:t>val_seq</a:t>
            </a:r>
            <a:r>
              <a:rPr lang="ko-KR" altLang="en-US" dirty="0"/>
              <a:t>도 원</a:t>
            </a:r>
            <a:r>
              <a:rPr lang="en-US" altLang="ko-KR" dirty="0"/>
              <a:t>-</a:t>
            </a:r>
            <a:r>
              <a:rPr lang="ko-KR" altLang="en-US" dirty="0"/>
              <a:t>핫 인코딩으로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앞서 만든 모델의 구조를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 dirty="0"/>
              <a:t>(11)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D2EF6A3-F391-4342-A056-F7DED32B9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68580"/>
              </p:ext>
            </p:extLst>
          </p:nvPr>
        </p:nvGraphicFramePr>
        <p:xfrm>
          <a:off x="1666875" y="1604772"/>
          <a:ext cx="35756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train_oh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[0][0][:12])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448C77-577B-4F51-84B6-2CCC3053A8DC}"/>
              </a:ext>
            </a:extLst>
          </p:cNvPr>
          <p:cNvCxnSpPr/>
          <p:nvPr/>
        </p:nvCxnSpPr>
        <p:spPr>
          <a:xfrm>
            <a:off x="5498592" y="1755648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0954ED-A976-45B7-8E60-5148D1F48553}"/>
              </a:ext>
            </a:extLst>
          </p:cNvPr>
          <p:cNvSpPr txBox="1"/>
          <p:nvPr/>
        </p:nvSpPr>
        <p:spPr>
          <a:xfrm>
            <a:off x="5901294" y="1570982"/>
            <a:ext cx="398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[0. 0. 0. 0. 0. 0. 0. 0. 0. 0. 1. 0.]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C10389-04DA-4B53-B3CE-167C0810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16425"/>
              </p:ext>
            </p:extLst>
          </p:nvPr>
        </p:nvGraphicFramePr>
        <p:xfrm>
          <a:off x="1666875" y="2595705"/>
          <a:ext cx="35756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np.sum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train_oh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[0][0]))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756A1-F5DF-46B1-B551-F6E1EB9BD1D3}"/>
              </a:ext>
            </a:extLst>
          </p:cNvPr>
          <p:cNvCxnSpPr/>
          <p:nvPr/>
        </p:nvCxnSpPr>
        <p:spPr>
          <a:xfrm>
            <a:off x="5498592" y="2787991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69B89C-6EDB-49F4-9E36-5DB84622341E}"/>
              </a:ext>
            </a:extLst>
          </p:cNvPr>
          <p:cNvSpPr txBox="1"/>
          <p:nvPr/>
        </p:nvSpPr>
        <p:spPr>
          <a:xfrm>
            <a:off x="5901294" y="2591133"/>
            <a:ext cx="398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E016FE1-DB33-48C5-8B60-306FF4001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29998"/>
              </p:ext>
            </p:extLst>
          </p:nvPr>
        </p:nvGraphicFramePr>
        <p:xfrm>
          <a:off x="1666875" y="3287863"/>
          <a:ext cx="357568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6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val_oh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keras.utils.to_categorical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val_seq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4D596BC-560C-48A6-AC86-CAA9C98B5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17"/>
              </p:ext>
            </p:extLst>
          </p:nvPr>
        </p:nvGraphicFramePr>
        <p:xfrm>
          <a:off x="1666875" y="3987379"/>
          <a:ext cx="182398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9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EA0C4-4356-4FE3-A8F7-A06524023E3F}"/>
              </a:ext>
            </a:extLst>
          </p:cNvPr>
          <p:cNvCxnSpPr/>
          <p:nvPr/>
        </p:nvCxnSpPr>
        <p:spPr>
          <a:xfrm>
            <a:off x="3623176" y="4103920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F0ECE32-1FA9-461C-45F4-E330DF0B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73" y="4051389"/>
            <a:ext cx="7444993" cy="2322516"/>
          </a:xfrm>
          <a:prstGeom prst="rect">
            <a:avLst/>
          </a:prstGeom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CF77BA95-9DB3-F7F2-4EE1-F02981F39D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7867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C49C2-B4F3-1062-1BE2-CBB04FBF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A5FD5D3-FA73-23B3-16EF-DF18BF365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04717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 만들기</a:t>
            </a:r>
            <a:endParaRPr lang="en-US" altLang="ko-KR" dirty="0"/>
          </a:p>
          <a:p>
            <a:pPr lvl="2"/>
            <a:r>
              <a:rPr lang="en-US" altLang="ko-KR"/>
              <a:t>SimpleRNN</a:t>
            </a:r>
            <a:r>
              <a:rPr lang="ko-KR" altLang="en-US"/>
              <a:t>에 전달할 샘플의 크기는 </a:t>
            </a:r>
            <a:r>
              <a:rPr lang="en-US" altLang="ko-KR"/>
              <a:t>(100, 200)</a:t>
            </a:r>
            <a:r>
              <a:rPr lang="ko-KR" altLang="en-US"/>
              <a:t>이지만 이 순환층은 마지막 타임스텝의 은닉 상태만 출력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이 때문에 출력 크기가 순환층의 뉴런 개수와 동일한</a:t>
            </a:r>
            <a:r>
              <a:rPr lang="en-US" altLang="ko-KR"/>
              <a:t>8 </a:t>
            </a:r>
            <a:r>
              <a:rPr lang="ko-KR" altLang="en-US"/>
              <a:t>임을 확인</a:t>
            </a:r>
            <a:endParaRPr lang="en-US" altLang="ko-KR"/>
          </a:p>
          <a:p>
            <a:pPr lvl="2"/>
            <a:r>
              <a:rPr lang="ko-KR" altLang="en-US"/>
              <a:t>순환층에 사용된 모델 파라미터의 개수</a:t>
            </a:r>
            <a:endParaRPr lang="en-US" altLang="ko-KR"/>
          </a:p>
          <a:p>
            <a:pPr lvl="3"/>
            <a:r>
              <a:rPr lang="ko-KR" altLang="en-US"/>
              <a:t>입력 토큰은 </a:t>
            </a:r>
            <a:r>
              <a:rPr lang="en-US" altLang="ko-KR"/>
              <a:t>200</a:t>
            </a:r>
            <a:r>
              <a:rPr lang="ko-KR" altLang="en-US"/>
              <a:t>차원의 원</a:t>
            </a:r>
            <a:r>
              <a:rPr lang="en-US" altLang="ko-KR"/>
              <a:t>-</a:t>
            </a:r>
            <a:r>
              <a:rPr lang="ko-KR" altLang="en-US"/>
              <a:t>핫 인코딩 배열</a:t>
            </a:r>
          </a:p>
          <a:p>
            <a:pPr lvl="3"/>
            <a:r>
              <a:rPr lang="ko-KR" altLang="en-US"/>
              <a:t>이 배열이 순환층의 뉴런 </a:t>
            </a:r>
            <a:r>
              <a:rPr lang="en-US" altLang="ko-KR"/>
              <a:t>8</a:t>
            </a:r>
            <a:r>
              <a:rPr lang="ko-KR" altLang="en-US"/>
              <a:t>개와 완전히 연결되기 때문에 총 </a:t>
            </a:r>
            <a:r>
              <a:rPr lang="en-US" altLang="ko-KR"/>
              <a:t>200 × 8 = 1,600</a:t>
            </a:r>
            <a:r>
              <a:rPr lang="ko-KR" altLang="en-US"/>
              <a:t>개의 가중치</a:t>
            </a:r>
          </a:p>
          <a:p>
            <a:pPr lvl="3"/>
            <a:r>
              <a:rPr lang="ko-KR" altLang="en-US"/>
              <a:t>순환층의 은닉 상태는 다시 다음 타임스텝에 사용되기 위해 또 다른 가중치와 곱해짐</a:t>
            </a:r>
            <a:endParaRPr lang="en-US" altLang="ko-KR"/>
          </a:p>
          <a:p>
            <a:pPr lvl="3"/>
            <a:r>
              <a:rPr lang="ko-KR" altLang="en-US"/>
              <a:t>이 은닉 상태도 순환층의 뉴런과 완전히 연결되기 때문에 </a:t>
            </a:r>
            <a:r>
              <a:rPr lang="en-US" altLang="ko-KR"/>
              <a:t>8(</a:t>
            </a:r>
            <a:r>
              <a:rPr lang="ko-KR" altLang="en-US"/>
              <a:t>은닉 상태 크기</a:t>
            </a:r>
            <a:r>
              <a:rPr lang="en-US" altLang="ko-KR"/>
              <a:t>) × 8(</a:t>
            </a:r>
            <a:r>
              <a:rPr lang="ko-KR" altLang="en-US"/>
              <a:t>뉴런 개수</a:t>
            </a:r>
            <a:r>
              <a:rPr lang="en-US" altLang="ko-KR"/>
              <a:t>) =64</a:t>
            </a:r>
            <a:r>
              <a:rPr lang="ko-KR" altLang="en-US"/>
              <a:t>개의 가중치가 필요</a:t>
            </a:r>
            <a:endParaRPr lang="en-US" altLang="ko-KR"/>
          </a:p>
          <a:p>
            <a:pPr lvl="3"/>
            <a:r>
              <a:rPr lang="ko-KR" altLang="en-US"/>
              <a:t>마지막으로 뉴런마다 하나의 절편이 있음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모두 </a:t>
            </a:r>
            <a:r>
              <a:rPr lang="en-US" altLang="ko-KR"/>
              <a:t>1,600 + 64 + 8 = 1,672</a:t>
            </a:r>
            <a:r>
              <a:rPr lang="ko-KR" altLang="en-US"/>
              <a:t>개의 모델 파라미터가 필요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13498C-F850-E753-31D3-8415FC57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14C3AD-4909-4A7C-FBF6-7578CD18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(12)</a:t>
            </a:r>
            <a:endParaRPr lang="ko-KR" altLang="en-US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CAB90B0-C407-6FE4-682D-97729590F3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727623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 훈련하기</a:t>
            </a:r>
          </a:p>
          <a:p>
            <a:pPr lvl="2"/>
            <a:r>
              <a:rPr lang="ko-KR" altLang="en-US" dirty="0"/>
              <a:t>순환 신경망의 훈련은 완전 연결 신경망이나 합성곱 신경망과</a:t>
            </a:r>
            <a:r>
              <a:rPr lang="en-US" altLang="ko-KR" dirty="0"/>
              <a:t> </a:t>
            </a:r>
            <a:r>
              <a:rPr lang="ko-KR" altLang="en-US" dirty="0"/>
              <a:t>모델을 만드는 것은 달라도 훈련하는 </a:t>
            </a:r>
            <a:br>
              <a:rPr lang="en-US" altLang="ko-KR" dirty="0"/>
            </a:br>
            <a:r>
              <a:rPr lang="ko-KR" altLang="en-US" dirty="0"/>
              <a:t>방법은 모두 같음</a:t>
            </a:r>
            <a:endParaRPr lang="en-US" altLang="ko-KR" dirty="0"/>
          </a:p>
          <a:p>
            <a:pPr lvl="2"/>
            <a:r>
              <a:rPr lang="en-US" altLang="ko-KR"/>
              <a:t>Adam </a:t>
            </a:r>
            <a:r>
              <a:rPr lang="ko-KR" altLang="en-US"/>
              <a:t>옵티마이저를 사용하고 이진 분류 문제이므로 손실 함수로 ‘</a:t>
            </a:r>
            <a:r>
              <a:rPr lang="en-US" altLang="ko-KR"/>
              <a:t>binary_crossentropy’</a:t>
            </a:r>
            <a:r>
              <a:rPr lang="ko-KR" altLang="en-US"/>
              <a:t>를 사용</a:t>
            </a:r>
            <a:endParaRPr lang="en-US" altLang="ko-KR"/>
          </a:p>
          <a:p>
            <a:pPr lvl="2"/>
            <a:r>
              <a:rPr lang="ko-KR" altLang="en-US"/>
              <a:t>에포크 횟수를 </a:t>
            </a:r>
            <a:r>
              <a:rPr lang="en-US" altLang="ko-KR"/>
              <a:t>100</a:t>
            </a:r>
            <a:r>
              <a:rPr lang="ko-KR" altLang="en-US"/>
              <a:t>으로 늘리고 배치 크기는 </a:t>
            </a:r>
            <a:r>
              <a:rPr lang="en-US" altLang="ko-KR"/>
              <a:t>64</a:t>
            </a:r>
            <a:r>
              <a:rPr lang="ko-KR" altLang="en-US"/>
              <a:t>개로 설정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(13)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C10389-04DA-4B53-B3CE-167C0810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87597"/>
              </p:ext>
            </p:extLst>
          </p:nvPr>
        </p:nvGraphicFramePr>
        <p:xfrm>
          <a:off x="1666875" y="2619967"/>
          <a:ext cx="612381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81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loss='binary_crossentropy’,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keras.callbacks.ModelCheckpoint('best-simplernn-model.keras’,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early_stopping_cb = keras.callbacks.EarlyStopping(patience=3,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restore_best_weights=True)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model.fit(train_oh, train_target, epochs=100, batch_size=64,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validation_data=(val_oh,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callbacks=[checkpoint_cb, early_stopping_cb])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7C3E73-6455-4B66-A7A9-FDBB67A6148B}"/>
              </a:ext>
            </a:extLst>
          </p:cNvPr>
          <p:cNvCxnSpPr/>
          <p:nvPr/>
        </p:nvCxnSpPr>
        <p:spPr>
          <a:xfrm>
            <a:off x="7961376" y="3316224"/>
            <a:ext cx="219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A69EE4-1D82-4017-9E82-E47E96CE8AD9}"/>
              </a:ext>
            </a:extLst>
          </p:cNvPr>
          <p:cNvSpPr txBox="1"/>
          <p:nvPr/>
        </p:nvSpPr>
        <p:spPr>
          <a:xfrm>
            <a:off x="8345941" y="3177724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출력 결과는 다음 쪽에 이어짐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42CD775A-13AD-0267-DD67-B46C6650D6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039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</a:p>
        </p:txBody>
      </p:sp>
      <p:sp>
        <p:nvSpPr>
          <p:cNvPr id="202" name="Google Shape;202;p4"/>
          <p:cNvSpPr txBox="1"/>
          <p:nvPr/>
        </p:nvSpPr>
        <p:spPr>
          <a:xfrm>
            <a:off x="487015" y="800100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</a:t>
            </a:r>
            <a:r>
              <a:rPr lang="ko-KR" altLang="en-US"/>
              <a:t>신경망 훈련하기</a:t>
            </a:r>
            <a:endParaRPr lang="en-US" altLang="ko-KR"/>
          </a:p>
          <a:p>
            <a:pPr lvl="2"/>
            <a:r>
              <a:rPr lang="ko-KR" altLang="en-US"/>
              <a:t>이 훈련은 열 세 번째 에포크에서 조기 종료</a:t>
            </a:r>
            <a:r>
              <a:rPr lang="en-US" altLang="ko-KR"/>
              <a:t> -</a:t>
            </a:r>
            <a:r>
              <a:rPr lang="ko-KR" altLang="en-US"/>
              <a:t>검증 세트에 대한 정확도는 약 </a:t>
            </a:r>
            <a:r>
              <a:rPr lang="en-US" altLang="ko-KR"/>
              <a:t>73% </a:t>
            </a:r>
            <a:r>
              <a:rPr lang="ko-KR" altLang="en-US"/>
              <a:t>정도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(14)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D016E-C0A8-4481-8CBD-97E394D5588E}"/>
              </a:ext>
            </a:extLst>
          </p:cNvPr>
          <p:cNvSpPr txBox="1"/>
          <p:nvPr/>
        </p:nvSpPr>
        <p:spPr>
          <a:xfrm>
            <a:off x="8257410" y="2185342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 코드 출력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12B66-37D9-4D90-BCE8-30E1D413CE5A}"/>
              </a:ext>
            </a:extLst>
          </p:cNvPr>
          <p:cNvSpPr txBox="1"/>
          <p:nvPr/>
        </p:nvSpPr>
        <p:spPr>
          <a:xfrm>
            <a:off x="1666875" y="1588738"/>
            <a:ext cx="80959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1/100</a:t>
            </a:r>
          </a:p>
          <a:p>
            <a:r>
              <a:rPr lang="en-US" altLang="ko-KR" sz="1400"/>
              <a:t>313/313 ━━━━━━━━━━━━━━━━━━━━ 14s 31ms/step - accuracy:</a:t>
            </a:r>
          </a:p>
          <a:p>
            <a:r>
              <a:rPr lang="en-US" altLang="ko-KR" sz="1400"/>
              <a:t>0.5031 - loss: 0.7030 - val_accuracy: 0.5284 - val_loss: 0.6907</a:t>
            </a:r>
          </a:p>
          <a:p>
            <a:r>
              <a:rPr lang="en-US" altLang="ko-KR" sz="1400"/>
              <a:t>Epoch 2/100</a:t>
            </a:r>
          </a:p>
          <a:p>
            <a:r>
              <a:rPr lang="en-US" altLang="ko-KR" sz="1400"/>
              <a:t>313/313 ━━━━━━━━━━━━━━━━━━━━ 6s 19ms/step - accuracy:</a:t>
            </a:r>
          </a:p>
          <a:p>
            <a:r>
              <a:rPr lang="en-US" altLang="ko-KR" sz="1400"/>
              <a:t>0.5437 - loss: 0.6871 - val_accuracy: 0.5508 - val_loss: 0.6844</a:t>
            </a:r>
          </a:p>
          <a:p>
            <a:r>
              <a:rPr lang="en-US" altLang="ko-KR" sz="1400"/>
              <a:t>Epoch 3/100</a:t>
            </a:r>
          </a:p>
          <a:p>
            <a:r>
              <a:rPr lang="en-US" altLang="ko-KR" sz="1400"/>
              <a:t>313/313 ━━━━━━━━━━━━━━━━━━━━ 6s 18ms/step - accuracy:</a:t>
            </a:r>
          </a:p>
          <a:p>
            <a:r>
              <a:rPr lang="en-US" altLang="ko-KR" sz="1400"/>
              <a:t>0.5760 - loss: 0.6759 - val_accuracy: 0.6800 - val_loss: 0.6070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중략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Epoch 10/100</a:t>
            </a:r>
          </a:p>
          <a:p>
            <a:r>
              <a:rPr lang="en-US" altLang="ko-KR" sz="1400"/>
              <a:t>313/313 ━━━━━━━━━━━━━━━━━━━━ 5s 17ms/step - accuracy:</a:t>
            </a:r>
          </a:p>
          <a:p>
            <a:r>
              <a:rPr lang="en-US" altLang="ko-KR" sz="1400"/>
              <a:t>0.7301 - loss: 0.5443 - val_accuracy: 0.7256 - val_loss: 0.5505</a:t>
            </a:r>
          </a:p>
          <a:p>
            <a:r>
              <a:rPr lang="en-US" altLang="ko-KR" sz="1400"/>
              <a:t>Epoch 11/100</a:t>
            </a:r>
          </a:p>
          <a:p>
            <a:r>
              <a:rPr lang="en-US" altLang="ko-KR" sz="1400"/>
              <a:t>313/313 ━━━━━━━━━━━━━━━━━━━━ 5s 17ms/step - accuracy:</a:t>
            </a:r>
          </a:p>
          <a:p>
            <a:r>
              <a:rPr lang="en-US" altLang="ko-KR" sz="1400"/>
              <a:t>0.7349 - loss: 0.5386 - val_accuracy: 0.7228 - val_loss: 0.5520</a:t>
            </a:r>
          </a:p>
          <a:p>
            <a:r>
              <a:rPr lang="en-US" altLang="ko-KR" sz="1400"/>
              <a:t>Epoch 12/100</a:t>
            </a:r>
          </a:p>
          <a:p>
            <a:r>
              <a:rPr lang="en-US" altLang="ko-KR" sz="1400"/>
              <a:t>313/313 ━━━━━━━━━━━━━━━━━━━━ 5s 17ms/step - accuracy:</a:t>
            </a:r>
          </a:p>
          <a:p>
            <a:r>
              <a:rPr lang="en-US" altLang="ko-KR" sz="1400"/>
              <a:t>0.7358 - loss: 0.5371 - val_accuracy: 0.7268 - val_loss: 0.5520</a:t>
            </a:r>
          </a:p>
          <a:p>
            <a:r>
              <a:rPr lang="en-US" altLang="ko-KR" sz="1400"/>
              <a:t>Epoch 13/100</a:t>
            </a:r>
          </a:p>
          <a:p>
            <a:r>
              <a:rPr lang="en-US" altLang="ko-KR" sz="1400"/>
              <a:t>313/313 ━━━━━━━━━━━━━━━━━━━━ 5s 17ms/step - accuracy:</a:t>
            </a:r>
          </a:p>
          <a:p>
            <a:r>
              <a:rPr lang="en-US" altLang="ko-KR" sz="1400"/>
              <a:t>0.7363 - loss: 0.5348 - val_accuracy: 0.7270 - val_loss: 0.5514</a:t>
            </a:r>
            <a:endParaRPr lang="ko-KR" altLang="en-US" sz="1400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96FAA977-2FA1-92A3-13F4-C1B4AD5E11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6854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 신경망 훈련하기</a:t>
            </a:r>
          </a:p>
          <a:p>
            <a:pPr lvl="2"/>
            <a:r>
              <a:rPr lang="ko-KR" altLang="en-US" dirty="0"/>
              <a:t>훈련 손실과 검증 손실 그래프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입력 데이터가 엄청 커지는 것이 원</a:t>
            </a:r>
            <a:r>
              <a:rPr lang="en-US" altLang="ko-KR" dirty="0"/>
              <a:t>-</a:t>
            </a:r>
            <a:r>
              <a:rPr lang="ko-KR" altLang="en-US" dirty="0"/>
              <a:t>핫 인코딩의 단점</a:t>
            </a:r>
            <a:br>
              <a:rPr lang="en-US" altLang="ko-KR"/>
            </a:br>
            <a:r>
              <a:rPr lang="en-US" altLang="ko-KR"/>
              <a:t>train_seq </a:t>
            </a:r>
            <a:r>
              <a:rPr lang="ko-KR" altLang="en-US"/>
              <a:t>배열의 크기는 약 </a:t>
            </a:r>
            <a:r>
              <a:rPr lang="en-US" altLang="ko-KR"/>
              <a:t>7.6M </a:t>
            </a:r>
            <a:r>
              <a:rPr lang="ko-KR" altLang="en-US"/>
              <a:t>정도인데 </a:t>
            </a:r>
            <a:r>
              <a:rPr lang="en-US" altLang="ko-KR"/>
              <a:t>train_oh</a:t>
            </a:r>
            <a:r>
              <a:rPr lang="ko-KR" altLang="en-US"/>
              <a:t>의 크기는 </a:t>
            </a:r>
            <a:r>
              <a:rPr lang="en-US" altLang="ko-KR"/>
              <a:t>3GB</a:t>
            </a:r>
            <a:r>
              <a:rPr lang="ko-KR" altLang="en-US"/>
              <a:t>에 달함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(15)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33B550-D6FB-47D2-B4E3-6A1917A22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07437"/>
              </p:ext>
            </p:extLst>
          </p:nvPr>
        </p:nvGraphicFramePr>
        <p:xfrm>
          <a:off x="1666875" y="1589088"/>
          <a:ext cx="36671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EBD63-827E-451B-9210-AD8509B0A69D}"/>
              </a:ext>
            </a:extLst>
          </p:cNvPr>
          <p:cNvCxnSpPr/>
          <p:nvPr/>
        </p:nvCxnSpPr>
        <p:spPr>
          <a:xfrm>
            <a:off x="5561092" y="2018567"/>
            <a:ext cx="36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734FC4-81E0-4F17-9C90-983DCFC3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2208"/>
              </p:ext>
            </p:extLst>
          </p:nvPr>
        </p:nvGraphicFramePr>
        <p:xfrm>
          <a:off x="1666875" y="4728293"/>
          <a:ext cx="40759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train_seq.nbytes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train_oh.nbytes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CA5542B-DE48-7A3E-AD8F-60412465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95" y="1286865"/>
            <a:ext cx="3667125" cy="2684070"/>
          </a:xfrm>
          <a:prstGeom prst="rect">
            <a:avLst/>
          </a:prstGeom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02C39AAA-4B6C-2AAE-B4BB-507E2EA39E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94355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1"/>
            <a:r>
              <a:rPr lang="ko-KR" altLang="en-US" dirty="0"/>
              <a:t>순환 신경망에서 텍스트를 처리할 때 즐겨 사용하는</a:t>
            </a:r>
            <a:r>
              <a:rPr lang="en-US" altLang="ko-KR" dirty="0"/>
              <a:t> </a:t>
            </a:r>
            <a:r>
              <a:rPr lang="ko-KR" altLang="en-US" dirty="0"/>
              <a:t>단어 임베딩은 각 단어를 고정된 크기의 </a:t>
            </a:r>
            <a:br>
              <a:rPr lang="en-US" altLang="ko-KR" dirty="0"/>
            </a:br>
            <a:r>
              <a:rPr lang="ko-KR" altLang="en-US" dirty="0"/>
              <a:t>실수 벡터로 바꿔줌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단어 임베딩으로 만들어진 벡터는 원</a:t>
            </a:r>
            <a:r>
              <a:rPr lang="en-US" altLang="ko-KR" dirty="0"/>
              <a:t>-</a:t>
            </a:r>
            <a:r>
              <a:rPr lang="ko-KR" altLang="en-US" dirty="0"/>
              <a:t>핫 인코딩된 벡터보다 훨씬 의미 있는 값으로 채워져 있기 때문에 자연어 처리에서 더 좋은 성능을 내는 경우가 많음</a:t>
            </a:r>
            <a:endParaRPr lang="en-US" altLang="ko-KR" dirty="0"/>
          </a:p>
          <a:p>
            <a:pPr lvl="2"/>
            <a:r>
              <a:rPr lang="ko-KR" altLang="en-US" dirty="0"/>
              <a:t>케라스에서는 </a:t>
            </a:r>
            <a:r>
              <a:rPr lang="en-US" altLang="ko-KR" dirty="0" err="1"/>
              <a:t>keras.layers</a:t>
            </a:r>
            <a:r>
              <a:rPr lang="en-US" altLang="ko-KR" dirty="0"/>
              <a:t> </a:t>
            </a:r>
            <a:r>
              <a:rPr lang="ko-KR" altLang="en-US" dirty="0"/>
              <a:t>패키지 아래 </a:t>
            </a:r>
            <a:r>
              <a:rPr lang="en-US" altLang="ko-KR" dirty="0"/>
              <a:t>Embedding </a:t>
            </a:r>
            <a:r>
              <a:rPr lang="ko-KR" altLang="en-US" dirty="0"/>
              <a:t>클래스로 임베딩 기능을 제공</a:t>
            </a:r>
            <a:endParaRPr lang="en-US" altLang="ko-KR" dirty="0"/>
          </a:p>
          <a:p>
            <a:pPr lvl="2"/>
            <a:r>
              <a:rPr lang="ko-KR" altLang="en-US" dirty="0"/>
              <a:t>단어 임베딩의 장점</a:t>
            </a:r>
            <a:r>
              <a:rPr lang="en-US" altLang="ko-KR" dirty="0"/>
              <a:t>:</a:t>
            </a:r>
            <a:r>
              <a:rPr lang="ko-KR" altLang="en-US" dirty="0"/>
              <a:t> 입력으로 정수 데이터를 받음</a:t>
            </a:r>
            <a:endParaRPr lang="en-US" altLang="ko-KR" dirty="0"/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인코딩으로 변경된 </a:t>
            </a:r>
            <a:r>
              <a:rPr lang="en-US" altLang="ko-KR" dirty="0" err="1"/>
              <a:t>train_oh</a:t>
            </a:r>
            <a:r>
              <a:rPr lang="en-US" altLang="ko-KR" dirty="0"/>
              <a:t> </a:t>
            </a:r>
            <a:r>
              <a:rPr lang="ko-KR" altLang="en-US" dirty="0"/>
              <a:t>배열이 아니라 </a:t>
            </a:r>
            <a:r>
              <a:rPr lang="en-US" altLang="ko-KR" dirty="0" err="1"/>
              <a:t>train_seq</a:t>
            </a:r>
            <a:r>
              <a:rPr lang="ko-KR" altLang="en-US" dirty="0"/>
              <a:t>를 사용할 수 있어서 메모리를 훨씬 </a:t>
            </a:r>
            <a:br>
              <a:rPr lang="en-US" altLang="ko-KR" dirty="0"/>
            </a:br>
            <a:r>
              <a:rPr lang="ko-KR" altLang="en-US" dirty="0"/>
              <a:t>효율적으로 활용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(16)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29B0D-8289-41C6-8184-598C3AB20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95" y="1980664"/>
            <a:ext cx="7474691" cy="1130983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D0AF635-C51E-D1C7-E542-0E8419E240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58997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3A63-08A5-9B72-65E9-2D28DB27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B7EA354-82C7-DE50-CC4D-2314F2173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1"/>
            <a:r>
              <a:rPr lang="ko-KR" altLang="en-US"/>
              <a:t>많이 등장하는 </a:t>
            </a:r>
            <a:r>
              <a:rPr lang="en-US" altLang="ko-KR"/>
              <a:t>500</a:t>
            </a:r>
            <a:r>
              <a:rPr lang="ko-KR" altLang="en-US"/>
              <a:t>개의 단어까지 선택해서 </a:t>
            </a:r>
            <a:r>
              <a:rPr lang="en-US" altLang="ko-KR"/>
              <a:t>IMDB </a:t>
            </a:r>
            <a:r>
              <a:rPr lang="ko-KR" altLang="en-US"/>
              <a:t>데이터셋을 다시 준비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3083B1-1CA9-98D6-DBAF-442E4A55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6BB9-DC8C-441E-7C9E-A468722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(17)</a:t>
            </a:r>
            <a:endParaRPr lang="ko-KR" altLang="en-US" dirty="0"/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2E50050D-FC30-D60C-8786-C43F6FEE3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89184"/>
              </p:ext>
            </p:extLst>
          </p:nvPr>
        </p:nvGraphicFramePr>
        <p:xfrm>
          <a:off x="1666875" y="1599248"/>
          <a:ext cx="59150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 imdb.load_data(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num_words=500)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train_input, val_input,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train_input, train_target, test_size=0.2, random_state=42)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train_seq = pad_sequences(train_input, maxlen=100)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val_seq = pad_sequences(val_input, maxlen=100)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23A878DF-BEAC-1705-50A2-68EF441ABB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4854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2"/>
            <a:r>
              <a:rPr lang="en-US" altLang="ko-KR" dirty="0"/>
              <a:t>Embedding </a:t>
            </a:r>
            <a:r>
              <a:rPr lang="ko-KR" altLang="en-US" dirty="0"/>
              <a:t>클래스를 </a:t>
            </a: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층 앞에 추가한 두 번째 순환 신경망을 만들기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모델의 구조를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(18)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E0F80-5967-4891-BBC0-FA2B7665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64586"/>
              </p:ext>
            </p:extLst>
          </p:nvPr>
        </p:nvGraphicFramePr>
        <p:xfrm>
          <a:off x="1666875" y="1589088"/>
          <a:ext cx="40759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 = keras.Sequential()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model_emb.add(keras.layers.Input(shape=(100,)))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model_emb.add(keras.layers.Embedding(500, 16))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model_emb.add(keras.layers.SimpleRNN(8))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model_emb.add(keras.layers.Dense(1, activation='sigmoid'))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1C811C-F617-4FC6-8CE6-887BF9BD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45354"/>
              </p:ext>
            </p:extLst>
          </p:nvPr>
        </p:nvGraphicFramePr>
        <p:xfrm>
          <a:off x="1653208" y="3388447"/>
          <a:ext cx="23446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6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model_emb.summary()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415682-D112-4437-8C71-543F725EDABD}"/>
              </a:ext>
            </a:extLst>
          </p:cNvPr>
          <p:cNvCxnSpPr/>
          <p:nvPr/>
        </p:nvCxnSpPr>
        <p:spPr>
          <a:xfrm>
            <a:off x="4173415" y="3563815"/>
            <a:ext cx="42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920F722-F9C5-DE60-7379-4C5E7538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23" y="3751391"/>
            <a:ext cx="7171804" cy="2586583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12785211-CA65-7BEC-3099-14E9BC267A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74056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11A60-36C5-D95C-B2C9-ED3AD21E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79C5EE4-54E7-64C8-9556-6E94E3CC7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19186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1"/>
            <a:r>
              <a:rPr lang="ko-KR" altLang="en-US"/>
              <a:t>모델 파라미터 개수</a:t>
            </a:r>
            <a:endParaRPr lang="en-US" altLang="ko-KR"/>
          </a:p>
          <a:p>
            <a:pPr lvl="2"/>
            <a:r>
              <a:rPr lang="en-US" altLang="ko-KR"/>
              <a:t>Embedding </a:t>
            </a:r>
            <a:r>
              <a:rPr lang="ko-KR" altLang="en-US"/>
              <a:t>클래스는 </a:t>
            </a:r>
            <a:r>
              <a:rPr lang="en-US" altLang="ko-KR"/>
              <a:t>200</a:t>
            </a:r>
            <a:r>
              <a:rPr lang="ko-KR" altLang="en-US"/>
              <a:t>개의 각 토큰을 크기가 </a:t>
            </a:r>
            <a:r>
              <a:rPr lang="en-US" altLang="ko-KR"/>
              <a:t>16</a:t>
            </a:r>
            <a:r>
              <a:rPr lang="ko-KR" altLang="en-US"/>
              <a:t>인 벡터로 변경하기 때문에 총 </a:t>
            </a:r>
            <a:r>
              <a:rPr lang="en-US" altLang="ko-KR"/>
              <a:t>200 × 16 = 3,200</a:t>
            </a:r>
            <a:r>
              <a:rPr lang="ko-KR" altLang="en-US"/>
              <a:t>개의 모델 파라미터</a:t>
            </a:r>
            <a:endParaRPr lang="en-US" altLang="ko-KR"/>
          </a:p>
          <a:p>
            <a:pPr lvl="2"/>
            <a:r>
              <a:rPr lang="en-US" altLang="ko-KR"/>
              <a:t>impleRNN </a:t>
            </a:r>
            <a:r>
              <a:rPr lang="ko-KR" altLang="en-US"/>
              <a:t>층은 임베딩 벡터의 크기가 </a:t>
            </a:r>
            <a:r>
              <a:rPr lang="en-US" altLang="ko-KR"/>
              <a:t>16</a:t>
            </a:r>
            <a:r>
              <a:rPr lang="ko-KR" altLang="en-US"/>
              <a:t>이므로 </a:t>
            </a:r>
            <a:r>
              <a:rPr lang="en-US" altLang="ko-KR"/>
              <a:t>8</a:t>
            </a:r>
            <a:r>
              <a:rPr lang="ko-KR" altLang="en-US"/>
              <a:t>개의 뉴런과 곱하기 위해 필요한 가중치 </a:t>
            </a:r>
            <a:r>
              <a:rPr lang="en-US" altLang="ko-KR"/>
              <a:t>16 × 8 = 128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ko-KR" altLang="en-US"/>
              <a:t>은닉 상태에 곱해지는 가중치 </a:t>
            </a:r>
            <a:r>
              <a:rPr lang="en-US" altLang="ko-KR"/>
              <a:t>8 × 8 = 64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ko-KR" altLang="en-US"/>
              <a:t>마지막으로 </a:t>
            </a:r>
            <a:r>
              <a:rPr lang="en-US" altLang="ko-KR"/>
              <a:t>8</a:t>
            </a:r>
            <a:r>
              <a:rPr lang="ko-KR" altLang="en-US"/>
              <a:t>개의 절편이 있으므로 이 순환층에 있는 전체 모델 파라미터의 개수는 </a:t>
            </a:r>
            <a:r>
              <a:rPr lang="en-US" altLang="ko-KR"/>
              <a:t>128 + 64 + 8 = 200</a:t>
            </a:r>
            <a:r>
              <a:rPr lang="ko-KR" altLang="en-US"/>
              <a:t>개</a:t>
            </a:r>
            <a:endParaRPr lang="en-US" altLang="ko-KR"/>
          </a:p>
          <a:p>
            <a:pPr lvl="2"/>
            <a:r>
              <a:rPr lang="en-US" altLang="ko-KR"/>
              <a:t>Dense </a:t>
            </a:r>
            <a:r>
              <a:rPr lang="ko-KR" altLang="en-US"/>
              <a:t>층의 가중치 개수는 이전과 동일하게 </a:t>
            </a:r>
            <a:r>
              <a:rPr lang="en-US" altLang="ko-KR"/>
              <a:t>9</a:t>
            </a:r>
            <a:r>
              <a:rPr lang="ko-KR" altLang="en-US"/>
              <a:t>개</a:t>
            </a:r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119AE2-CE71-E1C4-0AF6-9A5AF528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7C8BF7-2CC9-A5EA-239A-AE99D64F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분류하기</a:t>
            </a:r>
            <a:r>
              <a:rPr lang="en-US" altLang="ko-KR"/>
              <a:t>(19)</a:t>
            </a:r>
            <a:endParaRPr lang="ko-KR" altLang="en-US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C55AE651-A20A-AF38-F7BD-71512A4A303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41158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2"/>
            <a:r>
              <a:rPr lang="ko-KR" altLang="en-US" dirty="0"/>
              <a:t>모델 훈련 과정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</a:t>
            </a:r>
            <a:r>
              <a:rPr lang="ko-KR" altLang="en-US"/>
              <a:t>분류하기</a:t>
            </a:r>
            <a:r>
              <a:rPr lang="en-US" altLang="ko-KR"/>
              <a:t>(20)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1C811C-F617-4FC6-8CE6-887BF9BD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57802"/>
              </p:ext>
            </p:extLst>
          </p:nvPr>
        </p:nvGraphicFramePr>
        <p:xfrm>
          <a:off x="1524000" y="1567853"/>
          <a:ext cx="650630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630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model_emb.compile(optimizer='adam', loss='binary_crossentropy’,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metrics=['accuracy'])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checkpoint_cb = keras.callbacks.ModelCheckpoint('best-embedding-model.keras’,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save_best_only=True)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early_stopping_cb = keras.callbacks.EarlyStopping(patience=3,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restore_best_weights=True)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history = model_emb.fit(train_seq, train_target, epochs=100, batch_size=64,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validation_data=(val_seq, val_target),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callbacks=[checkpoint_cb, early_stopping_cb])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415682-D112-4437-8C71-543F725EDABD}"/>
              </a:ext>
            </a:extLst>
          </p:cNvPr>
          <p:cNvCxnSpPr/>
          <p:nvPr/>
        </p:nvCxnSpPr>
        <p:spPr>
          <a:xfrm>
            <a:off x="8159261" y="2438400"/>
            <a:ext cx="423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AC118C-785A-4D76-AF78-704D6841B57B}"/>
              </a:ext>
            </a:extLst>
          </p:cNvPr>
          <p:cNvSpPr txBox="1"/>
          <p:nvPr/>
        </p:nvSpPr>
        <p:spPr>
          <a:xfrm>
            <a:off x="3707444" y="3779263"/>
            <a:ext cx="6506307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/>
              <a:t>Epoch 1/100</a:t>
            </a:r>
          </a:p>
          <a:p>
            <a:r>
              <a:rPr lang="en-US" altLang="ko-KR" sz="1300"/>
              <a:t>313/313 ━━━━━━━━━━━━━━━━━━━━ 53s 161ms/step - accuracy:</a:t>
            </a:r>
          </a:p>
          <a:p>
            <a:r>
              <a:rPr lang="en-US" altLang="ko-KR" sz="1300"/>
              <a:t>0.5242 - loss: 0.6913 - val_accuracy: 0.5782 - val_loss: 0.6750</a:t>
            </a:r>
          </a:p>
          <a:p>
            <a:r>
              <a:rPr lang="en-US" altLang="ko-KR" sz="1300"/>
              <a:t>Epoch 2/100</a:t>
            </a:r>
          </a:p>
          <a:p>
            <a:r>
              <a:rPr lang="en-US" altLang="ko-KR" sz="1300"/>
              <a:t>313/313 ━━━━━━━━━━━━━━━━━━━━ 49s 156ms/step - accuracy:</a:t>
            </a:r>
          </a:p>
          <a:p>
            <a:r>
              <a:rPr lang="en-US" altLang="ko-KR" sz="1300"/>
              <a:t>0.6491 - loss: 0.6349 - val_accuracy: 0.7262 - val_loss: 0.5638</a:t>
            </a:r>
          </a:p>
          <a:p>
            <a:r>
              <a:rPr lang="en-US" altLang="ko-KR" sz="1300"/>
              <a:t>(</a:t>
            </a:r>
            <a:r>
              <a:rPr lang="ko-KR" altLang="en-US" sz="1300"/>
              <a:t>중략</a:t>
            </a:r>
            <a:r>
              <a:rPr lang="en-US" altLang="ko-KR" sz="1300"/>
              <a:t>)</a:t>
            </a:r>
          </a:p>
          <a:p>
            <a:r>
              <a:rPr lang="en-US" altLang="ko-KR" sz="1300"/>
              <a:t>Epoch 9/100</a:t>
            </a:r>
          </a:p>
          <a:p>
            <a:r>
              <a:rPr lang="en-US" altLang="ko-KR" sz="1300"/>
              <a:t>313/313 ━━━━━━━━━━━━━━━━━━━━ 49s 156ms/step - accuracy:</a:t>
            </a:r>
          </a:p>
          <a:p>
            <a:r>
              <a:rPr lang="en-US" altLang="ko-KR" sz="1300"/>
              <a:t>0.8087 - loss: 0.4268 - val_accuracy: 0.7582 - val_loss: 0.5370</a:t>
            </a:r>
          </a:p>
          <a:p>
            <a:r>
              <a:rPr lang="en-US" altLang="ko-KR" sz="1300"/>
              <a:t>Epoch 10/100</a:t>
            </a:r>
          </a:p>
          <a:p>
            <a:r>
              <a:rPr lang="en-US" altLang="ko-KR" sz="1300"/>
              <a:t>313/313 ━━━━━━━━━━━━━━━━━━━━ 49s 155ms/step - accuracy:</a:t>
            </a:r>
          </a:p>
          <a:p>
            <a:r>
              <a:rPr lang="en-US" altLang="ko-KR" sz="1300"/>
              <a:t>0.8131 - loss: 0.4257 - val_accuracy: 0.7550 - val_loss: 0.5432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71A7341-53A8-1580-229F-27C258874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617233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단어 임베딩</a:t>
            </a:r>
            <a:r>
              <a:rPr lang="en-US" altLang="ko-KR" dirty="0"/>
              <a:t>(word embedding)</a:t>
            </a:r>
            <a:r>
              <a:rPr lang="ko-KR" altLang="en-US" dirty="0"/>
              <a:t> 사용하기</a:t>
            </a:r>
          </a:p>
          <a:p>
            <a:pPr lvl="2"/>
            <a:r>
              <a:rPr lang="ko-KR" altLang="en-US" dirty="0"/>
              <a:t>훈련 손실과 검증 손실 그래프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</a:t>
            </a:r>
            <a:r>
              <a:rPr lang="ko-KR" altLang="en-US"/>
              <a:t>분류하기</a:t>
            </a:r>
            <a:r>
              <a:rPr lang="en-US" altLang="ko-KR"/>
              <a:t>(21)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1C811C-F617-4FC6-8CE6-887BF9BD2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9376"/>
              </p:ext>
            </p:extLst>
          </p:nvPr>
        </p:nvGraphicFramePr>
        <p:xfrm>
          <a:off x="1524000" y="1755813"/>
          <a:ext cx="39243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plt.plot(history.history['loss'], label='train')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plt.plot(history.history['val_loss'], label='val')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plt.xlabel('epoch')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plt.ylabel('loss')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plt.legend()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plt.show()</a:t>
                      </a:r>
                      <a:endParaRPr lang="en-US" altLang="ko-KR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3298E-694E-4373-A264-C4D9047E7279}"/>
              </a:ext>
            </a:extLst>
          </p:cNvPr>
          <p:cNvCxnSpPr/>
          <p:nvPr/>
        </p:nvCxnSpPr>
        <p:spPr>
          <a:xfrm>
            <a:off x="5533292" y="2051538"/>
            <a:ext cx="21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CCC5C30-B60C-8056-98F7-4203A8F9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354" y="1755517"/>
            <a:ext cx="5146325" cy="3740580"/>
          </a:xfrm>
          <a:prstGeom prst="rect">
            <a:avLst/>
          </a:prstGeom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81C8FDAC-597C-DE52-F66A-54E5C4C3D5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95060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/>
              <a:t>케라스 </a:t>
            </a:r>
            <a:r>
              <a:rPr lang="en-US" altLang="ko-KR"/>
              <a:t>API</a:t>
            </a:r>
            <a:r>
              <a:rPr lang="ko-KR" altLang="en-US"/>
              <a:t>로 순환 신경망 구현</a:t>
            </a:r>
            <a:r>
              <a:rPr lang="en-US" altLang="ko-KR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순환 신경망의 개념을 실제 모델을 만들어 보면서 구체화</a:t>
            </a:r>
            <a:endParaRPr lang="en-US" altLang="ko-KR" dirty="0"/>
          </a:p>
          <a:p>
            <a:pPr lvl="2"/>
            <a:r>
              <a:rPr lang="ko-KR" altLang="en-US" dirty="0"/>
              <a:t>텐서플로와 케라스는 완전 연결 신경망</a:t>
            </a:r>
            <a:r>
              <a:rPr lang="en-US" altLang="ko-KR" dirty="0"/>
              <a:t>, </a:t>
            </a:r>
            <a:r>
              <a:rPr lang="ko-KR" altLang="en-US" dirty="0"/>
              <a:t>합성곱 신경망뿐만 아니라 다양한 순환층 클래스를 제공하기 때문에 손쉽게 순환 신경망을 만들 수 있음</a:t>
            </a:r>
            <a:endParaRPr lang="en-US" altLang="ko-KR" dirty="0"/>
          </a:p>
          <a:p>
            <a:pPr lvl="2"/>
            <a:r>
              <a:rPr lang="ko-KR" altLang="en-US" dirty="0"/>
              <a:t>순환 신경망의 </a:t>
            </a:r>
            <a:r>
              <a:rPr lang="en-US" altLang="ko-KR" dirty="0"/>
              <a:t>MNIST </a:t>
            </a:r>
            <a:r>
              <a:rPr lang="ko-KR" altLang="en-US" dirty="0"/>
              <a:t>데이터셋으로 생각할 수 있는 유명한 </a:t>
            </a:r>
            <a:r>
              <a:rPr lang="en-US" altLang="ko-KR" dirty="0"/>
              <a:t>IMDB </a:t>
            </a:r>
            <a:r>
              <a:rPr lang="ko-KR" altLang="en-US" dirty="0"/>
              <a:t>리뷰 데이터셋을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작업은 리뷰의 감상평을 긍정과 부정으로 분류하는 이진 분류 작업</a:t>
            </a:r>
            <a:endParaRPr lang="en-US" altLang="ko-KR" dirty="0"/>
          </a:p>
          <a:p>
            <a:pPr lvl="2"/>
            <a:r>
              <a:rPr lang="ko-KR" altLang="en-US" dirty="0"/>
              <a:t>두 가지 모델을 훈련</a:t>
            </a:r>
            <a:endParaRPr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lang="ko-KR" altLang="en-US" dirty="0"/>
              <a:t>입력 데이터를 원</a:t>
            </a:r>
            <a:r>
              <a:rPr lang="en-US" altLang="ko-KR" dirty="0"/>
              <a:t>-</a:t>
            </a:r>
            <a:r>
              <a:rPr lang="ko-KR" altLang="en-US" dirty="0"/>
              <a:t>핫 인코딩으로 변환하여 순환층에 직접 주입하는 방법</a:t>
            </a:r>
            <a:endParaRPr lang="en-US" altLang="ko-KR" dirty="0"/>
          </a:p>
          <a:p>
            <a:pPr marL="1714500" lvl="3" indent="-342900">
              <a:buFont typeface="+mj-lt"/>
              <a:buAutoNum type="arabicParenR"/>
            </a:pPr>
            <a:r>
              <a:rPr lang="ko-KR" altLang="en-US" dirty="0"/>
              <a:t>정수 시퀀스를 그대로 사용하기 위해 모델 처음에 </a:t>
            </a:r>
            <a:r>
              <a:rPr lang="en-US" altLang="ko-KR" dirty="0"/>
              <a:t>Embedding </a:t>
            </a:r>
            <a:r>
              <a:rPr lang="ko-KR" altLang="en-US" dirty="0"/>
              <a:t>층을 추가</a:t>
            </a:r>
            <a:endParaRPr lang="en-US" altLang="ko-KR" dirty="0"/>
          </a:p>
          <a:p>
            <a:pPr lvl="2"/>
            <a:r>
              <a:rPr lang="ko-KR" altLang="en-US" dirty="0"/>
              <a:t>단어 임베딩은 단어마다 실수로 이루어진 밀집 벡터를 학습하므로 단어를 풍부하게 표현할 수 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순환 신경망으로 </a:t>
            </a:r>
            <a:r>
              <a:rPr lang="en-US" altLang="ko-KR" dirty="0"/>
              <a:t>IMDB </a:t>
            </a:r>
            <a:r>
              <a:rPr lang="ko-KR" altLang="en-US" dirty="0"/>
              <a:t>리뷰 </a:t>
            </a:r>
            <a:r>
              <a:rPr lang="ko-KR" altLang="en-US"/>
              <a:t>분류하기</a:t>
            </a:r>
            <a:r>
              <a:rPr lang="en-US" altLang="ko-KR"/>
              <a:t>(22)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6B97367B-DB48-6258-EDDB-AF8E0466C8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543919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마무리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키워드로 끝나는 핵심 포인트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말뭉치는 자연어 처리에서 사용하는 텍스트 데이터의 모음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훈련 데이터셋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토큰은 텍스트에서 공백으로 구분되는 문자열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종종 소문자로 변환하고 구둣점은 삭제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핫 인코딩은 어떤 클래스에 해당하는 원소만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1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이고 나머지는 모두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인 벡터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정수로 변환된 토큰을 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핫 인코딩으로 변환하려면 어휘 사전 크기의 벡터가 만들어짐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단어 임베딩은 정수로 변환된 토큰을 비교적 작은 크기의 실수 밀집 벡터로 변환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이런 밀집 벡터는 단어 사이의 관계를 표현할 수 있기 때문에 자연어 처리에서 좋은 성능을 발휘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578880F-8863-58F3-99D5-962B13A184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748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</a:p>
        </p:txBody>
      </p:sp>
      <p:sp>
        <p:nvSpPr>
          <p:cNvPr id="210" name="Google Shape;210;p5"/>
          <p:cNvSpPr txBox="1"/>
          <p:nvPr/>
        </p:nvSpPr>
        <p:spPr>
          <a:xfrm>
            <a:off x="487015" y="800100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 lang="en-US" altLang="ko-KR"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alt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10: </a:t>
            </a:r>
            <a:r>
              <a:rPr lang="ko-KR" alt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모델을 위한 신경망</a:t>
            </a:r>
            <a:endParaRPr lang="ko-KR" altLang="en-US"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어텐션 메커니즘과 트랜스포머에 대해 배웁니다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트랜스포머로 상품 설명 요약하기를 학습합니다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대규모 언어 모델로 텍스트 생성하기를 익힙니다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마무리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핵심 패키지와 함수</a:t>
            </a:r>
          </a:p>
          <a:p>
            <a:pPr lvl="1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Keras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 dirty="0" err="1">
                <a:solidFill>
                  <a:srgbClr val="221E1F"/>
                </a:solidFill>
                <a:latin typeface="YoonV YoonMyungjo100Std_OTF"/>
              </a:rPr>
              <a:t>pad_sequences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YoonV YoonMyungjo100Std_OTF"/>
              </a:rPr>
              <a:t>( )</a:t>
            </a:r>
            <a:r>
              <a:rPr lang="en-US" altLang="ko-KR" dirty="0">
                <a:solidFill>
                  <a:srgbClr val="221E1F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 시퀀스 길이를 맞추기 위해 패딩을 추가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 dirty="0" err="1">
                <a:solidFill>
                  <a:srgbClr val="221E1F"/>
                </a:solidFill>
                <a:latin typeface="YoonV YoonMyungjo100Std_OTF"/>
              </a:rPr>
              <a:t>to_categorical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YoonV YoonMyungjo100Std_OTF"/>
              </a:rPr>
              <a:t> ( )</a:t>
            </a:r>
            <a:r>
              <a:rPr lang="en-US" altLang="ko-KR" dirty="0">
                <a:solidFill>
                  <a:srgbClr val="221E1F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 정수 시퀀스를 원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YoonV YoonMyungjo100Std_OTF"/>
              </a:rPr>
              <a:t>-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핫 인코딩으로 변환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 dirty="0" err="1">
                <a:solidFill>
                  <a:srgbClr val="221E1F"/>
                </a:solidFill>
                <a:latin typeface="YoonV YoonMyungjo100Std_OTF"/>
              </a:rPr>
              <a:t>SimpleRNN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 케라스의 기본 순환층 클래스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221E1F"/>
                </a:solidFill>
                <a:latin typeface="YoonV YoonMyungjo100Std_OTF"/>
              </a:rPr>
              <a:t>Embedding</a:t>
            </a:r>
            <a:r>
              <a:rPr lang="en-US" altLang="ko-KR" dirty="0">
                <a:solidFill>
                  <a:srgbClr val="221E1F"/>
                </a:solidFill>
                <a:latin typeface="YoonV YoonMyungjo100Std_OTF"/>
              </a:rPr>
              <a:t>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YoonV YoonMyungjo100Std_OTF"/>
              </a:rPr>
              <a:t> 단어 임베딩을 위한 클래스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7746E55-5B24-7A55-DAA3-F152505B0C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018319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altLang="ko-KR" dirty="0" err="1"/>
              <a:t>pad_sequences</a:t>
            </a:r>
            <a:r>
              <a:rPr lang="en-US" altLang="ko-KR" dirty="0"/>
              <a:t>(5, padding=‘post’, truncating=‘pre’)</a:t>
            </a:r>
            <a:r>
              <a:rPr lang="ko-KR" altLang="en-US" dirty="0"/>
              <a:t>로 했을 때 만들어질 수 없는 시퀀스는 무엇인가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dirty="0"/>
              <a:t>① [10, 5, 7, 3, 8]		</a:t>
            </a:r>
            <a:br>
              <a:rPr lang="en-US" altLang="ko-KR" dirty="0"/>
            </a:br>
            <a:r>
              <a:rPr lang="en-US" altLang="ko-KR" dirty="0"/>
              <a:t>② [0, 0, 10, 5, 7]		 </a:t>
            </a:r>
            <a:br>
              <a:rPr lang="en-US" altLang="ko-KR" dirty="0"/>
            </a:br>
            <a:r>
              <a:rPr lang="en-US" altLang="ko-KR" dirty="0"/>
              <a:t>③ [5, 7, 3, 8, 0]		  </a:t>
            </a:r>
            <a:br>
              <a:rPr lang="en-US" altLang="ko-KR" dirty="0"/>
            </a:br>
            <a:r>
              <a:rPr lang="en-US" altLang="ko-KR" dirty="0"/>
              <a:t>④ [7, 3, 8, 0, 0]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ko-KR" altLang="en-US"/>
              <a:t>케라스에서 제공하는 가장 기본적인 순환층 클래스는 무엇인가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/>
              <a:t>① </a:t>
            </a:r>
            <a:r>
              <a:rPr lang="en-US" altLang="ko-KR"/>
              <a:t>RNN</a:t>
            </a:r>
            <a:br>
              <a:rPr lang="en-US" altLang="ko-KR" dirty="0"/>
            </a:br>
            <a:r>
              <a:rPr lang="ko-KR" altLang="en-US"/>
              <a:t>② </a:t>
            </a:r>
            <a:r>
              <a:rPr lang="en-US" altLang="ko-KR"/>
              <a:t>BaseRNN </a:t>
            </a:r>
            <a:br>
              <a:rPr lang="en-US" altLang="ko-KR" dirty="0"/>
            </a:br>
            <a:r>
              <a:rPr lang="ko-KR" altLang="en-US"/>
              <a:t>③ </a:t>
            </a:r>
            <a:r>
              <a:rPr lang="en-US" altLang="ko-KR"/>
              <a:t>PlainRNN 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ko-KR" altLang="en-US"/>
              <a:t>④ </a:t>
            </a:r>
            <a:r>
              <a:rPr lang="en-US" altLang="ko-KR"/>
              <a:t>SimpleRNN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135045E-87C0-044F-4F5C-435F9E21B0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0025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5B948-7E7E-F912-E3FD-F03708A2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F2433F9-6EAD-9C18-41BA-791589F2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9-2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7EA17-DBA6-A1E0-C73F-A9E7786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4F58DEA-68FC-1B55-077A-5CB00C16E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어떤 </a:t>
            </a:r>
            <a:r>
              <a:rPr lang="ko-KR" altLang="en-US" dirty="0"/>
              <a:t>순환층에 </a:t>
            </a:r>
            <a:r>
              <a:rPr lang="en-US" altLang="ko-KR" dirty="0"/>
              <a:t>(100, 10) </a:t>
            </a:r>
            <a:r>
              <a:rPr lang="ko-KR" altLang="en-US" dirty="0"/>
              <a:t>크기의 입력이 주입</a:t>
            </a:r>
            <a:r>
              <a:rPr lang="en-US" altLang="ko-KR" dirty="0"/>
              <a:t>. </a:t>
            </a:r>
            <a:r>
              <a:rPr lang="ko-KR" altLang="en-US" dirty="0"/>
              <a:t>이 순환층의 뉴런 개수는 </a:t>
            </a:r>
            <a:r>
              <a:rPr lang="en-US" altLang="ko-KR" dirty="0"/>
              <a:t>16</a:t>
            </a:r>
            <a:r>
              <a:rPr lang="ko-KR" altLang="en-US" dirty="0"/>
              <a:t>개</a:t>
            </a:r>
            <a:r>
              <a:rPr lang="en-US" altLang="ko-KR" dirty="0"/>
              <a:t>. </a:t>
            </a:r>
            <a:r>
              <a:rPr lang="ko-KR" altLang="en-US" dirty="0"/>
              <a:t>이 층에 </a:t>
            </a:r>
            <a:br>
              <a:rPr lang="en-US" altLang="ko-KR" dirty="0"/>
            </a:br>
            <a:r>
              <a:rPr lang="ko-KR" altLang="en-US" dirty="0"/>
              <a:t>필요한 모델 파라미터 개수는 몇 개인가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 dirty="0"/>
              <a:t>① </a:t>
            </a:r>
            <a:r>
              <a:rPr lang="en-US" altLang="ko-KR" dirty="0"/>
              <a:t>192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en-US" altLang="ko-KR" dirty="0"/>
              <a:t>416 </a:t>
            </a:r>
            <a:br>
              <a:rPr lang="en-US" altLang="ko-KR" dirty="0"/>
            </a:br>
            <a:r>
              <a:rPr lang="ko-KR" altLang="en-US" dirty="0"/>
              <a:t>③ </a:t>
            </a:r>
            <a:r>
              <a:rPr lang="en-US" altLang="ko-KR" dirty="0"/>
              <a:t>432 		</a:t>
            </a:r>
            <a:br>
              <a:rPr lang="en-US" altLang="ko-KR" dirty="0"/>
            </a:br>
            <a:r>
              <a:rPr lang="ko-KR" altLang="en-US"/>
              <a:t>④ </a:t>
            </a:r>
            <a:r>
              <a:rPr lang="en-US" altLang="ko-KR"/>
              <a:t>1,872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ko-KR"/>
              <a:t>Embedding </a:t>
            </a:r>
            <a:r>
              <a:rPr lang="ko-KR" altLang="en-US"/>
              <a:t>클래스에 대해 올바르게 설명한 것은</a:t>
            </a:r>
            <a:r>
              <a:rPr lang="en-US" altLang="ko-KR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</a:t>
            </a:r>
            <a:r>
              <a:rPr lang="ko-KR" altLang="en-US"/>
              <a:t>토큰 정숫값을 실수 벡터로 바꾸어 줌</a:t>
            </a:r>
            <a:r>
              <a:rPr lang="en-US" altLang="ko-KR"/>
              <a:t>		</a:t>
            </a:r>
            <a:br>
              <a:rPr lang="en-US" altLang="ko-KR"/>
            </a:br>
            <a:r>
              <a:rPr lang="en-US" altLang="ko-KR"/>
              <a:t>② Embedding </a:t>
            </a:r>
            <a:r>
              <a:rPr lang="ko-KR" altLang="en-US"/>
              <a:t>층의 벡터는 사전에 결정된 값으로 훈련 도중 바뀌지 않음</a:t>
            </a:r>
            <a:br>
              <a:rPr lang="en-US" altLang="ko-KR"/>
            </a:br>
            <a:r>
              <a:rPr lang="en-US" altLang="ko-KR"/>
              <a:t>③ </a:t>
            </a:r>
            <a:r>
              <a:rPr lang="ko-KR" altLang="en-US"/>
              <a:t>만들어진 벡터의 길이는 토큰마다 다름</a:t>
            </a:r>
            <a:br>
              <a:rPr lang="en-US" altLang="ko-KR"/>
            </a:br>
            <a:r>
              <a:rPr lang="en-US" altLang="ko-KR"/>
              <a:t>④ </a:t>
            </a:r>
            <a:r>
              <a:rPr lang="ko-KR" altLang="en-US"/>
              <a:t>일반적으로 임베딩 벡터의 크기는 원</a:t>
            </a:r>
            <a:r>
              <a:rPr lang="en-US" altLang="ko-KR"/>
              <a:t>-</a:t>
            </a:r>
            <a:r>
              <a:rPr lang="ko-KR" altLang="en-US"/>
              <a:t>핫 인코딩 벡터보다 큼</a:t>
            </a:r>
            <a:endParaRPr lang="en-US" altLang="ko-KR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altLang="ko-KR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4C7757F-2232-98F4-1160-47E28101BF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84731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9469-12E2-33E7-D1C2-FCAC733F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271F0EA-D86B-DCE0-09B1-634AE5A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47A3AF-99F8-2BA5-1EC5-D3294BA4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6B6F54-6710-5594-EC90-4B25ED831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/>
              <a:t>파이토치로 순환 신경망 만들기</a:t>
            </a:r>
            <a:endParaRPr lang="en-US" altLang="ko-KR"/>
          </a:p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케라스 모델과 비교하기 위해 본문과 동일한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IMDB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데이터셋을 사용해 파이토치 모델을 구현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먼저 케라스에서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IMDB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데이터를 로드하고 각 샘플의 길이를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100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으로 맞춤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B52EC55D-6EF0-6820-ED94-CEF006F665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B536C9F-FEDF-FDA8-3B9D-02BF72CC6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61506"/>
              </p:ext>
            </p:extLst>
          </p:nvPr>
        </p:nvGraphicFramePr>
        <p:xfrm>
          <a:off x="1666875" y="2065020"/>
          <a:ext cx="628015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keras.datasets import imdb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 imdb.load_data(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num_words=500)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train_input, val_input,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train_input, train_target, test_size=0.2, random_state=42)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keras.preprocessing.sequence import pad_sequences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train_seq = pad_sequences(train_input, maxlen=100)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val_seq = pad_sequences(val_input, maxlen=100)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524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B70EC-9046-329A-D01F-DF9F7258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414F313-53FB-D9B1-1CDC-8FBBA457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B435C2-0E89-CD75-21C2-08D6D728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AB315BC-FE1C-8A79-9D08-D1F26793E7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train_seq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에는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20,000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개의 샘플이 있으며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각 샘플의 길이는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100</a:t>
            </a:r>
          </a:p>
          <a:p>
            <a:pPr lvl="1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train_seq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의 크기 확인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BE8A1C43-1419-F4A2-2EAE-3A63CCF7FF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1F9EF23-D0ED-4576-1765-2DEA1310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78163"/>
              </p:ext>
            </p:extLst>
          </p:nvPr>
        </p:nvGraphicFramePr>
        <p:xfrm>
          <a:off x="1666875" y="1655445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print(train_seq.shape, train_target.shape)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8F1D65-61FE-136A-09B6-E759B7B72BED}"/>
              </a:ext>
            </a:extLst>
          </p:cNvPr>
          <p:cNvCxnSpPr/>
          <p:nvPr/>
        </p:nvCxnSpPr>
        <p:spPr>
          <a:xfrm>
            <a:off x="6127541" y="1809750"/>
            <a:ext cx="31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108199-1B68-F831-E036-920E890D179E}"/>
              </a:ext>
            </a:extLst>
          </p:cNvPr>
          <p:cNvSpPr txBox="1"/>
          <p:nvPr/>
        </p:nvSpPr>
        <p:spPr>
          <a:xfrm>
            <a:off x="6700838" y="1623179"/>
            <a:ext cx="308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(20000, 100) (20000, 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47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9D66-AF38-E8C7-6FC1-F780E8AF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6D1DF3-66FB-226D-09AE-3044ED3F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156D15-6588-8A43-199D-D39A2B53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B4E3C5-0C32-E383-8E6D-0D1AEDD36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케라스로 준비한 이 데이터는 넘파이 배열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파이토치의 데이터로더에 사용하려면 이를 파이토치 텐서로 변환해야 함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torch.tensor ( )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함수를 사용하면 리스트나 튜플과 같은 파이썬 데이터 타입을 파이토치 텐서로 변환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endParaRPr lang="en-US" altLang="ko-KR">
              <a:solidFill>
                <a:srgbClr val="221E1F"/>
              </a:solidFill>
              <a:latin typeface="YoonV YoonMyungjo100Std_OTF"/>
            </a:endParaRPr>
          </a:p>
          <a:p>
            <a:pPr lvl="2"/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타깃값을 텐서로 변환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먼저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넘파이 배열의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dtype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속성을 사용해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의 데이터 타입을 확인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81EDFF29-3501-518C-77BC-F9205C0D8C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D833615-4546-02A5-CA1A-8686D11FB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66597"/>
              </p:ext>
            </p:extLst>
          </p:nvPr>
        </p:nvGraphicFramePr>
        <p:xfrm>
          <a:off x="1666875" y="1962150"/>
          <a:ext cx="44291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train_seq = torch.tensor(train_seq)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val_seq = torch.tensor(val_seq)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CE7F087-6ADF-3017-EE0E-39592DE6F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15528"/>
              </p:ext>
            </p:extLst>
          </p:nvPr>
        </p:nvGraphicFramePr>
        <p:xfrm>
          <a:off x="1990725" y="3329773"/>
          <a:ext cx="28670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0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print(train_target.dtype)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E95D02-ADA4-DA87-16BB-BBD2FA17223C}"/>
              </a:ext>
            </a:extLst>
          </p:cNvPr>
          <p:cNvCxnSpPr/>
          <p:nvPr/>
        </p:nvCxnSpPr>
        <p:spPr>
          <a:xfrm>
            <a:off x="5181600" y="3429000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B76C02-D844-CBCB-A7F9-1703BFF38F02}"/>
              </a:ext>
            </a:extLst>
          </p:cNvPr>
          <p:cNvSpPr txBox="1"/>
          <p:nvPr/>
        </p:nvSpPr>
        <p:spPr>
          <a:xfrm>
            <a:off x="5819775" y="3249668"/>
            <a:ext cx="1347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int64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8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AD80-1768-A7A4-82D0-AA917C3FE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0338FE-C5C3-D7C0-4482-06EA05B7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A2A4B7-03F0-FE76-D1A9-810DA536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DBEF89F-1AE5-4DE2-040B-CEAFD0BB56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앞의 출력 결과를 보면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64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비트 정수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은 긍정 또는 부정을 나타내는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0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으로 채워져 있음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그런데 파이토치 손실 함수는 입력으로 실숫값을 기대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따라서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train_target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val_target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을 실수형 텐서로 변환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endParaRPr lang="en-US" altLang="ko-KR">
              <a:solidFill>
                <a:srgbClr val="221E1F"/>
              </a:solidFill>
              <a:latin typeface="YoonV YoonMyungjo100Std_OTF"/>
            </a:endParaRPr>
          </a:p>
          <a:p>
            <a:pPr lvl="2"/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데이터 타입이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32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비트 부동소수점으로 바뀌었음을 확인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553E2E05-904F-B3C0-4D72-912B9CBE97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AF08CE62-DF41-9E53-D56A-B3B77F582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06377"/>
              </p:ext>
            </p:extLst>
          </p:nvPr>
        </p:nvGraphicFramePr>
        <p:xfrm>
          <a:off x="1666875" y="2393783"/>
          <a:ext cx="64484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train_target = torch.tensor(train_target, dtype=torch.float32)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val_target = torch.tensor(val_target, dtype=torch.float32)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AD08F5-15CE-AC8C-A447-842450E15B18}"/>
              </a:ext>
            </a:extLst>
          </p:cNvPr>
          <p:cNvCxnSpPr/>
          <p:nvPr/>
        </p:nvCxnSpPr>
        <p:spPr>
          <a:xfrm>
            <a:off x="5219700" y="3619500"/>
            <a:ext cx="314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7E532D-4C62-D973-1216-5C5633D2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50444"/>
              </p:ext>
            </p:extLst>
          </p:nvPr>
        </p:nvGraphicFramePr>
        <p:xfrm>
          <a:off x="1666876" y="3411543"/>
          <a:ext cx="32385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print(train_target.dtype)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E91EE8-11BC-CA86-BFE5-BF4A7F655D23}"/>
              </a:ext>
            </a:extLst>
          </p:cNvPr>
          <p:cNvSpPr txBox="1"/>
          <p:nvPr/>
        </p:nvSpPr>
        <p:spPr>
          <a:xfrm>
            <a:off x="5848349" y="3413137"/>
            <a:ext cx="150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torch.float32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08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B6FE-CD26-4B3E-1542-6F25CC42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8967C8-53BD-7680-83EE-7632641C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8E6F68-5E6B-3800-097E-73CADA7E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C6098F-4142-99AA-991A-B4D86F5BA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데이터 로더로 훈련 세트와 검증 세트를 준비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C3EB11B9-66ED-F563-4959-B81CE0747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4B40DEC-5756-1B5A-3437-0DCFFFDD9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48230"/>
              </p:ext>
            </p:extLst>
          </p:nvPr>
        </p:nvGraphicFramePr>
        <p:xfrm>
          <a:off x="1681163" y="1279358"/>
          <a:ext cx="64484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torch.utils.data import TensorDataset, DataLoader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train_dataset = TensorDataset(train_seq, train_target)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val_dataset = TensorDataset(val_seq, val_target)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train_loader = DataLoader(train_dataset, batch_size=64, shuffle=True)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val_loader = DataLoader(val_dataset, batch_size=64, shuffle=False)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22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596B-B69D-03C8-31A6-420EC7B0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3A3286-9122-C601-F37B-36AF2899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A35D12-B6A8-5699-06B1-2705E1AA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E173610-6DEF-271D-03F3-BA9168C91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모델을 구현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파이토치의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층은 모든 타임스텝의 출력과 최종 은닉 상태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두 가지 값을 반환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-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따라서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Sequential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클래스를 사용하여 모델을 구현하기에는 어려움이 있음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-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대신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nn.Module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의 서브 클래스를 만들어 모델을 구현하면 손쉽게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모델을 만들 수 있음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- nn.Module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클래스를 상속하는 방법은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이외에도 다양한 구조의 모델을 만들 수 있기 때문에 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 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파이토치 개발자들이 즐겨 사용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AB01E027-0561-F6AC-4058-38DEA1C887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58234C1-82F9-B0F2-DD91-4F8E05323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52868"/>
              </p:ext>
            </p:extLst>
          </p:nvPr>
        </p:nvGraphicFramePr>
        <p:xfrm>
          <a:off x="1666875" y="2733675"/>
          <a:ext cx="644842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torch.nn as nn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class IMDBRnn(nn.Module):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def __init__(self):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super().__init__()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self.embedding = nn.Embedding(500, 16)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self.rnn = nn.RNN(16, 8, batch_first=True)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self.dense = nn.Linear(8,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self.sigmoid = nn.Sigmoid()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def forward(self, x):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x = self.embedding(x)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_, hidden = self.rnn(x)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outputs = self.dense(hidden[-1])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return self.sigmoid(outputs)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64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DC59-B49A-970C-49ED-BC0D27A9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A6F0D1-9F5F-3CBB-0D34-C9E760E1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48DF1F-B685-1278-2726-D1FDBAC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BB0CFD-2783-BC2C-7AE1-963BCCA6F5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구현 코드 설명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nn.Module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클래스를 상속한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IMDBRnn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클래스를 선언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생성자인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__init__( )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정방향 계산을 담당할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forward( )</a:t>
            </a: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파이토치에서 임베딩 층은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nn.Embedding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클래스에 구현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파이토치의 기본 순환층인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클래스의 객체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배치 차원이 맨 앞이라는 것을 알리기 위해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batch_first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매개변수를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True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로 지정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-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 매개변수의 기본값은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False</a:t>
            </a:r>
          </a:p>
          <a:p>
            <a:pPr lvl="2"/>
            <a:r>
              <a:rPr lang="en-US" altLang="ko-KR">
                <a:solidFill>
                  <a:srgbClr val="221E1F"/>
                </a:solidFill>
                <a:latin typeface="YoonV YoonMyungjo100Std_OTF"/>
              </a:rPr>
              <a:t>nn.Linear </a:t>
            </a:r>
            <a:r>
              <a:rPr lang="ko-KR" altLang="en-US">
                <a:solidFill>
                  <a:srgbClr val="221E1F"/>
                </a:solidFill>
                <a:latin typeface="YoonV YoonMyungjo100Std_OTF"/>
              </a:rPr>
              <a:t>층 </a:t>
            </a:r>
            <a:r>
              <a:rPr lang="en-US" altLang="ko-KR">
                <a:solidFill>
                  <a:srgbClr val="221E1F"/>
                </a:solidFill>
                <a:latin typeface="YoonV YoonMyungjo100Std_OTF"/>
              </a:rPr>
              <a:t>-</a:t>
            </a:r>
            <a:r>
              <a:rPr lang="ko-KR" altLang="en-US">
                <a:solidFill>
                  <a:srgbClr val="221E1F"/>
                </a:solidFill>
                <a:latin typeface="YoonV YoonMyungjo100Std_OTF"/>
              </a:rPr>
              <a:t> 입력의 크기가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8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이고 출력 크기가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</a:t>
            </a:r>
            <a:endParaRPr lang="ko-KR" altLang="en-US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시그모이드 활성화 함수를 놓기 위한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nn.Sigmoid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층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forward( )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메서드에는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__init__( )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메서드에서 정의한 층을 사용해 입력에서 출력까지 층 객체를 호출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각 타임스텝의 은닉 상태는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batch_first=True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로 지정된 경우 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크기가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(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배치 크기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시퀀스 길이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뉴런개수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)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이고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batch_first=False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(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시퀀스 길이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배치 크기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뉴런 개수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)</a:t>
            </a: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두 번째 반환 값인 최종 은닉 상태의 크기는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(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층 개수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배치 크기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뉴런 개수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)</a:t>
            </a:r>
          </a:p>
          <a:p>
            <a:pPr lvl="3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예제는 각 샘플의 길이가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100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이고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개의 순환층과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64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개의 배치를 사용하므로 첫 번째 출력의 크기는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(64, 100, 8)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이고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두 번째 출력의 크기는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(1, 64, 8)</a:t>
            </a:r>
            <a:endParaRPr lang="en-US" altLang="ko-KR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hidden[-1]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로 마지막 층에 해당하는 은닉 상태를 선택해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nn.Linear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객체에 전달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FCA539C4-D5AF-C26C-2816-B3E436BFB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1874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09: </a:t>
            </a:r>
            <a:r>
              <a:rPr lang="ko-KR" altLang="en-US" dirty="0"/>
              <a:t>텍스트를 위한 인공 신경망</a:t>
            </a: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9-1	</a:t>
            </a:r>
            <a:r>
              <a:rPr lang="ko-KR" altLang="en-US" sz="2000" dirty="0"/>
              <a:t>순차 데이터와 순환 신경망 </a:t>
            </a:r>
            <a:endParaRPr lang="en-US" altLang="ko-KR" sz="2000" dirty="0"/>
          </a:p>
          <a:p>
            <a:r>
              <a:rPr lang="en-US" altLang="ko-KR" sz="2000" dirty="0"/>
              <a:t>SECTION 9-2 	</a:t>
            </a:r>
            <a:r>
              <a:rPr lang="ko-KR" altLang="en-US" sz="2000" dirty="0"/>
              <a:t>순환 신경망으로 </a:t>
            </a:r>
            <a:r>
              <a:rPr lang="en-US" altLang="ko-KR" sz="2000" dirty="0"/>
              <a:t>IMDB </a:t>
            </a:r>
            <a:r>
              <a:rPr lang="ko-KR" altLang="en-US" sz="2000" dirty="0"/>
              <a:t>리뷰 분류하기</a:t>
            </a:r>
            <a:endParaRPr lang="en-US" altLang="ko-KR" sz="2000" dirty="0"/>
          </a:p>
          <a:p>
            <a:r>
              <a:rPr lang="en-US" altLang="ko-KR" sz="2000" dirty="0"/>
              <a:t>SECTION 9-3 	LSTM</a:t>
            </a:r>
            <a:r>
              <a:rPr lang="ko-KR" altLang="en-US" sz="2000" dirty="0"/>
              <a:t>과 </a:t>
            </a:r>
            <a:r>
              <a:rPr lang="en-US" altLang="ko-KR" sz="2000" dirty="0"/>
              <a:t>GRU </a:t>
            </a:r>
            <a:r>
              <a:rPr lang="ko-KR" altLang="en-US" sz="2000" dirty="0"/>
              <a:t>셀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48C1EC6F-C58C-4C24-A86E-FF49EBF39E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9F7A-3EA1-1374-0D55-2DC879720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378E49-F39F-25EF-60AE-911F5CF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A7DE35-5A74-E5BB-B3F1-3EDA436A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7E1297D-D520-F1A8-4659-96680424B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IMDBRnn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클래스로 모델 객체를 만들고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GPU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로 전달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60527107-BD0D-F382-E2AD-73855BDB38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3A13057A-8498-D399-C7EC-76B272A8C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68355"/>
              </p:ext>
            </p:extLst>
          </p:nvPr>
        </p:nvGraphicFramePr>
        <p:xfrm>
          <a:off x="1666875" y="1238250"/>
          <a:ext cx="64484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IMDBRnn()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device = torch.device("cuda" if torch.cuda.is_available() else "cpu")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model.to(device)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22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CC264-43F3-8398-E6BF-87056183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68541BB-169B-F040-1F82-BDF27A9B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0EA688-B7C2-A5CB-0CE3-E1465CD5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27DF6E8-DAA2-2631-9812-F6F116C55D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손실 함수와 옵티마이저를 정의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이진 분류의 경우 모델의 마지막 층으로 시그모이드 함수를 추가했기 때문에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nn.BCELoss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를 사용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만약 모델이 마지막 출력을 만들기 위해 시그모이드 함수를 사용하지 않는다면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nn.BCEWithLogitsLoss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을 </a:t>
            </a:r>
            <a:b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</a:b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손실 함수로 사용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옵티마이저는 이전과 동일하게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Adam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을 사용하되 학습률을 기본값보다 조금 낮춰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2e-4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로 설정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31562C32-9B4D-4996-EE50-DD447380A3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A882EE04-779C-F82E-D078-DFB23284C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75820"/>
              </p:ext>
            </p:extLst>
          </p:nvPr>
        </p:nvGraphicFramePr>
        <p:xfrm>
          <a:off x="1666875" y="2732259"/>
          <a:ext cx="64484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torch.optim as optim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criterion = nn.BCELoss()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optimizer = optim.Adam(model.parameters(), lr=2e-4)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091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0AFB-34FB-9247-A45D-947DE845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ED7612-789A-0EEB-91C3-BCF75FA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109A209-C44F-672A-3409-E8AAB46D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E15AD37-5B2F-3DAB-8C97-86F0D63CD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모델을 훈련하고 결과를 확인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4E8C28AD-F2E8-2FA3-503E-ED32942B63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12A1B47-AE48-80DF-F619-DC81A52C5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10606"/>
              </p:ext>
            </p:extLst>
          </p:nvPr>
        </p:nvGraphicFramePr>
        <p:xfrm>
          <a:off x="1666876" y="1274934"/>
          <a:ext cx="5638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train_hist = []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val_hist = []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patience =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best_loss = -1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early_stopping_counter = 0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epochs = 100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epoch in range(epochs):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model.train()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train_loss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inputs, targets in train_loader: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inputs, targets = inputs.to(device), targets.to(device)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loss = criterion(outputs.squeeze(), targets)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optimizer.step()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train_loss += loss.item()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이하 코드 생략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B0BCF0-F97F-6F61-BC1E-27E34FC5E102}"/>
              </a:ext>
            </a:extLst>
          </p:cNvPr>
          <p:cNvCxnSpPr/>
          <p:nvPr/>
        </p:nvCxnSpPr>
        <p:spPr>
          <a:xfrm>
            <a:off x="7696200" y="2619375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348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292A-D658-48FA-8B66-951666EE9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E582443-8949-6BF9-EF21-9590BA07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69BAA9-89F0-9322-A674-1438253E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A2B928C-77D1-7CCC-2D59-63B8C4994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출력 결과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4DDE2457-DF62-6C10-D3E7-438BF356C7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A5A6B-33A3-ABEC-CACC-97BBAEDF7ADD}"/>
              </a:ext>
            </a:extLst>
          </p:cNvPr>
          <p:cNvSpPr txBox="1"/>
          <p:nvPr/>
        </p:nvSpPr>
        <p:spPr>
          <a:xfrm>
            <a:off x="1666875" y="1350526"/>
            <a:ext cx="61055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에포크</a:t>
            </a:r>
            <a:r>
              <a:rPr lang="en-US" altLang="ko-KR" sz="1600"/>
              <a:t>:1, </a:t>
            </a:r>
            <a:r>
              <a:rPr lang="ko-KR" altLang="en-US" sz="1600"/>
              <a:t>훈련 손실</a:t>
            </a:r>
            <a:r>
              <a:rPr lang="en-US" altLang="ko-KR" sz="1600"/>
              <a:t>:0.7088, </a:t>
            </a:r>
            <a:r>
              <a:rPr lang="ko-KR" altLang="en-US" sz="1600"/>
              <a:t>검증 손실</a:t>
            </a:r>
            <a:r>
              <a:rPr lang="en-US" altLang="ko-KR" sz="1600"/>
              <a:t>:0.7030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:2, </a:t>
            </a:r>
            <a:r>
              <a:rPr lang="ko-KR" altLang="en-US" sz="1600"/>
              <a:t>훈련 손실</a:t>
            </a:r>
            <a:r>
              <a:rPr lang="en-US" altLang="ko-KR" sz="1600"/>
              <a:t>:0.6992, </a:t>
            </a:r>
            <a:r>
              <a:rPr lang="ko-KR" altLang="en-US" sz="1600"/>
              <a:t>검증 손실</a:t>
            </a:r>
            <a:r>
              <a:rPr lang="en-US" altLang="ko-KR" sz="1600"/>
              <a:t>:0.6970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:3, </a:t>
            </a:r>
            <a:r>
              <a:rPr lang="ko-KR" altLang="en-US" sz="1600"/>
              <a:t>훈련 손실</a:t>
            </a:r>
            <a:r>
              <a:rPr lang="en-US" altLang="ko-KR" sz="1600"/>
              <a:t>:0.6941, </a:t>
            </a:r>
            <a:r>
              <a:rPr lang="ko-KR" altLang="en-US" sz="1600"/>
              <a:t>검증 손실</a:t>
            </a:r>
            <a:r>
              <a:rPr lang="en-US" altLang="ko-KR" sz="1600"/>
              <a:t>:0.6934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:4, </a:t>
            </a:r>
            <a:r>
              <a:rPr lang="ko-KR" altLang="en-US" sz="1600"/>
              <a:t>훈련 손실</a:t>
            </a:r>
            <a:r>
              <a:rPr lang="en-US" altLang="ko-KR" sz="1600"/>
              <a:t>:0.6907, </a:t>
            </a:r>
            <a:r>
              <a:rPr lang="ko-KR" altLang="en-US" sz="1600"/>
              <a:t>검증 손실</a:t>
            </a:r>
            <a:r>
              <a:rPr lang="en-US" altLang="ko-KR" sz="1600"/>
              <a:t>:0.6909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:5, </a:t>
            </a:r>
            <a:r>
              <a:rPr lang="ko-KR" altLang="en-US" sz="1600"/>
              <a:t>훈련 손실</a:t>
            </a:r>
            <a:r>
              <a:rPr lang="en-US" altLang="ko-KR" sz="1600"/>
              <a:t>:0.6883, </a:t>
            </a:r>
            <a:r>
              <a:rPr lang="ko-KR" altLang="en-US" sz="1600"/>
              <a:t>검증 손실</a:t>
            </a:r>
            <a:r>
              <a:rPr lang="en-US" altLang="ko-KR" sz="1600"/>
              <a:t>:0.6893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:6, </a:t>
            </a:r>
            <a:r>
              <a:rPr lang="ko-KR" altLang="en-US" sz="1600"/>
              <a:t>훈련 손실</a:t>
            </a:r>
            <a:r>
              <a:rPr lang="en-US" altLang="ko-KR" sz="1600"/>
              <a:t>:0.6865, </a:t>
            </a:r>
            <a:r>
              <a:rPr lang="ko-KR" altLang="en-US" sz="1600"/>
              <a:t>검증 손실</a:t>
            </a:r>
            <a:r>
              <a:rPr lang="en-US" altLang="ko-KR" sz="1600"/>
              <a:t>:0.6875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:7, </a:t>
            </a:r>
            <a:r>
              <a:rPr lang="ko-KR" altLang="en-US" sz="1600"/>
              <a:t>훈련 손실</a:t>
            </a:r>
            <a:r>
              <a:rPr lang="en-US" altLang="ko-KR" sz="1600"/>
              <a:t>:0.6847, </a:t>
            </a:r>
            <a:r>
              <a:rPr lang="ko-KR" altLang="en-US" sz="1600"/>
              <a:t>검증 손실</a:t>
            </a:r>
            <a:r>
              <a:rPr lang="en-US" altLang="ko-KR" sz="1600"/>
              <a:t>:0.6861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:8, </a:t>
            </a:r>
            <a:r>
              <a:rPr lang="ko-KR" altLang="en-US" sz="1600"/>
              <a:t>훈련 손실</a:t>
            </a:r>
            <a:r>
              <a:rPr lang="en-US" altLang="ko-KR" sz="1600"/>
              <a:t>:0.6829, </a:t>
            </a:r>
            <a:r>
              <a:rPr lang="ko-KR" altLang="en-US" sz="1600"/>
              <a:t>검증 손실</a:t>
            </a:r>
            <a:r>
              <a:rPr lang="en-US" altLang="ko-KR" sz="1600"/>
              <a:t>:0.6850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:9, </a:t>
            </a:r>
            <a:r>
              <a:rPr lang="ko-KR" altLang="en-US" sz="1600"/>
              <a:t>훈련 손실</a:t>
            </a:r>
            <a:r>
              <a:rPr lang="en-US" altLang="ko-KR" sz="1600"/>
              <a:t>:0.6812, </a:t>
            </a:r>
            <a:r>
              <a:rPr lang="ko-KR" altLang="en-US" sz="1600"/>
              <a:t>검증 손실</a:t>
            </a:r>
            <a:r>
              <a:rPr lang="en-US" altLang="ko-KR" sz="1600"/>
              <a:t>:0.6834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중략</a:t>
            </a:r>
            <a:r>
              <a:rPr lang="en-US" altLang="ko-KR" sz="1600"/>
              <a:t>)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:49, </a:t>
            </a:r>
            <a:r>
              <a:rPr lang="ko-KR" altLang="en-US" sz="1600"/>
              <a:t>훈련 손실</a:t>
            </a:r>
            <a:r>
              <a:rPr lang="en-US" altLang="ko-KR" sz="1600"/>
              <a:t>:0.5259, </a:t>
            </a:r>
            <a:r>
              <a:rPr lang="ko-KR" altLang="en-US" sz="1600"/>
              <a:t>검증 손실</a:t>
            </a:r>
            <a:r>
              <a:rPr lang="en-US" altLang="ko-KR" sz="1600"/>
              <a:t>:0.5592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:50, </a:t>
            </a:r>
            <a:r>
              <a:rPr lang="ko-KR" altLang="en-US" sz="1600"/>
              <a:t>훈련 손실</a:t>
            </a:r>
            <a:r>
              <a:rPr lang="en-US" altLang="ko-KR" sz="1600"/>
              <a:t>:0.5237, </a:t>
            </a:r>
            <a:r>
              <a:rPr lang="ko-KR" altLang="en-US" sz="1600"/>
              <a:t>검증 손실</a:t>
            </a:r>
            <a:r>
              <a:rPr lang="en-US" altLang="ko-KR" sz="1600"/>
              <a:t>:0.5593</a:t>
            </a:r>
          </a:p>
          <a:p>
            <a:r>
              <a:rPr lang="ko-KR" altLang="en-US" sz="1600"/>
              <a:t>에포크</a:t>
            </a:r>
            <a:r>
              <a:rPr lang="en-US" altLang="ko-KR" sz="1600"/>
              <a:t>:51, </a:t>
            </a:r>
            <a:r>
              <a:rPr lang="ko-KR" altLang="en-US" sz="1600"/>
              <a:t>훈련 손실</a:t>
            </a:r>
            <a:r>
              <a:rPr lang="en-US" altLang="ko-KR" sz="1600"/>
              <a:t>:0.5220, </a:t>
            </a:r>
            <a:r>
              <a:rPr lang="ko-KR" altLang="en-US" sz="1600"/>
              <a:t>검증 손실</a:t>
            </a:r>
            <a:r>
              <a:rPr lang="en-US" altLang="ko-KR" sz="1600"/>
              <a:t>:0.5678</a:t>
            </a:r>
          </a:p>
          <a:p>
            <a:r>
              <a:rPr lang="en-US" altLang="ko-KR" sz="1600"/>
              <a:t>51</a:t>
            </a:r>
            <a:r>
              <a:rPr lang="ko-KR" altLang="en-US" sz="1600"/>
              <a:t>번째 에포크에서 조기 종료되었습니다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BAED2-66FC-DCEA-9967-FB797B682D0B}"/>
              </a:ext>
            </a:extLst>
          </p:cNvPr>
          <p:cNvSpPr txBox="1"/>
          <p:nvPr/>
        </p:nvSpPr>
        <p:spPr>
          <a:xfrm>
            <a:off x="1524000" y="5168920"/>
            <a:ext cx="7173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49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번째 에포크가 최상의 성능을 기록했으며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, 51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번째 에포크에서 조기 종료</a:t>
            </a:r>
          </a:p>
        </p:txBody>
      </p:sp>
    </p:spTree>
    <p:extLst>
      <p:ext uri="{BB962C8B-B14F-4D97-AF65-F5344CB8AC3E}">
        <p14:creationId xmlns:p14="http://schemas.microsoft.com/office/powerpoint/2010/main" val="29771417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BB5D-4CB4-F60E-F451-9FA6EC5FD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C20853-1090-BC4B-1374-DCF62BA8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FDB983-37C7-054F-3931-9718982C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447FF64-3F88-CF20-A4A2-518A6956F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훈련 손실과 검증 손실 그래프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1A94DBDD-CF37-E260-23A0-AD06E81D7C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53DD079-8A05-88FF-131B-5F11BF1A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71928"/>
              </p:ext>
            </p:extLst>
          </p:nvPr>
        </p:nvGraphicFramePr>
        <p:xfrm>
          <a:off x="1666876" y="1274934"/>
          <a:ext cx="3638549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5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plt.plot(train_hist, label='train’)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plt.plot(val_hist,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3A233A-6751-3BF4-522C-2AC63C59FA4A}"/>
              </a:ext>
            </a:extLst>
          </p:cNvPr>
          <p:cNvCxnSpPr/>
          <p:nvPr/>
        </p:nvCxnSpPr>
        <p:spPr>
          <a:xfrm>
            <a:off x="5600700" y="16002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717B0C0-EF17-AD6E-543F-63F7161C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3865"/>
            <a:ext cx="4622872" cy="3329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4F1679-04F3-BABA-5465-C26D7E094C6F}"/>
              </a:ext>
            </a:extLst>
          </p:cNvPr>
          <p:cNvSpPr txBox="1"/>
          <p:nvPr/>
        </p:nvSpPr>
        <p:spPr>
          <a:xfrm>
            <a:off x="2057400" y="4825295"/>
            <a:ext cx="95440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검증 손실이 훈련 손실과 함께 감소하지만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에포크가 진행될수록 두 손실 값 사이의 간격이 </a:t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점점 벌어짐</a:t>
            </a:r>
            <a:endParaRPr lang="en-US" altLang="ko-KR" sz="160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마지막에는 검증 손실이 크게 증가하는데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이를 통해 모델이 적절한 시점에 조기 종료된 것을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1193783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1DE7-90BA-0762-189E-2B715DCC4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3558315-7B52-32D1-3717-E8B94704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1465C5-B721-614D-C044-57CFA0B7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F8BF5E-E96C-9436-7CE2-8A423D3AA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검증 세트에 대한 모델의 정확도 확인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훈련 과정에서 저장한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best_rnn_model.pt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파일을 로드한 다음 이전과 동일하게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val_loader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를 사용해 올바르게 예측한 개수를 누적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 모델의 출력은 시그모이드 함수가 만든 양성 클래스에 대한 확률 값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 </a:t>
            </a: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따라서 모델의 출력 값이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0.5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보다 크면 양성 클래스이고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,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그렇지 않으면 음성 클래스로 판별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F1F02C6C-2B75-C8A6-7DD4-B029DE4317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20058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CBE8-8071-FA90-3B81-6A4CE980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D054BA-CA4E-C0E6-C1C8-BE74F109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B2F0FE-2DFB-6311-875E-181DB02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09266AA-6A74-A034-C483-86ECB23E8D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비교를 위한 불리언 텐서 만들기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출력 값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outputs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0.5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를 비교하여 모델의 출력이 양성 클래스인지 음성 클래스인지를 기록한 불리언 텐서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 불리언 텐서를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squeeze( )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메서드로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차원 텐서로 줄인 다음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targets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비교하여 올바른 예측 개수를 카운트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36C82D9F-6AAE-131D-E178-CF0ACD9A2E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AA75248-F380-1E4E-850E-BAD3F9E10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76560"/>
              </p:ext>
            </p:extLst>
          </p:nvPr>
        </p:nvGraphicFramePr>
        <p:xfrm>
          <a:off x="1666875" y="2137899"/>
          <a:ext cx="58293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model.load_state_dict(torch.load('best_rnn_model.pt', weights_only=True))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corrects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inputs, targets in val_loader: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inputs, targets = inputs.to(device), targets.to(device)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predicts = outputs &gt; 0.5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corrects += (predicts.squeeze() == targets).sum().item()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len(val_dataset)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C1538AD-BDF8-B62B-8F72-7CF93531E3DF}"/>
              </a:ext>
            </a:extLst>
          </p:cNvPr>
          <p:cNvCxnSpPr/>
          <p:nvPr/>
        </p:nvCxnSpPr>
        <p:spPr>
          <a:xfrm>
            <a:off x="7943850" y="3209925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C550C6-0434-5CCF-DB50-7638A757C87D}"/>
              </a:ext>
            </a:extLst>
          </p:cNvPr>
          <p:cNvSpPr txBox="1"/>
          <p:nvPr/>
        </p:nvSpPr>
        <p:spPr>
          <a:xfrm>
            <a:off x="8508518" y="3025259"/>
            <a:ext cx="253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검증 정확도</a:t>
            </a:r>
            <a:r>
              <a:rPr lang="en-US" altLang="ko-KR"/>
              <a:t>: 0.7272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98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71E4-8CEE-9704-35B1-0492F439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B0564EC-73D7-4ABC-EC80-0005D842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9-2</a:t>
            </a:r>
            <a:r>
              <a:rPr lang="ko-KR" altLang="en-US"/>
              <a:t> 파이토치 버전 살펴보기</a:t>
            </a:r>
            <a:r>
              <a:rPr lang="en-US" altLang="ko-KR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16EE99-A341-6E50-1D18-168BE97F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A747069-9EE4-F431-5B6F-737632FEE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비교를 위한 불리언 텐서 만들기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2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출력 값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outputs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0.5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를 비교하여 모델의 출력이 양성 클래스인지 음성 클래스인지를 기록한 불리언 텐서</a:t>
            </a:r>
            <a:endParaRPr lang="en-US" altLang="ko-KR" b="0" i="0" u="none" strike="noStrike" baseline="0">
              <a:solidFill>
                <a:srgbClr val="221E1F"/>
              </a:solidFill>
              <a:latin typeface="YoonV YoonMyungjo100Std_OTF"/>
            </a:endParaRPr>
          </a:p>
          <a:p>
            <a:pPr lvl="1"/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이 불리언 텐서를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squeeze( ) 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메서드로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1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차원 텐서로 줄인 다음 </a:t>
            </a:r>
            <a:r>
              <a:rPr lang="en-US" altLang="ko-KR" b="0" i="0" u="none" strike="noStrike" baseline="0">
                <a:solidFill>
                  <a:srgbClr val="221E1F"/>
                </a:solidFill>
                <a:latin typeface="YoonV YoonMyungjo100Std_OTF"/>
              </a:rPr>
              <a:t>targets</a:t>
            </a:r>
            <a:r>
              <a:rPr lang="ko-KR" altLang="en-US" b="0" i="0" u="none" strike="noStrike" baseline="0">
                <a:solidFill>
                  <a:srgbClr val="221E1F"/>
                </a:solidFill>
                <a:latin typeface="YoonV YoonMyungjo100Std_OTF"/>
              </a:rPr>
              <a:t>와 비교하여 올바른 예측 개수를 카운트</a:t>
            </a:r>
            <a:endParaRPr lang="en-US" altLang="ko-KR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5" name="바닥글 개체 틀 1">
            <a:extLst>
              <a:ext uri="{FF2B5EF4-FFF2-40B4-BE49-F238E27FC236}">
                <a16:creationId xmlns:a16="http://schemas.microsoft.com/office/drawing/2014/main" id="{21A71E40-EE56-5276-33A7-9E3ADD9AA1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AF79608D-73CD-6FB0-7C35-3DA647B57400}"/>
              </a:ext>
            </a:extLst>
          </p:cNvPr>
          <p:cNvGraphicFramePr>
            <a:graphicFrameLocks noGrp="1"/>
          </p:cNvGraphicFramePr>
          <p:nvPr/>
        </p:nvGraphicFramePr>
        <p:xfrm>
          <a:off x="1666875" y="2137899"/>
          <a:ext cx="58293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model.load_state_dict(torch.load('best_rnn_model.pt', weights_only=True))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corrects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inputs, targets in val_loader: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inputs, targets = inputs.to(device), targets.to(device)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predicts = outputs &gt; 0.5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corrects += (predicts.squeeze() == targets).sum().item()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len(val_dataset)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57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  <a:p>
            <a:pPr lvl="1"/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Long Short-Term Memory</a:t>
            </a:r>
            <a:r>
              <a:rPr lang="ko-KR" altLang="en-US" dirty="0"/>
              <a:t>의 약자</a:t>
            </a:r>
            <a:r>
              <a:rPr lang="en-US" altLang="ko-KR" dirty="0"/>
              <a:t>. </a:t>
            </a:r>
            <a:r>
              <a:rPr lang="ko-KR" altLang="en-US" dirty="0"/>
              <a:t>단기 기억을 오래 기억하기 위해 고안</a:t>
            </a:r>
            <a:endParaRPr lang="en-US" altLang="ko-KR" dirty="0"/>
          </a:p>
          <a:p>
            <a:pPr lvl="1"/>
            <a:r>
              <a:rPr lang="en-US" altLang="ko-KR" dirty="0"/>
              <a:t>LSTM</a:t>
            </a:r>
            <a:r>
              <a:rPr lang="ko-KR" altLang="en-US" dirty="0"/>
              <a:t>은 입력과 가중치를 곱하고 절편을 더해 활성화 함수를 통과시키는 구조를 여러 개 가지고 있으며</a:t>
            </a:r>
            <a:r>
              <a:rPr lang="en-US" altLang="ko-KR" dirty="0"/>
              <a:t>, </a:t>
            </a:r>
            <a:r>
              <a:rPr lang="ko-KR" altLang="en-US" dirty="0"/>
              <a:t>이런 계산 결과는 다음 타임스텝에 재사용</a:t>
            </a:r>
            <a:endParaRPr lang="en-US" altLang="ko-KR" dirty="0"/>
          </a:p>
          <a:p>
            <a:pPr lvl="1"/>
            <a:r>
              <a:rPr lang="ko-KR" altLang="en-US" dirty="0"/>
              <a:t>은닉 상태</a:t>
            </a:r>
            <a:endParaRPr lang="en-US" altLang="ko-KR" dirty="0"/>
          </a:p>
          <a:p>
            <a:pPr lvl="2"/>
            <a:r>
              <a:rPr lang="ko-KR" altLang="en-US" dirty="0"/>
              <a:t>입력과 이전 타임스텝의 은닉 상태를 가중치에 곱한 후 활성화 함수를 통과시켜 다음 은닉 상태를 만듦</a:t>
            </a:r>
            <a:r>
              <a:rPr lang="en-US" altLang="ko-KR" dirty="0"/>
              <a:t> </a:t>
            </a:r>
            <a:r>
              <a:rPr lang="ko-KR" altLang="en-US" dirty="0"/>
              <a:t>이때 기본 순환층과는 달리 시그모이드 활성화 함수를 사용</a:t>
            </a:r>
            <a:endParaRPr lang="en-US" altLang="ko-KR" dirty="0"/>
          </a:p>
          <a:p>
            <a:pPr lvl="2"/>
            <a:r>
              <a:rPr lang="en-US" altLang="ko-KR" dirty="0"/>
              <a:t>tanh </a:t>
            </a:r>
            <a:r>
              <a:rPr lang="ko-KR" altLang="en-US" dirty="0"/>
              <a:t>활성화 함수를 통과한 어떤 값과 곱해져서 은닉 상태를 만듦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BB909-AE49-45A0-87FA-9BAC86D9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54" y="3824288"/>
            <a:ext cx="3226595" cy="2966735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C0F24993-8168-7F6D-D49E-DBC9787BC1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60657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/>
              <a:t>셀 상태</a:t>
            </a:r>
            <a:r>
              <a:rPr lang="en-US" altLang="ko-KR" dirty="0"/>
              <a:t>(cell state)</a:t>
            </a:r>
          </a:p>
          <a:p>
            <a:pPr lvl="2"/>
            <a:r>
              <a:rPr lang="ko-KR" altLang="en-US" dirty="0"/>
              <a:t>은닉 상태와 달리 셀 상태는 다음 층으로 전달되지 않고 </a:t>
            </a:r>
            <a:r>
              <a:rPr lang="en-US" altLang="ko-KR" dirty="0"/>
              <a:t>LSTM </a:t>
            </a:r>
            <a:r>
              <a:rPr lang="ko-KR" altLang="en-US" dirty="0"/>
              <a:t>셀에서 순환만 되는 값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1F735-6CB7-40BC-9FD4-7DEFE358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95" y="2117782"/>
            <a:ext cx="4203246" cy="4184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92F31-751A-4370-BE94-EB19F4E69A58}"/>
              </a:ext>
            </a:extLst>
          </p:cNvPr>
          <p:cNvSpPr txBox="1"/>
          <p:nvPr/>
        </p:nvSpPr>
        <p:spPr>
          <a:xfrm>
            <a:off x="6514596" y="3502199"/>
            <a:ext cx="50031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셀 상태 계산 과정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먼저 입력과 은닉 상태를 또 다른 가중치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wf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곱한 다음 시그모이드 함수를 통과시킴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이전 타임스텝의 셀 상태와 곱하여 새로운 셀 상태를 만듦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셀 상태가 오른쪽에서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tanh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함수를 통과하여 새로운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은닉 상태를 만드는 데 기여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18383D4-D163-D680-A3D1-81F50D006F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8483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375" y="2457887"/>
            <a:ext cx="10267121" cy="993592"/>
          </a:xfrm>
        </p:spPr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09 </a:t>
            </a:r>
            <a:r>
              <a:rPr lang="ko-KR" altLang="en-US" sz="3600" b="1" dirty="0"/>
              <a:t>텍스트를 위한 인공 신경망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889182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텍스트와 시계열 데이터 같은 순차 데이터에 잘 맞는 순환 신경망의 개념과 구성 요소에 대해 배웁니다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케라스 </a:t>
            </a:r>
            <a:r>
              <a:rPr lang="en-US" altLang="ko-KR" sz="1600"/>
              <a:t>API</a:t>
            </a:r>
            <a:r>
              <a:rPr lang="ko-KR" altLang="en-US" sz="1600"/>
              <a:t>로 기본적인 순환 신경망에서 고급 순환 신경망을 만들어 영화 감상평을 분류하는 작업에 적용해 봅니다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순환 신경망에서 발생하는 문제점과 이를 극복하기 위한 해결책을 살펴봅니다</a:t>
            </a:r>
            <a:r>
              <a:rPr lang="en-US" altLang="ko-KR" sz="1600"/>
              <a:t>.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B1F02-B753-4EBF-91A3-A1935EA2589D}"/>
              </a:ext>
            </a:extLst>
          </p:cNvPr>
          <p:cNvSpPr txBox="1"/>
          <p:nvPr/>
        </p:nvSpPr>
        <p:spPr>
          <a:xfrm>
            <a:off x="630465" y="3429000"/>
            <a:ext cx="507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06436"/>
                </a:solidFill>
              </a:rPr>
              <a:t>한빛 마켓의 댓글을 분석하라</a:t>
            </a:r>
            <a:r>
              <a:rPr lang="en-US" altLang="ko-KR" b="1" dirty="0">
                <a:solidFill>
                  <a:srgbClr val="F06436"/>
                </a:solidFill>
              </a:rPr>
              <a:t>!</a:t>
            </a:r>
            <a:endParaRPr lang="ko-KR" altLang="en-US" b="1" dirty="0">
              <a:solidFill>
                <a:srgbClr val="F064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57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/>
              <a:t>셀 상태</a:t>
            </a:r>
            <a:r>
              <a:rPr lang="en-US" altLang="ko-KR" dirty="0"/>
              <a:t>(cell state)</a:t>
            </a:r>
          </a:p>
          <a:p>
            <a:pPr lvl="2"/>
            <a:r>
              <a:rPr lang="en-US" altLang="ko-KR" dirty="0"/>
              <a:t>LSTM</a:t>
            </a:r>
            <a:r>
              <a:rPr lang="ko-KR" altLang="en-US" dirty="0"/>
              <a:t>은 마치 작은 셀을 여러 개 포함하고 있는 큰 셀 같음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입력과 은닉 상태에 곱해지는 가중치 </a:t>
            </a:r>
            <a:r>
              <a:rPr lang="en-US" altLang="ko-KR" dirty="0"/>
              <a:t>W</a:t>
            </a:r>
            <a:r>
              <a:rPr lang="en-US" altLang="ko-KR" baseline="-25000" dirty="0"/>
              <a:t>o</a:t>
            </a:r>
            <a:r>
              <a:rPr lang="ko-KR" altLang="en-US" dirty="0"/>
              <a:t>와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f</a:t>
            </a:r>
            <a:r>
              <a:rPr lang="ko-KR" altLang="en-US" dirty="0"/>
              <a:t>가 다름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92F31-751A-4370-BE94-EB19F4E69A58}"/>
              </a:ext>
            </a:extLst>
          </p:cNvPr>
          <p:cNvSpPr txBox="1"/>
          <p:nvPr/>
        </p:nvSpPr>
        <p:spPr>
          <a:xfrm>
            <a:off x="6514596" y="3502199"/>
            <a:ext cx="500314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</a:rPr>
              <a:t>셀 상태 계산 과정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입력과 은닉 상태를 각기 다른 가중치에 곱한 다음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하나는 시그모이드 함수를 통과시키고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다른 하나는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tanh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함수를 통과시킴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그다음 두 결과를 곱한 후 이전 셀 상태와 더함</a:t>
            </a: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결과가 최종적인 다음 셀 상태가 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A55F-ABFA-4276-9C02-DB388144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413818"/>
            <a:ext cx="3980878" cy="4007011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8819B71-D7F5-1B6C-1F67-2B2E0029F45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89698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560C8E-85A7-4F80-954E-EBC50C8C1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2" y="2153584"/>
            <a:ext cx="5806253" cy="3846232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  <a:p>
            <a:pPr lvl="1"/>
            <a:r>
              <a:rPr lang="ko-KR" altLang="en-US" dirty="0"/>
              <a:t>셀 상태</a:t>
            </a:r>
            <a:r>
              <a:rPr lang="en-US" altLang="ko-KR" dirty="0"/>
              <a:t>(cell state)</a:t>
            </a:r>
          </a:p>
          <a:p>
            <a:pPr lvl="2"/>
            <a:r>
              <a:rPr lang="ko-KR" altLang="en-US" dirty="0"/>
              <a:t>삭제 게이트</a:t>
            </a:r>
            <a:r>
              <a:rPr lang="en-US" altLang="ko-KR" dirty="0"/>
              <a:t>, </a:t>
            </a:r>
            <a:r>
              <a:rPr lang="ko-KR" altLang="en-US" dirty="0"/>
              <a:t>입력 게이트</a:t>
            </a:r>
            <a:r>
              <a:rPr lang="en-US" altLang="ko-KR" dirty="0"/>
              <a:t>, </a:t>
            </a:r>
            <a:r>
              <a:rPr lang="ko-KR" altLang="en-US" dirty="0"/>
              <a:t>출력 게이트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삭제 게이트</a:t>
            </a:r>
            <a:r>
              <a:rPr lang="en-US" altLang="ko-KR" dirty="0"/>
              <a:t>: </a:t>
            </a:r>
            <a:r>
              <a:rPr lang="ko-KR" altLang="en-US" dirty="0"/>
              <a:t>셀 상태에 있는 정보를 제거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입력 게이트</a:t>
            </a:r>
            <a:r>
              <a:rPr lang="en-US" altLang="ko-KR" dirty="0"/>
              <a:t>:</a:t>
            </a:r>
            <a:r>
              <a:rPr lang="ko-KR" altLang="en-US" dirty="0"/>
              <a:t> 새로운 정보를 셀 상태에 추가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출력 게이트</a:t>
            </a:r>
            <a:r>
              <a:rPr lang="en-US" altLang="ko-KR" dirty="0"/>
              <a:t>: </a:t>
            </a:r>
            <a:r>
              <a:rPr lang="ko-KR" altLang="en-US" dirty="0"/>
              <a:t>이 셀 상태가 다음 은닉 상태로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BA316B1F-6D6C-BB7D-EEE1-F36CA995112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680347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en-US" altLang="ko-KR" dirty="0"/>
              <a:t>IMDB </a:t>
            </a:r>
            <a:r>
              <a:rPr lang="ko-KR" altLang="en-US" dirty="0"/>
              <a:t>리뷰 데이터를 로드하고 훈련 세트와 검증 세트로 나누기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케라스의 </a:t>
            </a:r>
            <a:r>
              <a:rPr lang="en-US" altLang="ko-KR" dirty="0" err="1"/>
              <a:t>pad_sequences</a:t>
            </a:r>
            <a:r>
              <a:rPr lang="en-US" altLang="ko-KR" dirty="0"/>
              <a:t>( ) </a:t>
            </a:r>
            <a:r>
              <a:rPr lang="ko-KR" altLang="en-US" dirty="0"/>
              <a:t>함수로 각 샘플의 길이를 </a:t>
            </a:r>
            <a:r>
              <a:rPr lang="en-US" altLang="ko-KR" dirty="0"/>
              <a:t>100</a:t>
            </a:r>
            <a:r>
              <a:rPr lang="ko-KR" altLang="en-US" dirty="0"/>
              <a:t>에 맞추고 부족할 때는 패딩을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4313B9-B665-4743-9E34-E524534F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06925"/>
              </p:ext>
            </p:extLst>
          </p:nvPr>
        </p:nvGraphicFramePr>
        <p:xfrm>
          <a:off x="1666875" y="1619739"/>
          <a:ext cx="62801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keras.datasets import imdb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 imdb.load_data(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num_words=500)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train_input, val_input,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train_input,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276EB-F248-4ECB-A7FA-D4D635E2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15767"/>
              </p:ext>
            </p:extLst>
          </p:nvPr>
        </p:nvGraphicFramePr>
        <p:xfrm>
          <a:off x="1666875" y="3710940"/>
          <a:ext cx="628015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keras.preprocessing.sequence import pad_sequences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train_seq = pad_sequences(train_input, maxlen=100)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val_seq = pad_sequences(val_input, maxlen=100)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FCB3B74-F561-E210-EE50-47A097157A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5021320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24E9C-D5C4-7E9E-3097-6417DC35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46F049C-DC1F-86BE-D76A-B72F4CB96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en-US" altLang="ko-KR"/>
              <a:t>LSTM </a:t>
            </a:r>
            <a:r>
              <a:rPr lang="ko-KR" altLang="en-US" dirty="0"/>
              <a:t>셀을 사용한 순환층을 만들기</a:t>
            </a:r>
            <a:r>
              <a:rPr lang="en-US" altLang="ko-KR" dirty="0"/>
              <a:t>(</a:t>
            </a:r>
            <a:r>
              <a:rPr lang="en-US" altLang="ko-KR" dirty="0" err="1"/>
              <a:t>SimpleRNN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LSTM </a:t>
            </a:r>
            <a:r>
              <a:rPr lang="ko-KR" altLang="en-US" dirty="0"/>
              <a:t>클래스로 바꾸면 됨</a:t>
            </a:r>
            <a:r>
              <a:rPr lang="en-US" altLang="ko-KR" dirty="0"/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5C04B-DD18-8C49-B2D2-BEB53026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6DFC45-B660-FC20-4FC9-88DEA4E8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(6)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14F159-F06A-4490-9764-AC25CB3A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77571"/>
              </p:ext>
            </p:extLst>
          </p:nvPr>
        </p:nvGraphicFramePr>
        <p:xfrm>
          <a:off x="1666875" y="1677816"/>
          <a:ext cx="62801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keras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model_lstm.add(keras.layers.Input(shape=(100,)))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model_lstm.add(keras.layers.Embedding(500, 16))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model_lstm.add(keras.layers.LSTM(8))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model_lstm.add(keras.layers.Dense(1, activation='sigmoid'))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8E2667C-CD54-3580-F8F5-D3782C4D64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0948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ko-KR" altLang="en-US" dirty="0"/>
              <a:t>모델 </a:t>
            </a:r>
            <a:r>
              <a:rPr lang="ko-KR" altLang="en-US"/>
              <a:t>구조 출력 </a:t>
            </a:r>
            <a:r>
              <a:rPr lang="en-US" altLang="ko-KR"/>
              <a:t>- SimpleRNN </a:t>
            </a:r>
            <a:r>
              <a:rPr lang="ko-KR" altLang="en-US"/>
              <a:t>대신에 </a:t>
            </a:r>
            <a:r>
              <a:rPr lang="en-US" altLang="ko-KR"/>
              <a:t>LSTM</a:t>
            </a:r>
            <a:r>
              <a:rPr lang="ko-KR" altLang="en-US"/>
              <a:t>을 사용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(7)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276EB-F248-4ECB-A7FA-D4D635E2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70090"/>
              </p:ext>
            </p:extLst>
          </p:nvPr>
        </p:nvGraphicFramePr>
        <p:xfrm>
          <a:off x="1666875" y="1678559"/>
          <a:ext cx="220027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104B90-5023-4882-96AD-036D248BF0EF}"/>
              </a:ext>
            </a:extLst>
          </p:cNvPr>
          <p:cNvCxnSpPr/>
          <p:nvPr/>
        </p:nvCxnSpPr>
        <p:spPr>
          <a:xfrm>
            <a:off x="4087717" y="1806448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AE9A4-A3E8-43C0-9522-157C20BA05F8}"/>
              </a:ext>
            </a:extLst>
          </p:cNvPr>
          <p:cNvSpPr txBox="1"/>
          <p:nvPr/>
        </p:nvSpPr>
        <p:spPr>
          <a:xfrm>
            <a:off x="4514436" y="5192209"/>
            <a:ext cx="50231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SimpleRNN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클래스의 모델 파라미터 개수는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200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개였음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LSTM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셀에는 작은 셀이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있으므로 정확히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배가 늘어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모델 파라미터 개수는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800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CC471-EA95-6D95-AD79-29172D872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01" y="2200874"/>
            <a:ext cx="7839175" cy="2773820"/>
          </a:xfrm>
          <a:prstGeom prst="rect">
            <a:avLst/>
          </a:prstGeom>
        </p:spPr>
      </p:pic>
      <p:sp>
        <p:nvSpPr>
          <p:cNvPr id="7" name="바닥글 개체 틀 1">
            <a:extLst>
              <a:ext uri="{FF2B5EF4-FFF2-40B4-BE49-F238E27FC236}">
                <a16:creationId xmlns:a16="http://schemas.microsoft.com/office/drawing/2014/main" id="{0BD1CB96-DF1C-3176-AF15-853130A6A0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3263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ko-KR" altLang="en-US" dirty="0"/>
              <a:t>모델을 컴파일하고 훈련 </a:t>
            </a:r>
            <a:r>
              <a:rPr lang="en-US" altLang="ko-KR" dirty="0"/>
              <a:t>-</a:t>
            </a:r>
            <a:r>
              <a:rPr lang="ko-KR" altLang="en-US" dirty="0"/>
              <a:t>이전과 같이 배치 크기는 </a:t>
            </a:r>
            <a:r>
              <a:rPr lang="en-US" altLang="ko-KR" dirty="0"/>
              <a:t>64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에포크 횟수는 </a:t>
            </a:r>
            <a:r>
              <a:rPr lang="en-US" altLang="ko-KR" dirty="0"/>
              <a:t>100</a:t>
            </a:r>
            <a:r>
              <a:rPr lang="ko-KR" altLang="en-US" dirty="0"/>
              <a:t>으로 지정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(8)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9276EB-F248-4ECB-A7FA-D4D635E2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6804"/>
              </p:ext>
            </p:extLst>
          </p:nvPr>
        </p:nvGraphicFramePr>
        <p:xfrm>
          <a:off x="1666875" y="1614127"/>
          <a:ext cx="630669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69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model_lstm.compile(optimizer='adam', loss='binary_crossentropy’,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keras.callbacks.ModelCheckpoint('best-lstm-model.keras’,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early_stopping_cb = keras.callbacks.EarlyStopping(patience=3,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restore_best_weights=True)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model_lstm.fit(train_seq, train_target, epochs=100, batch_size=64,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validation_data=(val_seq,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callbacks=[checkpoint_cb, early_stopping_cb])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E523B63-1892-4714-8D81-E34218163445}"/>
              </a:ext>
            </a:extLst>
          </p:cNvPr>
          <p:cNvSpPr txBox="1"/>
          <p:nvPr/>
        </p:nvSpPr>
        <p:spPr>
          <a:xfrm>
            <a:off x="8157535" y="2342968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출력 결과는 다음 쪽에 이어짐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E8B0B6AA-C5C9-33F2-1CBB-29E7BD7A1F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619810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ko-KR" altLang="en-US" dirty="0"/>
              <a:t>모델을 컴파일하고 훈련 </a:t>
            </a:r>
            <a:r>
              <a:rPr lang="en-US" altLang="ko-KR" dirty="0"/>
              <a:t>-</a:t>
            </a:r>
            <a:r>
              <a:rPr lang="ko-KR" altLang="en-US" dirty="0"/>
              <a:t>이전과 같이 배치 크기는 </a:t>
            </a:r>
            <a:r>
              <a:rPr lang="en-US" altLang="ko-KR" dirty="0"/>
              <a:t>64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에포크 횟수는 </a:t>
            </a:r>
            <a:r>
              <a:rPr lang="en-US" altLang="ko-KR" dirty="0"/>
              <a:t>100</a:t>
            </a:r>
            <a:r>
              <a:rPr lang="ko-KR" altLang="en-US"/>
              <a:t>으로 지정</a:t>
            </a:r>
            <a:endParaRPr lang="en-US" altLang="ko-KR"/>
          </a:p>
          <a:p>
            <a:pPr lvl="2"/>
            <a:r>
              <a:rPr lang="ko-KR" altLang="en-US"/>
              <a:t>검증 세트에 대한 정확도를 보면 약 </a:t>
            </a:r>
            <a:r>
              <a:rPr lang="en-US" altLang="ko-KR"/>
              <a:t>80% </a:t>
            </a:r>
            <a:r>
              <a:rPr lang="ko-KR" altLang="en-US"/>
              <a:t>정도로 </a:t>
            </a:r>
            <a:r>
              <a:rPr lang="en-US" altLang="ko-KR"/>
              <a:t>SimpleRNN </a:t>
            </a:r>
            <a:r>
              <a:rPr lang="ko-KR" altLang="en-US"/>
              <a:t>클래스를 사용했을 때보다 향상됨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(9)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AEE96-619A-4B8B-A639-CC548072E6EA}"/>
              </a:ext>
            </a:extLst>
          </p:cNvPr>
          <p:cNvSpPr txBox="1"/>
          <p:nvPr/>
        </p:nvSpPr>
        <p:spPr>
          <a:xfrm>
            <a:off x="571611" y="2399288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 코드 출력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6F12F-851B-43BC-9D88-8B8D1ADDC903}"/>
              </a:ext>
            </a:extLst>
          </p:cNvPr>
          <p:cNvSpPr txBox="1"/>
          <p:nvPr/>
        </p:nvSpPr>
        <p:spPr>
          <a:xfrm>
            <a:off x="2391793" y="2399288"/>
            <a:ext cx="610819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1/100</a:t>
            </a:r>
          </a:p>
          <a:p>
            <a:r>
              <a:rPr lang="en-US" altLang="ko-KR" sz="1400"/>
              <a:t>313/313 ━━━━━━━━━━━━━━━━━━━━ 7s 11ms/step - accuracy:</a:t>
            </a:r>
          </a:p>
          <a:p>
            <a:r>
              <a:rPr lang="en-US" altLang="ko-KR" sz="1400"/>
              <a:t>0.6052 - loss: 0.6481 - val_accuracy: 0.7632 - val_loss: 0.4902</a:t>
            </a:r>
          </a:p>
          <a:p>
            <a:r>
              <a:rPr lang="en-US" altLang="ko-KR" sz="1400"/>
              <a:t>Epoch 2/100</a:t>
            </a:r>
          </a:p>
          <a:p>
            <a:r>
              <a:rPr lang="en-US" altLang="ko-KR" sz="1400"/>
              <a:t>313/313 ━━━━━━━━━━━━━━━━━━━━ 7s 7ms/step - accuracy:</a:t>
            </a:r>
          </a:p>
          <a:p>
            <a:r>
              <a:rPr lang="en-US" altLang="ko-KR" sz="1400"/>
              <a:t>0.7781 - loss: 0.4808 - val_accuracy: 0.7874 - val_loss: 0.4556</a:t>
            </a:r>
          </a:p>
          <a:p>
            <a:r>
              <a:rPr lang="en-US" altLang="ko-KR" sz="1400"/>
              <a:t>Epoch 3/100</a:t>
            </a:r>
          </a:p>
          <a:p>
            <a:r>
              <a:rPr lang="en-US" altLang="ko-KR" sz="1400"/>
              <a:t>313/313 ━━━━━━━━━━━━━━━━━━━━ 2s 7ms/step - accuracy:</a:t>
            </a:r>
          </a:p>
          <a:p>
            <a:r>
              <a:rPr lang="en-US" altLang="ko-KR" sz="1400"/>
              <a:t>0.7947 - loss: 0.4495 - val_accuracy: 0.7922 - val_loss: 0.4437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중략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Epoch 16/100</a:t>
            </a:r>
          </a:p>
          <a:p>
            <a:r>
              <a:rPr lang="en-US" altLang="ko-KR" sz="1400"/>
              <a:t>313/313 ━━━━━━━━━━━━━━━━━━━━ 3s 9ms/step - accuracy:</a:t>
            </a:r>
          </a:p>
          <a:p>
            <a:r>
              <a:rPr lang="en-US" altLang="ko-KR" sz="1400"/>
              <a:t>0.8272 - loss: 0.3718 - val_accuracy: 0.8086 - val_loss: 0.4240</a:t>
            </a:r>
          </a:p>
          <a:p>
            <a:r>
              <a:rPr lang="en-US" altLang="ko-KR" sz="1400"/>
              <a:t>Epoch 17/100</a:t>
            </a:r>
          </a:p>
          <a:p>
            <a:r>
              <a:rPr lang="en-US" altLang="ko-KR" sz="1400"/>
              <a:t>313/313 ━━━━━━━━━━━━━━━━━━━━ 5s 8ms/step - accuracy:</a:t>
            </a:r>
          </a:p>
          <a:p>
            <a:r>
              <a:rPr lang="en-US" altLang="ko-KR" sz="1400"/>
              <a:t>0.8291 - loss: 0.3672 - val_accuracy: 0.8088 - val_loss: 0.4233</a:t>
            </a:r>
            <a:endParaRPr lang="ko-KR" altLang="en-US" sz="1400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49118E3-EC97-6847-A469-45FECF150C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857768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 </a:t>
            </a:r>
            <a:r>
              <a:rPr lang="ko-KR" altLang="en-US" dirty="0"/>
              <a:t>신경망 훈련하기</a:t>
            </a:r>
          </a:p>
          <a:p>
            <a:pPr lvl="2"/>
            <a:r>
              <a:rPr lang="ko-KR" altLang="en-US" dirty="0"/>
              <a:t>훈련 손실과 검증 손실 그래프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(10)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CAE8BC-FECE-4750-B34E-EC1D4D42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99477"/>
              </p:ext>
            </p:extLst>
          </p:nvPr>
        </p:nvGraphicFramePr>
        <p:xfrm>
          <a:off x="1666875" y="1614127"/>
          <a:ext cx="3636645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64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208020-722F-4FE7-9475-3915262137CA}"/>
              </a:ext>
            </a:extLst>
          </p:cNvPr>
          <p:cNvCxnSpPr>
            <a:cxnSpLocks/>
          </p:cNvCxnSpPr>
          <p:nvPr/>
        </p:nvCxnSpPr>
        <p:spPr>
          <a:xfrm>
            <a:off x="5669279" y="2231136"/>
            <a:ext cx="426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31C3ED3-91AC-E462-66AE-7A98A727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29" y="1614127"/>
            <a:ext cx="4732018" cy="34394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11222A-6198-0BA6-6B20-8D17A4C8363D}"/>
              </a:ext>
            </a:extLst>
          </p:cNvPr>
          <p:cNvSpPr txBox="1"/>
          <p:nvPr/>
        </p:nvSpPr>
        <p:spPr>
          <a:xfrm>
            <a:off x="2616516" y="5361853"/>
            <a:ext cx="7860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훈련 손실이 잘 줄어들고 있지만 과대적합을 잘 억제하지 못한 것  같음</a:t>
            </a:r>
          </a:p>
        </p:txBody>
      </p:sp>
      <p:sp>
        <p:nvSpPr>
          <p:cNvPr id="15" name="바닥글 개체 틀 1">
            <a:extLst>
              <a:ext uri="{FF2B5EF4-FFF2-40B4-BE49-F238E27FC236}">
                <a16:creationId xmlns:a16="http://schemas.microsoft.com/office/drawing/2014/main" id="{CB3DD4B4-2F44-A752-AEE2-F89F966589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44170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순환층에 드롭아웃 적용하기</a:t>
            </a:r>
            <a:endParaRPr lang="en-US" altLang="ko-KR" dirty="0"/>
          </a:p>
          <a:p>
            <a:pPr lvl="1"/>
            <a:r>
              <a:rPr lang="ko-KR" altLang="en-US" dirty="0"/>
              <a:t>순환층은 자체적으로 드롭아웃 기능을 제공</a:t>
            </a:r>
            <a:endParaRPr lang="en-US" altLang="ko-KR" dirty="0"/>
          </a:p>
          <a:p>
            <a:pPr lvl="2"/>
            <a:r>
              <a:rPr lang="en-US" altLang="ko-KR" dirty="0"/>
              <a:t>dropout </a:t>
            </a:r>
            <a:r>
              <a:rPr lang="ko-KR" altLang="en-US" dirty="0"/>
              <a:t>매개변수는 셀의 입력에 드롭아웃을 적용</a:t>
            </a:r>
            <a:endParaRPr lang="en-US" altLang="ko-KR" dirty="0"/>
          </a:p>
          <a:p>
            <a:pPr lvl="2"/>
            <a:r>
              <a:rPr lang="en-US" altLang="ko-KR" dirty="0" err="1"/>
              <a:t>recurrent_dropout</a:t>
            </a:r>
            <a:r>
              <a:rPr lang="ko-KR" altLang="en-US" dirty="0"/>
              <a:t>은 순환되는 은닉 상태에 드롭아웃을 적용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하지만 기술적인 문제로 인해 </a:t>
            </a:r>
            <a:r>
              <a:rPr lang="en-US" altLang="ko-KR" dirty="0" err="1"/>
              <a:t>recurrent_dropout</a:t>
            </a:r>
            <a:r>
              <a:rPr lang="ko-KR" altLang="en-US" dirty="0"/>
              <a:t>을 사용하면 </a:t>
            </a:r>
            <a:r>
              <a:rPr lang="en-US" altLang="ko-KR" dirty="0"/>
              <a:t>GPU</a:t>
            </a:r>
            <a:r>
              <a:rPr lang="ko-KR" altLang="en-US" dirty="0"/>
              <a:t>를 사용하여 모델의 훈련 속도가 크게 느려짐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LSTM </a:t>
            </a:r>
            <a:r>
              <a:rPr lang="ko-KR" altLang="en-US" dirty="0"/>
              <a:t>클래스에 </a:t>
            </a:r>
            <a:r>
              <a:rPr lang="en-US" altLang="ko-KR" dirty="0"/>
              <a:t>dropout </a:t>
            </a:r>
            <a:r>
              <a:rPr lang="ko-KR" altLang="en-US"/>
              <a:t>매개변수를 </a:t>
            </a:r>
            <a:r>
              <a:rPr lang="en-US" altLang="ko-KR"/>
              <a:t>0.2</a:t>
            </a:r>
            <a:r>
              <a:rPr lang="ko-KR" altLang="en-US"/>
              <a:t>으로 지정하여 </a:t>
            </a:r>
            <a:r>
              <a:rPr lang="en-US" altLang="ko-KR"/>
              <a:t>20</a:t>
            </a:r>
            <a:r>
              <a:rPr lang="en-US" altLang="ko-KR" dirty="0"/>
              <a:t>%</a:t>
            </a:r>
            <a:r>
              <a:rPr lang="ko-KR" altLang="en-US" dirty="0"/>
              <a:t>의 입력을 드롭아웃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(11)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732513-EEF9-447F-B4D2-1D4F5795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40361"/>
              </p:ext>
            </p:extLst>
          </p:nvPr>
        </p:nvGraphicFramePr>
        <p:xfrm>
          <a:off x="1666875" y="3686767"/>
          <a:ext cx="588645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4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model_dropout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model_dropout.add(keras.layers.Input(shape=(100,)))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model_dropout.add(keras.layers.Embedding(500, 16))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model_dropout.add(keras.layers.LSTM(8, dropout=0.2))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model_dropout.add(keras.layers.Dense(1, activation='sigmoid'))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67E65F38-B13C-5C7C-4F1E-D586923F51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36252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순환층에 드롭아웃 적용하기</a:t>
            </a:r>
            <a:endParaRPr lang="en-US" altLang="ko-KR" dirty="0"/>
          </a:p>
          <a:p>
            <a:pPr lvl="2"/>
            <a:r>
              <a:rPr lang="ko-KR" altLang="en-US" dirty="0"/>
              <a:t>이전과 동일 조건으로 모델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(12)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732513-EEF9-447F-B4D2-1D4F5795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1499"/>
              </p:ext>
            </p:extLst>
          </p:nvPr>
        </p:nvGraphicFramePr>
        <p:xfrm>
          <a:off x="1666875" y="1614127"/>
          <a:ext cx="668464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464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model_dropout.compile(optimizer='adam', loss='binary_crossentropy’,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metrics=['accuracy'])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checkpoint_cb = keras.callbacks.ModelCheckpoint('best-dropout-model.keras’,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save_best_only=True)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early_stopping_cb = keras.callbacks.EarlyStopping(patience=3,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    restore_best_weights=True)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history = model_dropout.fit(train_seq, train_target, epochs=100, batch_size=64,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validation_data=(val_seq, val_target),</a:t>
                      </a:r>
                    </a:p>
                    <a:p>
                      <a:r>
                        <a:rPr lang="en-US" altLang="ko-KR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callbacks=[checkpoint_cb, early_stopping_cb])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E9F248-1878-4A9F-835A-71064A778D10}"/>
              </a:ext>
            </a:extLst>
          </p:cNvPr>
          <p:cNvSpPr txBox="1"/>
          <p:nvPr/>
        </p:nvSpPr>
        <p:spPr>
          <a:xfrm>
            <a:off x="8590816" y="2342968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출력 결과는 다음 쪽에 이어짐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64D3E75-2940-2CF9-A1AE-10D4481629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2648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순차 데이터</a:t>
            </a:r>
            <a:r>
              <a:rPr lang="en-US" altLang="ko-KR" dirty="0"/>
              <a:t>(sequential data)</a:t>
            </a:r>
            <a:endParaRPr lang="ko-KR" altLang="en-US" dirty="0"/>
          </a:p>
          <a:p>
            <a:pPr lvl="1"/>
            <a:r>
              <a:rPr lang="ko-KR" altLang="en-US" dirty="0"/>
              <a:t>순차 데이터는 텍스트나 시계열 데이터</a:t>
            </a:r>
            <a:r>
              <a:rPr lang="en-US" altLang="ko-KR" dirty="0"/>
              <a:t>(time series data)</a:t>
            </a:r>
            <a:r>
              <a:rPr lang="ko-KR" altLang="en-US" dirty="0"/>
              <a:t>와 같이 순서에 의미가 있는 데이터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앞에서 공부한 생선 데이터나 패션 </a:t>
            </a:r>
            <a:r>
              <a:rPr lang="en-US" altLang="ko-KR" dirty="0"/>
              <a:t>MNIST </a:t>
            </a:r>
            <a:r>
              <a:rPr lang="ko-KR" altLang="en-US" dirty="0"/>
              <a:t>데이터는 어떤 샘플이 먼저 주입되어도 모델의 학습에 </a:t>
            </a:r>
            <a:br>
              <a:rPr lang="en-US" altLang="ko-KR" dirty="0"/>
            </a:br>
            <a:r>
              <a:rPr lang="ko-KR" altLang="en-US" dirty="0"/>
              <a:t>큰 영향을 주지 않았음</a:t>
            </a:r>
            <a:endParaRPr lang="en-US" altLang="ko-KR" dirty="0"/>
          </a:p>
          <a:p>
            <a:pPr lvl="1"/>
            <a:r>
              <a:rPr lang="ko-KR" altLang="en-US" dirty="0"/>
              <a:t>텍스트 데이터는 단어의 순서가 중요한 순차 데이터</a:t>
            </a:r>
            <a:endParaRPr lang="en-US" altLang="ko-KR" dirty="0"/>
          </a:p>
          <a:p>
            <a:pPr lvl="2"/>
            <a:r>
              <a:rPr lang="ko-KR" altLang="en-US" dirty="0"/>
              <a:t>예를 들어 “별로지만 추천해요”에서 “추천해요”가 입력될 때 “별로지만”을 기억하고 있어야 이 댓글을 </a:t>
            </a:r>
            <a:br>
              <a:rPr lang="en-US" altLang="ko-KR" dirty="0"/>
            </a:br>
            <a:r>
              <a:rPr lang="ko-KR" altLang="en-US" dirty="0"/>
              <a:t>무조건 긍정적이라고 판단하지 않을 것임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E6B5C4-2322-4538-9850-B1BB0196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256" y="1576477"/>
            <a:ext cx="5359717" cy="10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979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순환층에 드롭아웃 적용하기</a:t>
            </a:r>
            <a:endParaRPr lang="en-US" altLang="ko-KR" dirty="0"/>
          </a:p>
          <a:p>
            <a:pPr lvl="2"/>
            <a:r>
              <a:rPr lang="ko-KR" altLang="en-US"/>
              <a:t>드롭아웃을 추가했더니 모델의 성능이 약간 줄어든 것 같음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(13)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823D5-8232-4E00-9F16-A7B9931D565C}"/>
              </a:ext>
            </a:extLst>
          </p:cNvPr>
          <p:cNvSpPr txBox="1"/>
          <p:nvPr/>
        </p:nvSpPr>
        <p:spPr>
          <a:xfrm>
            <a:off x="1666875" y="1761932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 코드 출력 결과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E8C00-CE41-42EA-9992-81C139635A48}"/>
              </a:ext>
            </a:extLst>
          </p:cNvPr>
          <p:cNvSpPr txBox="1"/>
          <p:nvPr/>
        </p:nvSpPr>
        <p:spPr>
          <a:xfrm>
            <a:off x="2164080" y="2076624"/>
            <a:ext cx="66507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1/100</a:t>
            </a:r>
          </a:p>
          <a:p>
            <a:r>
              <a:rPr lang="en-US" altLang="ko-KR" sz="1400"/>
              <a:t>313/313 ━━━━━━━━━━━━━━━━━━━━ 5s 9ms/step - accuracy:</a:t>
            </a:r>
          </a:p>
          <a:p>
            <a:r>
              <a:rPr lang="en-US" altLang="ko-KR" sz="1400"/>
              <a:t>0.5852 - loss: 0.6662 - val_accuracy: 0.7528 - val_loss: 0.5231</a:t>
            </a:r>
          </a:p>
          <a:p>
            <a:r>
              <a:rPr lang="en-US" altLang="ko-KR" sz="1400"/>
              <a:t>Epoch 2/100</a:t>
            </a:r>
          </a:p>
          <a:p>
            <a:r>
              <a:rPr lang="en-US" altLang="ko-KR" sz="1400"/>
              <a:t>313/313 ━━━━━━━━━━━━━━━━━━━━ 4s 10ms/step - accuracy:</a:t>
            </a:r>
          </a:p>
          <a:p>
            <a:r>
              <a:rPr lang="en-US" altLang="ko-KR" sz="1400"/>
              <a:t>0.7606 - loss: 0.5058 - val_accuracy: 0.7748 - val_loss: 0.4804</a:t>
            </a:r>
          </a:p>
          <a:p>
            <a:r>
              <a:rPr lang="en-US" altLang="ko-KR" sz="1400"/>
              <a:t>Epoch 3/100</a:t>
            </a:r>
          </a:p>
          <a:p>
            <a:r>
              <a:rPr lang="en-US" altLang="ko-KR" sz="1400"/>
              <a:t>313/313 ━━━━━━━━━━━━━━━━━━━━ 2s 8ms/step - accuracy:</a:t>
            </a:r>
          </a:p>
          <a:p>
            <a:r>
              <a:rPr lang="en-US" altLang="ko-KR" sz="1400"/>
              <a:t>0.7853 - loss: 0.4649 - val_accuracy: 0.7868 - val_loss: 0.4625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중략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Epoch 8/100</a:t>
            </a:r>
          </a:p>
          <a:p>
            <a:r>
              <a:rPr lang="en-US" altLang="ko-KR" sz="1400"/>
              <a:t>313/313 ━━━━━━━━━━━━━━━━━━━━ 2s 7ms/step - accuracy:</a:t>
            </a:r>
          </a:p>
          <a:p>
            <a:r>
              <a:rPr lang="en-US" altLang="ko-KR" sz="1400"/>
              <a:t>0.8107 - loss: 0.4132 - val_accuracy: 0.7950 - val_loss: 0.4418</a:t>
            </a:r>
          </a:p>
          <a:p>
            <a:r>
              <a:rPr lang="en-US" altLang="ko-KR" sz="1400"/>
              <a:t>Epoch 9/100</a:t>
            </a:r>
          </a:p>
          <a:p>
            <a:r>
              <a:rPr lang="en-US" altLang="ko-KR" sz="1400"/>
              <a:t>313/313 ━━━━━━━━━━━━━━━━━━━━ 2s 8ms/step - accuracy:</a:t>
            </a:r>
          </a:p>
          <a:p>
            <a:r>
              <a:rPr lang="en-US" altLang="ko-KR" sz="1400"/>
              <a:t>0.8134 - loss: 0.4100 - val_accuracy: 0.7964 - val_loss: 0.4382</a:t>
            </a:r>
            <a:endParaRPr lang="ko-KR" altLang="en-US" sz="1400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37C0D389-CA3B-7F9E-12B8-D6FB3957C5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7279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순환층에 드롭아웃 적용하기</a:t>
            </a:r>
            <a:endParaRPr lang="en-US" altLang="ko-KR" dirty="0"/>
          </a:p>
          <a:p>
            <a:pPr lvl="2"/>
            <a:r>
              <a:rPr lang="ko-KR" altLang="en-US" dirty="0"/>
              <a:t>훈련 손실과 검증 손실 그래프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(14)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371531-51ED-4C64-BF6E-A456783F1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49045"/>
              </p:ext>
            </p:extLst>
          </p:nvPr>
        </p:nvGraphicFramePr>
        <p:xfrm>
          <a:off x="1666874" y="1614127"/>
          <a:ext cx="364807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0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E08BC-9247-47E4-B711-FA5FFAE6FDA2}"/>
              </a:ext>
            </a:extLst>
          </p:cNvPr>
          <p:cNvCxnSpPr/>
          <p:nvPr/>
        </p:nvCxnSpPr>
        <p:spPr>
          <a:xfrm>
            <a:off x="5576268" y="2231136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9BDF299-BBC2-2D07-AE7E-7FD606F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03" y="1522278"/>
            <a:ext cx="5246826" cy="381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983D5-3BAD-8034-2B0F-EC0FD8591DB9}"/>
              </a:ext>
            </a:extLst>
          </p:cNvPr>
          <p:cNvSpPr txBox="1"/>
          <p:nvPr/>
        </p:nvSpPr>
        <p:spPr>
          <a:xfrm>
            <a:off x="3043238" y="5451333"/>
            <a:ext cx="7624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  <a:t>LSTM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층에 적용한 드롭아웃 덕분에 훈련 손실이 줄어드는 것을 </a:t>
            </a:r>
            <a:br>
              <a:rPr lang="en-US" altLang="ko-KR" sz="160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조금 억제했지만 검증 손설이 더 나아지지는 않음</a:t>
            </a:r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8FF516AE-ABC1-0AD5-2215-8921884BF2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740713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ko-KR" altLang="en-US" dirty="0"/>
              <a:t>순환층의 은닉 상태는 샘플의 마지막 타임스텝에 대한 은닉 상태만 다음 층으로 전달</a:t>
            </a:r>
            <a:endParaRPr lang="en-US" altLang="ko-KR" dirty="0"/>
          </a:p>
          <a:p>
            <a:pPr lvl="2"/>
            <a:r>
              <a:rPr lang="ko-KR" altLang="en-US" dirty="0"/>
              <a:t>하지만 순환층을 쌓게 되면 모든 순환층에 순차 데이터가 필요</a:t>
            </a:r>
            <a:endParaRPr lang="en-US" altLang="ko-KR" dirty="0"/>
          </a:p>
          <a:p>
            <a:pPr lvl="2"/>
            <a:r>
              <a:rPr lang="ko-KR" altLang="en-US" dirty="0"/>
              <a:t>따라서 앞쪽의 순환층이 모든 타임스텝에 대한 은닉 상태를 출력해야 함</a:t>
            </a:r>
            <a:endParaRPr lang="en-US" altLang="ko-KR" dirty="0"/>
          </a:p>
          <a:p>
            <a:pPr lvl="2"/>
            <a:r>
              <a:rPr lang="ko-KR" altLang="en-US" dirty="0"/>
              <a:t>마지막 순환층만 마지막 타임스텝의 은닉 상태를 출력해야 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(15)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F6C50-36AE-4F60-B7C3-A35C9FE45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39" y="3052903"/>
            <a:ext cx="6454521" cy="2776015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F17428B-9E63-B5D2-10F2-2F5795CF3C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9951806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ko-KR" altLang="en-US" dirty="0"/>
              <a:t>케라스의 순환층에서 모든 타임스텝의 은닉 상태를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마지막을 제외한 다른 모든 순환층에서 </a:t>
            </a:r>
            <a:r>
              <a:rPr lang="en-US" altLang="ko-KR" dirty="0" err="1"/>
              <a:t>return_sequences</a:t>
            </a:r>
            <a:r>
              <a:rPr lang="en-US" altLang="ko-KR" dirty="0"/>
              <a:t> </a:t>
            </a:r>
            <a:r>
              <a:rPr lang="ko-KR" altLang="en-US" dirty="0"/>
              <a:t>매개변수를 </a:t>
            </a:r>
            <a:r>
              <a:rPr lang="en-US" altLang="ko-KR" dirty="0"/>
              <a:t>True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LSTM </a:t>
            </a:r>
            <a:r>
              <a:rPr lang="ko-KR" altLang="en-US"/>
              <a:t>층을 쌓았고 모두 드롭아웃을 </a:t>
            </a:r>
            <a:r>
              <a:rPr lang="en-US" altLang="ko-KR"/>
              <a:t>0.2</a:t>
            </a:r>
            <a:r>
              <a:rPr lang="ko-KR" altLang="en-US"/>
              <a:t>으로 지정</a:t>
            </a:r>
            <a:endParaRPr lang="en-US" altLang="ko-KR"/>
          </a:p>
          <a:p>
            <a:pPr lvl="2"/>
            <a:r>
              <a:rPr lang="ko-KR" altLang="en-US"/>
              <a:t>첫 번째 </a:t>
            </a:r>
            <a:r>
              <a:rPr lang="en-US" altLang="ko-KR"/>
              <a:t>LSTM </a:t>
            </a:r>
            <a:r>
              <a:rPr lang="ko-KR" altLang="en-US"/>
              <a:t>클래스에는 </a:t>
            </a:r>
            <a:r>
              <a:rPr lang="en-US" altLang="ko-KR"/>
              <a:t>return_sequences </a:t>
            </a:r>
            <a:r>
              <a:rPr lang="ko-KR" altLang="en-US"/>
              <a:t>매개변수를 </a:t>
            </a:r>
            <a:r>
              <a:rPr lang="en-US" altLang="ko-KR"/>
              <a:t>True</a:t>
            </a:r>
            <a:r>
              <a:rPr lang="ko-KR" altLang="en-US"/>
              <a:t>로 지정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(16)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41DC1C-DA47-45F4-8C0F-0C0D0A22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2455"/>
              </p:ext>
            </p:extLst>
          </p:nvPr>
        </p:nvGraphicFramePr>
        <p:xfrm>
          <a:off x="1666875" y="1888447"/>
          <a:ext cx="628015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odel_2lstm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model_2lstm.add(keras.layers.Input(shape=(100,)))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model_2lstm.add(keras.layers.Embedding(500, 16))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model_2lstm.add(keras.layers.LSTM(8, dropout=0.2, return_sequences=True))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model_2lstm.add(keras.layers.LSTM(8, dropout=0.2))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model_2lstm.add(keras.layers.Dense(1, activation='sigmoid'))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4A00114-288C-0C6E-05E3-1A5CA0303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779583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58E2-4312-6DDB-DC74-DD5E083B5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FC814F-576D-77CF-8E2D-880DBE2425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en-US" altLang="ko-KR"/>
              <a:t>summary</a:t>
            </a:r>
            <a:r>
              <a:rPr lang="en-US" altLang="ko-KR" dirty="0"/>
              <a:t>( ) </a:t>
            </a:r>
            <a:r>
              <a:rPr lang="ko-KR" altLang="en-US" dirty="0"/>
              <a:t>메서드의 결과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5A63A9-D275-39EE-2CC4-0396B771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E522FF-5B1C-EA80-6C1D-EDAAC5A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(17)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A576F7-CFAB-44E1-C32B-6C684F7E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00764"/>
              </p:ext>
            </p:extLst>
          </p:nvPr>
        </p:nvGraphicFramePr>
        <p:xfrm>
          <a:off x="1666875" y="1664335"/>
          <a:ext cx="255155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55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E93A00-75E5-1FDD-53DB-93CAEA4BFD69}"/>
              </a:ext>
            </a:extLst>
          </p:cNvPr>
          <p:cNvCxnSpPr/>
          <p:nvPr/>
        </p:nvCxnSpPr>
        <p:spPr>
          <a:xfrm>
            <a:off x="4498848" y="1840801"/>
            <a:ext cx="35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E2E48C1-EE36-E67B-F619-65E952C8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4" y="2191595"/>
            <a:ext cx="8010525" cy="3265385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F5251171-D6D5-48B6-4169-C96A148C8A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576836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ko-KR" altLang="en-US" dirty="0"/>
              <a:t>모델을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(18)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BE3DC7-D8D7-40FE-BB85-D8250CB85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83323"/>
              </p:ext>
            </p:extLst>
          </p:nvPr>
        </p:nvGraphicFramePr>
        <p:xfrm>
          <a:off x="1666875" y="1614127"/>
          <a:ext cx="628230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30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model_2lstm.compile(optimizer='adam', loss='binary_crossentropy’,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keras.callbacks.ModelCheckpoint('best-2lstm-model.keras’,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early_stopping_cb = keras.callbacks.EarlyStopping(patience=3,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restore_best_weights=True)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model_2lstm.fit(train_seq, train_target, epochs=100, batch_size=64,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validation_data=(val_seq,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callbacks=[checkpoint_cb, early_stopping_cb])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A6562B0-DB76-4BA5-94A3-5CD46FF06B84}"/>
              </a:ext>
            </a:extLst>
          </p:cNvPr>
          <p:cNvSpPr txBox="1"/>
          <p:nvPr/>
        </p:nvSpPr>
        <p:spPr>
          <a:xfrm>
            <a:off x="8122831" y="248146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출력 결과는 다음 쪽에 이어짐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56C458B8-60CB-A831-C740-2171CC5DAC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4068717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ko-KR" altLang="en-US" dirty="0"/>
              <a:t>모델을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(19)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292AE-62EC-4E9B-965C-E994F85E553C}"/>
              </a:ext>
            </a:extLst>
          </p:cNvPr>
          <p:cNvSpPr txBox="1"/>
          <p:nvPr/>
        </p:nvSpPr>
        <p:spPr>
          <a:xfrm>
            <a:off x="1593723" y="1624541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 코드 출력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BFA5AC-7DE3-468A-8E05-B01F84971AF0}"/>
              </a:ext>
            </a:extLst>
          </p:cNvPr>
          <p:cNvSpPr txBox="1"/>
          <p:nvPr/>
        </p:nvSpPr>
        <p:spPr>
          <a:xfrm>
            <a:off x="2307336" y="2011120"/>
            <a:ext cx="757732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Epoch 1/100</a:t>
            </a:r>
          </a:p>
          <a:p>
            <a:r>
              <a:rPr lang="en-US" altLang="ko-KR" sz="1600"/>
              <a:t>313/313 ━━━━━━━━━━━━━━━━━━━━ 7s 16ms/step - accuracy:</a:t>
            </a:r>
          </a:p>
          <a:p>
            <a:r>
              <a:rPr lang="en-US" altLang="ko-KR" sz="1600"/>
              <a:t>0.6153 - loss: 0.6340 - val_accuracy: 0.7670 - val_loss: 0.4913</a:t>
            </a:r>
          </a:p>
          <a:p>
            <a:r>
              <a:rPr lang="en-US" altLang="ko-KR" sz="1600"/>
              <a:t>Epoch 2/100</a:t>
            </a:r>
          </a:p>
          <a:p>
            <a:r>
              <a:rPr lang="en-US" altLang="ko-KR" sz="1600"/>
              <a:t>313/313 ━━━━━━━━━━━━━━━━━━━━ 4s 11ms/step - accuracy:</a:t>
            </a:r>
          </a:p>
          <a:p>
            <a:r>
              <a:rPr lang="en-US" altLang="ko-KR" sz="1600"/>
              <a:t>0.7712 - loss: 0.4857 - val_accuracy: 0.7862 - val_loss: 0.4619</a:t>
            </a:r>
          </a:p>
          <a:p>
            <a:r>
              <a:rPr lang="en-US" altLang="ko-KR" sz="1600"/>
              <a:t>(</a:t>
            </a:r>
            <a:r>
              <a:rPr lang="ko-KR" altLang="en-US" sz="1600"/>
              <a:t>중략</a:t>
            </a:r>
            <a:r>
              <a:rPr lang="en-US" altLang="ko-KR" sz="1600"/>
              <a:t>)</a:t>
            </a:r>
          </a:p>
          <a:p>
            <a:r>
              <a:rPr lang="en-US" altLang="ko-KR" sz="1600"/>
              <a:t>Epoch 15/100</a:t>
            </a:r>
          </a:p>
          <a:p>
            <a:r>
              <a:rPr lang="en-US" altLang="ko-KR" sz="1600"/>
              <a:t>313/313 ━━━━━━━━━━━━━━━━━━━━ 6s 13ms/step - accuracy:</a:t>
            </a:r>
          </a:p>
          <a:p>
            <a:r>
              <a:rPr lang="en-US" altLang="ko-KR" sz="1600"/>
              <a:t>0.8317 - loss: 0.3782 - val_accuracy: 0.8050 - val_loss: 0.4233</a:t>
            </a:r>
          </a:p>
          <a:p>
            <a:r>
              <a:rPr lang="en-US" altLang="ko-KR" sz="1600"/>
              <a:t>Epoch 16/100</a:t>
            </a:r>
          </a:p>
          <a:p>
            <a:r>
              <a:rPr lang="en-US" altLang="ko-KR" sz="1600"/>
              <a:t>313/313 ━━━━━━━━━━━━━━━━━━━━ 4s 12ms/step - accuracy:</a:t>
            </a:r>
          </a:p>
          <a:p>
            <a:r>
              <a:rPr lang="en-US" altLang="ko-KR" sz="1600"/>
              <a:t>0.8346 - loss: 0.3715 - val_accuracy: 0.8042 - val_loss: 0.4216</a:t>
            </a:r>
          </a:p>
          <a:p>
            <a:r>
              <a:rPr lang="en-US" altLang="ko-KR" sz="1600"/>
              <a:t>Epoch 17/100</a:t>
            </a:r>
          </a:p>
          <a:p>
            <a:r>
              <a:rPr lang="en-US" altLang="ko-KR" sz="1600"/>
              <a:t>313/313 ━━━━━━━━━━━━━━━━━━━━ 6s 14ms/step - accuracy:</a:t>
            </a:r>
          </a:p>
          <a:p>
            <a:r>
              <a:rPr lang="en-US" altLang="ko-KR" sz="1600"/>
              <a:t>0.8349 - loss: 0.3723 - val_accuracy: 0.8094 - val_loss: 0.4256</a:t>
            </a:r>
            <a:endParaRPr lang="ko-KR" altLang="en-US" sz="1600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1EF285C4-D46B-57C4-62AA-17268BF617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521681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층을 연결하기</a:t>
            </a:r>
            <a:endParaRPr lang="en-US" altLang="ko-KR" dirty="0"/>
          </a:p>
          <a:p>
            <a:pPr lvl="2"/>
            <a:r>
              <a:rPr lang="ko-KR" altLang="en-US" dirty="0"/>
              <a:t>손실 </a:t>
            </a:r>
            <a:r>
              <a:rPr lang="ko-KR" altLang="en-US"/>
              <a:t>그래프로 훈련 과정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(20)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704801-A27B-494B-AF60-C10144807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22210"/>
              </p:ext>
            </p:extLst>
          </p:nvPr>
        </p:nvGraphicFramePr>
        <p:xfrm>
          <a:off x="1666875" y="1614127"/>
          <a:ext cx="372198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98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4F28A0-C1A3-4DCE-A21B-717B95EF978D}"/>
              </a:ext>
            </a:extLst>
          </p:cNvPr>
          <p:cNvCxnSpPr/>
          <p:nvPr/>
        </p:nvCxnSpPr>
        <p:spPr>
          <a:xfrm>
            <a:off x="5583936" y="2145792"/>
            <a:ext cx="341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0AE75E0-D458-6A65-D952-6E45F530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69" y="1438274"/>
            <a:ext cx="4896105" cy="34690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7A140-166D-50F9-1908-5FBA6B6066EF}"/>
              </a:ext>
            </a:extLst>
          </p:cNvPr>
          <p:cNvSpPr txBox="1"/>
          <p:nvPr/>
        </p:nvSpPr>
        <p:spPr>
          <a:xfrm>
            <a:off x="4814888" y="5079175"/>
            <a:ext cx="6105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chemeClr val="accent1">
                    <a:lumMod val="50000"/>
                  </a:schemeClr>
                </a:solidFill>
              </a:rPr>
              <a:t>과대적합을 억제하기 위해 노력하면서 손실을 최대한 낮춤</a:t>
            </a:r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838BF0E3-2D7A-93D3-0256-071A7A57D9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21550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GRU(Gated Recurrent Unit)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을 간소화한 버전</a:t>
            </a:r>
            <a:endParaRPr lang="en-US" altLang="ko-KR" dirty="0"/>
          </a:p>
          <a:p>
            <a:pPr lvl="1"/>
            <a:r>
              <a:rPr lang="ko-KR" altLang="en-US" dirty="0"/>
              <a:t>이 셀은 </a:t>
            </a:r>
            <a:r>
              <a:rPr lang="en-US" altLang="ko-KR" dirty="0"/>
              <a:t>LSTM</a:t>
            </a:r>
            <a:r>
              <a:rPr lang="ko-KR" altLang="en-US" dirty="0"/>
              <a:t>처럼 셀 상태를 계산하지 않고 은닉 상태 하나만 포함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/>
              <a:t>셀</a:t>
            </a:r>
            <a:r>
              <a:rPr lang="en-US" altLang="ko-KR"/>
              <a:t>(21)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47CF-5261-4CA3-8B74-E8D99CD7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09" y="2238375"/>
            <a:ext cx="4857750" cy="3676650"/>
          </a:xfrm>
          <a:prstGeom prst="rect">
            <a:avLst/>
          </a:prstGeom>
        </p:spPr>
      </p:pic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AB535A0C-2A0F-2B38-5BCA-AE086613FA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74097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신경망 훈련하기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/>
          </a:p>
          <a:p>
            <a:endParaRPr lang="en-US" altLang="ko-KR" dirty="0"/>
          </a:p>
          <a:p>
            <a:pPr lvl="2"/>
            <a:r>
              <a:rPr lang="ko-KR" altLang="en-US" dirty="0"/>
              <a:t>모델의 구조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(22)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6DB7AF-727F-4F42-84C3-8EE504F44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30400"/>
              </p:ext>
            </p:extLst>
          </p:nvPr>
        </p:nvGraphicFramePr>
        <p:xfrm>
          <a:off x="1666875" y="1259794"/>
          <a:ext cx="556298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9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model_gru.add(keras.layers.Input(shape=(100,)))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model_gru.add(keras.layers.Embedding(500, 16))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model_gru.add(keras.layers.GRU(8, dropout=0.2))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model_gru.add(keras.layers.Dense(1, activation='sigmoid'))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4A44CD-9AD9-440E-99FB-79FE66CD7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26377"/>
              </p:ext>
            </p:extLst>
          </p:nvPr>
        </p:nvGraphicFramePr>
        <p:xfrm>
          <a:off x="1666874" y="3124200"/>
          <a:ext cx="21126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6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7585B4-8408-4BC1-9FD3-83941138F2F0}"/>
              </a:ext>
            </a:extLst>
          </p:cNvPr>
          <p:cNvCxnSpPr/>
          <p:nvPr/>
        </p:nvCxnSpPr>
        <p:spPr>
          <a:xfrm>
            <a:off x="4047743" y="3279828"/>
            <a:ext cx="35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56E2F3E-C14A-6CAA-B051-B8072D0F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60" y="3578172"/>
            <a:ext cx="7249129" cy="2565038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BB854738-C307-E669-279E-F0358954FA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590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순차 데이터</a:t>
            </a:r>
            <a:r>
              <a:rPr lang="en-US" altLang="ko-KR" dirty="0"/>
              <a:t>(sequential data)</a:t>
            </a:r>
            <a:endParaRPr lang="ko-KR" altLang="en-US" dirty="0"/>
          </a:p>
          <a:p>
            <a:pPr lvl="1"/>
            <a:r>
              <a:rPr lang="ko-KR" altLang="en-US" dirty="0"/>
              <a:t>피드포워드 신경망</a:t>
            </a:r>
            <a:r>
              <a:rPr lang="en-US" altLang="ko-KR" dirty="0"/>
              <a:t>(feedforward neural network, FFNN)</a:t>
            </a:r>
          </a:p>
          <a:p>
            <a:pPr lvl="2"/>
            <a:r>
              <a:rPr lang="ko-KR" altLang="en-US" dirty="0"/>
              <a:t>입력 데이터의 흐름이 앞으로만 전달되는 신경망</a:t>
            </a:r>
            <a:endParaRPr lang="en-US" altLang="ko-KR" dirty="0"/>
          </a:p>
          <a:p>
            <a:pPr lvl="2"/>
            <a:r>
              <a:rPr lang="ko-KR" altLang="en-US" dirty="0"/>
              <a:t>완전 연결 신경망이나 합성곱 신경망은 하나의 샘플</a:t>
            </a:r>
            <a:r>
              <a:rPr lang="en-US" altLang="ko-KR" dirty="0"/>
              <a:t>(</a:t>
            </a:r>
            <a:r>
              <a:rPr lang="ko-KR" altLang="en-US" dirty="0"/>
              <a:t>또는 하나의 배치</a:t>
            </a:r>
            <a:r>
              <a:rPr lang="en-US" altLang="ko-KR" dirty="0"/>
              <a:t>)</a:t>
            </a:r>
            <a:r>
              <a:rPr lang="ko-KR" altLang="en-US" dirty="0"/>
              <a:t>을 사용하여 정방향 계산을 </a:t>
            </a:r>
            <a:br>
              <a:rPr lang="en-US" altLang="ko-KR" dirty="0"/>
            </a:br>
            <a:r>
              <a:rPr lang="ko-KR" altLang="en-US" dirty="0"/>
              <a:t>수행하고 나면 그 샘플은 버려지고 다음 샘플을 처리할 때 재사용하지 않음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9-1</a:t>
            </a:r>
            <a:r>
              <a:rPr lang="ko-KR" altLang="en-US" dirty="0"/>
              <a:t> 순차 데이터와 순환 신경망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B733E-9AD0-460D-B08C-3D150644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82" y="3098550"/>
            <a:ext cx="5287606" cy="224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87A08-9D1D-4567-A3C8-62670BFC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55" y="3098550"/>
            <a:ext cx="4348924" cy="280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60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신경망 훈련하기</a:t>
            </a:r>
            <a:endParaRPr lang="en-US" altLang="ko-KR" dirty="0"/>
          </a:p>
          <a:p>
            <a:pPr lvl="1"/>
            <a:r>
              <a:rPr lang="en-US" altLang="ko-KR" dirty="0"/>
              <a:t>GRU </a:t>
            </a:r>
            <a:r>
              <a:rPr lang="ko-KR" altLang="en-US" dirty="0"/>
              <a:t>층의 모델 파라미터 개수를 계산</a:t>
            </a:r>
            <a:endParaRPr lang="en-US" altLang="ko-KR" dirty="0"/>
          </a:p>
          <a:p>
            <a:pPr lvl="2"/>
            <a:r>
              <a:rPr lang="en-US" altLang="ko-KR" dirty="0"/>
              <a:t>GRU </a:t>
            </a:r>
            <a:r>
              <a:rPr lang="ko-KR" altLang="en-US" dirty="0"/>
              <a:t>셀에는 </a:t>
            </a:r>
            <a:r>
              <a:rPr lang="en-US" altLang="ko-KR" dirty="0"/>
              <a:t>3</a:t>
            </a:r>
            <a:r>
              <a:rPr lang="ko-KR" altLang="en-US" dirty="0"/>
              <a:t>개의 작은 셀이 있고</a:t>
            </a:r>
            <a:r>
              <a:rPr lang="en-US" altLang="ko-KR" dirty="0"/>
              <a:t>, </a:t>
            </a:r>
            <a:r>
              <a:rPr lang="ko-KR" altLang="en-US" dirty="0"/>
              <a:t>작은셀에는 입력과 은닉 상태에 곱하는 가중치와 절편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입력에 곱하는 가중치는 </a:t>
            </a:r>
            <a:r>
              <a:rPr lang="en-US" altLang="ko-KR" dirty="0"/>
              <a:t>16 × 8 =128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은닉 상태에 곱하는 가중치는 </a:t>
            </a:r>
            <a:r>
              <a:rPr lang="en-US" altLang="ko-KR" dirty="0"/>
              <a:t>8 × 8 = 64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절편은 뉴런마다 하나씩이므로 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모두 더하면 </a:t>
            </a:r>
            <a:r>
              <a:rPr lang="en-US" altLang="ko-KR" dirty="0"/>
              <a:t>128 + 64 + 8 = 200</a:t>
            </a:r>
            <a:r>
              <a:rPr lang="ko-KR" altLang="en-US" dirty="0"/>
              <a:t>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이런 작은 셀이 </a:t>
            </a:r>
            <a:r>
              <a:rPr lang="en-US" altLang="ko-KR" dirty="0"/>
              <a:t>3</a:t>
            </a:r>
            <a:r>
              <a:rPr lang="ko-KR" altLang="en-US" dirty="0"/>
              <a:t>개이므로 모두 </a:t>
            </a:r>
            <a:r>
              <a:rPr lang="en-US" altLang="ko-KR" dirty="0"/>
              <a:t>600</a:t>
            </a:r>
            <a:r>
              <a:rPr lang="ko-KR" altLang="en-US" dirty="0"/>
              <a:t>개 의 모델 파라미터가 필요</a:t>
            </a:r>
            <a:endParaRPr lang="en-US" altLang="ko-KR" dirty="0"/>
          </a:p>
          <a:p>
            <a:pPr lvl="2"/>
            <a:r>
              <a:rPr lang="en-US" altLang="ko-KR" dirty="0"/>
              <a:t>summary( ) </a:t>
            </a:r>
            <a:r>
              <a:rPr lang="ko-KR" altLang="en-US" dirty="0"/>
              <a:t>메서드의 출력은 </a:t>
            </a:r>
            <a:r>
              <a:rPr lang="en-US" altLang="ko-KR" dirty="0"/>
              <a:t>624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(23)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7C29-6101-47C1-AE89-9B5E3694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42" y="3978002"/>
            <a:ext cx="3289458" cy="24428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A30E27-71A0-4408-A6EC-29DB10C4A036}"/>
              </a:ext>
            </a:extLst>
          </p:cNvPr>
          <p:cNvSpPr txBox="1"/>
          <p:nvPr/>
        </p:nvSpPr>
        <p:spPr>
          <a:xfrm>
            <a:off x="5937869" y="4743573"/>
            <a:ext cx="61081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입력과 은닉 상태에 곱해지는 가중치를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wx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와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wh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나누어 계산하면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은닉 상태에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곱해지는 가중치 외에 절편이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별도로 필요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따라서 작은 셀마다 하나씩 절편이 추가되고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개의 뉴런이 있으므로 총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개의 모델 파라미터가 더해짐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따라서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GRU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층의 총 모델 파라미터 개수는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624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C292133-943D-54ED-9DE7-2E0A270561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6127455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신경망 훈련하기</a:t>
            </a:r>
            <a:endParaRPr lang="en-US" altLang="ko-KR" dirty="0"/>
          </a:p>
          <a:p>
            <a:pPr lvl="2"/>
            <a:r>
              <a:rPr lang="en-US" altLang="ko-KR" dirty="0"/>
              <a:t>GRU </a:t>
            </a:r>
            <a:r>
              <a:rPr lang="ko-KR" altLang="en-US" dirty="0"/>
              <a:t>셀을 사용한 순환 신경망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(24)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68415-BC36-446E-8E9F-D874352BB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96920"/>
              </p:ext>
            </p:extLst>
          </p:nvPr>
        </p:nvGraphicFramePr>
        <p:xfrm>
          <a:off x="1666875" y="1619739"/>
          <a:ext cx="63676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765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model_gru.compile(optimizer='adam', loss='binary_crossentropy’,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metrics=['accuracy’])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keras.callbacks.ModelCheckpoint('best-gru-model.keras’,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early_stopping_cb = keras.callbacks.EarlyStopping(patience=3,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 restore_best_weights=True)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model_gru.fit(train_seq, train_target, epochs=100, batch_size=64,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validation_data=(val_seq,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callbacks=[checkpoint_cb, early_stopping_cb])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F1B928-EED7-46F7-ABB7-D21AAD5F1947}"/>
              </a:ext>
            </a:extLst>
          </p:cNvPr>
          <p:cNvSpPr txBox="1"/>
          <p:nvPr/>
        </p:nvSpPr>
        <p:spPr>
          <a:xfrm>
            <a:off x="8122831" y="2481467"/>
            <a:ext cx="2877674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출력 결과는 다음 쪽에 이어짐</a:t>
            </a:r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4BEF8948-132C-DB09-68FA-9A5F4195AB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292390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신경망 훈련하기</a:t>
            </a:r>
            <a:endParaRPr lang="en-US" altLang="ko-KR" dirty="0"/>
          </a:p>
          <a:p>
            <a:pPr lvl="2"/>
            <a:r>
              <a:rPr lang="en-US" altLang="ko-KR"/>
              <a:t>LSTM</a:t>
            </a:r>
            <a:r>
              <a:rPr lang="ko-KR" altLang="en-US"/>
              <a:t>와 거의 비슷한 성능을 보임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(25)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6A53D-0948-4A26-96EA-A81B878C34DF}"/>
              </a:ext>
            </a:extLst>
          </p:cNvPr>
          <p:cNvSpPr txBox="1"/>
          <p:nvPr/>
        </p:nvSpPr>
        <p:spPr>
          <a:xfrm>
            <a:off x="1605915" y="1628333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◀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1B50A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앞쪽 코드 출력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55945D-E4A9-43B4-BEDA-E92AB8DB9DC0}"/>
              </a:ext>
            </a:extLst>
          </p:cNvPr>
          <p:cNvSpPr txBox="1"/>
          <p:nvPr/>
        </p:nvSpPr>
        <p:spPr>
          <a:xfrm>
            <a:off x="2036826" y="1986575"/>
            <a:ext cx="61081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1/100</a:t>
            </a:r>
          </a:p>
          <a:p>
            <a:r>
              <a:rPr lang="en-US" altLang="ko-KR" sz="1400"/>
              <a:t>313/313 ━━━━━━━━━━━━━━━━━━━━ 4s 8ms/step - accuracy:</a:t>
            </a:r>
          </a:p>
          <a:p>
            <a:r>
              <a:rPr lang="en-US" altLang="ko-KR" sz="1400"/>
              <a:t>0.5616 - loss: 0.6737 - val_accuracy: 0.7552 - val_loss: 0.5116</a:t>
            </a:r>
          </a:p>
          <a:p>
            <a:r>
              <a:rPr lang="en-US" altLang="ko-KR" sz="1400"/>
              <a:t>Epoch 2/100</a:t>
            </a:r>
          </a:p>
          <a:p>
            <a:r>
              <a:rPr lang="en-US" altLang="ko-KR" sz="1400"/>
              <a:t>313/313 ━━━━━━━━━━━━━━━━━━━━ 5s 8ms/step - accuracy:</a:t>
            </a:r>
          </a:p>
          <a:p>
            <a:r>
              <a:rPr lang="en-US" altLang="ko-KR" sz="1400"/>
              <a:t>0.7562 - loss: 0.5036 - val_accuracy: 0.7536 - val_loss: 0.5063</a:t>
            </a:r>
          </a:p>
          <a:p>
            <a:r>
              <a:rPr lang="en-US" altLang="ko-KR" sz="1400"/>
              <a:t>(</a:t>
            </a:r>
            <a:r>
              <a:rPr lang="ko-KR" altLang="en-US" sz="1400"/>
              <a:t>중략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Epoch 15/100</a:t>
            </a:r>
          </a:p>
          <a:p>
            <a:r>
              <a:rPr lang="en-US" altLang="ko-KR" sz="1400"/>
              <a:t>313/313 ━━━━━━━━━━━━━━━━━━━━ 3s 10ms/step - accuracy:</a:t>
            </a:r>
          </a:p>
          <a:p>
            <a:r>
              <a:rPr lang="en-US" altLang="ko-KR" sz="1400"/>
              <a:t>0.8248 - loss: 0.3905 - val_accuracy: 0.8058 - val_loss: 0.4320</a:t>
            </a:r>
          </a:p>
          <a:p>
            <a:r>
              <a:rPr lang="en-US" altLang="ko-KR" sz="1400"/>
              <a:t>Epoch 16/100</a:t>
            </a:r>
          </a:p>
          <a:p>
            <a:r>
              <a:rPr lang="en-US" altLang="ko-KR" sz="1400"/>
              <a:t>313/313 ━━━━━━━━━━━━━━━━━━━━ 5s 8ms/step - accuracy:</a:t>
            </a:r>
          </a:p>
          <a:p>
            <a:r>
              <a:rPr lang="en-US" altLang="ko-KR" sz="1400"/>
              <a:t>0.8283 - loss: 0.3842 - val_accuracy: 0.8034 - val_loss: 0.4320</a:t>
            </a:r>
            <a:endParaRPr lang="ko-KR" altLang="en-US" sz="1400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F9CB36D6-DF56-3D57-31C1-0054217A2A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91167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GRU </a:t>
            </a:r>
            <a:r>
              <a:rPr lang="ko-KR" altLang="en-US" dirty="0"/>
              <a:t>신경망 훈련하기</a:t>
            </a:r>
            <a:endParaRPr lang="en-US" altLang="ko-KR" dirty="0"/>
          </a:p>
          <a:p>
            <a:pPr lvl="2"/>
            <a:r>
              <a:rPr lang="ko-KR" altLang="en-US" dirty="0"/>
              <a:t>모델의 손실 그래프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22BA1E-E0A5-4399-81E1-135C934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(26)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8E100D-6614-4556-AE76-0C1B93C5C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11948"/>
              </p:ext>
            </p:extLst>
          </p:nvPr>
        </p:nvGraphicFramePr>
        <p:xfrm>
          <a:off x="1666875" y="1619739"/>
          <a:ext cx="387903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0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AE38A0-252E-46A2-909B-598C0A1E1EFF}"/>
              </a:ext>
            </a:extLst>
          </p:cNvPr>
          <p:cNvCxnSpPr/>
          <p:nvPr/>
        </p:nvCxnSpPr>
        <p:spPr>
          <a:xfrm>
            <a:off x="5742432" y="2304288"/>
            <a:ext cx="195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3CA8E36-FEB0-8913-E4E2-89FD9BA4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9738"/>
            <a:ext cx="4791075" cy="3482199"/>
          </a:xfrm>
          <a:prstGeom prst="rect">
            <a:avLst/>
          </a:prstGeom>
        </p:spPr>
      </p:pic>
      <p:sp>
        <p:nvSpPr>
          <p:cNvPr id="11" name="바닥글 개체 틀 1">
            <a:extLst>
              <a:ext uri="{FF2B5EF4-FFF2-40B4-BE49-F238E27FC236}">
                <a16:creationId xmlns:a16="http://schemas.microsoft.com/office/drawing/2014/main" id="{DC60808F-511E-08EE-F635-6AFC994617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3386561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셀로 훈련</a:t>
            </a:r>
            <a:r>
              <a:rPr lang="en-US" altLang="ko-KR" dirty="0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순환 신경망에서 가장 인기 있는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endParaRPr lang="en-US" altLang="ko-KR" dirty="0"/>
          </a:p>
          <a:p>
            <a:pPr lvl="2"/>
            <a:r>
              <a:rPr lang="ko-KR" altLang="en-US" dirty="0"/>
              <a:t>순환층에 드롭아웃 적용과 순환층을 쌓는 방법</a:t>
            </a:r>
            <a:endParaRPr lang="en-US" altLang="ko-KR" dirty="0"/>
          </a:p>
          <a:p>
            <a:pPr lvl="2"/>
            <a:r>
              <a:rPr lang="ko-KR" altLang="en-US"/>
              <a:t>마지막에 훈련한 </a:t>
            </a:r>
            <a:r>
              <a:rPr lang="en-US" altLang="ko-KR"/>
              <a:t>GRU </a:t>
            </a:r>
            <a:r>
              <a:rPr lang="ko-KR" altLang="en-US"/>
              <a:t>모델을 다시 </a:t>
            </a:r>
            <a:r>
              <a:rPr lang="ko-KR" altLang="en-US" dirty="0"/>
              <a:t>로드하여 테스트 세트에 대한 성능을 확인</a:t>
            </a:r>
            <a:endParaRPr lang="en-US" altLang="ko-KR" dirty="0"/>
          </a:p>
          <a:p>
            <a:pPr lvl="3"/>
            <a:r>
              <a:rPr lang="ko-KR" altLang="en-US" dirty="0"/>
              <a:t>테스트 세트를 훈련 세트와 동일한 방식으로 변환</a:t>
            </a:r>
            <a:endParaRPr lang="en-US" altLang="ko-KR" dirty="0"/>
          </a:p>
          <a:p>
            <a:pPr lvl="3"/>
            <a:r>
              <a:rPr lang="en-US" altLang="ko-KR" dirty="0" err="1"/>
              <a:t>load_model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/>
              <a:t>best-2rnn-model.h5 </a:t>
            </a:r>
            <a:r>
              <a:rPr lang="ko-KR" altLang="en-US" dirty="0"/>
              <a:t>파일을 읽고 </a:t>
            </a:r>
            <a:r>
              <a:rPr lang="en-US" altLang="ko-KR" dirty="0"/>
              <a:t>evaluate ( ) </a:t>
            </a:r>
            <a:r>
              <a:rPr lang="ko-KR" altLang="en-US" dirty="0"/>
              <a:t>메서드로 테스트 세트에서 성능을 계산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/>
              <a:t>GRU </a:t>
            </a:r>
            <a:r>
              <a:rPr lang="ko-KR" altLang="en-US" dirty="0"/>
              <a:t>셀</a:t>
            </a:r>
            <a:r>
              <a:rPr lang="en-US" altLang="ko-KR"/>
              <a:t>(27)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94</a:t>
            </a:fld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ADCDD1-AD34-4B45-B063-1D2C84E5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8287"/>
              </p:ext>
            </p:extLst>
          </p:nvPr>
        </p:nvGraphicFramePr>
        <p:xfrm>
          <a:off x="1666875" y="3473407"/>
          <a:ext cx="522160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60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test_seq = pad_sequences(test_input, maxlen=100)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best_model = keras.models.load_model('best-gru-model.keras')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best_model.evaluate(test_seq, test_target)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617B90-2B14-4F0D-925A-43563B089344}"/>
              </a:ext>
            </a:extLst>
          </p:cNvPr>
          <p:cNvCxnSpPr/>
          <p:nvPr/>
        </p:nvCxnSpPr>
        <p:spPr>
          <a:xfrm>
            <a:off x="7168896" y="3824288"/>
            <a:ext cx="29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AA6018-0B48-4DF3-AC8E-7166D02742E4}"/>
              </a:ext>
            </a:extLst>
          </p:cNvPr>
          <p:cNvSpPr txBox="1"/>
          <p:nvPr/>
        </p:nvSpPr>
        <p:spPr>
          <a:xfrm>
            <a:off x="2539554" y="4415674"/>
            <a:ext cx="8566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782/782 ━━━━━━━━━━━━━━━━━━━━ 3s 3ms/step - accuracy:</a:t>
            </a:r>
          </a:p>
          <a:p>
            <a:r>
              <a:rPr lang="en-US" altLang="ko-KR"/>
              <a:t>0.8082 - loss: 0.4215</a:t>
            </a:r>
          </a:p>
          <a:p>
            <a:r>
              <a:rPr lang="en-US" altLang="ko-KR"/>
              <a:t>[0.4206896126270294, 0.8072400093078613]</a:t>
            </a:r>
            <a:endParaRPr lang="ko-KR" altLang="en-US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D7034A34-71DD-C962-6F58-EE07332603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23707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마무리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키워드로 끝나는 핵심 포인트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LSTM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셀은 타임스텝이 긴 데이터를 효과적으로 학습하기 위해 고안된 순환층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입력 게이트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삭제 게이트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출력 게이트 역할을 하는 작은 셀이 포함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LSTM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셀은 은닉 상태 외에 셀 상태를 출력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 상태는 다음 층으로 전달되지 않으며 현재 셀에서만 순환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GRU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LSTM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셀의 간소화 버전으로 생각할 수 있지만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LSTM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셀에 못지않는 성능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ko-KR" altLang="en-US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핵심 패키지와 함수</a:t>
            </a:r>
          </a:p>
          <a:p>
            <a:pPr lvl="1"/>
            <a:r>
              <a:rPr lang="en-US" altLang="ko-KR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TensorFlow</a:t>
            </a:r>
          </a:p>
          <a:p>
            <a:pPr lvl="2"/>
            <a:r>
              <a:rPr lang="en-US" altLang="ko-KR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LSTM</a:t>
            </a:r>
            <a:r>
              <a:rPr lang="en-US" altLang="ko-KR" dirty="0">
                <a:solidFill>
                  <a:srgbClr val="221E1F"/>
                </a:solidFill>
                <a:latin typeface="+mn-ea"/>
                <a:ea typeface="+mn-ea"/>
              </a:rPr>
              <a:t>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 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LSTM 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셀을 사용한 순환층 클래스</a:t>
            </a:r>
            <a:endParaRPr lang="en-US" altLang="ko-KR" b="0" i="0" u="none" strike="noStrike" baseline="0" dirty="0">
              <a:solidFill>
                <a:srgbClr val="221E1F"/>
              </a:solidFill>
              <a:latin typeface="+mn-ea"/>
              <a:ea typeface="+mn-ea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GRU: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 </a:t>
            </a:r>
            <a:r>
              <a:rPr lang="en-US" altLang="ko-KR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GRU </a:t>
            </a:r>
            <a:r>
              <a:rPr lang="ko-KR" altLang="en-US" b="0" i="0" u="none" strike="noStrike" baseline="0" dirty="0">
                <a:solidFill>
                  <a:srgbClr val="221E1F"/>
                </a:solidFill>
                <a:latin typeface="+mn-ea"/>
                <a:ea typeface="+mn-ea"/>
              </a:rPr>
              <a:t>셀을 사용한 순환층 클래스</a:t>
            </a:r>
            <a:endParaRPr lang="en-US" altLang="ko-KR" b="0" i="0" u="none" strike="noStrike" baseline="0" dirty="0">
              <a:solidFill>
                <a:srgbClr val="221E1F"/>
              </a:solidFill>
              <a:latin typeface="+mn-ea"/>
              <a:ea typeface="+mn-ea"/>
            </a:endParaRPr>
          </a:p>
          <a:p>
            <a:pPr lvl="1"/>
            <a:endParaRPr lang="en-US" altLang="ko-KR" b="0" i="0" u="none" strike="noStrike" baseline="0" dirty="0">
              <a:solidFill>
                <a:srgbClr val="221E1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0456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다음 중 텐서플로에서 제공하는 순환층 클래스가 아닌 것은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dirty="0"/>
              <a:t>① </a:t>
            </a:r>
            <a:r>
              <a:rPr lang="en-US" altLang="ko-KR" dirty="0" err="1"/>
              <a:t>SimpleRNN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② LSTM		 </a:t>
            </a:r>
            <a:br>
              <a:rPr lang="en-US" altLang="ko-KR" dirty="0"/>
            </a:br>
            <a:r>
              <a:rPr lang="en-US" altLang="ko-KR" dirty="0"/>
              <a:t>③ GRU		  </a:t>
            </a:r>
            <a:br>
              <a:rPr lang="en-US" altLang="ko-KR" dirty="0"/>
            </a:br>
            <a:r>
              <a:rPr lang="en-US" altLang="ko-KR" dirty="0"/>
              <a:t>④ Conv2D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altLang="ko-KR" dirty="0"/>
              <a:t>LSTM </a:t>
            </a:r>
            <a:r>
              <a:rPr lang="ko-KR" altLang="en-US" dirty="0"/>
              <a:t>층에 있는 게이트가 아닌 것은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 dirty="0"/>
              <a:t>① 순환 게이트</a:t>
            </a:r>
            <a:br>
              <a:rPr lang="en-US" altLang="ko-KR" dirty="0"/>
            </a:br>
            <a:r>
              <a:rPr lang="ko-KR" altLang="en-US" dirty="0"/>
              <a:t>② 삭제 게이트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③ 입력 게이트</a:t>
            </a:r>
            <a:r>
              <a:rPr lang="en-US" altLang="ko-KR" dirty="0"/>
              <a:t> 		</a:t>
            </a:r>
            <a:br>
              <a:rPr lang="en-US" altLang="ko-KR" dirty="0"/>
            </a:br>
            <a:r>
              <a:rPr lang="ko-KR" altLang="en-US" dirty="0"/>
              <a:t>④ 출력 게이트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827290A9-1722-38D4-D6DF-C8D29B670D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84008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11B9C-63D0-7878-12E9-23D04F8B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92F81A-9162-8ED2-B6F7-08FF366B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9-3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650DEE-A5FD-4FC1-1A70-71BA7B6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665CC6F-CBB6-E18C-4060-3A9CF98C0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순환층을 </a:t>
            </a:r>
            <a:r>
              <a:rPr lang="en-US" altLang="ko-KR"/>
              <a:t>2</a:t>
            </a:r>
            <a:r>
              <a:rPr lang="ko-KR" altLang="en-US"/>
              <a:t>개 이상 쌓을 때 마지막 층을 제외하고는 모든 타임스텝의 은닉 상태를 </a:t>
            </a:r>
            <a:br>
              <a:rPr lang="en-US" altLang="ko-KR"/>
            </a:br>
            <a:r>
              <a:rPr lang="ko-KR" altLang="en-US"/>
              <a:t>출력하기 위해 지정해야 할 매개변수는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return_seq</a:t>
            </a:r>
            <a:r>
              <a:rPr lang="en-US" altLang="ko-KR" dirty="0"/>
              <a:t>		</a:t>
            </a:r>
            <a:br>
              <a:rPr lang="en-US" altLang="ko-KR"/>
            </a:br>
            <a:r>
              <a:rPr lang="en-US" altLang="ko-KR"/>
              <a:t>② return_sequences</a:t>
            </a:r>
            <a:r>
              <a:rPr lang="en-US" altLang="ko-KR" dirty="0"/>
              <a:t>		 </a:t>
            </a:r>
            <a:br>
              <a:rPr lang="en-US" altLang="ko-KR" dirty="0"/>
            </a:br>
            <a:r>
              <a:rPr lang="en-US" altLang="ko-KR"/>
              <a:t>③ return_series</a:t>
            </a:r>
            <a:r>
              <a:rPr lang="en-US" altLang="ko-KR" dirty="0"/>
              <a:t>		  </a:t>
            </a:r>
            <a:br>
              <a:rPr lang="en-US" altLang="ko-KR" dirty="0"/>
            </a:br>
            <a:r>
              <a:rPr lang="en-US" altLang="ko-KR"/>
              <a:t>④ return_hidden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en-US" altLang="ko-KR"/>
              <a:t>GRU </a:t>
            </a:r>
            <a:r>
              <a:rPr lang="ko-KR" altLang="en-US"/>
              <a:t>셀에 대해 잘못 설명한 것은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/>
              <a:t>① 순차 데이터에 적용할 수 있는 순환 신경망의 한 종류임</a:t>
            </a:r>
            <a:br>
              <a:rPr lang="en-US" altLang="ko-KR" dirty="0"/>
            </a:br>
            <a:r>
              <a:rPr lang="ko-KR" altLang="en-US"/>
              <a:t>② </a:t>
            </a:r>
            <a:r>
              <a:rPr lang="en-US" altLang="ko-KR"/>
              <a:t>LSTM </a:t>
            </a:r>
            <a:r>
              <a:rPr lang="ko-KR" altLang="en-US"/>
              <a:t>셀의 간소화 버전으로 생각할 수 있음</a:t>
            </a:r>
            <a:br>
              <a:rPr lang="en-US" altLang="ko-KR" dirty="0"/>
            </a:br>
            <a:r>
              <a:rPr lang="ko-KR" altLang="en-US"/>
              <a:t>③ </a:t>
            </a:r>
            <a:r>
              <a:rPr lang="en-US" altLang="ko-KR"/>
              <a:t>LSTM </a:t>
            </a:r>
            <a:r>
              <a:rPr lang="ko-KR" altLang="en-US"/>
              <a:t>셀보다 모델 파라미터가 더 많음</a:t>
            </a:r>
            <a:r>
              <a:rPr lang="en-US" altLang="ko-KR"/>
              <a:t> 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ko-KR" altLang="en-US"/>
              <a:t>④ 케라스는 과대적합을 억제하기 위한 드롭아웃 옵션을 제공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altLang="ko-KR" dirty="0"/>
          </a:p>
        </p:txBody>
      </p:sp>
      <p:sp>
        <p:nvSpPr>
          <p:cNvPr id="3" name="바닥글 개체 틀 1">
            <a:extLst>
              <a:ext uri="{FF2B5EF4-FFF2-40B4-BE49-F238E27FC236}">
                <a16:creationId xmlns:a16="http://schemas.microsoft.com/office/drawing/2014/main" id="{82F142D1-ED57-DDB8-D6EF-9FA170271C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911245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FAFBB-3DCB-9748-8B86-D2D9D3D7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F8AEAA-6F1B-AC5E-2C8B-6DCB6510A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/>
              <a:t>파이토치로 </a:t>
            </a:r>
            <a:r>
              <a:rPr lang="en-US" altLang="ko-KR"/>
              <a:t>LSTM </a:t>
            </a:r>
            <a:r>
              <a:rPr lang="ko-KR" altLang="en-US"/>
              <a:t>모델 훈련하기</a:t>
            </a:r>
            <a:endParaRPr lang="en-US" altLang="ko-KR"/>
          </a:p>
          <a:p>
            <a:pPr lvl="1"/>
            <a:r>
              <a:rPr lang="ko-KR" altLang="en-US"/>
              <a:t>파이토치에서 두 개의 </a:t>
            </a:r>
            <a:r>
              <a:rPr lang="en-US" altLang="ko-KR"/>
              <a:t>LSTM </a:t>
            </a:r>
            <a:r>
              <a:rPr lang="ko-KR" altLang="en-US"/>
              <a:t>층을 쌓아 </a:t>
            </a:r>
            <a:r>
              <a:rPr lang="en-US" altLang="ko-KR"/>
              <a:t>IMDB </a:t>
            </a:r>
            <a:r>
              <a:rPr lang="ko-KR" altLang="en-US"/>
              <a:t>리뷰 데이터를 분류</a:t>
            </a:r>
            <a:endParaRPr lang="en-US" altLang="ko-KR"/>
          </a:p>
          <a:p>
            <a:pPr lvl="1"/>
            <a:r>
              <a:rPr lang="ko-KR" altLang="en-US"/>
              <a:t>이전과 동일한 방식으로 훈련 데이터를 준비</a:t>
            </a:r>
            <a:endParaRPr lang="en-US" altLang="ko-KR"/>
          </a:p>
          <a:p>
            <a:pPr lvl="2"/>
            <a:r>
              <a:rPr lang="ko-KR" altLang="en-US"/>
              <a:t>케라스에서 </a:t>
            </a:r>
            <a:r>
              <a:rPr lang="en-US" altLang="ko-KR"/>
              <a:t>IMDB </a:t>
            </a:r>
            <a:r>
              <a:rPr lang="ko-KR" altLang="en-US"/>
              <a:t>데이터를 로드</a:t>
            </a:r>
            <a:endParaRPr lang="en-US" altLang="ko-KR"/>
          </a:p>
          <a:p>
            <a:pPr lvl="2"/>
            <a:r>
              <a:rPr lang="ko-KR" altLang="en-US"/>
              <a:t>훈련 세트와 테스트 세트로 나눔</a:t>
            </a:r>
            <a:endParaRPr lang="en-US" altLang="ko-KR"/>
          </a:p>
          <a:p>
            <a:pPr lvl="2"/>
            <a:r>
              <a:rPr lang="ko-KR" altLang="en-US"/>
              <a:t>패딩을 추가하여 파이토치 텐서로 변환</a:t>
            </a:r>
            <a:endParaRPr lang="en-US" altLang="ko-KR"/>
          </a:p>
          <a:p>
            <a:pPr lvl="2"/>
            <a:r>
              <a:rPr lang="ko-KR" altLang="en-US"/>
              <a:t>훈련 세트와 검증 세트를 위한 데이터로더를 생성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D15CA5-C4C4-BAF3-D2F2-C3E7FB17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82138C-0AE9-1B9E-3D3D-9A597FD3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(1)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8094BCFA-F3DC-4D6C-FD28-841A1198D2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92B63965-924D-99DC-70EA-C101BF2F8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1095"/>
              </p:ext>
            </p:extLst>
          </p:nvPr>
        </p:nvGraphicFramePr>
        <p:xfrm>
          <a:off x="1666875" y="3583710"/>
          <a:ext cx="653415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keras.datasets import imdb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 imdb.load_data(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num_words=500)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train_input, val_input,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train_input, train_target, test_size=0.2, random_state=42)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keras.preprocessing.sequence import pad_sequences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이하 생략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1478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5730-D0FF-E5E6-F3B7-589C2429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C8F690B-F717-D66E-F8D5-DDF9F6528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구현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69C371-F51C-1A0D-5789-4F19B07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026564-AE4D-DFC6-5DE8-22386A5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9-3</a:t>
            </a:r>
            <a:r>
              <a:rPr lang="ko-KR" altLang="en-US"/>
              <a:t> 파이토치 버전 살펴보기</a:t>
            </a:r>
            <a:r>
              <a:rPr lang="en-US" altLang="ko-KR"/>
              <a:t>(2)</a:t>
            </a:r>
            <a:endParaRPr lang="ko-KR" altLang="en-US" dirty="0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A259E8F1-8DBD-A71E-5913-4B0A1E3C63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2B09FD36-578F-6688-E471-BAC6474C7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11117"/>
              </p:ext>
            </p:extLst>
          </p:nvPr>
        </p:nvGraphicFramePr>
        <p:xfrm>
          <a:off x="1666875" y="1315807"/>
          <a:ext cx="653415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4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torch.nn as nn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class IMDBLstm(nn.Module):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def __init__(self):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super().__init__()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self.embedding = nn.Embedding(500, 16)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self.lstm = nn.LSTM(16, 8, batch_first=True, num_layers=2, dropout=0.2)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self.dense = nn.Linear(8,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self.sigmoid = nn.Sigmoid()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def forward(self, x):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x = self.embedding(x)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_, (hidden, _) = self.lstm(x)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outputs = self.dense(hidden[-1])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return self.sigmoid(outputs)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8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31273</TotalTime>
  <Words>13006</Words>
  <Application>Microsoft Office PowerPoint</Application>
  <PresentationFormat>와이드스크린</PresentationFormat>
  <Paragraphs>1418</Paragraphs>
  <Slides>104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104</vt:i4>
      </vt:variant>
    </vt:vector>
  </HeadingPairs>
  <TitlesOfParts>
    <vt:vector size="114" baseType="lpstr">
      <vt:lpstr>ITC Garamond Std Lt</vt:lpstr>
      <vt:lpstr>YoonV YoonGothic100Std_OTF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혼자 공부하는 머신러닝+딥러닝(개정판)</vt:lpstr>
      <vt:lpstr>PowerPoint 프레젠테이션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9-1 순차 데이터와 순환 신경망(1)</vt:lpstr>
      <vt:lpstr>SECTION 9-1 순차 데이터와 순환 신경망(2)</vt:lpstr>
      <vt:lpstr>SECTION 9-1 순차 데이터와 순환 신경망(3)</vt:lpstr>
      <vt:lpstr>SECTION 9-1 순차 데이터와 순환 신경망(4)</vt:lpstr>
      <vt:lpstr>SECTION 9-1 순차 데이터와 순환 신경망(5)</vt:lpstr>
      <vt:lpstr>SECTION 9-1 순차 데이터와 순환 신경망(6)</vt:lpstr>
      <vt:lpstr>SECTION 9-1 순차 데이터와 순환 신경망(7)</vt:lpstr>
      <vt:lpstr>SECTION 9-1 순차 데이터와 순환 신경망(8)</vt:lpstr>
      <vt:lpstr>SECTION 9-1 순차 데이터와 순환 신경망(9)</vt:lpstr>
      <vt:lpstr>SECTION 9-1 순차 데이터와 순환 신경망(10)</vt:lpstr>
      <vt:lpstr>SECTION 9-1 순차 데이터와 순환 신경망(11)</vt:lpstr>
      <vt:lpstr>SECTION 9-1 순차 데이터와 순환 신경망(12)</vt:lpstr>
      <vt:lpstr>SECTION 9-1 순차 데이터와 순환 신경망(13)</vt:lpstr>
      <vt:lpstr>SECTION 9-1 순차 데이터와 순환 신경망(14)</vt:lpstr>
      <vt:lpstr>SECTION 9-1 순차 데이터와 순환 신경망(15)</vt:lpstr>
      <vt:lpstr>SECTION 9-1 순차 데이터와 순환 신경망(16)</vt:lpstr>
      <vt:lpstr>SECTION 9-1 마무리</vt:lpstr>
      <vt:lpstr>SECTION 9-1 확인 문제(1)</vt:lpstr>
      <vt:lpstr>SECTION 9-1 확인 문제(2)</vt:lpstr>
      <vt:lpstr>SECTION 9-2 순환 신경망으로 IMDB 리뷰 분류하기(1)</vt:lpstr>
      <vt:lpstr>SECTION 9-2 순환 신경망으로 IMDB 리뷰 분류하기(2)</vt:lpstr>
      <vt:lpstr>SECTION 9-2 순환 신경망으로 IMDB 리뷰 분류하기(3)</vt:lpstr>
      <vt:lpstr>SECTION 9-2 순환 신경망으로 IMDB 리뷰 분류하기(4)</vt:lpstr>
      <vt:lpstr>SECTION 9-2 순환 신경망으로 IMDB 리뷰 분류하기(5)</vt:lpstr>
      <vt:lpstr>SECTION 9-2 순환 신경망으로 IMDB 리뷰 분류하기(6)</vt:lpstr>
      <vt:lpstr>SECTION 9-2 순환 신경망으로 IMDB 리뷰 분류하기(7)</vt:lpstr>
      <vt:lpstr>SECTION 9-2 순환 신경망으로 IMDB 리뷰 분류하기(8)</vt:lpstr>
      <vt:lpstr>SECTION 9-2 순환 신경망으로 IMDB 리뷰 분류하기(9)</vt:lpstr>
      <vt:lpstr>SECTION 9-2 순환 신경망으로 IMDB 리뷰 분류하기(10)</vt:lpstr>
      <vt:lpstr>SECTION 9-2 순환 신경망으로 IMDB 리뷰 분류하기(11)</vt:lpstr>
      <vt:lpstr>SECTION 9-2 순환 신경망으로 IMDB 리뷰 분류하기(12)</vt:lpstr>
      <vt:lpstr>SECTION 9-2 순환 신경망으로 IMDB 리뷰 분류하기(13)</vt:lpstr>
      <vt:lpstr>SECTION 9-2 순환 신경망으로 IMDB 리뷰 분류하기(14)</vt:lpstr>
      <vt:lpstr>SECTION 9-2 순환 신경망으로 IMDB 리뷰 분류하기(15)</vt:lpstr>
      <vt:lpstr>SECTION 9-2 순환 신경망으로 IMDB 리뷰 분류하기(16)</vt:lpstr>
      <vt:lpstr>SECTION 9-2 순환 신경망으로 IMDB 리뷰 분류하기(17)</vt:lpstr>
      <vt:lpstr>SECTION 9-2 순환 신경망으로 IMDB 리뷰 분류하기(18)</vt:lpstr>
      <vt:lpstr>SECTION 9-2 순환 신경망으로 IMDB 리뷰 분류하기(19)</vt:lpstr>
      <vt:lpstr>SECTION 9-2 순환 신경망으로 IMDB 리뷰 분류하기(20)</vt:lpstr>
      <vt:lpstr>SECTION 9-2 순환 신경망으로 IMDB 리뷰 분류하기(21)</vt:lpstr>
      <vt:lpstr>SECTION 9-2 순환 신경망으로 IMDB 리뷰 분류하기(22)</vt:lpstr>
      <vt:lpstr>SECTION 9-2 마무리(1)</vt:lpstr>
      <vt:lpstr>SECTION 9-2 마무리(2)</vt:lpstr>
      <vt:lpstr>SECTION 9-2 확인 문제(1)</vt:lpstr>
      <vt:lpstr>SECTION 9-2 확인 문제(2)</vt:lpstr>
      <vt:lpstr>SECTION 9-2 파이토치 버전 살펴보기(1)</vt:lpstr>
      <vt:lpstr>SECTION 9-2 파이토치 버전 살펴보기(2)</vt:lpstr>
      <vt:lpstr>SECTION 9-2 파이토치 버전 살펴보기(3)</vt:lpstr>
      <vt:lpstr>SECTION 9-2 파이토치 버전 살펴보기(4)</vt:lpstr>
      <vt:lpstr>SECTION 9-2 파이토치 버전 살펴보기(5)</vt:lpstr>
      <vt:lpstr>SECTION 9-2 파이토치 버전 살펴보기(6)</vt:lpstr>
      <vt:lpstr>SECTION 9-2 파이토치 버전 살펴보기(7)</vt:lpstr>
      <vt:lpstr>SECTION 9-2 파이토치 버전 살펴보기(8)</vt:lpstr>
      <vt:lpstr>SECTION 9-2 파이토치 버전 살펴보기(9)</vt:lpstr>
      <vt:lpstr>SECTION 9-2 파이토치 버전 살펴보기(10)</vt:lpstr>
      <vt:lpstr>SECTION 9-2 파이토치 버전 살펴보기(11)</vt:lpstr>
      <vt:lpstr>SECTION 9-2 파이토치 버전 살펴보기(12)</vt:lpstr>
      <vt:lpstr>SECTION 9-2 파이토치 버전 살펴보기(13)</vt:lpstr>
      <vt:lpstr>SECTION 9-2 파이토치 버전 살펴보기(14)</vt:lpstr>
      <vt:lpstr>SECTION 9-2 파이토치 버전 살펴보기(15)</vt:lpstr>
      <vt:lpstr>SECTION 9-3 LSTM과 GRU 셀(1)</vt:lpstr>
      <vt:lpstr>SECTION 9-3 LSTM과 GRU 셀(2)</vt:lpstr>
      <vt:lpstr>SECTION 9-3 LSTM과 GRU 셀(3)</vt:lpstr>
      <vt:lpstr>SECTION 9-3 LSTM과 GRU 셀(4)</vt:lpstr>
      <vt:lpstr>SECTION 9-3 LSTM과 GRU 셀(5)</vt:lpstr>
      <vt:lpstr>SECTION 9-3 LSTM과 GRU 셀(6)</vt:lpstr>
      <vt:lpstr>SECTION 9-3 LSTM과 GRU 셀(7)</vt:lpstr>
      <vt:lpstr>SECTION 9-3 LSTM과 GRU 셀(8)</vt:lpstr>
      <vt:lpstr>SECTION 9-3 LSTM과 GRU 셀(9)</vt:lpstr>
      <vt:lpstr>SECTION 9-3 LSTM과 GRU 셀(10)</vt:lpstr>
      <vt:lpstr>SECTION 9-3 LSTM과 GRU 셀(11)</vt:lpstr>
      <vt:lpstr>SECTION 9-3 LSTM과 GRU 셀(12)</vt:lpstr>
      <vt:lpstr>SECTION 9-3 LSTM과 GRU 셀(13)</vt:lpstr>
      <vt:lpstr>SECTION 9-3 LSTM과 GRU 셀(14)</vt:lpstr>
      <vt:lpstr>SECTION 9-3 LSTM과 GRU 셀(15)</vt:lpstr>
      <vt:lpstr>SECTION 9-3 LSTM과 GRU 셀(16)</vt:lpstr>
      <vt:lpstr>SECTION 9-3 LSTM과 GRU 셀(17)</vt:lpstr>
      <vt:lpstr>SECTION 9-3 LSTM과 GRU 셀(18)</vt:lpstr>
      <vt:lpstr>SECTION 9-3 LSTM과 GRU 셀(19)</vt:lpstr>
      <vt:lpstr>SECTION 9-3 LSTM과 GRU 셀(20)</vt:lpstr>
      <vt:lpstr>SECTION 9-3 LSTM과 GRU 셀(21)</vt:lpstr>
      <vt:lpstr>SECTION 9-3 LSTM과 GRU 셀(22)</vt:lpstr>
      <vt:lpstr>SECTION 9-3 LSTM과 GRU 셀(23)</vt:lpstr>
      <vt:lpstr>SECTION 9-3 LSTM과 GRU 셀(24)</vt:lpstr>
      <vt:lpstr>SECTION 9-3 LSTM과 GRU 셀(25)</vt:lpstr>
      <vt:lpstr>SECTION 9-3 LSTM과 GRU 셀(26)</vt:lpstr>
      <vt:lpstr>SECTION 9-3 LSTM과 GRU 셀(27)</vt:lpstr>
      <vt:lpstr>SECTION 9-3 마무리</vt:lpstr>
      <vt:lpstr>SECTION 9-3 확인 문제(1)</vt:lpstr>
      <vt:lpstr>SECTION 9-3 확인 문제(2)</vt:lpstr>
      <vt:lpstr>SECTION 9-3 파이토치 버전 살펴보기(1)</vt:lpstr>
      <vt:lpstr>SECTION 9-3 파이토치 버전 살펴보기(2)</vt:lpstr>
      <vt:lpstr>SECTION 9-3 파이토치 버전 살펴보기(3)</vt:lpstr>
      <vt:lpstr>SECTION 9-3 파이토치 버전 살펴보기(4)</vt:lpstr>
      <vt:lpstr>SECTION 9-3 파이토치 버전 살펴보기(5)</vt:lpstr>
      <vt:lpstr>SECTION 9-3 파이토치 버전 살펴보기(6)</vt:lpstr>
      <vt:lpstr>SECTION 9-3 자주하는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이재영(Robot)</cp:lastModifiedBy>
  <cp:revision>472</cp:revision>
  <dcterms:created xsi:type="dcterms:W3CDTF">2020-01-31T07:25:46Z</dcterms:created>
  <dcterms:modified xsi:type="dcterms:W3CDTF">2025-07-23T15:13:46Z</dcterms:modified>
</cp:coreProperties>
</file>