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50" r:id="rId2"/>
    <p:sldId id="394" r:id="rId3"/>
    <p:sldId id="578" r:id="rId4"/>
    <p:sldId id="579" r:id="rId5"/>
    <p:sldId id="580" r:id="rId6"/>
    <p:sldId id="581" r:id="rId7"/>
    <p:sldId id="582" r:id="rId8"/>
    <p:sldId id="559" r:id="rId9"/>
    <p:sldId id="560" r:id="rId10"/>
    <p:sldId id="561" r:id="rId11"/>
    <p:sldId id="562" r:id="rId12"/>
    <p:sldId id="563" r:id="rId13"/>
    <p:sldId id="564" r:id="rId14"/>
    <p:sldId id="565" r:id="rId15"/>
    <p:sldId id="566" r:id="rId16"/>
    <p:sldId id="567" r:id="rId17"/>
    <p:sldId id="568" r:id="rId18"/>
    <p:sldId id="569" r:id="rId19"/>
    <p:sldId id="570" r:id="rId20"/>
    <p:sldId id="583" r:id="rId21"/>
    <p:sldId id="584" r:id="rId22"/>
  </p:sldIdLst>
  <p:sldSz cx="9144000" cy="6858000" type="screen4x3"/>
  <p:notesSz cx="7099300" cy="102346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8155"/>
    <a:srgbClr val="1F412A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 snapToGrid="0">
      <p:cViewPr varScale="1">
        <p:scale>
          <a:sx n="96" d="100"/>
          <a:sy n="96" d="100"/>
        </p:scale>
        <p:origin x="9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b="1" dirty="0" smtClean="0"/>
              <a:t>최적 정책의 선택 방법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상태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에서 기대보상을 최대로 하는 행동 선택 </a:t>
            </a:r>
            <a:endParaRPr lang="en-US" altLang="ko-KR" dirty="0" smtClean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250C4-0E9A-42DD-85A1-087716A785B8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14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437.png"/><Relationship Id="rId10" Type="http://schemas.openxmlformats.org/officeDocument/2006/relationships/image" Target="../media/image29.png"/><Relationship Id="rId4" Type="http://schemas.openxmlformats.org/officeDocument/2006/relationships/image" Target="../media/image436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7.png"/><Relationship Id="rId5" Type="http://schemas.openxmlformats.org/officeDocument/2006/relationships/image" Target="../media/image44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6.png"/><Relationship Id="rId3" Type="http://schemas.openxmlformats.org/officeDocument/2006/relationships/image" Target="../media/image455.png"/><Relationship Id="rId7" Type="http://schemas.openxmlformats.org/officeDocument/2006/relationships/image" Target="../media/image459.png"/><Relationship Id="rId12" Type="http://schemas.openxmlformats.org/officeDocument/2006/relationships/image" Target="../media/image45.png"/><Relationship Id="rId2" Type="http://schemas.openxmlformats.org/officeDocument/2006/relationships/image" Target="../media/image454.png"/><Relationship Id="rId16" Type="http://schemas.openxmlformats.org/officeDocument/2006/relationships/image" Target="../media/image4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8.png"/><Relationship Id="rId11" Type="http://schemas.openxmlformats.org/officeDocument/2006/relationships/image" Target="../media/image44.png"/><Relationship Id="rId5" Type="http://schemas.openxmlformats.org/officeDocument/2006/relationships/image" Target="../media/image457.png"/><Relationship Id="rId15" Type="http://schemas.openxmlformats.org/officeDocument/2006/relationships/image" Target="../media/image467.png"/><Relationship Id="rId10" Type="http://schemas.openxmlformats.org/officeDocument/2006/relationships/image" Target="../media/image43.png"/><Relationship Id="rId4" Type="http://schemas.openxmlformats.org/officeDocument/2006/relationships/image" Target="../media/image456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49.png"/><Relationship Id="rId5" Type="http://schemas.openxmlformats.org/officeDocument/2006/relationships/image" Target="../media/image471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6.png"/><Relationship Id="rId3" Type="http://schemas.openxmlformats.org/officeDocument/2006/relationships/image" Target="../media/image50.png"/><Relationship Id="rId7" Type="http://schemas.openxmlformats.org/officeDocument/2006/relationships/image" Target="../media/image479.png"/><Relationship Id="rId12" Type="http://schemas.openxmlformats.org/officeDocument/2006/relationships/image" Target="../media/image484.png"/><Relationship Id="rId2" Type="http://schemas.openxmlformats.org/officeDocument/2006/relationships/image" Target="../media/image4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483.png"/><Relationship Id="rId5" Type="http://schemas.openxmlformats.org/officeDocument/2006/relationships/image" Target="../media/image52.png"/><Relationship Id="rId10" Type="http://schemas.openxmlformats.org/officeDocument/2006/relationships/image" Target="../media/image482.png"/><Relationship Id="rId4" Type="http://schemas.openxmlformats.org/officeDocument/2006/relationships/image" Target="../media/image51.png"/><Relationship Id="rId9" Type="http://schemas.openxmlformats.org/officeDocument/2006/relationships/image" Target="../media/image481.png"/><Relationship Id="rId14" Type="http://schemas.openxmlformats.org/officeDocument/2006/relationships/image" Target="../media/image48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0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0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2390.png"/><Relationship Id="rId4" Type="http://schemas.openxmlformats.org/officeDocument/2006/relationships/image" Target="../media/image233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기계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학습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Part V. 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강화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학습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92" y="5839544"/>
            <a:ext cx="2583415" cy="2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가치 함수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가치 함수</a:t>
            </a:r>
            <a:r>
              <a:rPr lang="en-US" altLang="ko-KR" b="1" dirty="0" smtClean="0"/>
              <a:t> </a:t>
            </a:r>
            <a:r>
              <a:rPr lang="en-US" altLang="ko-KR" b="1" dirty="0"/>
              <a:t>(</a:t>
            </a:r>
            <a:r>
              <a:rPr lang="en-US" altLang="ko-KR" b="1" dirty="0" smtClean="0"/>
              <a:t>value function)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7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37" y="1865294"/>
            <a:ext cx="558906" cy="2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802560" y="1950412"/>
            <a:ext cx="2299251" cy="1986878"/>
            <a:chOff x="5802560" y="2957782"/>
            <a:chExt cx="2299251" cy="1986878"/>
          </a:xfrm>
        </p:grpSpPr>
        <p:sp>
          <p:nvSpPr>
            <p:cNvPr id="56" name="Line 5"/>
            <p:cNvSpPr>
              <a:spLocks noChangeShapeType="1"/>
            </p:cNvSpPr>
            <p:nvPr/>
          </p:nvSpPr>
          <p:spPr bwMode="auto">
            <a:xfrm flipH="1">
              <a:off x="6493790" y="3595608"/>
              <a:ext cx="526942" cy="488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7160218" y="3595608"/>
              <a:ext cx="457200" cy="4494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8"/>
            <p:cNvSpPr>
              <a:spLocks noChangeShapeType="1"/>
            </p:cNvSpPr>
            <p:nvPr/>
          </p:nvSpPr>
          <p:spPr bwMode="auto">
            <a:xfrm flipV="1">
              <a:off x="6246750" y="4059282"/>
              <a:ext cx="232611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 flipV="1">
              <a:off x="6479360" y="4059281"/>
              <a:ext cx="254653" cy="6909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 flipV="1">
              <a:off x="7423688" y="4059281"/>
              <a:ext cx="226615" cy="7064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3"/>
            <p:cNvSpPr>
              <a:spLocks noChangeShapeType="1"/>
            </p:cNvSpPr>
            <p:nvPr/>
          </p:nvSpPr>
          <p:spPr bwMode="auto">
            <a:xfrm flipH="1" flipV="1">
              <a:off x="7650303" y="4059282"/>
              <a:ext cx="348916" cy="685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14"/>
            <p:cNvSpPr>
              <a:spLocks noChangeArrowheads="1"/>
            </p:cNvSpPr>
            <p:nvPr/>
          </p:nvSpPr>
          <p:spPr bwMode="auto">
            <a:xfrm>
              <a:off x="6355714" y="3983728"/>
              <a:ext cx="232611" cy="2286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15"/>
            <p:cNvSpPr>
              <a:spLocks noChangeArrowheads="1"/>
            </p:cNvSpPr>
            <p:nvPr/>
          </p:nvSpPr>
          <p:spPr bwMode="auto">
            <a:xfrm>
              <a:off x="6997047" y="3488871"/>
              <a:ext cx="167189" cy="1643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16"/>
            <p:cNvSpPr>
              <a:spLocks noChangeArrowheads="1"/>
            </p:cNvSpPr>
            <p:nvPr/>
          </p:nvSpPr>
          <p:spPr bwMode="auto">
            <a:xfrm>
              <a:off x="7337938" y="4705489"/>
              <a:ext cx="167189" cy="1643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17"/>
            <p:cNvSpPr>
              <a:spLocks noChangeArrowheads="1"/>
            </p:cNvSpPr>
            <p:nvPr/>
          </p:nvSpPr>
          <p:spPr bwMode="auto">
            <a:xfrm>
              <a:off x="6143535" y="4705489"/>
              <a:ext cx="167189" cy="1643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7541000" y="3983728"/>
              <a:ext cx="232611" cy="22860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 Box 25"/>
            <p:cNvSpPr txBox="1">
              <a:spLocks noChangeArrowheads="1"/>
            </p:cNvSpPr>
            <p:nvPr/>
          </p:nvSpPr>
          <p:spPr bwMode="auto">
            <a:xfrm>
              <a:off x="6878239" y="3180480"/>
              <a:ext cx="44755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s,a</a:t>
              </a:r>
              <a:endPara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5802560" y="3530402"/>
              <a:ext cx="1043994" cy="1414258"/>
              <a:chOff x="5802560" y="3530402"/>
              <a:chExt cx="1043994" cy="1414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02560" y="4575328"/>
                    <a:ext cx="351378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800" b="1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14:m>
                      <m:oMath xmlns:m="http://schemas.openxmlformats.org/officeDocument/2006/math">
                        <m:r>
                          <a:rPr lang="en-US" sz="1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’</m:t>
                        </m:r>
                      </m:oMath>
                    </a14:m>
                    <a:endParaRPr lang="en-US" sz="1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 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02560" y="4575328"/>
                    <a:ext cx="35137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5517" t="-8197" b="-2459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51640" y="3864995"/>
                    <a:ext cx="325730" cy="3693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US" sz="18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</a:t>
                    </a:r>
                    <a14:m>
                      <m:oMath xmlns:m="http://schemas.openxmlformats.org/officeDocument/2006/math">
                        <m:r>
                          <a:rPr lang="en-US" sz="1800" b="1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’</m:t>
                        </m:r>
                      </m:oMath>
                    </a14:m>
                    <a:endParaRPr lang="en-US" sz="18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 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51640" y="3864995"/>
                    <a:ext cx="32573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6981" t="-8333" b="-26667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Box 28"/>
              <p:cNvSpPr txBox="1">
                <a:spLocks noChangeArrowheads="1"/>
              </p:cNvSpPr>
              <p:nvPr/>
            </p:nvSpPr>
            <p:spPr bwMode="auto">
              <a:xfrm>
                <a:off x="6572120" y="3530402"/>
                <a:ext cx="2744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6676676" y="4705489"/>
              <a:ext cx="167189" cy="1643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16"/>
            <p:cNvSpPr>
              <a:spLocks noChangeArrowheads="1"/>
            </p:cNvSpPr>
            <p:nvPr/>
          </p:nvSpPr>
          <p:spPr bwMode="auto">
            <a:xfrm>
              <a:off x="7934622" y="4705489"/>
              <a:ext cx="167189" cy="164306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3366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78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6468" y="2957782"/>
              <a:ext cx="732086" cy="307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7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16" y="4082833"/>
            <a:ext cx="2433133" cy="4436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80" name="그룹 79"/>
          <p:cNvGrpSpPr/>
          <p:nvPr/>
        </p:nvGrpSpPr>
        <p:grpSpPr>
          <a:xfrm>
            <a:off x="1454724" y="4974727"/>
            <a:ext cx="3000125" cy="1069628"/>
            <a:chOff x="5933735" y="5648888"/>
            <a:chExt cx="3000125" cy="1069628"/>
          </a:xfrm>
        </p:grpSpPr>
        <p:pic>
          <p:nvPicPr>
            <p:cNvPr id="81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659" y="5672378"/>
              <a:ext cx="2558431" cy="1046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2" name="Picture 7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735" y="5774349"/>
              <a:ext cx="572502" cy="279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3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875" y="5648888"/>
              <a:ext cx="461905" cy="240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84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30" y="6084084"/>
              <a:ext cx="605030" cy="253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pic>
        <p:nvPicPr>
          <p:cNvPr id="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322" y="4006758"/>
            <a:ext cx="2634810" cy="4098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885" y="4889196"/>
            <a:ext cx="2416674" cy="1062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3973" y="2204677"/>
            <a:ext cx="27241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1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가치 함수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가치 함수 계산 방법 </a:t>
                </a:r>
                <a:endParaRPr lang="en-US" altLang="ko-KR" b="1" dirty="0" smtClean="0"/>
              </a:p>
              <a:p>
                <a:pPr lvl="1"/>
                <a:r>
                  <a:rPr lang="ko-KR" altLang="en-US" b="1" dirty="0" err="1" smtClean="0"/>
                  <a:t>동적계획법</a:t>
                </a:r>
                <a:r>
                  <a:rPr lang="ko-KR" altLang="en-US" b="1" dirty="0" smtClean="0"/>
                  <a:t> </a:t>
                </a:r>
                <a:r>
                  <a:rPr lang="ko-KR" altLang="en-US" b="1" dirty="0"/>
                  <a:t>방법 </a:t>
                </a:r>
                <a:r>
                  <a:rPr lang="en-US" altLang="ko-KR" dirty="0" smtClean="0"/>
                  <a:t>(dynamic programming, DP)</a:t>
                </a:r>
              </a:p>
              <a:p>
                <a:pPr lvl="2"/>
                <a:r>
                  <a:rPr lang="ko-KR" altLang="en-US" dirty="0" smtClean="0"/>
                  <a:t>모든 상태에 대한 섭렵하면서 </a:t>
                </a:r>
                <a:r>
                  <a:rPr lang="en-US" altLang="ko-KR" b="1" dirty="0" smtClean="0"/>
                  <a:t>Bellman </a:t>
                </a:r>
                <a:r>
                  <a:rPr lang="ko-KR" altLang="en-US" b="1" dirty="0" smtClean="0"/>
                  <a:t>최적 방정식</a:t>
                </a:r>
                <a:r>
                  <a:rPr lang="ko-KR" altLang="en-US" dirty="0" smtClean="0"/>
                  <a:t> 성질을 </a:t>
                </a:r>
                <a:r>
                  <a:rPr lang="ko-KR" altLang="en-US" smtClean="0"/>
                  <a:t>이용하여 가치 함수 </a:t>
                </a:r>
                <a:r>
                  <a:rPr lang="ko-KR" altLang="en-US" dirty="0" smtClean="0"/>
                  <a:t>계산</a:t>
                </a:r>
                <a:endParaRPr lang="en-US" altLang="ko-KR" dirty="0" smtClean="0"/>
              </a:p>
              <a:p>
                <a:pPr lvl="2"/>
                <a:r>
                  <a:rPr lang="ko-KR" altLang="en-US" b="1" dirty="0" smtClean="0"/>
                  <a:t>정책반복</a:t>
                </a:r>
                <a:r>
                  <a:rPr lang="en-US" altLang="ko-KR" b="1" dirty="0"/>
                  <a:t> </a:t>
                </a:r>
                <a:r>
                  <a:rPr lang="ko-KR" altLang="en-US" b="1" dirty="0" smtClean="0"/>
                  <a:t>학습</a:t>
                </a:r>
                <a:r>
                  <a:rPr lang="en-US" altLang="ko-KR" b="1" dirty="0" smtClean="0"/>
                  <a:t>, </a:t>
                </a:r>
                <a:r>
                  <a:rPr lang="ko-KR" altLang="en-US" b="1" dirty="0" err="1" smtClean="0"/>
                  <a:t>값반복</a:t>
                </a:r>
                <a:r>
                  <a:rPr lang="ko-KR" altLang="en-US" b="1" dirty="0" smtClean="0"/>
                  <a:t> 학습 알고리즘 </a:t>
                </a:r>
                <a:endParaRPr lang="en-US" altLang="ko-KR" b="1" dirty="0" smtClean="0"/>
              </a:p>
              <a:p>
                <a:pPr lvl="2"/>
                <a:endParaRPr lang="en-US" altLang="ko-KR" b="1" dirty="0"/>
              </a:p>
              <a:p>
                <a:pPr lvl="1"/>
                <a:r>
                  <a:rPr lang="ko-KR" altLang="en-US" b="1" dirty="0" err="1" smtClean="0"/>
                  <a:t>몬테</a:t>
                </a:r>
                <a:r>
                  <a:rPr lang="ko-KR" altLang="en-US" b="1" dirty="0" smtClean="0"/>
                  <a:t> </a:t>
                </a:r>
                <a:r>
                  <a:rPr lang="ko-KR" altLang="en-US" b="1" dirty="0" err="1" smtClean="0"/>
                  <a:t>카를로</a:t>
                </a:r>
                <a:r>
                  <a:rPr lang="ko-KR" altLang="en-US" b="1" dirty="0" smtClean="0"/>
                  <a:t> 방법</a:t>
                </a:r>
                <a:r>
                  <a:rPr lang="en-US" altLang="ko-KR" dirty="0" smtClean="0"/>
                  <a:t>(Monte Carlo method)</a:t>
                </a:r>
              </a:p>
              <a:p>
                <a:pPr lvl="2"/>
                <a:r>
                  <a:rPr lang="ko-KR" altLang="en-US" dirty="0" smtClean="0"/>
                  <a:t>주어진 정책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ko-KR" altLang="en-US" dirty="0" smtClean="0"/>
                  <a:t>에 따라 에이전트가 행동을 하여 상태와 행동에 따른 </a:t>
                </a:r>
                <a:r>
                  <a:rPr lang="ko-KR" altLang="en-US" dirty="0" err="1" smtClean="0"/>
                  <a:t>보상값을</a:t>
                </a:r>
                <a:r>
                  <a:rPr lang="ko-KR" altLang="en-US" dirty="0" smtClean="0"/>
                  <a:t> 기록하여 상태 가치 함수 또는 상태</a:t>
                </a:r>
                <a:r>
                  <a:rPr lang="en-US" altLang="ko-KR" dirty="0" smtClean="0"/>
                  <a:t>-</a:t>
                </a:r>
                <a:r>
                  <a:rPr lang="ko-KR" altLang="en-US" smtClean="0"/>
                  <a:t>행동 가치 함수 </a:t>
                </a:r>
                <a:r>
                  <a:rPr lang="ko-KR" altLang="en-US" dirty="0" smtClean="0"/>
                  <a:t>추정 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b="1" dirty="0"/>
              </a:p>
              <a:p>
                <a:pPr lvl="1"/>
                <a:r>
                  <a:rPr lang="ko-KR" altLang="en-US" b="1" dirty="0" err="1" smtClean="0"/>
                  <a:t>모수적</a:t>
                </a:r>
                <a:r>
                  <a:rPr lang="ko-KR" altLang="en-US" b="1" dirty="0" smtClean="0"/>
                  <a:t> 함수</a:t>
                </a:r>
                <a:r>
                  <a:rPr lang="en-US" altLang="ko-KR" b="1" dirty="0" smtClean="0"/>
                  <a:t>(parameterized function) </a:t>
                </a:r>
                <a:r>
                  <a:rPr lang="ko-KR" altLang="en-US" b="1" dirty="0" smtClean="0"/>
                  <a:t>학습 방법 </a:t>
                </a:r>
                <a:endParaRPr lang="en-US" altLang="ko-KR" b="1" dirty="0" smtClean="0"/>
              </a:p>
              <a:p>
                <a:pPr lvl="2"/>
                <a:r>
                  <a:rPr lang="ko-KR" altLang="en-US" b="1" dirty="0" smtClean="0"/>
                  <a:t>상태의 개수의 매우 많은 경우</a:t>
                </a:r>
                <a:r>
                  <a:rPr lang="ko-KR" altLang="en-US" dirty="0" smtClean="0"/>
                  <a:t> 각 상태에 대한 </a:t>
                </a:r>
                <a:r>
                  <a:rPr lang="ko-KR" altLang="en-US" dirty="0" err="1" smtClean="0"/>
                  <a:t>보상값</a:t>
                </a:r>
                <a:r>
                  <a:rPr lang="ko-KR" altLang="en-US" dirty="0" smtClean="0"/>
                  <a:t> 관리 곤란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가치 함수의 역할을 하는 </a:t>
                </a:r>
                <a:r>
                  <a:rPr lang="ko-KR" altLang="en-US" dirty="0" err="1" smtClean="0"/>
                  <a:t>모수적</a:t>
                </a:r>
                <a:r>
                  <a:rPr lang="ko-KR" altLang="en-US" dirty="0" smtClean="0"/>
                  <a:t> 함수를 학습하여 사용 </a:t>
                </a:r>
                <a:endParaRPr lang="en-US" altLang="ko-KR" dirty="0" smtClean="0"/>
              </a:p>
              <a:p>
                <a:pPr lvl="1"/>
                <a:endParaRPr lang="en-US" altLang="ko-KR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연결자 3"/>
          <p:cNvSpPr/>
          <p:nvPr/>
        </p:nvSpPr>
        <p:spPr>
          <a:xfrm>
            <a:off x="8865031" y="6664271"/>
            <a:ext cx="123986" cy="1317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11.4  </a:t>
            </a:r>
            <a:r>
              <a:rPr lang="ko-KR" altLang="en-US" dirty="0" smtClean="0"/>
              <a:t>최적 정책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최적 정책</a:t>
                </a:r>
                <a:r>
                  <a:rPr lang="en-US" altLang="ko-KR" dirty="0" smtClean="0"/>
                  <a:t>(optimal policy)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과 </a:t>
                </a:r>
                <a:r>
                  <a:rPr lang="ko-KR" altLang="en-US" b="1" dirty="0" smtClean="0"/>
                  <a:t>최적 상태 가치 함수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rgbClr val="0000FF"/>
                    </a:solidFill>
                  </a:rPr>
                  <a:t>Bellman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최적 방정식</a:t>
                </a:r>
                <a:r>
                  <a:rPr lang="en-US" altLang="ko-KR" b="1" dirty="0" smtClean="0"/>
                  <a:t>(optimality equation) </a:t>
                </a:r>
              </a:p>
              <a:p>
                <a:pPr lvl="1"/>
                <a:r>
                  <a:rPr lang="ko-KR" altLang="en-US" dirty="0" smtClean="0"/>
                  <a:t>최적 정책에 따른 가치 함수들이 만족하는 성질</a:t>
                </a:r>
                <a:endParaRPr lang="en-US" altLang="ko-KR" dirty="0" smtClean="0"/>
              </a:p>
              <a:p>
                <a:pPr lvl="1"/>
                <a:endParaRPr lang="en-US" altLang="ko-KR" sz="700" b="1" dirty="0" smtClean="0"/>
              </a:p>
              <a:p>
                <a:pPr lvl="1"/>
                <a:r>
                  <a:rPr lang="ko-KR" altLang="en-US" b="1" dirty="0" smtClean="0"/>
                  <a:t>상태 가치 함수의</a:t>
                </a:r>
                <a:r>
                  <a:rPr lang="ko-KR" altLang="en-US" dirty="0" smtClean="0"/>
                  <a:t> 경우 </a:t>
                </a:r>
                <a:endParaRPr lang="en-US" altLang="ko-KR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2"/>
                <a:r>
                  <a:rPr lang="ko-KR" altLang="en-US" dirty="0" smtClean="0"/>
                  <a:t>모든 가능한 </a:t>
                </a:r>
                <a:r>
                  <a:rPr lang="ko-KR" altLang="en-US" b="1" dirty="0" smtClean="0"/>
                  <a:t>행동 중</a:t>
                </a:r>
                <a:r>
                  <a:rPr lang="ko-KR" altLang="en-US" dirty="0" smtClean="0"/>
                  <a:t>에서 가장 </a:t>
                </a:r>
                <a:r>
                  <a:rPr lang="ko-KR" altLang="en-US" b="1" dirty="0" smtClean="0"/>
                  <a:t>큰 </a:t>
                </a:r>
                <a:r>
                  <a:rPr lang="ko-KR" altLang="en-US" b="1" dirty="0" err="1" smtClean="0"/>
                  <a:t>기대보상값</a:t>
                </a:r>
                <a:r>
                  <a:rPr lang="ko-KR" altLang="en-US" dirty="0" err="1" smtClean="0"/>
                  <a:t>을</a:t>
                </a:r>
                <a:r>
                  <a:rPr lang="ko-KR" altLang="en-US" dirty="0" smtClean="0"/>
                  <a:t> 주는 행동의 값 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lvl="1"/>
                <a:r>
                  <a:rPr lang="ko-KR" altLang="en-US" b="1" dirty="0" smtClean="0"/>
                  <a:t>상태</a:t>
                </a:r>
                <a:r>
                  <a:rPr lang="en-US" altLang="ko-KR" b="1" dirty="0" smtClean="0"/>
                  <a:t>-</a:t>
                </a:r>
                <a:r>
                  <a:rPr lang="ko-KR" altLang="en-US" b="1" smtClean="0"/>
                  <a:t>행동 가치 함수의</a:t>
                </a:r>
                <a:r>
                  <a:rPr lang="ko-KR" altLang="en-US" smtClean="0"/>
                  <a:t> </a:t>
                </a:r>
                <a:r>
                  <a:rPr lang="ko-KR" altLang="en-US" dirty="0" smtClean="0"/>
                  <a:t>경우 </a:t>
                </a:r>
                <a:endParaRPr lang="en-US" altLang="ko-KR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0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693945" y="4308819"/>
            <a:ext cx="3600083" cy="48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6407727" y="2826701"/>
            <a:ext cx="2497832" cy="1733153"/>
            <a:chOff x="2915816" y="4942880"/>
            <a:chExt cx="2497832" cy="1733153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203848" y="5157192"/>
              <a:ext cx="2209800" cy="1371600"/>
              <a:chOff x="672" y="2496"/>
              <a:chExt cx="912" cy="576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flipH="1">
                <a:off x="793" y="2544"/>
                <a:ext cx="311" cy="2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 flipH="1">
                <a:off x="1096" y="2544"/>
                <a:ext cx="8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295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 flipV="1">
                <a:off x="720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 flipH="1" flipV="1">
                <a:off x="81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V="1">
                <a:off x="105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H="1" flipV="1">
                <a:off x="1104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H="1" flipV="1">
                <a:off x="1392" y="2736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15"/>
              <p:cNvSpPr>
                <a:spLocks noChangeArrowheads="1"/>
              </p:cNvSpPr>
              <p:nvPr/>
            </p:nvSpPr>
            <p:spPr bwMode="auto">
              <a:xfrm>
                <a:off x="777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6"/>
              <p:cNvSpPr>
                <a:spLocks noChangeArrowheads="1"/>
              </p:cNvSpPr>
              <p:nvPr/>
            </p:nvSpPr>
            <p:spPr bwMode="auto">
              <a:xfrm>
                <a:off x="1068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1365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67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889648" y="4942880"/>
              <a:ext cx="2762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232423" y="540008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915816" y="6309320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3072086" y="5842992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253" y="5945953"/>
            <a:ext cx="3005635" cy="43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19" y="1621914"/>
            <a:ext cx="31908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55" y="2105993"/>
            <a:ext cx="18478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순서도: 연결자 31"/>
          <p:cNvSpPr/>
          <p:nvPr/>
        </p:nvSpPr>
        <p:spPr>
          <a:xfrm>
            <a:off x="8865031" y="6664271"/>
            <a:ext cx="123986" cy="1317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11.5 </a:t>
            </a:r>
            <a:r>
              <a:rPr lang="ko-KR" altLang="en-US" dirty="0" smtClean="0"/>
              <a:t>강화 학습 알고리</a:t>
            </a:r>
            <a:r>
              <a:rPr lang="ko-KR" altLang="en-US" dirty="0"/>
              <a:t>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정책 평가 </a:t>
                </a:r>
                <a:r>
                  <a:rPr lang="en-US" altLang="ko-KR" b="1" dirty="0" smtClean="0"/>
                  <a:t>(policy evaluation) </a:t>
                </a:r>
                <a:r>
                  <a:rPr lang="en-US" dirty="0">
                    <a:latin typeface="Symbol" pitchFamily="-109" charset="2"/>
                    <a:sym typeface="Symbol" pitchFamily="-109" charset="2"/>
                  </a:rPr>
                  <a:t></a:t>
                </a:r>
                <a:r>
                  <a:rPr lang="en-US" dirty="0"/>
                  <a:t> </a:t>
                </a:r>
                <a:r>
                  <a:rPr lang="en-US" dirty="0" smtClean="0"/>
                  <a:t>→ </a:t>
                </a:r>
                <a:r>
                  <a:rPr lang="en-US" dirty="0"/>
                  <a:t>V</a:t>
                </a:r>
                <a:r>
                  <a:rPr lang="en-US" baseline="30000" dirty="0" smtClean="0">
                    <a:latin typeface="Symbol" pitchFamily="-109" charset="2"/>
                    <a:sym typeface="Symbol" pitchFamily="-109" charset="2"/>
                  </a:rPr>
                  <a:t></a:t>
                </a:r>
                <a:endParaRPr lang="en-US" altLang="ko-KR" b="1" dirty="0" smtClean="0"/>
              </a:p>
              <a:p>
                <a:pPr lvl="1"/>
                <a:r>
                  <a:rPr lang="ko-KR" altLang="en-US" dirty="0" smtClean="0"/>
                  <a:t>주어진 정책 </a:t>
                </a:r>
                <a:r>
                  <a:rPr lang="en-US" dirty="0" smtClean="0">
                    <a:latin typeface="Symbol" pitchFamily="-109" charset="2"/>
                    <a:sym typeface="Symbol" pitchFamily="-109" charset="2"/>
                  </a:rPr>
                  <a:t></a:t>
                </a:r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을 따를 때</a:t>
                </a:r>
                <a:r>
                  <a:rPr lang="en-US" altLang="ko-KR" dirty="0" smtClean="0">
                    <a:latin typeface="Symbol" pitchFamily="-109" charset="2"/>
                    <a:sym typeface="Symbol" pitchFamily="-109" charset="2"/>
                  </a:rPr>
                  <a:t>, </a:t>
                </a:r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각 상태에서 얻게 되는 기대보상 값 </a:t>
                </a:r>
                <a:r>
                  <a:rPr lang="en-US" dirty="0" smtClean="0"/>
                  <a:t>V</a:t>
                </a:r>
                <a:r>
                  <a:rPr lang="en-US" baseline="30000" dirty="0" smtClean="0">
                    <a:latin typeface="Symbol" pitchFamily="-109" charset="2"/>
                    <a:sym typeface="Symbol" pitchFamily="-109" charset="2"/>
                  </a:rPr>
                  <a:t> </a:t>
                </a:r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계산</a:t>
                </a:r>
                <a:endParaRPr lang="en-US" altLang="ko-KR" dirty="0" smtClean="0">
                  <a:latin typeface="Symbol" pitchFamily="-109" charset="2"/>
                  <a:sym typeface="Symbol" pitchFamily="-109" charset="2"/>
                </a:endParaRPr>
              </a:p>
              <a:p>
                <a:pPr lvl="1"/>
                <a:endParaRPr lang="en-US" altLang="ko-KR" dirty="0">
                  <a:latin typeface="Symbol" pitchFamily="-109" charset="2"/>
                  <a:sym typeface="Symbol" pitchFamily="-109" charset="2"/>
                </a:endParaRPr>
              </a:p>
              <a:p>
                <a:pPr lvl="2"/>
                <a:endParaRPr lang="en-US" altLang="ko-KR" dirty="0" smtClean="0">
                  <a:latin typeface="Symbol" pitchFamily="-109" charset="2"/>
                  <a:sym typeface="Symbol" pitchFamily="-109" charset="2"/>
                </a:endParaRPr>
              </a:p>
              <a:p>
                <a:pPr lvl="1"/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임의의 가치 함수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baseline="-25000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에서 시작하여</a:t>
                </a:r>
                <a:r>
                  <a:rPr lang="en-US" altLang="ko-KR" dirty="0" smtClean="0">
                    <a:latin typeface="Symbol" pitchFamily="-109" charset="2"/>
                    <a:sym typeface="Symbol" pitchFamily="-109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baseline="-25000" dirty="0" err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ko-KR" altLang="en-US" dirty="0" smtClean="0"/>
                  <a:t>가</a:t>
                </a:r>
                <a:r>
                  <a:rPr lang="ko-KR" altLang="en-US" baseline="-25000" dirty="0" smtClean="0"/>
                  <a:t> </a:t>
                </a:r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수렴할 때까지 반복 </a:t>
                </a:r>
                <a:endParaRPr lang="en-US" altLang="ko-KR" dirty="0" smtClean="0">
                  <a:latin typeface="Symbol" pitchFamily="-109" charset="2"/>
                  <a:sym typeface="Symbol" pitchFamily="-109" charset="2"/>
                </a:endParaRPr>
              </a:p>
              <a:p>
                <a:pPr lvl="1"/>
                <a:endParaRPr lang="en-US" altLang="ko-KR" dirty="0" smtClean="0">
                  <a:latin typeface="Symbol" pitchFamily="-109" charset="2"/>
                  <a:sym typeface="Symbol" pitchFamily="-109" charset="2"/>
                </a:endParaRPr>
              </a:p>
              <a:p>
                <a:pPr lvl="1"/>
                <a:endParaRPr lang="en-US" altLang="ko-KR" dirty="0" smtClean="0">
                  <a:latin typeface="Symbol" pitchFamily="-109" charset="2"/>
                  <a:sym typeface="Symbol" pitchFamily="-109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339752" y="2060848"/>
            <a:ext cx="3902555" cy="43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2" name="그룹 51"/>
          <p:cNvGrpSpPr/>
          <p:nvPr/>
        </p:nvGrpSpPr>
        <p:grpSpPr>
          <a:xfrm>
            <a:off x="6066625" y="3812182"/>
            <a:ext cx="2497832" cy="1733153"/>
            <a:chOff x="2915816" y="4942880"/>
            <a:chExt cx="2497832" cy="1733153"/>
          </a:xfrm>
        </p:grpSpPr>
        <p:grpSp>
          <p:nvGrpSpPr>
            <p:cNvPr id="53" name="Group 4"/>
            <p:cNvGrpSpPr>
              <a:grpSpLocks/>
            </p:cNvGrpSpPr>
            <p:nvPr/>
          </p:nvGrpSpPr>
          <p:grpSpPr bwMode="auto">
            <a:xfrm>
              <a:off x="3203848" y="5157192"/>
              <a:ext cx="2209800" cy="1371600"/>
              <a:chOff x="672" y="2496"/>
              <a:chExt cx="912" cy="576"/>
            </a:xfrm>
          </p:grpSpPr>
          <p:sp>
            <p:nvSpPr>
              <p:cNvPr id="58" name="Line 5"/>
              <p:cNvSpPr>
                <a:spLocks noChangeShapeType="1"/>
              </p:cNvSpPr>
              <p:nvPr/>
            </p:nvSpPr>
            <p:spPr bwMode="auto">
              <a:xfrm flipH="1">
                <a:off x="793" y="2544"/>
                <a:ext cx="311" cy="2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Line 6"/>
              <p:cNvSpPr>
                <a:spLocks noChangeShapeType="1"/>
              </p:cNvSpPr>
              <p:nvPr/>
            </p:nvSpPr>
            <p:spPr bwMode="auto">
              <a:xfrm flipH="1">
                <a:off x="1096" y="2544"/>
                <a:ext cx="8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Line 7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295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Line 8"/>
              <p:cNvSpPr>
                <a:spLocks noChangeShapeType="1"/>
              </p:cNvSpPr>
              <p:nvPr/>
            </p:nvSpPr>
            <p:spPr bwMode="auto">
              <a:xfrm flipV="1">
                <a:off x="720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Line 9"/>
              <p:cNvSpPr>
                <a:spLocks noChangeShapeType="1"/>
              </p:cNvSpPr>
              <p:nvPr/>
            </p:nvSpPr>
            <p:spPr bwMode="auto">
              <a:xfrm flipH="1" flipV="1">
                <a:off x="81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Line 10"/>
              <p:cNvSpPr>
                <a:spLocks noChangeShapeType="1"/>
              </p:cNvSpPr>
              <p:nvPr/>
            </p:nvSpPr>
            <p:spPr bwMode="auto">
              <a:xfrm flipV="1">
                <a:off x="105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Line 11"/>
              <p:cNvSpPr>
                <a:spLocks noChangeShapeType="1"/>
              </p:cNvSpPr>
              <p:nvPr/>
            </p:nvSpPr>
            <p:spPr bwMode="auto">
              <a:xfrm flipH="1" flipV="1">
                <a:off x="1104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Line 12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Line 13"/>
              <p:cNvSpPr>
                <a:spLocks noChangeShapeType="1"/>
              </p:cNvSpPr>
              <p:nvPr/>
            </p:nvSpPr>
            <p:spPr bwMode="auto">
              <a:xfrm flipH="1" flipV="1">
                <a:off x="1392" y="2736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Oval 14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Oval 15"/>
              <p:cNvSpPr>
                <a:spLocks noChangeArrowheads="1"/>
              </p:cNvSpPr>
              <p:nvPr/>
            </p:nvSpPr>
            <p:spPr bwMode="auto">
              <a:xfrm>
                <a:off x="777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Oval 16"/>
              <p:cNvSpPr>
                <a:spLocks noChangeArrowheads="1"/>
              </p:cNvSpPr>
              <p:nvPr/>
            </p:nvSpPr>
            <p:spPr bwMode="auto">
              <a:xfrm>
                <a:off x="1068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Oval 17"/>
              <p:cNvSpPr>
                <a:spLocks noChangeArrowheads="1"/>
              </p:cNvSpPr>
              <p:nvPr/>
            </p:nvSpPr>
            <p:spPr bwMode="auto">
              <a:xfrm>
                <a:off x="1365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Oval 18"/>
              <p:cNvSpPr>
                <a:spLocks noChangeArrowheads="1"/>
              </p:cNvSpPr>
              <p:nvPr/>
            </p:nvSpPr>
            <p:spPr bwMode="auto">
              <a:xfrm>
                <a:off x="67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Oval 19"/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Oval 20"/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Oval 21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Oval 22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Oval 23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3889648" y="4942880"/>
              <a:ext cx="2762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232423" y="540008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2915816" y="6309320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3072086" y="5842992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1280160" y="3299460"/>
            <a:ext cx="4282440" cy="2745362"/>
            <a:chOff x="1203960" y="3307080"/>
            <a:chExt cx="4282440" cy="2745362"/>
          </a:xfrm>
        </p:grpSpPr>
        <p:grpSp>
          <p:nvGrpSpPr>
            <p:cNvPr id="9" name="그룹 8"/>
            <p:cNvGrpSpPr/>
            <p:nvPr/>
          </p:nvGrpSpPr>
          <p:grpSpPr>
            <a:xfrm>
              <a:off x="1331175" y="3315346"/>
              <a:ext cx="4155225" cy="2737096"/>
              <a:chOff x="774915" y="3239146"/>
              <a:chExt cx="4155225" cy="27370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74915" y="3239146"/>
                    <a:ext cx="4155225" cy="27370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 smtClean="0"/>
                      <a:t>Input</a:t>
                    </a:r>
                    <a:r>
                      <a:rPr lang="ko-KR" altLang="en-US" sz="1600" dirty="0" smtClean="0"/>
                      <a:t> </a:t>
                    </a:r>
                    <a:r>
                      <a:rPr lang="en-US" altLang="ko-KR" sz="1600" dirty="0" smtClean="0"/>
                      <a:t>: </a:t>
                    </a:r>
                    <a:r>
                      <a:rPr lang="ko-KR" altLang="en-US" sz="1600" dirty="0" smtClean="0">
                        <a:solidFill>
                          <a:srgbClr val="0000FF"/>
                        </a:solidFill>
                      </a:rPr>
                      <a:t>평가할 정책 </a:t>
                    </a:r>
                    <a14:m>
                      <m:oMath xmlns:m="http://schemas.openxmlformats.org/officeDocument/2006/math">
                        <m:r>
                          <a:rPr lang="ko-KR" altLang="en-US" sz="160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𝜋</m:t>
                        </m:r>
                      </m:oMath>
                    </a14:m>
                    <a:endParaRPr lang="en-US" sz="1600" dirty="0" smtClean="0">
                      <a:solidFill>
                        <a:srgbClr val="0000FF"/>
                      </a:solidFill>
                    </a:endParaRPr>
                  </a:p>
                  <a:p>
                    <a14:m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←0</m:t>
                        </m:r>
                      </m:oMath>
                    </a14:m>
                    <a:r>
                      <a:rPr lang="en-US" sz="1600" dirty="0" smtClean="0"/>
                      <a:t> for each </a:t>
                    </a:r>
                    <a14:m>
                      <m:oMath xmlns:m="http://schemas.openxmlformats.org/officeDocument/2006/math">
                        <m:r>
                          <a:rPr lang="en-US" altLang="ko-KR" sz="1600" i="1">
                            <a:latin typeface="Cambria Math"/>
                          </a:rPr>
                          <m:t>𝑠</m:t>
                        </m:r>
                        <m:r>
                          <a:rPr lang="en-US" altLang="ko-KR" sz="1600" i="1">
                            <a:latin typeface="Cambria Math"/>
                          </a:rPr>
                          <m:t> ∈</m:t>
                        </m:r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𝑆</m:t>
                        </m:r>
                      </m:oMath>
                    </a14:m>
                    <a:r>
                      <a:rPr lang="en-US" altLang="ko-KR" sz="1600" dirty="0" smtClean="0"/>
                      <a:t> </a:t>
                    </a:r>
                  </a:p>
                  <a:p>
                    <a:r>
                      <a:rPr lang="en-US" altLang="ko-KR" sz="1600" dirty="0" smtClean="0"/>
                      <a:t>repeat </a:t>
                    </a:r>
                  </a:p>
                  <a:p>
                    <a:r>
                      <a:rPr lang="en-US" altLang="ko-KR" sz="1600" i="1" dirty="0" smtClean="0">
                        <a:latin typeface="Cambria Math"/>
                        <a:ea typeface="Cambria Math"/>
                      </a:rPr>
                      <a:t>     </a:t>
                    </a:r>
                    <a14:m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∆ ←0</m:t>
                        </m:r>
                      </m:oMath>
                    </a14:m>
                    <a:endParaRPr lang="en-US" altLang="ko-KR" sz="1600" dirty="0" smtClean="0"/>
                  </a:p>
                  <a:p>
                    <a:r>
                      <a:rPr lang="en-US" altLang="ko-KR" sz="1600" dirty="0"/>
                      <a:t> </a:t>
                    </a:r>
                    <a:r>
                      <a:rPr lang="en-US" altLang="ko-KR" sz="1600" dirty="0" smtClean="0"/>
                      <a:t>  for each </a:t>
                    </a:r>
                    <a14:m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∈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oMath>
                    </a14:m>
                    <a:endParaRPr lang="en-US" altLang="ko-KR" sz="1600" dirty="0" smtClean="0"/>
                  </a:p>
                  <a:p>
                    <a:r>
                      <a:rPr lang="en-US" altLang="ko-KR" sz="1600" dirty="0" smtClean="0"/>
                      <a:t>         </a:t>
                    </a:r>
                    <a14:m>
                      <m:oMath xmlns:m="http://schemas.openxmlformats.org/officeDocument/2006/math">
                        <m:r>
                          <a:rPr lang="en-US" altLang="ko-KR" sz="1600" i="1" dirty="0" smtClean="0">
                            <a:latin typeface="Cambria Math"/>
                          </a:rPr>
                          <m:t>𝑡𝑒𝑚𝑝</m:t>
                        </m:r>
                        <m:r>
                          <a:rPr lang="en-US" altLang="ko-KR" sz="1600" i="1" dirty="0" smtClean="0">
                            <a:latin typeface="Cambria Math"/>
                          </a:rPr>
                          <m:t> ←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a14:m>
                    <a:endParaRPr lang="en-US" altLang="ko-KR" sz="1600" dirty="0" smtClean="0"/>
                  </a:p>
                  <a:p>
                    <a:r>
                      <a:rPr lang="en-US" altLang="ko-KR" sz="1600" dirty="0"/>
                      <a:t> </a:t>
                    </a:r>
                    <a:r>
                      <a:rPr lang="en-US" altLang="ko-KR" sz="1600" dirty="0" smtClean="0"/>
                      <a:t>        </a:t>
                    </a:r>
                    <a14:m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← </m:t>
                        </m:r>
                      </m:oMath>
                    </a14:m>
                    <a:endParaRPr lang="en-US" altLang="ko-KR" sz="16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         </a:t>
                    </a:r>
                    <a14:m>
                      <m:oMath xmlns:m="http://schemas.openxmlformats.org/officeDocument/2006/math">
                        <m:r>
                          <a:rPr lang="en-US" altLang="ko-KR" sz="1600" i="1">
                            <a:latin typeface="Cambria Math"/>
                            <a:ea typeface="Cambria Math"/>
                          </a:rPr>
                          <m:t>∆ ←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/>
                                <a:ea typeface="Cambria Math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(∆, |</m:t>
                            </m:r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𝑡𝑒𝑚𝑝</m:t>
                            </m:r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sz="1600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e>
                        </m:func>
                      </m:oMath>
                    </a14:m>
                    <a:endParaRPr lang="en-US" altLang="ko-KR" sz="1600" dirty="0"/>
                  </a:p>
                  <a:p>
                    <a:r>
                      <a:rPr lang="en-US" altLang="ko-KR" sz="1600" dirty="0" smtClean="0"/>
                      <a:t>until </a:t>
                    </a:r>
                    <a14:m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 &lt; </m:t>
                        </m:r>
                        <m:r>
                          <a:rPr lang="ko-KR" altLang="en-US" sz="16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a14:m>
                    <a:r>
                      <a:rPr lang="ko-KR" altLang="en-US" sz="1600" dirty="0" smtClean="0"/>
                      <a:t> </a:t>
                    </a:r>
                    <a:r>
                      <a:rPr lang="en-US" altLang="ko-KR" sz="1600" dirty="0" smtClean="0"/>
                      <a:t>(</a:t>
                    </a:r>
                    <a:r>
                      <a:rPr lang="ko-KR" altLang="en-US" sz="1600" dirty="0" smtClean="0"/>
                      <a:t>작은 양수</a:t>
                    </a:r>
                    <a:r>
                      <a:rPr lang="en-US" altLang="ko-KR" sz="1600" dirty="0" smtClean="0"/>
                      <a:t>)</a:t>
                    </a:r>
                  </a:p>
                  <a:p>
                    <a:r>
                      <a:rPr lang="en-US" sz="1600" b="1" dirty="0" smtClean="0"/>
                      <a:t>Output</a:t>
                    </a:r>
                    <a:r>
                      <a:rPr lang="en-US" sz="1600" dirty="0" smtClean="0"/>
                      <a:t> :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≈ 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sup>
                        </m:sSup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915" y="3239146"/>
                    <a:ext cx="4155225" cy="273709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880" t="-6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0434" y="4735310"/>
                <a:ext cx="2269482" cy="37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직사각형 9"/>
            <p:cNvSpPr/>
            <p:nvPr/>
          </p:nvSpPr>
          <p:spPr>
            <a:xfrm>
              <a:off x="1203960" y="3307080"/>
              <a:ext cx="4023360" cy="2705100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1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 알고리즘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>
                    <a:latin typeface="Symbol" pitchFamily="-109" charset="2"/>
                    <a:sym typeface="Symbol" pitchFamily="-109" charset="2"/>
                  </a:rPr>
                  <a:t>정책 개선 </a:t>
                </a:r>
                <a:r>
                  <a:rPr lang="en-US" altLang="ko-KR" b="1" dirty="0" smtClean="0">
                    <a:latin typeface="Symbol" pitchFamily="-109" charset="2"/>
                    <a:sym typeface="Symbol" pitchFamily="-109" charset="2"/>
                  </a:rPr>
                  <a:t>(</a:t>
                </a:r>
                <a:r>
                  <a:rPr lang="en-US" altLang="ko-KR" b="1" dirty="0" smtClean="0">
                    <a:latin typeface="+mn-ea"/>
                    <a:sym typeface="Symbol" pitchFamily="-109" charset="2"/>
                  </a:rPr>
                  <a:t>policy improvement) </a:t>
                </a:r>
                <a:r>
                  <a:rPr lang="ko-KR" altLang="en-US" b="1" dirty="0" smtClean="0">
                    <a:latin typeface="Symbol" pitchFamily="-109" charset="2"/>
                    <a:sym typeface="Symbol" pitchFamily="-109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baseline="30000" dirty="0" smtClean="0">
                        <a:latin typeface="Cambria Math"/>
                        <a:sym typeface="Symbol" pitchFamily="-109" charset="2"/>
                      </a:rPr>
                      <m:t></m:t>
                    </m:r>
                  </m:oMath>
                </a14:m>
                <a:r>
                  <a:rPr lang="en-US" baseline="30000" dirty="0" smtClean="0">
                    <a:latin typeface="Symbol" pitchFamily="-109" charset="2"/>
                    <a:sym typeface="Symbol" pitchFamily="-109" charset="2"/>
                  </a:rPr>
                  <a:t> </a:t>
                </a:r>
                <a:r>
                  <a:rPr lang="en-US" dirty="0" smtClean="0"/>
                  <a:t>→</a:t>
                </a:r>
                <a:r>
                  <a:rPr lang="en-US" dirty="0">
                    <a:latin typeface="Symbol" pitchFamily="-109" charset="2"/>
                    <a:sym typeface="Symbol" pitchFamily="-109" charset="2"/>
                  </a:rPr>
                  <a:t> </a:t>
                </a:r>
                <a:r>
                  <a:rPr lang="en-US" dirty="0"/>
                  <a:t> </a:t>
                </a:r>
                <a:endParaRPr lang="en-US" altLang="ko-KR" b="1" dirty="0"/>
              </a:p>
              <a:p>
                <a:pPr lvl="1"/>
                <a:endParaRPr lang="en-US" altLang="ko-KR" dirty="0" smtClean="0">
                  <a:latin typeface="Symbol" pitchFamily="-109" charset="2"/>
                  <a:sym typeface="Symbol" pitchFamily="-109" charset="2"/>
                </a:endParaRPr>
              </a:p>
              <a:p>
                <a:pPr lvl="1"/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상태</a:t>
                </a:r>
                <a:r>
                  <a:rPr lang="en-US" altLang="ko-KR" dirty="0" smtClean="0">
                    <a:latin typeface="Symbol" pitchFamily="-109" charset="2"/>
                    <a:sym typeface="Symbol" pitchFamily="-109" charset="2"/>
                  </a:rPr>
                  <a:t> </a:t>
                </a:r>
                <a:r>
                  <a:rPr lang="ko-KR" altLang="en-US" smtClean="0">
                    <a:latin typeface="Symbol" pitchFamily="-109" charset="2"/>
                    <a:sym typeface="Symbol" pitchFamily="-109" charset="2"/>
                  </a:rPr>
                  <a:t>가치 함수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  <a:sym typeface="Symbol" pitchFamily="-109" charset="2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Symbol" pitchFamily="-109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  <a:sym typeface="Symbol" pitchFamily="-109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 값으로 부터 정책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  <a:sym typeface="Symbol" pitchFamily="-109" charset="2"/>
                      </a:rPr>
                      <m:t>𝜋</m:t>
                    </m:r>
                  </m:oMath>
                </a14:m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 결정 </a:t>
                </a:r>
                <a:endParaRPr lang="en-US" altLang="ko-KR" dirty="0" smtClean="0">
                  <a:latin typeface="Symbol" pitchFamily="-109" charset="2"/>
                  <a:sym typeface="Symbol" pitchFamily="-109" charset="2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1534430" y="2331701"/>
            <a:ext cx="2232757" cy="27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038486" y="2763749"/>
            <a:ext cx="3034260" cy="43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그룹 6"/>
          <p:cNvGrpSpPr/>
          <p:nvPr/>
        </p:nvGrpSpPr>
        <p:grpSpPr>
          <a:xfrm>
            <a:off x="1481638" y="3663670"/>
            <a:ext cx="4282440" cy="1752987"/>
            <a:chOff x="1225916" y="3717914"/>
            <a:chExt cx="4282440" cy="1752987"/>
          </a:xfrm>
        </p:grpSpPr>
        <p:grpSp>
          <p:nvGrpSpPr>
            <p:cNvPr id="52" name="그룹 51"/>
            <p:cNvGrpSpPr/>
            <p:nvPr/>
          </p:nvGrpSpPr>
          <p:grpSpPr>
            <a:xfrm>
              <a:off x="1225916" y="3717914"/>
              <a:ext cx="4282440" cy="1752987"/>
              <a:chOff x="1203960" y="3307080"/>
              <a:chExt cx="4282440" cy="27051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1331175" y="3315347"/>
                    <a:ext cx="4155225" cy="242220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600" b="1" dirty="0" smtClean="0"/>
                      <a:t>Input</a:t>
                    </a:r>
                    <a:r>
                      <a:rPr lang="ko-KR" altLang="en-US" sz="1600" dirty="0" smtClean="0"/>
                      <a:t> </a:t>
                    </a:r>
                    <a:r>
                      <a:rPr lang="en-US" altLang="ko-KR" sz="1600" dirty="0" smtClean="0"/>
                      <a:t>: </a:t>
                    </a:r>
                    <a:r>
                      <a:rPr lang="ko-KR" altLang="en-US" sz="1600" smtClean="0">
                        <a:solidFill>
                          <a:srgbClr val="0000FF"/>
                        </a:solidFill>
                      </a:rPr>
                      <a:t>상태가치 함수</a:t>
                    </a:r>
                    <a:r>
                      <a:rPr lang="en-US" altLang="ko-KR" sz="1600" dirty="0" smtClean="0">
                        <a:solidFill>
                          <a:srgbClr val="0000FF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sz="16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𝑉</m:t>
                        </m:r>
                      </m:oMath>
                    </a14:m>
                    <a:endParaRPr lang="en-US" sz="1600" dirty="0" smtClean="0">
                      <a:solidFill>
                        <a:srgbClr val="0000FF"/>
                      </a:solidFill>
                    </a:endParaRPr>
                  </a:p>
                  <a:p>
                    <a:endParaRPr lang="en-US" altLang="ko-KR" sz="1600" dirty="0" smtClean="0"/>
                  </a:p>
                  <a:p>
                    <a:r>
                      <a:rPr lang="en-US" altLang="ko-KR" sz="1600" dirty="0" smtClean="0"/>
                      <a:t>for each </a:t>
                    </a:r>
                    <a14:m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/>
                          </a:rPr>
                          <m:t>𝑠</m:t>
                        </m:r>
                        <m:r>
                          <a:rPr lang="en-US" altLang="ko-KR" sz="1600" b="0" i="1" smtClean="0">
                            <a:latin typeface="Cambria Math"/>
                          </a:rPr>
                          <m:t> ∈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oMath>
                    </a14:m>
                    <a:endParaRPr lang="en-US" altLang="ko-KR" sz="16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1600" dirty="0" smtClean="0"/>
                      <a:t>     </a:t>
                    </a:r>
                    <a14:m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600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/>
                            <a:ea typeface="Cambria Math"/>
                          </a:rPr>
                          <m:t>← </m:t>
                        </m:r>
                      </m:oMath>
                    </a14:m>
                    <a:endParaRPr lang="en-US" altLang="ko-KR" sz="16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sz="1600" b="1" dirty="0" smtClean="0"/>
                      <a:t>Output</a:t>
                    </a:r>
                    <a:r>
                      <a:rPr lang="en-US" sz="1600" dirty="0" smtClean="0"/>
                      <a:t> : </a:t>
                    </a:r>
                    <a:r>
                      <a:rPr lang="ko-KR" altLang="en-US" sz="1600" dirty="0" smtClean="0">
                        <a:solidFill>
                          <a:srgbClr val="0000FF"/>
                        </a:solidFill>
                      </a:rPr>
                      <a:t>정책 </a:t>
                    </a:r>
                    <a14:m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1175" y="3315347"/>
                    <a:ext cx="4155225" cy="242220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880" t="-1167" b="-1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직사각형 53"/>
              <p:cNvSpPr/>
              <p:nvPr/>
            </p:nvSpPr>
            <p:spPr>
              <a:xfrm>
                <a:off x="1203960" y="3307080"/>
                <a:ext cx="4023360" cy="2705100"/>
              </a:xfrm>
              <a:prstGeom prst="rect">
                <a:avLst/>
              </a:prstGeom>
              <a:noFill/>
              <a:ln w="127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027" y="4540322"/>
              <a:ext cx="2468153" cy="412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47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정책 반복 학습 알고리즘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정책 반복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(policy iteration) </a:t>
                </a:r>
                <a:r>
                  <a:rPr lang="ko-KR" altLang="en-US" b="1" dirty="0" smtClean="0"/>
                  <a:t>학습 </a:t>
                </a:r>
                <a:endParaRPr lang="en-US" altLang="ko-KR" b="1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:endParaRPr lang="en-US" altLang="ko-KR" b="1" dirty="0" smtClean="0"/>
              </a:p>
              <a:p>
                <a:pPr lvl="1"/>
                <a:r>
                  <a:rPr lang="ko-KR" altLang="en-US" b="1" dirty="0" smtClean="0"/>
                  <a:t>임의의 </a:t>
                </a:r>
                <a:r>
                  <a:rPr lang="ko-KR" altLang="en-US" b="1" dirty="0"/>
                  <a:t>정책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/>
                      </a:rPr>
                      <m:t>𝝅</m:t>
                    </m:r>
                  </m:oMath>
                </a14:m>
                <a:r>
                  <a:rPr lang="ko-KR" altLang="en-US" b="1" dirty="0" smtClean="0"/>
                  <a:t>에서 </a:t>
                </a:r>
                <a:r>
                  <a:rPr lang="ko-KR" altLang="en-US" b="1" dirty="0"/>
                  <a:t>시작</a:t>
                </a:r>
                <a:r>
                  <a:rPr lang="ko-KR" altLang="en-US" dirty="0"/>
                  <a:t>하여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ko-KR" altLang="en-US" dirty="0"/>
                  <a:t>에 대해서 </a:t>
                </a:r>
                <a:r>
                  <a:rPr lang="en-US" altLang="ko-KR" b="1" dirty="0"/>
                  <a:t>Bellman </a:t>
                </a:r>
                <a:r>
                  <a:rPr lang="ko-KR" altLang="en-US" b="1" dirty="0" smtClean="0"/>
                  <a:t>방정식을 </a:t>
                </a:r>
                <a:r>
                  <a:rPr lang="ko-KR" altLang="en-US" b="1" dirty="0"/>
                  <a:t>수렴</a:t>
                </a:r>
                <a:r>
                  <a:rPr lang="ko-KR" altLang="en-US" dirty="0"/>
                  <a:t>할 때까지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바뀌지 않을 때까지</a:t>
                </a:r>
                <a:r>
                  <a:rPr lang="en-US" altLang="ko-KR" dirty="0"/>
                  <a:t>) </a:t>
                </a:r>
                <a:r>
                  <a:rPr lang="ko-KR" altLang="en-US" b="1" dirty="0"/>
                  <a:t>적용</a:t>
                </a:r>
                <a:r>
                  <a:rPr lang="ko-KR" altLang="en-US" dirty="0"/>
                  <a:t>하여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ko-KR" alt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ko-KR" altLang="en-US" b="1" dirty="0" err="1" smtClean="0">
                    <a:solidFill>
                      <a:srgbClr val="0000FF"/>
                    </a:solidFill>
                  </a:rPr>
                  <a:t>를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계산</a:t>
                </a:r>
                <a:r>
                  <a:rPr lang="ko-KR" altLang="en-US" dirty="0"/>
                  <a:t>하고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ko-KR" altLang="en-US" i="1">
                            <a:latin typeface="Cambria Math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ko-KR" altLang="en-US" dirty="0"/>
                  <a:t>를 사용하여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ko-KR" altLang="en-US" b="1" dirty="0">
                    <a:solidFill>
                      <a:srgbClr val="0000FF"/>
                    </a:solidFill>
                  </a:rPr>
                  <a:t>를 개선하는 과정</a:t>
                </a:r>
                <a:r>
                  <a:rPr lang="ko-KR" altLang="en-US" dirty="0"/>
                  <a:t>을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/>
                      </a:rPr>
                      <m:t>𝜋</m:t>
                    </m:r>
                  </m:oMath>
                </a14:m>
                <a:r>
                  <a:rPr lang="ko-KR" altLang="en-US" dirty="0"/>
                  <a:t>가 수렴할 때까지 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반복</a:t>
                </a:r>
              </a:p>
              <a:p>
                <a:pPr lvl="1"/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0903" y="1910163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03" y="1910163"/>
                <a:ext cx="510011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그룹 24"/>
          <p:cNvGrpSpPr/>
          <p:nvPr/>
        </p:nvGrpSpPr>
        <p:grpSpPr>
          <a:xfrm>
            <a:off x="1402605" y="1782302"/>
            <a:ext cx="1613848" cy="510108"/>
            <a:chOff x="1402605" y="1611824"/>
            <a:chExt cx="1613848" cy="510108"/>
          </a:xfrm>
        </p:grpSpPr>
        <p:grpSp>
          <p:nvGrpSpPr>
            <p:cNvPr id="24" name="그룹 23"/>
            <p:cNvGrpSpPr/>
            <p:nvPr/>
          </p:nvGrpSpPr>
          <p:grpSpPr>
            <a:xfrm>
              <a:off x="1402605" y="1611824"/>
              <a:ext cx="945396" cy="317715"/>
              <a:chOff x="1402605" y="1611824"/>
              <a:chExt cx="945396" cy="317715"/>
            </a:xfrm>
          </p:grpSpPr>
          <p:cxnSp>
            <p:nvCxnSpPr>
              <p:cNvPr id="8" name="직선 화살표 연결선 7"/>
              <p:cNvCxnSpPr/>
              <p:nvPr/>
            </p:nvCxnSpPr>
            <p:spPr>
              <a:xfrm>
                <a:off x="1495595" y="1929539"/>
                <a:ext cx="85240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1402605" y="1611824"/>
                <a:ext cx="9028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 smtClean="0">
                    <a:solidFill>
                      <a:srgbClr val="0000FF"/>
                    </a:solidFill>
                  </a:rPr>
                  <a:t>정책평가</a:t>
                </a:r>
                <a:endParaRPr lang="en-US" sz="1400" dirty="0">
                  <a:solidFill>
                    <a:srgbClr val="0000FF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384164" y="1752600"/>
                  <a:ext cx="632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164" y="1752600"/>
                  <a:ext cx="6322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그룹 25"/>
          <p:cNvGrpSpPr/>
          <p:nvPr/>
        </p:nvGrpSpPr>
        <p:grpSpPr>
          <a:xfrm>
            <a:off x="2887859" y="1810716"/>
            <a:ext cx="1470906" cy="497192"/>
            <a:chOff x="2887859" y="1640238"/>
            <a:chExt cx="1470906" cy="497192"/>
          </a:xfrm>
        </p:grpSpPr>
        <p:cxnSp>
          <p:nvCxnSpPr>
            <p:cNvPr id="11" name="직선 화살표 연결선 10"/>
            <p:cNvCxnSpPr/>
            <p:nvPr/>
          </p:nvCxnSpPr>
          <p:spPr>
            <a:xfrm>
              <a:off x="2980849" y="1957953"/>
              <a:ext cx="852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887859" y="1640238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정책개선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848754" y="1768098"/>
                  <a:ext cx="510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754" y="1768098"/>
                  <a:ext cx="51001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그룹 26"/>
          <p:cNvGrpSpPr/>
          <p:nvPr/>
        </p:nvGrpSpPr>
        <p:grpSpPr>
          <a:xfrm>
            <a:off x="4290456" y="1810715"/>
            <a:ext cx="1590600" cy="479112"/>
            <a:chOff x="4290456" y="1640237"/>
            <a:chExt cx="1590600" cy="479112"/>
          </a:xfrm>
        </p:grpSpPr>
        <p:cxnSp>
          <p:nvCxnSpPr>
            <p:cNvPr id="14" name="직선 화살표 연결선 13"/>
            <p:cNvCxnSpPr/>
            <p:nvPr/>
          </p:nvCxnSpPr>
          <p:spPr>
            <a:xfrm>
              <a:off x="4383446" y="1957952"/>
              <a:ext cx="852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90456" y="1640237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00FF"/>
                  </a:solidFill>
                </a:rPr>
                <a:t>정책평가</a:t>
              </a:r>
              <a:endParaRPr lang="en-US" sz="14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248767" y="1750017"/>
                  <a:ext cx="6322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767" y="1750017"/>
                  <a:ext cx="63228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그룹 27"/>
          <p:cNvGrpSpPr/>
          <p:nvPr/>
        </p:nvGrpSpPr>
        <p:grpSpPr>
          <a:xfrm>
            <a:off x="5783459" y="1808133"/>
            <a:ext cx="914399" cy="317715"/>
            <a:chOff x="5783459" y="1637655"/>
            <a:chExt cx="914399" cy="317715"/>
          </a:xfrm>
        </p:grpSpPr>
        <p:cxnSp>
          <p:nvCxnSpPr>
            <p:cNvPr id="17" name="직선 화살표 연결선 16"/>
            <p:cNvCxnSpPr/>
            <p:nvPr/>
          </p:nvCxnSpPr>
          <p:spPr>
            <a:xfrm>
              <a:off x="5845452" y="1955370"/>
              <a:ext cx="852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783459" y="163765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정책개선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749512" y="1828797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 . 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169399" y="1912745"/>
                <a:ext cx="617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399" y="1912745"/>
                <a:ext cx="61786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/>
          <p:cNvGrpSpPr/>
          <p:nvPr/>
        </p:nvGrpSpPr>
        <p:grpSpPr>
          <a:xfrm>
            <a:off x="7673094" y="1800383"/>
            <a:ext cx="1401164" cy="473944"/>
            <a:chOff x="7673094" y="1629905"/>
            <a:chExt cx="1401164" cy="473944"/>
          </a:xfrm>
        </p:grpSpPr>
        <p:sp>
          <p:nvSpPr>
            <p:cNvPr id="21" name="TextBox 20"/>
            <p:cNvSpPr txBox="1"/>
            <p:nvPr/>
          </p:nvSpPr>
          <p:spPr>
            <a:xfrm>
              <a:off x="7673094" y="16299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정책개선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564247" y="1734517"/>
                  <a:ext cx="510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4247" y="1734517"/>
                  <a:ext cx="51001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직선 화살표 연결선 22"/>
            <p:cNvCxnSpPr/>
            <p:nvPr/>
          </p:nvCxnSpPr>
          <p:spPr>
            <a:xfrm>
              <a:off x="7749160" y="1945037"/>
              <a:ext cx="852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598" y="4795207"/>
            <a:ext cx="3478669" cy="9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92" y="5798330"/>
            <a:ext cx="3548566" cy="100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43" y="3725823"/>
            <a:ext cx="3430280" cy="9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42" y="4839015"/>
            <a:ext cx="3521682" cy="92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015" y="5878031"/>
            <a:ext cx="3467915" cy="89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1167544" y="3500055"/>
            <a:ext cx="3430280" cy="1194985"/>
            <a:chOff x="1167544" y="3500055"/>
            <a:chExt cx="3430280" cy="1194985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544" y="3738003"/>
              <a:ext cx="3430280" cy="95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/>
                <p:cNvSpPr/>
                <p:nvPr/>
              </p:nvSpPr>
              <p:spPr>
                <a:xfrm>
                  <a:off x="2252654" y="3507805"/>
                  <a:ext cx="46615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p>
                            <m: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𝝅</m:t>
                            </m:r>
                          </m:sup>
                        </m:sSup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654" y="3507805"/>
                  <a:ext cx="466153" cy="307777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/>
                <p:cNvSpPr/>
                <p:nvPr/>
              </p:nvSpPr>
              <p:spPr>
                <a:xfrm>
                  <a:off x="3895495" y="3500055"/>
                  <a:ext cx="37061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𝝅</m:t>
                        </m:r>
                      </m:oMath>
                    </m:oMathPara>
                  </a14:m>
                  <a:endParaRPr lang="en-US" sz="1400" b="1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495" y="3500055"/>
                  <a:ext cx="370614" cy="307777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42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 반복 학습 </a:t>
            </a:r>
            <a:r>
              <a:rPr lang="ko-KR" altLang="en-US" dirty="0"/>
              <a:t>알고리즘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값 반복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(value iteration) </a:t>
                </a:r>
                <a:r>
                  <a:rPr lang="ko-KR" altLang="en-US" b="1" dirty="0" smtClean="0"/>
                  <a:t>학습 </a:t>
                </a:r>
                <a:endParaRPr lang="en-US" altLang="ko-KR" b="1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r>
                  <a:rPr lang="ko-KR" altLang="en-US" dirty="0" smtClean="0"/>
                  <a:t>임의의 가치 함수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</a:t>
                </a:r>
                <a:r>
                  <a:rPr lang="ko-KR" altLang="en-US" dirty="0"/>
                  <a:t>시작하여 정책은 계산하지 </a:t>
                </a:r>
                <a:r>
                  <a:rPr lang="ko-KR" altLang="en-US"/>
                  <a:t>않고 </a:t>
                </a:r>
                <a:r>
                  <a:rPr lang="ko-KR" altLang="en-US" b="1" smtClean="0"/>
                  <a:t>가치 함수가 </a:t>
                </a:r>
                <a:r>
                  <a:rPr lang="ko-KR" altLang="en-US" b="1" dirty="0"/>
                  <a:t>수렴할 때까지 </a:t>
                </a:r>
                <a:r>
                  <a:rPr lang="ko-KR" altLang="en-US" b="1" dirty="0" smtClean="0"/>
                  <a:t>반복</a:t>
                </a:r>
                <a:endParaRPr lang="en-US" altLang="ko-KR" b="1" dirty="0" smtClean="0"/>
              </a:p>
              <a:p>
                <a:pPr lvl="1"/>
                <a:r>
                  <a:rPr lang="ko-KR" altLang="en-US" dirty="0" smtClean="0"/>
                  <a:t>수렴한</a:t>
                </a:r>
                <a:r>
                  <a:rPr lang="en-US" altLang="ko-KR" dirty="0" smtClean="0"/>
                  <a:t> </a:t>
                </a:r>
                <a:r>
                  <a:rPr lang="ko-KR" altLang="en-US" smtClean="0"/>
                  <a:t>가치 함수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 err="1" smtClean="0"/>
                  <a:t>를</a:t>
                </a:r>
                <a:r>
                  <a:rPr lang="ko-KR" altLang="en-US" dirty="0" smtClean="0"/>
                  <a:t> </a:t>
                </a:r>
                <a:r>
                  <a:rPr lang="ko-KR" altLang="en-US" dirty="0"/>
                  <a:t>사용하여 </a:t>
                </a:r>
                <a:r>
                  <a:rPr lang="ko-KR" altLang="en-US" b="1" dirty="0"/>
                  <a:t>정책 </a:t>
                </a:r>
                <a14:m>
                  <m:oMath xmlns:m="http://schemas.openxmlformats.org/officeDocument/2006/math">
                    <m:r>
                      <a:rPr lang="ko-KR" altLang="en-US" b="1" i="1">
                        <a:latin typeface="Cambria Math"/>
                      </a:rPr>
                      <m:t>𝝅</m:t>
                    </m:r>
                  </m:oMath>
                </a14:m>
                <a:r>
                  <a:rPr lang="ko-KR" altLang="en-US" b="1" dirty="0"/>
                  <a:t>를 결정</a:t>
                </a:r>
              </a:p>
              <a:p>
                <a:pPr lvl="1"/>
                <a:endParaRPr lang="ko-KR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9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656152" y="1714894"/>
            <a:ext cx="3789008" cy="48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그룹 5"/>
          <p:cNvGrpSpPr/>
          <p:nvPr/>
        </p:nvGrpSpPr>
        <p:grpSpPr>
          <a:xfrm>
            <a:off x="1954323" y="3299459"/>
            <a:ext cx="4282440" cy="3357063"/>
            <a:chOff x="1203960" y="3307079"/>
            <a:chExt cx="4282440" cy="32020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331175" y="3315346"/>
                  <a:ext cx="4155225" cy="3170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←0</m:t>
                      </m:r>
                    </m:oMath>
                  </a14:m>
                  <a:r>
                    <a:rPr lang="en-US" sz="1600" dirty="0" smtClean="0"/>
                    <a:t> for each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𝑠</m:t>
                      </m:r>
                      <m:r>
                        <a:rPr lang="en-US" altLang="ko-KR" sz="1600" i="1">
                          <a:latin typeface="Cambria Math"/>
                        </a:rPr>
                        <m:t> ∈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𝑆</m:t>
                      </m:r>
                    </m:oMath>
                  </a14:m>
                  <a:r>
                    <a:rPr lang="en-US" altLang="ko-KR" sz="1600" dirty="0" smtClean="0"/>
                    <a:t> </a:t>
                  </a:r>
                </a:p>
                <a:p>
                  <a:r>
                    <a:rPr lang="en-US" altLang="ko-KR" sz="1600" dirty="0" smtClean="0"/>
                    <a:t>repeat </a:t>
                  </a:r>
                </a:p>
                <a:p>
                  <a:r>
                    <a:rPr lang="en-US" altLang="ko-KR" sz="1600" i="1" dirty="0" smtClean="0">
                      <a:latin typeface="Cambria Math"/>
                      <a:ea typeface="Cambria Math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∆ ←0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 </a:t>
                  </a:r>
                  <a:r>
                    <a:rPr lang="en-US" altLang="ko-KR" sz="1600" dirty="0" smtClean="0"/>
                    <a:t>  for each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 ∈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𝑆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 smtClean="0"/>
                    <a:t>         </a:t>
                  </a:r>
                  <a14:m>
                    <m:oMath xmlns:m="http://schemas.openxmlformats.org/officeDocument/2006/math">
                      <m:r>
                        <a:rPr lang="en-US" altLang="ko-KR" sz="1600" i="1" dirty="0" smtClean="0">
                          <a:latin typeface="Cambria Math"/>
                        </a:rPr>
                        <m:t>𝑡𝑒𝑚𝑝</m:t>
                      </m:r>
                      <m:r>
                        <a:rPr lang="en-US" altLang="ko-KR" sz="1600" i="1" dirty="0" smtClean="0">
                          <a:latin typeface="Cambria Math"/>
                        </a:rPr>
                        <m:t> ←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a14:m>
                  <a:endParaRPr lang="en-US" altLang="ko-KR" sz="1600" dirty="0" smtClean="0"/>
                </a:p>
                <a:p>
                  <a:r>
                    <a:rPr lang="en-US" altLang="ko-KR" sz="1600" dirty="0"/>
                    <a:t> </a:t>
                  </a:r>
                  <a:r>
                    <a:rPr lang="en-US" altLang="ko-KR" sz="1600" dirty="0" smtClean="0"/>
                    <a:t>       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𝑉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← </m:t>
                      </m:r>
                    </m:oMath>
                  </a14:m>
                  <a:endParaRPr lang="en-US" altLang="ko-KR" sz="1600" dirty="0" smtClean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dirty="0" smtClean="0"/>
                    <a:t>        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∆ ←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/>
                              <a:ea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(∆, |</m:t>
                          </m:r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𝑡𝑒𝑚𝑝</m:t>
                          </m:r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 −</m:t>
                          </m:r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</m:e>
                      </m:func>
                    </m:oMath>
                  </a14:m>
                  <a:endParaRPr lang="en-US" altLang="ko-KR" sz="1600" dirty="0"/>
                </a:p>
                <a:p>
                  <a:r>
                    <a:rPr lang="en-US" altLang="ko-KR" sz="1600" dirty="0" smtClean="0"/>
                    <a:t>until 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altLang="ko-KR" sz="1600" b="0" i="1" smtClean="0">
                          <a:latin typeface="Cambria Math"/>
                          <a:ea typeface="Cambria Math"/>
                        </a:rPr>
                        <m:t> &lt; </m:t>
                      </m:r>
                      <m:r>
                        <a:rPr lang="ko-KR" altLang="en-US" sz="16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a14:m>
                  <a:r>
                    <a:rPr lang="ko-KR" altLang="en-US" sz="1600" dirty="0" smtClean="0"/>
                    <a:t> </a:t>
                  </a:r>
                  <a:r>
                    <a:rPr lang="en-US" altLang="ko-KR" sz="1600" dirty="0" smtClean="0"/>
                    <a:t>(</a:t>
                  </a:r>
                  <a:r>
                    <a:rPr lang="ko-KR" altLang="en-US" sz="1600" dirty="0" smtClean="0"/>
                    <a:t>작은 양수</a:t>
                  </a:r>
                  <a:r>
                    <a:rPr lang="en-US" altLang="ko-KR" sz="1600" dirty="0" smtClean="0"/>
                    <a:t>)</a:t>
                  </a:r>
                </a:p>
                <a:p>
                  <a:endParaRPr lang="en-US" sz="1600" b="1" dirty="0"/>
                </a:p>
                <a:p>
                  <a:r>
                    <a:rPr lang="ko-KR" altLang="en-US" sz="1600" b="1" dirty="0" smtClean="0"/>
                    <a:t>정책결정 </a:t>
                  </a:r>
                  <a:endParaRPr lang="en-US" altLang="ko-KR" sz="1600" b="1" dirty="0" smtClean="0"/>
                </a:p>
                <a:p>
                  <a:r>
                    <a:rPr lang="en-US" altLang="ko-KR" sz="1600" dirty="0"/>
                    <a:t>for each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/>
                        </a:rPr>
                        <m:t>𝑠</m:t>
                      </m:r>
                      <m:r>
                        <a:rPr lang="en-US" altLang="ko-KR" sz="1600" i="1">
                          <a:latin typeface="Cambria Math"/>
                        </a:rPr>
                        <m:t> ∈</m:t>
                      </m:r>
                      <m:r>
                        <a:rPr lang="en-US" altLang="ko-KR" sz="1600" i="1">
                          <a:latin typeface="Cambria Math"/>
                          <a:ea typeface="Cambria Math"/>
                        </a:rPr>
                        <m:t>𝑆</m:t>
                      </m:r>
                    </m:oMath>
                  </a14:m>
                  <a:endParaRPr lang="en-US" altLang="ko-KR" sz="1600" dirty="0"/>
                </a:p>
                <a:p>
                  <a:r>
                    <a:rPr lang="en-US" sz="1600" b="1" dirty="0" smtClean="0"/>
                    <a:t>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𝝅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/>
                              <a:ea typeface="Cambria Math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latin typeface="Cambria Math"/>
                          <a:ea typeface="Cambria Math"/>
                        </a:rPr>
                        <m:t>= </m:t>
                      </m:r>
                    </m:oMath>
                  </a14:m>
                  <a:endParaRPr lang="en-US" sz="1600" b="1" dirty="0" smtClean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1175" y="3315346"/>
                  <a:ext cx="4155225" cy="31700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33" t="-5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직사각형 7"/>
            <p:cNvSpPr/>
            <p:nvPr/>
          </p:nvSpPr>
          <p:spPr>
            <a:xfrm>
              <a:off x="1203960" y="3307079"/>
              <a:ext cx="4023360" cy="3202079"/>
            </a:xfrm>
            <a:prstGeom prst="rect">
              <a:avLst/>
            </a:prstGeom>
            <a:noFill/>
            <a:ln w="127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26" y="4576763"/>
            <a:ext cx="1662112" cy="303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94" y="6152145"/>
            <a:ext cx="2468153" cy="41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0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Q-learning </a:t>
            </a:r>
            <a:r>
              <a:rPr lang="ko-KR" altLang="en-US" dirty="0" smtClean="0"/>
              <a:t>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정책 반복</a:t>
            </a:r>
            <a:r>
              <a:rPr lang="en-US" altLang="ko-KR" b="1" dirty="0"/>
              <a:t>, </a:t>
            </a:r>
            <a:r>
              <a:rPr lang="ko-KR" altLang="en-US" b="1" dirty="0"/>
              <a:t>값 반복 학습 </a:t>
            </a:r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pPr lvl="1"/>
            <a:r>
              <a:rPr lang="ko-KR" altLang="en-US" b="1" dirty="0" smtClean="0"/>
              <a:t>정확한 </a:t>
            </a:r>
            <a:r>
              <a:rPr lang="en-US" altLang="ko-KR" b="1" dirty="0" smtClean="0"/>
              <a:t>MDP </a:t>
            </a:r>
            <a:r>
              <a:rPr lang="ko-KR" altLang="en-US" b="1" dirty="0" smtClean="0"/>
              <a:t>모델</a:t>
            </a:r>
            <a:r>
              <a:rPr lang="ko-KR" altLang="en-US" dirty="0" smtClean="0"/>
              <a:t>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 상황에서는 정확한 </a:t>
            </a:r>
            <a:r>
              <a:rPr lang="en-US" altLang="ko-KR" dirty="0" smtClean="0"/>
              <a:t>MDP  </a:t>
            </a:r>
            <a:r>
              <a:rPr lang="ko-KR" altLang="en-US" dirty="0" smtClean="0"/>
              <a:t>모델을 모르는 경우가 많음 </a:t>
            </a:r>
            <a:endParaRPr lang="en-US" altLang="ko-KR" dirty="0" smtClean="0"/>
          </a:p>
          <a:p>
            <a:pPr lvl="1"/>
            <a:endParaRPr lang="en-US" b="1" dirty="0" smtClean="0"/>
          </a:p>
          <a:p>
            <a:r>
              <a:rPr lang="en-US" altLang="ko-KR" b="1" dirty="0"/>
              <a:t>Q-learning </a:t>
            </a:r>
            <a:r>
              <a:rPr lang="ko-KR" altLang="en-US" b="1" dirty="0"/>
              <a:t>알고리즘 </a:t>
            </a:r>
            <a:endParaRPr lang="en-US" altLang="ko-KR" b="1" dirty="0"/>
          </a:p>
          <a:p>
            <a:pPr lvl="1"/>
            <a:r>
              <a:rPr lang="ko-KR" altLang="en-US" dirty="0" smtClean="0"/>
              <a:t>모델이 없이 학습하는 강화학습 알고리즘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6809" y="3649852"/>
                <a:ext cx="4169044" cy="260391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←0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ko-KR" altLang="en-US" dirty="0" smtClean="0"/>
                  <a:t>현재 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ko-KR" altLang="en-US" dirty="0" smtClean="0"/>
                  <a:t>관찰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repeat forever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ko-KR" altLang="en-US" dirty="0" smtClean="0"/>
                  <a:t>행동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 선택하여 수행 </a:t>
                </a:r>
                <a:endParaRPr lang="en-US" altLang="ko-KR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ko-KR" altLang="en-US" dirty="0" err="1" smtClean="0"/>
                  <a:t>즉시보상값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/>
                  <a:t>를 관측</a:t>
                </a:r>
                <a:endParaRPr lang="en-US" altLang="ko-KR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ko-KR" altLang="en-US" dirty="0" smtClean="0"/>
                  <a:t>새로운 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dirty="0" smtClean="0"/>
                  <a:t>’</a:t>
                </a:r>
                <a:r>
                  <a:rPr lang="ko-KR" altLang="en-US" dirty="0" smtClean="0"/>
                  <a:t>관찰 </a:t>
                </a:r>
                <a:endParaRPr lang="en-US" altLang="ko-KR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𝛾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max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809" y="3649852"/>
                <a:ext cx="4169044" cy="2603918"/>
              </a:xfrm>
              <a:prstGeom prst="rect">
                <a:avLst/>
              </a:prstGeom>
              <a:blipFill rotWithShape="1">
                <a:blip r:embed="rId2"/>
                <a:stretch>
                  <a:fillRect l="-1166" t="-932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Q-learning </a:t>
            </a:r>
            <a:r>
              <a:rPr lang="ko-KR" altLang="en-US" dirty="0"/>
              <a:t>알고리즘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2" y="1170123"/>
                <a:ext cx="4169044" cy="2603918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for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←0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현재 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ko-KR" altLang="en-US" dirty="0" smtClean="0"/>
                  <a:t>관찰</a:t>
                </a:r>
                <a:r>
                  <a:rPr lang="en-US" dirty="0" smtClean="0"/>
                  <a:t> </a:t>
                </a:r>
              </a:p>
              <a:p>
                <a:r>
                  <a:rPr lang="en-US" b="1" dirty="0" smtClean="0"/>
                  <a:t>repeat forever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행동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dirty="0" smtClean="0"/>
                  <a:t>를 선택하여 수행 </a:t>
                </a:r>
                <a:endParaRPr lang="en-US" altLang="ko-KR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ko-KR" altLang="en-US" b="1" dirty="0" err="1" smtClean="0">
                    <a:solidFill>
                      <a:srgbClr val="0000FF"/>
                    </a:solidFill>
                  </a:rPr>
                  <a:t>즉시보상값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ko-KR" altLang="en-US" dirty="0" smtClean="0"/>
                  <a:t>를 관측</a:t>
                </a:r>
                <a:endParaRPr lang="en-US" altLang="ko-KR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새로운 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ko-KR" dirty="0" smtClean="0"/>
                  <a:t>’</a:t>
                </a:r>
                <a:r>
                  <a:rPr lang="ko-KR" altLang="en-US" dirty="0" smtClean="0"/>
                  <a:t>관찰 </a:t>
                </a:r>
                <a:endParaRPr lang="en-US" altLang="ko-KR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 + 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𝛾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max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2" y="1170123"/>
                <a:ext cx="4169044" cy="2603918"/>
              </a:xfrm>
              <a:prstGeom prst="rect">
                <a:avLst/>
              </a:prstGeom>
              <a:blipFill rotWithShape="1">
                <a:blip r:embed="rId2"/>
                <a:stretch>
                  <a:fillRect l="-1020" t="-932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38609" y="4278237"/>
            <a:ext cx="1979866" cy="1859092"/>
            <a:chOff x="747837" y="4053511"/>
            <a:chExt cx="1996008" cy="1957814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245" y="4287300"/>
              <a:ext cx="1752600" cy="172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837" y="4308324"/>
              <a:ext cx="441614" cy="225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194" y="4053511"/>
              <a:ext cx="554182" cy="20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2657959" y="4362773"/>
            <a:ext cx="2467313" cy="1821051"/>
            <a:chOff x="2657959" y="4362773"/>
            <a:chExt cx="2467313" cy="1821051"/>
          </a:xfrm>
        </p:grpSpPr>
        <p:pic>
          <p:nvPicPr>
            <p:cNvPr id="13318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6387" y="4362773"/>
              <a:ext cx="2398885" cy="1821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657959" y="5207431"/>
                  <a:ext cx="2712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959" y="5207431"/>
                  <a:ext cx="271221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128020" y="5215719"/>
                <a:ext cx="796435" cy="315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𝑸</m:t>
                          </m:r>
                        </m:e>
                      </m:acc>
                      <m:d>
                        <m:dPr>
                          <m:ctrlP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sz="1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0" y="5215719"/>
                <a:ext cx="796435" cy="315023"/>
              </a:xfrm>
              <a:prstGeom prst="rect">
                <a:avLst/>
              </a:prstGeom>
              <a:blipFill rotWithShape="1">
                <a:blip r:embed="rId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331416" y="1766807"/>
                <a:ext cx="3239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0" dirty="0" smtClean="0"/>
                  <a:t>상태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ko-KR" altLang="en-US" dirty="0" smtClean="0"/>
                  <a:t>에서 시작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𝛾</m:t>
                    </m:r>
                    <m:r>
                      <a:rPr lang="en-US" altLang="ko-KR" b="0" i="1" smtClean="0">
                        <a:latin typeface="Cambria Math"/>
                      </a:rPr>
                      <m:t>=0.8</m:t>
                    </m:r>
                  </m:oMath>
                </a14:m>
                <a:r>
                  <a:rPr lang="ko-KR" alt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416" y="1766807"/>
                <a:ext cx="323914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695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01159" y="2971798"/>
                <a:ext cx="3869201" cy="847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sz="1600" b="0" i="1" smtClean="0">
                        <a:latin typeface="Cambria Math"/>
                      </a:rPr>
                      <m:t>(</m:t>
                    </m:r>
                  </m:oMath>
                </a14:m>
                <a:r>
                  <a:rPr lang="en-US" sz="1600" dirty="0" smtClean="0"/>
                  <a:t>1,5)</a:t>
                </a:r>
                <a:r>
                  <a:rPr lang="en-US" sz="1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←</m:t>
                    </m:r>
                  </m:oMath>
                </a14:m>
                <a:r>
                  <a:rPr lang="en-US" sz="1600" i="1" dirty="0" smtClean="0">
                    <a:latin typeface="Cambria Math"/>
                  </a:rPr>
                  <a:t/>
                </a:r>
                <a:br>
                  <a:rPr lang="en-US" sz="1600" i="1" dirty="0" smtClean="0">
                    <a:latin typeface="Cambria Math"/>
                  </a:rPr>
                </a:br>
                <a:r>
                  <a:rPr lang="en-US" sz="16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</a:rPr>
                      <m:t>   </m:t>
                    </m:r>
                    <m:r>
                      <a:rPr lang="en-US" sz="1600" i="1" dirty="0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/>
                          </a:rPr>
                          <m:t>1,5</m:t>
                        </m:r>
                      </m:e>
                    </m:d>
                  </m:oMath>
                </a14:m>
                <a:r>
                  <a:rPr lang="en-US" sz="1600" dirty="0" smtClean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0.8∗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/>
                        <a:ea typeface="Cambria Math"/>
                      </a:rPr>
                      <m:t>max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⁡{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 dirty="0" smtClean="0"/>
                      <m:t>5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b="0" i="0" dirty="0" smtClean="0"/>
                      <m:t>1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m:rPr>
                        <m:nor/>
                      </m:rPr>
                      <a:rPr lang="en-US" sz="1600" b="0" i="0" dirty="0" smtClean="0"/>
                      <m:t>,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 dirty="0" smtClean="0"/>
                      <m:t>5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b="0" i="0" dirty="0" smtClean="0"/>
                      <m:t>4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a:rPr lang="en-US" sz="1600" b="0" i="1" dirty="0" smtClean="0">
                        <a:latin typeface="Cambria Math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/>
                          </a:rPr>
                          <m:t>𝑄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1600" b="0" i="0" dirty="0" smtClean="0"/>
                      <m:t>5</m:t>
                    </m:r>
                    <m:r>
                      <m:rPr>
                        <m:nor/>
                      </m:rPr>
                      <a:rPr lang="en-US" sz="1600" dirty="0"/>
                      <m:t>,</m:t>
                    </m:r>
                    <m:r>
                      <m:rPr>
                        <m:nor/>
                      </m:rPr>
                      <a:rPr lang="en-US" sz="1600" b="0" i="0" dirty="0" smtClean="0"/>
                      <m:t>5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endParaRPr lang="en-US" sz="1600" b="0" dirty="0" smtClean="0">
                  <a:latin typeface="Cambria Math"/>
                  <a:ea typeface="Cambria Math"/>
                </a:endParaRPr>
              </a:p>
              <a:p>
                <a:r>
                  <a:rPr lang="en-US" sz="1600" dirty="0" smtClean="0"/>
                  <a:t>   =100+0.8*0 = 100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59" y="2971798"/>
                <a:ext cx="3869201" cy="847861"/>
              </a:xfrm>
              <a:prstGeom prst="rect">
                <a:avLst/>
              </a:prstGeom>
              <a:blipFill rotWithShape="1">
                <a:blip r:embed="rId10"/>
                <a:stretch>
                  <a:fillRect t="-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21084" y="2167180"/>
                <a:ext cx="3239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행</a:t>
                </a:r>
                <a:r>
                  <a:rPr lang="ko-KR" altLang="en-US" dirty="0"/>
                  <a:t>동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ko-KR" altLang="en-US" dirty="0" smtClean="0"/>
                  <a:t> 선택 수행 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084" y="2167180"/>
                <a:ext cx="3239146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695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41749" y="2567553"/>
                <a:ext cx="3239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새로운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상태</a:t>
                </a:r>
                <a:r>
                  <a:rPr lang="en-US" b="0" dirty="0" smtClean="0"/>
                  <a:t> s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/>
                      </a:rPr>
                      <m:t>′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ko-KR" altLang="en-US" dirty="0" smtClean="0"/>
                  <a:t> 관측  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749" y="2567553"/>
                <a:ext cx="323914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5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5596339" y="4409509"/>
            <a:ext cx="3031779" cy="1743075"/>
            <a:chOff x="5526596" y="3502859"/>
            <a:chExt cx="3031779" cy="1743075"/>
          </a:xfrm>
        </p:grpSpPr>
        <p:pic>
          <p:nvPicPr>
            <p:cNvPr id="13319" name="Picture 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0000" y="3502859"/>
              <a:ext cx="2238375" cy="174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5526596" y="4182499"/>
                  <a:ext cx="796435" cy="3150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</m:acc>
                        <m:d>
                          <m:dPr>
                            <m:ctrlP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𝒔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1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</m:d>
                      </m:oMath>
                    </m:oMathPara>
                  </a14:m>
                  <a:endParaRPr lang="en-US" sz="1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96" y="4182499"/>
                  <a:ext cx="796435" cy="315023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913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 알고리즘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강화 학습 </a:t>
            </a:r>
            <a:r>
              <a:rPr lang="ko-KR" altLang="en-US" b="1" dirty="0" smtClean="0"/>
              <a:t>알고리즘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/>
              <a:t>몬테카를로</a:t>
            </a:r>
            <a:r>
              <a:rPr lang="ko-KR" altLang="en-US" b="1" dirty="0" smtClean="0"/>
              <a:t> 방</a:t>
            </a:r>
            <a:r>
              <a:rPr lang="ko-KR" altLang="en-US" b="1" dirty="0"/>
              <a:t>법</a:t>
            </a:r>
            <a:r>
              <a:rPr lang="en-US" altLang="ko-KR" dirty="0" smtClean="0"/>
              <a:t>(Monte Carlo method)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시간 차이 학습</a:t>
            </a:r>
            <a:r>
              <a:rPr lang="en-US" altLang="ko-KR" dirty="0" smtClean="0"/>
              <a:t>(temporal difference learning,  TD-learning)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정책 </a:t>
            </a:r>
            <a:r>
              <a:rPr lang="ko-KR" altLang="en-US" b="1" dirty="0" err="1" smtClean="0"/>
              <a:t>그레이언트</a:t>
            </a:r>
            <a:r>
              <a:rPr lang="ko-KR" altLang="en-US" b="1" dirty="0" smtClean="0"/>
              <a:t> 알고리즘</a:t>
            </a:r>
            <a:r>
              <a:rPr lang="en-US" altLang="ko-KR" dirty="0" smtClean="0"/>
              <a:t>(policy gradient algorithm)</a:t>
            </a:r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연속구간 행동을 갖는 강화학습 </a:t>
            </a:r>
            <a:endParaRPr lang="en-US" dirty="0"/>
          </a:p>
        </p:txBody>
      </p:sp>
      <p:sp>
        <p:nvSpPr>
          <p:cNvPr id="4" name="순서도: 연결자 3"/>
          <p:cNvSpPr/>
          <p:nvPr/>
        </p:nvSpPr>
        <p:spPr>
          <a:xfrm>
            <a:off x="8865031" y="6664271"/>
            <a:ext cx="123986" cy="1317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11.1 </a:t>
            </a:r>
            <a:r>
              <a:rPr lang="ko-KR" altLang="en-US" dirty="0" smtClean="0"/>
              <a:t>강화 학습 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5372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강화 학습</a:t>
            </a:r>
            <a:r>
              <a:rPr lang="en-US" altLang="ko-KR" dirty="0" smtClean="0"/>
              <a:t>(reinforcement learning) </a:t>
            </a:r>
          </a:p>
          <a:p>
            <a:pPr lvl="1" fontAlgn="auto">
              <a:lnSpc>
                <a:spcPts val="2200"/>
              </a:lnSpc>
              <a:spcAft>
                <a:spcPts val="0"/>
              </a:spcAft>
              <a:defRPr/>
            </a:pPr>
            <a:r>
              <a:rPr lang="ko-KR" altLang="en-US" b="1" dirty="0"/>
              <a:t>어떤 모르는 환경</a:t>
            </a:r>
            <a:r>
              <a:rPr lang="ko-KR" altLang="en-US" dirty="0"/>
              <a:t>에서 동작하는 </a:t>
            </a:r>
            <a:r>
              <a:rPr lang="ko-KR" altLang="en-US" b="1" dirty="0"/>
              <a:t>에이전트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에이전트가 </a:t>
            </a:r>
            <a:r>
              <a:rPr lang="ko-KR" altLang="en-US" b="1" dirty="0"/>
              <a:t>현재 </a:t>
            </a:r>
            <a:r>
              <a:rPr lang="ko-KR" altLang="en-US" b="1" dirty="0" smtClean="0">
                <a:solidFill>
                  <a:srgbClr val="C00000"/>
                </a:solidFill>
              </a:rPr>
              <a:t>상태</a:t>
            </a:r>
            <a:r>
              <a:rPr lang="en-US" altLang="ko-KR" b="1" dirty="0" smtClean="0"/>
              <a:t>(state)</a:t>
            </a:r>
            <a:r>
              <a:rPr lang="ko-KR" altLang="en-US" dirty="0" smtClean="0"/>
              <a:t>에서 </a:t>
            </a:r>
            <a:r>
              <a:rPr lang="ko-KR" altLang="en-US" dirty="0"/>
              <a:t>향후 기대되는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0000FF"/>
                </a:solidFill>
              </a:rPr>
              <a:t>누적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보상값</a:t>
            </a:r>
            <a:r>
              <a:rPr lang="en-US" altLang="ko-KR" b="1" dirty="0" smtClean="0"/>
              <a:t>(reward)</a:t>
            </a:r>
            <a:r>
              <a:rPr lang="ko-KR" altLang="en-US" dirty="0" smtClean="0"/>
              <a:t>이 </a:t>
            </a:r>
            <a:r>
              <a:rPr lang="ko-KR" altLang="en-US" b="1" dirty="0">
                <a:solidFill>
                  <a:srgbClr val="0000FF"/>
                </a:solidFill>
              </a:rPr>
              <a:t>최대</a:t>
            </a:r>
            <a:r>
              <a:rPr lang="ko-KR" altLang="en-US" dirty="0"/>
              <a:t>가 되도록 </a:t>
            </a:r>
            <a:r>
              <a:rPr lang="ko-KR" altLang="en-US" b="1" dirty="0" smtClean="0">
                <a:solidFill>
                  <a:srgbClr val="C00000"/>
                </a:solidFill>
              </a:rPr>
              <a:t>행동</a:t>
            </a:r>
            <a:r>
              <a:rPr lang="en-US" altLang="ko-KR" b="1" dirty="0" smtClean="0"/>
              <a:t>(action)</a:t>
            </a:r>
            <a:r>
              <a:rPr lang="ko-KR" altLang="en-US" dirty="0" smtClean="0"/>
              <a:t>을 선</a:t>
            </a:r>
            <a:r>
              <a:rPr lang="ko-KR" altLang="en-US" dirty="0"/>
              <a:t>택</a:t>
            </a:r>
            <a:r>
              <a:rPr lang="ko-KR" altLang="en-US" dirty="0" smtClean="0"/>
              <a:t>하는 </a:t>
            </a:r>
            <a:r>
              <a:rPr lang="ko-KR" altLang="en-US" b="1" dirty="0" smtClean="0">
                <a:solidFill>
                  <a:srgbClr val="C00000"/>
                </a:solidFill>
              </a:rPr>
              <a:t>정책</a:t>
            </a:r>
            <a:r>
              <a:rPr lang="en-US" altLang="ko-KR" b="1" dirty="0" smtClean="0"/>
              <a:t>(policy)</a:t>
            </a:r>
            <a:r>
              <a:rPr lang="ko-KR" altLang="en-US" dirty="0" smtClean="0"/>
              <a:t>을 찾는 것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/>
              <a:t>강화학습 문제 표현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err="1" smtClean="0"/>
              <a:t>마르코프</a:t>
            </a:r>
            <a:r>
              <a:rPr lang="ko-KR" altLang="en-US" b="1" dirty="0" smtClean="0"/>
              <a:t> 결정 과정</a:t>
            </a:r>
            <a:r>
              <a:rPr lang="en-US" altLang="ko-KR" b="1" dirty="0" smtClean="0"/>
              <a:t>(MDP) </a:t>
            </a:r>
            <a:r>
              <a:rPr lang="ko-KR" altLang="en-US" dirty="0" smtClean="0"/>
              <a:t>사용 표현 </a:t>
            </a:r>
            <a:endParaRPr lang="ko-KR" altLang="en-US" dirty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 smtClean="0"/>
              <a:t>불확실성 반영 </a:t>
            </a:r>
            <a:endParaRPr lang="en-US" dirty="0"/>
          </a:p>
        </p:txBody>
      </p:sp>
      <p:sp>
        <p:nvSpPr>
          <p:cNvPr id="16589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913" y="4838700"/>
            <a:ext cx="5915025" cy="7810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944" y="2890837"/>
            <a:ext cx="401955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11.6 </a:t>
            </a:r>
            <a:r>
              <a:rPr lang="ko-KR" altLang="en-US" smtClean="0"/>
              <a:t>역강화 학습 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err="1"/>
                  <a:t>역강화</a:t>
                </a:r>
                <a:r>
                  <a:rPr lang="ko-KR" altLang="en-US" b="1" dirty="0"/>
                  <a:t> </a:t>
                </a:r>
                <a:r>
                  <a:rPr lang="ko-KR" altLang="en-US" b="1" dirty="0" smtClean="0"/>
                  <a:t>학습</a:t>
                </a:r>
                <a:r>
                  <a:rPr lang="en-US" altLang="ko-KR" dirty="0" smtClean="0"/>
                  <a:t>(inverse reinforcement learning)</a:t>
                </a:r>
              </a:p>
              <a:p>
                <a:pPr lvl="1"/>
                <a:r>
                  <a:rPr lang="ko-KR" altLang="en-US" dirty="0" smtClean="0"/>
                  <a:t>보상함수가 직접적으로 제공되지 않는 경우 적용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전문가의 바람직한 행동 시연이 가능한 상황 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시연을 관측한 데이터로부터 보상함수 학습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>
                    <a:sym typeface="Wingdings" panose="05000000000000000000" pitchFamily="2" charset="2"/>
                  </a:rPr>
                  <a:t> </a:t>
                </a:r>
                <a:r>
                  <a:rPr lang="ko-KR" altLang="en-US">
                    <a:sym typeface="Wingdings" panose="05000000000000000000" pitchFamily="2" charset="2"/>
                  </a:rPr>
                  <a:t>보상함수를 사용하여 가치함수를 함수를 학습하고 </a:t>
                </a:r>
                <a:r>
                  <a:rPr lang="ko-KR" altLang="en-US" smtClean="0">
                    <a:sym typeface="Wingdings" panose="05000000000000000000" pitchFamily="2" charset="2"/>
                  </a:rPr>
                  <a:t>정책 결정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mtClean="0"/>
                  <a:t>에 대한 전형적인 보상함수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mtClean="0"/>
                  <a:t>의 표현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상태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mtClean="0"/>
                  <a:t>의 특징       들에 대한 선형결합 표현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472" y="4283500"/>
            <a:ext cx="1958216" cy="6626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371" y="3896138"/>
            <a:ext cx="506238" cy="26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6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4.7 </a:t>
            </a:r>
            <a:r>
              <a:rPr lang="ko-KR" altLang="en-US" smtClean="0"/>
              <a:t>전이 학습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전이 학습</a:t>
            </a:r>
            <a:r>
              <a:rPr lang="en-US" altLang="ko-KR" dirty="0" smtClean="0"/>
              <a:t>(transfer learning)</a:t>
            </a:r>
          </a:p>
          <a:p>
            <a:pPr lvl="1"/>
            <a:r>
              <a:rPr lang="ko-KR" altLang="en-US" dirty="0"/>
              <a:t>특정 문제를 해결하는 데 사용되는 지식 또는 모델을 관련된 다른 문제의 학습에 </a:t>
            </a:r>
            <a:r>
              <a:rPr lang="ko-KR" altLang="en-US" dirty="0" smtClean="0"/>
              <a:t>이용하는 것</a:t>
            </a:r>
            <a:r>
              <a:rPr lang="en-US" altLang="ko-KR" dirty="0" smtClean="0"/>
              <a:t>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/>
              <a:t>활용 가능한 학습 데이터가 부족할 때</a:t>
            </a:r>
            <a:r>
              <a:rPr lang="en-US" altLang="ko-KR" dirty="0"/>
              <a:t>, </a:t>
            </a:r>
            <a:r>
              <a:rPr lang="ko-KR" altLang="en-US"/>
              <a:t>과거에 습득한 지식을 </a:t>
            </a:r>
            <a:r>
              <a:rPr lang="ko-KR" altLang="en-US" smtClean="0"/>
              <a:t>목표영역으로 </a:t>
            </a:r>
            <a:r>
              <a:rPr lang="ko-KR" altLang="en-US" dirty="0"/>
              <a:t>이전시켜야 할 </a:t>
            </a:r>
            <a:r>
              <a:rPr lang="ko-KR" altLang="en-US"/>
              <a:t>때 </a:t>
            </a:r>
            <a:r>
              <a:rPr lang="ko-KR" altLang="en-US" smtClean="0"/>
              <a:t>유용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569" y="2431989"/>
            <a:ext cx="3724483" cy="199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1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마르코프 결정 과정</a:t>
                </a:r>
                <a:r>
                  <a:rPr lang="en-US" altLang="ko-KR" b="1" dirty="0" smtClean="0"/>
                  <a:t>(Markov Decision Process, MDP)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1"/>
                <a:r>
                  <a:rPr lang="ko-KR" altLang="en-US" b="1" dirty="0" smtClean="0"/>
                  <a:t>상태</a:t>
                </a:r>
                <a:r>
                  <a:rPr lang="en-US" altLang="ko-KR" b="1" dirty="0" smtClean="0"/>
                  <a:t> </a:t>
                </a:r>
                <a:r>
                  <a:rPr lang="ko-KR" altLang="en-US" b="1" dirty="0" smtClean="0"/>
                  <a:t>전이</a:t>
                </a:r>
                <a:r>
                  <a:rPr lang="en-US" altLang="ko-KR" dirty="0" smtClean="0"/>
                  <a:t>(state transition)</a:t>
                </a:r>
                <a:r>
                  <a:rPr lang="ko-KR" altLang="en-US" dirty="0" smtClean="0"/>
                  <a:t>가 </a:t>
                </a:r>
                <a:r>
                  <a:rPr lang="ko-KR" altLang="en-US" b="1" dirty="0" smtClean="0"/>
                  <a:t>현재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dirty="0" smtClean="0"/>
                  <a:t>와 </a:t>
                </a:r>
                <a:r>
                  <a:rPr lang="ko-KR" altLang="en-US" b="1" dirty="0" smtClean="0"/>
                  <a:t>입력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또는 </a:t>
                </a:r>
                <a:r>
                  <a:rPr lang="ko-KR" altLang="en-US" b="1" dirty="0" smtClean="0"/>
                  <a:t>행동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의해서 확률적으로 결정되는 </a:t>
                </a:r>
                <a:r>
                  <a:rPr lang="ko-KR" altLang="en-US" b="1" dirty="0" err="1" smtClean="0"/>
                  <a:t>마르코프</a:t>
                </a:r>
                <a:r>
                  <a:rPr lang="ko-KR" altLang="en-US" b="1" dirty="0" smtClean="0"/>
                  <a:t> 모델</a:t>
                </a:r>
                <a:r>
                  <a:rPr lang="en-US" altLang="ko-KR" dirty="0" smtClean="0"/>
                  <a:t>(Markov model) </a:t>
                </a:r>
              </a:p>
              <a:p>
                <a:pPr lvl="2"/>
                <a:r>
                  <a:rPr lang="ko-KR" altLang="en-US" b="1" dirty="0" err="1" smtClean="0">
                    <a:solidFill>
                      <a:srgbClr val="0000FF"/>
                    </a:solidFill>
                  </a:rPr>
                  <a:t>마르코프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 모델 </a:t>
                </a: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3"/>
                <a:r>
                  <a:rPr lang="ko-KR" altLang="en-US" b="1" dirty="0" smtClean="0"/>
                  <a:t>미래의 상태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 smtClean="0"/>
                  <a:t>는 </a:t>
                </a:r>
                <a:r>
                  <a:rPr lang="ko-KR" altLang="en-US" b="1" dirty="0" smtClean="0"/>
                  <a:t>현재 상태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영향을 받고 과거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 …</m:t>
                    </m:r>
                  </m:oMath>
                </a14:m>
                <a:r>
                  <a:rPr lang="ko-KR" altLang="en-US" dirty="0" smtClean="0"/>
                  <a:t>에는 영향을 받지 않는 시스템에 대한 확률 모델 </a:t>
                </a:r>
                <a:r>
                  <a:rPr lang="en-US" altLang="ko-KR" dirty="0" smtClean="0"/>
                  <a:t>(stochastic model)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 smtClean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 smtClean="0"/>
              </a:p>
              <a:p>
                <a:pPr lvl="3"/>
                <a:endParaRPr lang="en-US" altLang="ko-KR" dirty="0"/>
              </a:p>
              <a:p>
                <a:pPr lvl="2"/>
                <a:r>
                  <a:rPr lang="ko-KR" altLang="en-US" b="1" dirty="0" err="1" smtClean="0">
                    <a:solidFill>
                      <a:srgbClr val="0000FF"/>
                    </a:solidFill>
                  </a:rPr>
                  <a:t>마르코프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 결정과정 </a:t>
                </a: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/>
                      </a:rPr>
                      <m:t>=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7272178" y="3726815"/>
            <a:ext cx="1523366" cy="1802448"/>
            <a:chOff x="7224394" y="3335338"/>
            <a:chExt cx="1523366" cy="18024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4394" y="3335338"/>
              <a:ext cx="1523366" cy="131814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7430476" y="4706899"/>
              <a:ext cx="11112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/>
                <a:t>1856-1922</a:t>
              </a:r>
            </a:p>
            <a:p>
              <a:pPr algn="ctr"/>
              <a:r>
                <a:rPr lang="ko-KR" altLang="en-US" sz="1100" dirty="0" smtClean="0"/>
                <a:t>러시아</a:t>
              </a:r>
              <a:r>
                <a:rPr lang="en-US" altLang="ko-KR" sz="1100" dirty="0" smtClean="0"/>
                <a:t>, </a:t>
              </a:r>
              <a:r>
                <a:rPr lang="ko-KR" altLang="en-US" sz="1100" smtClean="0"/>
                <a:t>수학자</a:t>
              </a:r>
              <a:endParaRPr lang="ko-KR" altLang="en-US" sz="1100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101" y="3363360"/>
            <a:ext cx="44100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1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마르코프</a:t>
                </a:r>
                <a:r>
                  <a:rPr lang="ko-KR" altLang="en-US" b="1" dirty="0"/>
                  <a:t> 결정 과정</a:t>
                </a:r>
                <a:r>
                  <a:rPr lang="en-US" altLang="ko-KR" b="1" dirty="0"/>
                  <a:t>(Markov Decision Process, MDP)</a:t>
                </a:r>
                <a:r>
                  <a:rPr lang="ko-KR" altLang="en-US" dirty="0"/>
                  <a:t> </a:t>
                </a:r>
                <a:r>
                  <a:rPr lang="en-US" altLang="ko-KR" dirty="0" smtClean="0"/>
                  <a:t>– cont. </a:t>
                </a:r>
                <a:endParaRPr lang="en-US" altLang="ko-KR" dirty="0"/>
              </a:p>
              <a:p>
                <a:pPr lvl="1" fontAlgn="base"/>
                <a:r>
                  <a:rPr lang="ko-KR" altLang="en-US" b="1" dirty="0" smtClean="0">
                    <a:solidFill>
                      <a:srgbClr val="0000FF"/>
                    </a:solidFill>
                  </a:rPr>
                  <a:t>상태</a:t>
                </a:r>
                <a:r>
                  <a:rPr lang="ko-KR" altLang="en-US" dirty="0" smtClean="0"/>
                  <a:t>의 </a:t>
                </a:r>
                <a:r>
                  <a:rPr lang="ko-KR" altLang="en-US" dirty="0"/>
                  <a:t>집합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S</m:t>
                    </m:r>
                    <m:r>
                      <a:rPr lang="en-US" altLang="ko-KR" b="0" i="0" dirty="0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b="0" i="0" dirty="0" smtClean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US" altLang="ko-KR" b="0" i="0" dirty="0" smtClean="0">
                        <a:latin typeface="Cambria Math"/>
                      </a:rPr>
                      <m:t>}</m:t>
                    </m:r>
                  </m:oMath>
                </a14:m>
                <a:endParaRPr lang="ko-KR" altLang="en-US" dirty="0"/>
              </a:p>
              <a:p>
                <a:pPr lvl="1" fontAlgn="base"/>
                <a:r>
                  <a:rPr lang="ko-KR" altLang="en-US" b="1" dirty="0">
                    <a:solidFill>
                      <a:srgbClr val="0000FF"/>
                    </a:solidFill>
                  </a:rPr>
                  <a:t>행동</a:t>
                </a:r>
                <a:r>
                  <a:rPr lang="ko-KR" altLang="en-US" dirty="0"/>
                  <a:t>의 집합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/>
                      </a:rPr>
                      <m:t>A</m:t>
                    </m:r>
                    <m:r>
                      <a:rPr lang="en-US" altLang="ko-KR" dirty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dirty="0">
                        <a:latin typeface="Cambria Math"/>
                      </a:rPr>
                      <m:t> ,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i="1" dirty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altLang="ko-KR" dirty="0">
                        <a:latin typeface="Cambria Math"/>
                      </a:rPr>
                      <m:t>}</m:t>
                    </m:r>
                  </m:oMath>
                </a14:m>
                <a:endParaRPr lang="ko-KR" altLang="en-US" dirty="0"/>
              </a:p>
              <a:p>
                <a:pPr lvl="1" fontAlgn="base"/>
                <a:r>
                  <a:rPr lang="ko-KR" altLang="en-US" b="1" dirty="0" smtClean="0">
                    <a:solidFill>
                      <a:srgbClr val="0000FF"/>
                    </a:solidFill>
                  </a:rPr>
                  <a:t>상태 전이</a:t>
                </a:r>
                <a:r>
                  <a:rPr lang="en-US" altLang="ko-KR" b="1" dirty="0" smtClean="0"/>
                  <a:t>(state transition) </a:t>
                </a:r>
                <a:r>
                  <a:rPr lang="ko-KR" altLang="en-US" dirty="0" smtClean="0"/>
                  <a:t>결정 확률분포 </a:t>
                </a:r>
                <a:endParaRPr lang="en-US" altLang="ko-KR" dirty="0" smtClean="0"/>
              </a:p>
              <a:p>
                <a:pPr lvl="2" fontAlgn="base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𝑡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ko-KR" altLang="en-US" dirty="0" smtClean="0"/>
                  <a:t>시점의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에서 </a:t>
                </a:r>
                <a:r>
                  <a:rPr lang="ko-KR" altLang="en-US" dirty="0"/>
                  <a:t>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dirty="0"/>
                  <a:t>취할 때 도달하는 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ko-KR" altLang="en-US" dirty="0" smtClean="0"/>
                  <a:t>를 </a:t>
                </a:r>
                <a:r>
                  <a:rPr lang="ko-KR" altLang="en-US" dirty="0"/>
                  <a:t>결정하는 것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3" fontAlgn="base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𝑃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  <m:r>
                      <a:rPr lang="en-US" altLang="ko-KR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altLang="ko-KR" b="0" i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altLang="ko-KR" b="0" i="0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/>
                      </a:rPr>
                      <m:t>𝑇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b="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altLang="ko-KR" b="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altLang="ko-KR" b="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′)</m:t>
                    </m:r>
                  </m:oMath>
                </a14:m>
                <a:endParaRPr lang="ko-KR" altLang="en-US" dirty="0"/>
              </a:p>
              <a:p>
                <a:pPr lvl="1" fontAlgn="base"/>
                <a:r>
                  <a:rPr lang="ko-KR" altLang="en-US" dirty="0" smtClean="0"/>
                  <a:t>상태 전이가 </a:t>
                </a:r>
                <a:r>
                  <a:rPr lang="ko-KR" altLang="en-US" dirty="0"/>
                  <a:t>일어날 때 </a:t>
                </a:r>
                <a:r>
                  <a:rPr lang="ko-KR" altLang="en-US" b="1" dirty="0">
                    <a:solidFill>
                      <a:srgbClr val="0000FF"/>
                    </a:solidFill>
                  </a:rPr>
                  <a:t>즉시 </a:t>
                </a:r>
                <a:r>
                  <a:rPr lang="ko-KR" altLang="en-US" b="1" dirty="0" err="1" smtClean="0">
                    <a:solidFill>
                      <a:srgbClr val="0000FF"/>
                    </a:solidFill>
                  </a:rPr>
                  <a:t>보상값</a:t>
                </a:r>
                <a:r>
                  <a:rPr lang="en-US" altLang="ko-KR" b="1" dirty="0" smtClean="0"/>
                  <a:t>(immediate reward)</a:t>
                </a:r>
                <a:r>
                  <a:rPr lang="ko-KR" altLang="en-US" b="1" dirty="0" smtClean="0"/>
                  <a:t> </a:t>
                </a:r>
                <a:r>
                  <a:rPr lang="ko-KR" altLang="en-US" dirty="0" smtClean="0"/>
                  <a:t>   </a:t>
                </a:r>
                <a:endParaRPr lang="en-US" altLang="ko-KR" dirty="0" smtClean="0"/>
              </a:p>
              <a:p>
                <a:pPr lvl="2" fontAlgn="base"/>
                <a:r>
                  <a:rPr lang="ko-KR" altLang="en-US" dirty="0" smtClean="0"/>
                  <a:t>상태 전이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dirty="0" smtClean="0"/>
                  <a:t>에서 받는 </a:t>
                </a:r>
                <a:r>
                  <a:rPr lang="ko-KR" altLang="en-US" dirty="0"/>
                  <a:t>즉시 </a:t>
                </a:r>
                <a:r>
                  <a:rPr lang="ko-KR" altLang="en-US" dirty="0" err="1"/>
                  <a:t>보상값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3" fontAlgn="base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𝑅</m:t>
                    </m:r>
                    <m:r>
                      <a:rPr lang="en-US" altLang="ko-KR" b="0" i="1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0000FF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</a:rPr>
                      <m:t>=</m:t>
                    </m:r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dirty="0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ko-KR" altLang="en-US" b="1" dirty="0" smtClean="0"/>
                  <a:t>강화학습의 목적 </a:t>
                </a:r>
                <a:endParaRPr lang="en-US" altLang="ko-KR" b="1" dirty="0" smtClean="0"/>
              </a:p>
              <a:p>
                <a:pPr lvl="1"/>
                <a:r>
                  <a:rPr lang="ko-KR" altLang="en-US" b="1" dirty="0" smtClean="0"/>
                  <a:t>기대 누적 </a:t>
                </a:r>
                <a:r>
                  <a:rPr lang="ko-KR" altLang="en-US" b="1" dirty="0" err="1" smtClean="0"/>
                  <a:t>보상값</a:t>
                </a:r>
                <a:r>
                  <a:rPr lang="en-US" altLang="ko-KR" dirty="0" smtClean="0"/>
                  <a:t>(expected accumulated reward)</a:t>
                </a:r>
                <a:r>
                  <a:rPr lang="ko-KR" altLang="en-US" dirty="0" smtClean="0"/>
                  <a:t>이 최대가 되도록 하는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정책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(policy)</a:t>
                </a:r>
                <a:r>
                  <a:rPr lang="ko-KR" altLang="en-US" dirty="0" smtClean="0"/>
                  <a:t>을 찾는 것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정책</a:t>
                </a:r>
                <a:r>
                  <a:rPr lang="en-US" dirty="0" smtClean="0"/>
                  <a:t> : </a:t>
                </a:r>
                <a:r>
                  <a:rPr lang="ko-KR" altLang="en-US" dirty="0" smtClean="0"/>
                  <a:t>각 상태에서 선택할 행동 지정  </a:t>
                </a:r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53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b="1" dirty="0" smtClean="0"/>
                  <a:t>예</a:t>
                </a:r>
                <a:r>
                  <a:rPr lang="en-US" altLang="ko-KR" b="1" dirty="0" smtClean="0"/>
                  <a:t>. </a:t>
                </a:r>
                <a:r>
                  <a:rPr lang="ko-KR" altLang="en-US" b="1" dirty="0" smtClean="0"/>
                  <a:t>강화 학습 문제 </a:t>
                </a:r>
                <a:endParaRPr lang="en-US" altLang="ko-KR" b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𝑆</m:t>
                    </m:r>
                    <m:r>
                      <a:rPr lang="en-US" altLang="ko-KR" b="0" i="1" smtClean="0">
                        <a:latin typeface="Cambria Math"/>
                      </a:rPr>
                      <m:t>={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1,2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1,3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2,2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,(2,3)</m:t>
                    </m:r>
                  </m:oMath>
                </a14:m>
                <a:endParaRPr lang="en-US" altLang="ko-KR" b="0" dirty="0" smtClean="0"/>
              </a:p>
              <a:p>
                <a:pPr marL="457200" lvl="1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3,2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3,3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4,1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4,2</m:t>
                        </m:r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,(4,3)}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𝑒𝑎𝑠𝑡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𝑤𝑒𝑠𝑡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𝑠𝑜𝑢𝑡h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𝑛𝑜𝑟𝑡h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pPr lvl="1"/>
                <a:r>
                  <a:rPr lang="ko-KR" altLang="en-US" b="0" dirty="0" smtClean="0">
                    <a:latin typeface="Cambria Math"/>
                  </a:rPr>
                  <a:t>상태전이확률</a:t>
                </a:r>
                <a:endParaRPr lang="en-US" altLang="ko-KR" b="0" dirty="0" smtClean="0">
                  <a:latin typeface="Cambria Math"/>
                </a:endParaRPr>
              </a:p>
              <a:p>
                <a:pPr lvl="2"/>
                <a:endParaRPr lang="en-US" altLang="ko-KR" i="1" dirty="0">
                  <a:latin typeface="Cambria Math"/>
                </a:endParaRPr>
              </a:p>
              <a:p>
                <a:pPr lvl="2"/>
                <a:endParaRPr lang="en-US" altLang="ko-KR" b="0" i="1" dirty="0" smtClean="0">
                  <a:latin typeface="Cambria Math"/>
                </a:endParaRPr>
              </a:p>
              <a:p>
                <a:pPr lvl="2"/>
                <a:endParaRPr lang="en-US" altLang="ko-KR" b="0" i="1" dirty="0" smtClean="0">
                  <a:latin typeface="Cambria Math"/>
                </a:endParaRPr>
              </a:p>
              <a:p>
                <a:pPr marL="914400" lvl="2" indent="0">
                  <a:buNone/>
                </a:pPr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3,1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𝑛𝑜𝑟𝑡h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3,2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=0.8</m:t>
                    </m:r>
                  </m:oMath>
                </a14:m>
                <a:endParaRPr lang="en-US" altLang="ko-KR" b="0" dirty="0" smtClean="0"/>
              </a:p>
              <a:p>
                <a:pPr marL="914400" lvl="2" indent="0">
                  <a:buNone/>
                </a:pPr>
                <a:r>
                  <a:rPr lang="en-US" altLang="ko-KR" dirty="0"/>
                  <a:t> </a:t>
                </a:r>
                <a:r>
                  <a:rPr lang="en-US" altLang="ko-KR" dirty="0" smtClean="0"/>
                  <a:t>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3,1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𝑛𝑜𝑟𝑡h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2,1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=0.1</m:t>
                    </m:r>
                  </m:oMath>
                </a14:m>
                <a:endParaRPr lang="en-US" altLang="ko-KR" b="0" dirty="0" smtClean="0"/>
              </a:p>
              <a:p>
                <a:pPr marL="914400" lvl="2" indent="0">
                  <a:buNone/>
                </a:pPr>
                <a:r>
                  <a:rPr lang="en-US" altLang="ko-KR" b="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3,1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𝑛𝑜𝑟𝑡h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, 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/>
                              </a:rPr>
                              <m:t>4,1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/>
                      </a:rPr>
                      <m:t>=0.1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 smtClean="0"/>
                  <a:t>보상</a:t>
                </a:r>
                <a:r>
                  <a:rPr lang="en-US" altLang="ko-KR" dirty="0" smtClean="0"/>
                  <a:t>(Reward)</a:t>
                </a:r>
              </a:p>
              <a:p>
                <a:pPr marL="914400" lvl="2" indent="0">
                  <a:buNone/>
                </a:pP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(4,3)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=+1,  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=−1</m:t>
                    </m:r>
                  </m:oMath>
                </a14:m>
                <a:endParaRPr lang="en-US" dirty="0" smtClean="0"/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4,1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 (4,3)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5709582" y="1538075"/>
            <a:ext cx="3184354" cy="2520280"/>
            <a:chOff x="5292080" y="1556792"/>
            <a:chExt cx="3184354" cy="252028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556792"/>
              <a:ext cx="3184354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212976"/>
              <a:ext cx="4476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36912"/>
            <a:ext cx="17145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2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 학습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예</a:t>
                </a:r>
                <a:r>
                  <a:rPr lang="en-US" altLang="ko-KR" b="1" dirty="0"/>
                  <a:t>. </a:t>
                </a:r>
                <a:r>
                  <a:rPr lang="ko-KR" altLang="en-US" b="1" dirty="0"/>
                  <a:t>강화 학습 문제 </a:t>
                </a:r>
                <a:endParaRPr lang="en-US" altLang="ko-KR" b="1" dirty="0"/>
              </a:p>
              <a:p>
                <a:pPr lvl="1"/>
                <a:r>
                  <a:rPr lang="ko-KR" altLang="en-US" b="1" dirty="0" smtClean="0"/>
                  <a:t>정책</a:t>
                </a:r>
                <a:r>
                  <a:rPr lang="en-US" altLang="ko-KR" b="1" dirty="0" smtClean="0"/>
                  <a:t>(policy) </a:t>
                </a:r>
              </a:p>
              <a:p>
                <a:pPr lvl="2"/>
                <a:r>
                  <a:rPr lang="ko-KR" altLang="en-US" dirty="0" smtClean="0"/>
                  <a:t>각 상태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</a:rPr>
                      <m:t>𝒔</m:t>
                    </m:r>
                  </m:oMath>
                </a14:m>
                <a:r>
                  <a:rPr lang="ko-KR" altLang="en-US" dirty="0" smtClean="0"/>
                  <a:t>에서 취할 행동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/>
                      </a:rPr>
                      <m:t>𝒂</m:t>
                    </m:r>
                  </m:oMath>
                </a14:m>
                <a:r>
                  <a:rPr lang="ko-KR" altLang="en-US" dirty="0" smtClean="0"/>
                  <a:t>을 결정해 둔 것</a:t>
                </a:r>
                <a:endParaRPr lang="en-US" altLang="ko-KR" dirty="0" smtClean="0"/>
              </a:p>
              <a:p>
                <a:pPr marL="914400" lvl="2" indent="0">
                  <a:buNone/>
                </a:pPr>
                <a:endParaRPr lang="en-US" sz="1400" dirty="0" smtClean="0"/>
              </a:p>
              <a:p>
                <a:pPr marL="914400" lvl="2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(4,3)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=+1,  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4,2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r>
                      <a:rPr lang="en-US" b="0" i="1" smtClean="0">
                        <a:latin typeface="Cambria Math"/>
                      </a:rPr>
                      <m:t>1, 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4,1</m:t>
                        </m:r>
                      </m:e>
                    </m:d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𝑜𝑟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(4,3)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28377"/>
            <a:ext cx="1677504" cy="1263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1720" y="2968337"/>
                <a:ext cx="1314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=−0.01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968337"/>
                <a:ext cx="131407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/>
          <p:cNvGrpSpPr/>
          <p:nvPr/>
        </p:nvGrpSpPr>
        <p:grpSpPr>
          <a:xfrm>
            <a:off x="5508104" y="3068960"/>
            <a:ext cx="1655996" cy="1639675"/>
            <a:chOff x="5508104" y="2492896"/>
            <a:chExt cx="1655996" cy="1639675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2852936"/>
              <a:ext cx="1655996" cy="1279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52120" y="2492896"/>
                  <a:ext cx="12868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=−0.04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120" y="2492896"/>
                  <a:ext cx="128682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그룹 5"/>
          <p:cNvGrpSpPr/>
          <p:nvPr/>
        </p:nvGrpSpPr>
        <p:grpSpPr>
          <a:xfrm>
            <a:off x="1907704" y="4840545"/>
            <a:ext cx="1677504" cy="1612791"/>
            <a:chOff x="1979712" y="4509120"/>
            <a:chExt cx="1677504" cy="1612791"/>
          </a:xfrm>
        </p:grpSpPr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9712" y="4869160"/>
              <a:ext cx="1677504" cy="1252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195736" y="4509120"/>
                  <a:ext cx="12868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=−0.09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4509120"/>
                  <a:ext cx="128682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그룹 6"/>
          <p:cNvGrpSpPr/>
          <p:nvPr/>
        </p:nvGrpSpPr>
        <p:grpSpPr>
          <a:xfrm>
            <a:off x="5436096" y="4813282"/>
            <a:ext cx="1672127" cy="1623545"/>
            <a:chOff x="5436096" y="4581128"/>
            <a:chExt cx="1672127" cy="1623545"/>
          </a:xfrm>
        </p:grpSpPr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941168"/>
              <a:ext cx="1672127" cy="1263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580112" y="4581128"/>
                  <a:ext cx="13140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=−2.00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0112" y="4581128"/>
                  <a:ext cx="131407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/>
          <p:cNvGrpSpPr/>
          <p:nvPr/>
        </p:nvGrpSpPr>
        <p:grpSpPr>
          <a:xfrm>
            <a:off x="6664272" y="929899"/>
            <a:ext cx="2035934" cy="1439140"/>
            <a:chOff x="5292080" y="1556792"/>
            <a:chExt cx="3184354" cy="2520280"/>
          </a:xfrm>
        </p:grpSpPr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1556792"/>
              <a:ext cx="3184354" cy="252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3212976"/>
              <a:ext cx="447675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순서도: 연결자 17"/>
          <p:cNvSpPr/>
          <p:nvPr/>
        </p:nvSpPr>
        <p:spPr>
          <a:xfrm>
            <a:off x="8865031" y="6664271"/>
            <a:ext cx="123986" cy="1317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11.2 </a:t>
            </a:r>
            <a:r>
              <a:rPr lang="ko-KR" altLang="en-US" dirty="0" smtClean="0"/>
              <a:t>누적 보상치 </a:t>
            </a:r>
            <a:r>
              <a:rPr lang="en-US" altLang="ko-KR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누적 보상치의 계산 방법 </a:t>
                </a:r>
                <a:endParaRPr lang="en-US" altLang="ko-KR" b="1" dirty="0" smtClean="0"/>
              </a:p>
              <a:p>
                <a:pPr lvl="1"/>
                <a:r>
                  <a:rPr lang="ko-KR" altLang="en-US" b="1" dirty="0" smtClean="0"/>
                  <a:t>단순 합계 </a:t>
                </a:r>
                <a:endParaRPr lang="en-US" altLang="ko-KR" b="1" dirty="0" smtClean="0"/>
              </a:p>
              <a:p>
                <a:pPr lvl="2"/>
                <a:r>
                  <a:rPr lang="en-US" b="1" dirty="0">
                    <a:solidFill>
                      <a:srgbClr val="0000FF"/>
                    </a:solidFill>
                  </a:rPr>
                  <a:t>V(s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0</a:t>
                </a:r>
                <a:r>
                  <a:rPr lang="en-US" b="1" dirty="0">
                    <a:solidFill>
                      <a:srgbClr val="0000FF"/>
                    </a:solidFill>
                  </a:rPr>
                  <a:t>, 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b="1" dirty="0">
                    <a:solidFill>
                      <a:srgbClr val="0000FF"/>
                    </a:solidFill>
                  </a:rPr>
                  <a:t>, …) = r(s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0</a:t>
                </a:r>
                <a:r>
                  <a:rPr lang="en-US" b="1" dirty="0">
                    <a:solidFill>
                      <a:srgbClr val="0000FF"/>
                    </a:solidFill>
                  </a:rPr>
                  <a:t>) + r(s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b="1" dirty="0">
                    <a:solidFill>
                      <a:srgbClr val="0000FF"/>
                    </a:solidFill>
                  </a:rPr>
                  <a:t>) + r(s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b="1" dirty="0">
                    <a:solidFill>
                      <a:srgbClr val="0000FF"/>
                    </a:solidFill>
                  </a:rPr>
                  <a:t>) + …</a:t>
                </a:r>
              </a:p>
              <a:p>
                <a:pPr lvl="2"/>
                <a:r>
                  <a:rPr lang="ko-KR" altLang="en-US" dirty="0" smtClean="0"/>
                  <a:t>연속해서 보상치가 더해지면 지속적으로 커질 수 있음</a:t>
                </a: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ko-KR" altLang="en-US" b="1" dirty="0" smtClean="0"/>
                  <a:t>할인 누적 합계  </a:t>
                </a:r>
                <a:r>
                  <a:rPr lang="en-US" altLang="ko-KR" b="1" dirty="0" smtClean="0"/>
                  <a:t>(sum of discounted reward) </a:t>
                </a:r>
              </a:p>
              <a:p>
                <a:pPr lvl="2"/>
                <a:r>
                  <a:rPr lang="en-US" b="1" dirty="0" smtClean="0">
                    <a:solidFill>
                      <a:srgbClr val="0000FF"/>
                    </a:solidFill>
                  </a:rPr>
                  <a:t>V(s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0</a:t>
                </a:r>
                <a:r>
                  <a:rPr lang="en-US" b="1" dirty="0">
                    <a:solidFill>
                      <a:srgbClr val="0000FF"/>
                    </a:solidFill>
                  </a:rPr>
                  <a:t>, 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b="1" dirty="0">
                    <a:solidFill>
                      <a:srgbClr val="0000FF"/>
                    </a:solidFill>
                  </a:rPr>
                  <a:t>, …) = r(s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0</a:t>
                </a:r>
                <a:r>
                  <a:rPr lang="en-US" b="1" dirty="0">
                    <a:solidFill>
                      <a:srgbClr val="0000FF"/>
                    </a:solidFill>
                  </a:rPr>
                  <a:t>) +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*r(s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b="1" dirty="0">
                    <a:solidFill>
                      <a:srgbClr val="0000FF"/>
                    </a:solidFill>
                  </a:rPr>
                  <a:t>) +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b="1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b="1" dirty="0">
                    <a:solidFill>
                      <a:srgbClr val="0000FF"/>
                    </a:solidFill>
                  </a:rPr>
                  <a:t>*r(s</a:t>
                </a:r>
                <a:r>
                  <a:rPr lang="en-US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b="1" dirty="0">
                    <a:solidFill>
                      <a:srgbClr val="0000FF"/>
                    </a:solidFill>
                  </a:rPr>
                  <a:t>) + …</a:t>
                </a:r>
              </a:p>
              <a:p>
                <a:pPr lvl="3"/>
                <a:r>
                  <a:rPr lang="ko-KR" altLang="en-US" b="1" dirty="0" smtClean="0"/>
                  <a:t>할인율 </a:t>
                </a:r>
                <a:r>
                  <a:rPr lang="en-US" altLang="ko-KR" b="1" dirty="0" smtClean="0"/>
                  <a:t>(discount factor)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𝛾</m:t>
                    </m:r>
                    <m:r>
                      <a:rPr lang="el-GR" i="1" dirty="0"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latin typeface="Cambria Math"/>
                      </a:rPr>
                      <m:t> : </m:t>
                    </m:r>
                    <m:r>
                      <a:rPr lang="en-US" b="1" i="0" dirty="0" smtClean="0">
                        <a:latin typeface="Cambria Math"/>
                      </a:rPr>
                      <m:t>𝟎</m:t>
                    </m:r>
                    <m:r>
                      <a:rPr lang="en-US" b="1" i="0" dirty="0" smtClean="0">
                        <a:latin typeface="Cambria Math"/>
                      </a:rPr>
                      <m:t>&lt; </m:t>
                    </m:r>
                    <m:r>
                      <a:rPr lang="el-GR" i="1" dirty="0">
                        <a:latin typeface="Cambria Math"/>
                      </a:rPr>
                      <m:t>𝛾</m:t>
                    </m:r>
                    <m:r>
                      <a:rPr lang="en-US" b="0" i="1" dirty="0" smtClean="0">
                        <a:latin typeface="Cambria Math"/>
                      </a:rPr>
                      <m:t>&lt;1</m:t>
                    </m:r>
                  </m:oMath>
                </a14:m>
                <a:endParaRPr lang="en-US" b="1" dirty="0" smtClean="0"/>
              </a:p>
              <a:p>
                <a:pPr lvl="3"/>
                <a:r>
                  <a:rPr lang="ko-KR" altLang="en-US" b="1" dirty="0" smtClean="0"/>
                  <a:t>가까운 보상이 먼 미래의 보상보다 가치가 있음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연결자 3"/>
          <p:cNvSpPr/>
          <p:nvPr/>
        </p:nvSpPr>
        <p:spPr>
          <a:xfrm>
            <a:off x="8865031" y="6664271"/>
            <a:ext cx="123986" cy="13173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11.3 </a:t>
            </a:r>
            <a:r>
              <a:rPr lang="ko-KR" altLang="en-US" smtClean="0"/>
              <a:t>가치 함수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b="1" dirty="0" smtClean="0"/>
                  <a:t>가치 함수</a:t>
                </a:r>
                <a:r>
                  <a:rPr lang="en-US" altLang="ko-KR" b="1" dirty="0" smtClean="0"/>
                  <a:t> </a:t>
                </a:r>
                <a:r>
                  <a:rPr lang="en-US" altLang="ko-KR" b="1" dirty="0"/>
                  <a:t>(</a:t>
                </a:r>
                <a:r>
                  <a:rPr lang="en-US" altLang="ko-KR" b="1" dirty="0" smtClean="0"/>
                  <a:t>value function)</a:t>
                </a:r>
                <a:r>
                  <a:rPr lang="ko-KR" altLang="en-US" b="1" dirty="0" smtClean="0"/>
                  <a:t> </a:t>
                </a:r>
                <a:endParaRPr lang="en-US" altLang="ko-KR" b="1" dirty="0" smtClean="0"/>
              </a:p>
              <a:p>
                <a:pPr lvl="1"/>
                <a:r>
                  <a:rPr lang="ko-KR" altLang="en-US" b="1" dirty="0" smtClean="0">
                    <a:solidFill>
                      <a:srgbClr val="0000FF"/>
                    </a:solidFill>
                  </a:rPr>
                  <a:t>상태 가치 함수</a:t>
                </a:r>
                <a:r>
                  <a:rPr lang="en-US" altLang="ko-KR" dirty="0" smtClean="0"/>
                  <a:t>(</a:t>
                </a:r>
                <a:r>
                  <a:rPr lang="en-US" altLang="ko-KR" b="1" dirty="0" smtClean="0"/>
                  <a:t>state</a:t>
                </a:r>
                <a:r>
                  <a:rPr lang="ko-KR" altLang="en-US" b="1" dirty="0" smtClean="0"/>
                  <a:t> </a:t>
                </a:r>
                <a:r>
                  <a:rPr lang="en-US" altLang="ko-KR" b="1" dirty="0" smtClean="0"/>
                  <a:t>value function</a:t>
                </a:r>
                <a:r>
                  <a:rPr lang="en-US" altLang="ko-KR" dirty="0" smtClean="0"/>
                  <a:t>)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𝑉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/>
                        <a:sym typeface="Symbol" pitchFamily="-109" charset="2"/>
                      </a:rPr>
                      <m:t>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ko-KR" dirty="0" smtClean="0">
                  <a:solidFill>
                    <a:srgbClr val="0000FF"/>
                  </a:solidFill>
                </a:endParaRPr>
              </a:p>
              <a:p>
                <a:pPr lvl="2"/>
                <a:r>
                  <a:rPr lang="ko-KR" altLang="en-US" b="1" dirty="0" smtClean="0"/>
                  <a:t>상태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ko-KR" altLang="en-US" dirty="0" smtClean="0"/>
                  <a:t>에서 시작하여 </a:t>
                </a:r>
                <a:r>
                  <a:rPr lang="ko-KR" altLang="en-US" b="1" dirty="0" smtClean="0"/>
                  <a:t>정책</a:t>
                </a:r>
                <a:r>
                  <a:rPr lang="ko-KR" alt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  <a:latin typeface="Symbol" pitchFamily="-109" charset="2"/>
                    <a:sym typeface="Symbol" pitchFamily="-109" charset="2"/>
                  </a:rPr>
                  <a:t></a:t>
                </a:r>
                <a:r>
                  <a:rPr lang="ko-KR" altLang="en-US" dirty="0" smtClean="0">
                    <a:latin typeface="Symbol" pitchFamily="-109" charset="2"/>
                    <a:sym typeface="Symbol" pitchFamily="-109" charset="2"/>
                  </a:rPr>
                  <a:t>에 따라 행동을 할 때 얻게 되는 </a:t>
                </a:r>
                <a:r>
                  <a:rPr lang="en-US" altLang="ko-KR" dirty="0" smtClean="0">
                    <a:latin typeface="Symbol" pitchFamily="-109" charset="2"/>
                    <a:sym typeface="Symbol" pitchFamily="-109" charset="2"/>
                  </a:rPr>
                  <a:t/>
                </a:r>
                <a:br>
                  <a:rPr lang="en-US" altLang="ko-KR" dirty="0" smtClean="0">
                    <a:latin typeface="Symbol" pitchFamily="-109" charset="2"/>
                    <a:sym typeface="Symbol" pitchFamily="-109" charset="2"/>
                  </a:rPr>
                </a:br>
                <a:r>
                  <a:rPr lang="ko-KR" altLang="en-US" b="1" dirty="0" smtClean="0">
                    <a:latin typeface="Symbol" pitchFamily="-109" charset="2"/>
                    <a:sym typeface="Symbol" pitchFamily="-109" charset="2"/>
                  </a:rPr>
                  <a:t>기대 보상</a:t>
                </a:r>
                <a:r>
                  <a:rPr lang="en-US" altLang="ko-KR" dirty="0" smtClean="0">
                    <a:latin typeface="Symbol" pitchFamily="-109" charset="2"/>
                    <a:sym typeface="Symbol" pitchFamily="-109" charset="2"/>
                  </a:rPr>
                  <a:t>(</a:t>
                </a:r>
                <a:r>
                  <a:rPr lang="en-US" altLang="ko-KR" dirty="0" smtClean="0">
                    <a:latin typeface="+mn-ea"/>
                    <a:sym typeface="Symbol" pitchFamily="-109" charset="2"/>
                  </a:rPr>
                  <a:t>expected reward) 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r>
                  <a:rPr lang="ko-KR" altLang="en-US" b="1" dirty="0" smtClean="0">
                    <a:solidFill>
                      <a:srgbClr val="0000FF"/>
                    </a:solidFill>
                  </a:rPr>
                  <a:t>상태</a:t>
                </a:r>
                <a:r>
                  <a:rPr lang="en-US" altLang="ko-KR" b="1" dirty="0" smtClean="0">
                    <a:solidFill>
                      <a:srgbClr val="0000FF"/>
                    </a:solidFill>
                  </a:rPr>
                  <a:t>-</a:t>
                </a:r>
                <a:r>
                  <a:rPr lang="ko-KR" altLang="en-US" b="1" smtClean="0">
                    <a:solidFill>
                      <a:srgbClr val="0000FF"/>
                    </a:solidFill>
                  </a:rPr>
                  <a:t>행동 가치 함수</a:t>
                </a:r>
                <a:r>
                  <a:rPr lang="en-US" altLang="ko-KR" dirty="0" smtClean="0"/>
                  <a:t>(</a:t>
                </a:r>
                <a:r>
                  <a:rPr lang="en-US" altLang="ko-KR" b="1" dirty="0" smtClean="0"/>
                  <a:t>state-action value function</a:t>
                </a:r>
                <a:r>
                  <a:rPr lang="en-US" altLang="ko-KR" dirty="0" smtClean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𝑄</m:t>
                    </m:r>
                    <m:r>
                      <a:rPr lang="en-US" i="1" baseline="30000" dirty="0">
                        <a:solidFill>
                          <a:srgbClr val="0000FF"/>
                        </a:solidFill>
                        <a:latin typeface="Cambria Math"/>
                        <a:sym typeface="Symbol" pitchFamily="-109" charset="2"/>
                      </a:rPr>
                      <m:t>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  <m:r>
                      <a:rPr lang="en-US" i="1" dirty="0" err="1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i="1" dirty="0" err="1">
                        <a:solidFill>
                          <a:srgbClr val="0000FF"/>
                        </a:solidFill>
                        <a:latin typeface="Cambria Math"/>
                      </a:rPr>
                      <m:t>𝑎</m:t>
                    </m:r>
                    <m:r>
                      <a:rPr lang="en-US" i="1" dirty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  <a:p>
                <a:pPr lvl="2"/>
                <a:r>
                  <a:rPr lang="ko-KR" altLang="en-US" b="1" dirty="0"/>
                  <a:t>상태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b="1" dirty="0" smtClean="0"/>
                  <a:t>행동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ko-KR" altLang="en-US" dirty="0" smtClean="0"/>
                  <a:t>를 한 다음</a:t>
                </a:r>
                <a:r>
                  <a:rPr lang="en-US" altLang="ko-KR" dirty="0" smtClean="0"/>
                  <a:t>,</a:t>
                </a:r>
                <a:r>
                  <a:rPr lang="ko-KR" altLang="en-US" dirty="0" smtClean="0"/>
                  <a:t> </a:t>
                </a:r>
                <a:r>
                  <a:rPr lang="ko-KR" altLang="en-US" b="1" dirty="0" smtClean="0"/>
                  <a:t>정책</a:t>
                </a:r>
                <a:r>
                  <a:rPr lang="ko-KR" altLang="en-US" dirty="0" smtClean="0"/>
                  <a:t> </a:t>
                </a:r>
                <a:r>
                  <a:rPr lang="en-US" b="1" dirty="0">
                    <a:solidFill>
                      <a:srgbClr val="FF0000"/>
                    </a:solidFill>
                    <a:latin typeface="Symbol" pitchFamily="-109" charset="2"/>
                    <a:sym typeface="Symbol" pitchFamily="-109" charset="2"/>
                  </a:rPr>
                  <a:t></a:t>
                </a:r>
                <a:r>
                  <a:rPr lang="ko-KR" altLang="en-US" dirty="0">
                    <a:latin typeface="Symbol" pitchFamily="-109" charset="2"/>
                    <a:sym typeface="Symbol" pitchFamily="-109" charset="2"/>
                  </a:rPr>
                  <a:t>에 따라 행동을 할 때 얻게 되는 </a:t>
                </a:r>
                <a:r>
                  <a:rPr lang="ko-KR" altLang="en-US" b="1" dirty="0">
                    <a:latin typeface="Symbol" pitchFamily="-109" charset="2"/>
                    <a:sym typeface="Symbol" pitchFamily="-109" charset="2"/>
                  </a:rPr>
                  <a:t>기대 </a:t>
                </a:r>
                <a:r>
                  <a:rPr lang="ko-KR" altLang="en-US" b="1" dirty="0" smtClean="0">
                    <a:latin typeface="Symbol" pitchFamily="-109" charset="2"/>
                    <a:sym typeface="Symbol" pitchFamily="-109" charset="2"/>
                  </a:rPr>
                  <a:t>보상</a:t>
                </a:r>
                <a:r>
                  <a:rPr lang="en-US" altLang="ko-KR" b="1" dirty="0" smtClean="0">
                    <a:latin typeface="Symbol" pitchFamily="-109" charset="2"/>
                    <a:sym typeface="Symbol" pitchFamily="-109" charset="2"/>
                  </a:rPr>
                  <a:t> </a:t>
                </a:r>
                <a:endParaRPr lang="en-US" altLang="ko-KR" b="1" dirty="0"/>
              </a:p>
              <a:p>
                <a:pPr lvl="2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022" y="2662365"/>
            <a:ext cx="4143483" cy="29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81" y="2985988"/>
            <a:ext cx="2397351" cy="52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823" y="4895899"/>
            <a:ext cx="4844797" cy="33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212" y="5335781"/>
            <a:ext cx="2934072" cy="47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1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가치 함수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363272" cy="5328592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Bellman </a:t>
                </a:r>
                <a:r>
                  <a:rPr lang="ko-KR" altLang="en-US" b="1" dirty="0" smtClean="0">
                    <a:solidFill>
                      <a:srgbClr val="0000FF"/>
                    </a:solidFill>
                  </a:rPr>
                  <a:t>방정식 </a:t>
                </a:r>
                <a:endParaRPr lang="en-US" altLang="ko-KR" b="1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ko-KR" altLang="en-US" b="1" dirty="0" smtClean="0"/>
                  <a:t>상태 가치 함수와</a:t>
                </a:r>
                <a:r>
                  <a:rPr lang="ko-KR" altLang="en-US" dirty="0" smtClean="0"/>
                  <a:t> </a:t>
                </a:r>
                <a:r>
                  <a:rPr lang="ko-KR" altLang="en-US" b="1" dirty="0" smtClean="0"/>
                  <a:t>상태</a:t>
                </a:r>
                <a:r>
                  <a:rPr lang="en-US" altLang="ko-KR" b="1" dirty="0" smtClean="0"/>
                  <a:t>-</a:t>
                </a:r>
                <a:r>
                  <a:rPr lang="ko-KR" altLang="en-US" b="1" smtClean="0"/>
                  <a:t>행동 가치 함수의</a:t>
                </a:r>
                <a:r>
                  <a:rPr lang="ko-KR" altLang="en-US" smtClean="0"/>
                  <a:t> </a:t>
                </a:r>
                <a:r>
                  <a:rPr lang="ko-KR" altLang="en-US" dirty="0" smtClean="0"/>
                  <a:t>관계</a:t>
                </a:r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sz="1600" dirty="0" smtClean="0"/>
                  <a:t>       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정책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/>
                      </a:rPr>
                      <m:t>𝜋</m:t>
                    </m:r>
                  </m:oMath>
                </a14:m>
                <a:r>
                  <a:rPr lang="ko-KR" altLang="en-US" sz="1600" dirty="0" smtClean="0"/>
                  <a:t>가 상태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sz="1600" dirty="0" smtClean="0"/>
                  <a:t>에서 행동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sz="1600" dirty="0" smtClean="0"/>
                  <a:t>를 선택할 확률 </a:t>
                </a:r>
                <a:endParaRPr lang="en-US" altLang="ko-KR" sz="1600" dirty="0" smtClean="0"/>
              </a:p>
              <a:p>
                <a:pPr lvl="2"/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: </a:t>
                </a:r>
                <a:r>
                  <a:rPr lang="ko-KR" altLang="en-US" sz="1600" dirty="0" smtClean="0"/>
                  <a:t>상태</a:t>
                </a:r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sz="1600" dirty="0" smtClean="0"/>
                  <a:t>에서 행동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sz="1600" dirty="0" smtClean="0"/>
                  <a:t>를 할 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상태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</a:rPr>
                      <m:t>𝑠</m:t>
                    </m:r>
                    <m:r>
                      <a:rPr lang="en-US" altLang="ko-KR" sz="1600" i="1" dirty="0" smtClean="0">
                        <a:latin typeface="Cambria Math"/>
                      </a:rPr>
                      <m:t>’</m:t>
                    </m:r>
                  </m:oMath>
                </a14:m>
                <a:r>
                  <a:rPr lang="ko-KR" altLang="en-US" sz="1600" dirty="0" smtClean="0"/>
                  <a:t>이 될 확률 </a:t>
                </a:r>
                <a:endParaRPr lang="en-US" altLang="ko-KR" sz="1600" dirty="0" smtClean="0"/>
              </a:p>
              <a:p>
                <a:pPr lvl="2"/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     : </a:t>
                </a:r>
                <a:r>
                  <a:rPr lang="ko-KR" altLang="en-US" sz="1600" dirty="0" smtClean="0"/>
                  <a:t>상태</a:t>
                </a:r>
                <a:r>
                  <a:rPr lang="en-US" altLang="ko-KR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ko-KR" altLang="en-US" sz="1600" dirty="0"/>
                  <a:t>에서 행동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ko-KR" altLang="en-US" sz="1600" dirty="0"/>
                  <a:t>를 할 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err="1" smtClean="0"/>
                  <a:t>보상값</a:t>
                </a:r>
                <a:r>
                  <a:rPr lang="ko-KR" altLang="en-US" sz="1600" dirty="0" smtClean="0"/>
                  <a:t> </a:t>
                </a:r>
                <a:r>
                  <a:rPr lang="en-US" altLang="ko-KR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ko-KR" sz="1600" dirty="0" smtClean="0"/>
                  <a:t> : </a:t>
                </a:r>
                <a:r>
                  <a:rPr lang="ko-KR" altLang="en-US" sz="1600" dirty="0" smtClean="0"/>
                  <a:t>할인율 </a:t>
                </a:r>
                <a:endParaRPr lang="en-US" altLang="ko-KR" sz="1600" dirty="0" smtClean="0"/>
              </a:p>
              <a:p>
                <a:pPr lvl="2"/>
                <a:endParaRPr lang="en-US" altLang="ko-KR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363272" cy="5328592"/>
              </a:xfrm>
              <a:blipFill rotWithShape="0">
                <a:blip r:embed="rId2"/>
                <a:stretch>
                  <a:fillRect l="-656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81" y="5187024"/>
            <a:ext cx="322032" cy="29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48" y="5482638"/>
            <a:ext cx="307720" cy="314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646168" y="2587330"/>
            <a:ext cx="2497832" cy="1733153"/>
            <a:chOff x="2915816" y="4942880"/>
            <a:chExt cx="2497832" cy="1733153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3203848" y="5157192"/>
              <a:ext cx="2209800" cy="1371600"/>
              <a:chOff x="672" y="2496"/>
              <a:chExt cx="912" cy="576"/>
            </a:xfrm>
          </p:grpSpPr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 flipH="1">
                <a:off x="793" y="2544"/>
                <a:ext cx="311" cy="2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6"/>
              <p:cNvSpPr>
                <a:spLocks noChangeShapeType="1"/>
              </p:cNvSpPr>
              <p:nvPr/>
            </p:nvSpPr>
            <p:spPr bwMode="auto">
              <a:xfrm flipH="1">
                <a:off x="1096" y="2544"/>
                <a:ext cx="8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1104" y="2544"/>
                <a:ext cx="295" cy="21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 flipV="1">
                <a:off x="720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 flipH="1" flipV="1">
                <a:off x="81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flipV="1">
                <a:off x="1056" y="2736"/>
                <a:ext cx="4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H="1" flipV="1">
                <a:off x="1104" y="2736"/>
                <a:ext cx="9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V="1">
                <a:off x="1392" y="273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 flipH="1" flipV="1">
                <a:off x="1392" y="2736"/>
                <a:ext cx="144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Oval 14"/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Oval 15"/>
              <p:cNvSpPr>
                <a:spLocks noChangeArrowheads="1"/>
              </p:cNvSpPr>
              <p:nvPr/>
            </p:nvSpPr>
            <p:spPr bwMode="auto">
              <a:xfrm>
                <a:off x="777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Oval 16"/>
              <p:cNvSpPr>
                <a:spLocks noChangeArrowheads="1"/>
              </p:cNvSpPr>
              <p:nvPr/>
            </p:nvSpPr>
            <p:spPr bwMode="auto">
              <a:xfrm>
                <a:off x="1068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1365" y="2721"/>
                <a:ext cx="69" cy="69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67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816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100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1344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96" cy="96"/>
              </a:xfrm>
              <a:prstGeom prst="ellipse">
                <a:avLst/>
              </a:prstGeom>
              <a:solidFill>
                <a:srgbClr val="FF6600"/>
              </a:solidFill>
              <a:ln w="95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3889648" y="4942880"/>
              <a:ext cx="2762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232423" y="5400080"/>
              <a:ext cx="3000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915816" y="6309320"/>
              <a:ext cx="3603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s’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3072086" y="5842992"/>
              <a:ext cx="2744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19" y="1910041"/>
            <a:ext cx="2898291" cy="55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13" y="2580068"/>
            <a:ext cx="2998478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79" y="3042602"/>
            <a:ext cx="4601484" cy="58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010" y="3695946"/>
            <a:ext cx="3077197" cy="458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322" y="4188312"/>
            <a:ext cx="1796225" cy="465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41" y="4854783"/>
            <a:ext cx="572502" cy="279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218" y="5865117"/>
            <a:ext cx="2433133" cy="4436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5933735" y="5648888"/>
            <a:ext cx="3000125" cy="1069628"/>
            <a:chOff x="5933735" y="5648888"/>
            <a:chExt cx="3000125" cy="1069628"/>
          </a:xfrm>
        </p:grpSpPr>
        <p:pic>
          <p:nvPicPr>
            <p:cNvPr id="6154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3659" y="5672378"/>
              <a:ext cx="2558431" cy="1046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4" name="Picture 7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735" y="5774349"/>
              <a:ext cx="572502" cy="279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5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7875" y="5648888"/>
              <a:ext cx="461905" cy="240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156" name="Picture 1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8830" y="6084084"/>
              <a:ext cx="605030" cy="253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33" name="모서리가 둥근 직사각형 32"/>
          <p:cNvSpPr/>
          <p:nvPr/>
        </p:nvSpPr>
        <p:spPr>
          <a:xfrm>
            <a:off x="3084162" y="3704095"/>
            <a:ext cx="1976034" cy="441702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379" y="6377979"/>
            <a:ext cx="2634810" cy="4098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6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&#10;V^*(s) = \max_a \sum_{s'} P_{ss'}^a \left[&#10;r_{ss'}^a + \gamma V^*(s') \right] 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43"/>
  <p:tag name="PICTUREFILESIZE" val="228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V_{k+1}(s) = \sum_a \pi(s,a) \sum_{k'} P_{ss'}^a \left[r_{ss'}^a + \gamma V_k(s') \right]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409"/>
  <p:tag name="PICTUREFILESIZE" val="274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&#10;$$&#10;\pi'(s)   = \arg \max_a Q^\pi(s,a)&#10;$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234"/>
  <p:tag name="PICTUREFILESIZE" val="136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&#10;$$&#10;= \arg \max_a \sum_{s'} P_{ss'}^a \left[ r_{ss'}^a + \gamma V^\pi(s') \right]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18"/>
  <p:tag name="PICTUREFILESIZE" val="209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include{amsmath}&#10;\begin{document}&#10;$$&#10;V_{k+1}(s) = \max_a \sum_{s'} P_{ss'}^a \left[ r_{ss'}^a + \gamma V_k(s') \right]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96"/>
  <p:tag name="BOXHEIGHT" val="284"/>
  <p:tag name="BOXFONT" val="10"/>
  <p:tag name="BOXWRAP" val="False"/>
  <p:tag name="WORKAROUNDTRANSPARENCYBUG" val="False"/>
  <p:tag name="ALLOWFONTSUBSTITUTION" val="False"/>
  <p:tag name="BITMAPFORMAT" val="pngmono"/>
  <p:tag name="ORIGWIDTH" val="361"/>
  <p:tag name="PICTUREFILESIZE" val="23985"/>
</p:tagLst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83</TotalTime>
  <Words>769</Words>
  <Application>Microsoft Office PowerPoint</Application>
  <PresentationFormat>화면 슬라이드 쇼(4:3)</PresentationFormat>
  <Paragraphs>299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HY견고딕</vt:lpstr>
      <vt:lpstr>맑은 고딕</vt:lpstr>
      <vt:lpstr>Arial</vt:lpstr>
      <vt:lpstr>Cambria Math</vt:lpstr>
      <vt:lpstr>Comic Sans MS</vt:lpstr>
      <vt:lpstr>Symbol</vt:lpstr>
      <vt:lpstr>Times New Roman</vt:lpstr>
      <vt:lpstr>Wingdings</vt:lpstr>
      <vt:lpstr>ai-8 기계학습-최종</vt:lpstr>
      <vt:lpstr>기계 학습  Part V.  강화 학습</vt:lpstr>
      <vt:lpstr>11.1 강화 학습 </vt:lpstr>
      <vt:lpstr>강화 학습</vt:lpstr>
      <vt:lpstr>강화 학습</vt:lpstr>
      <vt:lpstr>강화 학습</vt:lpstr>
      <vt:lpstr>강화 학습</vt:lpstr>
      <vt:lpstr>11.2 누적 보상치  </vt:lpstr>
      <vt:lpstr>11.3 가치 함수</vt:lpstr>
      <vt:lpstr>가치 함수</vt:lpstr>
      <vt:lpstr>가치 함수</vt:lpstr>
      <vt:lpstr>가치 함수</vt:lpstr>
      <vt:lpstr>11.4  최적 정책</vt:lpstr>
      <vt:lpstr>11.5 강화 학습 알고리즘</vt:lpstr>
      <vt:lpstr>강화 학습 알고리즘</vt:lpstr>
      <vt:lpstr>정책 반복 학습 알고리즘</vt:lpstr>
      <vt:lpstr>값 반복 학습 알고리즘</vt:lpstr>
      <vt:lpstr>Q-learning 알고리즘</vt:lpstr>
      <vt:lpstr>Q-learning 알고리즘</vt:lpstr>
      <vt:lpstr>강화 학습 알고리즘</vt:lpstr>
      <vt:lpstr>11.6 역강화 학습 </vt:lpstr>
      <vt:lpstr>4.7 전이 학습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kmlee</cp:lastModifiedBy>
  <cp:revision>18</cp:revision>
  <cp:lastPrinted>2016-08-04T14:09:50Z</cp:lastPrinted>
  <dcterms:created xsi:type="dcterms:W3CDTF">2016-08-04T08:27:08Z</dcterms:created>
  <dcterms:modified xsi:type="dcterms:W3CDTF">2018-09-17T15:13:34Z</dcterms:modified>
</cp:coreProperties>
</file>