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41" r:id="rId2"/>
    <p:sldId id="542" r:id="rId3"/>
    <p:sldId id="531" r:id="rId4"/>
    <p:sldId id="532" r:id="rId5"/>
    <p:sldId id="520" r:id="rId6"/>
    <p:sldId id="543" r:id="rId7"/>
    <p:sldId id="521" r:id="rId8"/>
    <p:sldId id="522" r:id="rId9"/>
    <p:sldId id="535" r:id="rId10"/>
    <p:sldId id="523" r:id="rId11"/>
    <p:sldId id="525" r:id="rId12"/>
    <p:sldId id="538" r:id="rId13"/>
    <p:sldId id="544" r:id="rId14"/>
    <p:sldId id="526" r:id="rId15"/>
    <p:sldId id="529" r:id="rId16"/>
    <p:sldId id="527" r:id="rId17"/>
    <p:sldId id="545" r:id="rId18"/>
    <p:sldId id="536" r:id="rId19"/>
  </p:sldIdLst>
  <p:sldSz cx="9144000" cy="6858000" type="screen4x3"/>
  <p:notesSz cx="6797675" cy="99266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F412A"/>
    <a:srgbClr val="3F8155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49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88206" tIns="44104" rIns="88206" bIns="44104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88206" tIns="44104" rIns="88206" bIns="44104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88206" tIns="44104" rIns="88206" bIns="44104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88206" tIns="44104" rIns="88206" bIns="44104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27" y="4714653"/>
            <a:ext cx="5438140" cy="4466756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딥러닝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VI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525344"/>
            <a:ext cx="2583415" cy="257625"/>
          </a:xfrm>
          <a:prstGeom prst="rect">
            <a:avLst/>
          </a:prstGeom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/>
              <a:t>디코더 망의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영상 주석 달기</a:t>
            </a:r>
            <a:r>
              <a:rPr lang="en-US" altLang="ko-KR" b="1" dirty="0" smtClean="0"/>
              <a:t>(Image Captioning)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인코더를 통해 입력 영상의 맥락 정보를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맥락 정보로 부터 설명 문장 생성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30" y="3875357"/>
            <a:ext cx="3939015" cy="28683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56" y="2358579"/>
            <a:ext cx="7328740" cy="13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주목 메커니즘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단순 인코더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디코더 망의 제약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/>
            <a:r>
              <a:rPr lang="ko-KR" altLang="en-US" dirty="0"/>
              <a:t>입력의 길이가 길어지면 일정한 크기의 벡터로는 입력의 모든 정보를 표현하기 </a:t>
            </a:r>
            <a:r>
              <a:rPr lang="ko-KR" altLang="en-US" dirty="0" smtClean="0"/>
              <a:t>곤란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재귀 </a:t>
            </a:r>
            <a:r>
              <a:rPr lang="ko-KR" altLang="en-US" dirty="0"/>
              <a:t>신경 망의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개수를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2"/>
            <a:r>
              <a:rPr lang="ko-KR" altLang="en-US" dirty="0"/>
              <a:t>각 과거 시점의 </a:t>
            </a:r>
            <a:r>
              <a:rPr lang="ko-KR" altLang="en-US" dirty="0" err="1"/>
              <a:t>은닉층</a:t>
            </a:r>
            <a:r>
              <a:rPr lang="ko-KR" altLang="en-US" dirty="0"/>
              <a:t> 상태 정보를 디코더에서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특정 시점을 출력을 결정할 때</a:t>
            </a:r>
            <a:r>
              <a:rPr lang="en-US" altLang="ko-KR" dirty="0"/>
              <a:t>, </a:t>
            </a:r>
            <a:r>
              <a:rPr lang="ko-KR" altLang="en-US" dirty="0"/>
              <a:t>인코더 의 모든 시점에 대한 </a:t>
            </a:r>
            <a:r>
              <a:rPr lang="ko-KR" altLang="en-US" dirty="0" err="1"/>
              <a:t>은닉층</a:t>
            </a:r>
            <a:r>
              <a:rPr lang="ko-KR" altLang="en-US" dirty="0"/>
              <a:t> 상태 정보를 필요로 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정보에 대한 주목 필요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64" y="4245552"/>
            <a:ext cx="214312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6790" y="60994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주목</a:t>
            </a:r>
            <a:endParaRPr lang="ko-KR" altLang="en-US" sz="1600" b="1"/>
          </a:p>
        </p:txBody>
      </p:sp>
      <p:sp>
        <p:nvSpPr>
          <p:cNvPr id="9" name="TextBox 8"/>
          <p:cNvSpPr txBox="1"/>
          <p:nvPr/>
        </p:nvSpPr>
        <p:spPr>
          <a:xfrm>
            <a:off x="5430981" y="42879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주변부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38944" y="43884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여백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68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48" y="1604962"/>
            <a:ext cx="4752975" cy="5019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주목 메커니즘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47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주목 메커니즘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영어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프랑스어 번역에서 관련된 단어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번역시 모든 단어의 정보를 고려할 필요가 없음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11" y="2158161"/>
            <a:ext cx="7337670" cy="42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주목 메커니즘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주목 모델   </a:t>
            </a:r>
            <a:endParaRPr lang="en-US" altLang="ko-KR" b="1" dirty="0" smtClean="0"/>
          </a:p>
          <a:p>
            <a:pPr lvl="1"/>
            <a:r>
              <a:rPr lang="ko-KR" altLang="en-US" dirty="0"/>
              <a:t>인코더의 시간적</a:t>
            </a:r>
            <a:r>
              <a:rPr lang="en-US" altLang="ko-KR" dirty="0"/>
              <a:t>, </a:t>
            </a:r>
            <a:r>
              <a:rPr lang="ko-KR" altLang="en-US" dirty="0"/>
              <a:t>공간적</a:t>
            </a:r>
            <a:r>
              <a:rPr lang="en-US" altLang="ko-KR" dirty="0"/>
              <a:t>, </a:t>
            </a:r>
            <a:r>
              <a:rPr lang="ko-KR" altLang="en-US" dirty="0"/>
              <a:t>또는 시공간적인 상태들을 결합하여 주목해야 할 부분에 대한 맥락 정보를 만드는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인코더와 디코더의 사이에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b="1" dirty="0" smtClean="0"/>
              <a:t>선택적 주목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인코더가 입력 전체에 대한 하나의 맥락정보를 만들어 디코더에 전달하는 대신에</a:t>
            </a:r>
            <a:r>
              <a:rPr lang="en-US" altLang="ko-KR" dirty="0"/>
              <a:t>, </a:t>
            </a:r>
            <a:r>
              <a:rPr lang="ko-KR" altLang="en-US" dirty="0"/>
              <a:t>디코더가 출력을 산출하는 매 시점마다 맥락정보를 계산하여 사용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45" y="3295102"/>
            <a:ext cx="1428750" cy="1390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18" y="3257002"/>
            <a:ext cx="1457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주목 메커니즘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주목 메커니즘을 포함한 인코더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디코더 망 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인코더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요약 정보 생성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주목 모델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해당 순간의 요약 정보를 결합에서 맥락 정보 생성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b="1" dirty="0" smtClean="0"/>
              <a:t>디코더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맥락 정보를 사용하여 출력 생성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1" y="3992942"/>
            <a:ext cx="8194655" cy="16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주목 메커니즘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주목 메커니즘을 포함한 기계번역 인코더</a:t>
                </a:r>
                <a:r>
                  <a:rPr lang="en-US" altLang="ko-KR" b="1" dirty="0" smtClean="0"/>
                  <a:t>-</a:t>
                </a:r>
                <a:r>
                  <a:rPr lang="ko-KR" altLang="en-US" b="1" dirty="0" smtClean="0"/>
                  <a:t>디코더 망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인코더 </a:t>
                </a:r>
                <a:endParaRPr lang="en-US" altLang="ko-KR" b="1" dirty="0" smtClean="0"/>
              </a:p>
              <a:p>
                <a:pPr lvl="2"/>
                <a:r>
                  <a:rPr lang="ko-KR" altLang="en-US" dirty="0" smtClean="0"/>
                  <a:t>양방향 </a:t>
                </a:r>
                <a:r>
                  <a:rPr lang="en-US" altLang="ko-KR" dirty="0" smtClean="0"/>
                  <a:t>RNN </a:t>
                </a:r>
                <a:r>
                  <a:rPr lang="ko-KR" altLang="en-US" dirty="0" smtClean="0"/>
                  <a:t>등을 사용하여 특징 벡터 서열                     생성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 lvl="1"/>
                <a:r>
                  <a:rPr lang="ko-KR" altLang="en-US" b="1" dirty="0" smtClean="0"/>
                  <a:t>주목 모델 </a:t>
                </a:r>
                <a:endParaRPr lang="en-US" altLang="ko-KR" b="1" dirty="0" smtClean="0"/>
              </a:p>
              <a:p>
                <a:pPr lvl="2"/>
                <a:r>
                  <a:rPr lang="ko-KR" altLang="en-US" dirty="0" smtClean="0"/>
                  <a:t>시점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에 </a:t>
                </a:r>
                <a:r>
                  <a:rPr lang="ko-KR" altLang="en-US" dirty="0" err="1" smtClean="0"/>
                  <a:t>노드의</a:t>
                </a:r>
                <a:r>
                  <a:rPr lang="ko-KR" altLang="en-US" dirty="0" smtClean="0"/>
                  <a:t>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가중치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</a:t>
                </a:r>
                <a:r>
                  <a:rPr lang="en-US" altLang="ko-KR" dirty="0" smtClean="0"/>
                  <a:t> 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가중치를 사용하여 </a:t>
                </a:r>
                <a:r>
                  <a:rPr lang="ko-KR" altLang="en-US" dirty="0" err="1" smtClean="0"/>
                  <a:t>노드의</a:t>
                </a:r>
                <a:r>
                  <a:rPr lang="ko-KR" altLang="en-US" dirty="0" smtClean="0"/>
                  <a:t> 출력 결정 </a:t>
                </a:r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sz="2400" dirty="0" smtClean="0"/>
              </a:p>
              <a:p>
                <a:pPr lvl="2"/>
                <a:r>
                  <a:rPr lang="en-US" altLang="ko-KR" dirty="0" smtClean="0"/>
                  <a:t>MLP</a:t>
                </a:r>
                <a:r>
                  <a:rPr lang="ko-KR" altLang="en-US" dirty="0" smtClean="0"/>
                  <a:t>와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사용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93" y="1890048"/>
            <a:ext cx="1647825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80" y="3276114"/>
            <a:ext cx="150495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933" y="4599018"/>
            <a:ext cx="3295650" cy="400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934" y="5143320"/>
            <a:ext cx="2085975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690" y="3823854"/>
            <a:ext cx="4306310" cy="292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86839" y="3937097"/>
                <a:ext cx="141654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39" y="3937097"/>
                <a:ext cx="1416542" cy="192873"/>
              </a:xfrm>
              <a:prstGeom prst="rect">
                <a:avLst/>
              </a:prstGeom>
              <a:blipFill rotWithShape="0">
                <a:blip r:embed="rId8"/>
                <a:stretch>
                  <a:fillRect l="-3017" t="-29032" r="-4310" b="-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주목 메커니즘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영상 </a:t>
            </a:r>
            <a:r>
              <a:rPr lang="ko-KR" altLang="en-US" b="1" dirty="0" err="1"/>
              <a:t>주석달기를</a:t>
            </a:r>
            <a:r>
              <a:rPr lang="ko-KR" altLang="en-US" b="1" dirty="0"/>
              <a:t> 위한 인코더</a:t>
            </a:r>
            <a:r>
              <a:rPr lang="en-US" altLang="ko-KR" b="1" dirty="0"/>
              <a:t>-</a:t>
            </a:r>
            <a:r>
              <a:rPr lang="ko-KR" altLang="en-US" b="1" dirty="0"/>
              <a:t>디코더 </a:t>
            </a:r>
            <a:r>
              <a:rPr lang="ko-KR" altLang="en-US" b="1" dirty="0" smtClean="0"/>
              <a:t>망</a:t>
            </a:r>
            <a:endParaRPr lang="en-US" altLang="ko-KR" b="1" dirty="0" smtClean="0"/>
          </a:p>
          <a:p>
            <a:pPr lvl="1"/>
            <a:r>
              <a:rPr lang="ko-KR" altLang="en-US" dirty="0"/>
              <a:t>입력 영상을 </a:t>
            </a:r>
            <a:r>
              <a:rPr lang="ko-KR" altLang="en-US" dirty="0" smtClean="0"/>
              <a:t>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/>
              <a:t>구분하고 디코더가 격자들을 선택적으로 주목하도록 하는 방법을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2351809"/>
            <a:ext cx="6754091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주목 메커니즘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Ex. </a:t>
            </a:r>
            <a:r>
              <a:rPr lang="ko-KR" altLang="en-US" b="1" dirty="0" smtClean="0"/>
              <a:t>시간에 따른 주목 </a:t>
            </a: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794" y="1105090"/>
            <a:ext cx="1209675" cy="1209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4901184"/>
            <a:ext cx="8148141" cy="1665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9540" y="6561820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Xu et al. 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5" y="2719770"/>
            <a:ext cx="8312727" cy="14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종단간 학습 모델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196752"/>
            <a:ext cx="75438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6.1 </a:t>
            </a:r>
            <a:r>
              <a:rPr lang="ko-KR" altLang="en-US" sz="2400" b="1" dirty="0" smtClean="0">
                <a:latin typeface="+mn-ea"/>
              </a:rPr>
              <a:t>인코더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디코더 망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6.2 </a:t>
            </a:r>
            <a:r>
              <a:rPr lang="ko-KR" altLang="en-US" sz="2400" b="1" dirty="0" smtClean="0">
                <a:latin typeface="+mn-ea"/>
              </a:rPr>
              <a:t>인코더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디코더 망의 구성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6.3 </a:t>
            </a:r>
            <a:r>
              <a:rPr lang="ko-KR" altLang="en-US" sz="2400" b="1" dirty="0" smtClean="0">
                <a:latin typeface="+mn-ea"/>
              </a:rPr>
              <a:t>주목 메커니즘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3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종단간 학습 모델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446168" cy="532859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종단간 학습</a:t>
            </a:r>
            <a:r>
              <a:rPr lang="en-US" altLang="ko-KR" b="1" dirty="0" smtClean="0"/>
              <a:t>(End-to-End Learning)</a:t>
            </a:r>
            <a:endParaRPr lang="en-US" altLang="ko-KR" b="1" dirty="0" smtClean="0"/>
          </a:p>
          <a:p>
            <a:pPr lvl="1">
              <a:spcBef>
                <a:spcPts val="600"/>
              </a:spcBef>
            </a:pPr>
            <a:r>
              <a:rPr lang="ko-KR" altLang="en-US" dirty="0"/>
              <a:t>입력과 출력 정보로 구성된 학습 데이터를 거의 원본 그대로 사용하여</a:t>
            </a:r>
            <a:r>
              <a:rPr lang="en-US" altLang="ko-KR" dirty="0"/>
              <a:t>, </a:t>
            </a:r>
            <a:r>
              <a:rPr lang="ko-KR" altLang="en-US" dirty="0"/>
              <a:t>개발자의 중간 </a:t>
            </a:r>
            <a:r>
              <a:rPr lang="ko-KR" altLang="en-US" dirty="0" err="1"/>
              <a:t>개입없이</a:t>
            </a:r>
            <a:r>
              <a:rPr lang="ko-KR" altLang="en-US" dirty="0"/>
              <a:t> 입력으로부터 기대하는 출력을 만들어내는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보통 </a:t>
            </a:r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기반의 방법으로 학습 </a:t>
            </a:r>
            <a:r>
              <a:rPr lang="en-US" altLang="ko-KR" dirty="0" smtClean="0"/>
              <a:t>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b="1" dirty="0" smtClean="0"/>
              <a:t>ex. </a:t>
            </a:r>
            <a:r>
              <a:rPr lang="ko-KR" altLang="en-US" b="1" dirty="0" smtClean="0"/>
              <a:t>자율주행 자동차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전통적인 방법</a:t>
            </a:r>
            <a:r>
              <a:rPr lang="en-US" altLang="ko-KR" b="1" dirty="0" smtClean="0"/>
              <a:t>(Conventional method)</a:t>
            </a:r>
            <a:endParaRPr lang="en-US" altLang="ko-KR" b="1" dirty="0"/>
          </a:p>
          <a:p>
            <a:pPr lvl="2"/>
            <a:endParaRPr lang="en-US" altLang="ko-KR" b="1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b="1" dirty="0" smtClean="0"/>
              <a:t>종단간 학습 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95" y="3621282"/>
            <a:ext cx="6517189" cy="13961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30" y="5620160"/>
            <a:ext cx="6498899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종단간 학습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종단간 학습 </a:t>
            </a:r>
            <a:r>
              <a:rPr lang="ko-KR" altLang="en-US" b="1" dirty="0" smtClean="0"/>
              <a:t>모델의 적용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기계 번역 </a:t>
            </a:r>
            <a:r>
              <a:rPr lang="en-US" altLang="ko-KR" b="1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어떤 언어의 문장을 다른 언어의 문장으로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smtClean="0"/>
              <a:t>영상 주석 달기 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pPr lvl="2"/>
            <a:r>
              <a:rPr lang="ko-KR" altLang="en-US" dirty="0" smtClean="0"/>
              <a:t>주어진 사진을 </a:t>
            </a:r>
            <a:r>
              <a:rPr lang="ko-KR" altLang="en-US" dirty="0"/>
              <a:t>설명하는 </a:t>
            </a:r>
            <a:r>
              <a:rPr lang="ko-KR" altLang="en-US" dirty="0" smtClean="0"/>
              <a:t>문장 생성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smtClean="0"/>
              <a:t>동영상 묘사하기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주어진 동영상을 설명하는 문장 생성</a:t>
            </a:r>
            <a:endParaRPr lang="en-US" altLang="ko-KR" dirty="0" smtClean="0"/>
          </a:p>
          <a:p>
            <a:pPr lvl="2"/>
            <a:endParaRPr lang="en-US" altLang="ko-KR" b="1" dirty="0"/>
          </a:p>
          <a:p>
            <a:pPr lvl="1"/>
            <a:r>
              <a:rPr lang="ko-KR" altLang="en-US" b="1" dirty="0" smtClean="0"/>
              <a:t>음성 인식 </a:t>
            </a:r>
            <a:r>
              <a:rPr lang="en-US" altLang="ko-KR" b="1" dirty="0" smtClean="0"/>
              <a:t> </a:t>
            </a:r>
            <a:endParaRPr lang="ko-KR" altLang="en-US" b="1" dirty="0"/>
          </a:p>
          <a:p>
            <a:pPr lvl="2"/>
            <a:r>
              <a:rPr lang="ko-KR" altLang="en-US" dirty="0"/>
              <a:t>음성을 </a:t>
            </a:r>
            <a:r>
              <a:rPr lang="ko-KR" altLang="en-US" dirty="0" smtClean="0"/>
              <a:t>문장으로 변환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8708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/>
              <a:t>디코더 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790709" cy="5328592"/>
          </a:xfrm>
        </p:spPr>
        <p:txBody>
          <a:bodyPr/>
          <a:lstStyle/>
          <a:p>
            <a:r>
              <a:rPr lang="ko-KR" altLang="en-US" b="1" dirty="0"/>
              <a:t>인코더</a:t>
            </a:r>
            <a:r>
              <a:rPr lang="en-US" altLang="ko-KR" b="1" dirty="0"/>
              <a:t>-</a:t>
            </a:r>
            <a:r>
              <a:rPr lang="ko-KR" altLang="en-US" b="1" dirty="0"/>
              <a:t>디코더 </a:t>
            </a:r>
            <a:r>
              <a:rPr lang="ko-KR" altLang="en-US" b="1" dirty="0" smtClean="0"/>
              <a:t>망</a:t>
            </a:r>
            <a:r>
              <a:rPr lang="en-US" altLang="ko-KR" dirty="0" smtClean="0"/>
              <a:t>(</a:t>
            </a:r>
            <a:r>
              <a:rPr lang="en-US" altLang="ko-KR" dirty="0" smtClean="0"/>
              <a:t>Encoder-Decoder Network</a:t>
            </a:r>
            <a:r>
              <a:rPr lang="en-US" altLang="ko-KR" b="1" dirty="0" smtClean="0"/>
              <a:t>) </a:t>
            </a:r>
            <a:endParaRPr lang="en-US" altLang="ko-KR" b="1" dirty="0" smtClean="0"/>
          </a:p>
          <a:p>
            <a:pPr lvl="1"/>
            <a:r>
              <a:rPr lang="ko-KR" altLang="en-US" dirty="0"/>
              <a:t>입력 데이터의 구조와 출력 데이터의 </a:t>
            </a:r>
            <a:r>
              <a:rPr lang="ko-KR" altLang="en-US" b="1" dirty="0"/>
              <a:t>구조 간의 대응 관계</a:t>
            </a:r>
            <a:r>
              <a:rPr lang="ko-KR" altLang="en-US" dirty="0"/>
              <a:t>를 찾는 </a:t>
            </a:r>
            <a:r>
              <a:rPr lang="ko-KR" altLang="en-US" dirty="0" smtClean="0"/>
              <a:t>문제에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 </a:t>
            </a:r>
            <a:r>
              <a:rPr lang="en-US" altLang="ko-KR" dirty="0" smtClean="0"/>
              <a:t>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인코더와 디코더로 구성 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인코더 </a:t>
            </a:r>
            <a:endParaRPr lang="en-US" altLang="ko-KR" b="1" dirty="0" smtClean="0"/>
          </a:p>
          <a:p>
            <a:pPr lvl="3"/>
            <a:r>
              <a:rPr lang="ko-KR" altLang="en-US" dirty="0" smtClean="0"/>
              <a:t>구조적인 </a:t>
            </a:r>
            <a:r>
              <a:rPr lang="ko-KR" altLang="en-US" dirty="0"/>
              <a:t>정보가 포함된 입력을 일정한 차원의 특징 벡터로 압축하여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디코더</a:t>
            </a:r>
            <a:endParaRPr lang="en-US" altLang="ko-KR" b="1" dirty="0" smtClean="0"/>
          </a:p>
          <a:p>
            <a:pPr lvl="3"/>
            <a:r>
              <a:rPr lang="ko-KR" altLang="en-US" dirty="0" smtClean="0"/>
              <a:t>특징 </a:t>
            </a:r>
            <a:r>
              <a:rPr lang="ko-KR" altLang="en-US" dirty="0"/>
              <a:t>벡터를 출력 공간의 데이터로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36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/>
              <a:t>디코더 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인코더</a:t>
            </a:r>
            <a:r>
              <a:rPr lang="en-US" altLang="ko-KR" b="1" dirty="0"/>
              <a:t>-</a:t>
            </a:r>
            <a:r>
              <a:rPr lang="ko-KR" altLang="en-US" b="1" dirty="0"/>
              <a:t>디코더 </a:t>
            </a:r>
            <a:r>
              <a:rPr lang="ko-KR" altLang="en-US" b="1" dirty="0" smtClean="0"/>
              <a:t>망의 형태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07" y="2222231"/>
            <a:ext cx="8028670" cy="3690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10" y="41355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0000FF"/>
                </a:solidFill>
              </a:rPr>
              <a:t>인코더</a:t>
            </a:r>
            <a:endParaRPr lang="ko-KR" altLang="en-US" sz="1600" b="1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2" y="27501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00FF"/>
                </a:solidFill>
              </a:rPr>
              <a:t>디코더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502" y="19881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0000FF"/>
                </a:solidFill>
              </a:rPr>
              <a:t>출력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502" y="46966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00FF"/>
                </a:solidFill>
              </a:rPr>
              <a:t>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인코더</a:t>
            </a:r>
            <a:r>
              <a:rPr lang="en-US" altLang="ko-KR" dirty="0"/>
              <a:t>-</a:t>
            </a:r>
            <a:r>
              <a:rPr lang="ko-KR" altLang="en-US" dirty="0"/>
              <a:t>디코더 </a:t>
            </a:r>
            <a:r>
              <a:rPr lang="ko-KR" altLang="en-US" dirty="0" smtClean="0"/>
              <a:t>망의 구조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단순 인코더</a:t>
                </a:r>
                <a:r>
                  <a:rPr lang="en-US" altLang="ko-KR" b="1" dirty="0" smtClean="0"/>
                  <a:t>-</a:t>
                </a:r>
                <a:r>
                  <a:rPr lang="ko-KR" altLang="en-US" b="1" dirty="0" smtClean="0"/>
                  <a:t>디코더 망</a:t>
                </a:r>
                <a:r>
                  <a:rPr lang="en-US" altLang="ko-KR" b="1" dirty="0" smtClean="0"/>
                  <a:t>(Simple </a:t>
                </a:r>
                <a:r>
                  <a:rPr lang="en-US" altLang="ko-KR" b="1" dirty="0" smtClean="0"/>
                  <a:t>Encoder-Decoder </a:t>
                </a:r>
                <a:r>
                  <a:rPr lang="en-US" altLang="ko-KR" b="1" dirty="0" smtClean="0"/>
                  <a:t>Network) 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인코더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𝒆𝒏𝒄</m:t>
                        </m:r>
                      </m:sub>
                    </m:sSub>
                  </m:oMath>
                </a14:m>
                <a:endParaRPr lang="en-US" altLang="ko-KR" b="1" dirty="0" smtClean="0"/>
              </a:p>
              <a:p>
                <a:pPr lvl="2"/>
                <a:r>
                  <a:rPr lang="ko-KR" altLang="en-US" dirty="0"/>
                  <a:t>입력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dirty="0" err="1"/>
                  <a:t>읽어들여</a:t>
                </a:r>
                <a:r>
                  <a:rPr lang="ko-KR" altLang="en-US" dirty="0"/>
                  <a:t> 일정한 차원의 실수 벡터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dirty="0" smtClean="0"/>
                  <a:t>을 생성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벡터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입력 데이터에 대한 요약으로 맥락 정보</a:t>
                </a:r>
                <a:endParaRPr lang="en-US" altLang="ko-KR" b="1" dirty="0" smtClean="0"/>
              </a:p>
              <a:p>
                <a:pPr lvl="1"/>
                <a:endParaRPr lang="en-US" altLang="ko-KR" sz="1200" b="1" dirty="0" smtClean="0"/>
              </a:p>
              <a:p>
                <a:pPr lvl="1"/>
                <a:endParaRPr lang="en-US" altLang="ko-KR" sz="1400" b="1" dirty="0" smtClean="0"/>
              </a:p>
              <a:p>
                <a:pPr lvl="2"/>
                <a:r>
                  <a:rPr lang="en-US" altLang="ko-KR" dirty="0" smtClean="0"/>
                  <a:t>RNN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CNN </a:t>
                </a:r>
                <a:r>
                  <a:rPr lang="ko-KR" altLang="en-US" dirty="0" smtClean="0"/>
                  <a:t>등으로 구현 </a:t>
                </a:r>
                <a:endParaRPr lang="en-US" altLang="ko-KR" dirty="0"/>
              </a:p>
              <a:p>
                <a:pPr lvl="1"/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디코더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𝒅𝒆𝒄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lvl="2"/>
                <a:r>
                  <a:rPr lang="ko-KR" altLang="en-US" dirty="0"/>
                  <a:t>입력에 대한 맥락정보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dirty="0"/>
                  <a:t>사용하여 출력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 smtClean="0"/>
                  <a:t>를 생성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조건부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err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 </a:t>
                </a:r>
                <a:r>
                  <a:rPr lang="en-US" altLang="ko-KR" dirty="0" smtClean="0"/>
                  <a:t>  </a:t>
                </a:r>
                <a:endParaRPr lang="en-US" altLang="ko-KR" dirty="0" smtClean="0"/>
              </a:p>
              <a:p>
                <a:pPr lvl="2"/>
                <a:endParaRPr lang="en-US" altLang="ko-KR" sz="1200" dirty="0"/>
              </a:p>
              <a:p>
                <a:pPr lvl="2"/>
                <a:endParaRPr lang="en-US" altLang="ko-KR" sz="1200" dirty="0" smtClean="0"/>
              </a:p>
              <a:p>
                <a:pPr lvl="2"/>
                <a:r>
                  <a:rPr lang="en-US" altLang="ko-KR" dirty="0" smtClean="0"/>
                  <a:t>RNN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/>
                  <a:t>RBM </a:t>
                </a:r>
                <a:r>
                  <a:rPr lang="ko-KR" altLang="en-US" dirty="0" smtClean="0"/>
                  <a:t>등으로 구현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23" y="2524768"/>
            <a:ext cx="16002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487" y="4740729"/>
            <a:ext cx="2143125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216" y="5565198"/>
            <a:ext cx="7524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/>
              <a:t>디코더 망의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기계번역 인코더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디코더 망 </a:t>
            </a:r>
            <a:r>
              <a:rPr lang="en-US" altLang="ko-KR" b="1" dirty="0" smtClean="0"/>
              <a:t> 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어떤 언어의 문장 하나가 수치 벡터로 변환된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수치 벡터로 부터 다른 언어의 같은 의미의 문장 생성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04" y="4754348"/>
            <a:ext cx="7439025" cy="1781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1998518"/>
            <a:ext cx="8395855" cy="13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단순한 </a:t>
            </a:r>
            <a:r>
              <a:rPr lang="en-US" altLang="ko-KR" b="1" dirty="0" smtClean="0"/>
              <a:t>RNN </a:t>
            </a:r>
            <a:r>
              <a:rPr lang="ko-KR" altLang="en-US" b="1" dirty="0" smtClean="0"/>
              <a:t>기반의 기계 번역 망의 형태 </a:t>
            </a:r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100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딥</a:t>
            </a:r>
            <a:r>
              <a:rPr lang="ko-KR" altLang="en-US" b="1" dirty="0" smtClean="0"/>
              <a:t> 재귀신경망 기반 기계 번역 망의 형태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/>
              <a:t>디코더 망의 구조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201" y="1843347"/>
            <a:ext cx="3303143" cy="1524001"/>
            <a:chOff x="6974712" y="4761120"/>
            <a:chExt cx="3034947" cy="1317249"/>
          </a:xfrm>
        </p:grpSpPr>
        <p:grpSp>
          <p:nvGrpSpPr>
            <p:cNvPr id="5" name="그룹 4"/>
            <p:cNvGrpSpPr/>
            <p:nvPr/>
          </p:nvGrpSpPr>
          <p:grpSpPr>
            <a:xfrm>
              <a:off x="6974712" y="5188352"/>
              <a:ext cx="2980673" cy="448617"/>
              <a:chOff x="2338087" y="5105400"/>
              <a:chExt cx="2980673" cy="44861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338087" y="5105400"/>
                <a:ext cx="222233" cy="44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717307" y="5105400"/>
                <a:ext cx="222233" cy="448617"/>
              </a:xfrm>
              <a:prstGeom prst="rect">
                <a:avLst/>
              </a:prstGeom>
              <a:pattFill prst="solidDmnd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97827" y="5105400"/>
                <a:ext cx="222233" cy="44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257567" y="5105400"/>
                <a:ext cx="222233" cy="44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17704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63678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9652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화살표 연결선 37"/>
              <p:cNvCxnSpPr>
                <a:stCxn id="31" idx="3"/>
                <a:endCxn id="33" idx="1"/>
              </p:cNvCxnSpPr>
              <p:nvPr/>
            </p:nvCxnSpPr>
            <p:spPr>
              <a:xfrm>
                <a:off x="2560320" y="5329709"/>
                <a:ext cx="2375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33" idx="3"/>
                <a:endCxn id="34" idx="1"/>
              </p:cNvCxnSpPr>
              <p:nvPr/>
            </p:nvCxnSpPr>
            <p:spPr>
              <a:xfrm>
                <a:off x="3020060" y="5329709"/>
                <a:ext cx="2375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34" idx="3"/>
                <a:endCxn id="32" idx="1"/>
              </p:cNvCxnSpPr>
              <p:nvPr/>
            </p:nvCxnSpPr>
            <p:spPr>
              <a:xfrm>
                <a:off x="3479800" y="5329709"/>
                <a:ext cx="2375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32" idx="3"/>
                <a:endCxn id="35" idx="1"/>
              </p:cNvCxnSpPr>
              <p:nvPr/>
            </p:nvCxnSpPr>
            <p:spPr>
              <a:xfrm>
                <a:off x="3939540" y="5329709"/>
                <a:ext cx="2375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>
                <a:stCxn id="35" idx="3"/>
                <a:endCxn id="36" idx="1"/>
              </p:cNvCxnSpPr>
              <p:nvPr/>
            </p:nvCxnSpPr>
            <p:spPr>
              <a:xfrm>
                <a:off x="4399280" y="5329709"/>
                <a:ext cx="2375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36" idx="3"/>
                <a:endCxn id="37" idx="1"/>
              </p:cNvCxnSpPr>
              <p:nvPr/>
            </p:nvCxnSpPr>
            <p:spPr>
              <a:xfrm>
                <a:off x="4859020" y="5329709"/>
                <a:ext cx="2375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6984872" y="5854849"/>
              <a:ext cx="2980673" cy="223520"/>
              <a:chOff x="2338087" y="5105400"/>
              <a:chExt cx="2980673" cy="44861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338087" y="5105400"/>
                <a:ext cx="222233" cy="44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71730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97827" y="5105400"/>
                <a:ext cx="222233" cy="44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257567" y="5105400"/>
                <a:ext cx="222233" cy="44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17704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63678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96527" y="5105400"/>
                <a:ext cx="222233" cy="448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Z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직선 화살표 연결선 6"/>
            <p:cNvCxnSpPr/>
            <p:nvPr/>
          </p:nvCxnSpPr>
          <p:spPr>
            <a:xfrm flipV="1">
              <a:off x="708582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754556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800530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846504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892478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938452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9844269" y="5643743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297273" y="5855864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eos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43768" y="4761120"/>
              <a:ext cx="222233" cy="22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03508" y="4761120"/>
              <a:ext cx="222233" cy="22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263248" y="4761120"/>
              <a:ext cx="222233" cy="22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Z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722988" y="4761120"/>
              <a:ext cx="222233" cy="22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8454885" y="4967590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8914625" y="4967590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9374365" y="4967590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9834105" y="4967590"/>
              <a:ext cx="0" cy="215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656677" y="4762135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eos</a:t>
              </a:r>
              <a:endParaRPr lang="ko-KR" altLang="en-US" sz="8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08681" y="350145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eos : </a:t>
            </a:r>
            <a:r>
              <a:rPr lang="ko-KR" altLang="en-US" dirty="0" smtClean="0"/>
              <a:t>문장의 끝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75" y="3491069"/>
            <a:ext cx="2953472" cy="327355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60988" y="31087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입력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5003" y="18152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출력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3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19934</TotalTime>
  <Words>471</Words>
  <Application>Microsoft Office PowerPoint</Application>
  <PresentationFormat>화면 슬라이드 쇼(4:3)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HY견명조</vt:lpstr>
      <vt:lpstr>맑은 고딕</vt:lpstr>
      <vt:lpstr>Arial</vt:lpstr>
      <vt:lpstr>Cambria Math</vt:lpstr>
      <vt:lpstr>Comic Sans MS</vt:lpstr>
      <vt:lpstr>Wingdings</vt:lpstr>
      <vt:lpstr>ai-8 기계학습-최종</vt:lpstr>
      <vt:lpstr>5장. 딥러닝 – VI   </vt:lpstr>
      <vt:lpstr>6. 종단간 학습 모델 </vt:lpstr>
      <vt:lpstr>6. 종단간 학습 모델 </vt:lpstr>
      <vt:lpstr>종단간 학습 모델</vt:lpstr>
      <vt:lpstr>6.1 인코더-디코더 망</vt:lpstr>
      <vt:lpstr>인코더-디코더 망</vt:lpstr>
      <vt:lpstr>6.2 인코더-디코더 망의 구조 </vt:lpstr>
      <vt:lpstr>인코더-디코더 망의 구조</vt:lpstr>
      <vt:lpstr>인코더-디코더 망의 구조</vt:lpstr>
      <vt:lpstr>인코더-디코더 망의 구조</vt:lpstr>
      <vt:lpstr>6.3 주목 메커니즘 </vt:lpstr>
      <vt:lpstr>주목 메커니즘 </vt:lpstr>
      <vt:lpstr>주목 메커니즘 </vt:lpstr>
      <vt:lpstr>주목 메커니즘 </vt:lpstr>
      <vt:lpstr> 주목 메커니즘 </vt:lpstr>
      <vt:lpstr>주목 메커니즘 </vt:lpstr>
      <vt:lpstr>주목 메커니즘 </vt:lpstr>
      <vt:lpstr>주목 메커니즘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Windows 사용자</cp:lastModifiedBy>
  <cp:revision>417</cp:revision>
  <cp:lastPrinted>2016-08-09T04:34:59Z</cp:lastPrinted>
  <dcterms:created xsi:type="dcterms:W3CDTF">2016-08-04T08:27:08Z</dcterms:created>
  <dcterms:modified xsi:type="dcterms:W3CDTF">2019-04-21T13:32:25Z</dcterms:modified>
</cp:coreProperties>
</file>