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1" r:id="rId1"/>
  </p:sldMasterIdLst>
  <p:notesMasterIdLst>
    <p:notesMasterId r:id="rId85"/>
  </p:notesMasterIdLst>
  <p:handoutMasterIdLst>
    <p:handoutMasterId r:id="rId86"/>
  </p:handoutMasterIdLst>
  <p:sldIdLst>
    <p:sldId id="393" r:id="rId2"/>
    <p:sldId id="540" r:id="rId3"/>
    <p:sldId id="431" r:id="rId4"/>
    <p:sldId id="432" r:id="rId5"/>
    <p:sldId id="433" r:id="rId6"/>
    <p:sldId id="434" r:id="rId7"/>
    <p:sldId id="435" r:id="rId8"/>
    <p:sldId id="436" r:id="rId9"/>
    <p:sldId id="437" r:id="rId10"/>
    <p:sldId id="438" r:id="rId11"/>
    <p:sldId id="439" r:id="rId12"/>
    <p:sldId id="440" r:id="rId13"/>
    <p:sldId id="442" r:id="rId14"/>
    <p:sldId id="443" r:id="rId15"/>
    <p:sldId id="444" r:id="rId16"/>
    <p:sldId id="445" r:id="rId17"/>
    <p:sldId id="446" r:id="rId18"/>
    <p:sldId id="447" r:id="rId19"/>
    <p:sldId id="448" r:id="rId20"/>
    <p:sldId id="449" r:id="rId21"/>
    <p:sldId id="450" r:id="rId22"/>
    <p:sldId id="451" r:id="rId23"/>
    <p:sldId id="452" r:id="rId24"/>
    <p:sldId id="454" r:id="rId25"/>
    <p:sldId id="455" r:id="rId26"/>
    <p:sldId id="457" r:id="rId27"/>
    <p:sldId id="539" r:id="rId28"/>
    <p:sldId id="459" r:id="rId29"/>
    <p:sldId id="460" r:id="rId30"/>
    <p:sldId id="461" r:id="rId31"/>
    <p:sldId id="462" r:id="rId32"/>
    <p:sldId id="463" r:id="rId33"/>
    <p:sldId id="464" r:id="rId34"/>
    <p:sldId id="538" r:id="rId35"/>
    <p:sldId id="465" r:id="rId36"/>
    <p:sldId id="466" r:id="rId37"/>
    <p:sldId id="467" r:id="rId38"/>
    <p:sldId id="468" r:id="rId39"/>
    <p:sldId id="469" r:id="rId40"/>
    <p:sldId id="524" r:id="rId41"/>
    <p:sldId id="470" r:id="rId42"/>
    <p:sldId id="472" r:id="rId43"/>
    <p:sldId id="473" r:id="rId44"/>
    <p:sldId id="475" r:id="rId45"/>
    <p:sldId id="476" r:id="rId46"/>
    <p:sldId id="478" r:id="rId47"/>
    <p:sldId id="479" r:id="rId48"/>
    <p:sldId id="480" r:id="rId49"/>
    <p:sldId id="481" r:id="rId50"/>
    <p:sldId id="482" r:id="rId51"/>
    <p:sldId id="483" r:id="rId52"/>
    <p:sldId id="484" r:id="rId53"/>
    <p:sldId id="485" r:id="rId54"/>
    <p:sldId id="486" r:id="rId55"/>
    <p:sldId id="487" r:id="rId56"/>
    <p:sldId id="488" r:id="rId57"/>
    <p:sldId id="489" r:id="rId58"/>
    <p:sldId id="490" r:id="rId59"/>
    <p:sldId id="491" r:id="rId60"/>
    <p:sldId id="492" r:id="rId61"/>
    <p:sldId id="493" r:id="rId62"/>
    <p:sldId id="494" r:id="rId63"/>
    <p:sldId id="495" r:id="rId64"/>
    <p:sldId id="497" r:id="rId65"/>
    <p:sldId id="498" r:id="rId66"/>
    <p:sldId id="499" r:id="rId67"/>
    <p:sldId id="501" r:id="rId68"/>
    <p:sldId id="502" r:id="rId69"/>
    <p:sldId id="503" r:id="rId70"/>
    <p:sldId id="504" r:id="rId71"/>
    <p:sldId id="541" r:id="rId72"/>
    <p:sldId id="505" r:id="rId73"/>
    <p:sldId id="506" r:id="rId74"/>
    <p:sldId id="508" r:id="rId75"/>
    <p:sldId id="517" r:id="rId76"/>
    <p:sldId id="510" r:id="rId77"/>
    <p:sldId id="511" r:id="rId78"/>
    <p:sldId id="512" r:id="rId79"/>
    <p:sldId id="513" r:id="rId80"/>
    <p:sldId id="534" r:id="rId81"/>
    <p:sldId id="535" r:id="rId82"/>
    <p:sldId id="536" r:id="rId83"/>
    <p:sldId id="537" r:id="rId84"/>
  </p:sldIdLst>
  <p:sldSz cx="12192000" cy="6858000"/>
  <p:notesSz cx="7099300" cy="10234613"/>
  <p:defaultTextStyle>
    <a:defPPr>
      <a:defRPr lang="ko-KR"/>
    </a:defPPr>
    <a:lvl1pPr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5pPr>
    <a:lvl6pPr marL="22860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6pPr>
    <a:lvl7pPr marL="27432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7pPr>
    <a:lvl8pPr marL="32004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8pPr>
    <a:lvl9pPr marL="3657600" algn="l" defTabSz="914400" rtl="0" eaLnBrk="1" latinLnBrk="0" hangingPunct="1">
      <a:defRPr kumimoji="1" sz="2100" kern="1200">
        <a:solidFill>
          <a:schemeClr val="tx1"/>
        </a:solidFill>
        <a:latin typeface="Times New Roman" panose="02020603050405020304" pitchFamily="18" charset="0"/>
        <a:ea typeface="굴림" panose="020B0600000101010101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974" userDrawn="1">
          <p15:clr>
            <a:srgbClr val="A4A3A4"/>
          </p15:clr>
        </p15:guide>
        <p15:guide id="2" orient="horz" pos="890" userDrawn="1">
          <p15:clr>
            <a:srgbClr val="A4A3A4"/>
          </p15:clr>
        </p15:guide>
        <p15:guide id="3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252">
          <p15:clr>
            <a:srgbClr val="A4A3A4"/>
          </p15:clr>
        </p15:guide>
        <p15:guide id="2" pos="307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6666FF"/>
    <a:srgbClr val="FFCCFF"/>
    <a:srgbClr val="00B400"/>
    <a:srgbClr val="33CC33"/>
    <a:srgbClr val="9999FF"/>
    <a:srgbClr val="FF9966"/>
    <a:srgbClr val="99FF99"/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18" autoAdjust="0"/>
  </p:normalViewPr>
  <p:slideViewPr>
    <p:cSldViewPr>
      <p:cViewPr varScale="1">
        <p:scale>
          <a:sx n="104" d="100"/>
          <a:sy n="104" d="100"/>
        </p:scale>
        <p:origin x="858" y="84"/>
      </p:cViewPr>
      <p:guideLst>
        <p:guide orient="horz" pos="3974"/>
        <p:guide orient="horz" pos="890"/>
        <p:guide pos="384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-1746" y="-72"/>
      </p:cViewPr>
      <p:guideLst>
        <p:guide orient="horz" pos="2252"/>
        <p:guide pos="307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_rels/viewProps.xml.rels><?xml version="1.0" encoding="UTF-8" standalone="yes"?>
<Relationships xmlns="http://schemas.openxmlformats.org/package/2006/relationships"><Relationship Id="rId1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EFD04281-5586-40DD-89C5-8EDB9D61A9B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>
            <a:extLst>
              <a:ext uri="{FF2B5EF4-FFF2-40B4-BE49-F238E27FC236}">
                <a16:creationId xmlns:a16="http://schemas.microsoft.com/office/drawing/2014/main" id="{34D0E370-AB79-4D6A-8A3B-2E0F8C51814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527D6019-CD69-42D7-BC9C-43AB9D18D4DD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7" name="Rectangle 5">
            <a:extLst>
              <a:ext uri="{FF2B5EF4-FFF2-40B4-BE49-F238E27FC236}">
                <a16:creationId xmlns:a16="http://schemas.microsoft.com/office/drawing/2014/main" id="{9D301229-EACA-4508-A86E-10F73721E218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6A174561-0778-4E91-8DFA-16441E133D1C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>
            <a:extLst>
              <a:ext uri="{FF2B5EF4-FFF2-40B4-BE49-F238E27FC236}">
                <a16:creationId xmlns:a16="http://schemas.microsoft.com/office/drawing/2014/main" id="{4238A518-A5BE-4602-AFC3-5A9FA3392B0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1588" y="0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1" name="Rectangle 3">
            <a:extLst>
              <a:ext uri="{FF2B5EF4-FFF2-40B4-BE49-F238E27FC236}">
                <a16:creationId xmlns:a16="http://schemas.microsoft.com/office/drawing/2014/main" id="{29A7F823-6E5A-4A07-A730-A90F226DF926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>
            <a:lvl1pPr algn="r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2" name="Rectangle 4">
            <a:extLst>
              <a:ext uri="{FF2B5EF4-FFF2-40B4-BE49-F238E27FC236}">
                <a16:creationId xmlns:a16="http://schemas.microsoft.com/office/drawing/2014/main" id="{C7A2C6EE-3A97-4D19-A69F-2CB62356B891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9700" y="769938"/>
            <a:ext cx="6818313" cy="3835400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>
            <a:extLst>
              <a:ext uri="{FF2B5EF4-FFF2-40B4-BE49-F238E27FC236}">
                <a16:creationId xmlns:a16="http://schemas.microsoft.com/office/drawing/2014/main" id="{BD339E97-C7B9-400F-85B8-C6D374B59D79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2513"/>
            <a:ext cx="5205413" cy="4605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2054" name="Rectangle 6">
            <a:extLst>
              <a:ext uri="{FF2B5EF4-FFF2-40B4-BE49-F238E27FC236}">
                <a16:creationId xmlns:a16="http://schemas.microsoft.com/office/drawing/2014/main" id="{DB27B6B5-C7FB-4622-BB29-141F3E1DC2C1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1588" y="9723438"/>
            <a:ext cx="3076576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l" defTabSz="947667" eaLnBrk="1" latinLnBrk="1" hangingPunct="1">
              <a:defRPr sz="120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2055" name="Rectangle 7">
            <a:extLst>
              <a:ext uri="{FF2B5EF4-FFF2-40B4-BE49-F238E27FC236}">
                <a16:creationId xmlns:a16="http://schemas.microsoft.com/office/drawing/2014/main" id="{D208D991-1F46-4318-943B-0353252D785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399" tIns="47701" rIns="95399" bIns="47701" numCol="1" anchor="b" anchorCtr="0" compatLnSpc="1">
            <a:prstTxWarp prst="textNoShape">
              <a:avLst/>
            </a:prstTxWarp>
          </a:bodyPr>
          <a:lstStyle>
            <a:lvl1pPr algn="r" defTabSz="946150" eaLnBrk="1" latinLnBrk="1" hangingPunct="1">
              <a:defRPr sz="1200"/>
            </a:lvl1pPr>
          </a:lstStyle>
          <a:p>
            <a:fld id="{4D38E6DC-43A5-45B1-B905-01B9DF732AAA}" type="slidenum">
              <a:rPr lang="en-US" altLang="ko-KR"/>
              <a:pPr/>
              <a:t>‹#›</a:t>
            </a:fld>
            <a:endParaRPr lang="en-US" altLang="ko-K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>
            <a:lvl1pPr>
              <a:defRPr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5A85C3AB-F86B-40D4-9083-F36DF676693C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F483C076-4107-4942-B651-8A259B735AFD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6654838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 hasCustomPrompt="1"/>
          </p:nvPr>
        </p:nvSpPr>
        <p:spPr/>
        <p:txBody>
          <a:bodyPr>
            <a:normAutofit/>
          </a:bodyPr>
          <a:lstStyle>
            <a:lvl1pPr marL="342900" indent="-34290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Wingdings" panose="05000000000000000000" pitchFamily="2" charset="2"/>
              <a:buChar char="Ø"/>
              <a:defRPr sz="28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1pPr>
            <a:lvl2pPr marL="742950" indent="-285750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  <a:defRPr sz="24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defRPr>
            </a:lvl2pPr>
            <a:lvl3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>
              <a:defRPr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>
              <a:defRPr sz="1600"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87AD94F-C5F5-4E17-B106-BD731D37E4D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C1384667-EBD1-44A4-9116-9652B7BB5984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722523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914400" y="1125538"/>
            <a:ext cx="508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97600" y="1125538"/>
            <a:ext cx="5080000" cy="51831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7B6F91F6-EA96-4D9C-B606-58AA126690CB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 altLang="ko-KR"/>
              <a:t>- </a:t>
            </a:r>
            <a:fld id="{DE3A2456-C028-4675-A607-7B8F454F3997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480872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AFF052F-DCEE-4924-9E86-F015E0F1B8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600" y="6596063"/>
            <a:ext cx="10566400" cy="252412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rgbClr val="3333CC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100" dirty="0"/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D62B354C-1A7C-47F7-9484-CCE60A8A3DD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914400" y="44450"/>
            <a:ext cx="10363200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dirty="0"/>
              <a:t>마스터 제목 유형을 편집하려면 누르십시오</a:t>
            </a:r>
            <a:endParaRPr lang="en-US" altLang="ko-KR" dirty="0"/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E8B0F31B-AD66-4A12-8E54-294E409595B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340769"/>
            <a:ext cx="10363200" cy="52552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ko-KR" dirty="0"/>
              <a:t> </a:t>
            </a:r>
            <a:r>
              <a:rPr lang="ko-KR" altLang="en-US" dirty="0"/>
              <a:t>마스터 문자열 유형을 편집하려면 누르십시오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</a:t>
            </a:r>
            <a:r>
              <a:rPr lang="ko-KR" altLang="en-US" dirty="0"/>
              <a:t>둘째 수준</a:t>
            </a:r>
          </a:p>
        </p:txBody>
      </p:sp>
      <p:sp>
        <p:nvSpPr>
          <p:cNvPr id="567301" name="Rectangle 5">
            <a:extLst>
              <a:ext uri="{FF2B5EF4-FFF2-40B4-BE49-F238E27FC236}">
                <a16:creationId xmlns:a16="http://schemas.microsoft.com/office/drawing/2014/main" id="{807AE4E4-0160-49E3-BA8D-9F2E70FB765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6567" y="6597650"/>
            <a:ext cx="865717" cy="215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latinLnBrk="1" hangingPunct="1">
              <a:defRPr sz="1200" b="1" i="1">
                <a:effectLst>
                  <a:outerShdw blurRad="38100" dist="38100" dir="2700000" algn="tl">
                    <a:srgbClr val="C0C0C0"/>
                  </a:outerShdw>
                </a:effectLst>
                <a:latin typeface="Tahoma" panose="020B0604030504040204" pitchFamily="34" charset="0"/>
              </a:defRPr>
            </a:lvl1pPr>
          </a:lstStyle>
          <a:p>
            <a:r>
              <a:rPr lang="en-US" altLang="ko-KR"/>
              <a:t>- </a:t>
            </a:r>
            <a:fld id="{A22FDBBC-F2E4-471F-A76D-5FD740E4029C}" type="slidenum">
              <a:rPr lang="en-US" altLang="ko-KR"/>
              <a:pPr/>
              <a:t>‹#›</a:t>
            </a:fld>
            <a:r>
              <a:rPr lang="en-US" altLang="ko-KR"/>
              <a:t> -</a:t>
            </a:r>
          </a:p>
        </p:txBody>
      </p:sp>
      <p:sp>
        <p:nvSpPr>
          <p:cNvPr id="1030" name="Rectangle 7">
            <a:extLst>
              <a:ext uri="{FF2B5EF4-FFF2-40B4-BE49-F238E27FC236}">
                <a16:creationId xmlns:a16="http://schemas.microsoft.com/office/drawing/2014/main" id="{FCA08F53-2C9B-44DD-B953-72F224B3CB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908050"/>
            <a:ext cx="12192000" cy="107950"/>
          </a:xfrm>
          <a:prstGeom prst="rect">
            <a:avLst/>
          </a:prstGeom>
          <a:gradFill rotWithShape="0">
            <a:gsLst>
              <a:gs pos="0">
                <a:srgbClr val="3333CC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algn="ctr" latinLnBrk="1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pPr eaLnBrk="1" hangingPunct="1">
              <a:defRPr/>
            </a:pPr>
            <a:endParaRPr lang="ko-KR" altLang="en-US" sz="21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2" r:id="rId1"/>
    <p:sldLayoutId id="2147483653" r:id="rId2"/>
    <p:sldLayoutId id="2147483655" r:id="rId3"/>
  </p:sldLayoutIdLst>
  <p:hf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C00000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3200" b="1">
          <a:solidFill>
            <a:srgbClr val="003399"/>
          </a:solidFill>
          <a:latin typeface="HY크리스탈M" pitchFamily="18" charset="-127"/>
          <a:ea typeface="HY크리스탈M" pitchFamily="18" charset="-127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ts val="0"/>
        </a:spcBef>
        <a:spcAft>
          <a:spcPts val="1200"/>
        </a:spcAft>
        <a:buClr>
          <a:srgbClr val="7373FF"/>
        </a:buClr>
        <a:buFont typeface="Wingdings" panose="05000000000000000000" pitchFamily="2" charset="2"/>
        <a:buChar char="Ø"/>
        <a:defRPr kumimoji="1" sz="28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1pPr>
      <a:lvl2pPr marL="742950" indent="-285750" algn="l" rtl="0" eaLnBrk="0" fontAlgn="base" hangingPunct="0">
        <a:lnSpc>
          <a:spcPct val="120000"/>
        </a:lnSpc>
        <a:spcBef>
          <a:spcPts val="0"/>
        </a:spcBef>
        <a:spcAft>
          <a:spcPts val="1200"/>
        </a:spcAft>
        <a:buClr>
          <a:schemeClr val="accent2"/>
        </a:buClr>
        <a:buFont typeface="Arial" panose="020B0604020202020204" pitchFamily="34" charset="0"/>
        <a:buChar char="•"/>
        <a:defRPr kumimoji="1" sz="2400" b="1">
          <a:solidFill>
            <a:schemeClr val="tx1"/>
          </a:solidFill>
          <a:latin typeface="함초롬바탕" panose="02030604000101010101" pitchFamily="18" charset="-127"/>
          <a:ea typeface="함초롬바탕" panose="02030604000101010101" pitchFamily="18" charset="-127"/>
          <a:cs typeface="함초롬바탕" panose="02030604000101010101" pitchFamily="18" charset="-127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kumimoji="1" sz="2000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chemeClr val="tx1"/>
          </a:solidFill>
          <a:latin typeface="맑은 고딕" panose="020B0503020000020004" pitchFamily="50" charset="-127"/>
          <a:ea typeface="맑은 고딕" panose="020B0503020000020004" pitchFamily="50" charset="-127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kumimoji="1">
          <a:solidFill>
            <a:srgbClr val="0000FF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wmf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8.png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png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6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4">
            <a:extLst>
              <a:ext uri="{FF2B5EF4-FFF2-40B4-BE49-F238E27FC236}">
                <a16:creationId xmlns:a16="http://schemas.microsoft.com/office/drawing/2014/main" id="{9258D84A-C321-42AD-9FDF-B1B73707635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en-US" altLang="ko-KR" sz="3600" dirty="0">
                <a:solidFill>
                  <a:schemeClr val="tx1"/>
                </a:solidFill>
              </a:rPr>
              <a:t>Chapter 3</a:t>
            </a:r>
            <a:br>
              <a:rPr lang="en-US" altLang="ko-KR" sz="3600" dirty="0"/>
            </a:br>
            <a:r>
              <a:rPr lang="ko-KR" altLang="en-US" sz="3600" dirty="0"/>
              <a:t>분할 정복 알고리즘</a:t>
            </a:r>
            <a:endParaRPr lang="en-US" altLang="ko-KR" sz="3600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제목 1">
            <a:extLst>
              <a:ext uri="{FF2B5EF4-FFF2-40B4-BE49-F238E27FC236}">
                <a16:creationId xmlns:a16="http://schemas.microsoft.com/office/drawing/2014/main" id="{142177E4-822B-4CF4-85ED-6B44775C9C3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3.1 </a:t>
            </a:r>
            <a:r>
              <a:rPr lang="ko-KR" altLang="en-US" dirty="0"/>
              <a:t>합병 정렬 </a:t>
            </a:r>
            <a:r>
              <a:rPr lang="en-US" altLang="ko-KR" dirty="0"/>
              <a:t>(Merge Sort)</a:t>
            </a:r>
            <a:endParaRPr lang="ko-KR" altLang="en-US" dirty="0"/>
          </a:p>
        </p:txBody>
      </p:sp>
      <p:sp>
        <p:nvSpPr>
          <p:cNvPr id="12291" name="내용 개체 틀 2">
            <a:extLst>
              <a:ext uri="{FF2B5EF4-FFF2-40B4-BE49-F238E27FC236}">
                <a16:creationId xmlns:a16="http://schemas.microsoft.com/office/drawing/2014/main" id="{29491BA6-A5AA-4137-935B-3F59FAFC0A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합병 정렬은 입력이 </a:t>
            </a:r>
            <a:r>
              <a:rPr lang="en-US" altLang="ko-KR" sz="2400" dirty="0"/>
              <a:t>2</a:t>
            </a:r>
            <a:r>
              <a:rPr lang="ko-KR" altLang="en-US" sz="2400" dirty="0"/>
              <a:t>개의 부분 문제로 분할되고</a:t>
            </a:r>
            <a:r>
              <a:rPr lang="en-US" altLang="ko-KR" sz="2400" dirty="0"/>
              <a:t>, </a:t>
            </a:r>
            <a:r>
              <a:rPr lang="ko-KR" altLang="en-US" sz="2400" dirty="0"/>
              <a:t>부분 문제의 크기가 </a:t>
            </a:r>
            <a:r>
              <a:rPr lang="en-US" altLang="ko-KR" sz="2400" dirty="0"/>
              <a:t>1/2</a:t>
            </a:r>
            <a:r>
              <a:rPr lang="ko-KR" altLang="en-US" sz="2400" dirty="0"/>
              <a:t>로 감소하는 분할 정복 알고리즘</a:t>
            </a:r>
            <a:endParaRPr lang="en-US" altLang="ko-KR" sz="2400" dirty="0"/>
          </a:p>
          <a:p>
            <a:pPr lvl="1"/>
            <a:r>
              <a:rPr lang="en-US" altLang="ko-KR" sz="2000" dirty="0"/>
              <a:t>n</a:t>
            </a:r>
            <a:r>
              <a:rPr lang="ko-KR" altLang="en-US" sz="2000" dirty="0"/>
              <a:t>개의 숫자들을 </a:t>
            </a:r>
            <a:r>
              <a:rPr lang="en-US" altLang="ko-KR" sz="2000" dirty="0"/>
              <a:t>n/2</a:t>
            </a:r>
            <a:r>
              <a:rPr lang="ko-KR" altLang="en-US" sz="2000" dirty="0"/>
              <a:t>개씩 </a:t>
            </a:r>
            <a:r>
              <a:rPr lang="en-US" altLang="ko-KR" sz="2000" dirty="0"/>
              <a:t>2</a:t>
            </a:r>
            <a:r>
              <a:rPr lang="ko-KR" altLang="en-US" sz="2000" dirty="0"/>
              <a:t>개의 부분 문제로 분할</a:t>
            </a:r>
            <a:endParaRPr lang="en-US" altLang="ko-KR" sz="2000" dirty="0"/>
          </a:p>
          <a:p>
            <a:pPr lvl="1"/>
            <a:r>
              <a:rPr lang="ko-KR" altLang="en-US" sz="2000" dirty="0"/>
              <a:t>각각의 부분 문제를 </a:t>
            </a:r>
            <a:r>
              <a:rPr lang="ko-KR" altLang="en-US" sz="2000" dirty="0">
                <a:solidFill>
                  <a:srgbClr val="00B0F0"/>
                </a:solidFill>
              </a:rPr>
              <a:t>순환으로</a:t>
            </a:r>
            <a:r>
              <a:rPr lang="ko-KR" altLang="en-US" sz="2000" dirty="0"/>
              <a:t> 합병 정렬</a:t>
            </a:r>
            <a:endParaRPr lang="en-US" altLang="ko-KR" sz="2000" dirty="0"/>
          </a:p>
          <a:p>
            <a:pPr lvl="1"/>
            <a:r>
              <a:rPr lang="en-US" altLang="ko-KR" sz="2000" dirty="0"/>
              <a:t>2</a:t>
            </a:r>
            <a:r>
              <a:rPr lang="ko-KR" altLang="en-US" sz="2000" dirty="0"/>
              <a:t>개의 정렬된 부분을 합병하여 정렬</a:t>
            </a:r>
            <a:r>
              <a:rPr lang="en-US" altLang="ko-KR" sz="2000" dirty="0"/>
              <a:t>(</a:t>
            </a:r>
            <a:r>
              <a:rPr lang="ko-KR" altLang="en-US" sz="2000" dirty="0"/>
              <a:t>정복</a:t>
            </a:r>
            <a:r>
              <a:rPr lang="en-US" altLang="ko-KR" sz="2000" dirty="0"/>
              <a:t>)</a:t>
            </a:r>
          </a:p>
          <a:p>
            <a:endParaRPr lang="en-US" altLang="ko-KR" sz="2400" dirty="0"/>
          </a:p>
          <a:p>
            <a:r>
              <a:rPr lang="ko-KR" altLang="en-US" sz="2400" dirty="0">
                <a:solidFill>
                  <a:srgbClr val="00B0F0"/>
                </a:solidFill>
              </a:rPr>
              <a:t>합병 과정</a:t>
            </a:r>
            <a:r>
              <a:rPr lang="ko-KR" altLang="en-US" sz="2400" dirty="0"/>
              <a:t>이 문제를 </a:t>
            </a:r>
            <a:r>
              <a:rPr lang="ko-KR" altLang="en-US" sz="2400" dirty="0">
                <a:solidFill>
                  <a:srgbClr val="00B0F0"/>
                </a:solidFill>
              </a:rPr>
              <a:t>정복</a:t>
            </a:r>
            <a:r>
              <a:rPr lang="ko-KR" altLang="en-US" sz="2400" dirty="0"/>
              <a:t>하는 것</a:t>
            </a:r>
            <a:endParaRPr lang="en-US" altLang="ko-KR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F38EBC-5126-48D9-9B6A-4795360593C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F5A74A7-8ACF-42B0-9DE0-67893C236394}" type="slidenum">
              <a:rPr lang="en-US" altLang="ko-KR" sz="1200">
                <a:latin typeface="Tahoma" panose="020B0604030504040204" pitchFamily="34" charset="0"/>
              </a:rPr>
              <a:pPr/>
              <a:t>10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제목 1">
            <a:extLst>
              <a:ext uri="{FF2B5EF4-FFF2-40B4-BE49-F238E27FC236}">
                <a16:creationId xmlns:a16="http://schemas.microsoft.com/office/drawing/2014/main" id="{1E847F9C-3F27-4BCC-B31B-475E75CB3D7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합병 </a:t>
            </a:r>
            <a:r>
              <a:rPr lang="en-US" altLang="ko-KR"/>
              <a:t>(merge)</a:t>
            </a:r>
            <a:endParaRPr lang="ko-KR" altLang="en-US"/>
          </a:p>
        </p:txBody>
      </p:sp>
      <p:sp>
        <p:nvSpPr>
          <p:cNvPr id="13315" name="내용 개체 틀 2">
            <a:extLst>
              <a:ext uri="{FF2B5EF4-FFF2-40B4-BE49-F238E27FC236}">
                <a16:creationId xmlns:a16="http://schemas.microsoft.com/office/drawing/2014/main" id="{65BE77D2-509B-4A81-A896-3A49A41F6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2400" dirty="0"/>
              <a:t>2</a:t>
            </a:r>
            <a:r>
              <a:rPr lang="ko-KR" altLang="en-US" sz="2400" dirty="0"/>
              <a:t>개의 각각 정렬된 숫자들을 </a:t>
            </a:r>
            <a:r>
              <a:rPr lang="en-US" altLang="ko-KR" sz="2400" dirty="0"/>
              <a:t>1</a:t>
            </a:r>
            <a:r>
              <a:rPr lang="ko-KR" altLang="en-US" sz="2400" dirty="0"/>
              <a:t>개의 정렬된 숫자로 합치는 것</a:t>
            </a:r>
            <a:endParaRPr lang="en-US" altLang="ko-KR" sz="2400" dirty="0"/>
          </a:p>
          <a:p>
            <a:pPr marL="0" indent="0">
              <a:buNone/>
              <a:defRPr/>
            </a:pPr>
            <a:endParaRPr lang="en-US" altLang="ko-KR" sz="2400" dirty="0"/>
          </a:p>
          <a:p>
            <a:pPr marL="457200" lvl="1" indent="0">
              <a:buNone/>
              <a:defRPr/>
            </a:pPr>
            <a:r>
              <a:rPr lang="ko-KR" altLang="en-US" sz="2000" dirty="0"/>
              <a:t>배열 </a:t>
            </a:r>
            <a:r>
              <a:rPr lang="en-US" altLang="ko-KR" sz="2000" dirty="0"/>
              <a:t>A:   </a:t>
            </a:r>
            <a:r>
              <a:rPr lang="en-US" altLang="ko-KR" sz="2000" dirty="0">
                <a:solidFill>
                  <a:srgbClr val="00B0F0"/>
                </a:solidFill>
              </a:rPr>
              <a:t>6  14  18  20  29</a:t>
            </a:r>
          </a:p>
          <a:p>
            <a:pPr marL="457200" lvl="1" indent="0">
              <a:buNone/>
              <a:defRPr/>
            </a:pPr>
            <a:endParaRPr lang="en-US" altLang="ko-KR" sz="2000" dirty="0">
              <a:solidFill>
                <a:srgbClr val="0000CC"/>
              </a:solidFill>
            </a:endParaRPr>
          </a:p>
          <a:p>
            <a:pPr marL="457200" lvl="1" indent="0">
              <a:buNone/>
              <a:defRPr/>
            </a:pPr>
            <a:r>
              <a:rPr lang="ko-KR" altLang="en-US" sz="2000" dirty="0"/>
              <a:t>배열 </a:t>
            </a:r>
            <a:r>
              <a:rPr lang="en-US" altLang="ko-KR" sz="2000" dirty="0"/>
              <a:t>B:   1  2  15  25  30  45</a:t>
            </a:r>
          </a:p>
          <a:p>
            <a:pPr marL="457200" lvl="1" indent="0">
              <a:buNone/>
              <a:defRPr/>
            </a:pPr>
            <a:endParaRPr lang="en-US" altLang="ko-KR" sz="2000" dirty="0">
              <a:solidFill>
                <a:srgbClr val="FF0000"/>
              </a:solidFill>
            </a:endParaRPr>
          </a:p>
          <a:p>
            <a:pPr marL="457200" lvl="1" indent="0">
              <a:buNone/>
              <a:defRPr/>
            </a:pPr>
            <a:r>
              <a:rPr lang="ko-KR" altLang="en-US" sz="2000" dirty="0"/>
              <a:t>⇨  배열 </a:t>
            </a:r>
            <a:r>
              <a:rPr lang="en-US" altLang="ko-KR" sz="2000" dirty="0"/>
              <a:t>C: 1  2  </a:t>
            </a:r>
            <a:r>
              <a:rPr lang="en-US" altLang="ko-KR" sz="2000" dirty="0">
                <a:solidFill>
                  <a:srgbClr val="00B0F0"/>
                </a:solidFill>
              </a:rPr>
              <a:t>6  14</a:t>
            </a:r>
            <a:r>
              <a:rPr lang="en-US" altLang="ko-KR" sz="2000" dirty="0">
                <a:solidFill>
                  <a:srgbClr val="0000CC"/>
                </a:solidFill>
              </a:rPr>
              <a:t> </a:t>
            </a:r>
            <a:r>
              <a:rPr lang="en-US" altLang="ko-KR" sz="2000" dirty="0"/>
              <a:t> 15</a:t>
            </a:r>
            <a:r>
              <a:rPr lang="ko-KR" altLang="en-US" sz="2000" dirty="0"/>
              <a:t>  </a:t>
            </a:r>
            <a:r>
              <a:rPr lang="en-US" altLang="ko-KR" sz="2000" dirty="0">
                <a:solidFill>
                  <a:srgbClr val="00B0F0"/>
                </a:solidFill>
              </a:rPr>
              <a:t>18  20</a:t>
            </a:r>
            <a:r>
              <a:rPr lang="en-US" altLang="ko-KR" sz="2000" dirty="0">
                <a:solidFill>
                  <a:srgbClr val="0000CC"/>
                </a:solidFill>
              </a:rPr>
              <a:t> </a:t>
            </a:r>
            <a:r>
              <a:rPr lang="en-US" altLang="ko-KR" sz="2000" dirty="0"/>
              <a:t> 25</a:t>
            </a:r>
            <a:r>
              <a:rPr lang="ko-KR" altLang="en-US" sz="2000" dirty="0"/>
              <a:t>  </a:t>
            </a:r>
            <a:r>
              <a:rPr lang="en-US" altLang="ko-KR" sz="2000" dirty="0">
                <a:solidFill>
                  <a:srgbClr val="00B0F0"/>
                </a:solidFill>
              </a:rPr>
              <a:t>29</a:t>
            </a:r>
            <a:r>
              <a:rPr lang="en-US" altLang="ko-KR" sz="2000" dirty="0"/>
              <a:t>  30  45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348C74-9839-40EB-8B7C-DF892218204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41D9B73-277F-42BB-A8B1-8FE445660455}" type="slidenum">
              <a:rPr lang="en-US" altLang="ko-KR" sz="1200">
                <a:latin typeface="Tahoma" panose="020B0604030504040204" pitchFamily="34" charset="0"/>
              </a:rPr>
              <a:pPr/>
              <a:t>11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내용 개체 틀 2">
            <a:extLst>
              <a:ext uri="{FF2B5EF4-FFF2-40B4-BE49-F238E27FC236}">
                <a16:creationId xmlns:a16="http://schemas.microsoft.com/office/drawing/2014/main" id="{1B44A7CC-7FDA-4DD1-BFDC-10612C13BF6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9342" y="1179093"/>
            <a:ext cx="8413317" cy="5255295"/>
          </a:xfrm>
        </p:spPr>
        <p:txBody>
          <a:bodyPr>
            <a:normAutofit lnSpcReduction="10000"/>
          </a:bodyPr>
          <a:lstStyle/>
          <a:p>
            <a:pPr marL="0" indent="0" latinLnBrk="1">
              <a:spcAft>
                <a:spcPts val="600"/>
              </a:spcAft>
              <a:buNone/>
            </a:pPr>
            <a:r>
              <a:rPr lang="en-US" altLang="ko-KR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MergeSort</a:t>
            </a:r>
            <a:r>
              <a:rPr lang="en-US" altLang="ko-KR" sz="2400" b="0" dirty="0">
                <a:latin typeface="Consolas" panose="020B0609020204030204" pitchFamily="49" charset="0"/>
              </a:rPr>
              <a:t>(</a:t>
            </a:r>
            <a:r>
              <a:rPr lang="en-US" altLang="ko-KR" sz="2400" b="0" dirty="0" err="1">
                <a:latin typeface="Consolas" panose="020B0609020204030204" pitchFamily="49" charset="0"/>
              </a:rPr>
              <a:t>A,p,q</a:t>
            </a:r>
            <a:r>
              <a:rPr lang="en-US" altLang="ko-KR" sz="2400" b="0" dirty="0">
                <a:latin typeface="Consolas" panose="020B0609020204030204" pitchFamily="49" charset="0"/>
              </a:rPr>
              <a:t>)</a:t>
            </a:r>
            <a:endParaRPr lang="ko-KR" altLang="en-US" sz="2400" b="0" dirty="0">
              <a:latin typeface="Consolas" panose="020B0609020204030204" pitchFamily="49" charset="0"/>
            </a:endParaRPr>
          </a:p>
          <a:p>
            <a:pPr marL="0" indent="0" latinLnBrk="1">
              <a:spcAft>
                <a:spcPts val="600"/>
              </a:spcAft>
              <a:buNone/>
            </a:pPr>
            <a:r>
              <a:rPr lang="ko-KR" altLang="en-US" sz="2400" dirty="0"/>
              <a:t>입력</a:t>
            </a:r>
            <a:r>
              <a:rPr lang="en-US" altLang="ko-KR" sz="2400" dirty="0"/>
              <a:t>: </a:t>
            </a:r>
            <a:r>
              <a:rPr lang="en-US" altLang="ko-KR" sz="2400" b="0" dirty="0">
                <a:latin typeface="Consolas" panose="020B0609020204030204" pitchFamily="49" charset="0"/>
              </a:rPr>
              <a:t>A[p]~A[q]</a:t>
            </a:r>
            <a:endParaRPr lang="ko-KR" altLang="en-US" sz="2400" b="0" dirty="0">
              <a:latin typeface="Consolas" panose="020B0609020204030204" pitchFamily="49" charset="0"/>
            </a:endParaRPr>
          </a:p>
          <a:p>
            <a:pPr marL="0" indent="0" latinLnBrk="1">
              <a:spcAft>
                <a:spcPts val="2400"/>
              </a:spcAft>
              <a:buNone/>
            </a:pPr>
            <a:r>
              <a:rPr lang="ko-KR" altLang="en-US" sz="2400" dirty="0"/>
              <a:t>출력</a:t>
            </a:r>
            <a:r>
              <a:rPr lang="en-US" altLang="ko-KR" sz="2400" dirty="0"/>
              <a:t>: </a:t>
            </a:r>
            <a:r>
              <a:rPr lang="ko-KR" altLang="en-US" sz="2400" dirty="0"/>
              <a:t>정렬된 </a:t>
            </a:r>
            <a:r>
              <a:rPr lang="en-US" altLang="ko-KR" sz="2400" b="0" dirty="0">
                <a:latin typeface="Consolas" panose="020B0609020204030204" pitchFamily="49" charset="0"/>
              </a:rPr>
              <a:t>A[p]~A[q]</a:t>
            </a:r>
            <a:endParaRPr lang="ko-KR" altLang="en-US" sz="2400" b="0" dirty="0">
              <a:latin typeface="Consolas" panose="020B0609020204030204" pitchFamily="49" charset="0"/>
            </a:endParaRPr>
          </a:p>
          <a:p>
            <a:pPr marL="0" indent="0" latinLnBrk="1">
              <a:buNone/>
            </a:pPr>
            <a:r>
              <a:rPr lang="en-US" altLang="ko-KR" sz="2400" dirty="0"/>
              <a:t>1.</a:t>
            </a:r>
            <a:r>
              <a:rPr lang="en-US" altLang="ko-KR" sz="2400" b="0" dirty="0">
                <a:latin typeface="Consolas" panose="020B0609020204030204" pitchFamily="49" charset="0"/>
              </a:rPr>
              <a:t>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if </a:t>
            </a:r>
            <a:r>
              <a:rPr lang="en-US" altLang="ko-KR" sz="2400" b="0" dirty="0">
                <a:latin typeface="Consolas" panose="020B0609020204030204" pitchFamily="49" charset="0"/>
              </a:rPr>
              <a:t>( p &lt; q ) { </a:t>
            </a:r>
            <a:r>
              <a:rPr lang="en-US" altLang="ko-KR" sz="2400" dirty="0"/>
              <a:t>         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배열의 원소의 수가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2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개 이상이면</a:t>
            </a:r>
          </a:p>
          <a:p>
            <a:pPr marL="0" indent="0" latinLnBrk="1">
              <a:buNone/>
            </a:pPr>
            <a:r>
              <a:rPr lang="en-US" altLang="ko-KR" sz="2400" dirty="0"/>
              <a:t>2.   </a:t>
            </a:r>
            <a:r>
              <a:rPr lang="en-US" altLang="ko-KR" sz="2400" b="0" dirty="0">
                <a:latin typeface="Consolas" panose="020B0609020204030204" pitchFamily="49" charset="0"/>
              </a:rPr>
              <a:t> k = </a:t>
            </a:r>
            <a:r>
              <a:rPr lang="ko-KR" altLang="en-US" sz="2400" b="0" dirty="0">
                <a:latin typeface="Consolas" panose="020B0609020204030204" pitchFamily="49" charset="0"/>
              </a:rPr>
              <a:t>⌊</a:t>
            </a:r>
            <a:r>
              <a:rPr lang="en-US" altLang="ko-KR" sz="2400" b="0" dirty="0">
                <a:latin typeface="Consolas" panose="020B0609020204030204" pitchFamily="49" charset="0"/>
              </a:rPr>
              <a:t>(</a:t>
            </a:r>
            <a:r>
              <a:rPr lang="en-US" altLang="ko-KR" sz="2400" b="0" dirty="0" err="1">
                <a:latin typeface="Consolas" panose="020B0609020204030204" pitchFamily="49" charset="0"/>
              </a:rPr>
              <a:t>p+q</a:t>
            </a:r>
            <a:r>
              <a:rPr lang="en-US" altLang="ko-KR" sz="2400" b="0" dirty="0">
                <a:latin typeface="Consolas" panose="020B0609020204030204" pitchFamily="49" charset="0"/>
              </a:rPr>
              <a:t>)/2</a:t>
            </a:r>
            <a:r>
              <a:rPr lang="ko-KR" altLang="en-US" sz="2400" b="0" dirty="0">
                <a:latin typeface="Consolas" panose="020B0609020204030204" pitchFamily="49" charset="0"/>
              </a:rPr>
              <a:t>⌋ </a:t>
            </a:r>
            <a:r>
              <a:rPr lang="ko-KR" altLang="en-US" sz="2400" dirty="0"/>
              <a:t> </a:t>
            </a:r>
            <a:r>
              <a:rPr lang="ko-KR" altLang="en-US" sz="2400" dirty="0">
                <a:solidFill>
                  <a:srgbClr val="0000CC"/>
                </a:solidFill>
              </a:rPr>
              <a:t>         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// k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는 중간 원소의 인덱스</a:t>
            </a:r>
          </a:p>
          <a:p>
            <a:pPr marL="0" indent="0" latinLnBrk="1">
              <a:buNone/>
            </a:pPr>
            <a:r>
              <a:rPr lang="en-US" altLang="ko-KR" sz="2400" dirty="0"/>
              <a:t>3.   </a:t>
            </a:r>
            <a:r>
              <a:rPr lang="en-US" altLang="ko-KR" sz="2400" b="0" dirty="0"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MergeSort</a:t>
            </a:r>
            <a:r>
              <a:rPr lang="en-US" altLang="ko-KR" sz="2400" b="0" dirty="0">
                <a:latin typeface="Consolas" panose="020B0609020204030204" pitchFamily="49" charset="0"/>
              </a:rPr>
              <a:t>(</a:t>
            </a:r>
            <a:r>
              <a:rPr lang="en-US" altLang="ko-KR" sz="2400" b="0" dirty="0" err="1">
                <a:latin typeface="Consolas" panose="020B0609020204030204" pitchFamily="49" charset="0"/>
              </a:rPr>
              <a:t>A,p,k</a:t>
            </a:r>
            <a:r>
              <a:rPr lang="en-US" altLang="ko-KR" sz="2400" b="0" dirty="0">
                <a:latin typeface="Consolas" panose="020B0609020204030204" pitchFamily="49" charset="0"/>
              </a:rPr>
              <a:t>)</a:t>
            </a:r>
            <a:r>
              <a:rPr lang="en-US" altLang="ko-KR" sz="2400" dirty="0"/>
              <a:t>      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앞부분 순환 호출</a:t>
            </a:r>
          </a:p>
          <a:p>
            <a:pPr marL="0" indent="0" latinLnBrk="1">
              <a:buNone/>
            </a:pPr>
            <a:r>
              <a:rPr lang="en-US" altLang="ko-KR" sz="2400" dirty="0"/>
              <a:t>4.   </a:t>
            </a:r>
            <a:r>
              <a:rPr lang="en-US" altLang="ko-KR" sz="2400" b="0" dirty="0">
                <a:latin typeface="Consolas" panose="020B0609020204030204" pitchFamily="49" charset="0"/>
              </a:rPr>
              <a:t> </a:t>
            </a:r>
            <a:r>
              <a:rPr lang="en-US" altLang="ko-KR" sz="2400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MergeSort</a:t>
            </a:r>
            <a:r>
              <a:rPr lang="en-US" altLang="ko-KR" sz="2400" b="0" dirty="0">
                <a:latin typeface="Consolas" panose="020B0609020204030204" pitchFamily="49" charset="0"/>
              </a:rPr>
              <a:t>(A,k+1,q)</a:t>
            </a:r>
            <a:r>
              <a:rPr lang="en-US" altLang="ko-KR" sz="2400" dirty="0"/>
              <a:t>   </a:t>
            </a:r>
            <a:r>
              <a:rPr lang="en-US" altLang="ko-KR" sz="2400" dirty="0">
                <a:solidFill>
                  <a:srgbClr val="0000CC"/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000" dirty="0">
                <a:solidFill>
                  <a:schemeClr val="bg1">
                    <a:lumMod val="50000"/>
                  </a:schemeClr>
                </a:solidFill>
              </a:rPr>
              <a:t>뒷부분 순환 호출</a:t>
            </a:r>
          </a:p>
          <a:p>
            <a:pPr marL="0" indent="0" latinLnBrk="1">
              <a:buNone/>
            </a:pPr>
            <a:r>
              <a:rPr lang="en-US" altLang="ko-KR" sz="2400" dirty="0"/>
              <a:t>5.   </a:t>
            </a:r>
            <a:r>
              <a:rPr lang="en-US" altLang="ko-KR" sz="2400" b="0" dirty="0">
                <a:latin typeface="Consolas" panose="020B0609020204030204" pitchFamily="49" charset="0"/>
              </a:rPr>
              <a:t> A[p]~A[k]</a:t>
            </a:r>
            <a:r>
              <a:rPr lang="ko-KR" altLang="en-US" sz="2400" dirty="0"/>
              <a:t>와 </a:t>
            </a:r>
            <a:r>
              <a:rPr lang="en-US" altLang="ko-KR" sz="2400" b="0" dirty="0">
                <a:latin typeface="Consolas" panose="020B0609020204030204" pitchFamily="49" charset="0"/>
              </a:rPr>
              <a:t>A[k+1]~A[q]</a:t>
            </a:r>
            <a:r>
              <a:rPr lang="ko-KR" altLang="en-US" sz="2400" dirty="0"/>
              <a:t>를 합병</a:t>
            </a:r>
          </a:p>
          <a:p>
            <a:pPr marL="0" indent="0" latinLnBrk="1">
              <a:buNone/>
            </a:pPr>
            <a:r>
              <a:rPr lang="en-US" altLang="ko-KR" sz="2400" dirty="0"/>
              <a:t>   }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4F2959B-0F1C-4880-A7FF-E135618EF90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0EBB696-7DBE-4A62-998D-2C7E3F9061E9}" type="slidenum">
              <a:rPr lang="en-US" altLang="ko-KR" sz="1200">
                <a:latin typeface="Tahoma" panose="020B0604030504040204" pitchFamily="34" charset="0"/>
              </a:rPr>
              <a:pPr/>
              <a:t>12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DA08F85F-8B4F-42BE-A388-4313C25264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49" y="188641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제목 1">
            <a:extLst>
              <a:ext uri="{FF2B5EF4-FFF2-40B4-BE49-F238E27FC236}">
                <a16:creationId xmlns:a16="http://schemas.microsoft.com/office/drawing/2014/main" id="{AF657719-60FE-4ED3-BCE5-85A5F399B3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n=8,</a:t>
            </a:r>
            <a:r>
              <a:rPr lang="ko-KR" altLang="en-US" dirty="0"/>
              <a:t> </a:t>
            </a:r>
            <a:r>
              <a:rPr lang="en-US" altLang="ko-KR" dirty="0"/>
              <a:t>A=[37, 10, 22, 30, 35, 13, 25, 24]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42907E3-544B-4C7D-8419-1DACF7ED449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52BFB45-15F0-4FB7-940A-C8591F29C1B9}" type="slidenum">
              <a:rPr lang="en-US" altLang="ko-KR" sz="1200">
                <a:latin typeface="Tahoma" panose="020B0604030504040204" pitchFamily="34" charset="0"/>
              </a:rPr>
              <a:pPr/>
              <a:t>13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9C686DF5-0556-46E0-88EA-6879B1952A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5561" y="1213061"/>
            <a:ext cx="8221579" cy="516212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제목 1">
            <a:extLst>
              <a:ext uri="{FF2B5EF4-FFF2-40B4-BE49-F238E27FC236}">
                <a16:creationId xmlns:a16="http://schemas.microsoft.com/office/drawing/2014/main" id="{26633739-50FD-456F-9995-7095995AD3F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17411" name="내용 개체 틀 2">
            <a:extLst>
              <a:ext uri="{FF2B5EF4-FFF2-40B4-BE49-F238E27FC236}">
                <a16:creationId xmlns:a16="http://schemas.microsoft.com/office/drawing/2014/main" id="{518E74EF-AE1A-44E2-8929-653A3D26A6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>
              <a:defRPr/>
            </a:pPr>
            <a:r>
              <a:rPr lang="ko-KR" altLang="en-US" dirty="0"/>
              <a:t>분할하는 부분은 배열의 중간 인덱스 계산과 </a:t>
            </a:r>
            <a:r>
              <a:rPr lang="en-US" altLang="ko-KR" dirty="0"/>
              <a:t>2</a:t>
            </a:r>
            <a:r>
              <a:rPr lang="ko-KR" altLang="en-US" dirty="0"/>
              <a:t>회의 순환 호출이므로 </a:t>
            </a:r>
            <a:r>
              <a:rPr lang="en-US" altLang="ko-KR" dirty="0"/>
              <a:t>O(1) </a:t>
            </a:r>
            <a:r>
              <a:rPr lang="ko-KR" altLang="en-US" dirty="0"/>
              <a:t>시간 소요</a:t>
            </a:r>
            <a:endParaRPr lang="en-US" altLang="ko-KR" dirty="0"/>
          </a:p>
          <a:p>
            <a:pPr lvl="4"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합병의 수행 시간은 입력의 크기에 비례</a:t>
            </a:r>
            <a:r>
              <a:rPr lang="en-US" altLang="ko-KR" dirty="0"/>
              <a:t>.</a:t>
            </a:r>
          </a:p>
          <a:p>
            <a:pPr lvl="1">
              <a:defRPr/>
            </a:pPr>
            <a:r>
              <a:rPr lang="en-US" altLang="ko-KR" dirty="0"/>
              <a:t>2</a:t>
            </a:r>
            <a:r>
              <a:rPr lang="ko-KR" altLang="en-US" dirty="0"/>
              <a:t>개의 정렬된 배열 </a:t>
            </a: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크기가 각각 </a:t>
            </a:r>
            <a:r>
              <a:rPr lang="en-US" altLang="ko-KR" dirty="0"/>
              <a:t>m</a:t>
            </a:r>
            <a:r>
              <a:rPr lang="ko-KR" altLang="en-US" dirty="0"/>
              <a:t>과 </a:t>
            </a:r>
            <a:r>
              <a:rPr lang="en-US" altLang="ko-KR" dirty="0"/>
              <a:t>n</a:t>
            </a:r>
            <a:r>
              <a:rPr lang="ko-KR" altLang="en-US" dirty="0"/>
              <a:t>이라면</a:t>
            </a:r>
            <a:r>
              <a:rPr lang="en-US" altLang="ko-KR" dirty="0"/>
              <a:t>, </a:t>
            </a:r>
            <a:r>
              <a:rPr lang="ko-KR" altLang="en-US" dirty="0"/>
              <a:t>최대 비교 횟수 </a:t>
            </a:r>
            <a:r>
              <a:rPr lang="en-US" altLang="ko-KR" dirty="0"/>
              <a:t>= (m+n-1)</a:t>
            </a:r>
          </a:p>
          <a:p>
            <a:pPr lvl="1">
              <a:defRPr/>
            </a:pPr>
            <a:r>
              <a:rPr lang="ko-KR" altLang="en-US" dirty="0"/>
              <a:t>합병의 시간 복잡도 </a:t>
            </a:r>
            <a:r>
              <a:rPr lang="en-US" altLang="ko-KR" dirty="0"/>
              <a:t>= O(</a:t>
            </a:r>
            <a:r>
              <a:rPr lang="en-US" altLang="ko-KR" dirty="0" err="1"/>
              <a:t>m+n</a:t>
            </a:r>
            <a:r>
              <a:rPr lang="en-US" altLang="ko-KR" dirty="0"/>
              <a:t>)</a:t>
            </a:r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endParaRPr lang="en-US" altLang="ko-KR" dirty="0"/>
          </a:p>
          <a:p>
            <a:pPr>
              <a:defRPr/>
            </a:pPr>
            <a:r>
              <a:rPr lang="ko-KR" altLang="en-US" dirty="0"/>
              <a:t>합병 정렬에서 수행되는 총 비교 횟수</a:t>
            </a:r>
            <a:endParaRPr lang="en-US" altLang="ko-KR" dirty="0"/>
          </a:p>
          <a:p>
            <a:pPr lvl="1">
              <a:defRPr/>
            </a:pPr>
            <a:r>
              <a:rPr lang="ko-KR" altLang="en-US" dirty="0"/>
              <a:t>각각의 합병에 대해서 몇 번의 비교가 수행되었는지를 계산하여 이들을 모두 합한 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A41487-C932-47AC-8052-7497C63F407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333C8F2-6E95-453B-8F9F-D175951C6C2B}" type="slidenum">
              <a:rPr lang="en-US" altLang="ko-KR" sz="1200">
                <a:latin typeface="Tahoma" panose="020B0604030504040204" pitchFamily="34" charset="0"/>
              </a:rPr>
              <a:pPr/>
              <a:t>14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001BBDB-F28D-4BA3-B240-A4D07D89D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5681" y="3573016"/>
            <a:ext cx="5325021" cy="114579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제목 1">
            <a:extLst>
              <a:ext uri="{FF2B5EF4-FFF2-40B4-BE49-F238E27FC236}">
                <a16:creationId xmlns:a16="http://schemas.microsoft.com/office/drawing/2014/main" id="{114EB747-B4A2-4962-9B5B-759B04CAEF1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18435" name="내용 개체 틀 2">
            <a:extLst>
              <a:ext uri="{FF2B5EF4-FFF2-40B4-BE49-F238E27FC236}">
                <a16:creationId xmlns:a16="http://schemas.microsoft.com/office/drawing/2014/main" id="{D88F591E-117F-4A50-A5BD-BCE8BC767D1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1544" y="990601"/>
            <a:ext cx="7772400" cy="525529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층별 비교 횟수</a:t>
            </a:r>
            <a:endParaRPr lang="en-US" altLang="ko-KR" sz="2400" dirty="0"/>
          </a:p>
          <a:p>
            <a:pPr lvl="1"/>
            <a:r>
              <a:rPr lang="ko-KR" altLang="en-US" sz="2000" dirty="0"/>
              <a:t>각</a:t>
            </a:r>
            <a:r>
              <a:rPr lang="en-US" altLang="ko-KR" sz="2000" dirty="0"/>
              <a:t> </a:t>
            </a:r>
            <a:r>
              <a:rPr lang="ko-KR" altLang="en-US" sz="2000" dirty="0"/>
              <a:t>층을 살펴보면 모든 숫자</a:t>
            </a:r>
            <a:r>
              <a:rPr lang="en-US" altLang="ko-KR" sz="2000" dirty="0"/>
              <a:t>(</a:t>
            </a:r>
            <a:r>
              <a:rPr lang="ko-KR" altLang="en-US" sz="2000" dirty="0"/>
              <a:t>즉</a:t>
            </a:r>
            <a:r>
              <a:rPr lang="en-US" altLang="ko-KR" sz="2000" dirty="0"/>
              <a:t>, n=8</a:t>
            </a:r>
            <a:r>
              <a:rPr lang="ko-KR" altLang="en-US" sz="2000" dirty="0"/>
              <a:t>개의 숫자</a:t>
            </a:r>
            <a:r>
              <a:rPr lang="en-US" altLang="ko-KR" sz="2000" dirty="0"/>
              <a:t>)</a:t>
            </a:r>
            <a:r>
              <a:rPr lang="ko-KR" altLang="en-US" sz="2000" dirty="0"/>
              <a:t>가 합병에 참여</a:t>
            </a:r>
            <a:endParaRPr lang="en-US" altLang="ko-KR" sz="2000" dirty="0"/>
          </a:p>
          <a:p>
            <a:pPr lvl="1"/>
            <a:r>
              <a:rPr lang="ko-KR" altLang="en-US" sz="2000" dirty="0"/>
              <a:t>합병은 입력 크기에 비례하므로 각 층에서 수행된 비교 횟수는 </a:t>
            </a:r>
            <a:r>
              <a:rPr lang="en-US" altLang="ko-KR" sz="2000" dirty="0"/>
              <a:t>O(n)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5BA826A-2B21-4E95-BE52-3F0924B4176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3EB2173-87C2-432A-B157-23C512FEF7A9}" type="slidenum">
              <a:rPr lang="en-US" altLang="ko-KR" sz="1200">
                <a:latin typeface="Tahoma" panose="020B0604030504040204" pitchFamily="34" charset="0"/>
              </a:rPr>
              <a:pPr/>
              <a:t>15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2B1FDEF-EA80-4107-8062-30F995144A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04206" y="3231432"/>
            <a:ext cx="8096250" cy="2667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제목 1">
            <a:extLst>
              <a:ext uri="{FF2B5EF4-FFF2-40B4-BE49-F238E27FC236}">
                <a16:creationId xmlns:a16="http://schemas.microsoft.com/office/drawing/2014/main" id="{9C012D04-6E7A-4C3C-A6FE-1CD2BA08AD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19459" name="내용 개체 틀 2">
            <a:extLst>
              <a:ext uri="{FF2B5EF4-FFF2-40B4-BE49-F238E27FC236}">
                <a16:creationId xmlns:a16="http://schemas.microsoft.com/office/drawing/2014/main" id="{08573B63-F029-416C-A5C0-7BA08F05E5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552" y="1213814"/>
            <a:ext cx="7772400" cy="525529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층수의 계산</a:t>
            </a:r>
            <a:endParaRPr lang="en-US" altLang="ko-KR" sz="2400" dirty="0"/>
          </a:p>
          <a:p>
            <a:pPr lvl="1"/>
            <a:r>
              <a:rPr lang="ko-KR" altLang="en-US" sz="2000" dirty="0"/>
              <a:t>층수를 세어보면</a:t>
            </a:r>
            <a:r>
              <a:rPr lang="en-US" altLang="ko-KR" sz="2000" dirty="0"/>
              <a:t>, 8</a:t>
            </a:r>
            <a:r>
              <a:rPr lang="ko-KR" altLang="en-US" sz="2000" dirty="0"/>
              <a:t>개의 숫자를 반으로</a:t>
            </a:r>
            <a:r>
              <a:rPr lang="en-US" altLang="ko-KR" sz="2000" dirty="0"/>
              <a:t>, </a:t>
            </a:r>
            <a:r>
              <a:rPr lang="ko-KR" altLang="en-US" sz="2000" dirty="0"/>
              <a:t>반의 반으로 반의 </a:t>
            </a:r>
            <a:r>
              <a:rPr lang="ko-KR" altLang="en-US" sz="2000" dirty="0" err="1"/>
              <a:t>반의</a:t>
            </a:r>
            <a:r>
              <a:rPr lang="ko-KR" altLang="en-US" sz="2000" dirty="0"/>
              <a:t> 반으로 나눈다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이 과정을 통하여 세 층이 만들어진다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0382CCE-60CF-441D-A56F-03963405AC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A724A53-AE03-45AB-9CE4-579FDEE7AA85}" type="slidenum">
              <a:rPr lang="en-US" altLang="ko-KR" sz="1200">
                <a:latin typeface="Tahoma" panose="020B0604030504040204" pitchFamily="34" charset="0"/>
              </a:rPr>
              <a:pPr/>
              <a:t>16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ACA0CA1-D0F4-4911-AAA6-70CDB324AC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0452" y="3554639"/>
            <a:ext cx="4038600" cy="211455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제목 1">
            <a:extLst>
              <a:ext uri="{FF2B5EF4-FFF2-40B4-BE49-F238E27FC236}">
                <a16:creationId xmlns:a16="http://schemas.microsoft.com/office/drawing/2014/main" id="{0F3FE6ED-2B1D-435F-B183-DAD45364B3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20483" name="내용 개체 틀 2">
            <a:extLst>
              <a:ext uri="{FF2B5EF4-FFF2-40B4-BE49-F238E27FC236}">
                <a16:creationId xmlns:a16="http://schemas.microsoft.com/office/drawing/2014/main" id="{356C8D41-9050-4B1F-886A-B990713326B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입력의 크기가 </a:t>
            </a:r>
            <a:r>
              <a:rPr lang="en-US" altLang="ko-KR" sz="2400" dirty="0"/>
              <a:t>n</a:t>
            </a:r>
            <a:r>
              <a:rPr lang="ko-KR" altLang="en-US" sz="2400" dirty="0"/>
              <a:t>일</a:t>
            </a:r>
            <a:r>
              <a:rPr lang="en-US" altLang="ko-KR" sz="2400" dirty="0"/>
              <a:t> </a:t>
            </a:r>
            <a:r>
              <a:rPr lang="ko-KR" altLang="en-US" sz="2400" dirty="0"/>
              <a:t>때 몇 개의 층이 만들어질까</a:t>
            </a:r>
            <a:r>
              <a:rPr lang="en-US" altLang="ko-KR" sz="2400" dirty="0"/>
              <a:t>?</a:t>
            </a:r>
          </a:p>
          <a:p>
            <a:pPr lvl="1"/>
            <a:r>
              <a:rPr lang="en-US" altLang="ko-KR" sz="2000" dirty="0"/>
              <a:t>n</a:t>
            </a:r>
            <a:r>
              <a:rPr lang="ko-KR" altLang="en-US" sz="2000" dirty="0"/>
              <a:t>을 계속하여 </a:t>
            </a:r>
            <a:r>
              <a:rPr lang="en-US" altLang="ko-KR" sz="2000" dirty="0"/>
              <a:t>1/2</a:t>
            </a:r>
            <a:r>
              <a:rPr lang="ko-KR" altLang="en-US" sz="2000" dirty="0"/>
              <a:t>로 나누다가</a:t>
            </a:r>
            <a:r>
              <a:rPr lang="en-US" altLang="ko-KR" sz="2000" dirty="0"/>
              <a:t>, </a:t>
            </a:r>
            <a:r>
              <a:rPr lang="ko-KR" altLang="en-US" sz="2000" dirty="0"/>
              <a:t>더 이상 나눌 수 없는 크기인 </a:t>
            </a:r>
            <a:r>
              <a:rPr lang="en-US" altLang="ko-KR" sz="2000" dirty="0"/>
              <a:t>1</a:t>
            </a:r>
            <a:r>
              <a:rPr lang="ko-KR" altLang="en-US" sz="2000" dirty="0"/>
              <a:t>이 될 때 분할을 중단한다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따라서 </a:t>
            </a:r>
            <a:r>
              <a:rPr lang="en-US" altLang="ko-KR" sz="2000" dirty="0"/>
              <a:t>k</a:t>
            </a:r>
            <a:r>
              <a:rPr lang="ko-KR" altLang="en-US" sz="2000" dirty="0"/>
              <a:t>번 </a:t>
            </a:r>
            <a:r>
              <a:rPr lang="en-US" altLang="ko-KR" sz="2000" dirty="0"/>
              <a:t>1/2</a:t>
            </a:r>
            <a:r>
              <a:rPr lang="ko-KR" altLang="en-US" sz="2000" dirty="0"/>
              <a:t>로 분할했으면 </a:t>
            </a:r>
            <a:r>
              <a:rPr lang="en-US" altLang="ko-KR" sz="2000" dirty="0"/>
              <a:t>k</a:t>
            </a:r>
            <a:r>
              <a:rPr lang="ko-KR" altLang="en-US" sz="2000" dirty="0"/>
              <a:t>개의 층이 생기는 것이고</a:t>
            </a:r>
            <a:r>
              <a:rPr lang="en-US" altLang="ko-KR" sz="2000" dirty="0"/>
              <a:t>, k</a:t>
            </a:r>
            <a:r>
              <a:rPr lang="ko-KR" altLang="en-US" sz="2000" dirty="0"/>
              <a:t>는 </a:t>
            </a:r>
            <a:r>
              <a:rPr lang="en-US" altLang="ko-KR" sz="2000" dirty="0"/>
              <a:t>2</a:t>
            </a:r>
            <a:r>
              <a:rPr lang="en-US" altLang="ko-KR" sz="2000" baseline="30000" dirty="0"/>
              <a:t>k</a:t>
            </a:r>
            <a:r>
              <a:rPr lang="en-US" altLang="ko-KR" sz="2000" dirty="0"/>
              <a:t>=n</a:t>
            </a:r>
            <a:r>
              <a:rPr lang="ko-KR" altLang="en-US" sz="2000" dirty="0"/>
              <a:t>으로부터 </a:t>
            </a:r>
            <a:r>
              <a:rPr lang="en-US" altLang="ko-KR" sz="2000" dirty="0"/>
              <a:t>log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n</a:t>
            </a:r>
            <a:r>
              <a:rPr lang="ko-KR" altLang="en-US" sz="2000" dirty="0"/>
              <a:t>임을 알 수 있다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합병 정렬의 시간 복잡도</a:t>
            </a:r>
            <a:r>
              <a:rPr lang="en-US" altLang="ko-KR" sz="2400" dirty="0"/>
              <a:t>:</a:t>
            </a:r>
          </a:p>
          <a:p>
            <a:pPr lvl="1"/>
            <a:r>
              <a:rPr lang="en-US" altLang="ko-KR" sz="2000" dirty="0"/>
              <a:t> (</a:t>
            </a:r>
            <a:r>
              <a:rPr lang="ko-KR" altLang="en-US" sz="2000" dirty="0"/>
              <a:t>층수</a:t>
            </a:r>
            <a:r>
              <a:rPr lang="en-US" altLang="ko-KR" sz="2000" dirty="0"/>
              <a:t>) </a:t>
            </a:r>
            <a:r>
              <a:rPr lang="en-US" altLang="ko-KR" sz="2000" dirty="0">
                <a:latin typeface="+mn-ea"/>
                <a:ea typeface="+mn-ea"/>
              </a:rPr>
              <a:t>x</a:t>
            </a:r>
            <a:r>
              <a:rPr lang="en-US" altLang="ko-KR" sz="2000" dirty="0"/>
              <a:t> O(n) = log</a:t>
            </a:r>
            <a:r>
              <a:rPr lang="en-US" altLang="ko-KR" sz="2000" baseline="-25000" dirty="0"/>
              <a:t>2</a:t>
            </a:r>
            <a:r>
              <a:rPr lang="en-US" altLang="ko-KR" sz="2000" dirty="0"/>
              <a:t>n </a:t>
            </a:r>
            <a:r>
              <a:rPr lang="en-US" altLang="ko-KR" sz="2000" dirty="0">
                <a:latin typeface="+mn-ea"/>
                <a:ea typeface="+mn-ea"/>
              </a:rPr>
              <a:t>x</a:t>
            </a:r>
            <a:r>
              <a:rPr lang="en-US" altLang="ko-KR" sz="2000" dirty="0"/>
              <a:t> O(n) = </a:t>
            </a:r>
            <a:r>
              <a:rPr lang="en-US" altLang="ko-KR" sz="2000" dirty="0">
                <a:solidFill>
                  <a:srgbClr val="00B0F0"/>
                </a:solidFill>
              </a:rPr>
              <a:t>O(</a:t>
            </a:r>
            <a:r>
              <a:rPr lang="en-US" altLang="ko-KR" sz="2000" dirty="0" err="1">
                <a:solidFill>
                  <a:srgbClr val="00B0F0"/>
                </a:solidFill>
              </a:rPr>
              <a:t>nlogn</a:t>
            </a:r>
            <a:r>
              <a:rPr lang="en-US" altLang="ko-KR" sz="2000" dirty="0">
                <a:solidFill>
                  <a:srgbClr val="00B0F0"/>
                </a:solidFill>
              </a:rPr>
              <a:t>)</a:t>
            </a:r>
            <a:endParaRPr lang="ko-KR" altLang="en-US" sz="2000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758BD04-DF43-4306-92FC-FF987D7BC69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2F575B4-24BC-4136-A945-AAEE5D26AFD2}" type="slidenum">
              <a:rPr lang="en-US" altLang="ko-KR" sz="1200">
                <a:latin typeface="Tahoma" panose="020B0604030504040204" pitchFamily="34" charset="0"/>
              </a:rPr>
              <a:pPr/>
              <a:t>17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제목 1">
            <a:extLst>
              <a:ext uri="{FF2B5EF4-FFF2-40B4-BE49-F238E27FC236}">
                <a16:creationId xmlns:a16="http://schemas.microsoft.com/office/drawing/2014/main" id="{2410DDDC-C646-4911-9E54-658C08AC5A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합병 정렬의 단점</a:t>
            </a:r>
          </a:p>
        </p:txBody>
      </p:sp>
      <p:sp>
        <p:nvSpPr>
          <p:cNvPr id="21507" name="내용 개체 틀 2">
            <a:extLst>
              <a:ext uri="{FF2B5EF4-FFF2-40B4-BE49-F238E27FC236}">
                <a16:creationId xmlns:a16="http://schemas.microsoft.com/office/drawing/2014/main" id="{161C0477-4BEE-44CF-A927-4528AD6F4D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대부분의 정렬 알고리즘들은 입력을 위한 메모리 공간과 </a:t>
            </a:r>
            <a:r>
              <a:rPr lang="en-US" altLang="ko-KR" sz="2400" dirty="0"/>
              <a:t>O(1) </a:t>
            </a:r>
            <a:r>
              <a:rPr lang="ko-KR" altLang="en-US" sz="2400" dirty="0"/>
              <a:t>크기의 메모리 공간만을 사용하면서 정렬 수행</a:t>
            </a:r>
            <a:endParaRPr lang="en-US" altLang="ko-KR" sz="2400" dirty="0"/>
          </a:p>
          <a:p>
            <a:pPr lvl="1"/>
            <a:r>
              <a:rPr lang="en-US" altLang="ko-KR" sz="2000" dirty="0"/>
              <a:t>O(1) </a:t>
            </a:r>
            <a:r>
              <a:rPr lang="ko-KR" altLang="en-US" sz="2000" dirty="0"/>
              <a:t>크기의 메모리 공간이란 입력 크기 </a:t>
            </a:r>
            <a:r>
              <a:rPr lang="en-US" altLang="ko-KR" sz="2000" dirty="0"/>
              <a:t>n</a:t>
            </a:r>
            <a:r>
              <a:rPr lang="ko-KR" altLang="en-US" sz="2000" dirty="0"/>
              <a:t>과</a:t>
            </a:r>
            <a:r>
              <a:rPr lang="en-US" altLang="ko-KR" sz="2000" dirty="0"/>
              <a:t> </a:t>
            </a:r>
            <a:r>
              <a:rPr lang="ko-KR" altLang="en-US" sz="2000" dirty="0"/>
              <a:t>상관없는 크기의 공간</a:t>
            </a:r>
            <a:r>
              <a:rPr lang="en-US" altLang="ko-KR" sz="2000" dirty="0"/>
              <a:t>(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</a:t>
            </a:r>
            <a:r>
              <a:rPr lang="ko-KR" altLang="en-US" sz="2000" dirty="0"/>
              <a:t>변수</a:t>
            </a:r>
            <a:r>
              <a:rPr lang="en-US" altLang="ko-KR" sz="2000" dirty="0"/>
              <a:t>, </a:t>
            </a:r>
            <a:r>
              <a:rPr lang="ko-KR" altLang="en-US" sz="2000" dirty="0"/>
              <a:t>인덱스 등</a:t>
            </a:r>
            <a:r>
              <a:rPr lang="en-US" altLang="ko-KR" sz="2000" dirty="0"/>
              <a:t>)</a:t>
            </a:r>
            <a:r>
              <a:rPr lang="ko-KR" altLang="en-US" sz="2000" dirty="0"/>
              <a:t>을 의미</a:t>
            </a:r>
            <a:endParaRPr lang="en-US" altLang="ko-KR" dirty="0"/>
          </a:p>
          <a:p>
            <a:r>
              <a:rPr lang="ko-KR" altLang="en-US" sz="2400" dirty="0"/>
              <a:t>합병 정렬의 </a:t>
            </a:r>
            <a:r>
              <a:rPr lang="ko-KR" altLang="en-US" sz="2400" dirty="0">
                <a:solidFill>
                  <a:srgbClr val="00B0F0"/>
                </a:solidFill>
              </a:rPr>
              <a:t>공간 복잡도</a:t>
            </a:r>
            <a:r>
              <a:rPr lang="en-US" altLang="ko-KR" sz="2400" dirty="0">
                <a:solidFill>
                  <a:srgbClr val="00B0F0"/>
                </a:solidFill>
              </a:rPr>
              <a:t>: O(n)</a:t>
            </a:r>
          </a:p>
          <a:p>
            <a:pPr lvl="1"/>
            <a:r>
              <a:rPr lang="ko-KR" altLang="en-US" sz="2000" dirty="0"/>
              <a:t>입력을 위한 메모리 공간 </a:t>
            </a:r>
            <a:r>
              <a:rPr lang="en-US" altLang="ko-KR" sz="2000" dirty="0"/>
              <a:t>(</a:t>
            </a:r>
            <a:r>
              <a:rPr lang="ko-KR" altLang="en-US" sz="2000" dirty="0"/>
              <a:t>입력 배열</a:t>
            </a:r>
            <a:r>
              <a:rPr lang="en-US" altLang="ko-KR" sz="2000" dirty="0"/>
              <a:t>)</a:t>
            </a:r>
            <a:r>
              <a:rPr lang="ko-KR" altLang="en-US" sz="2000" dirty="0"/>
              <a:t>외에 추가로 입력과 같은 크기의 공간 </a:t>
            </a:r>
            <a:r>
              <a:rPr lang="en-US" altLang="ko-KR" sz="2000" dirty="0"/>
              <a:t>(</a:t>
            </a:r>
            <a:r>
              <a:rPr lang="ko-KR" altLang="en-US" sz="2000" dirty="0"/>
              <a:t>임시 배열</a:t>
            </a:r>
            <a:r>
              <a:rPr lang="en-US" altLang="ko-KR" sz="2000" dirty="0"/>
              <a:t>)</a:t>
            </a:r>
            <a:r>
              <a:rPr lang="ko-KR" altLang="en-US" sz="2000" dirty="0"/>
              <a:t>이 별도로 필요</a:t>
            </a:r>
            <a:r>
              <a:rPr lang="en-US" altLang="ko-KR" sz="2000" dirty="0"/>
              <a:t>.</a:t>
            </a:r>
          </a:p>
          <a:p>
            <a:pPr lvl="1"/>
            <a:r>
              <a:rPr lang="en-US" altLang="ko-KR" sz="2000" dirty="0"/>
              <a:t>2</a:t>
            </a:r>
            <a:r>
              <a:rPr lang="ko-KR" altLang="en-US" sz="2000" dirty="0"/>
              <a:t>개의 정렬된 부분을 하나로 합병하기 위해</a:t>
            </a:r>
            <a:r>
              <a:rPr lang="en-US" altLang="ko-KR" sz="2000" dirty="0"/>
              <a:t>, </a:t>
            </a:r>
            <a:r>
              <a:rPr lang="ko-KR" altLang="en-US" sz="2000" dirty="0"/>
              <a:t>합병된 결과를 저장할 곳이 필요하기 때문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48E348E-FDF4-4048-8BCB-5E28EEFBD0A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D681E70-BBAC-46D7-BB34-A4A10DA5CAE0}" type="slidenum">
              <a:rPr lang="en-US" altLang="ko-KR" sz="1200">
                <a:latin typeface="Tahoma" panose="020B0604030504040204" pitchFamily="34" charset="0"/>
              </a:rPr>
              <a:pPr/>
              <a:t>18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제목 1">
            <a:extLst>
              <a:ext uri="{FF2B5EF4-FFF2-40B4-BE49-F238E27FC236}">
                <a16:creationId xmlns:a16="http://schemas.microsoft.com/office/drawing/2014/main" id="{7A51E135-E01E-42A6-9834-B1BA1788A9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22531" name="내용 개체 틀 2">
            <a:extLst>
              <a:ext uri="{FF2B5EF4-FFF2-40B4-BE49-F238E27FC236}">
                <a16:creationId xmlns:a16="http://schemas.microsoft.com/office/drawing/2014/main" id="{D92F05CE-8982-4974-A138-3D2972401E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340769"/>
            <a:ext cx="7990656" cy="5255295"/>
          </a:xfrm>
        </p:spPr>
        <p:txBody>
          <a:bodyPr/>
          <a:lstStyle/>
          <a:p>
            <a:r>
              <a:rPr lang="ko-KR" altLang="en-US" sz="2400" dirty="0"/>
              <a:t>합병 정렬은 외부 정렬의 기본이 되는 정렬 알고리즘</a:t>
            </a:r>
            <a:endParaRPr lang="en-US" altLang="ko-KR" sz="2400" dirty="0"/>
          </a:p>
          <a:p>
            <a:r>
              <a:rPr lang="ko-KR" altLang="en-US" sz="2400" dirty="0"/>
              <a:t>연결 리스트에 있는 데이터를 정렬할 때에도 </a:t>
            </a:r>
            <a:r>
              <a:rPr lang="ko-KR" altLang="en-US" sz="2400" dirty="0" err="1"/>
              <a:t>퀵</a:t>
            </a:r>
            <a:r>
              <a:rPr lang="ko-KR" altLang="en-US" sz="2400" dirty="0"/>
              <a:t> 정렬이나 </a:t>
            </a:r>
            <a:r>
              <a:rPr lang="ko-KR" altLang="en-US" sz="2400" dirty="0" err="1"/>
              <a:t>힙</a:t>
            </a:r>
            <a:r>
              <a:rPr lang="ko-KR" altLang="en-US" sz="2400" dirty="0"/>
              <a:t> 정렬 보다 훨씬 효율적</a:t>
            </a:r>
            <a:endParaRPr lang="en-US" altLang="ko-KR" sz="2400" dirty="0"/>
          </a:p>
          <a:p>
            <a:pPr algn="just"/>
            <a:r>
              <a:rPr lang="ko-KR" altLang="en-US" sz="2400" dirty="0"/>
              <a:t>멀티코어</a:t>
            </a:r>
            <a:r>
              <a:rPr lang="en-US" altLang="ko-KR" sz="2000" dirty="0"/>
              <a:t>(Multi-Core) </a:t>
            </a:r>
            <a:r>
              <a:rPr lang="en-US" altLang="ko-KR" sz="2400" dirty="0"/>
              <a:t>CPU</a:t>
            </a:r>
            <a:r>
              <a:rPr lang="ko-KR" altLang="en-US" sz="2400" dirty="0"/>
              <a:t>와 다수의 프로세서로 구성된 그래픽 처리 장치</a:t>
            </a:r>
            <a:r>
              <a:rPr lang="en-US" altLang="ko-KR" sz="2000" dirty="0"/>
              <a:t>(Graphic Processing Unit)</a:t>
            </a:r>
            <a:r>
              <a:rPr lang="ko-KR" altLang="en-US" sz="2400" dirty="0"/>
              <a:t>의 등장으로 정렬 알고리즘을 </a:t>
            </a:r>
            <a:r>
              <a:rPr lang="ko-KR" altLang="en-US" sz="2400" dirty="0" err="1"/>
              <a:t>병렬화하는</a:t>
            </a:r>
            <a:r>
              <a:rPr lang="ko-KR" altLang="en-US" sz="2400" dirty="0"/>
              <a:t> 데에 합병 정렬 알고리즘이 활용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628D9D-3C2A-48CC-A103-33D9F28F69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837FE84-8F08-4DED-90B8-317B536D9E5A}" type="slidenum">
              <a:rPr lang="en-US" altLang="ko-KR" sz="1200">
                <a:latin typeface="Tahoma" panose="020B0604030504040204" pitchFamily="34" charset="0"/>
              </a:rPr>
              <a:pPr/>
              <a:t>19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AF4BB1-A9D9-4403-A3A2-CE4086B522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83184" y="328273"/>
            <a:ext cx="2425632" cy="558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2EA01D4E-1564-40AF-96DE-B03EEB5CBB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3546" y="13382"/>
            <a:ext cx="1341964" cy="100828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33B8AC-B2FE-49F5-9670-E3B55E56E5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차례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92A485-D841-401B-9DDF-DBA1975701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628801"/>
            <a:ext cx="7772400" cy="4751239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/>
              <a:t>3.1 </a:t>
            </a:r>
            <a:r>
              <a:rPr lang="ko-KR" altLang="en-US" dirty="0"/>
              <a:t>합병 정렬</a:t>
            </a:r>
          </a:p>
          <a:p>
            <a:pPr marL="0" indent="0">
              <a:buNone/>
            </a:pPr>
            <a:r>
              <a:rPr lang="en-US" altLang="ko-KR" dirty="0"/>
              <a:t>3.2 </a:t>
            </a:r>
            <a:r>
              <a:rPr lang="ko-KR" altLang="en-US" dirty="0" err="1"/>
              <a:t>퀵</a:t>
            </a:r>
            <a:r>
              <a:rPr lang="ko-KR" altLang="en-US" dirty="0"/>
              <a:t> 정렬</a:t>
            </a:r>
          </a:p>
          <a:p>
            <a:pPr marL="0" indent="0">
              <a:buNone/>
            </a:pPr>
            <a:r>
              <a:rPr lang="en-US" altLang="ko-KR" dirty="0"/>
              <a:t>3.3 </a:t>
            </a:r>
            <a:r>
              <a:rPr lang="ko-KR" altLang="en-US" dirty="0"/>
              <a:t>선택 문제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3.4 </a:t>
            </a:r>
            <a:r>
              <a:rPr lang="ko-KR" altLang="en-US" dirty="0" err="1"/>
              <a:t>최근접</a:t>
            </a:r>
            <a:r>
              <a:rPr lang="ko-KR" altLang="en-US" dirty="0"/>
              <a:t> 점의 쌍 찾기</a:t>
            </a:r>
          </a:p>
          <a:p>
            <a:pPr marL="0" indent="0">
              <a:buNone/>
            </a:pPr>
            <a:r>
              <a:rPr lang="en-US" altLang="ko-KR" dirty="0"/>
              <a:t>3.5 </a:t>
            </a:r>
            <a:r>
              <a:rPr lang="ko-KR" altLang="en-US"/>
              <a:t>분할 정복을  적용하는 데 있어서 주의할 점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1B24BEF-A40D-4220-948C-21803440D68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249F2DEC-EC42-4636-8D02-31596CFDBC9E}" type="slidenum">
              <a:rPr lang="en-US" altLang="ko-KR" smtClean="0"/>
              <a:pPr/>
              <a:t>2</a:t>
            </a:fld>
            <a:r>
              <a:rPr lang="en-US" altLang="ko-KR"/>
              <a:t> -</a:t>
            </a:r>
          </a:p>
        </p:txBody>
      </p:sp>
    </p:spTree>
    <p:extLst>
      <p:ext uri="{BB962C8B-B14F-4D97-AF65-F5344CB8AC3E}">
        <p14:creationId xmlns:p14="http://schemas.microsoft.com/office/powerpoint/2010/main" val="299409537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제목 1">
            <a:extLst>
              <a:ext uri="{FF2B5EF4-FFF2-40B4-BE49-F238E27FC236}">
                <a16:creationId xmlns:a16="http://schemas.microsoft.com/office/drawing/2014/main" id="{5A471696-DD1B-44F9-B0D5-1A6EE692FB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3.2 </a:t>
            </a:r>
            <a:r>
              <a:rPr lang="ko-KR" altLang="en-US" dirty="0" err="1"/>
              <a:t>퀵</a:t>
            </a:r>
            <a:r>
              <a:rPr lang="ko-KR" altLang="en-US" dirty="0"/>
              <a:t> 정렬 </a:t>
            </a:r>
            <a:r>
              <a:rPr lang="en-US" altLang="ko-KR" dirty="0"/>
              <a:t>(Quick Sort)</a:t>
            </a:r>
            <a:endParaRPr lang="ko-KR" altLang="en-US" dirty="0"/>
          </a:p>
        </p:txBody>
      </p:sp>
      <p:sp>
        <p:nvSpPr>
          <p:cNvPr id="23555" name="내용 개체 틀 2">
            <a:extLst>
              <a:ext uri="{FF2B5EF4-FFF2-40B4-BE49-F238E27FC236}">
                <a16:creationId xmlns:a16="http://schemas.microsoft.com/office/drawing/2014/main" id="{1A9E6318-1B9C-43BC-98E8-948C0AE2E79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552" y="1166478"/>
            <a:ext cx="7772400" cy="5255295"/>
          </a:xfrm>
        </p:spPr>
        <p:txBody>
          <a:bodyPr>
            <a:normAutofit/>
          </a:bodyPr>
          <a:lstStyle/>
          <a:p>
            <a:r>
              <a:rPr lang="ko-KR" altLang="en-US" sz="2400" dirty="0" err="1"/>
              <a:t>퀵</a:t>
            </a:r>
            <a:r>
              <a:rPr lang="ko-KR" altLang="en-US" sz="2400" dirty="0"/>
              <a:t> 정렬은 분할 정복 알고리즘으로 분류</a:t>
            </a:r>
            <a:endParaRPr lang="en-US" altLang="ko-KR" sz="2400" dirty="0"/>
          </a:p>
          <a:p>
            <a:pPr lvl="1"/>
            <a:r>
              <a:rPr lang="ko-KR" altLang="en-US" sz="2000" dirty="0"/>
              <a:t>사실 알고리즘이 수행되는 과정을 살펴보면 </a:t>
            </a:r>
            <a:r>
              <a:rPr lang="ko-KR" altLang="en-US" sz="2000" dirty="0">
                <a:solidFill>
                  <a:srgbClr val="00B0F0"/>
                </a:solidFill>
              </a:rPr>
              <a:t>정복 후 분할</a:t>
            </a:r>
            <a:r>
              <a:rPr lang="ko-KR" altLang="en-US" sz="2000" dirty="0"/>
              <a:t>하는 알고리즘</a:t>
            </a:r>
            <a:endParaRPr lang="en-US" altLang="ko-KR" sz="2000" dirty="0"/>
          </a:p>
          <a:p>
            <a:endParaRPr lang="en-US" altLang="ko-KR" sz="2400" dirty="0"/>
          </a:p>
          <a:p>
            <a:r>
              <a:rPr lang="ko-KR" altLang="en-US" sz="2400" dirty="0" err="1"/>
              <a:t>퀵</a:t>
            </a:r>
            <a:r>
              <a:rPr lang="ko-KR" altLang="en-US" sz="2400" dirty="0"/>
              <a:t> 정렬 알고리즘은 문제를 </a:t>
            </a:r>
            <a:r>
              <a:rPr lang="en-US" altLang="ko-KR" sz="2400" dirty="0"/>
              <a:t>2</a:t>
            </a:r>
            <a:r>
              <a:rPr lang="ko-KR" altLang="en-US" sz="2400" dirty="0"/>
              <a:t>개의 부분 문제로 분할</a:t>
            </a:r>
            <a:endParaRPr lang="en-US" altLang="ko-KR" sz="2400" dirty="0"/>
          </a:p>
          <a:p>
            <a:pPr lvl="1"/>
            <a:r>
              <a:rPr lang="ko-KR" altLang="en-US" sz="2000" dirty="0"/>
              <a:t>각 부분 문제의 크기가 일정하지 않은 형태의 분할 정복 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679B76E-9C56-4877-8509-C3A99DB122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736E875-D003-4ED7-AB16-796AF716DCDD}" type="slidenum">
              <a:rPr lang="en-US" altLang="ko-KR" sz="1200">
                <a:latin typeface="Tahoma" panose="020B0604030504040204" pitchFamily="34" charset="0"/>
              </a:rPr>
              <a:pPr/>
              <a:t>20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제목 1">
            <a:extLst>
              <a:ext uri="{FF2B5EF4-FFF2-40B4-BE49-F238E27FC236}">
                <a16:creationId xmlns:a16="http://schemas.microsoft.com/office/drawing/2014/main" id="{F2C6E822-98BA-4430-8937-0672BDAF19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sp>
        <p:nvSpPr>
          <p:cNvPr id="24579" name="내용 개체 틀 2">
            <a:extLst>
              <a:ext uri="{FF2B5EF4-FFF2-40B4-BE49-F238E27FC236}">
                <a16:creationId xmlns:a16="http://schemas.microsoft.com/office/drawing/2014/main" id="{377BDAA1-16F4-4037-BA5C-80FEA00DCDA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퀵</a:t>
            </a:r>
            <a:r>
              <a:rPr lang="ko-KR" altLang="en-US" sz="2400" dirty="0"/>
              <a:t> 정렬의 아이디어</a:t>
            </a:r>
            <a:endParaRPr lang="en-US" altLang="ko-KR" sz="2400" dirty="0"/>
          </a:p>
          <a:p>
            <a:pPr lvl="1" algn="just"/>
            <a:r>
              <a:rPr lang="ko-KR" altLang="en-US" sz="2000" dirty="0" err="1"/>
              <a:t>퀵</a:t>
            </a:r>
            <a:r>
              <a:rPr lang="ko-KR" altLang="en-US" sz="2000" dirty="0"/>
              <a:t> 정렬은 </a:t>
            </a:r>
            <a:r>
              <a:rPr lang="ko-KR" altLang="en-US" sz="2000" dirty="0" err="1"/>
              <a:t>피봇</a:t>
            </a:r>
            <a:r>
              <a:rPr lang="en-US" altLang="ko-KR" sz="2000" dirty="0"/>
              <a:t>(pivot)</a:t>
            </a:r>
            <a:r>
              <a:rPr lang="ko-KR" altLang="en-US" sz="2000" dirty="0"/>
              <a:t>이라 일컫는 배열의 원소</a:t>
            </a:r>
            <a:r>
              <a:rPr lang="en-US" altLang="ko-KR" sz="1800" dirty="0"/>
              <a:t>(</a:t>
            </a:r>
            <a:r>
              <a:rPr lang="ko-KR" altLang="en-US" sz="1800" dirty="0"/>
              <a:t>숫자</a:t>
            </a:r>
            <a:r>
              <a:rPr lang="en-US" altLang="ko-KR" sz="1800" dirty="0"/>
              <a:t>)</a:t>
            </a:r>
            <a:r>
              <a:rPr lang="ko-KR" altLang="en-US" sz="2000" dirty="0"/>
              <a:t>를 기준으로 </a:t>
            </a:r>
            <a:r>
              <a:rPr lang="ko-KR" altLang="en-US" sz="2000" dirty="0" err="1"/>
              <a:t>피봇보다</a:t>
            </a:r>
            <a:r>
              <a:rPr lang="ko-KR" altLang="en-US" sz="2000" dirty="0"/>
              <a:t> 작은 숫자들은 왼편으로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피봇보다</a:t>
            </a:r>
            <a:r>
              <a:rPr lang="ko-KR" altLang="en-US" sz="2000" dirty="0"/>
              <a:t> 큰 숫자들은 오른편에 위치하도록 분할하고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피봇을</a:t>
            </a:r>
            <a:r>
              <a:rPr lang="ko-KR" altLang="en-US" sz="2000" dirty="0"/>
              <a:t> 그 사이에 놓는다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 err="1"/>
              <a:t>퀵</a:t>
            </a:r>
            <a:r>
              <a:rPr lang="ko-KR" altLang="en-US" sz="2000" dirty="0"/>
              <a:t> 정렬은 분할된 부분문제들에 대해서도 위와 동일한 과정을 순환으로 수행하여 정렬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D251547-05C2-4BCD-A1BA-F30EA73C0F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E2B8A3A-6AE3-45BB-8D09-6489566659F4}" type="slidenum">
              <a:rPr lang="en-US" altLang="ko-KR" sz="1200">
                <a:latin typeface="Tahoma" panose="020B0604030504040204" pitchFamily="34" charset="0"/>
              </a:rPr>
              <a:pPr/>
              <a:t>21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1" name="그림 20">
            <a:extLst>
              <a:ext uri="{FF2B5EF4-FFF2-40B4-BE49-F238E27FC236}">
                <a16:creationId xmlns:a16="http://schemas.microsoft.com/office/drawing/2014/main" id="{2D132D1A-115D-4FD0-8582-F1336AA6D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552" y="1339181"/>
            <a:ext cx="495300" cy="76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C62B73CE-5B8A-4AB8-87C4-185B0FF95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1" y="4289318"/>
            <a:ext cx="3108073" cy="224293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제목 1">
            <a:extLst>
              <a:ext uri="{FF2B5EF4-FFF2-40B4-BE49-F238E27FC236}">
                <a16:creationId xmlns:a16="http://schemas.microsoft.com/office/drawing/2014/main" id="{33DC3F61-2A00-433E-BD68-46F482E4D9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/>
              <a:t>피봇</a:t>
            </a:r>
            <a:endParaRPr lang="ko-KR" altLang="en-US" dirty="0"/>
          </a:p>
        </p:txBody>
      </p:sp>
      <p:sp>
        <p:nvSpPr>
          <p:cNvPr id="25603" name="내용 개체 틀 2">
            <a:extLst>
              <a:ext uri="{FF2B5EF4-FFF2-40B4-BE49-F238E27FC236}">
                <a16:creationId xmlns:a16="http://schemas.microsoft.com/office/drawing/2014/main" id="{BF768F6E-7434-4A0B-BF70-0D2A69F05FA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 err="1"/>
              <a:t>피봇은</a:t>
            </a:r>
            <a:r>
              <a:rPr lang="ko-KR" altLang="en-US" sz="2400" dirty="0"/>
              <a:t> 분할된 왼편이나 오른편 부분에 포함되지 않음</a:t>
            </a:r>
            <a:endParaRPr lang="en-US" altLang="ko-KR" sz="2400" dirty="0"/>
          </a:p>
          <a:p>
            <a:pPr lvl="1"/>
            <a:r>
              <a:rPr lang="ko-KR" altLang="en-US" sz="2000" dirty="0" err="1"/>
              <a:t>피봇이</a:t>
            </a:r>
            <a:r>
              <a:rPr lang="ko-KR" altLang="en-US" sz="2000" dirty="0"/>
              <a:t> </a:t>
            </a:r>
            <a:r>
              <a:rPr lang="en-US" altLang="ko-KR" sz="2000" dirty="0"/>
              <a:t>60</a:t>
            </a:r>
            <a:r>
              <a:rPr lang="ko-KR" altLang="en-US" sz="2000" dirty="0"/>
              <a:t>이라면</a:t>
            </a:r>
            <a:r>
              <a:rPr lang="en-US" altLang="ko-KR" sz="2000" dirty="0"/>
              <a:t>, 60</a:t>
            </a:r>
            <a:r>
              <a:rPr lang="ko-KR" altLang="en-US" sz="2000" dirty="0"/>
              <a:t>은 </a:t>
            </a:r>
            <a:r>
              <a:rPr lang="en-US" altLang="ko-KR" sz="2000" dirty="0"/>
              <a:t>[20 40 10 30 50]</a:t>
            </a:r>
            <a:r>
              <a:rPr lang="ko-KR" altLang="en-US" sz="2000" dirty="0"/>
              <a:t>과 </a:t>
            </a:r>
            <a:r>
              <a:rPr lang="en-US" altLang="ko-KR" sz="2000" dirty="0"/>
              <a:t>[70 90 80] </a:t>
            </a:r>
            <a:r>
              <a:rPr lang="ko-KR" altLang="en-US" sz="2000" dirty="0"/>
              <a:t>사이에 위치한다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9E1D01-192C-4D59-A811-74157296B32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92D1830-48C0-46D7-8657-B745A06C441B}" type="slidenum">
              <a:rPr lang="en-US" altLang="ko-KR" sz="1200">
                <a:latin typeface="Tahoma" panose="020B0604030504040204" pitchFamily="34" charset="0"/>
              </a:rPr>
              <a:pPr/>
              <a:t>22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08C1824A-607F-4907-B96D-915D2FE06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2996952"/>
            <a:ext cx="5904656" cy="2381436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내용 개체 틀 2">
            <a:extLst>
              <a:ext uri="{FF2B5EF4-FFF2-40B4-BE49-F238E27FC236}">
                <a16:creationId xmlns:a16="http://schemas.microsoft.com/office/drawing/2014/main" id="{7A8901A2-295E-4DC0-94F1-612FD1942B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169856"/>
            <a:ext cx="7772400" cy="5255295"/>
          </a:xfrm>
        </p:spPr>
        <p:txBody>
          <a:bodyPr>
            <a:normAutofit fontScale="70000" lnSpcReduction="20000"/>
          </a:bodyPr>
          <a:lstStyle/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ko-KR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QuickSort</a:t>
            </a:r>
            <a:r>
              <a:rPr lang="en-US" altLang="ko-KR" b="0" dirty="0">
                <a:latin typeface="Consolas" panose="020B0609020204030204" pitchFamily="49" charset="0"/>
              </a:rPr>
              <a:t>(A, left, right)</a:t>
            </a:r>
          </a:p>
          <a:p>
            <a:pPr marL="0" indent="0">
              <a:spcAft>
                <a:spcPts val="600"/>
              </a:spcAft>
              <a:buNone/>
              <a:defRPr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ko-KR" altLang="en-US" dirty="0"/>
              <a:t>배열 </a:t>
            </a:r>
            <a:r>
              <a:rPr lang="en-US" altLang="ko-KR" b="0" dirty="0">
                <a:latin typeface="Consolas" panose="020B0609020204030204" pitchFamily="49" charset="0"/>
              </a:rPr>
              <a:t>A[left]~A[right]</a:t>
            </a:r>
          </a:p>
          <a:p>
            <a:pPr marL="0" indent="0">
              <a:buNone/>
              <a:defRPr/>
            </a:pPr>
            <a:r>
              <a:rPr lang="ko-KR" altLang="en-US" dirty="0"/>
              <a:t>출력</a:t>
            </a:r>
            <a:r>
              <a:rPr lang="en-US" altLang="ko-KR" dirty="0"/>
              <a:t>: </a:t>
            </a:r>
            <a:r>
              <a:rPr lang="ko-KR" altLang="en-US" dirty="0"/>
              <a:t>정렬된 배열 </a:t>
            </a:r>
            <a:r>
              <a:rPr lang="en-US" altLang="ko-KR" b="0" dirty="0">
                <a:latin typeface="Consolas" panose="020B0609020204030204" pitchFamily="49" charset="0"/>
              </a:rPr>
              <a:t>A[left]~A[right]</a:t>
            </a:r>
          </a:p>
          <a:p>
            <a:pPr marL="0" indent="0">
              <a:buNone/>
              <a:defRPr/>
            </a:pPr>
            <a:r>
              <a:rPr lang="en-US" altLang="ko-KR" dirty="0"/>
              <a:t>1.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latin typeface="Consolas" panose="020B0609020204030204" pitchFamily="49" charset="0"/>
              </a:rPr>
              <a:t> (left &lt; right) </a:t>
            </a:r>
            <a:r>
              <a:rPr lang="en-US" altLang="ko-KR" dirty="0"/>
              <a:t>{</a:t>
            </a:r>
          </a:p>
          <a:p>
            <a:pPr marL="0" indent="0" algn="just">
              <a:spcAft>
                <a:spcPts val="0"/>
              </a:spcAft>
              <a:buNone/>
              <a:defRPr/>
            </a:pPr>
            <a:r>
              <a:rPr lang="en-US" altLang="ko-KR" dirty="0"/>
              <a:t>2.        </a:t>
            </a:r>
            <a:r>
              <a:rPr lang="ko-KR" altLang="en-US" dirty="0" err="1"/>
              <a:t>피봇을</a:t>
            </a:r>
            <a:r>
              <a:rPr lang="ko-KR" altLang="en-US" b="0" dirty="0"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latin typeface="Consolas" panose="020B0609020204030204" pitchFamily="49" charset="0"/>
              </a:rPr>
              <a:t>A[left]~A[right]</a:t>
            </a:r>
            <a:r>
              <a:rPr lang="ko-KR" altLang="en-US" dirty="0"/>
              <a:t>에서 선택하고</a:t>
            </a:r>
            <a:r>
              <a:rPr lang="en-US" altLang="ko-KR" dirty="0"/>
              <a:t>,   	</a:t>
            </a:r>
          </a:p>
          <a:p>
            <a:pPr marL="0" indent="0" algn="just">
              <a:spcAft>
                <a:spcPts val="0"/>
              </a:spcAft>
              <a:buNone/>
              <a:defRPr/>
            </a:pPr>
            <a:r>
              <a:rPr lang="ko-KR" altLang="en-US" dirty="0"/>
              <a:t>           </a:t>
            </a:r>
            <a:r>
              <a:rPr lang="ko-KR" altLang="en-US" dirty="0" err="1"/>
              <a:t>피봇을</a:t>
            </a:r>
            <a:r>
              <a:rPr lang="ko-KR" altLang="en-US" dirty="0"/>
              <a:t> </a:t>
            </a:r>
            <a:r>
              <a:rPr lang="en-US" altLang="ko-KR" b="0" dirty="0">
                <a:latin typeface="Consolas" panose="020B0609020204030204" pitchFamily="49" charset="0"/>
              </a:rPr>
              <a:t>A[left]</a:t>
            </a:r>
            <a:r>
              <a:rPr lang="ko-KR" altLang="en-US" dirty="0"/>
              <a:t>와 자리를 바꾼 후</a:t>
            </a:r>
            <a:r>
              <a:rPr lang="en-US" altLang="ko-KR" dirty="0"/>
              <a:t>, </a:t>
            </a:r>
            <a:r>
              <a:rPr lang="ko-KR" altLang="en-US" dirty="0" err="1"/>
              <a:t>피봇과</a:t>
            </a:r>
            <a:r>
              <a:rPr lang="ko-KR" altLang="en-US" dirty="0"/>
              <a:t> 배열의 각 </a:t>
            </a:r>
            <a:endParaRPr lang="en-US" altLang="ko-KR" dirty="0"/>
          </a:p>
          <a:p>
            <a:pPr marL="0" indent="0" algn="just">
              <a:spcAft>
                <a:spcPts val="0"/>
              </a:spcAft>
              <a:buNone/>
              <a:defRPr/>
            </a:pPr>
            <a:r>
              <a:rPr lang="ko-KR" altLang="en-US" dirty="0"/>
              <a:t>           원소를 비교하여 </a:t>
            </a:r>
            <a:r>
              <a:rPr lang="ko-KR" altLang="en-US" dirty="0" err="1"/>
              <a:t>피봇보다</a:t>
            </a:r>
            <a:r>
              <a:rPr lang="ko-KR" altLang="en-US" dirty="0"/>
              <a:t> 작은 숫자들은 </a:t>
            </a:r>
            <a:endParaRPr lang="en-US" altLang="ko-KR" dirty="0"/>
          </a:p>
          <a:p>
            <a:pPr marL="0" indent="0" algn="just">
              <a:spcAft>
                <a:spcPts val="0"/>
              </a:spcAft>
              <a:buNone/>
              <a:defRPr/>
            </a:pPr>
            <a:r>
              <a:rPr lang="en-US" altLang="ko-KR" b="0" dirty="0">
                <a:latin typeface="Consolas" panose="020B0609020204030204" pitchFamily="49" charset="0"/>
              </a:rPr>
              <a:t>      A[left]~A[p-1]</a:t>
            </a:r>
            <a:r>
              <a:rPr lang="ko-KR" altLang="en-US" dirty="0"/>
              <a:t>로 옮기고</a:t>
            </a:r>
            <a:r>
              <a:rPr lang="en-US" altLang="ko-KR" dirty="0"/>
              <a:t>, </a:t>
            </a:r>
            <a:r>
              <a:rPr lang="ko-KR" altLang="en-US" dirty="0" err="1"/>
              <a:t>피봇보다</a:t>
            </a:r>
            <a:r>
              <a:rPr lang="ko-KR" altLang="en-US" dirty="0"/>
              <a:t> 큰 숫자들은</a:t>
            </a:r>
            <a:r>
              <a:rPr lang="ko-KR" altLang="en-US" b="0" dirty="0">
                <a:latin typeface="Consolas" panose="020B0609020204030204" pitchFamily="49" charset="0"/>
              </a:rPr>
              <a:t> </a:t>
            </a:r>
            <a:endParaRPr lang="en-US" altLang="ko-KR" b="0" dirty="0">
              <a:latin typeface="Consolas" panose="020B0609020204030204" pitchFamily="49" charset="0"/>
            </a:endParaRPr>
          </a:p>
          <a:p>
            <a:pPr marL="0" indent="0" algn="just">
              <a:buNone/>
              <a:defRPr/>
            </a:pPr>
            <a:r>
              <a:rPr lang="en-US" altLang="ko-KR" b="0" dirty="0">
                <a:latin typeface="Consolas" panose="020B0609020204030204" pitchFamily="49" charset="0"/>
              </a:rPr>
              <a:t>      A[p+1]~A[right]</a:t>
            </a:r>
            <a:r>
              <a:rPr lang="ko-KR" altLang="en-US" dirty="0"/>
              <a:t>로 옮기며</a:t>
            </a:r>
            <a:r>
              <a:rPr lang="en-US" altLang="ko-KR" dirty="0"/>
              <a:t>, 	</a:t>
            </a:r>
            <a:r>
              <a:rPr lang="ko-KR" altLang="en-US" dirty="0" err="1"/>
              <a:t>피봇은</a:t>
            </a:r>
            <a:r>
              <a:rPr lang="ko-KR" altLang="en-US" dirty="0"/>
              <a:t> </a:t>
            </a:r>
            <a:r>
              <a:rPr lang="en-US" altLang="ko-KR" dirty="0"/>
              <a:t>A[p]</a:t>
            </a:r>
            <a:r>
              <a:rPr lang="ko-KR" altLang="en-US" dirty="0"/>
              <a:t>에 놓는다</a:t>
            </a:r>
            <a:r>
              <a:rPr lang="en-US" altLang="ko-KR" dirty="0"/>
              <a:t>.</a:t>
            </a:r>
          </a:p>
          <a:p>
            <a:pPr marL="0" indent="0">
              <a:buNone/>
              <a:defRPr/>
            </a:pPr>
            <a:r>
              <a:rPr lang="en-US" altLang="ko-KR" dirty="0"/>
              <a:t>3. 	</a:t>
            </a:r>
            <a:r>
              <a:rPr lang="en-US" altLang="ko-KR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QuickSort</a:t>
            </a:r>
            <a:r>
              <a:rPr lang="en-US" altLang="ko-KR" b="0" dirty="0">
                <a:latin typeface="Consolas" panose="020B0609020204030204" pitchFamily="49" charset="0"/>
              </a:rPr>
              <a:t>(A, left, p-1)</a:t>
            </a:r>
            <a:r>
              <a:rPr lang="en-US" altLang="ko-KR" dirty="0"/>
              <a:t>   </a:t>
            </a:r>
            <a:r>
              <a:rPr lang="en-US" altLang="ko-KR" sz="3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3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300" dirty="0" err="1">
                <a:solidFill>
                  <a:schemeClr val="bg1">
                    <a:lumMod val="50000"/>
                  </a:schemeClr>
                </a:solidFill>
              </a:rPr>
              <a:t>피봇보다</a:t>
            </a:r>
            <a:r>
              <a:rPr lang="ko-KR" altLang="en-US" sz="2300" dirty="0">
                <a:solidFill>
                  <a:schemeClr val="bg1">
                    <a:lumMod val="50000"/>
                  </a:schemeClr>
                </a:solidFill>
              </a:rPr>
              <a:t> 작은 그룹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altLang="ko-KR" dirty="0"/>
              <a:t>4. 	</a:t>
            </a:r>
            <a:r>
              <a:rPr lang="en-US" altLang="ko-KR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QuickSort</a:t>
            </a:r>
            <a:r>
              <a:rPr lang="en-US" altLang="ko-KR" b="0" dirty="0">
                <a:latin typeface="Consolas" panose="020B0609020204030204" pitchFamily="49" charset="0"/>
              </a:rPr>
              <a:t>(A, p+1 right)</a:t>
            </a:r>
            <a:r>
              <a:rPr lang="en-US" altLang="ko-KR" sz="2000" b="0" dirty="0">
                <a:solidFill>
                  <a:srgbClr val="0000CC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00CC"/>
                </a:solidFill>
              </a:rPr>
              <a:t>    </a:t>
            </a:r>
            <a:r>
              <a:rPr lang="en-US" altLang="ko-KR" sz="23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2300" dirty="0" err="1">
                <a:solidFill>
                  <a:schemeClr val="bg1">
                    <a:lumMod val="50000"/>
                  </a:schemeClr>
                </a:solidFill>
              </a:rPr>
              <a:t>피봇보다</a:t>
            </a:r>
            <a:r>
              <a:rPr lang="ko-KR" altLang="en-US" sz="2300" dirty="0">
                <a:solidFill>
                  <a:schemeClr val="bg1">
                    <a:lumMod val="50000"/>
                  </a:schemeClr>
                </a:solidFill>
              </a:rPr>
              <a:t> 큰 그룹</a:t>
            </a:r>
            <a:endParaRPr lang="en-US" altLang="ko-KR" sz="2000" dirty="0">
              <a:solidFill>
                <a:schemeClr val="bg1">
                  <a:lumMod val="50000"/>
                </a:schemeClr>
              </a:solidFill>
            </a:endParaRPr>
          </a:p>
          <a:p>
            <a:pPr marL="0" indent="0">
              <a:buNone/>
              <a:defRPr/>
            </a:pPr>
            <a:r>
              <a:rPr lang="en-US" altLang="ko-KR" sz="2600" dirty="0"/>
              <a:t>      }</a:t>
            </a:r>
            <a:endParaRPr lang="ko-KR" altLang="en-US" sz="36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B5B28D-78E6-482D-A33C-07630FC65E2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41B7539-4752-4F4B-975E-1B46339146EE}" type="slidenum">
              <a:rPr lang="en-US" altLang="ko-KR" sz="1200">
                <a:latin typeface="Tahoma" panose="020B0604030504040204" pitchFamily="34" charset="0"/>
              </a:rPr>
              <a:pPr/>
              <a:t>23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38EF1F1-9F12-4CBD-85E4-9FCE54DE03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063" y="257175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제목 1">
            <a:extLst>
              <a:ext uri="{FF2B5EF4-FFF2-40B4-BE49-F238E27FC236}">
                <a16:creationId xmlns:a16="http://schemas.microsoft.com/office/drawing/2014/main" id="{1DA52E50-8152-45C4-BCC9-6A51B27334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A0C0033-C258-48F8-8EDA-3FE741C6F3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0CE4D91-4E76-4F3C-A980-7CBDAC241C0A}" type="slidenum">
              <a:rPr lang="en-US" altLang="ko-KR" sz="1200">
                <a:latin typeface="Tahoma" panose="020B0604030504040204" pitchFamily="34" charset="0"/>
              </a:rPr>
              <a:pPr/>
              <a:t>24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850A7292-A820-45A0-9D3A-A6D1D82285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9617" y="1713065"/>
            <a:ext cx="6624985" cy="77807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61B1C73-3433-46D4-8614-A315CCA6FE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9617" y="3793251"/>
            <a:ext cx="6624985" cy="834764"/>
          </a:xfrm>
          <a:prstGeom prst="rect">
            <a:avLst/>
          </a:prstGeom>
        </p:spPr>
      </p:pic>
      <p:grpSp>
        <p:nvGrpSpPr>
          <p:cNvPr id="9" name="그룹 5">
            <a:extLst>
              <a:ext uri="{FF2B5EF4-FFF2-40B4-BE49-F238E27FC236}">
                <a16:creationId xmlns:a16="http://schemas.microsoft.com/office/drawing/2014/main" id="{A43AC726-283E-4A9F-8BB6-F85F69E7EA7C}"/>
              </a:ext>
            </a:extLst>
          </p:cNvPr>
          <p:cNvGrpSpPr>
            <a:grpSpLocks/>
          </p:cNvGrpSpPr>
          <p:nvPr/>
        </p:nvGrpSpPr>
        <p:grpSpPr bwMode="auto">
          <a:xfrm>
            <a:off x="2639616" y="4856102"/>
            <a:ext cx="6768752" cy="1230343"/>
            <a:chOff x="463154" y="1128380"/>
            <a:chExt cx="8162925" cy="922571"/>
          </a:xfrm>
        </p:grpSpPr>
        <p:pic>
          <p:nvPicPr>
            <p:cNvPr id="10" name="Picture 3">
              <a:extLst>
                <a:ext uri="{FF2B5EF4-FFF2-40B4-BE49-F238E27FC236}">
                  <a16:creationId xmlns:a16="http://schemas.microsoft.com/office/drawing/2014/main" id="{5D215FA1-E254-4129-A6D4-6CDFCBBA6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3154" y="1412776"/>
              <a:ext cx="8162925" cy="6381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11" name="자유형 5">
              <a:extLst>
                <a:ext uri="{FF2B5EF4-FFF2-40B4-BE49-F238E27FC236}">
                  <a16:creationId xmlns:a16="http://schemas.microsoft.com/office/drawing/2014/main" id="{28774418-4611-46E2-844E-DE8C29B32555}"/>
                </a:ext>
              </a:extLst>
            </p:cNvPr>
            <p:cNvSpPr/>
            <p:nvPr/>
          </p:nvSpPr>
          <p:spPr>
            <a:xfrm>
              <a:off x="2248554" y="1128380"/>
              <a:ext cx="5216015" cy="346297"/>
            </a:xfrm>
            <a:custGeom>
              <a:avLst/>
              <a:gdLst>
                <a:gd name="connsiteX0" fmla="*/ 0 w 5215812"/>
                <a:gd name="connsiteY0" fmla="*/ 746492 h 774484"/>
                <a:gd name="connsiteX1" fmla="*/ 2360644 w 5215812"/>
                <a:gd name="connsiteY1" fmla="*/ 43 h 774484"/>
                <a:gd name="connsiteX2" fmla="*/ 5215812 w 5215812"/>
                <a:gd name="connsiteY2" fmla="*/ 774484 h 7744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215812" h="774484">
                  <a:moveTo>
                    <a:pt x="0" y="746492"/>
                  </a:moveTo>
                  <a:cubicBezTo>
                    <a:pt x="745671" y="370935"/>
                    <a:pt x="1491342" y="-4622"/>
                    <a:pt x="2360644" y="43"/>
                  </a:cubicBezTo>
                  <a:cubicBezTo>
                    <a:pt x="3229946" y="4708"/>
                    <a:pt x="4831702" y="715390"/>
                    <a:pt x="5215812" y="774484"/>
                  </a:cubicBezTo>
                </a:path>
              </a:pathLst>
            </a:custGeom>
            <a:noFill/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2" name="자유형 6">
              <a:extLst>
                <a:ext uri="{FF2B5EF4-FFF2-40B4-BE49-F238E27FC236}">
                  <a16:creationId xmlns:a16="http://schemas.microsoft.com/office/drawing/2014/main" id="{7F3F8C02-39A6-4C8C-9968-9C6E5E40910C}"/>
                </a:ext>
              </a:extLst>
            </p:cNvPr>
            <p:cNvSpPr/>
            <p:nvPr/>
          </p:nvSpPr>
          <p:spPr>
            <a:xfrm>
              <a:off x="2910954" y="1304192"/>
              <a:ext cx="1922500" cy="198011"/>
            </a:xfrm>
            <a:custGeom>
              <a:avLst/>
              <a:gdLst>
                <a:gd name="connsiteX0" fmla="*/ 0 w 1922106"/>
                <a:gd name="connsiteY0" fmla="*/ 391907 h 391907"/>
                <a:gd name="connsiteX1" fmla="*/ 1194318 w 1922106"/>
                <a:gd name="connsiteY1" fmla="*/ 21 h 391907"/>
                <a:gd name="connsiteX2" fmla="*/ 1922106 w 1922106"/>
                <a:gd name="connsiteY2" fmla="*/ 373245 h 3919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22106" h="391907">
                  <a:moveTo>
                    <a:pt x="0" y="391907"/>
                  </a:moveTo>
                  <a:cubicBezTo>
                    <a:pt x="436983" y="197519"/>
                    <a:pt x="873967" y="3131"/>
                    <a:pt x="1194318" y="21"/>
                  </a:cubicBezTo>
                  <a:cubicBezTo>
                    <a:pt x="1514669" y="-3089"/>
                    <a:pt x="1799253" y="326592"/>
                    <a:pt x="1922106" y="373245"/>
                  </a:cubicBezTo>
                </a:path>
              </a:pathLst>
            </a:custGeom>
            <a:noFill/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  <p:sp>
          <p:nvSpPr>
            <p:cNvPr id="13" name="자유형 7">
              <a:extLst>
                <a:ext uri="{FF2B5EF4-FFF2-40B4-BE49-F238E27FC236}">
                  <a16:creationId xmlns:a16="http://schemas.microsoft.com/office/drawing/2014/main" id="{11608D09-6A9E-465F-B0F1-98628721B51B}"/>
                </a:ext>
              </a:extLst>
            </p:cNvPr>
            <p:cNvSpPr/>
            <p:nvPr/>
          </p:nvSpPr>
          <p:spPr>
            <a:xfrm>
              <a:off x="3601082" y="1412521"/>
              <a:ext cx="512974" cy="89682"/>
            </a:xfrm>
            <a:custGeom>
              <a:avLst/>
              <a:gdLst>
                <a:gd name="connsiteX0" fmla="*/ 0 w 513184"/>
                <a:gd name="connsiteY0" fmla="*/ 149394 h 149394"/>
                <a:gd name="connsiteX1" fmla="*/ 261257 w 513184"/>
                <a:gd name="connsiteY1" fmla="*/ 104 h 149394"/>
                <a:gd name="connsiteX2" fmla="*/ 513184 w 513184"/>
                <a:gd name="connsiteY2" fmla="*/ 130732 h 1493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13184" h="149394">
                  <a:moveTo>
                    <a:pt x="0" y="149394"/>
                  </a:moveTo>
                  <a:cubicBezTo>
                    <a:pt x="87863" y="76304"/>
                    <a:pt x="175726" y="3214"/>
                    <a:pt x="261257" y="104"/>
                  </a:cubicBezTo>
                  <a:cubicBezTo>
                    <a:pt x="346788" y="-3006"/>
                    <a:pt x="429986" y="63863"/>
                    <a:pt x="513184" y="130732"/>
                  </a:cubicBezTo>
                </a:path>
              </a:pathLst>
            </a:custGeom>
            <a:noFill/>
            <a:ln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7C0F1282-4DD0-44BA-9E08-B77FB48501E1}"/>
              </a:ext>
            </a:extLst>
          </p:cNvPr>
          <p:cNvSpPr txBox="1"/>
          <p:nvPr/>
        </p:nvSpPr>
        <p:spPr>
          <a:xfrm>
            <a:off x="1919536" y="2816982"/>
            <a:ext cx="10587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 2:</a:t>
            </a:r>
            <a:endParaRPr lang="ko-KR" altLang="en-US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BA751DF-B2F7-4466-A20B-6C09ACAD78BC}"/>
              </a:ext>
            </a:extLst>
          </p:cNvPr>
          <p:cNvSpPr txBox="1"/>
          <p:nvPr/>
        </p:nvSpPr>
        <p:spPr>
          <a:xfrm>
            <a:off x="2567608" y="3409884"/>
            <a:ext cx="14401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피봇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이동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7DC6F88-26F4-47D9-B411-DA9CE090484B}"/>
              </a:ext>
            </a:extLst>
          </p:cNvPr>
          <p:cNvSpPr txBox="1"/>
          <p:nvPr/>
        </p:nvSpPr>
        <p:spPr>
          <a:xfrm>
            <a:off x="2644248" y="4979370"/>
            <a:ext cx="18675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비교 후 자리바꿈</a:t>
            </a:r>
            <a:endParaRPr lang="ko-KR" altLang="en-US" sz="1600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4F92722-0F66-4A25-A00F-1FEA635EA0BF}"/>
              </a:ext>
            </a:extLst>
          </p:cNvPr>
          <p:cNvSpPr/>
          <p:nvPr/>
        </p:nvSpPr>
        <p:spPr>
          <a:xfrm>
            <a:off x="2514411" y="1133611"/>
            <a:ext cx="29867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QuickSort</a:t>
            </a:r>
            <a:r>
              <a:rPr lang="en-US" altLang="ko-KR" dirty="0">
                <a:latin typeface="Consolas" panose="020B0609020204030204" pitchFamily="49" charset="0"/>
              </a:rPr>
              <a:t>(A, 0, 11)</a:t>
            </a:r>
            <a:endParaRPr lang="ko-KR" altLang="en-US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제목 1">
            <a:extLst>
              <a:ext uri="{FF2B5EF4-FFF2-40B4-BE49-F238E27FC236}">
                <a16:creationId xmlns:a16="http://schemas.microsoft.com/office/drawing/2014/main" id="{8E75014F-E4EE-43C6-8CB6-2C4A104F63C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8516833-7A6B-4DEE-A5AC-945D4BA861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75D4517-EA68-48A5-97EE-D416637B637C}" type="slidenum">
              <a:rPr lang="en-US" altLang="ko-KR" sz="1200">
                <a:latin typeface="Tahoma" panose="020B0604030504040204" pitchFamily="34" charset="0"/>
              </a:rPr>
              <a:pPr/>
              <a:t>25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29702" name="그룹 10">
            <a:extLst>
              <a:ext uri="{FF2B5EF4-FFF2-40B4-BE49-F238E27FC236}">
                <a16:creationId xmlns:a16="http://schemas.microsoft.com/office/drawing/2014/main" id="{39FC5C58-2217-4EFD-9AB9-DCB6DBE787FE}"/>
              </a:ext>
            </a:extLst>
          </p:cNvPr>
          <p:cNvGrpSpPr>
            <a:grpSpLocks/>
          </p:cNvGrpSpPr>
          <p:nvPr/>
        </p:nvGrpSpPr>
        <p:grpSpPr bwMode="auto">
          <a:xfrm>
            <a:off x="2639616" y="1772816"/>
            <a:ext cx="6912768" cy="1152128"/>
            <a:chOff x="-1044624" y="2814437"/>
            <a:chExt cx="13025140" cy="1406651"/>
          </a:xfrm>
        </p:grpSpPr>
        <p:grpSp>
          <p:nvGrpSpPr>
            <p:cNvPr id="29703" name="그룹 11">
              <a:extLst>
                <a:ext uri="{FF2B5EF4-FFF2-40B4-BE49-F238E27FC236}">
                  <a16:creationId xmlns:a16="http://schemas.microsoft.com/office/drawing/2014/main" id="{3514FCCF-8668-4F02-8767-78AF2465DD9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-1044624" y="3071811"/>
              <a:ext cx="13025140" cy="1149277"/>
              <a:chOff x="-1044624" y="3071811"/>
              <a:chExt cx="13025140" cy="1149277"/>
            </a:xfrm>
          </p:grpSpPr>
          <p:pic>
            <p:nvPicPr>
              <p:cNvPr id="29705" name="Picture 2">
                <a:extLst>
                  <a:ext uri="{FF2B5EF4-FFF2-40B4-BE49-F238E27FC236}">
                    <a16:creationId xmlns:a16="http://schemas.microsoft.com/office/drawing/2014/main" id="{8AC4F981-66F9-49A8-B433-8A0D47B4D1F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-1044624" y="3071811"/>
                <a:ext cx="13025140" cy="114927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pic>
          <p:sp>
            <p:nvSpPr>
              <p:cNvPr id="15" name="직사각형 14">
                <a:extLst>
                  <a:ext uri="{FF2B5EF4-FFF2-40B4-BE49-F238E27FC236}">
                    <a16:creationId xmlns:a16="http://schemas.microsoft.com/office/drawing/2014/main" id="{F84B3F0F-D4DB-4EBD-B97D-827B8E45E1DD}"/>
                  </a:ext>
                </a:extLst>
              </p:cNvPr>
              <p:cNvSpPr/>
              <p:nvPr/>
            </p:nvSpPr>
            <p:spPr>
              <a:xfrm>
                <a:off x="3643145" y="3658079"/>
                <a:ext cx="332902" cy="324209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en-US"/>
              </a:p>
            </p:txBody>
          </p:sp>
          <p:sp>
            <p:nvSpPr>
              <p:cNvPr id="29707" name="TextBox 15">
                <a:extLst>
                  <a:ext uri="{FF2B5EF4-FFF2-40B4-BE49-F238E27FC236}">
                    <a16:creationId xmlns:a16="http://schemas.microsoft.com/office/drawing/2014/main" id="{0C9C36FF-B253-4096-8260-FBF8F4D63F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571150" y="3573016"/>
                <a:ext cx="515917" cy="45092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7373FF"/>
                  </a:buClr>
                  <a:buFont typeface="Wingdings" panose="05000000000000000000" pitchFamily="2" charset="2"/>
                  <a:buChar char="q"/>
                  <a:defRPr kumimoji="1" sz="2800">
                    <a:solidFill>
                      <a:srgbClr val="002060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accent2"/>
                  </a:buClr>
                  <a:buFont typeface="Times New Roman" panose="02020603050405020304" pitchFamily="18" charset="0"/>
                  <a:buChar char="–"/>
                  <a:defRPr kumimoji="1" sz="24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kumimoji="1" sz="2000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kumimoji="1">
                    <a:solidFill>
                      <a:schemeClr val="tx1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9pPr>
              </a:lstStyle>
              <a:p>
                <a:pPr algn="ctr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ko-KR" sz="1800" dirty="0">
                    <a:solidFill>
                      <a:srgbClr val="3802C0"/>
                    </a:solidFill>
                    <a:latin typeface="Times New Roman" panose="02020603050405020304" pitchFamily="18" charset="0"/>
                    <a:ea typeface="굴림" panose="020B0600000101010101" pitchFamily="50" charset="-127"/>
                  </a:rPr>
                  <a:t>8</a:t>
                </a:r>
              </a:p>
            </p:txBody>
          </p:sp>
        </p:grpSp>
        <p:sp>
          <p:nvSpPr>
            <p:cNvPr id="13" name="자유형 10">
              <a:extLst>
                <a:ext uri="{FF2B5EF4-FFF2-40B4-BE49-F238E27FC236}">
                  <a16:creationId xmlns:a16="http://schemas.microsoft.com/office/drawing/2014/main" id="{EB9FDF8F-D8D2-4A28-B259-86F11AD8099E}"/>
                </a:ext>
              </a:extLst>
            </p:cNvPr>
            <p:cNvSpPr/>
            <p:nvPr/>
          </p:nvSpPr>
          <p:spPr>
            <a:xfrm>
              <a:off x="-403477" y="2814437"/>
              <a:ext cx="4204443" cy="379987"/>
            </a:xfrm>
            <a:custGeom>
              <a:avLst/>
              <a:gdLst>
                <a:gd name="connsiteX0" fmla="*/ 0 w 4203865"/>
                <a:gd name="connsiteY0" fmla="*/ 380025 h 380025"/>
                <a:gd name="connsiteX1" fmla="*/ 1923803 w 4203865"/>
                <a:gd name="connsiteY1" fmla="*/ 15 h 380025"/>
                <a:gd name="connsiteX2" fmla="*/ 4203865 w 4203865"/>
                <a:gd name="connsiteY2" fmla="*/ 368150 h 380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4203865" h="380025">
                  <a:moveTo>
                    <a:pt x="0" y="380025"/>
                  </a:moveTo>
                  <a:cubicBezTo>
                    <a:pt x="611579" y="191009"/>
                    <a:pt x="1223159" y="1994"/>
                    <a:pt x="1923803" y="15"/>
                  </a:cubicBezTo>
                  <a:cubicBezTo>
                    <a:pt x="2624447" y="-1964"/>
                    <a:pt x="3414156" y="183093"/>
                    <a:pt x="4203865" y="368150"/>
                  </a:cubicBezTo>
                </a:path>
              </a:pathLst>
            </a:custGeom>
            <a:noFill/>
            <a:ln>
              <a:solidFill>
                <a:srgbClr val="3802C0"/>
              </a:solidFill>
              <a:headEnd type="triangl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3244D501-B1EA-43BF-8691-45E5E55D4A96}"/>
              </a:ext>
            </a:extLst>
          </p:cNvPr>
          <p:cNvSpPr txBox="1"/>
          <p:nvPr/>
        </p:nvSpPr>
        <p:spPr>
          <a:xfrm>
            <a:off x="2114200" y="1233909"/>
            <a:ext cx="3962780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Line 2: </a:t>
            </a:r>
            <a:r>
              <a:rPr lang="ko-KR" altLang="en-US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피봇을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제자리로 이동</a:t>
            </a: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50B96101-EC37-480A-BCAE-152B448354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69478" y="3701305"/>
            <a:ext cx="2340000" cy="708751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56F2969E-397A-4922-85E6-4DD16E54C8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53153" y="4767776"/>
            <a:ext cx="2412000" cy="721396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F311F463-AB6F-4D78-9D2B-E0541D0B7CC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93616" y="5855599"/>
            <a:ext cx="2232000" cy="76357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3991F9E-34BB-4816-9FC3-E2D66EE3B74F}"/>
              </a:ext>
            </a:extLst>
          </p:cNvPr>
          <p:cNvSpPr txBox="1"/>
          <p:nvPr/>
        </p:nvSpPr>
        <p:spPr>
          <a:xfrm>
            <a:off x="3053532" y="3269820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순환 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</a:t>
            </a:r>
          </a:p>
        </p:txBody>
      </p:sp>
      <p:sp>
        <p:nvSpPr>
          <p:cNvPr id="6" name="화살표: 아래쪽 5">
            <a:extLst>
              <a:ext uri="{FF2B5EF4-FFF2-40B4-BE49-F238E27FC236}">
                <a16:creationId xmlns:a16="http://schemas.microsoft.com/office/drawing/2014/main" id="{618EFA20-04B7-4C68-950D-08132EE016C8}"/>
              </a:ext>
            </a:extLst>
          </p:cNvPr>
          <p:cNvSpPr/>
          <p:nvPr/>
        </p:nvSpPr>
        <p:spPr bwMode="auto">
          <a:xfrm>
            <a:off x="3629596" y="3009452"/>
            <a:ext cx="360040" cy="246818"/>
          </a:xfrm>
          <a:prstGeom prst="down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26" name="오른쪽 중괄호 25">
            <a:extLst>
              <a:ext uri="{FF2B5EF4-FFF2-40B4-BE49-F238E27FC236}">
                <a16:creationId xmlns:a16="http://schemas.microsoft.com/office/drawing/2014/main" id="{A2907A4C-CCDF-43AD-98AD-C3B4AB049675}"/>
              </a:ext>
            </a:extLst>
          </p:cNvPr>
          <p:cNvSpPr/>
          <p:nvPr/>
        </p:nvSpPr>
        <p:spPr bwMode="auto">
          <a:xfrm rot="5400000">
            <a:off x="3611616" y="1770199"/>
            <a:ext cx="396000" cy="2268000"/>
          </a:xfrm>
          <a:prstGeom prst="rightBrace">
            <a:avLst>
              <a:gd name="adj1" fmla="val 8333"/>
              <a:gd name="adj2" fmla="val 50000"/>
            </a:avLst>
          </a:prstGeom>
          <a:noFill/>
          <a:ln w="17526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7F73CFE-7D9A-42E0-BF4C-9E5C1FDAB7FD}"/>
              </a:ext>
            </a:extLst>
          </p:cNvPr>
          <p:cNvSpPr txBox="1"/>
          <p:nvPr/>
        </p:nvSpPr>
        <p:spPr>
          <a:xfrm>
            <a:off x="2603616" y="4368044"/>
            <a:ext cx="23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피봇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이동 및 자리바꿈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508D341-C3B1-466B-8739-B30B868C3476}"/>
              </a:ext>
            </a:extLst>
          </p:cNvPr>
          <p:cNvSpPr txBox="1"/>
          <p:nvPr/>
        </p:nvSpPr>
        <p:spPr>
          <a:xfrm>
            <a:off x="2613565" y="5503108"/>
            <a:ext cx="23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피봇을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제자리로 이동</a:t>
            </a: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434F277-CA4B-43D6-863F-C7D831D40F3F}"/>
              </a:ext>
            </a:extLst>
          </p:cNvPr>
          <p:cNvSpPr/>
          <p:nvPr/>
        </p:nvSpPr>
        <p:spPr>
          <a:xfrm>
            <a:off x="4562507" y="3240103"/>
            <a:ext cx="2839239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QuickSort</a:t>
            </a:r>
            <a:r>
              <a:rPr lang="en-US" altLang="ko-KR" dirty="0">
                <a:latin typeface="Consolas" panose="020B0609020204030204" pitchFamily="49" charset="0"/>
              </a:rPr>
              <a:t>(A, 0, 3)</a:t>
            </a:r>
            <a:endParaRPr lang="ko-KR" alt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B5C8878-C37D-41D7-9B40-56B792B8534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4796F79-DD6E-43E2-BE35-2CFA6A6D5C34}" type="slidenum">
              <a:rPr lang="en-US" altLang="ko-KR" sz="1200">
                <a:latin typeface="Tahoma" panose="020B0604030504040204" pitchFamily="34" charset="0"/>
              </a:rPr>
              <a:pPr/>
              <a:t>26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A8066A10-C13D-405E-837F-7803AB33D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46723" y="3238232"/>
            <a:ext cx="1152128" cy="5760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5DDB6EC8-365A-4B20-A084-1EE150511989}"/>
              </a:ext>
            </a:extLst>
          </p:cNvPr>
          <p:cNvSpPr txBox="1"/>
          <p:nvPr/>
        </p:nvSpPr>
        <p:spPr>
          <a:xfrm>
            <a:off x="3772685" y="2791599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순환 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</a:t>
            </a:r>
          </a:p>
        </p:txBody>
      </p:sp>
      <p:sp>
        <p:nvSpPr>
          <p:cNvPr id="15" name="화살표: 아래쪽 14">
            <a:extLst>
              <a:ext uri="{FF2B5EF4-FFF2-40B4-BE49-F238E27FC236}">
                <a16:creationId xmlns:a16="http://schemas.microsoft.com/office/drawing/2014/main" id="{2A657A26-E9CC-49D9-B701-8AE8AD289C8A}"/>
              </a:ext>
            </a:extLst>
          </p:cNvPr>
          <p:cNvSpPr/>
          <p:nvPr/>
        </p:nvSpPr>
        <p:spPr bwMode="auto">
          <a:xfrm>
            <a:off x="4390681" y="2523709"/>
            <a:ext cx="360040" cy="246818"/>
          </a:xfrm>
          <a:prstGeom prst="down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0CC3C7C3-6CF2-4375-B990-EAA1992AE3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5851" y="4184726"/>
            <a:ext cx="1143000" cy="58102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C43E14E-9042-43CA-86A7-A8CCAB8FED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4439" y="5814241"/>
            <a:ext cx="1152525" cy="75247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571BE-1A8C-463C-8CB5-5BBF33BADF3C}"/>
              </a:ext>
            </a:extLst>
          </p:cNvPr>
          <p:cNvSpPr txBox="1"/>
          <p:nvPr/>
        </p:nvSpPr>
        <p:spPr>
          <a:xfrm>
            <a:off x="3938723" y="3814296"/>
            <a:ext cx="23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피봇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이동 자리바꿈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9FFFC0-7884-4154-95F2-F98A9DF350F8}"/>
              </a:ext>
            </a:extLst>
          </p:cNvPr>
          <p:cNvSpPr txBox="1"/>
          <p:nvPr/>
        </p:nvSpPr>
        <p:spPr>
          <a:xfrm>
            <a:off x="3938723" y="5374028"/>
            <a:ext cx="23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피봇을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제자리로 이동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1BCE64D-572E-414B-9336-6920FFCDDD0F}"/>
              </a:ext>
            </a:extLst>
          </p:cNvPr>
          <p:cNvSpPr txBox="1"/>
          <p:nvPr/>
        </p:nvSpPr>
        <p:spPr>
          <a:xfrm>
            <a:off x="3938723" y="4889940"/>
            <a:ext cx="23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자리바꿈 없음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0C0F4A-E918-4278-8FE9-E10E35ED8F89}"/>
              </a:ext>
            </a:extLst>
          </p:cNvPr>
          <p:cNvSpPr txBox="1"/>
          <p:nvPr/>
        </p:nvSpPr>
        <p:spPr>
          <a:xfrm>
            <a:off x="6503062" y="3056923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순환 호출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D3B01003-F831-4CD1-9B7E-D68AD4ACEDF1}"/>
              </a:ext>
            </a:extLst>
          </p:cNvPr>
          <p:cNvSpPr/>
          <p:nvPr/>
        </p:nvSpPr>
        <p:spPr bwMode="auto">
          <a:xfrm>
            <a:off x="7079126" y="2744202"/>
            <a:ext cx="360040" cy="246818"/>
          </a:xfrm>
          <a:prstGeom prst="down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D8DA349A-8EF2-420F-A5AB-1E84844F3F74}"/>
              </a:ext>
            </a:extLst>
          </p:cNvPr>
          <p:cNvCxnSpPr/>
          <p:nvPr/>
        </p:nvCxnSpPr>
        <p:spPr bwMode="auto">
          <a:xfrm>
            <a:off x="6004933" y="2367031"/>
            <a:ext cx="0" cy="424568"/>
          </a:xfrm>
          <a:prstGeom prst="line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C38EB34-3AED-4313-A2E1-D23B160CE4AF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6004933" y="2767840"/>
            <a:ext cx="1126056" cy="5375"/>
          </a:xfrm>
          <a:prstGeom prst="line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arrow" w="med" len="med"/>
            <a:tailEnd type="none" w="med" len="med"/>
          </a:ln>
          <a:effectLst/>
        </p:spPr>
      </p:cxnSp>
      <p:pic>
        <p:nvPicPr>
          <p:cNvPr id="27" name="그림 26">
            <a:extLst>
              <a:ext uri="{FF2B5EF4-FFF2-40B4-BE49-F238E27FC236}">
                <a16:creationId xmlns:a16="http://schemas.microsoft.com/office/drawing/2014/main" id="{D8337C16-E169-4D6A-9655-C12DDA5D919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0097" y="3488544"/>
            <a:ext cx="895350" cy="923925"/>
          </a:xfrm>
          <a:prstGeom prst="rect">
            <a:avLst/>
          </a:prstGeom>
        </p:spPr>
      </p:pic>
      <p:sp>
        <p:nvSpPr>
          <p:cNvPr id="28" name="오른쪽 중괄호 27">
            <a:extLst>
              <a:ext uri="{FF2B5EF4-FFF2-40B4-BE49-F238E27FC236}">
                <a16:creationId xmlns:a16="http://schemas.microsoft.com/office/drawing/2014/main" id="{CC5D39C9-6907-458B-8A52-37ABB39C616A}"/>
              </a:ext>
            </a:extLst>
          </p:cNvPr>
          <p:cNvSpPr/>
          <p:nvPr/>
        </p:nvSpPr>
        <p:spPr bwMode="auto">
          <a:xfrm rot="5400000">
            <a:off x="4415851" y="1764101"/>
            <a:ext cx="396000" cy="1116000"/>
          </a:xfrm>
          <a:prstGeom prst="rightBrace">
            <a:avLst>
              <a:gd name="adj1" fmla="val 8333"/>
              <a:gd name="adj2" fmla="val 50000"/>
            </a:avLst>
          </a:prstGeom>
          <a:noFill/>
          <a:ln w="17526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29" name="오른쪽 중괄호 28">
            <a:extLst>
              <a:ext uri="{FF2B5EF4-FFF2-40B4-BE49-F238E27FC236}">
                <a16:creationId xmlns:a16="http://schemas.microsoft.com/office/drawing/2014/main" id="{F83B8E3B-E9E0-4616-91CA-FF9A960C21AA}"/>
              </a:ext>
            </a:extLst>
          </p:cNvPr>
          <p:cNvSpPr/>
          <p:nvPr/>
        </p:nvSpPr>
        <p:spPr bwMode="auto">
          <a:xfrm rot="5400000">
            <a:off x="5791039" y="2021021"/>
            <a:ext cx="396000" cy="540000"/>
          </a:xfrm>
          <a:prstGeom prst="rightBrace">
            <a:avLst>
              <a:gd name="adj1" fmla="val 8333"/>
              <a:gd name="adj2" fmla="val 50000"/>
            </a:avLst>
          </a:prstGeom>
          <a:noFill/>
          <a:ln w="17526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66B62335-8A82-4BF3-8C26-F2A6036D26C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46723" y="1471875"/>
            <a:ext cx="2247900" cy="600075"/>
          </a:xfrm>
          <a:prstGeom prst="rect">
            <a:avLst/>
          </a:prstGeom>
        </p:spPr>
      </p:pic>
      <p:pic>
        <p:nvPicPr>
          <p:cNvPr id="34" name="그림 33">
            <a:extLst>
              <a:ext uri="{FF2B5EF4-FFF2-40B4-BE49-F238E27FC236}">
                <a16:creationId xmlns:a16="http://schemas.microsoft.com/office/drawing/2014/main" id="{F120DFA8-2894-43D2-BB41-3D48D938817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883569" y="2867612"/>
            <a:ext cx="2042424" cy="259003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4BBF942C-26EE-430A-8B5B-5AA3AD52A3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09799" y="3126614"/>
            <a:ext cx="2077651" cy="247518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CADAAA-5AE0-4918-8231-483F7EA7A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71155D2-25AC-4278-80A9-9B2717E0A57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1384667-EBD1-44A4-9116-9652B7BB5984}" type="slidenum">
              <a:rPr lang="en-US" altLang="ko-KR" smtClean="0"/>
              <a:pPr/>
              <a:t>27</a:t>
            </a:fld>
            <a:r>
              <a:rPr lang="en-US" altLang="ko-KR"/>
              <a:t> -</a:t>
            </a:r>
          </a:p>
        </p:txBody>
      </p:sp>
      <p:sp>
        <p:nvSpPr>
          <p:cNvPr id="11" name="오른쪽 중괄호 10">
            <a:extLst>
              <a:ext uri="{FF2B5EF4-FFF2-40B4-BE49-F238E27FC236}">
                <a16:creationId xmlns:a16="http://schemas.microsoft.com/office/drawing/2014/main" id="{FF88C3E3-0AAF-41F4-B0A1-26A78396D692}"/>
              </a:ext>
            </a:extLst>
          </p:cNvPr>
          <p:cNvSpPr/>
          <p:nvPr/>
        </p:nvSpPr>
        <p:spPr bwMode="auto">
          <a:xfrm rot="5400000">
            <a:off x="7248074" y="620742"/>
            <a:ext cx="504164" cy="3960440"/>
          </a:xfrm>
          <a:prstGeom prst="rightBrace">
            <a:avLst>
              <a:gd name="adj1" fmla="val 8333"/>
              <a:gd name="adj2" fmla="val 50000"/>
            </a:avLst>
          </a:prstGeom>
          <a:noFill/>
          <a:ln w="17526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94A8147-26EA-4CFC-A569-84E31A5E2178}"/>
              </a:ext>
            </a:extLst>
          </p:cNvPr>
          <p:cNvSpPr txBox="1"/>
          <p:nvPr/>
        </p:nvSpPr>
        <p:spPr>
          <a:xfrm>
            <a:off x="6744072" y="3280772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8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순환 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</a:t>
            </a:r>
          </a:p>
        </p:txBody>
      </p:sp>
      <p:sp>
        <p:nvSpPr>
          <p:cNvPr id="13" name="화살표: 아래쪽 12">
            <a:extLst>
              <a:ext uri="{FF2B5EF4-FFF2-40B4-BE49-F238E27FC236}">
                <a16:creationId xmlns:a16="http://schemas.microsoft.com/office/drawing/2014/main" id="{6EBC1E89-CBF3-41DC-AF95-1B5A97E741DC}"/>
              </a:ext>
            </a:extLst>
          </p:cNvPr>
          <p:cNvSpPr/>
          <p:nvPr/>
        </p:nvSpPr>
        <p:spPr bwMode="auto">
          <a:xfrm>
            <a:off x="7320136" y="2976372"/>
            <a:ext cx="360040" cy="246818"/>
          </a:xfrm>
          <a:prstGeom prst="down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BA4C64B-B0EB-4B77-9124-8DD195590B81}"/>
              </a:ext>
            </a:extLst>
          </p:cNvPr>
          <p:cNvSpPr txBox="1"/>
          <p:nvPr/>
        </p:nvSpPr>
        <p:spPr>
          <a:xfrm>
            <a:off x="7388369" y="4195122"/>
            <a:ext cx="507831" cy="361637"/>
          </a:xfrm>
          <a:prstGeom prst="rect">
            <a:avLst/>
          </a:prstGeom>
          <a:noFill/>
        </p:spPr>
        <p:txBody>
          <a:bodyPr vert="eaVert" wrap="none" rtlCol="0">
            <a:spAutoFit/>
          </a:bodyPr>
          <a:lstStyle/>
          <a:p>
            <a:r>
              <a:rPr lang="en-US" altLang="ko-KR" dirty="0"/>
              <a:t>…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2403553E-75E7-4E7C-8D5A-1F555D175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7950" y="1713168"/>
            <a:ext cx="6896100" cy="723900"/>
          </a:xfrm>
          <a:prstGeom prst="rect">
            <a:avLst/>
          </a:prstGeom>
        </p:spPr>
      </p:pic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00FBE0-1E5C-4D8F-911C-410EA3EBB803}"/>
              </a:ext>
            </a:extLst>
          </p:cNvPr>
          <p:cNvSpPr/>
          <p:nvPr/>
        </p:nvSpPr>
        <p:spPr>
          <a:xfrm>
            <a:off x="6240017" y="3589459"/>
            <a:ext cx="2986715" cy="4154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dirty="0" err="1">
                <a:solidFill>
                  <a:srgbClr val="0000FF"/>
                </a:solidFill>
                <a:latin typeface="Consolas" panose="020B0609020204030204" pitchFamily="49" charset="0"/>
              </a:rPr>
              <a:t>QuickSort</a:t>
            </a:r>
            <a:r>
              <a:rPr lang="en-US" altLang="ko-KR" dirty="0">
                <a:latin typeface="Consolas" panose="020B0609020204030204" pitchFamily="49" charset="0"/>
              </a:rPr>
              <a:t>(A, 5, 11)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8405500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제목 1">
            <a:extLst>
              <a:ext uri="{FF2B5EF4-FFF2-40B4-BE49-F238E27FC236}">
                <a16:creationId xmlns:a16="http://schemas.microsoft.com/office/drawing/2014/main" id="{C370D03A-53FA-4473-9B24-058D8DE1DA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33795" name="내용 개체 틀 2">
            <a:extLst>
              <a:ext uri="{FF2B5EF4-FFF2-40B4-BE49-F238E27FC236}">
                <a16:creationId xmlns:a16="http://schemas.microsoft.com/office/drawing/2014/main" id="{97E151E7-E002-4B50-8223-0D121C6AF8E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/>
              <a:t>퀵 정렬의 성능은 피봇 선택이 좌우한다</a:t>
            </a:r>
            <a:r>
              <a:rPr lang="en-US" altLang="ko-KR" sz="2000"/>
              <a:t>. </a:t>
            </a:r>
            <a:r>
              <a:rPr lang="ko-KR" altLang="en-US" sz="2000"/>
              <a:t>피봇으로 가장 작은 숫자 또는 가장 큰 숫자가 선택되면</a:t>
            </a:r>
            <a:r>
              <a:rPr lang="en-US" altLang="ko-KR" sz="2000"/>
              <a:t>, </a:t>
            </a:r>
            <a:r>
              <a:rPr lang="ko-KR" altLang="en-US" sz="2000"/>
              <a:t>한 부분으로 치우치는 분할을 야기</a:t>
            </a:r>
            <a:endParaRPr lang="en-US" altLang="ko-KR" sz="2000"/>
          </a:p>
          <a:p>
            <a:pPr lvl="4"/>
            <a:endParaRPr lang="en-US" altLang="ko-KR" sz="1200"/>
          </a:p>
          <a:p>
            <a:r>
              <a:rPr lang="ko-KR" altLang="en-US" sz="2000"/>
              <a:t>피봇으로 항상 가장 작은 숫자가 선택되는 경우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3352DB-84AD-49A7-BE3D-7C0F6DF46A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CAA925F-A57D-46ED-8225-67A84AEADA75}" type="slidenum">
              <a:rPr lang="en-US" altLang="ko-KR" sz="1200">
                <a:latin typeface="Tahoma" panose="020B0604030504040204" pitchFamily="34" charset="0"/>
              </a:rPr>
              <a:pPr/>
              <a:t>28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7AA2E47-23CA-4C10-ADB9-E3B23F4A06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5761" y="3212976"/>
            <a:ext cx="4006563" cy="2650496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제목 1">
            <a:extLst>
              <a:ext uri="{FF2B5EF4-FFF2-40B4-BE49-F238E27FC236}">
                <a16:creationId xmlns:a16="http://schemas.microsoft.com/office/drawing/2014/main" id="{276826E9-9814-428C-9CBF-3AB2C29E13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최악 경우 시간 복잡도</a:t>
            </a:r>
          </a:p>
        </p:txBody>
      </p:sp>
      <p:sp>
        <p:nvSpPr>
          <p:cNvPr id="34819" name="내용 개체 틀 2">
            <a:extLst>
              <a:ext uri="{FF2B5EF4-FFF2-40B4-BE49-F238E27FC236}">
                <a16:creationId xmlns:a16="http://schemas.microsoft.com/office/drawing/2014/main" id="{A71DB575-34D0-434B-A8DB-A18DD8E74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0" y="1340769"/>
            <a:ext cx="7990656" cy="5255295"/>
          </a:xfrm>
        </p:spPr>
        <p:txBody>
          <a:bodyPr>
            <a:normAutofit fontScale="92500"/>
          </a:bodyPr>
          <a:lstStyle/>
          <a:p>
            <a:pPr marL="285750" lvl="1">
              <a:defRPr/>
            </a:pPr>
            <a:r>
              <a:rPr lang="ko-KR" altLang="en-US" dirty="0" err="1"/>
              <a:t>피봇</a:t>
            </a:r>
            <a:r>
              <a:rPr lang="en-US" altLang="ko-KR" dirty="0"/>
              <a:t>=1</a:t>
            </a:r>
            <a:r>
              <a:rPr lang="ko-KR" altLang="en-US" dirty="0"/>
              <a:t>일 때</a:t>
            </a:r>
            <a:r>
              <a:rPr lang="en-US" altLang="ko-KR" dirty="0"/>
              <a:t>: 8</a:t>
            </a:r>
            <a:r>
              <a:rPr lang="ko-KR" altLang="en-US" dirty="0"/>
              <a:t>회 </a:t>
            </a:r>
            <a:r>
              <a:rPr lang="en-US" altLang="ko-KR" dirty="0"/>
              <a:t>- [17 42 9 18 23 31 11 26]</a:t>
            </a:r>
            <a:r>
              <a:rPr lang="ko-KR" altLang="en-US" dirty="0"/>
              <a:t>과 각각 </a:t>
            </a:r>
            <a:r>
              <a:rPr lang="en-US" altLang="ko-KR" dirty="0"/>
              <a:t>1</a:t>
            </a:r>
            <a:r>
              <a:rPr lang="ko-KR" altLang="en-US" dirty="0"/>
              <a:t>회 비교</a:t>
            </a:r>
            <a:endParaRPr lang="en-US" altLang="ko-KR" dirty="0"/>
          </a:p>
          <a:p>
            <a:pPr marL="285750" lvl="1">
              <a:defRPr/>
            </a:pPr>
            <a:r>
              <a:rPr lang="ko-KR" altLang="en-US" dirty="0" err="1"/>
              <a:t>피봇</a:t>
            </a:r>
            <a:r>
              <a:rPr lang="en-US" altLang="ko-KR" dirty="0"/>
              <a:t>=9</a:t>
            </a:r>
            <a:r>
              <a:rPr lang="ko-KR" altLang="en-US" dirty="0"/>
              <a:t>일 때</a:t>
            </a:r>
            <a:r>
              <a:rPr lang="en-US" altLang="ko-KR" dirty="0"/>
              <a:t>: 7</a:t>
            </a:r>
            <a:r>
              <a:rPr lang="ko-KR" altLang="en-US" dirty="0"/>
              <a:t>회 </a:t>
            </a:r>
            <a:r>
              <a:rPr lang="en-US" altLang="ko-KR" dirty="0"/>
              <a:t>- [42 17 18 23 31 11 26]</a:t>
            </a:r>
            <a:r>
              <a:rPr lang="ko-KR" altLang="en-US" dirty="0"/>
              <a:t>과 각각 </a:t>
            </a:r>
            <a:r>
              <a:rPr lang="en-US" altLang="ko-KR" dirty="0"/>
              <a:t>1</a:t>
            </a:r>
            <a:r>
              <a:rPr lang="ko-KR" altLang="en-US" dirty="0"/>
              <a:t>회 비교</a:t>
            </a:r>
            <a:endParaRPr lang="en-US" altLang="ko-KR" dirty="0"/>
          </a:p>
          <a:p>
            <a:pPr marL="285750" lvl="1">
              <a:defRPr/>
            </a:pPr>
            <a:r>
              <a:rPr lang="ko-KR" altLang="en-US" dirty="0" err="1"/>
              <a:t>피봇</a:t>
            </a:r>
            <a:r>
              <a:rPr lang="en-US" altLang="ko-KR" dirty="0"/>
              <a:t>=11</a:t>
            </a:r>
            <a:r>
              <a:rPr lang="ko-KR" altLang="en-US" dirty="0"/>
              <a:t>일 때</a:t>
            </a:r>
            <a:r>
              <a:rPr lang="en-US" altLang="ko-KR" dirty="0"/>
              <a:t>: 6</a:t>
            </a:r>
            <a:r>
              <a:rPr lang="ko-KR" altLang="en-US" dirty="0"/>
              <a:t>회 </a:t>
            </a:r>
            <a:r>
              <a:rPr lang="en-US" altLang="ko-KR" dirty="0"/>
              <a:t>- [17 18 23 31 42 26]</a:t>
            </a:r>
            <a:r>
              <a:rPr lang="ko-KR" altLang="en-US" dirty="0"/>
              <a:t>과 각각 </a:t>
            </a:r>
            <a:r>
              <a:rPr lang="en-US" altLang="ko-KR" dirty="0"/>
              <a:t>1</a:t>
            </a:r>
            <a:r>
              <a:rPr lang="ko-KR" altLang="en-US" dirty="0"/>
              <a:t>회 비교</a:t>
            </a:r>
            <a:endParaRPr lang="en-US" altLang="ko-KR" dirty="0"/>
          </a:p>
          <a:p>
            <a:pPr marL="0" lvl="1" indent="0">
              <a:buNone/>
              <a:defRPr/>
            </a:pPr>
            <a:r>
              <a:rPr lang="en-US" altLang="ko-KR" dirty="0"/>
              <a:t>    …</a:t>
            </a:r>
          </a:p>
          <a:p>
            <a:pPr marL="285750" lvl="1">
              <a:defRPr/>
            </a:pPr>
            <a:r>
              <a:rPr lang="ko-KR" altLang="en-US" dirty="0" err="1"/>
              <a:t>피봇</a:t>
            </a:r>
            <a:r>
              <a:rPr lang="en-US" altLang="ko-KR" dirty="0"/>
              <a:t>=31</a:t>
            </a:r>
            <a:r>
              <a:rPr lang="ko-KR" altLang="en-US" dirty="0"/>
              <a:t>일 때</a:t>
            </a:r>
            <a:r>
              <a:rPr lang="en-US" altLang="ko-KR" dirty="0"/>
              <a:t>: 1</a:t>
            </a:r>
            <a:r>
              <a:rPr lang="ko-KR" altLang="en-US" dirty="0"/>
              <a:t>회 </a:t>
            </a:r>
            <a:r>
              <a:rPr lang="en-US" altLang="ko-KR" dirty="0"/>
              <a:t>- [42]</a:t>
            </a:r>
            <a:r>
              <a:rPr lang="ko-KR" altLang="en-US" dirty="0"/>
              <a:t>와 </a:t>
            </a:r>
            <a:r>
              <a:rPr lang="en-US" altLang="ko-KR" dirty="0"/>
              <a:t>1</a:t>
            </a:r>
            <a:r>
              <a:rPr lang="ko-KR" altLang="en-US" dirty="0"/>
              <a:t>회 비교</a:t>
            </a:r>
            <a:endParaRPr lang="en-US" altLang="ko-KR" dirty="0"/>
          </a:p>
          <a:p>
            <a:pPr marL="285750" lvl="1">
              <a:defRPr/>
            </a:pPr>
            <a:r>
              <a:rPr lang="ko-KR" altLang="en-US" dirty="0"/>
              <a:t>총 비교 횟수는 </a:t>
            </a:r>
            <a:r>
              <a:rPr lang="en-US" altLang="ko-KR" dirty="0"/>
              <a:t>8 + 7 + 6 + … + 1 = 36</a:t>
            </a:r>
          </a:p>
          <a:p>
            <a:pPr>
              <a:defRPr/>
            </a:pPr>
            <a:r>
              <a:rPr lang="ko-KR" altLang="en-US" sz="2600" dirty="0" err="1"/>
              <a:t>퀵</a:t>
            </a:r>
            <a:r>
              <a:rPr lang="ko-KR" altLang="en-US" sz="2600" dirty="0"/>
              <a:t> 정렬의 최악 경우 시간 복잡도 </a:t>
            </a:r>
            <a:endParaRPr lang="en-US" altLang="ko-KR" sz="2600" dirty="0"/>
          </a:p>
          <a:p>
            <a:pPr marL="0" indent="0">
              <a:buNone/>
              <a:defRPr/>
            </a:pPr>
            <a:r>
              <a:rPr lang="en-US" altLang="ko-KR" dirty="0"/>
              <a:t>   </a:t>
            </a:r>
            <a:r>
              <a:rPr lang="en-US" altLang="ko-KR" sz="2600" dirty="0"/>
              <a:t>(n-1)+(n-2)+(n-3)+…+2+1 = n(n-1)/2 =</a:t>
            </a:r>
            <a:r>
              <a:rPr lang="ko-KR" altLang="en-US" sz="2600" dirty="0"/>
              <a:t> </a:t>
            </a:r>
            <a:r>
              <a:rPr lang="en-US" altLang="ko-KR" sz="2600" dirty="0">
                <a:solidFill>
                  <a:srgbClr val="00B0F0"/>
                </a:solidFill>
              </a:rPr>
              <a:t>O(n</a:t>
            </a:r>
            <a:r>
              <a:rPr lang="en-US" altLang="ko-KR" sz="2600" baseline="30000" dirty="0">
                <a:solidFill>
                  <a:srgbClr val="00B0F0"/>
                </a:solidFill>
              </a:rPr>
              <a:t>2</a:t>
            </a:r>
            <a:r>
              <a:rPr lang="en-US" altLang="ko-KR" sz="2600" dirty="0">
                <a:solidFill>
                  <a:srgbClr val="00B0F0"/>
                </a:solidFill>
              </a:rPr>
              <a:t>)</a:t>
            </a:r>
            <a:endParaRPr lang="ko-KR" altLang="en-US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CEE0324-BF21-46A8-8E64-77B0760F144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AA51814-EDB8-4B1E-A4EA-C4AB84A70E83}" type="slidenum">
              <a:rPr lang="en-US" altLang="ko-KR" sz="1200">
                <a:latin typeface="Tahoma" panose="020B0604030504040204" pitchFamily="34" charset="0"/>
              </a:rPr>
              <a:pPr/>
              <a:t>29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제목 1">
            <a:extLst>
              <a:ext uri="{FF2B5EF4-FFF2-40B4-BE49-F238E27FC236}">
                <a16:creationId xmlns:a16="http://schemas.microsoft.com/office/drawing/2014/main" id="{286C82EE-C9CD-41A9-9524-A338D54D7B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분할 정복 알고리즘</a:t>
            </a:r>
          </a:p>
        </p:txBody>
      </p:sp>
      <p:sp>
        <p:nvSpPr>
          <p:cNvPr id="5123" name="내용 개체 틀 2">
            <a:extLst>
              <a:ext uri="{FF2B5EF4-FFF2-40B4-BE49-F238E27FC236}">
                <a16:creationId xmlns:a16="http://schemas.microsoft.com/office/drawing/2014/main" id="{E2E54832-42C3-496A-9B32-A282B3B420C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3569" y="1166478"/>
            <a:ext cx="8206680" cy="525529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ko-KR" altLang="en-US" sz="2600" dirty="0"/>
              <a:t>주어진 문제의 입력을 분할하여 문제를 해결</a:t>
            </a:r>
            <a:r>
              <a:rPr lang="en-US" altLang="ko-KR" sz="2600" dirty="0"/>
              <a:t>(</a:t>
            </a:r>
            <a:r>
              <a:rPr lang="ko-KR" altLang="en-US" sz="2600" dirty="0"/>
              <a:t>정복</a:t>
            </a:r>
            <a:r>
              <a:rPr lang="en-US" altLang="ko-KR" sz="2600" dirty="0"/>
              <a:t>)</a:t>
            </a:r>
            <a:r>
              <a:rPr lang="ko-KR" altLang="en-US" sz="2600" dirty="0"/>
              <a:t>하는 방식의 알고리즘</a:t>
            </a:r>
            <a:endParaRPr lang="en-US" altLang="ko-KR" sz="2600" dirty="0"/>
          </a:p>
          <a:p>
            <a:pPr lvl="1">
              <a:spcAft>
                <a:spcPts val="600"/>
              </a:spcAft>
            </a:pPr>
            <a:r>
              <a:rPr lang="ko-KR" altLang="en-US" dirty="0"/>
              <a:t>분할한 입력에 대하여 동일한 알고리즘을 적용하여 해를 계산</a:t>
            </a:r>
            <a:endParaRPr lang="en-US" altLang="ko-KR" dirty="0"/>
          </a:p>
          <a:p>
            <a:pPr lvl="1">
              <a:spcAft>
                <a:spcPts val="1800"/>
              </a:spcAft>
            </a:pPr>
            <a:r>
              <a:rPr lang="ko-KR" altLang="en-US" dirty="0"/>
              <a:t>이들의 해를 </a:t>
            </a:r>
            <a:r>
              <a:rPr lang="ko-KR" altLang="en-US" dirty="0">
                <a:solidFill>
                  <a:srgbClr val="00B0F0"/>
                </a:solidFill>
              </a:rPr>
              <a:t>취합</a:t>
            </a:r>
            <a:r>
              <a:rPr lang="ko-KR" altLang="en-US" dirty="0"/>
              <a:t>하여 원래 문제의 해를 얻음</a:t>
            </a:r>
            <a:endParaRPr lang="en-US" altLang="ko-KR" dirty="0"/>
          </a:p>
          <a:p>
            <a:pPr>
              <a:spcAft>
                <a:spcPts val="600"/>
              </a:spcAft>
            </a:pPr>
            <a:r>
              <a:rPr lang="ko-KR" altLang="en-US" sz="2600" dirty="0"/>
              <a:t>부분 문제와 부분 해</a:t>
            </a:r>
            <a:endParaRPr lang="en-US" altLang="ko-KR" sz="2600" dirty="0"/>
          </a:p>
          <a:p>
            <a:pPr lvl="1">
              <a:spcAft>
                <a:spcPts val="600"/>
              </a:spcAft>
            </a:pPr>
            <a:r>
              <a:rPr lang="ko-KR" altLang="en-US" dirty="0"/>
              <a:t>분할된 입력에 대한 문제를 </a:t>
            </a:r>
            <a:r>
              <a:rPr lang="ko-KR" altLang="en-US" dirty="0">
                <a:solidFill>
                  <a:srgbClr val="00B0F0"/>
                </a:solidFill>
              </a:rPr>
              <a:t>부분 문제</a:t>
            </a:r>
            <a:r>
              <a:rPr lang="ko-KR" altLang="en-US" dirty="0"/>
              <a:t> </a:t>
            </a:r>
            <a:r>
              <a:rPr lang="en-US" altLang="ko-KR" dirty="0"/>
              <a:t>(subproblem)</a:t>
            </a:r>
          </a:p>
          <a:p>
            <a:pPr lvl="1">
              <a:spcAft>
                <a:spcPts val="600"/>
              </a:spcAft>
            </a:pPr>
            <a:r>
              <a:rPr lang="ko-KR" altLang="en-US" dirty="0"/>
              <a:t>부분 문제의 해를 </a:t>
            </a:r>
            <a:r>
              <a:rPr lang="ko-KR" altLang="en-US" dirty="0">
                <a:solidFill>
                  <a:srgbClr val="00B0F0"/>
                </a:solidFill>
              </a:rPr>
              <a:t>부분 해</a:t>
            </a:r>
            <a:endParaRPr lang="en-US" altLang="ko-KR" dirty="0">
              <a:solidFill>
                <a:srgbClr val="00B0F0"/>
              </a:solidFill>
            </a:endParaRPr>
          </a:p>
          <a:p>
            <a:pPr lvl="1">
              <a:spcAft>
                <a:spcPts val="600"/>
              </a:spcAft>
            </a:pPr>
            <a:r>
              <a:rPr lang="ko-KR" altLang="en-US" dirty="0"/>
              <a:t>부분 문제는 더 이상 분할할 수 없을 때까지 분할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435087B-5888-4B13-AB69-EB9C512D48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38E04B3-663F-496B-A020-377CCAA36E59}" type="slidenum">
              <a:rPr lang="en-US" altLang="ko-KR" sz="1200">
                <a:latin typeface="Tahoma" panose="020B0604030504040204" pitchFamily="34" charset="0"/>
              </a:rPr>
              <a:pPr/>
              <a:t>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제목 1">
            <a:extLst>
              <a:ext uri="{FF2B5EF4-FFF2-40B4-BE49-F238E27FC236}">
                <a16:creationId xmlns:a16="http://schemas.microsoft.com/office/drawing/2014/main" id="{7D923047-7756-4F9F-91EC-A74CB9715C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최선 경우 시간 복잡도</a:t>
            </a:r>
          </a:p>
        </p:txBody>
      </p:sp>
      <p:sp>
        <p:nvSpPr>
          <p:cNvPr id="35843" name="내용 개체 틀 1">
            <a:extLst>
              <a:ext uri="{FF2B5EF4-FFF2-40B4-BE49-F238E27FC236}">
                <a16:creationId xmlns:a16="http://schemas.microsoft.com/office/drawing/2014/main" id="{338A0385-C3FB-4BB2-A2B9-65E05059AFA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최선 경우의 분할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59834C8-C6BF-4BFB-ADFB-75C6F8BAFD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6D5A2DF-8F60-4E16-A43D-8FB06E90A636}" type="slidenum">
              <a:rPr lang="en-US" altLang="ko-KR" sz="1200">
                <a:latin typeface="Tahoma" panose="020B0604030504040204" pitchFamily="34" charset="0"/>
              </a:rPr>
              <a:pPr/>
              <a:t>30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6782995-FDB8-44CD-9BB7-7CEBE23261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7609" y="2204865"/>
            <a:ext cx="6658893" cy="396928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내용 개체 틀 2">
            <a:extLst>
              <a:ext uri="{FF2B5EF4-FFF2-40B4-BE49-F238E27FC236}">
                <a16:creationId xmlns:a16="http://schemas.microsoft.com/office/drawing/2014/main" id="{028C5214-9B0C-4480-A6B7-1E4DEBC33A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60363" lvl="1" indent="-360363"/>
            <a:r>
              <a:rPr lang="ko-KR" altLang="en-US" dirty="0"/>
              <a:t>각 층에서는 각각의 원소가 각 부분의 </a:t>
            </a:r>
            <a:r>
              <a:rPr lang="ko-KR" altLang="en-US" dirty="0" err="1"/>
              <a:t>피봇과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r>
              <a:rPr lang="ko-KR" altLang="en-US" dirty="0" err="1"/>
              <a:t>회씩</a:t>
            </a:r>
            <a:r>
              <a:rPr lang="ko-KR" altLang="en-US" dirty="0"/>
              <a:t> 비교된다</a:t>
            </a:r>
            <a:r>
              <a:rPr lang="en-US" altLang="ko-KR" dirty="0"/>
              <a:t>. </a:t>
            </a:r>
            <a:r>
              <a:rPr lang="ko-KR" altLang="en-US" dirty="0"/>
              <a:t>따라서 비교 횟수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O(n)</a:t>
            </a:r>
          </a:p>
          <a:p>
            <a:pPr marL="360363" lvl="1" indent="-360363"/>
            <a:r>
              <a:rPr lang="ko-KR" altLang="en-US" dirty="0"/>
              <a:t>총 비교 횟수 </a:t>
            </a:r>
            <a:r>
              <a:rPr lang="en-US" altLang="ko-KR" dirty="0"/>
              <a:t>=</a:t>
            </a:r>
            <a:r>
              <a:rPr lang="ko-KR" altLang="en-US" dirty="0"/>
              <a:t> </a:t>
            </a:r>
            <a:r>
              <a:rPr lang="en-US" altLang="ko-KR" dirty="0"/>
              <a:t>O(n)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(</a:t>
            </a:r>
            <a:r>
              <a:rPr lang="ko-KR" altLang="en-US" dirty="0"/>
              <a:t>층수</a:t>
            </a:r>
            <a:r>
              <a:rPr lang="en-US" altLang="ko-KR" dirty="0"/>
              <a:t>) = O(n)</a:t>
            </a:r>
            <a:r>
              <a:rPr lang="en-US" altLang="ko-KR" dirty="0">
                <a:latin typeface="+mn-ea"/>
                <a:ea typeface="+mn-ea"/>
              </a:rPr>
              <a:t>x</a:t>
            </a:r>
            <a:r>
              <a:rPr lang="en-US" altLang="ko-KR" dirty="0"/>
              <a:t>(</a:t>
            </a:r>
            <a:r>
              <a:rPr lang="en-US" altLang="ko-KR" dirty="0" err="1"/>
              <a:t>logn</a:t>
            </a:r>
            <a:r>
              <a:rPr lang="en-US" altLang="ko-KR" dirty="0"/>
              <a:t>)</a:t>
            </a:r>
          </a:p>
          <a:p>
            <a:pPr marL="360363" lvl="2" indent="-360363"/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n/2</a:t>
            </a:r>
            <a:r>
              <a:rPr lang="en-US" altLang="ko-KR" b="1" baseline="3000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=1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일 때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k=</a:t>
            </a:r>
            <a:r>
              <a:rPr lang="en-US" altLang="ko-KR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logn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이므로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endParaRPr lang="en-US" altLang="ko-KR" dirty="0"/>
          </a:p>
          <a:p>
            <a:r>
              <a:rPr lang="ko-KR" altLang="en-US" sz="2400" dirty="0" err="1"/>
              <a:t>퀵</a:t>
            </a:r>
            <a:r>
              <a:rPr lang="ko-KR" altLang="en-US" sz="2400" dirty="0"/>
              <a:t> 정렬의 </a:t>
            </a:r>
            <a:r>
              <a:rPr lang="ko-KR" altLang="en-US" sz="2400" dirty="0">
                <a:solidFill>
                  <a:srgbClr val="00B0F0"/>
                </a:solidFill>
              </a:rPr>
              <a:t>최선 경우</a:t>
            </a:r>
            <a:r>
              <a:rPr lang="ko-KR" altLang="en-US" sz="2400" dirty="0"/>
              <a:t> 시간 복잡도</a:t>
            </a:r>
            <a:r>
              <a:rPr lang="en-US" altLang="ko-KR" sz="2400" dirty="0"/>
              <a:t>: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00B0F0"/>
                </a:solidFill>
              </a:rPr>
              <a:t>O(</a:t>
            </a:r>
            <a:r>
              <a:rPr lang="en-US" altLang="ko-KR" sz="2400" dirty="0" err="1">
                <a:solidFill>
                  <a:srgbClr val="00B0F0"/>
                </a:solidFill>
              </a:rPr>
              <a:t>nlogn</a:t>
            </a:r>
            <a:r>
              <a:rPr lang="en-US" altLang="ko-KR" sz="2400" dirty="0">
                <a:solidFill>
                  <a:srgbClr val="00B0F0"/>
                </a:solidFill>
              </a:rPr>
              <a:t>)</a:t>
            </a:r>
            <a:endParaRPr lang="ko-KR" altLang="en-US" sz="2400" dirty="0">
              <a:solidFill>
                <a:srgbClr val="00B0F0"/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FF85875-DE94-4465-BB0E-A7178EC6D15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C95B295-010F-4F32-8D9E-F64637C5789E}" type="slidenum">
              <a:rPr lang="en-US" altLang="ko-KR" sz="1200">
                <a:latin typeface="Tahoma" panose="020B0604030504040204" pitchFamily="34" charset="0"/>
              </a:rPr>
              <a:pPr/>
              <a:t>31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제목 1">
            <a:extLst>
              <a:ext uri="{FF2B5EF4-FFF2-40B4-BE49-F238E27FC236}">
                <a16:creationId xmlns:a16="http://schemas.microsoft.com/office/drawing/2014/main" id="{AE51104E-A825-44E0-B44C-FD3478E56ED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경우 시간 복잡도</a:t>
            </a:r>
          </a:p>
        </p:txBody>
      </p:sp>
      <p:sp>
        <p:nvSpPr>
          <p:cNvPr id="37891" name="내용 개체 틀 2">
            <a:extLst>
              <a:ext uri="{FF2B5EF4-FFF2-40B4-BE49-F238E27FC236}">
                <a16:creationId xmlns:a16="http://schemas.microsoft.com/office/drawing/2014/main" id="{1B811E90-BF23-4110-A936-818A001D9A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평균 경우 시간 복잡도</a:t>
            </a:r>
            <a:endParaRPr lang="en-US" altLang="ko-KR" sz="2400" dirty="0"/>
          </a:p>
          <a:p>
            <a:pPr lvl="1"/>
            <a:r>
              <a:rPr lang="ko-KR" altLang="en-US" dirty="0" err="1"/>
              <a:t>피봇을</a:t>
            </a:r>
            <a:r>
              <a:rPr lang="ko-KR" altLang="en-US" dirty="0"/>
              <a:t> 항상 랜덤하게 선택한다고 가정하면</a:t>
            </a:r>
            <a:r>
              <a:rPr lang="en-US" altLang="ko-KR" dirty="0"/>
              <a:t>, </a:t>
            </a:r>
            <a:r>
              <a:rPr lang="ko-KR" altLang="en-US" dirty="0" err="1"/>
              <a:t>퀵</a:t>
            </a:r>
            <a:r>
              <a:rPr lang="ko-KR" altLang="en-US" dirty="0"/>
              <a:t> 정렬의 평균 경우 시간 복잡도를 계산할 수 있다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최선 경우와 동일한 </a:t>
            </a:r>
            <a:r>
              <a:rPr lang="en-US" altLang="ko-KR" dirty="0">
                <a:solidFill>
                  <a:srgbClr val="00B0F0"/>
                </a:solidFill>
              </a:rPr>
              <a:t>O(</a:t>
            </a:r>
            <a:r>
              <a:rPr lang="en-US" altLang="ko-KR" dirty="0" err="1">
                <a:solidFill>
                  <a:srgbClr val="00B0F0"/>
                </a:solidFill>
              </a:rPr>
              <a:t>nlogn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9CD0B88-9DFE-4ED5-9C52-3AE6FD7DD0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95FE536-1830-4A9A-9FD1-ACC5D125B0DB}" type="slidenum">
              <a:rPr lang="en-US" altLang="ko-KR" sz="1200">
                <a:latin typeface="Tahoma" panose="020B0604030504040204" pitchFamily="34" charset="0"/>
              </a:rPr>
              <a:pPr/>
              <a:t>32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0FF2A452-B09A-44E0-B44F-EA8E4D07B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피봇 선정 방법</a:t>
            </a:r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55D3255A-C458-4CFD-90BA-0DA1885F5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340769"/>
            <a:ext cx="8134672" cy="525529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랜덤하게 선정하는 방법</a:t>
            </a:r>
            <a:endParaRPr lang="en-US" altLang="ko-KR" sz="2400" dirty="0"/>
          </a:p>
          <a:p>
            <a:pPr lvl="1"/>
            <a:endParaRPr lang="en-US" altLang="ko-KR" sz="2000" dirty="0">
              <a:solidFill>
                <a:srgbClr val="0000CC"/>
              </a:solidFill>
            </a:endParaRPr>
          </a:p>
          <a:p>
            <a:r>
              <a:rPr lang="en-US" altLang="ko-KR" sz="2400" dirty="0"/>
              <a:t>3 </a:t>
            </a:r>
            <a:r>
              <a:rPr lang="ko-KR" altLang="en-US" sz="2400" dirty="0"/>
              <a:t>숫자의 중앙값으로 선정하는 방법</a:t>
            </a:r>
            <a:r>
              <a:rPr lang="en-US" altLang="ko-KR" sz="2400" dirty="0">
                <a:solidFill>
                  <a:srgbClr val="00B0F0"/>
                </a:solidFill>
              </a:rPr>
              <a:t>(Median-of-Three)</a:t>
            </a:r>
          </a:p>
          <a:p>
            <a:pPr lvl="1"/>
            <a:r>
              <a:rPr lang="ko-KR" altLang="en-US" sz="2000" dirty="0"/>
              <a:t>가장 왼쪽 숫자</a:t>
            </a:r>
            <a:r>
              <a:rPr lang="en-US" altLang="ko-KR" sz="2000" dirty="0"/>
              <a:t>, </a:t>
            </a:r>
            <a:r>
              <a:rPr lang="ko-KR" altLang="en-US" sz="2000" dirty="0"/>
              <a:t>중간 숫자</a:t>
            </a:r>
            <a:r>
              <a:rPr lang="en-US" altLang="ko-KR" sz="2000" dirty="0"/>
              <a:t>, </a:t>
            </a:r>
            <a:r>
              <a:rPr lang="ko-KR" altLang="en-US" sz="2000" dirty="0"/>
              <a:t>가장 오른쪽 숫자 중에서 중앙값으로 </a:t>
            </a:r>
            <a:r>
              <a:rPr lang="ko-KR" altLang="en-US" sz="2000" dirty="0" err="1"/>
              <a:t>피봇을</a:t>
            </a:r>
            <a:r>
              <a:rPr lang="ko-KR" altLang="en-US" sz="2000" dirty="0"/>
              <a:t> 정한다</a:t>
            </a:r>
            <a:r>
              <a:rPr lang="en-US" altLang="ko-KR" sz="2000" dirty="0"/>
              <a:t>. </a:t>
            </a:r>
          </a:p>
          <a:p>
            <a:pPr lvl="1"/>
            <a:r>
              <a:rPr lang="ko-KR" altLang="en-US" sz="2000" dirty="0"/>
              <a:t>아래의 예제를 보면</a:t>
            </a:r>
            <a:r>
              <a:rPr lang="en-US" altLang="ko-KR" sz="2000" dirty="0"/>
              <a:t>, [31, 1, 26] </a:t>
            </a:r>
            <a:r>
              <a:rPr lang="ko-KR" altLang="en-US" sz="2000" dirty="0"/>
              <a:t>중에서 중앙값인 </a:t>
            </a:r>
            <a:r>
              <a:rPr lang="en-US" altLang="ko-KR" sz="2000" dirty="0">
                <a:solidFill>
                  <a:srgbClr val="00B0F0"/>
                </a:solidFill>
              </a:rPr>
              <a:t>26</a:t>
            </a:r>
            <a:r>
              <a:rPr lang="ko-KR" altLang="en-US" sz="2000" dirty="0"/>
              <a:t>을 </a:t>
            </a:r>
            <a:r>
              <a:rPr lang="ko-KR" altLang="en-US" sz="2000" dirty="0" err="1"/>
              <a:t>피봇으로</a:t>
            </a:r>
            <a:r>
              <a:rPr lang="ko-KR" altLang="en-US" sz="2000" dirty="0"/>
              <a:t>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5FDE96-A5D9-463B-BCE6-1185167B60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2CCF511-9B18-483E-9F0E-21F221FD9F73}" type="slidenum">
              <a:rPr lang="en-US" altLang="ko-KR" sz="1200">
                <a:latin typeface="Tahoma" panose="020B0604030504040204" pitchFamily="34" charset="0"/>
              </a:rPr>
              <a:pPr/>
              <a:t>33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AA4CB3ED-72E7-43B9-8B30-D327BCA13C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7136" y="1178522"/>
            <a:ext cx="3522390" cy="1223791"/>
          </a:xfrm>
          <a:prstGeom prst="rect">
            <a:avLst/>
          </a:prstGeom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83193D00-D444-47DE-9B2A-37B757328B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5856" y="4797153"/>
            <a:ext cx="3862561" cy="453189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제목 1">
            <a:extLst>
              <a:ext uri="{FF2B5EF4-FFF2-40B4-BE49-F238E27FC236}">
                <a16:creationId xmlns:a16="http://schemas.microsoft.com/office/drawing/2014/main" id="{0FF2A452-B09A-44E0-B44F-EA8E4D07BD5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피봇 선정 방법</a:t>
            </a:r>
          </a:p>
        </p:txBody>
      </p:sp>
      <p:sp>
        <p:nvSpPr>
          <p:cNvPr id="38915" name="내용 개체 틀 2">
            <a:extLst>
              <a:ext uri="{FF2B5EF4-FFF2-40B4-BE49-F238E27FC236}">
                <a16:creationId xmlns:a16="http://schemas.microsoft.com/office/drawing/2014/main" id="{55D3255A-C458-4CFD-90BA-0DA1885F591B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340769"/>
            <a:ext cx="8134672" cy="5255295"/>
          </a:xfrm>
        </p:spPr>
        <p:txBody>
          <a:bodyPr>
            <a:normAutofit/>
          </a:bodyPr>
          <a:lstStyle/>
          <a:p>
            <a:r>
              <a:rPr lang="en-US" altLang="ko-KR" sz="2400" dirty="0">
                <a:solidFill>
                  <a:srgbClr val="00B0F0"/>
                </a:solidFill>
              </a:rPr>
              <a:t>Median-of-Medians</a:t>
            </a:r>
            <a:r>
              <a:rPr lang="en-US" altLang="ko-KR" sz="2400" dirty="0"/>
              <a:t>(Tukey’s </a:t>
            </a:r>
            <a:r>
              <a:rPr lang="en-US" altLang="ko-KR" sz="2400" dirty="0" err="1"/>
              <a:t>Ninther</a:t>
            </a:r>
            <a:r>
              <a:rPr lang="en-US" altLang="ko-KR" sz="2400" dirty="0"/>
              <a:t>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D5FDE96-A5D9-463B-BCE6-1185167B60D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2CCF511-9B18-483E-9F0E-21F221FD9F73}" type="slidenum">
              <a:rPr lang="en-US" altLang="ko-KR" sz="1200">
                <a:latin typeface="Tahoma" panose="020B0604030504040204" pitchFamily="34" charset="0"/>
              </a:rPr>
              <a:pPr/>
              <a:t>34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9A503A5-B373-4014-9DF7-0722894132B2}"/>
              </a:ext>
            </a:extLst>
          </p:cNvPr>
          <p:cNvSpPr/>
          <p:nvPr/>
        </p:nvSpPr>
        <p:spPr>
          <a:xfrm>
            <a:off x="2495600" y="2065743"/>
            <a:ext cx="7632848" cy="1162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92075" lvl="1" algn="just">
              <a:lnSpc>
                <a:spcPct val="120000"/>
              </a:lnSpc>
              <a:spcBef>
                <a:spcPts val="0"/>
              </a:spcBef>
              <a:spcAft>
                <a:spcPts val="1200"/>
              </a:spcAft>
              <a:buClr>
                <a:srgbClr val="3333CC"/>
              </a:buClr>
            </a:pP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3 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등분한 후 각 부분에서 가장 왼쪽 숫자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중간 숫자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 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가장 오른쪽 숫자 중에서 중앙값을 찾은 후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,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세 중앙값들 중에서 중앙값을 </a:t>
            </a:r>
            <a:r>
              <a:rPr lang="ko-KR" altLang="en-US" sz="2000" b="1" kern="0" dirty="0" err="1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피봇을</a:t>
            </a:r>
            <a:r>
              <a:rPr lang="ko-KR" altLang="en-US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정한다</a:t>
            </a:r>
            <a:r>
              <a:rPr lang="en-US" altLang="ko-KR" sz="2000" b="1" kern="0" dirty="0">
                <a:solidFill>
                  <a:srgbClr val="0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. 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B22FBF2B-3507-4F19-84D8-79A146106E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3753" y="3559407"/>
            <a:ext cx="5095875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5725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제목 1">
            <a:extLst>
              <a:ext uri="{FF2B5EF4-FFF2-40B4-BE49-F238E27FC236}">
                <a16:creationId xmlns:a16="http://schemas.microsoft.com/office/drawing/2014/main" id="{B7467BE1-8083-443A-8922-0C6326470F9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성능 향상 방법</a:t>
            </a:r>
          </a:p>
        </p:txBody>
      </p:sp>
      <p:sp>
        <p:nvSpPr>
          <p:cNvPr id="39939" name="내용 개체 틀 2">
            <a:extLst>
              <a:ext uri="{FF2B5EF4-FFF2-40B4-BE49-F238E27FC236}">
                <a16:creationId xmlns:a16="http://schemas.microsoft.com/office/drawing/2014/main" id="{D00F4EA9-531E-482F-9318-60C5AFDF8CF5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/>
              <a:t>입력의 크기가 매우 클 때</a:t>
            </a:r>
            <a:r>
              <a:rPr lang="en-US" altLang="ko-KR" sz="2400" dirty="0"/>
              <a:t>, </a:t>
            </a:r>
            <a:r>
              <a:rPr lang="ko-KR" altLang="en-US" sz="2400" dirty="0" err="1"/>
              <a:t>퀵</a:t>
            </a:r>
            <a:r>
              <a:rPr lang="ko-KR" altLang="en-US" sz="2400" dirty="0"/>
              <a:t> 정렬의 성능을 더 향상시키기 위해서</a:t>
            </a:r>
            <a:r>
              <a:rPr lang="en-US" altLang="ko-KR" sz="2400" dirty="0"/>
              <a:t>, </a:t>
            </a:r>
            <a:r>
              <a:rPr lang="ko-KR" altLang="en-US" sz="2400" dirty="0">
                <a:solidFill>
                  <a:srgbClr val="00B0F0"/>
                </a:solidFill>
              </a:rPr>
              <a:t>삽입 정렬을 동시에 사용</a:t>
            </a:r>
            <a:endParaRPr lang="en-US" altLang="ko-KR" sz="2400" dirty="0">
              <a:solidFill>
                <a:srgbClr val="00B0F0"/>
              </a:solidFill>
            </a:endParaRPr>
          </a:p>
          <a:p>
            <a:pPr lvl="1" algn="just"/>
            <a:r>
              <a:rPr lang="ko-KR" altLang="en-US" sz="2000" dirty="0"/>
              <a:t>입력의 크기가 작을 때에는 </a:t>
            </a:r>
            <a:r>
              <a:rPr lang="ko-KR" altLang="en-US" sz="2000" dirty="0" err="1"/>
              <a:t>퀵</a:t>
            </a:r>
            <a:r>
              <a:rPr lang="ko-KR" altLang="en-US" sz="2000" dirty="0"/>
              <a:t> 정렬이 삽입 정렬보다 </a:t>
            </a:r>
            <a:r>
              <a:rPr lang="ko-KR" altLang="en-US" sz="2000" dirty="0" err="1"/>
              <a:t>빠르지만은</a:t>
            </a:r>
            <a:r>
              <a:rPr lang="ko-KR" altLang="en-US" sz="2000" dirty="0"/>
              <a:t> 않다</a:t>
            </a:r>
            <a:r>
              <a:rPr lang="en-US" altLang="ko-KR" sz="2000" dirty="0"/>
              <a:t>. </a:t>
            </a:r>
          </a:p>
          <a:p>
            <a:pPr lvl="2" algn="just"/>
            <a:r>
              <a:rPr lang="ko-KR" altLang="en-US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퀵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정렬은 순환 호출로 수행되기 때문</a:t>
            </a:r>
            <a:endParaRPr lang="en-US" altLang="ko-KR" b="1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vl="1" algn="just"/>
            <a:endParaRPr lang="en-US" altLang="ko-KR" sz="2000" dirty="0"/>
          </a:p>
          <a:p>
            <a:pPr lvl="1" algn="just"/>
            <a:r>
              <a:rPr lang="ko-KR" altLang="en-US" sz="2000" dirty="0"/>
              <a:t>부분 문제의 크기가 작아지면 </a:t>
            </a:r>
            <a:r>
              <a:rPr lang="en-US" altLang="ko-KR" sz="2000" dirty="0"/>
              <a:t>(</a:t>
            </a:r>
            <a:r>
              <a:rPr lang="ko-KR" altLang="en-US" sz="2000" dirty="0"/>
              <a:t>예를 들어</a:t>
            </a:r>
            <a:r>
              <a:rPr lang="en-US" altLang="ko-KR" sz="2000" dirty="0"/>
              <a:t>, 25</a:t>
            </a:r>
            <a:r>
              <a:rPr lang="ko-KR" altLang="en-US" sz="2000" dirty="0"/>
              <a:t>에서 </a:t>
            </a:r>
            <a:r>
              <a:rPr lang="en-US" altLang="ko-KR" sz="2000" dirty="0"/>
              <a:t>50</a:t>
            </a:r>
            <a:r>
              <a:rPr lang="ko-KR" altLang="en-US" sz="2000" dirty="0"/>
              <a:t>이 되면</a:t>
            </a:r>
            <a:r>
              <a:rPr lang="en-US" altLang="ko-KR" sz="2000" dirty="0"/>
              <a:t>), </a:t>
            </a:r>
            <a:r>
              <a:rPr lang="ko-KR" altLang="en-US" sz="2000" dirty="0"/>
              <a:t>더 이상의 분할</a:t>
            </a:r>
            <a:r>
              <a:rPr lang="en-US" altLang="ko-KR" sz="2000" dirty="0"/>
              <a:t>(</a:t>
            </a:r>
            <a:r>
              <a:rPr lang="ko-KR" altLang="en-US" sz="2000" dirty="0"/>
              <a:t>순환 호출</a:t>
            </a:r>
            <a:r>
              <a:rPr lang="en-US" altLang="ko-KR" sz="2000" dirty="0"/>
              <a:t>)</a:t>
            </a:r>
            <a:r>
              <a:rPr lang="ko-KR" altLang="en-US" sz="2000" dirty="0"/>
              <a:t>을 중단하고 삽입 정렬을 사용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DE339FF-ADD1-48CC-8019-1711CA4C76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A8AAC60-3C8C-41B1-A474-0A8E6903780E}" type="slidenum">
              <a:rPr lang="en-US" altLang="ko-KR" sz="1200">
                <a:latin typeface="Tahoma" panose="020B0604030504040204" pitchFamily="34" charset="0"/>
              </a:rPr>
              <a:pPr/>
              <a:t>35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3" name="내용 개체 틀 2">
            <a:extLst>
              <a:ext uri="{FF2B5EF4-FFF2-40B4-BE49-F238E27FC236}">
                <a16:creationId xmlns:a16="http://schemas.microsoft.com/office/drawing/2014/main" id="{DB3F1D88-3CEF-4F3C-955D-5D1D47BF5D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 err="1"/>
              <a:t>퀵</a:t>
            </a:r>
            <a:r>
              <a:rPr lang="ko-KR" altLang="en-US" sz="2400" dirty="0"/>
              <a:t> 정렬은 커다란 크기의 입력에 대해서 가장 좋은 성능을 보이는 정렬 알고리즘이다</a:t>
            </a:r>
            <a:r>
              <a:rPr lang="en-US" altLang="ko-KR" sz="2400" dirty="0"/>
              <a:t>.</a:t>
            </a:r>
          </a:p>
          <a:p>
            <a:pPr lvl="4" algn="just"/>
            <a:endParaRPr lang="en-US" altLang="ko-KR" sz="1400" dirty="0"/>
          </a:p>
          <a:p>
            <a:pPr algn="just"/>
            <a:r>
              <a:rPr lang="ko-KR" altLang="en-US" sz="2400" dirty="0" err="1"/>
              <a:t>퀵</a:t>
            </a:r>
            <a:r>
              <a:rPr lang="ko-KR" altLang="en-US" sz="2400" dirty="0"/>
              <a:t> 정렬은 실질적으로 어느 정렬 알고리즘보다 좋은 성능을 보인다</a:t>
            </a:r>
            <a:r>
              <a:rPr lang="en-US" altLang="ko-KR" sz="2400" dirty="0"/>
              <a:t>.</a:t>
            </a:r>
          </a:p>
          <a:p>
            <a:pPr lvl="4"/>
            <a:endParaRPr lang="en-US" altLang="ko-KR" sz="1400" dirty="0"/>
          </a:p>
          <a:p>
            <a:pPr algn="just"/>
            <a:r>
              <a:rPr lang="ko-KR" altLang="en-US" sz="2400" dirty="0"/>
              <a:t>생물 정보 공학</a:t>
            </a:r>
            <a:r>
              <a:rPr lang="en-US" altLang="ko-KR" sz="2400" dirty="0"/>
              <a:t>(Bioinformatics)</a:t>
            </a:r>
            <a:r>
              <a:rPr lang="ko-KR" altLang="en-US" sz="2400" dirty="0"/>
              <a:t>에서 특정 유전자를 효율적으로 찾는데 </a:t>
            </a:r>
            <a:r>
              <a:rPr lang="ko-KR" altLang="en-US" sz="2400" dirty="0" err="1"/>
              <a:t>접미</a:t>
            </a:r>
            <a:r>
              <a:rPr lang="ko-KR" altLang="en-US" sz="2400" dirty="0"/>
              <a:t> 배열</a:t>
            </a:r>
            <a:r>
              <a:rPr lang="en-US" altLang="ko-KR" sz="2400" dirty="0"/>
              <a:t>(suffix array)</a:t>
            </a:r>
            <a:r>
              <a:rPr lang="ko-KR" altLang="en-US" sz="2400" dirty="0"/>
              <a:t>과 함께 </a:t>
            </a:r>
            <a:r>
              <a:rPr lang="ko-KR" altLang="en-US" sz="2400" dirty="0" err="1"/>
              <a:t>퀵</a:t>
            </a:r>
            <a:r>
              <a:rPr lang="ko-KR" altLang="en-US" sz="2400" dirty="0"/>
              <a:t> 정렬이 활용된다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7319E39-76A0-4771-B604-F0EEE65C1D8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48AA1EB-5B8C-41B2-BCF6-90597478F88A}" type="slidenum">
              <a:rPr lang="en-US" altLang="ko-KR" sz="1200">
                <a:latin typeface="Tahoma" panose="020B0604030504040204" pitchFamily="34" charset="0"/>
              </a:rPr>
              <a:pPr/>
              <a:t>36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40965" name="Picture 2">
            <a:extLst>
              <a:ext uri="{FF2B5EF4-FFF2-40B4-BE49-F238E27FC236}">
                <a16:creationId xmlns:a16="http://schemas.microsoft.com/office/drawing/2014/main" id="{07464549-733C-4F2D-9E33-B382175ED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75920" y="5013176"/>
            <a:ext cx="2088232" cy="11694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그림 1">
            <a:extLst>
              <a:ext uri="{FF2B5EF4-FFF2-40B4-BE49-F238E27FC236}">
                <a16:creationId xmlns:a16="http://schemas.microsoft.com/office/drawing/2014/main" id="{682D86BC-F970-4124-A461-C8DBBEE717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31508" y="42864"/>
            <a:ext cx="1200942" cy="90232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948CD0AF-EB75-404E-A1F2-D577D1D501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55840" y="366353"/>
            <a:ext cx="2425632" cy="558274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제목 1">
            <a:extLst>
              <a:ext uri="{FF2B5EF4-FFF2-40B4-BE49-F238E27FC236}">
                <a16:creationId xmlns:a16="http://schemas.microsoft.com/office/drawing/2014/main" id="{185CC073-E295-4AD8-86A3-5B43BF39202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3.3 </a:t>
            </a:r>
            <a:r>
              <a:rPr lang="ko-KR" altLang="en-US" dirty="0"/>
              <a:t>선택</a:t>
            </a:r>
            <a:r>
              <a:rPr lang="en-US" altLang="ko-KR" dirty="0"/>
              <a:t>(Selection) </a:t>
            </a:r>
            <a:r>
              <a:rPr lang="ko-KR" altLang="en-US" dirty="0"/>
              <a:t>문제</a:t>
            </a:r>
          </a:p>
        </p:txBody>
      </p:sp>
      <p:sp>
        <p:nvSpPr>
          <p:cNvPr id="41987" name="내용 개체 틀 2">
            <a:extLst>
              <a:ext uri="{FF2B5EF4-FFF2-40B4-BE49-F238E27FC236}">
                <a16:creationId xmlns:a16="http://schemas.microsoft.com/office/drawing/2014/main" id="{62195EB2-4C30-4FFC-9988-9951EC30E5C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선택 문제는 </a:t>
            </a:r>
            <a:r>
              <a:rPr lang="en-US" altLang="ko-KR" sz="2400" dirty="0"/>
              <a:t>n</a:t>
            </a:r>
            <a:r>
              <a:rPr lang="ko-KR" altLang="en-US" sz="2400" dirty="0"/>
              <a:t>개의 숫자들 중에서 </a:t>
            </a:r>
            <a:r>
              <a:rPr lang="en-US" altLang="ko-KR" sz="2400" dirty="0"/>
              <a:t>k </a:t>
            </a:r>
            <a:r>
              <a:rPr lang="ko-KR" altLang="en-US" sz="2400" dirty="0"/>
              <a:t>번째로 작은 숫자를 찾는 문제</a:t>
            </a:r>
            <a:endParaRPr lang="en-US" altLang="ko-KR" sz="2400" dirty="0">
              <a:solidFill>
                <a:srgbClr val="0000CC"/>
              </a:solidFill>
            </a:endParaRPr>
          </a:p>
          <a:p>
            <a:r>
              <a:rPr lang="ko-KR" altLang="en-US" sz="2400" dirty="0"/>
              <a:t>단순한 알고리즘</a:t>
            </a:r>
            <a:endParaRPr lang="en-US" altLang="ko-KR" sz="2400" dirty="0"/>
          </a:p>
          <a:p>
            <a:pPr lvl="1"/>
            <a:r>
              <a:rPr lang="ko-KR" altLang="en-US" sz="2000" dirty="0">
                <a:solidFill>
                  <a:srgbClr val="00B0F0"/>
                </a:solidFill>
              </a:rPr>
              <a:t>최소 숫자를 </a:t>
            </a:r>
            <a:r>
              <a:rPr lang="en-US" altLang="ko-KR" sz="2000" dirty="0">
                <a:solidFill>
                  <a:srgbClr val="00B0F0"/>
                </a:solidFill>
              </a:rPr>
              <a:t>k </a:t>
            </a:r>
            <a:r>
              <a:rPr lang="ko-KR" altLang="en-US" sz="2000" dirty="0">
                <a:solidFill>
                  <a:srgbClr val="00B0F0"/>
                </a:solidFill>
              </a:rPr>
              <a:t>번</a:t>
            </a:r>
            <a:r>
              <a:rPr lang="ko-KR" altLang="en-US" sz="2000" dirty="0"/>
              <a:t> 찾는다</a:t>
            </a:r>
            <a:r>
              <a:rPr lang="en-US" altLang="ko-KR" sz="2000" dirty="0"/>
              <a:t>. </a:t>
            </a:r>
          </a:p>
          <a:p>
            <a:pPr lvl="2"/>
            <a:r>
              <a:rPr lang="ko-KR" altLang="en-US" sz="1800" dirty="0"/>
              <a:t>단</a:t>
            </a:r>
            <a:r>
              <a:rPr lang="en-US" altLang="ko-KR" sz="1800" dirty="0"/>
              <a:t>, </a:t>
            </a:r>
            <a:r>
              <a:rPr lang="ko-KR" altLang="en-US" sz="1800" dirty="0"/>
              <a:t>최소 숫자를 찾은 뒤에는 입력에서 최소 숫자를 제거한다</a:t>
            </a:r>
            <a:r>
              <a:rPr lang="en-US" altLang="ko-KR" sz="1800" dirty="0"/>
              <a:t>.</a:t>
            </a:r>
          </a:p>
          <a:p>
            <a:pPr lvl="3"/>
            <a:endParaRPr lang="en-US" altLang="ko-KR" sz="1600" dirty="0"/>
          </a:p>
          <a:p>
            <a:pPr lvl="1"/>
            <a:r>
              <a:rPr lang="ko-KR" altLang="en-US" sz="2000" dirty="0"/>
              <a:t>숫자들을 </a:t>
            </a:r>
            <a:r>
              <a:rPr lang="ko-KR" altLang="en-US" sz="2000" dirty="0">
                <a:solidFill>
                  <a:srgbClr val="00B0F0"/>
                </a:solidFill>
              </a:rPr>
              <a:t>정렬한 후</a:t>
            </a:r>
            <a:r>
              <a:rPr lang="en-US" altLang="ko-KR" sz="2000" dirty="0"/>
              <a:t>, k</a:t>
            </a:r>
            <a:r>
              <a:rPr lang="ko-KR" altLang="en-US" sz="2000" dirty="0"/>
              <a:t>번째 숫자를 찾는다</a:t>
            </a:r>
            <a:r>
              <a:rPr lang="en-US" altLang="ko-KR" sz="2000" dirty="0"/>
              <a:t>.</a:t>
            </a:r>
          </a:p>
          <a:p>
            <a:pPr lvl="3"/>
            <a:endParaRPr lang="en-US" altLang="ko-KR" sz="1600" dirty="0"/>
          </a:p>
          <a:p>
            <a:pPr lvl="1"/>
            <a:r>
              <a:rPr lang="ko-KR" altLang="en-US" sz="2000" dirty="0"/>
              <a:t>위의 알고리즘들은 각각 최악의 경우 </a:t>
            </a:r>
            <a:r>
              <a:rPr lang="en-US" altLang="ko-KR" sz="2000" dirty="0"/>
              <a:t>O(</a:t>
            </a:r>
            <a:r>
              <a:rPr lang="en-US" altLang="ko-KR" sz="2000" dirty="0" err="1"/>
              <a:t>kn</a:t>
            </a:r>
            <a:r>
              <a:rPr lang="en-US" altLang="ko-KR" sz="2000" dirty="0"/>
              <a:t>)</a:t>
            </a:r>
            <a:r>
              <a:rPr lang="ko-KR" altLang="en-US" sz="2000" dirty="0"/>
              <a:t>과 </a:t>
            </a:r>
            <a:r>
              <a:rPr lang="en-US" altLang="ko-KR" sz="2000" dirty="0"/>
              <a:t>O(</a:t>
            </a:r>
            <a:r>
              <a:rPr lang="en-US" altLang="ko-KR" sz="2000" dirty="0" err="1"/>
              <a:t>nlogn</a:t>
            </a:r>
            <a:r>
              <a:rPr lang="en-US" altLang="ko-KR" sz="2000" dirty="0"/>
              <a:t>)</a:t>
            </a:r>
            <a:r>
              <a:rPr lang="ko-KR" altLang="en-US" sz="2000" dirty="0"/>
              <a:t>의 수행 시간이 걸린다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C43A6E5-1BFC-4FA4-B79A-7C821803A7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6681335-3806-4C9C-B29B-CB5197BCE37A}" type="slidenum">
              <a:rPr lang="en-US" altLang="ko-KR" sz="1200">
                <a:latin typeface="Tahoma" panose="020B0604030504040204" pitchFamily="34" charset="0"/>
              </a:rPr>
              <a:pPr/>
              <a:t>37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제목 1">
            <a:extLst>
              <a:ext uri="{FF2B5EF4-FFF2-40B4-BE49-F238E27FC236}">
                <a16:creationId xmlns:a16="http://schemas.microsoft.com/office/drawing/2014/main" id="{1D3D61D9-50E9-40F8-9F6D-7E17A63A481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아이디어</a:t>
            </a:r>
          </a:p>
        </p:txBody>
      </p:sp>
      <p:sp>
        <p:nvSpPr>
          <p:cNvPr id="43011" name="내용 개체 틀 2">
            <a:extLst>
              <a:ext uri="{FF2B5EF4-FFF2-40B4-BE49-F238E27FC236}">
                <a16:creationId xmlns:a16="http://schemas.microsoft.com/office/drawing/2014/main" id="{CDFF18A3-DDB3-46B0-BCEA-D11274A25E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552" y="1166478"/>
            <a:ext cx="7772400" cy="525529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이진 탐색</a:t>
            </a:r>
            <a:endParaRPr lang="en-US" altLang="ko-KR" sz="2400" dirty="0"/>
          </a:p>
          <a:p>
            <a:pPr lvl="1" algn="just"/>
            <a:r>
              <a:rPr lang="ko-KR" altLang="en-US" sz="2000" dirty="0"/>
              <a:t>정렬된 입력의 중간에 있는 숫자와 찾고자 하는 숫자를 비교함으로써</a:t>
            </a:r>
            <a:r>
              <a:rPr lang="en-US" altLang="ko-KR" sz="2000" dirty="0"/>
              <a:t>, </a:t>
            </a:r>
            <a:r>
              <a:rPr lang="ko-KR" altLang="en-US" sz="2000" dirty="0"/>
              <a:t>입력을 </a:t>
            </a:r>
            <a:r>
              <a:rPr lang="en-US" altLang="ko-KR" sz="2000" dirty="0"/>
              <a:t>1/2</a:t>
            </a:r>
            <a:r>
              <a:rPr lang="ko-KR" altLang="en-US" sz="2000" dirty="0"/>
              <a:t>로 나눈 두 부분 중에서 한 부분만을 검색</a:t>
            </a:r>
            <a:endParaRPr lang="en-US" altLang="ko-KR" sz="2000" dirty="0"/>
          </a:p>
          <a:p>
            <a:pPr lvl="4"/>
            <a:endParaRPr lang="en-US" altLang="ko-KR" sz="1400" dirty="0"/>
          </a:p>
          <a:p>
            <a:r>
              <a:rPr lang="ko-KR" altLang="en-US" sz="2400" dirty="0"/>
              <a:t>선택 문제</a:t>
            </a:r>
            <a:endParaRPr lang="en-US" altLang="ko-KR" sz="2400" dirty="0"/>
          </a:p>
          <a:p>
            <a:pPr lvl="1" algn="just"/>
            <a:r>
              <a:rPr lang="ko-KR" altLang="en-US" sz="2000" dirty="0"/>
              <a:t>입력이 정렬되어 있지 않으므로</a:t>
            </a:r>
            <a:r>
              <a:rPr lang="en-US" altLang="ko-KR" sz="2000" dirty="0"/>
              <a:t>, </a:t>
            </a:r>
            <a:r>
              <a:rPr lang="ko-KR" altLang="en-US" sz="2000" dirty="0"/>
              <a:t>입력 숫자들 중에서 </a:t>
            </a:r>
            <a:r>
              <a:rPr lang="en-US" altLang="ko-KR" sz="2000" dirty="0"/>
              <a:t>(</a:t>
            </a:r>
            <a:r>
              <a:rPr lang="ko-KR" altLang="en-US" sz="2000" dirty="0" err="1"/>
              <a:t>퀵</a:t>
            </a:r>
            <a:r>
              <a:rPr lang="ko-KR" altLang="en-US" sz="2000" dirty="0"/>
              <a:t> 정렬과 같이</a:t>
            </a:r>
            <a:r>
              <a:rPr lang="en-US" altLang="ko-KR" sz="2000" dirty="0"/>
              <a:t>) </a:t>
            </a:r>
            <a:r>
              <a:rPr lang="ko-KR" altLang="en-US" sz="2000" dirty="0" err="1"/>
              <a:t>피봇을</a:t>
            </a:r>
            <a:r>
              <a:rPr lang="ko-KR" altLang="en-US" sz="2000" dirty="0"/>
              <a:t> 선택하여 분할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BF7407-7C78-469D-9BDF-9BA0DCBD8A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4FE4CC7-935C-4962-AC84-7C2503B8A845}" type="slidenum">
              <a:rPr lang="en-US" altLang="ko-KR" sz="1200">
                <a:latin typeface="Tahoma" panose="020B0604030504040204" pitchFamily="34" charset="0"/>
              </a:rPr>
              <a:pPr/>
              <a:t>38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2B110E9-8CC6-4179-A3D8-A7AA56E66F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67808" y="212258"/>
            <a:ext cx="495300" cy="7620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E695423-0C90-4583-B9D5-B7A3560874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4072" y="4394360"/>
            <a:ext cx="2668570" cy="2187699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제목 1">
            <a:extLst>
              <a:ext uri="{FF2B5EF4-FFF2-40B4-BE49-F238E27FC236}">
                <a16:creationId xmlns:a16="http://schemas.microsoft.com/office/drawing/2014/main" id="{D097954E-9897-434D-9859-8BB6EA52E7E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아이디어</a:t>
            </a:r>
          </a:p>
        </p:txBody>
      </p:sp>
      <p:sp>
        <p:nvSpPr>
          <p:cNvPr id="44035" name="내용 개체 틀 2">
            <a:extLst>
              <a:ext uri="{FF2B5EF4-FFF2-40B4-BE49-F238E27FC236}">
                <a16:creationId xmlns:a16="http://schemas.microsoft.com/office/drawing/2014/main" id="{F0051CA5-F95E-4B92-BBCE-77BEF58D78F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63552" y="1342356"/>
            <a:ext cx="7772400" cy="5255295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Small group</a:t>
            </a:r>
            <a:r>
              <a:rPr lang="ko-KR" altLang="en-US" sz="2400" dirty="0"/>
              <a:t>은 </a:t>
            </a:r>
            <a:r>
              <a:rPr lang="ko-KR" altLang="en-US" sz="2400" dirty="0" err="1"/>
              <a:t>피봇보다</a:t>
            </a:r>
            <a:r>
              <a:rPr lang="ko-KR" altLang="en-US" sz="2400" dirty="0"/>
              <a:t> 작은 숫자의 그룹이고</a:t>
            </a:r>
            <a:r>
              <a:rPr lang="en-US" altLang="ko-KR" sz="2400" dirty="0"/>
              <a:t>, Large group</a:t>
            </a:r>
            <a:r>
              <a:rPr lang="ko-KR" altLang="en-US" sz="2400" dirty="0"/>
              <a:t>은 </a:t>
            </a:r>
            <a:r>
              <a:rPr lang="ko-KR" altLang="en-US" sz="2400" dirty="0" err="1"/>
              <a:t>피봇보다</a:t>
            </a:r>
            <a:r>
              <a:rPr lang="ko-KR" altLang="en-US" sz="2400" dirty="0"/>
              <a:t> 큰 숫자의 그룹</a:t>
            </a:r>
            <a:endParaRPr lang="en-US" altLang="ko-KR" sz="2400" dirty="0"/>
          </a:p>
          <a:p>
            <a:r>
              <a:rPr lang="ko-KR" altLang="en-US" sz="2400" dirty="0"/>
              <a:t>이렇게 분할했을 때 알아야 할 것은 각 그룹의 크기</a:t>
            </a:r>
            <a:r>
              <a:rPr lang="en-US" altLang="ko-KR" sz="2400" dirty="0"/>
              <a:t>, </a:t>
            </a:r>
            <a:r>
              <a:rPr lang="ko-KR" altLang="en-US" sz="2400" dirty="0"/>
              <a:t>즉</a:t>
            </a:r>
            <a:r>
              <a:rPr lang="en-US" altLang="ko-KR" sz="2400" dirty="0"/>
              <a:t>, </a:t>
            </a:r>
            <a:r>
              <a:rPr lang="ko-KR" altLang="en-US" sz="2400" dirty="0"/>
              <a:t>숫자의 개수</a:t>
            </a:r>
            <a:endParaRPr lang="en-US" altLang="ko-KR" sz="2400" dirty="0"/>
          </a:p>
          <a:p>
            <a:pPr lvl="1"/>
            <a:r>
              <a:rPr lang="ko-KR" altLang="en-US" sz="2000" dirty="0"/>
              <a:t>각 그룹의 크기를 알면</a:t>
            </a:r>
            <a:r>
              <a:rPr lang="en-US" altLang="ko-KR" sz="2000" dirty="0"/>
              <a:t>, </a:t>
            </a:r>
          </a:p>
          <a:p>
            <a:pPr lvl="1"/>
            <a:r>
              <a:rPr lang="en-US" altLang="ko-KR" sz="2000" dirty="0"/>
              <a:t>k</a:t>
            </a:r>
            <a:r>
              <a:rPr lang="ko-KR" altLang="en-US" sz="2000" dirty="0"/>
              <a:t>번째 작은 숫자가 어느 그룹에 있는지를 알 수 있고</a:t>
            </a:r>
            <a:r>
              <a:rPr lang="en-US" altLang="ko-KR" sz="2000" dirty="0"/>
              <a:t>, </a:t>
            </a:r>
          </a:p>
          <a:p>
            <a:pPr lvl="1"/>
            <a:r>
              <a:rPr lang="ko-KR" altLang="en-US" sz="2000" dirty="0"/>
              <a:t>그 다음에는 그 그룹에서 몇 번째로 작은 숫자를 찾아야 하는지를 알 수 있다</a:t>
            </a:r>
            <a:r>
              <a:rPr lang="en-US" altLang="ko-KR" sz="2000" dirty="0"/>
              <a:t>.</a:t>
            </a:r>
          </a:p>
          <a:p>
            <a:pPr lvl="4"/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44820-2759-4358-A0EA-610E45D035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5FDB052-3055-4D46-82E5-54D692EAAAEF}" type="slidenum">
              <a:rPr lang="en-US" altLang="ko-KR" sz="1200">
                <a:latin typeface="Tahoma" panose="020B0604030504040204" pitchFamily="34" charset="0"/>
              </a:rPr>
              <a:pPr/>
              <a:t>39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제목 1">
            <a:extLst>
              <a:ext uri="{FF2B5EF4-FFF2-40B4-BE49-F238E27FC236}">
                <a16:creationId xmlns:a16="http://schemas.microsoft.com/office/drawing/2014/main" id="{61213FE5-3E8E-433B-9736-F2B2762C73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28303" y="0"/>
            <a:ext cx="7772400" cy="946150"/>
          </a:xfrm>
        </p:spPr>
        <p:txBody>
          <a:bodyPr/>
          <a:lstStyle/>
          <a:p>
            <a:r>
              <a:rPr lang="ko-KR" altLang="en-US"/>
              <a:t>분할 정복 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9FB8CE6-DD73-46B1-BC6B-2130AC9B837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7F7BC24B-A4D7-4EAC-AB1F-AD01625D9C22}" type="slidenum">
              <a:rPr lang="en-US" altLang="ko-KR" sz="1200">
                <a:latin typeface="Tahoma" panose="020B0604030504040204" pitchFamily="34" charset="0"/>
              </a:rPr>
              <a:pPr/>
              <a:t>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149" name="Picture 2" descr="C:\Users\sbynag\AppData\Local\Microsoft\Windows\Temporary Internet Files\Content.IE5\E7F7YRZS\MC900299723[1].wmf">
            <a:extLst>
              <a:ext uri="{FF2B5EF4-FFF2-40B4-BE49-F238E27FC236}">
                <a16:creationId xmlns:a16="http://schemas.microsoft.com/office/drawing/2014/main" id="{7B3592BC-DEF1-4195-B8F8-29CDC67D2E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5670" y="2741478"/>
            <a:ext cx="2183719" cy="22004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오른쪽 화살표 3">
            <a:extLst>
              <a:ext uri="{FF2B5EF4-FFF2-40B4-BE49-F238E27FC236}">
                <a16:creationId xmlns:a16="http://schemas.microsoft.com/office/drawing/2014/main" id="{C744D4D1-8FD8-4464-B04C-DED8A96721BF}"/>
              </a:ext>
            </a:extLst>
          </p:cNvPr>
          <p:cNvSpPr/>
          <p:nvPr/>
        </p:nvSpPr>
        <p:spPr bwMode="auto">
          <a:xfrm>
            <a:off x="4335463" y="3570289"/>
            <a:ext cx="296862" cy="371475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A280EBD-D37F-43C0-945F-890222620020}"/>
              </a:ext>
            </a:extLst>
          </p:cNvPr>
          <p:cNvSpPr/>
          <p:nvPr/>
        </p:nvSpPr>
        <p:spPr bwMode="auto">
          <a:xfrm>
            <a:off x="7685882" y="2941131"/>
            <a:ext cx="1650206" cy="1753644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BottomDown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F2C33314-660E-4BFF-A617-85C613D91509}"/>
              </a:ext>
            </a:extLst>
          </p:cNvPr>
          <p:cNvSpPr/>
          <p:nvPr/>
        </p:nvSpPr>
        <p:spPr bwMode="auto">
          <a:xfrm>
            <a:off x="2495550" y="2879012"/>
            <a:ext cx="1650206" cy="1753644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  <a:ln w="28575">
            <a:solidFill>
              <a:schemeClr val="tx1"/>
            </a:solidFill>
          </a:ln>
          <a:effectLst>
            <a:innerShdw blurRad="63500" dist="50800" dir="2700000">
              <a:prstClr val="black">
                <a:alpha val="50000"/>
              </a:prstClr>
            </a:innerShdw>
          </a:effectLst>
          <a:scene3d>
            <a:camera prst="isometricBottomDown"/>
            <a:lightRig rig="threePt" dir="t"/>
          </a:scene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9" name="오른쪽 화살표 7">
            <a:extLst>
              <a:ext uri="{FF2B5EF4-FFF2-40B4-BE49-F238E27FC236}">
                <a16:creationId xmlns:a16="http://schemas.microsoft.com/office/drawing/2014/main" id="{6456D14B-A9D9-47E9-BB94-D86C5FDC3A93}"/>
              </a:ext>
            </a:extLst>
          </p:cNvPr>
          <p:cNvSpPr/>
          <p:nvPr/>
        </p:nvSpPr>
        <p:spPr bwMode="auto">
          <a:xfrm>
            <a:off x="7188200" y="3624263"/>
            <a:ext cx="298450" cy="373062"/>
          </a:xfrm>
          <a:prstGeom prst="rightArrow">
            <a:avLst/>
          </a:prstGeom>
          <a:solidFill>
            <a:srgbClr val="FFFF00"/>
          </a:solidFill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b="1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154" name="TextBox 9">
            <a:extLst>
              <a:ext uri="{FF2B5EF4-FFF2-40B4-BE49-F238E27FC236}">
                <a16:creationId xmlns:a16="http://schemas.microsoft.com/office/drawing/2014/main" id="{2DBE73FE-50E6-4B66-B533-F7EB8C78DC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4187" y="3500191"/>
            <a:ext cx="1133521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ko-KR" altLang="en-US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 제</a:t>
            </a:r>
            <a:r>
              <a:rPr lang="en-US" altLang="ko-KR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6155" name="TextBox 10">
            <a:extLst>
              <a:ext uri="{FF2B5EF4-FFF2-40B4-BE49-F238E27FC236}">
                <a16:creationId xmlns:a16="http://schemas.microsoft.com/office/drawing/2014/main" id="{AB9D9F8A-1EC4-4258-A715-CF70B718E3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5527" y="3375956"/>
            <a:ext cx="11335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ko-KR" altLang="en-US" sz="2000" b="1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부분 해</a:t>
            </a:r>
            <a:endParaRPr lang="en-US" altLang="ko-KR" sz="2000" b="1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156" name="TextBox 11">
            <a:extLst>
              <a:ext uri="{FF2B5EF4-FFF2-40B4-BE49-F238E27FC236}">
                <a16:creationId xmlns:a16="http://schemas.microsoft.com/office/drawing/2014/main" id="{E88CFC09-BA4C-4861-90C5-2FD4C63DC6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59837" y="2133600"/>
            <a:ext cx="1789891" cy="5846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ko-KR" altLang="en-US" sz="24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부분 문제</a:t>
            </a:r>
            <a:r>
              <a:rPr lang="en-US" altLang="ko-KR" sz="32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6157" name="TextBox 12">
            <a:extLst>
              <a:ext uri="{FF2B5EF4-FFF2-40B4-BE49-F238E27FC236}">
                <a16:creationId xmlns:a16="http://schemas.microsoft.com/office/drawing/2014/main" id="{F5153604-C5F1-4503-85E1-CBEF8125C1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80983" y="3313838"/>
            <a:ext cx="11335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ko-KR" altLang="en-US" sz="2000" b="1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부분 해</a:t>
            </a:r>
            <a:endParaRPr lang="en-US" altLang="ko-KR" sz="2000" b="1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158" name="TextBox 13">
            <a:extLst>
              <a:ext uri="{FF2B5EF4-FFF2-40B4-BE49-F238E27FC236}">
                <a16:creationId xmlns:a16="http://schemas.microsoft.com/office/drawing/2014/main" id="{BCC9B043-61AA-4277-B035-628A4AC279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2006" y="3776214"/>
            <a:ext cx="11335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ko-KR" altLang="en-US" sz="2000" b="1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부분 해</a:t>
            </a:r>
            <a:endParaRPr lang="en-US" altLang="ko-KR" sz="2000" b="1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159" name="TextBox 14">
            <a:extLst>
              <a:ext uri="{FF2B5EF4-FFF2-40B4-BE49-F238E27FC236}">
                <a16:creationId xmlns:a16="http://schemas.microsoft.com/office/drawing/2014/main" id="{26F06455-AC36-439F-A48E-A48489B050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6209" y="3962567"/>
            <a:ext cx="1133521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ko-KR" altLang="en-US" sz="2000" b="1">
                <a:solidFill>
                  <a:srgbClr val="C00000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부분 해</a:t>
            </a:r>
            <a:endParaRPr lang="en-US" altLang="ko-KR" sz="2000" b="1">
              <a:solidFill>
                <a:srgbClr val="C00000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160" name="TextBox 15">
            <a:extLst>
              <a:ext uri="{FF2B5EF4-FFF2-40B4-BE49-F238E27FC236}">
                <a16:creationId xmlns:a16="http://schemas.microsoft.com/office/drawing/2014/main" id="{D2F8A9B9-6834-4D3D-B203-82C4E67387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65853" y="3997133"/>
            <a:ext cx="759817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ko-KR" altLang="en-US" sz="2000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분할</a:t>
            </a:r>
            <a:endParaRPr lang="en-US" altLang="ko-KR" sz="2000" b="1" dirty="0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161" name="TextBox 16">
            <a:extLst>
              <a:ext uri="{FF2B5EF4-FFF2-40B4-BE49-F238E27FC236}">
                <a16:creationId xmlns:a16="http://schemas.microsoft.com/office/drawing/2014/main" id="{B5669E99-2E59-44A0-A4FE-4A2A2A606D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84551" y="2882083"/>
            <a:ext cx="759817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정복</a:t>
            </a:r>
            <a:endParaRPr lang="en-US" altLang="ko-KR" sz="2000" b="1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6162" name="TextBox 17">
            <a:extLst>
              <a:ext uri="{FF2B5EF4-FFF2-40B4-BE49-F238E27FC236}">
                <a16:creationId xmlns:a16="http://schemas.microsoft.com/office/drawing/2014/main" id="{58D1605B-1BF4-44CC-8036-D4B05C2A33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40976" y="3570289"/>
            <a:ext cx="1360006" cy="9541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ko-KR" altLang="en-US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문제 해</a:t>
            </a:r>
            <a:r>
              <a:rPr lang="en-US" altLang="ko-KR" b="1" dirty="0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</a:p>
        </p:txBody>
      </p:sp>
      <p:sp>
        <p:nvSpPr>
          <p:cNvPr id="6163" name="TextBox 18">
            <a:extLst>
              <a:ext uri="{FF2B5EF4-FFF2-40B4-BE49-F238E27FC236}">
                <a16:creationId xmlns:a16="http://schemas.microsoft.com/office/drawing/2014/main" id="{462707F3-29E5-4F76-B1FB-945610BF8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57605" y="4009479"/>
            <a:ext cx="759817" cy="40011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>
            <a:noFill/>
          </a:ln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7373FF"/>
              </a:buClr>
              <a:buFont typeface="Wingdings" panose="05000000000000000000" pitchFamily="2" charset="2"/>
              <a:buChar char="q"/>
              <a:defRPr kumimoji="1" sz="28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4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>
              <a:spcBef>
                <a:spcPct val="20000"/>
              </a:spcBef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>
              <a:spcBef>
                <a:spcPct val="20000"/>
              </a:spcBef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>
              <a:spcBef>
                <a:spcPct val="20000"/>
              </a:spcBef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9pPr>
          </a:lstStyle>
          <a:p>
            <a:pPr algn="ctr">
              <a:spcBef>
                <a:spcPct val="0"/>
              </a:spcBef>
              <a:buClrTx/>
              <a:buFontTx/>
              <a:buNone/>
            </a:pPr>
            <a:r>
              <a:rPr lang="ko-KR" altLang="en-US" sz="2000" b="1">
                <a:solidFill>
                  <a:schemeClr val="tx1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취합</a:t>
            </a:r>
            <a:endParaRPr lang="en-US" altLang="ko-KR" sz="2000" b="1">
              <a:solidFill>
                <a:schemeClr val="tx1"/>
              </a:solidFill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내용 개체 틀 2">
            <a:extLst>
              <a:ext uri="{FF2B5EF4-FFF2-40B4-BE49-F238E27FC236}">
                <a16:creationId xmlns:a16="http://schemas.microsoft.com/office/drawing/2014/main" id="{EA98636C-C4AB-4261-A4D0-6577A09038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Small group</a:t>
            </a:r>
            <a:r>
              <a:rPr lang="ko-KR" altLang="en-US" sz="2400" dirty="0"/>
              <a:t>에 </a:t>
            </a:r>
            <a:r>
              <a:rPr lang="en-US" altLang="ko-KR" sz="2400" dirty="0"/>
              <a:t>k</a:t>
            </a:r>
            <a:r>
              <a:rPr lang="ko-KR" altLang="en-US" sz="2400" dirty="0"/>
              <a:t>번째 작은 숫자가 속한 경우</a:t>
            </a:r>
            <a:endParaRPr lang="en-US" altLang="ko-KR" sz="2400" dirty="0"/>
          </a:p>
          <a:p>
            <a:pPr lvl="1"/>
            <a:r>
              <a:rPr lang="en-US" altLang="ko-KR" sz="2000" dirty="0"/>
              <a:t>k</a:t>
            </a:r>
            <a:r>
              <a:rPr lang="ko-KR" altLang="en-US" sz="2000" dirty="0"/>
              <a:t>번째 작은 숫자를 </a:t>
            </a:r>
            <a:r>
              <a:rPr lang="en-US" altLang="ko-KR" sz="2000" dirty="0"/>
              <a:t>Small group</a:t>
            </a:r>
            <a:r>
              <a:rPr lang="ko-KR" altLang="en-US" sz="2000" dirty="0"/>
              <a:t>에서 찾는다</a:t>
            </a:r>
            <a:r>
              <a:rPr lang="en-US" altLang="ko-KR" sz="2000" dirty="0"/>
              <a:t>.</a:t>
            </a:r>
            <a:endParaRPr lang="en-US" altLang="ko-KR" dirty="0"/>
          </a:p>
          <a:p>
            <a:r>
              <a:rPr lang="en-US" altLang="ko-KR" sz="2400" dirty="0"/>
              <a:t>Large group</a:t>
            </a:r>
            <a:r>
              <a:rPr lang="ko-KR" altLang="en-US" sz="2400" dirty="0"/>
              <a:t>에 </a:t>
            </a:r>
            <a:r>
              <a:rPr lang="en-US" altLang="ko-KR" sz="2400" dirty="0"/>
              <a:t>k</a:t>
            </a:r>
            <a:r>
              <a:rPr lang="ko-KR" altLang="en-US" sz="2400" dirty="0"/>
              <a:t>번째 작은 숫자가 있는 경우</a:t>
            </a:r>
            <a:endParaRPr lang="en-US" altLang="ko-KR" sz="2400" dirty="0"/>
          </a:p>
          <a:p>
            <a:pPr lvl="1"/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(k-|Small group|-1)</a:t>
            </a:r>
            <a:r>
              <a:rPr lang="ko-KR" altLang="en-US" sz="2000" dirty="0"/>
              <a:t>번째로 작은 숫자를 </a:t>
            </a:r>
            <a:r>
              <a:rPr lang="en-US" altLang="ko-KR" sz="2000" dirty="0"/>
              <a:t>Large group</a:t>
            </a:r>
            <a:r>
              <a:rPr lang="ko-KR" altLang="en-US" sz="2000" dirty="0"/>
              <a:t>에서 찾아야 한다</a:t>
            </a:r>
            <a:r>
              <a:rPr lang="en-US" altLang="ko-KR" sz="2000" dirty="0"/>
              <a:t>. </a:t>
            </a:r>
          </a:p>
          <a:p>
            <a:pPr lvl="1"/>
            <a:r>
              <a:rPr lang="en-US" altLang="ko-KR" sz="2000" dirty="0"/>
              <a:t>|Small group|</a:t>
            </a:r>
            <a:r>
              <a:rPr lang="ko-KR" altLang="en-US" sz="2000" dirty="0"/>
              <a:t>은 </a:t>
            </a:r>
            <a:r>
              <a:rPr lang="en-US" altLang="ko-KR" sz="2000" dirty="0"/>
              <a:t>Small group</a:t>
            </a:r>
            <a:r>
              <a:rPr lang="ko-KR" altLang="en-US" sz="2000" dirty="0"/>
              <a:t>에 있는 숫자의 개수이고</a:t>
            </a:r>
            <a:r>
              <a:rPr lang="en-US" altLang="ko-KR" sz="2000" dirty="0"/>
              <a:t>, 1</a:t>
            </a:r>
            <a:r>
              <a:rPr lang="ko-KR" altLang="en-US" sz="2000" dirty="0"/>
              <a:t>은 </a:t>
            </a:r>
            <a:r>
              <a:rPr lang="ko-KR" altLang="en-US" sz="2000" dirty="0" err="1"/>
              <a:t>피봇에</a:t>
            </a:r>
            <a:r>
              <a:rPr lang="ko-KR" altLang="en-US" sz="2000" dirty="0"/>
              <a:t> 해당된다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9444820-2759-4358-A0EA-610E45D035B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0116F50-4647-4410-BC0D-3554051717C0}" type="slidenum">
              <a:rPr lang="en-US" altLang="ko-KR" sz="1200">
                <a:latin typeface="Tahoma" panose="020B0604030504040204" pitchFamily="34" charset="0"/>
              </a:rPr>
              <a:pPr/>
              <a:t>40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03F61E-1843-449B-BEAA-A0331EC9E5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8251" y="1124745"/>
            <a:ext cx="8712324" cy="5255295"/>
          </a:xfrm>
        </p:spPr>
        <p:txBody>
          <a:bodyPr>
            <a:noAutofit/>
          </a:bodyPr>
          <a:lstStyle/>
          <a:p>
            <a:pPr marL="0" indent="0" latinLnBrk="1">
              <a:spcAft>
                <a:spcPts val="600"/>
              </a:spcAft>
              <a:buNone/>
              <a:defRPr/>
            </a:pPr>
            <a:r>
              <a:rPr lang="en-US" altLang="ko-KR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Selection</a:t>
            </a:r>
            <a:r>
              <a:rPr lang="en-US" altLang="ko-KR" sz="2000" b="0" dirty="0">
                <a:latin typeface="Consolas" panose="020B0609020204030204" pitchFamily="49" charset="0"/>
              </a:rPr>
              <a:t>(A, left, right, k)</a:t>
            </a:r>
          </a:p>
          <a:p>
            <a:pPr marL="0" indent="0" latinLnBrk="1">
              <a:spcAft>
                <a:spcPts val="600"/>
              </a:spcAft>
              <a:buNone/>
              <a:defRPr/>
            </a:pPr>
            <a:r>
              <a:rPr lang="ko-KR" altLang="en-US" sz="2000" dirty="0"/>
              <a:t>입력</a:t>
            </a:r>
            <a:r>
              <a:rPr lang="en-US" altLang="ko-KR" sz="2000" dirty="0"/>
              <a:t>: </a:t>
            </a:r>
            <a:r>
              <a:rPr lang="en-US" altLang="ko-KR" sz="2000" b="0" dirty="0">
                <a:latin typeface="Consolas" panose="020B0609020204030204" pitchFamily="49" charset="0"/>
              </a:rPr>
              <a:t>A[left]~A[right]</a:t>
            </a:r>
            <a:r>
              <a:rPr lang="ko-KR" altLang="en-US" sz="2000" dirty="0"/>
              <a:t>와 </a:t>
            </a:r>
            <a:r>
              <a:rPr lang="en-US" altLang="ko-KR" sz="2000" b="0" dirty="0">
                <a:latin typeface="Consolas" panose="020B0609020204030204" pitchFamily="49" charset="0"/>
              </a:rPr>
              <a:t>k</a:t>
            </a:r>
            <a:r>
              <a:rPr lang="en-US" altLang="ko-KR" sz="2000" dirty="0"/>
              <a:t>, </a:t>
            </a:r>
            <a:r>
              <a:rPr lang="ko-KR" altLang="en-US" sz="2000" dirty="0"/>
              <a:t>단</a:t>
            </a:r>
            <a:r>
              <a:rPr lang="en-US" altLang="ko-KR" sz="2000" dirty="0"/>
              <a:t>,</a:t>
            </a:r>
            <a:r>
              <a:rPr lang="en-US" altLang="ko-KR" sz="2000" b="0" dirty="0">
                <a:latin typeface="Consolas" panose="020B0609020204030204" pitchFamily="49" charset="0"/>
              </a:rPr>
              <a:t> 1</a:t>
            </a:r>
            <a:r>
              <a:rPr lang="ko-KR" altLang="en-US" sz="2000" b="0" dirty="0">
                <a:latin typeface="Consolas" panose="020B0609020204030204" pitchFamily="49" charset="0"/>
              </a:rPr>
              <a:t>≤</a:t>
            </a:r>
            <a:r>
              <a:rPr lang="en-US" altLang="ko-KR" sz="2000" b="0" dirty="0">
                <a:latin typeface="Consolas" panose="020B0609020204030204" pitchFamily="49" charset="0"/>
              </a:rPr>
              <a:t>k≤|A|, |A|=right-left+1</a:t>
            </a:r>
          </a:p>
          <a:p>
            <a:pPr marL="0" indent="0" latinLnBrk="1">
              <a:buNone/>
              <a:defRPr/>
            </a:pPr>
            <a:r>
              <a:rPr lang="ko-KR" altLang="en-US" sz="2000" dirty="0"/>
              <a:t>출력</a:t>
            </a:r>
            <a:r>
              <a:rPr lang="en-US" altLang="ko-KR" sz="2000" dirty="0"/>
              <a:t>: </a:t>
            </a:r>
            <a:r>
              <a:rPr lang="en-US" altLang="ko-KR" sz="2000" b="0" dirty="0">
                <a:latin typeface="Consolas" panose="020B0609020204030204" pitchFamily="49" charset="0"/>
              </a:rPr>
              <a:t>A[left]~A[right]</a:t>
            </a:r>
            <a:r>
              <a:rPr lang="ko-KR" altLang="en-US" sz="2000" dirty="0"/>
              <a:t>에서 </a:t>
            </a:r>
            <a:r>
              <a:rPr lang="en-US" altLang="ko-KR" sz="2000" b="0" dirty="0">
                <a:latin typeface="Consolas" panose="020B0609020204030204" pitchFamily="49" charset="0"/>
              </a:rPr>
              <a:t>k</a:t>
            </a:r>
            <a:r>
              <a:rPr lang="en-US" altLang="ko-KR" sz="2000" dirty="0"/>
              <a:t> </a:t>
            </a:r>
            <a:r>
              <a:rPr lang="ko-KR" altLang="en-US" sz="2000" dirty="0"/>
              <a:t>번째 작은 원소</a:t>
            </a:r>
            <a:endParaRPr lang="en-US" altLang="ko-KR" sz="2000" dirty="0"/>
          </a:p>
          <a:p>
            <a:pPr marL="361950" indent="-361950" algn="just" latinLnBrk="1">
              <a:buNone/>
              <a:defRPr/>
            </a:pPr>
            <a:r>
              <a:rPr lang="en-US" altLang="ko-KR" sz="2000" dirty="0"/>
              <a:t>1. </a:t>
            </a:r>
            <a:r>
              <a:rPr lang="ko-KR" altLang="en-US" sz="2000" dirty="0" err="1"/>
              <a:t>피봇을</a:t>
            </a:r>
            <a:r>
              <a:rPr lang="ko-KR" altLang="en-US" sz="2000" dirty="0"/>
              <a:t> </a:t>
            </a:r>
            <a:r>
              <a:rPr lang="en-US" altLang="ko-KR" sz="2000" b="0" dirty="0">
                <a:latin typeface="Consolas" panose="020B0609020204030204" pitchFamily="49" charset="0"/>
              </a:rPr>
              <a:t>A[left]~A[right]</a:t>
            </a:r>
            <a:r>
              <a:rPr lang="ko-KR" altLang="en-US" sz="2000" dirty="0"/>
              <a:t>에서 랜덤하게 선택하고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피봇과</a:t>
            </a:r>
            <a:r>
              <a:rPr lang="ko-KR" altLang="en-US" sz="2000" dirty="0"/>
              <a:t> </a:t>
            </a:r>
            <a:r>
              <a:rPr lang="en-US" altLang="ko-KR" sz="2000" b="0" dirty="0">
                <a:latin typeface="Consolas" panose="020B0609020204030204" pitchFamily="49" charset="0"/>
              </a:rPr>
              <a:t>A[left]</a:t>
            </a:r>
            <a:r>
              <a:rPr lang="ko-KR" altLang="en-US" sz="2000" dirty="0"/>
              <a:t>의 자리를 바꾼 후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피봇과</a:t>
            </a:r>
            <a:r>
              <a:rPr lang="ko-KR" altLang="en-US" sz="2000" dirty="0"/>
              <a:t> 배열의 각 원소를 비교하여 </a:t>
            </a:r>
            <a:r>
              <a:rPr lang="ko-KR" altLang="en-US" sz="2000" dirty="0" err="1"/>
              <a:t>피봇보다</a:t>
            </a:r>
            <a:r>
              <a:rPr lang="ko-KR" altLang="en-US" sz="2000" dirty="0"/>
              <a:t> 작은 숫자는 </a:t>
            </a:r>
            <a:r>
              <a:rPr lang="en-US" altLang="ko-KR" sz="2000" b="0" dirty="0">
                <a:latin typeface="Consolas" panose="020B0609020204030204" pitchFamily="49" charset="0"/>
              </a:rPr>
              <a:t>A[left]~A[p-1]</a:t>
            </a:r>
            <a:r>
              <a:rPr lang="ko-KR" altLang="en-US" sz="2000" dirty="0"/>
              <a:t>로 옮기고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피봇보다</a:t>
            </a:r>
            <a:r>
              <a:rPr lang="ko-KR" altLang="en-US" sz="2000" dirty="0"/>
              <a:t> 큰 숫자는 </a:t>
            </a:r>
            <a:r>
              <a:rPr lang="en-US" altLang="ko-KR" sz="2000" b="0" dirty="0">
                <a:latin typeface="Consolas" panose="020B0609020204030204" pitchFamily="49" charset="0"/>
              </a:rPr>
              <a:t>A[p+1]~</a:t>
            </a:r>
            <a:r>
              <a:rPr lang="en-US" altLang="ko-KR" sz="2000" dirty="0"/>
              <a:t> </a:t>
            </a:r>
            <a:r>
              <a:rPr lang="en-US" altLang="ko-KR" sz="2000" b="0" dirty="0">
                <a:latin typeface="Consolas" panose="020B0609020204030204" pitchFamily="49" charset="0"/>
              </a:rPr>
              <a:t>A[right]</a:t>
            </a:r>
            <a:r>
              <a:rPr lang="ko-KR" altLang="en-US" sz="2000" dirty="0"/>
              <a:t>로 옮기며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피봇은</a:t>
            </a:r>
            <a:r>
              <a:rPr lang="ko-KR" altLang="en-US" sz="2000" dirty="0"/>
              <a:t> </a:t>
            </a:r>
            <a:r>
              <a:rPr lang="en-US" altLang="ko-KR" sz="2000" b="0" dirty="0">
                <a:latin typeface="Consolas" panose="020B0609020204030204" pitchFamily="49" charset="0"/>
              </a:rPr>
              <a:t>A[p]</a:t>
            </a:r>
            <a:r>
              <a:rPr lang="ko-KR" altLang="en-US" sz="2000" dirty="0"/>
              <a:t>에 놓는다</a:t>
            </a:r>
            <a:r>
              <a:rPr lang="en-US" altLang="ko-KR" sz="2000" dirty="0"/>
              <a:t>.</a:t>
            </a:r>
            <a:endParaRPr lang="ko-KR" altLang="en-US" sz="2000" dirty="0"/>
          </a:p>
          <a:p>
            <a:pPr marL="361950" indent="-361950" latinLnBrk="1">
              <a:buNone/>
              <a:defRPr/>
            </a:pPr>
            <a:r>
              <a:rPr lang="en-US" altLang="ko-KR" sz="2000" dirty="0"/>
              <a:t>2.</a:t>
            </a:r>
            <a:r>
              <a:rPr lang="en-US" altLang="ko-KR" sz="2000" b="0" dirty="0">
                <a:latin typeface="Consolas" panose="020B0609020204030204" pitchFamily="49" charset="0"/>
              </a:rPr>
              <a:t> S = (p-1)-left+1 </a:t>
            </a:r>
            <a:r>
              <a:rPr lang="en-US" altLang="ko-KR" sz="2000" dirty="0"/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S = Small group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의 크기</a:t>
            </a:r>
          </a:p>
          <a:p>
            <a:pPr marL="361950" indent="-361950" latinLnBrk="1">
              <a:buNone/>
              <a:defRPr/>
            </a:pPr>
            <a:r>
              <a:rPr lang="en-US" altLang="ko-KR" sz="2000" dirty="0"/>
              <a:t>3.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sz="2000" b="0" dirty="0">
                <a:latin typeface="Consolas" panose="020B0609020204030204" pitchFamily="49" charset="0"/>
              </a:rPr>
              <a:t> ( k ≤ S )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Selection</a:t>
            </a:r>
            <a:r>
              <a:rPr lang="en-US" altLang="ko-KR" sz="2000" b="0" dirty="0">
                <a:latin typeface="Consolas" panose="020B0609020204030204" pitchFamily="49" charset="0"/>
              </a:rPr>
              <a:t>(A, left, p-1, k)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Small group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에서 찾기</a:t>
            </a:r>
          </a:p>
          <a:p>
            <a:pPr marL="361950" indent="-361950" latinLnBrk="1">
              <a:buNone/>
              <a:defRPr/>
            </a:pPr>
            <a:r>
              <a:rPr lang="en-US" altLang="ko-KR" sz="2000" dirty="0"/>
              <a:t>4.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else if</a:t>
            </a:r>
            <a:r>
              <a:rPr lang="en-US" altLang="ko-KR" sz="2000" b="0" dirty="0">
                <a:latin typeface="Consolas" panose="020B0609020204030204" pitchFamily="49" charset="0"/>
              </a:rPr>
              <a:t> ( k = S + 1 ) 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sz="2000" b="0" dirty="0">
                <a:latin typeface="Consolas" panose="020B0609020204030204" pitchFamily="49" charset="0"/>
              </a:rPr>
              <a:t> A[p]</a:t>
            </a:r>
            <a:r>
              <a:rPr lang="en-US" altLang="ko-KR" sz="2000" b="0" dirty="0">
                <a:solidFill>
                  <a:srgbClr val="00B05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2000" dirty="0">
                <a:solidFill>
                  <a:srgbClr val="00B050"/>
                </a:solidFill>
              </a:rPr>
              <a:t> </a:t>
            </a:r>
            <a:r>
              <a:rPr lang="en-US" altLang="ko-KR" sz="2000" dirty="0">
                <a:solidFill>
                  <a:schemeClr val="bg1">
                    <a:lumMod val="50000"/>
                  </a:schemeClr>
                </a:solidFill>
              </a:rPr>
              <a:t>      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</a:t>
            </a:r>
            <a:r>
              <a:rPr lang="ko-KR" altLang="en-US" sz="1800" dirty="0" err="1">
                <a:solidFill>
                  <a:schemeClr val="bg1">
                    <a:lumMod val="50000"/>
                  </a:schemeClr>
                </a:solidFill>
              </a:rPr>
              <a:t>피봇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= k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번째 작은 숫자</a:t>
            </a:r>
          </a:p>
          <a:p>
            <a:pPr marL="361950" indent="-361950" latinLnBrk="1">
              <a:buNone/>
              <a:defRPr/>
            </a:pPr>
            <a:r>
              <a:rPr lang="en-US" altLang="ko-KR" sz="2000" dirty="0"/>
              <a:t>5</a:t>
            </a:r>
            <a:r>
              <a:rPr lang="en-US" altLang="ko-KR" sz="2000" b="0" dirty="0">
                <a:latin typeface="Consolas" panose="020B0609020204030204" pitchFamily="49" charset="0"/>
              </a:rPr>
              <a:t>.</a:t>
            </a:r>
            <a:r>
              <a:rPr lang="en-US" altLang="ko-KR" sz="2000" b="0" dirty="0">
                <a:solidFill>
                  <a:srgbClr val="00B0F0"/>
                </a:solidFill>
                <a:latin typeface="Consolas" panose="020B0609020204030204" pitchFamily="49" charset="0"/>
              </a:rPr>
              <a:t>else</a:t>
            </a:r>
            <a:r>
              <a:rPr lang="en-US" altLang="ko-KR" sz="2000" b="0" dirty="0">
                <a:latin typeface="Consolas" panose="020B0609020204030204" pitchFamily="49" charset="0"/>
              </a:rPr>
              <a:t> </a:t>
            </a:r>
            <a:r>
              <a:rPr lang="en-US" altLang="ko-KR" sz="2000" b="0" dirty="0">
                <a:solidFill>
                  <a:srgbClr val="0000FF"/>
                </a:solidFill>
                <a:latin typeface="Consolas" panose="020B0609020204030204" pitchFamily="49" charset="0"/>
              </a:rPr>
              <a:t>Selection</a:t>
            </a:r>
            <a:r>
              <a:rPr lang="en-US" altLang="ko-KR" sz="2000" b="0" dirty="0">
                <a:latin typeface="Consolas" panose="020B0609020204030204" pitchFamily="49" charset="0"/>
              </a:rPr>
              <a:t>(A, p+1, right, k-S-1)    </a:t>
            </a:r>
            <a:r>
              <a:rPr lang="en-US" altLang="ko-KR" sz="1800" dirty="0">
                <a:solidFill>
                  <a:schemeClr val="bg1">
                    <a:lumMod val="50000"/>
                  </a:schemeClr>
                </a:solidFill>
              </a:rPr>
              <a:t>// Large group</a:t>
            </a:r>
            <a:r>
              <a:rPr lang="ko-KR" altLang="en-US" sz="1800" dirty="0">
                <a:solidFill>
                  <a:schemeClr val="bg1">
                    <a:lumMod val="50000"/>
                  </a:schemeClr>
                </a:solidFill>
              </a:rPr>
              <a:t>에서 찾기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A5812E4-54A7-4A52-9DF0-E55C018AA0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AFE695E-1B9F-4AFC-B708-471A29C008CB}" type="slidenum">
              <a:rPr lang="en-US" altLang="ko-KR" sz="1200">
                <a:latin typeface="Tahoma" panose="020B0604030504040204" pitchFamily="34" charset="0"/>
              </a:rPr>
              <a:pPr/>
              <a:t>41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69B3D06-6A9D-4C43-8475-35120CC2C6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99063" y="257175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제목 1">
            <a:extLst>
              <a:ext uri="{FF2B5EF4-FFF2-40B4-BE49-F238E27FC236}">
                <a16:creationId xmlns:a16="http://schemas.microsoft.com/office/drawing/2014/main" id="{F494D2F2-26C5-401A-B74E-7A99DE8EDDB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C445F4-2EE0-4934-BF65-3F77A5AF4E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95BBDE2B-D051-4743-9E12-FC9D74557C2C}" type="slidenum">
              <a:rPr lang="en-US" altLang="ko-KR" sz="1200">
                <a:latin typeface="Tahoma" panose="020B0604030504040204" pitchFamily="34" charset="0"/>
              </a:rPr>
              <a:pPr/>
              <a:t>42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849DCFE5-C75E-499F-B05A-A4B2C5E32520}"/>
              </a:ext>
            </a:extLst>
          </p:cNvPr>
          <p:cNvSpPr txBox="1">
            <a:spLocks/>
          </p:cNvSpPr>
          <p:nvPr/>
        </p:nvSpPr>
        <p:spPr bwMode="auto">
          <a:xfrm>
            <a:off x="1981200" y="1196975"/>
            <a:ext cx="8229600" cy="410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373FF"/>
              </a:buClr>
              <a:buFont typeface="Wingdings" panose="05000000000000000000" pitchFamily="2" charset="2"/>
              <a:buChar char="q"/>
              <a:defRPr kumimoji="1" sz="26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kern="0" dirty="0"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k=7</a:t>
            </a:r>
          </a:p>
          <a:p>
            <a:pPr>
              <a:defRPr/>
            </a:pPr>
            <a:endParaRPr lang="en-US" sz="2000" b="1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sz="2000" b="1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>
              <a:defRPr/>
            </a:pPr>
            <a:endParaRPr lang="en-US" sz="2000" b="1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  <a:p>
            <a:pPr latinLnBrk="1">
              <a:buFont typeface="Wingdings" panose="05000000000000000000" pitchFamily="2" charset="2"/>
              <a:buChar char="Ø"/>
              <a:defRPr/>
            </a:pPr>
            <a:r>
              <a:rPr lang="ko-KR" altLang="en-US" sz="20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최초로</a:t>
            </a:r>
            <a:r>
              <a:rPr lang="ko-KR" altLang="en-US" sz="2000" kern="0" dirty="0">
                <a:solidFill>
                  <a:srgbClr val="0000FF"/>
                </a:solidFill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en-US" sz="2000" kern="0" dirty="0">
                <a:solidFill>
                  <a:srgbClr val="0000FF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Selection(A,0,11,7)</a:t>
            </a:r>
            <a:r>
              <a:rPr lang="ko-KR" altLang="en-US" sz="2000" b="1" kern="0" dirty="0"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</a:t>
            </a:r>
          </a:p>
          <a:p>
            <a:pPr marL="0" indent="0" latinLnBrk="1">
              <a:buNone/>
              <a:defRPr/>
            </a:pPr>
            <a:endParaRPr lang="en-US" sz="2000" b="1" kern="0" dirty="0"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81D5DFA-3C17-4680-A794-00D6CDB0D948}"/>
              </a:ext>
            </a:extLst>
          </p:cNvPr>
          <p:cNvGraphicFramePr>
            <a:graphicFrameLocks noGrp="1"/>
          </p:cNvGraphicFramePr>
          <p:nvPr/>
        </p:nvGraphicFramePr>
        <p:xfrm>
          <a:off x="2208213" y="1773238"/>
          <a:ext cx="7704132" cy="681124"/>
        </p:xfrm>
        <a:graphic>
          <a:graphicData uri="http://schemas.openxmlformats.org/drawingml/2006/table">
            <a:tbl>
              <a:tblPr/>
              <a:tblGrid>
                <a:gridCol w="642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40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206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126C1C50-AC2C-47BF-8C43-E3E8AFA699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9433266"/>
              </p:ext>
            </p:extLst>
          </p:nvPr>
        </p:nvGraphicFramePr>
        <p:xfrm>
          <a:off x="2218742" y="5409897"/>
          <a:ext cx="7704132" cy="681124"/>
        </p:xfrm>
        <a:graphic>
          <a:graphicData uri="http://schemas.openxmlformats.org/drawingml/2006/table">
            <a:tbl>
              <a:tblPr/>
              <a:tblGrid>
                <a:gridCol w="642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40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0CCDC0E3-EAD5-421D-8951-777453B4C71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2324394"/>
              </p:ext>
            </p:extLst>
          </p:nvPr>
        </p:nvGraphicFramePr>
        <p:xfrm>
          <a:off x="2205750" y="3722515"/>
          <a:ext cx="7704132" cy="681124"/>
        </p:xfrm>
        <a:graphic>
          <a:graphicData uri="http://schemas.openxmlformats.org/drawingml/2006/table">
            <a:tbl>
              <a:tblPr/>
              <a:tblGrid>
                <a:gridCol w="6420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642011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340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0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0519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64764" marR="64764" marT="17881" marB="17881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309C947F-0090-4F6E-995D-9E123B367B38}"/>
              </a:ext>
            </a:extLst>
          </p:cNvPr>
          <p:cNvSpPr txBox="1"/>
          <p:nvPr/>
        </p:nvSpPr>
        <p:spPr>
          <a:xfrm>
            <a:off x="2205750" y="4713578"/>
            <a:ext cx="144197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8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피봇</a:t>
            </a:r>
            <a:r>
              <a:rPr lang="ko-KR" altLang="en-US" sz="18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이동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제목 1">
            <a:extLst>
              <a:ext uri="{FF2B5EF4-FFF2-40B4-BE49-F238E27FC236}">
                <a16:creationId xmlns:a16="http://schemas.microsoft.com/office/drawing/2014/main" id="{8254F23E-6862-4E34-B2C2-9D923B72480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34E47BD-5938-450C-A7B1-C0CE1C349F6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D6F002D-6C7F-40B3-AB34-402E6C411D9F}" type="slidenum">
              <a:rPr lang="en-US" altLang="ko-KR" sz="1200">
                <a:latin typeface="Tahoma" panose="020B0604030504040204" pitchFamily="34" charset="0"/>
              </a:rPr>
              <a:pPr/>
              <a:t>43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49157" name="_x196374680" descr="EMB000015f86a9c">
            <a:extLst>
              <a:ext uri="{FF2B5EF4-FFF2-40B4-BE49-F238E27FC236}">
                <a16:creationId xmlns:a16="http://schemas.microsoft.com/office/drawing/2014/main" id="{30EFC45C-1672-48A9-ABC4-0532BA0D50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12925" y="1397739"/>
            <a:ext cx="8605838" cy="1631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608C32FA-4665-4D4A-B2CB-136FB07A1E31}"/>
              </a:ext>
            </a:extLst>
          </p:cNvPr>
          <p:cNvSpPr txBox="1"/>
          <p:nvPr/>
        </p:nvSpPr>
        <p:spPr>
          <a:xfrm>
            <a:off x="1883569" y="2962203"/>
            <a:ext cx="23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비교 후 자리바꿈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D6CA200-5BAD-464A-8FFC-357412E76CEC}"/>
              </a:ext>
            </a:extLst>
          </p:cNvPr>
          <p:cNvSpPr txBox="1"/>
          <p:nvPr/>
        </p:nvSpPr>
        <p:spPr>
          <a:xfrm>
            <a:off x="1910286" y="4537321"/>
            <a:ext cx="23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피봇을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제자리로 이동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EFD4D0C1-BAA4-43B9-9B76-EAA63B9B85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0286" y="3620743"/>
            <a:ext cx="8553450" cy="66675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35759D04-80B5-42A3-AA5B-8E2B5E8585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91264" y="5094868"/>
            <a:ext cx="8553450" cy="914400"/>
          </a:xfrm>
          <a:prstGeom prst="rect">
            <a:avLst/>
          </a:prstGeom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제목 1">
            <a:extLst>
              <a:ext uri="{FF2B5EF4-FFF2-40B4-BE49-F238E27FC236}">
                <a16:creationId xmlns:a16="http://schemas.microsoft.com/office/drawing/2014/main" id="{FE420D1A-AD4E-421C-9F00-A1665DC322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51203" name="내용 개체 틀 2">
            <a:extLst>
              <a:ext uri="{FF2B5EF4-FFF2-40B4-BE49-F238E27FC236}">
                <a16:creationId xmlns:a16="http://schemas.microsoft.com/office/drawing/2014/main" id="{03DCD68C-31AB-44D9-B4D1-1DA43A35864E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340769"/>
            <a:ext cx="7772400" cy="2520279"/>
          </a:xfrm>
        </p:spPr>
        <p:txBody>
          <a:bodyPr>
            <a:normAutofit/>
          </a:bodyPr>
          <a:lstStyle/>
          <a:p>
            <a:pPr marL="0" lvl="1" indent="0">
              <a:spcAft>
                <a:spcPts val="0"/>
              </a:spcAft>
              <a:buNone/>
            </a:pPr>
            <a:r>
              <a:rPr lang="en-US" altLang="ko-KR" dirty="0"/>
              <a:t>Line 2:</a:t>
            </a:r>
            <a:r>
              <a:rPr lang="ko-KR" altLang="en-US" dirty="0"/>
              <a:t> </a:t>
            </a:r>
            <a:r>
              <a:rPr lang="en-US" altLang="ko-KR" dirty="0"/>
              <a:t>Small group</a:t>
            </a:r>
            <a:r>
              <a:rPr lang="ko-KR" altLang="en-US" dirty="0"/>
              <a:t>의 크기 계산</a:t>
            </a:r>
            <a:endParaRPr lang="en-US" altLang="ko-KR" dirty="0"/>
          </a:p>
          <a:p>
            <a:pPr marL="360363" lvl="2" indent="-360363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None/>
            </a:pPr>
            <a:r>
              <a:rPr lang="en-US" altLang="ko-KR" sz="2400" dirty="0">
                <a:latin typeface="Consolas" panose="020B0609020204030204" pitchFamily="49" charset="0"/>
              </a:rPr>
              <a:t>     S = (p-1)-left+1 = (4-1)-0+1 = 4</a:t>
            </a:r>
            <a:endParaRPr lang="en-US" altLang="ko-KR" sz="2400" dirty="0">
              <a:solidFill>
                <a:srgbClr val="0000FF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ko-K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Selection(A,5,11,</a:t>
            </a:r>
            <a:r>
              <a:rPr lang="en-US" altLang="ko-KR" sz="2400" b="0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r>
              <a:rPr lang="en-US" altLang="ko-KR" sz="2400" b="0" dirty="0">
                <a:solidFill>
                  <a:srgbClr val="0000FF"/>
                </a:solidFill>
                <a:latin typeface="Consolas" panose="020B0609020204030204" pitchFamily="49" charset="0"/>
              </a:rPr>
              <a:t>) </a:t>
            </a:r>
            <a:r>
              <a:rPr lang="ko-KR" altLang="en-US" sz="2400" dirty="0"/>
              <a:t>호출</a:t>
            </a:r>
            <a:endParaRPr lang="en-US" altLang="ko-KR" sz="2400" dirty="0"/>
          </a:p>
          <a:p>
            <a:pPr marL="0" lvl="1" indent="0">
              <a:buNone/>
            </a:pPr>
            <a:r>
              <a:rPr lang="en-US" altLang="ko-KR" sz="2000" dirty="0"/>
              <a:t>k=2, left=5, right=11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AE9EF7C-CA00-4348-A57D-FBEDFB5B03D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0E5F85A-BCF5-4213-91B5-05E400BE9E7F}" type="slidenum">
              <a:rPr lang="en-US" altLang="ko-KR" sz="1200">
                <a:latin typeface="Tahoma" panose="020B0604030504040204" pitchFamily="34" charset="0"/>
              </a:rPr>
              <a:pPr/>
              <a:t>44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4B90704-A2C2-4703-8896-214F27AE9E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5075094"/>
              </p:ext>
            </p:extLst>
          </p:nvPr>
        </p:nvGraphicFramePr>
        <p:xfrm>
          <a:off x="2919404" y="3865061"/>
          <a:ext cx="6048378" cy="936626"/>
        </p:xfrm>
        <a:graphic>
          <a:graphicData uri="http://schemas.openxmlformats.org/drawingml/2006/table">
            <a:tbl>
              <a:tblPr/>
              <a:tblGrid>
                <a:gridCol w="8640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4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640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0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64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64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683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67" marR="6476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67" marR="6476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67" marR="6476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67" marR="6476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67" marR="6476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67" marR="6476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67" marR="6476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8313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64767" marR="6476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67" marR="6476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64767" marR="6476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64767" marR="6476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67" marR="6476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67" marR="6476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64767" marR="64767" marT="17917" marB="17917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24D40BBF-41C5-4743-BE99-20E002A2D4C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398080"/>
              </p:ext>
            </p:extLst>
          </p:nvPr>
        </p:nvGraphicFramePr>
        <p:xfrm>
          <a:off x="2927649" y="5382242"/>
          <a:ext cx="6119813" cy="803276"/>
        </p:xfrm>
        <a:graphic>
          <a:graphicData uri="http://schemas.openxmlformats.org/drawingml/2006/table">
            <a:tbl>
              <a:tblPr/>
              <a:tblGrid>
                <a:gridCol w="87425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74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7425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7425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7425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7425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425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61" marR="64761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61" marR="64761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61" marR="64761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61" marR="64761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61" marR="64761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61" marR="64761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61" marR="64761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14</a:t>
                      </a:r>
                    </a:p>
                  </a:txBody>
                  <a:tcPr marL="64761" marR="64761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61" marR="64761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15</a:t>
                      </a:r>
                    </a:p>
                  </a:txBody>
                  <a:tcPr marL="64761" marR="64761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18</a:t>
                      </a:r>
                    </a:p>
                  </a:txBody>
                  <a:tcPr marL="64761" marR="64761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61" marR="64761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61" marR="64761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64761" marR="64761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EC87D3BA-D14A-4752-A0BE-BF8197CC8A78}"/>
              </a:ext>
            </a:extLst>
          </p:cNvPr>
          <p:cNvSpPr/>
          <p:nvPr/>
        </p:nvSpPr>
        <p:spPr>
          <a:xfrm>
            <a:off x="5807968" y="2896715"/>
            <a:ext cx="1944216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k-S-1 = </a:t>
            </a:r>
            <a:r>
              <a:rPr lang="en-US" altLang="ko-KR" dirty="0">
                <a:solidFill>
                  <a:srgbClr val="FF0000"/>
                </a:solidFill>
                <a:latin typeface="Consolas" panose="020B0609020204030204" pitchFamily="49" charset="0"/>
              </a:rPr>
              <a:t>2</a:t>
            </a:r>
            <a:endParaRPr lang="ko-KR" altLang="en-US" dirty="0">
              <a:solidFill>
                <a:srgbClr val="FF0000"/>
              </a:solidFill>
            </a:endParaRPr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43B5BA23-F4F9-4C45-B88B-65F59E918F94}"/>
              </a:ext>
            </a:extLst>
          </p:cNvPr>
          <p:cNvSpPr/>
          <p:nvPr/>
        </p:nvSpPr>
        <p:spPr bwMode="auto">
          <a:xfrm>
            <a:off x="5281186" y="2826328"/>
            <a:ext cx="556197" cy="387355"/>
          </a:xfrm>
          <a:custGeom>
            <a:avLst/>
            <a:gdLst>
              <a:gd name="connsiteX0" fmla="*/ 2015 w 556197"/>
              <a:gd name="connsiteY0" fmla="*/ 0 h 387355"/>
              <a:gd name="connsiteX1" fmla="*/ 85142 w 556197"/>
              <a:gd name="connsiteY1" fmla="*/ 369455 h 387355"/>
              <a:gd name="connsiteX2" fmla="*/ 556197 w 556197"/>
              <a:gd name="connsiteY2" fmla="*/ 295564 h 3873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56197" h="387355">
                <a:moveTo>
                  <a:pt x="2015" y="0"/>
                </a:moveTo>
                <a:cubicBezTo>
                  <a:pt x="-2604" y="160097"/>
                  <a:pt x="-7222" y="320194"/>
                  <a:pt x="85142" y="369455"/>
                </a:cubicBezTo>
                <a:cubicBezTo>
                  <a:pt x="177506" y="418716"/>
                  <a:pt x="366851" y="357140"/>
                  <a:pt x="556197" y="295564"/>
                </a:cubicBezTo>
              </a:path>
            </a:pathLst>
          </a:custGeom>
          <a:noFill/>
          <a:ln w="17526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24149B4-381B-4BBF-A8F0-65496B44CFC2}"/>
              </a:ext>
            </a:extLst>
          </p:cNvPr>
          <p:cNvSpPr txBox="1"/>
          <p:nvPr/>
        </p:nvSpPr>
        <p:spPr>
          <a:xfrm>
            <a:off x="9047462" y="4401577"/>
            <a:ext cx="147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피봇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선택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0088AE2-2DAB-4315-9F08-1052B91BD978}"/>
              </a:ext>
            </a:extLst>
          </p:cNvPr>
          <p:cNvSpPr txBox="1"/>
          <p:nvPr/>
        </p:nvSpPr>
        <p:spPr>
          <a:xfrm>
            <a:off x="2927649" y="4924072"/>
            <a:ext cx="147825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피봇</a:t>
            </a:r>
            <a:r>
              <a:rPr lang="ko-KR" altLang="en-US" sz="20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이동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제목 1">
            <a:extLst>
              <a:ext uri="{FF2B5EF4-FFF2-40B4-BE49-F238E27FC236}">
                <a16:creationId xmlns:a16="http://schemas.microsoft.com/office/drawing/2014/main" id="{6AAD5442-BE67-4096-856C-AC69A3DE707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E59CD8-665D-435A-AE8B-861C8C113B7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B47C239-3D3D-46F1-BD34-807932038D8C}" type="slidenum">
              <a:rPr lang="en-US" altLang="ko-KR" sz="1200">
                <a:latin typeface="Tahoma" panose="020B0604030504040204" pitchFamily="34" charset="0"/>
              </a:rPr>
              <a:pPr/>
              <a:t>45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2229" name="_x196375320" descr="EMB000015f86ab8">
            <a:extLst>
              <a:ext uri="{FF2B5EF4-FFF2-40B4-BE49-F238E27FC236}">
                <a16:creationId xmlns:a16="http://schemas.microsoft.com/office/drawing/2014/main" id="{E563F2E9-7EB5-4A5A-94D5-13F2087EA7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640" y="1070601"/>
            <a:ext cx="6337200" cy="14356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B0A0BCC-C862-4F35-A40C-6958AC0B2FAE}"/>
              </a:ext>
            </a:extLst>
          </p:cNvPr>
          <p:cNvSpPr txBox="1"/>
          <p:nvPr/>
        </p:nvSpPr>
        <p:spPr>
          <a:xfrm>
            <a:off x="2855640" y="2632436"/>
            <a:ext cx="23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비교 후 자리바꿈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984E66-CD5D-4F4D-8F0F-EAD9AC1D42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463" y="3212977"/>
            <a:ext cx="6315075" cy="77152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568E37F-AFC4-4068-9815-F62ED3686C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8462" y="4720886"/>
            <a:ext cx="6324600" cy="10382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32799AEA-3789-43F0-BD23-F781C5076964}"/>
              </a:ext>
            </a:extLst>
          </p:cNvPr>
          <p:cNvSpPr txBox="1"/>
          <p:nvPr/>
        </p:nvSpPr>
        <p:spPr>
          <a:xfrm>
            <a:off x="2905351" y="4226487"/>
            <a:ext cx="23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피봇을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제자리로 이동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제목 1">
            <a:extLst>
              <a:ext uri="{FF2B5EF4-FFF2-40B4-BE49-F238E27FC236}">
                <a16:creationId xmlns:a16="http://schemas.microsoft.com/office/drawing/2014/main" id="{C59364A5-5977-45B5-9B76-F4B97A4A08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54275" name="내용 개체 틀 2">
            <a:extLst>
              <a:ext uri="{FF2B5EF4-FFF2-40B4-BE49-F238E27FC236}">
                <a16:creationId xmlns:a16="http://schemas.microsoft.com/office/drawing/2014/main" id="{24964ABC-F4CE-437E-B3DC-7BB74102FED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546931"/>
            <a:ext cx="7772400" cy="504913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b="0" dirty="0">
                <a:latin typeface="Consolas" panose="020B0609020204030204" pitchFamily="49" charset="0"/>
              </a:rPr>
              <a:t>Selection(A, 5, 8, 2) </a:t>
            </a:r>
            <a:r>
              <a:rPr lang="ko-KR" altLang="en-US" sz="2400" dirty="0"/>
              <a:t>호출</a:t>
            </a:r>
            <a:endParaRPr lang="en-US" altLang="ko-KR" sz="2400" dirty="0"/>
          </a:p>
          <a:p>
            <a:pPr marL="0" lvl="1" indent="0">
              <a:buNone/>
            </a:pPr>
            <a:r>
              <a:rPr lang="en-US" altLang="ko-KR" sz="2000" dirty="0"/>
              <a:t>k=2, left=5, right=8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pPr lvl="1"/>
            <a:r>
              <a:rPr lang="ko-KR" altLang="en-US" sz="2000" dirty="0"/>
              <a:t>원소 간 자리바꿈 없이 아래와 같이 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BD147BC-5013-4194-A4F4-0AC9AF9B54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792E221-D37D-46C6-8F81-17068A4787D1}" type="slidenum">
              <a:rPr lang="en-US" altLang="ko-KR" sz="1200">
                <a:latin typeface="Tahoma" panose="020B0604030504040204" pitchFamily="34" charset="0"/>
              </a:rPr>
              <a:pPr/>
              <a:t>46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48371F7-9B14-4450-8084-60F48060D7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8582367"/>
              </p:ext>
            </p:extLst>
          </p:nvPr>
        </p:nvGraphicFramePr>
        <p:xfrm>
          <a:off x="3359696" y="2794328"/>
          <a:ext cx="4537076" cy="803276"/>
        </p:xfrm>
        <a:graphic>
          <a:graphicData uri="http://schemas.openxmlformats.org/drawingml/2006/table">
            <a:tbl>
              <a:tblPr/>
              <a:tblGrid>
                <a:gridCol w="113426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4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426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4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marL="64778" marR="64778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</a:p>
                  </a:txBody>
                  <a:tcPr marL="64778" marR="64778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7</a:t>
                      </a:r>
                    </a:p>
                  </a:txBody>
                  <a:tcPr marL="64778" marR="64778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8</a:t>
                      </a:r>
                    </a:p>
                  </a:txBody>
                  <a:tcPr marL="64778" marR="64778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1638"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CC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10</a:t>
                      </a:r>
                    </a:p>
                  </a:txBody>
                  <a:tcPr marL="64778" marR="64778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9</a:t>
                      </a:r>
                    </a:p>
                  </a:txBody>
                  <a:tcPr marL="64778" marR="64778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12</a:t>
                      </a:r>
                    </a:p>
                  </a:txBody>
                  <a:tcPr marL="64778" marR="64778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fontAlgn="base" latinLnBrk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000" kern="0" spc="0" dirty="0">
                          <a:solidFill>
                            <a:srgbClr val="000000"/>
                          </a:solidFill>
                          <a:effectLst/>
                          <a:latin typeface="맑은 고딕" pitchFamily="50" charset="-127"/>
                          <a:ea typeface="맑은 고딕" pitchFamily="50" charset="-127"/>
                        </a:rPr>
                        <a:t>11</a:t>
                      </a:r>
                    </a:p>
                  </a:txBody>
                  <a:tcPr marL="64778" marR="64778" marT="17910" marB="17910" anchor="ctr">
                    <a:lnL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556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직사각형 1">
            <a:extLst>
              <a:ext uri="{FF2B5EF4-FFF2-40B4-BE49-F238E27FC236}">
                <a16:creationId xmlns:a16="http://schemas.microsoft.com/office/drawing/2014/main" id="{85F5C7D0-CC7E-4D2B-A51B-519E96F5C250}"/>
              </a:ext>
            </a:extLst>
          </p:cNvPr>
          <p:cNvSpPr/>
          <p:nvPr/>
        </p:nvSpPr>
        <p:spPr>
          <a:xfrm>
            <a:off x="2215924" y="1131432"/>
            <a:ext cx="503832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latin typeface="Consolas" panose="020B0609020204030204" pitchFamily="49" charset="0"/>
              </a:rPr>
              <a:t>S = (p-1)-left+1 = (9-1)-5+1 = 4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AADE15-D056-4B6B-B27A-501BDA98E90D}"/>
              </a:ext>
            </a:extLst>
          </p:cNvPr>
          <p:cNvSpPr txBox="1"/>
          <p:nvPr/>
        </p:nvSpPr>
        <p:spPr>
          <a:xfrm>
            <a:off x="3359697" y="3695710"/>
            <a:ext cx="11182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피봇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선택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0EC4007-A414-49C4-8DC3-91E9622DD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03912" y="5168107"/>
            <a:ext cx="4076700" cy="9525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B927F55-5604-4566-ABB9-BE9BC3F1B5D5}"/>
              </a:ext>
            </a:extLst>
          </p:cNvPr>
          <p:cNvSpPr txBox="1"/>
          <p:nvPr/>
        </p:nvSpPr>
        <p:spPr>
          <a:xfrm>
            <a:off x="3071664" y="5577128"/>
            <a:ext cx="23400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 err="1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피봇을</a:t>
            </a:r>
            <a:r>
              <a:rPr lang="ko-KR" altLang="en-US" sz="1600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 제자리로 이동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제목 1">
            <a:extLst>
              <a:ext uri="{FF2B5EF4-FFF2-40B4-BE49-F238E27FC236}">
                <a16:creationId xmlns:a16="http://schemas.microsoft.com/office/drawing/2014/main" id="{477E70F0-EF3C-4820-A7A7-314AD31D6E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55299" name="내용 개체 틀 2">
            <a:extLst>
              <a:ext uri="{FF2B5EF4-FFF2-40B4-BE49-F238E27FC236}">
                <a16:creationId xmlns:a16="http://schemas.microsoft.com/office/drawing/2014/main" id="{3B5D2A95-55D4-4F7F-BBB7-F40E82A0E364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/>
            <a:r>
              <a:rPr lang="en-US" altLang="ko-KR" sz="2000" dirty="0"/>
              <a:t>Line 2: Small group</a:t>
            </a:r>
            <a:r>
              <a:rPr lang="ko-KR" altLang="en-US" sz="2000" dirty="0"/>
              <a:t>의 크기 계산 </a:t>
            </a:r>
            <a:endParaRPr lang="en-US" altLang="ko-KR" sz="2000" dirty="0"/>
          </a:p>
          <a:p>
            <a:pPr marL="0" lvl="1" indent="0">
              <a:buNone/>
            </a:pPr>
            <a:r>
              <a:rPr lang="en-US" altLang="ko-KR" sz="2000" b="0" dirty="0">
                <a:latin typeface="Consolas" panose="020B0609020204030204" pitchFamily="49" charset="0"/>
              </a:rPr>
              <a:t>     S = (p-1)-left+1 = (6-1)-5+1 = </a:t>
            </a:r>
            <a:r>
              <a:rPr lang="en-US" altLang="ko-KR" sz="2000" b="0" dirty="0">
                <a:solidFill>
                  <a:srgbClr val="FF0000"/>
                </a:solidFill>
                <a:latin typeface="Consolas" panose="020B0609020204030204" pitchFamily="49" charset="0"/>
              </a:rPr>
              <a:t>1</a:t>
            </a:r>
            <a:endParaRPr lang="en-US" altLang="ko-KR" b="0" dirty="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pPr marL="285750" lvl="1"/>
            <a:endParaRPr lang="en-US" altLang="ko-KR" sz="2000" dirty="0"/>
          </a:p>
          <a:p>
            <a:pPr marL="285750" lvl="1"/>
            <a:endParaRPr lang="en-US" altLang="ko-KR" sz="2000" dirty="0"/>
          </a:p>
          <a:p>
            <a:pPr marL="285750" lvl="1"/>
            <a:r>
              <a:rPr lang="en-US" altLang="ko-KR" sz="2000" dirty="0"/>
              <a:t>Line 3</a:t>
            </a:r>
            <a:r>
              <a:rPr lang="ko-KR" altLang="en-US" sz="2000" dirty="0"/>
              <a:t>의 </a:t>
            </a:r>
            <a:r>
              <a:rPr lang="en-US" altLang="ko-KR" sz="2000" dirty="0"/>
              <a:t>if-</a:t>
            </a:r>
            <a:r>
              <a:rPr lang="ko-KR" altLang="en-US" sz="2000" dirty="0"/>
              <a:t>조건 </a:t>
            </a:r>
            <a:r>
              <a:rPr lang="en-US" altLang="ko-KR" sz="2000" dirty="0"/>
              <a:t>(k </a:t>
            </a:r>
            <a:r>
              <a:rPr lang="ko-KR" altLang="en-US" sz="2000" dirty="0"/>
              <a:t>≤ </a:t>
            </a:r>
            <a:r>
              <a:rPr lang="en-US" altLang="ko-KR" sz="2000" dirty="0"/>
              <a:t>S) = (2 </a:t>
            </a:r>
            <a:r>
              <a:rPr lang="ko-KR" altLang="en-US" sz="2000" dirty="0"/>
              <a:t>≤ </a:t>
            </a:r>
            <a:r>
              <a:rPr lang="en-US" altLang="ko-KR" sz="2000" dirty="0"/>
              <a:t>1)</a:t>
            </a:r>
            <a:r>
              <a:rPr lang="ko-KR" altLang="en-US" sz="2000" dirty="0"/>
              <a:t>은 </a:t>
            </a:r>
            <a:r>
              <a:rPr lang="en-US" altLang="ko-KR" sz="2000" dirty="0"/>
              <a:t>false</a:t>
            </a:r>
          </a:p>
          <a:p>
            <a:pPr marL="285750" lvl="1"/>
            <a:r>
              <a:rPr lang="en-US" altLang="ko-KR" sz="2000" dirty="0"/>
              <a:t>Line 4</a:t>
            </a:r>
            <a:r>
              <a:rPr lang="ko-KR" altLang="en-US" sz="2000" dirty="0"/>
              <a:t>의 </a:t>
            </a:r>
            <a:r>
              <a:rPr lang="en-US" altLang="ko-KR" sz="2000" dirty="0"/>
              <a:t>if-</a:t>
            </a:r>
            <a:r>
              <a:rPr lang="ko-KR" altLang="en-US" sz="2000" dirty="0"/>
              <a:t>조건 </a:t>
            </a:r>
            <a:r>
              <a:rPr lang="en-US" altLang="ko-KR" sz="2000" dirty="0"/>
              <a:t>(2 = S+1) = (2 = 1+1) = (2 = 2)</a:t>
            </a:r>
            <a:r>
              <a:rPr lang="ko-KR" altLang="en-US" sz="2000" dirty="0"/>
              <a:t>이 </a:t>
            </a:r>
            <a:r>
              <a:rPr lang="en-US" altLang="ko-KR" sz="2000" dirty="0"/>
              <a:t>true </a:t>
            </a:r>
            <a:r>
              <a:rPr lang="ko-KR" altLang="en-US" sz="2000" dirty="0"/>
              <a:t>이므로</a:t>
            </a:r>
            <a:endParaRPr lang="en-US" altLang="ko-KR" sz="2000" dirty="0"/>
          </a:p>
          <a:p>
            <a:pPr marL="457200" lvl="2" indent="0">
              <a:buNone/>
            </a:pP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최종적으로 </a:t>
            </a:r>
            <a:r>
              <a:rPr lang="en-US" altLang="ko-KR" dirty="0">
                <a:solidFill>
                  <a:srgbClr val="00B0F0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A[6]=10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을 </a:t>
            </a:r>
            <a:r>
              <a:rPr lang="en-US" altLang="ko-KR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7</a:t>
            </a:r>
            <a:r>
              <a:rPr lang="ko-KR" altLang="en-US" b="1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번째 작은 수로 리턴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A11B5E4-00D7-4582-AF4C-54FFB480C9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39C58B9-03B5-4D3D-9AD0-2DD150BDF4CE}" type="slidenum">
              <a:rPr lang="en-US" altLang="ko-KR" sz="1200">
                <a:latin typeface="Tahoma" panose="020B0604030504040204" pitchFamily="34" charset="0"/>
              </a:rPr>
              <a:pPr/>
              <a:t>47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52A28ECE-EB9C-42D5-8CD7-3D98D13F4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3672" y="2564904"/>
            <a:ext cx="3600400" cy="677722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제목 1">
            <a:extLst>
              <a:ext uri="{FF2B5EF4-FFF2-40B4-BE49-F238E27FC236}">
                <a16:creationId xmlns:a16="http://schemas.microsoft.com/office/drawing/2014/main" id="{77A258B5-B20E-4406-A371-F4499973249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Selection </a:t>
            </a:r>
            <a:r>
              <a:rPr lang="ko-KR" altLang="en-US" dirty="0"/>
              <a:t>알고리즘 고려 사항</a:t>
            </a:r>
          </a:p>
        </p:txBody>
      </p:sp>
      <p:sp>
        <p:nvSpPr>
          <p:cNvPr id="55299" name="내용 개체 틀 2">
            <a:extLst>
              <a:ext uri="{FF2B5EF4-FFF2-40B4-BE49-F238E27FC236}">
                <a16:creationId xmlns:a16="http://schemas.microsoft.com/office/drawing/2014/main" id="{167C249C-1EB1-4108-9656-884128A6D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defRPr/>
            </a:pPr>
            <a:r>
              <a:rPr lang="en-US" altLang="ko-KR" sz="2400" dirty="0"/>
              <a:t>Selection </a:t>
            </a:r>
            <a:r>
              <a:rPr lang="ko-KR" altLang="en-US" sz="2400" dirty="0"/>
              <a:t>알고리즘은 분할 정복 알고리즘이기도 하지만 </a:t>
            </a:r>
            <a:r>
              <a:rPr lang="ko-KR" altLang="en-US" sz="2400" dirty="0">
                <a:solidFill>
                  <a:srgbClr val="00B0F0"/>
                </a:solidFill>
              </a:rPr>
              <a:t>랜덤</a:t>
            </a:r>
            <a:r>
              <a:rPr lang="en-US" altLang="ko-KR" sz="2400" dirty="0">
                <a:solidFill>
                  <a:srgbClr val="00B0F0"/>
                </a:solidFill>
              </a:rPr>
              <a:t>(random) </a:t>
            </a:r>
            <a:r>
              <a:rPr lang="ko-KR" altLang="en-US" sz="2400" dirty="0">
                <a:solidFill>
                  <a:srgbClr val="00B0F0"/>
                </a:solidFill>
              </a:rPr>
              <a:t>알고리즘</a:t>
            </a:r>
            <a:r>
              <a:rPr lang="ko-KR" altLang="en-US" sz="2400" dirty="0"/>
              <a:t>이기도 하다</a:t>
            </a:r>
            <a:r>
              <a:rPr lang="en-US" altLang="ko-KR" sz="2400" dirty="0"/>
              <a:t>.</a:t>
            </a:r>
          </a:p>
          <a:p>
            <a:pPr lvl="1">
              <a:defRPr/>
            </a:pPr>
            <a:r>
              <a:rPr lang="ko-KR" altLang="en-US" sz="2000" dirty="0"/>
              <a:t>선택 알고리즘의 </a:t>
            </a:r>
            <a:r>
              <a:rPr lang="en-US" altLang="ko-KR" sz="2000" dirty="0"/>
              <a:t>line 1</a:t>
            </a:r>
            <a:r>
              <a:rPr lang="ko-KR" altLang="en-US" sz="2000" dirty="0"/>
              <a:t>에서 </a:t>
            </a:r>
            <a:r>
              <a:rPr lang="ko-KR" altLang="en-US" sz="2000" dirty="0" err="1"/>
              <a:t>피봇을</a:t>
            </a:r>
            <a:r>
              <a:rPr lang="ko-KR" altLang="en-US" sz="2000" dirty="0"/>
              <a:t> 랜덤하게 정하기 때문</a:t>
            </a:r>
            <a:endParaRPr lang="en-US" altLang="ko-KR" sz="2000" dirty="0"/>
          </a:p>
          <a:p>
            <a:pPr lvl="4">
              <a:defRPr/>
            </a:pPr>
            <a:endParaRPr lang="en-US" altLang="ko-KR" sz="1400" dirty="0"/>
          </a:p>
          <a:p>
            <a:pPr algn="just">
              <a:defRPr/>
            </a:pPr>
            <a:r>
              <a:rPr lang="ko-KR" altLang="en-US" sz="2400" dirty="0" err="1"/>
              <a:t>피봇이</a:t>
            </a:r>
            <a:r>
              <a:rPr lang="ko-KR" altLang="en-US" sz="2400" dirty="0"/>
              <a:t> 입력을 너무 한쪽으로 치우치게 분할하면</a:t>
            </a:r>
            <a:endParaRPr lang="en-US" altLang="ko-KR" sz="2400" dirty="0"/>
          </a:p>
          <a:p>
            <a:pPr lvl="1">
              <a:defRPr/>
            </a:pPr>
            <a:r>
              <a:rPr lang="ko-KR" altLang="en-US" sz="2000" dirty="0"/>
              <a:t>즉</a:t>
            </a:r>
            <a:r>
              <a:rPr lang="en-US" altLang="ko-KR" sz="2000" dirty="0"/>
              <a:t>, |Small group|</a:t>
            </a:r>
            <a:r>
              <a:rPr lang="ko-KR" altLang="en-US" sz="2000" dirty="0"/>
              <a:t> </a:t>
            </a:r>
            <a:r>
              <a:rPr lang="en-US" altLang="ko-KR" sz="2000" dirty="0"/>
              <a:t>&lt;&lt; |Large group| </a:t>
            </a:r>
            <a:r>
              <a:rPr lang="ko-KR" altLang="en-US" sz="2000" dirty="0"/>
              <a:t>또는 </a:t>
            </a:r>
            <a:r>
              <a:rPr lang="en-US" altLang="ko-KR" sz="2000" dirty="0"/>
              <a:t>|Small group| &gt;&gt; |Large group|</a:t>
            </a:r>
            <a:r>
              <a:rPr lang="ko-KR" altLang="en-US" sz="2000" dirty="0"/>
              <a:t>일 때에는 </a:t>
            </a:r>
            <a:r>
              <a:rPr lang="ko-KR" altLang="en-US" sz="2000" u="sng" dirty="0"/>
              <a:t>알고리즘의 수행 시간이 길어진다</a:t>
            </a:r>
            <a:r>
              <a:rPr lang="en-US" altLang="ko-KR" sz="2000" u="sng" dirty="0"/>
              <a:t>.</a:t>
            </a:r>
          </a:p>
          <a:p>
            <a:pPr lvl="4">
              <a:defRPr/>
            </a:pPr>
            <a:endParaRPr lang="en-US" altLang="ko-KR" sz="1400" dirty="0"/>
          </a:p>
          <a:p>
            <a:pPr algn="just">
              <a:defRPr/>
            </a:pPr>
            <a:r>
              <a:rPr lang="ko-KR" altLang="en-US" sz="2400" dirty="0"/>
              <a:t>선택 알고리즘이 호출될 때마다 </a:t>
            </a:r>
            <a:r>
              <a:rPr lang="en-US" altLang="ko-KR" sz="2400" dirty="0"/>
              <a:t>line 1</a:t>
            </a:r>
            <a:r>
              <a:rPr lang="ko-KR" altLang="en-US" sz="2400" dirty="0"/>
              <a:t>에서 입력을 한쪽으로 치우치게 분할될 확률은</a:t>
            </a:r>
            <a:r>
              <a:rPr lang="en-US" altLang="ko-KR" sz="2400" dirty="0"/>
              <a:t>?</a:t>
            </a:r>
          </a:p>
          <a:p>
            <a:pPr lvl="1">
              <a:defRPr/>
            </a:pPr>
            <a:r>
              <a:rPr lang="ko-KR" altLang="en-US" sz="2000" dirty="0"/>
              <a:t>마치 동전을 던질 때 한쪽 면이 나오는 확률과 동일</a:t>
            </a:r>
            <a:endParaRPr lang="en-US" altLang="ko-KR" sz="2000" dirty="0"/>
          </a:p>
          <a:p>
            <a:pPr lvl="4">
              <a:defRPr/>
            </a:pPr>
            <a:endParaRPr lang="en-US" altLang="ko-KR" sz="1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805CD2-2186-4EDB-8467-6CFDFD3CED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2E30165-C1F6-4C66-9659-17853FA28B90}" type="slidenum">
              <a:rPr lang="en-US" altLang="ko-KR" sz="1200">
                <a:latin typeface="Tahoma" panose="020B0604030504040204" pitchFamily="34" charset="0"/>
              </a:rPr>
              <a:pPr/>
              <a:t>48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FB53768-3304-4B69-B090-AA40020DB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320" y="5535405"/>
            <a:ext cx="581870" cy="992296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제목 1">
            <a:extLst>
              <a:ext uri="{FF2B5EF4-FFF2-40B4-BE49-F238E27FC236}">
                <a16:creationId xmlns:a16="http://schemas.microsoft.com/office/drawing/2014/main" id="{03FEAE20-8517-4BE2-B124-3E0AFC81F8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good/bad </a:t>
            </a:r>
            <a:r>
              <a:rPr lang="ko-KR" altLang="en-US" dirty="0"/>
              <a:t>분할 정의</a:t>
            </a:r>
          </a:p>
        </p:txBody>
      </p:sp>
      <p:sp>
        <p:nvSpPr>
          <p:cNvPr id="57347" name="내용 개체 틀 2">
            <a:extLst>
              <a:ext uri="{FF2B5EF4-FFF2-40B4-BE49-F238E27FC236}">
                <a16:creationId xmlns:a16="http://schemas.microsoft.com/office/drawing/2014/main" id="{C8008F72-5BEA-45EF-AE13-DFA0A19DFE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분할된</a:t>
            </a:r>
            <a:r>
              <a:rPr lang="en-US" altLang="ko-KR" sz="2400" dirty="0"/>
              <a:t> </a:t>
            </a:r>
            <a:r>
              <a:rPr lang="ko-KR" altLang="en-US" sz="2400" dirty="0"/>
              <a:t>두 그룹 중의 하나의 크기가 입력 크기의 </a:t>
            </a:r>
            <a:r>
              <a:rPr lang="en-US" altLang="ko-KR" sz="2400" dirty="0"/>
              <a:t>3/4</a:t>
            </a:r>
            <a:r>
              <a:rPr lang="ko-KR" altLang="en-US" sz="2400" dirty="0"/>
              <a:t>과 같거나 그 보다 크게 분할하면 </a:t>
            </a:r>
            <a:r>
              <a:rPr lang="ko-KR" altLang="en-US" sz="2400" dirty="0">
                <a:solidFill>
                  <a:srgbClr val="00B0F0"/>
                </a:solidFill>
              </a:rPr>
              <a:t>나쁜 </a:t>
            </a:r>
            <a:r>
              <a:rPr lang="en-US" altLang="ko-KR" sz="2400" dirty="0">
                <a:solidFill>
                  <a:srgbClr val="00B0F0"/>
                </a:solidFill>
              </a:rPr>
              <a:t>(bad) </a:t>
            </a:r>
            <a:r>
              <a:rPr lang="ko-KR" altLang="en-US" sz="2400" dirty="0">
                <a:solidFill>
                  <a:srgbClr val="00B0F0"/>
                </a:solidFill>
              </a:rPr>
              <a:t>분할</a:t>
            </a:r>
            <a:r>
              <a:rPr lang="ko-KR" altLang="en-US" sz="2400" dirty="0"/>
              <a:t>이라고 정의하자</a:t>
            </a:r>
            <a:r>
              <a:rPr lang="en-US" altLang="ko-KR" sz="2400" dirty="0"/>
              <a:t>.</a:t>
            </a:r>
            <a:endParaRPr lang="en-US" altLang="ko-KR" sz="2000" dirty="0"/>
          </a:p>
          <a:p>
            <a:r>
              <a:rPr lang="ko-KR" altLang="en-US" sz="2400" dirty="0">
                <a:solidFill>
                  <a:srgbClr val="00B0F0"/>
                </a:solidFill>
              </a:rPr>
              <a:t>좋은 </a:t>
            </a:r>
            <a:r>
              <a:rPr lang="en-US" altLang="ko-KR" sz="2400" dirty="0">
                <a:solidFill>
                  <a:srgbClr val="00B0F0"/>
                </a:solidFill>
              </a:rPr>
              <a:t>(good) </a:t>
            </a:r>
            <a:r>
              <a:rPr lang="ko-KR" altLang="en-US" sz="2400" dirty="0">
                <a:solidFill>
                  <a:srgbClr val="00B0F0"/>
                </a:solidFill>
              </a:rPr>
              <a:t>분할</a:t>
            </a:r>
            <a:r>
              <a:rPr lang="ko-KR" altLang="en-US" sz="2400" dirty="0"/>
              <a:t>은 그 반대의 경우이다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7DDA6A-8120-462B-93E9-A81313EBB2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AB30F4F-3555-41A9-B16B-B154776CD15E}" type="slidenum">
              <a:rPr lang="en-US" altLang="ko-KR" sz="1200">
                <a:latin typeface="Tahoma" panose="020B0604030504040204" pitchFamily="34" charset="0"/>
              </a:rPr>
              <a:pPr/>
              <a:t>49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7349" name="_x196374840" descr="EMB000015f86ada">
            <a:extLst>
              <a:ext uri="{FF2B5EF4-FFF2-40B4-BE49-F238E27FC236}">
                <a16:creationId xmlns:a16="http://schemas.microsoft.com/office/drawing/2014/main" id="{743C7E42-D68F-4415-95CB-82629E7615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4" y="3573016"/>
            <a:ext cx="4248646" cy="2159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제목 1">
            <a:extLst>
              <a:ext uri="{FF2B5EF4-FFF2-40B4-BE49-F238E27FC236}">
                <a16:creationId xmlns:a16="http://schemas.microsoft.com/office/drawing/2014/main" id="{B3763F7E-3DD2-4672-AA17-4637E730D7D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과정</a:t>
            </a:r>
          </a:p>
        </p:txBody>
      </p:sp>
      <p:sp>
        <p:nvSpPr>
          <p:cNvPr id="7171" name="내용 개체 틀 2">
            <a:extLst>
              <a:ext uri="{FF2B5EF4-FFF2-40B4-BE49-F238E27FC236}">
                <a16:creationId xmlns:a16="http://schemas.microsoft.com/office/drawing/2014/main" id="{48857F13-059F-4B63-9EFF-523EA28D847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078831" y="1149501"/>
            <a:ext cx="7772400" cy="5255295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크기가 </a:t>
            </a:r>
            <a:r>
              <a:rPr lang="en-US" altLang="ko-KR" sz="2400" dirty="0"/>
              <a:t>n</a:t>
            </a:r>
            <a:r>
              <a:rPr lang="ko-KR" altLang="en-US" sz="2400" dirty="0"/>
              <a:t>인 입력을 </a:t>
            </a:r>
            <a:r>
              <a:rPr lang="en-US" altLang="ko-KR" sz="2400" dirty="0"/>
              <a:t>3</a:t>
            </a:r>
            <a:r>
              <a:rPr lang="ko-KR" altLang="en-US" sz="2400" dirty="0"/>
              <a:t>개로 분할하고</a:t>
            </a:r>
            <a:r>
              <a:rPr lang="en-US" altLang="ko-KR" sz="2400" dirty="0"/>
              <a:t>, </a:t>
            </a:r>
            <a:r>
              <a:rPr lang="ko-KR" altLang="en-US" sz="2400" dirty="0"/>
              <a:t>각각 분할된 부분 문제의 크기가 </a:t>
            </a:r>
            <a:r>
              <a:rPr lang="en-US" altLang="ko-KR" sz="2400" dirty="0"/>
              <a:t>n/2</a:t>
            </a:r>
            <a:r>
              <a:rPr lang="ko-KR" altLang="en-US" sz="2400" dirty="0"/>
              <a:t>일 경우의 분할 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2B58E76-39AE-44EA-B030-1034BFD1F58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53EC71C-43AE-4B03-8B65-D8D8E0CC63F1}" type="slidenum">
              <a:rPr lang="en-US" altLang="ko-KR" sz="1200">
                <a:latin typeface="Tahoma" panose="020B0604030504040204" pitchFamily="34" charset="0"/>
              </a:rPr>
              <a:pPr/>
              <a:t>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173" name="Picture 2">
            <a:extLst>
              <a:ext uri="{FF2B5EF4-FFF2-40B4-BE49-F238E27FC236}">
                <a16:creationId xmlns:a16="http://schemas.microsoft.com/office/drawing/2014/main" id="{9B6EDA3F-25D6-4898-B7AF-5B18973386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12555" y="2368205"/>
            <a:ext cx="6166891" cy="40365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제목 1">
            <a:extLst>
              <a:ext uri="{FF2B5EF4-FFF2-40B4-BE49-F238E27FC236}">
                <a16:creationId xmlns:a16="http://schemas.microsoft.com/office/drawing/2014/main" id="{B7D9A740-1523-4228-9411-7BCD7C2FB8D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good/bad </a:t>
            </a:r>
            <a:r>
              <a:rPr lang="ko-KR" altLang="en-US"/>
              <a:t>분할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343B20E-DB5A-42D5-B5F3-901BFE94BD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1006758"/>
            <a:ext cx="7772400" cy="525529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sz="2400" dirty="0"/>
              <a:t>다음과 같이 </a:t>
            </a:r>
            <a:r>
              <a:rPr lang="en-US" altLang="ko-KR" sz="2400" dirty="0"/>
              <a:t>16</a:t>
            </a:r>
            <a:r>
              <a:rPr lang="ko-KR" altLang="en-US" sz="2400" dirty="0"/>
              <a:t>개의 숫자가 있다면</a:t>
            </a:r>
            <a:endParaRPr lang="en-US" altLang="ko-KR" sz="1400" dirty="0"/>
          </a:p>
          <a:p>
            <a:pPr latinLnBrk="1">
              <a:defRPr/>
            </a:pPr>
            <a:endParaRPr lang="en-US" altLang="ko-KR" sz="2400" dirty="0"/>
          </a:p>
          <a:p>
            <a:pPr latinLnBrk="1">
              <a:defRPr/>
            </a:pPr>
            <a:endParaRPr lang="en-US" altLang="ko-KR" sz="2400" dirty="0"/>
          </a:p>
          <a:p>
            <a:pPr latinLnBrk="1">
              <a:defRPr/>
            </a:pPr>
            <a:endParaRPr lang="en-US" altLang="ko-KR" sz="2400" dirty="0"/>
          </a:p>
          <a:p>
            <a:pPr latinLnBrk="1">
              <a:defRPr/>
            </a:pPr>
            <a:endParaRPr lang="en-US" altLang="ko-KR" sz="2400" dirty="0"/>
          </a:p>
          <a:p>
            <a:pPr latinLnBrk="1">
              <a:defRPr/>
            </a:pPr>
            <a:r>
              <a:rPr lang="en-US" altLang="ko-KR" sz="2400" dirty="0"/>
              <a:t>good </a:t>
            </a:r>
            <a:r>
              <a:rPr lang="ko-KR" altLang="en-US" sz="2400" dirty="0"/>
              <a:t>분할이 되는 </a:t>
            </a:r>
            <a:r>
              <a:rPr lang="ko-KR" altLang="en-US" sz="2400" dirty="0" err="1"/>
              <a:t>피봇을</a:t>
            </a:r>
            <a:r>
              <a:rPr lang="ko-KR" altLang="en-US" sz="2400" dirty="0"/>
              <a:t> 선택할 확률과 </a:t>
            </a:r>
            <a:r>
              <a:rPr lang="en-US" altLang="ko-KR" sz="2400" dirty="0"/>
              <a:t>bad </a:t>
            </a:r>
            <a:r>
              <a:rPr lang="ko-KR" altLang="en-US" sz="2400" dirty="0"/>
              <a:t>분할이 되는 </a:t>
            </a:r>
            <a:r>
              <a:rPr lang="ko-KR" altLang="en-US" sz="2400" dirty="0" err="1"/>
              <a:t>피봇을</a:t>
            </a:r>
            <a:r>
              <a:rPr lang="ko-KR" altLang="en-US" sz="2400" dirty="0"/>
              <a:t> 선택할 확률이 각각 </a:t>
            </a:r>
            <a:r>
              <a:rPr lang="en-US" altLang="ko-KR" sz="2400" dirty="0"/>
              <a:t>1/2</a:t>
            </a:r>
            <a:r>
              <a:rPr lang="ko-KR" altLang="en-US" sz="2400" dirty="0"/>
              <a:t>로 동일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DFB4374-3D34-43B8-AF5E-7DBAB476A3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78F4E44-16AA-421F-ADC0-A94713A57DFF}" type="slidenum">
              <a:rPr lang="en-US" altLang="ko-KR" sz="1200">
                <a:latin typeface="Tahoma" panose="020B0604030504040204" pitchFamily="34" charset="0"/>
              </a:rPr>
              <a:pPr/>
              <a:t>50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F679D808-D299-4627-B0C2-56344493C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71864" y="4941168"/>
            <a:ext cx="2232248" cy="1464544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5F4511A-DB4E-4FE5-A101-024A520F84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5721" y="2028826"/>
            <a:ext cx="4638675" cy="1400175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제목 1">
            <a:extLst>
              <a:ext uri="{FF2B5EF4-FFF2-40B4-BE49-F238E27FC236}">
                <a16:creationId xmlns:a16="http://schemas.microsoft.com/office/drawing/2014/main" id="{FEBE0F52-1CD0-40B3-B1FD-CD98E77B17C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59395" name="내용 개체 틀 2">
            <a:extLst>
              <a:ext uri="{FF2B5EF4-FFF2-40B4-BE49-F238E27FC236}">
                <a16:creationId xmlns:a16="http://schemas.microsoft.com/office/drawing/2014/main" id="{D430B9A5-4E30-4F0F-96D1-43D37A8BFA0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 err="1"/>
              <a:t>피봇을</a:t>
            </a:r>
            <a:r>
              <a:rPr lang="ko-KR" altLang="en-US" sz="2400" dirty="0"/>
              <a:t> 랜덤하게 정했을 때 </a:t>
            </a:r>
            <a:r>
              <a:rPr lang="en-US" altLang="ko-KR" sz="2400" dirty="0"/>
              <a:t>good </a:t>
            </a:r>
            <a:r>
              <a:rPr lang="ko-KR" altLang="en-US" sz="2400" dirty="0"/>
              <a:t>분할이 될 확률이 </a:t>
            </a:r>
            <a:r>
              <a:rPr lang="en-US" altLang="ko-KR" sz="2400" dirty="0"/>
              <a:t>1/2</a:t>
            </a:r>
            <a:r>
              <a:rPr lang="ko-KR" altLang="en-US" sz="2400" dirty="0"/>
              <a:t>이므로 평균 </a:t>
            </a:r>
            <a:r>
              <a:rPr lang="en-US" altLang="ko-KR" sz="2400" dirty="0"/>
              <a:t>2</a:t>
            </a:r>
            <a:r>
              <a:rPr lang="ko-KR" altLang="en-US" sz="2400" dirty="0"/>
              <a:t>회 연속해서 랜덤하게 </a:t>
            </a:r>
            <a:r>
              <a:rPr lang="ko-KR" altLang="en-US" sz="2400" dirty="0" err="1"/>
              <a:t>피봇을</a:t>
            </a:r>
            <a:r>
              <a:rPr lang="ko-KR" altLang="en-US" sz="2400" dirty="0"/>
              <a:t> 정하면 </a:t>
            </a:r>
            <a:r>
              <a:rPr lang="en-US" altLang="ko-KR" sz="2400" dirty="0"/>
              <a:t>good </a:t>
            </a:r>
            <a:r>
              <a:rPr lang="ko-KR" altLang="en-US" sz="2400" dirty="0"/>
              <a:t>분할을 할 수 있다</a:t>
            </a:r>
            <a:r>
              <a:rPr lang="en-US" altLang="ko-KR" sz="2400" dirty="0"/>
              <a:t>.</a:t>
            </a:r>
          </a:p>
          <a:p>
            <a:pPr algn="just"/>
            <a:endParaRPr lang="en-US" altLang="ko-KR" sz="2400" dirty="0"/>
          </a:p>
          <a:p>
            <a:pPr algn="just"/>
            <a:r>
              <a:rPr lang="ko-KR" altLang="en-US" sz="2400" dirty="0"/>
              <a:t>매 </a:t>
            </a:r>
            <a:r>
              <a:rPr lang="en-US" altLang="ko-KR" sz="2400" dirty="0"/>
              <a:t>2</a:t>
            </a:r>
            <a:r>
              <a:rPr lang="ko-KR" altLang="en-US" sz="2400" dirty="0"/>
              <a:t>회 호출마다 </a:t>
            </a:r>
            <a:r>
              <a:rPr lang="en-US" altLang="ko-KR" sz="2400" dirty="0"/>
              <a:t>good </a:t>
            </a:r>
            <a:r>
              <a:rPr lang="ko-KR" altLang="en-US" sz="2400" dirty="0"/>
              <a:t>분할이 되므로</a:t>
            </a:r>
            <a:r>
              <a:rPr lang="en-US" altLang="ko-KR" sz="2400" dirty="0"/>
              <a:t>, good </a:t>
            </a:r>
            <a:r>
              <a:rPr lang="ko-KR" altLang="en-US" sz="2400" dirty="0"/>
              <a:t>분할만 연속하여 이루어졌을 때만의 시간 복잡도를 구하여</a:t>
            </a:r>
            <a:r>
              <a:rPr lang="en-US" altLang="ko-KR" sz="2400" dirty="0"/>
              <a:t>, </a:t>
            </a:r>
            <a:r>
              <a:rPr lang="ko-KR" altLang="en-US" sz="2400" dirty="0"/>
              <a:t>그 값에 </a:t>
            </a:r>
            <a:r>
              <a:rPr lang="en-US" altLang="ko-KR" sz="2400" dirty="0"/>
              <a:t>2</a:t>
            </a:r>
            <a:r>
              <a:rPr lang="ko-KR" altLang="en-US" sz="2400" dirty="0"/>
              <a:t>를 곱하면 평균 경우 시간 복잡도를 얻을 수 있다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456D5A9-CE98-4291-85F3-C96FB5208E2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BD55209-00B3-43DF-964A-2107545B4025}" type="slidenum">
              <a:rPr lang="en-US" altLang="ko-KR" sz="1200">
                <a:latin typeface="Tahoma" panose="020B0604030504040204" pitchFamily="34" charset="0"/>
              </a:rPr>
              <a:pPr/>
              <a:t>51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제목 1">
            <a:extLst>
              <a:ext uri="{FF2B5EF4-FFF2-40B4-BE49-F238E27FC236}">
                <a16:creationId xmlns:a16="http://schemas.microsoft.com/office/drawing/2014/main" id="{AF73FE1D-C623-4F69-B029-E6DED73BE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연속된 </a:t>
            </a:r>
            <a:r>
              <a:rPr lang="en-US" altLang="ko-KR" dirty="0"/>
              <a:t>good </a:t>
            </a:r>
            <a:r>
              <a:rPr lang="ko-KR" altLang="en-US" dirty="0"/>
              <a:t>분할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7F9D674-A8BD-4E6A-88B1-EEDFBC7B368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5460421-7426-4CC0-93A6-6164EE63D453}" type="slidenum">
              <a:rPr lang="en-US" altLang="ko-KR" sz="1200">
                <a:latin typeface="Tahoma" panose="020B0604030504040204" pitchFamily="34" charset="0"/>
              </a:rPr>
              <a:pPr/>
              <a:t>52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9588658-CCE3-42CA-9466-CBADB4913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3" y="1556793"/>
            <a:ext cx="6367041" cy="4457817"/>
          </a:xfrm>
          <a:prstGeom prst="rect">
            <a:avLst/>
          </a:prstGeom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제목 1">
            <a:extLst>
              <a:ext uri="{FF2B5EF4-FFF2-40B4-BE49-F238E27FC236}">
                <a16:creationId xmlns:a16="http://schemas.microsoft.com/office/drawing/2014/main" id="{5FA7D81B-2927-41EA-8167-11FFF7ED7D9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평균 경우 시간 복잡도</a:t>
            </a:r>
          </a:p>
        </p:txBody>
      </p:sp>
      <p:sp>
        <p:nvSpPr>
          <p:cNvPr id="61443" name="내용 개체 틀 2">
            <a:extLst>
              <a:ext uri="{FF2B5EF4-FFF2-40B4-BE49-F238E27FC236}">
                <a16:creationId xmlns:a16="http://schemas.microsoft.com/office/drawing/2014/main" id="{7117993F-1C59-464D-8C31-4B02B19D528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340769"/>
            <a:ext cx="8062664" cy="5255295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/>
              <a:t>입력 크기가 </a:t>
            </a:r>
            <a:r>
              <a:rPr lang="en-US" altLang="ko-KR" sz="2400" dirty="0"/>
              <a:t>n</a:t>
            </a:r>
            <a:r>
              <a:rPr lang="ko-KR" altLang="en-US" sz="2400" dirty="0"/>
              <a:t>에서부터 </a:t>
            </a:r>
            <a:r>
              <a:rPr lang="en-US" altLang="ko-KR" sz="2400" dirty="0"/>
              <a:t>3/4</a:t>
            </a:r>
            <a:r>
              <a:rPr lang="ko-KR" altLang="en-US" sz="2400" dirty="0"/>
              <a:t>배로 연속적으로 감소되고</a:t>
            </a:r>
            <a:r>
              <a:rPr lang="en-US" altLang="ko-KR" sz="2400" dirty="0"/>
              <a:t>, </a:t>
            </a:r>
            <a:r>
              <a:rPr lang="ko-KR" altLang="en-US" sz="2400" dirty="0"/>
              <a:t>크기가 </a:t>
            </a:r>
            <a:r>
              <a:rPr lang="en-US" altLang="ko-KR" sz="2400" dirty="0"/>
              <a:t>1</a:t>
            </a:r>
            <a:r>
              <a:rPr lang="ko-KR" altLang="en-US" sz="2400" dirty="0"/>
              <a:t>일 때에는 더 이상 분할할 수 없다</a:t>
            </a:r>
            <a:r>
              <a:rPr lang="en-US" altLang="ko-KR" sz="2400" dirty="0"/>
              <a:t>. </a:t>
            </a:r>
          </a:p>
          <a:p>
            <a:r>
              <a:rPr lang="en-US" altLang="ko-KR" sz="2400" dirty="0"/>
              <a:t>n + 3/4n + (3/4)</a:t>
            </a:r>
            <a:r>
              <a:rPr lang="en-US" altLang="ko-KR" sz="2400" baseline="30000" dirty="0"/>
              <a:t>2</a:t>
            </a:r>
            <a:r>
              <a:rPr lang="en-US" altLang="ko-KR" sz="2400" dirty="0"/>
              <a:t>n + (3/4)</a:t>
            </a:r>
            <a:r>
              <a:rPr lang="en-US" altLang="ko-KR" sz="2400" baseline="30000" dirty="0"/>
              <a:t>3</a:t>
            </a:r>
            <a:r>
              <a:rPr lang="en-US" altLang="ko-KR" sz="2400" dirty="0"/>
              <a:t>n + … + (3/4)</a:t>
            </a:r>
            <a:r>
              <a:rPr lang="en-US" altLang="ko-KR" sz="2400" baseline="30000" dirty="0"/>
              <a:t>i-1</a:t>
            </a:r>
            <a:r>
              <a:rPr lang="en-US" altLang="ko-KR" sz="2400" dirty="0"/>
              <a:t>n + (3/4)</a:t>
            </a:r>
            <a:r>
              <a:rPr lang="en-US" altLang="ko-KR" sz="2400" baseline="30000" dirty="0"/>
              <a:t>i</a:t>
            </a:r>
            <a:r>
              <a:rPr lang="en-US" altLang="ko-KR" sz="2400" dirty="0"/>
              <a:t>n</a:t>
            </a:r>
          </a:p>
          <a:p>
            <a:pPr marL="360363" indent="0">
              <a:buNone/>
            </a:pPr>
            <a:r>
              <a:rPr lang="en-US" altLang="ko-KR" sz="2400" dirty="0"/>
              <a:t>= n[1 + 3/4 + (3/4)</a:t>
            </a:r>
            <a:r>
              <a:rPr lang="en-US" altLang="ko-KR" sz="2400" baseline="30000" dirty="0"/>
              <a:t>2</a:t>
            </a:r>
            <a:r>
              <a:rPr lang="en-US" altLang="ko-KR" sz="2400" dirty="0"/>
              <a:t> + (3/4)</a:t>
            </a:r>
            <a:r>
              <a:rPr lang="en-US" altLang="ko-KR" sz="2400" baseline="30000" dirty="0"/>
              <a:t>3</a:t>
            </a:r>
            <a:r>
              <a:rPr lang="en-US" altLang="ko-KR" sz="2400" dirty="0"/>
              <a:t> + … + (3/4)</a:t>
            </a:r>
            <a:r>
              <a:rPr lang="en-US" altLang="ko-KR" sz="2400" baseline="30000" dirty="0"/>
              <a:t>i-1</a:t>
            </a:r>
            <a:r>
              <a:rPr lang="en-US" altLang="ko-KR" sz="2400" dirty="0"/>
              <a:t> + (3/4)</a:t>
            </a:r>
            <a:r>
              <a:rPr lang="en-US" altLang="ko-KR" sz="2400" baseline="30000" dirty="0" err="1"/>
              <a:t>i</a:t>
            </a:r>
            <a:r>
              <a:rPr lang="en-US" altLang="ko-KR" sz="2400" dirty="0"/>
              <a:t>]</a:t>
            </a:r>
          </a:p>
          <a:p>
            <a:pPr marL="360363" indent="0">
              <a:buNone/>
            </a:pPr>
            <a:r>
              <a:rPr lang="en-US" altLang="ko-KR" sz="2400" dirty="0"/>
              <a:t>≤ 2n =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O(n)</a:t>
            </a:r>
          </a:p>
          <a:p>
            <a:r>
              <a:rPr lang="ko-KR" altLang="en-US" sz="2400" dirty="0"/>
              <a:t>평균 </a:t>
            </a:r>
            <a:r>
              <a:rPr lang="en-US" altLang="ko-KR" sz="2400" dirty="0"/>
              <a:t>2</a:t>
            </a:r>
            <a:r>
              <a:rPr lang="ko-KR" altLang="en-US" sz="2400" dirty="0"/>
              <a:t>회에 </a:t>
            </a:r>
            <a:r>
              <a:rPr lang="en-US" altLang="ko-KR" sz="2400" dirty="0"/>
              <a:t>good </a:t>
            </a:r>
            <a:r>
              <a:rPr lang="ko-KR" altLang="en-US" sz="2400" dirty="0"/>
              <a:t>분할이 되므로 </a:t>
            </a:r>
            <a:r>
              <a:rPr lang="en-US" altLang="ko-KR" sz="2400" b="0" dirty="0">
                <a:latin typeface="Consolas" panose="020B0609020204030204" pitchFamily="49" charset="0"/>
              </a:rPr>
              <a:t>2</a:t>
            </a:r>
            <a:r>
              <a:rPr lang="en-US" altLang="ko-KR" sz="2400" b="0" dirty="0">
                <a:latin typeface="Consolas" panose="020B0609020204030204" pitchFamily="49" charset="0"/>
                <a:ea typeface="+mn-ea"/>
              </a:rPr>
              <a:t>x</a:t>
            </a:r>
            <a:r>
              <a:rPr lang="en-US" altLang="ko-KR" sz="2400" b="0" dirty="0">
                <a:latin typeface="Consolas" panose="020B0609020204030204" pitchFamily="49" charset="0"/>
              </a:rPr>
              <a:t>O(n) = </a:t>
            </a:r>
            <a:r>
              <a:rPr lang="en-US" altLang="ko-KR" sz="2400" b="0" dirty="0">
                <a:solidFill>
                  <a:srgbClr val="00B0F0"/>
                </a:solidFill>
                <a:latin typeface="Consolas" panose="020B0609020204030204" pitchFamily="49" charset="0"/>
              </a:rPr>
              <a:t>O(n)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D6251A-F820-4045-A1CA-A1D30FB0129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E55647F-0E2B-4166-B6BB-7B9D9D922161}" type="slidenum">
              <a:rPr lang="en-US" altLang="ko-KR" sz="1200">
                <a:latin typeface="Tahoma" panose="020B0604030504040204" pitchFamily="34" charset="0"/>
              </a:rPr>
              <a:pPr/>
              <a:t>53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제목 1">
            <a:extLst>
              <a:ext uri="{FF2B5EF4-FFF2-40B4-BE49-F238E27FC236}">
                <a16:creationId xmlns:a16="http://schemas.microsoft.com/office/drawing/2014/main" id="{9A2B17E3-3880-4D90-AB43-11F61E0270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선택 알고리즘과 이진 탐색</a:t>
            </a:r>
          </a:p>
        </p:txBody>
      </p:sp>
      <p:sp>
        <p:nvSpPr>
          <p:cNvPr id="62467" name="내용 개체 틀 2">
            <a:extLst>
              <a:ext uri="{FF2B5EF4-FFF2-40B4-BE49-F238E27FC236}">
                <a16:creationId xmlns:a16="http://schemas.microsoft.com/office/drawing/2014/main" id="{7E788B01-950A-4B20-A5C6-E9E30997C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[</a:t>
            </a:r>
            <a:r>
              <a:rPr lang="ko-KR" altLang="en-US" sz="2400" dirty="0"/>
              <a:t>유사성</a:t>
            </a:r>
            <a:r>
              <a:rPr lang="en-US" altLang="ko-KR" sz="2400" dirty="0"/>
              <a:t>]</a:t>
            </a:r>
          </a:p>
          <a:p>
            <a:pPr lvl="1"/>
            <a:r>
              <a:rPr lang="ko-KR" altLang="en-US" sz="2000" dirty="0"/>
              <a:t>이진 탐색은 분할과정을 진행하면서 범위를 </a:t>
            </a:r>
            <a:r>
              <a:rPr lang="en-US" altLang="ko-KR" sz="2000" dirty="0"/>
              <a:t>1/2</a:t>
            </a:r>
            <a:r>
              <a:rPr lang="ko-KR" altLang="en-US" sz="2000" dirty="0"/>
              <a:t>씩 좁혀가며 찾고자 하는 숫자를 탐색</a:t>
            </a:r>
            <a:endParaRPr lang="en-US" altLang="ko-KR" sz="2000" dirty="0"/>
          </a:p>
          <a:p>
            <a:pPr lvl="1"/>
            <a:r>
              <a:rPr lang="ko-KR" altLang="en-US" sz="2000" dirty="0"/>
              <a:t>선택 알고리즘은 </a:t>
            </a:r>
            <a:r>
              <a:rPr lang="ko-KR" altLang="en-US" sz="2000" dirty="0" err="1"/>
              <a:t>피봇으로</a:t>
            </a:r>
            <a:r>
              <a:rPr lang="ko-KR" altLang="en-US" sz="2000" dirty="0"/>
              <a:t> 분할하여 범위를 </a:t>
            </a:r>
            <a:r>
              <a:rPr lang="ko-KR" altLang="en-US" sz="2000" dirty="0" err="1"/>
              <a:t>좁혀감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[</a:t>
            </a:r>
            <a:r>
              <a:rPr lang="ko-KR" altLang="en-US" sz="2400" dirty="0"/>
              <a:t>공통점</a:t>
            </a:r>
            <a:r>
              <a:rPr lang="en-US" altLang="ko-KR" sz="2400" dirty="0"/>
              <a:t>]</a:t>
            </a:r>
            <a:r>
              <a:rPr lang="ko-KR" altLang="en-US" sz="2400" dirty="0"/>
              <a:t> </a:t>
            </a:r>
            <a:endParaRPr lang="en-US" altLang="ko-KR" sz="2400" dirty="0"/>
          </a:p>
          <a:p>
            <a:pPr lvl="1"/>
            <a:r>
              <a:rPr lang="ko-KR" altLang="en-US" sz="2000" dirty="0"/>
              <a:t>부분 문제들을 취합하는 과정이 별도로 필요 없다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7A8233C-7D3D-4F72-86AC-09261E68F7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79C1A8C-81D6-4CF4-96F4-0C972B3E4BB5}" type="slidenum">
              <a:rPr lang="en-US" altLang="ko-KR" sz="1200">
                <a:latin typeface="Tahoma" panose="020B0604030504040204" pitchFamily="34" charset="0"/>
              </a:rPr>
              <a:pPr/>
              <a:t>54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제목 1">
            <a:extLst>
              <a:ext uri="{FF2B5EF4-FFF2-40B4-BE49-F238E27FC236}">
                <a16:creationId xmlns:a16="http://schemas.microsoft.com/office/drawing/2014/main" id="{E6E0B06D-A91C-4DE3-859E-913EC0C41D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63491" name="내용 개체 틀 2">
            <a:extLst>
              <a:ext uri="{FF2B5EF4-FFF2-40B4-BE49-F238E27FC236}">
                <a16:creationId xmlns:a16="http://schemas.microsoft.com/office/drawing/2014/main" id="{183943CC-8848-41B1-8AB7-96E89E9B3F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772817"/>
            <a:ext cx="7772400" cy="4823247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/>
              <a:t>선택 알고리즘은 데이터 분석을 위한 중앙값 </a:t>
            </a:r>
            <a:r>
              <a:rPr lang="en-US" altLang="ko-KR" sz="2400" dirty="0"/>
              <a:t>(median)</a:t>
            </a:r>
            <a:r>
              <a:rPr lang="ko-KR" altLang="en-US" sz="2400" dirty="0"/>
              <a:t>을 찾는데 활용</a:t>
            </a:r>
            <a:endParaRPr lang="en-US" altLang="ko-KR" sz="2400" dirty="0"/>
          </a:p>
          <a:p>
            <a:pPr lvl="1"/>
            <a:r>
              <a:rPr lang="ko-KR" altLang="en-US" sz="2200" dirty="0"/>
              <a:t>데이터 분석에서 평균값도 유용하지만</a:t>
            </a:r>
            <a:r>
              <a:rPr lang="en-US" altLang="ko-KR" sz="2200" dirty="0"/>
              <a:t>, </a:t>
            </a:r>
            <a:r>
              <a:rPr lang="ko-KR" altLang="en-US" sz="2200" dirty="0"/>
              <a:t>중앙값이 더 설득력 있는 데이터 분석을 제공</a:t>
            </a:r>
            <a:endParaRPr lang="en-US" altLang="ko-KR" sz="2200" dirty="0"/>
          </a:p>
          <a:p>
            <a:pPr lvl="1"/>
            <a:r>
              <a:rPr lang="ko-KR" altLang="en-US" sz="2200" dirty="0"/>
              <a:t>예를 들어</a:t>
            </a:r>
            <a:r>
              <a:rPr lang="en-US" altLang="ko-KR" sz="2200" dirty="0"/>
              <a:t>,</a:t>
            </a:r>
            <a:r>
              <a:rPr lang="ko-KR" altLang="en-US" sz="2200" dirty="0"/>
              <a:t> 대부분의 데이터가 </a:t>
            </a:r>
            <a:r>
              <a:rPr lang="en-US" altLang="ko-KR" sz="2200" dirty="0"/>
              <a:t>1</a:t>
            </a:r>
            <a:r>
              <a:rPr lang="ko-KR" altLang="en-US" sz="2200" dirty="0"/>
              <a:t>이고</a:t>
            </a:r>
            <a:r>
              <a:rPr lang="en-US" altLang="ko-KR" sz="2200" dirty="0"/>
              <a:t>, </a:t>
            </a:r>
            <a:r>
              <a:rPr lang="ko-KR" altLang="en-US" sz="2200" dirty="0"/>
              <a:t>오직 </a:t>
            </a:r>
            <a:r>
              <a:rPr lang="en-US" altLang="ko-KR" sz="2200" dirty="0"/>
              <a:t>1</a:t>
            </a:r>
            <a:r>
              <a:rPr lang="ko-KR" altLang="en-US" sz="2200" dirty="0"/>
              <a:t>개의 숫자가 매우 큰 숫자 </a:t>
            </a:r>
            <a:r>
              <a:rPr lang="en-US" altLang="ko-KR" sz="2200" dirty="0"/>
              <a:t>(</a:t>
            </a:r>
            <a:r>
              <a:rPr lang="ko-KR" altLang="en-US" sz="2200" dirty="0"/>
              <a:t>노이즈 </a:t>
            </a:r>
            <a:r>
              <a:rPr lang="en-US" altLang="ko-KR" sz="2200" dirty="0"/>
              <a:t>(noise), </a:t>
            </a:r>
            <a:r>
              <a:rPr lang="ko-KR" altLang="en-US" sz="2200" dirty="0"/>
              <a:t>잘못 측정된 데이터</a:t>
            </a:r>
            <a:r>
              <a:rPr lang="en-US" altLang="ko-KR" sz="2200" dirty="0"/>
              <a:t>)</a:t>
            </a:r>
            <a:r>
              <a:rPr lang="ko-KR" altLang="en-US" sz="2200" dirty="0"/>
              <a:t>이면</a:t>
            </a:r>
            <a:r>
              <a:rPr lang="en-US" altLang="ko-KR" sz="2200" dirty="0"/>
              <a:t>, </a:t>
            </a:r>
            <a:r>
              <a:rPr lang="ko-KR" altLang="en-US" sz="2200" dirty="0"/>
              <a:t>평균값은 매우 왜곡된 분석이 된다</a:t>
            </a:r>
            <a:r>
              <a:rPr lang="en-US" altLang="ko-KR" sz="2200" dirty="0"/>
              <a:t>.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34E851-EDAD-4B3F-8DD3-BB285562AA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A844889-DE7C-4A31-95EE-C8D4BFE77900}" type="slidenum">
              <a:rPr lang="en-US" altLang="ko-KR" sz="1200">
                <a:latin typeface="Tahoma" panose="020B0604030504040204" pitchFamily="34" charset="0"/>
              </a:rPr>
              <a:pPr/>
              <a:t>55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592D2F9-DB87-4A91-9A37-D3A7F64E82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1505" y="44451"/>
            <a:ext cx="1259264" cy="94615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3D4E7A94-AD00-428E-AAF0-EE08110010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83184" y="261937"/>
            <a:ext cx="2425632" cy="558274"/>
          </a:xfrm>
          <a:prstGeom prst="rect">
            <a:avLst/>
          </a:prstGeom>
        </p:spPr>
      </p:pic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제목 1">
            <a:extLst>
              <a:ext uri="{FF2B5EF4-FFF2-40B4-BE49-F238E27FC236}">
                <a16:creationId xmlns:a16="http://schemas.microsoft.com/office/drawing/2014/main" id="{567DD814-9BCF-41C4-9ED8-5C7C4FFBA7A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3.4 </a:t>
            </a:r>
            <a:r>
              <a:rPr lang="ko-KR" altLang="en-US" dirty="0" err="1"/>
              <a:t>최근접</a:t>
            </a:r>
            <a:r>
              <a:rPr lang="ko-KR" altLang="en-US" dirty="0"/>
              <a:t> 점의 쌍 찾기</a:t>
            </a:r>
          </a:p>
        </p:txBody>
      </p:sp>
      <p:sp>
        <p:nvSpPr>
          <p:cNvPr id="64515" name="내용 개체 틀 2">
            <a:extLst>
              <a:ext uri="{FF2B5EF4-FFF2-40B4-BE49-F238E27FC236}">
                <a16:creationId xmlns:a16="http://schemas.microsoft.com/office/drawing/2014/main" id="{46E4ED40-B758-4A0F-94DB-E9B4E6ECF456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556793"/>
            <a:ext cx="7772400" cy="5039271"/>
          </a:xfrm>
        </p:spPr>
        <p:txBody>
          <a:bodyPr>
            <a:normAutofit/>
          </a:bodyPr>
          <a:lstStyle/>
          <a:p>
            <a:pPr algn="just"/>
            <a:r>
              <a:rPr lang="ko-KR" altLang="en-US" sz="2400" dirty="0" err="1"/>
              <a:t>최근접</a:t>
            </a:r>
            <a:r>
              <a:rPr lang="ko-KR" altLang="en-US" sz="2400" dirty="0"/>
              <a:t> 점의 쌍 </a:t>
            </a:r>
            <a:r>
              <a:rPr lang="en-US" altLang="ko-KR" sz="2400" dirty="0"/>
              <a:t>(Closest Pair)</a:t>
            </a:r>
            <a:r>
              <a:rPr lang="ko-KR" altLang="en-US" sz="2400" dirty="0"/>
              <a:t> 문제는 </a:t>
            </a:r>
            <a:r>
              <a:rPr lang="en-US" altLang="ko-KR" sz="2400" dirty="0"/>
              <a:t>2</a:t>
            </a:r>
            <a:r>
              <a:rPr lang="ko-KR" altLang="en-US" sz="2400" dirty="0"/>
              <a:t>차원 평면상의 </a:t>
            </a:r>
            <a:r>
              <a:rPr lang="en-US" altLang="ko-KR" sz="2400" dirty="0"/>
              <a:t>n</a:t>
            </a:r>
            <a:r>
              <a:rPr lang="ko-KR" altLang="en-US" sz="2400" dirty="0"/>
              <a:t>개의 점이 입력으로 주어질 때</a:t>
            </a:r>
            <a:r>
              <a:rPr lang="en-US" altLang="ko-KR" sz="2400" dirty="0"/>
              <a:t>, </a:t>
            </a:r>
            <a:r>
              <a:rPr lang="ko-KR" altLang="en-US" sz="2400" dirty="0"/>
              <a:t>거리가 가장 가까운 한 쌍의 점을 찾는 문제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682091B-C685-49E3-8203-1DA46DF2400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1F5C2F9-7C7C-4310-BC26-D69BAE5E175E}" type="slidenum">
              <a:rPr lang="en-US" altLang="ko-KR" sz="1200">
                <a:latin typeface="Tahoma" panose="020B0604030504040204" pitchFamily="34" charset="0"/>
              </a:rPr>
              <a:pPr/>
              <a:t>56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4517" name="_x197453120" descr="EMB0000138c0419">
            <a:extLst>
              <a:ext uri="{FF2B5EF4-FFF2-40B4-BE49-F238E27FC236}">
                <a16:creationId xmlns:a16="http://schemas.microsoft.com/office/drawing/2014/main" id="{94BAAE33-DB75-4979-95D3-4FE9527976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3753" y="3468255"/>
            <a:ext cx="4200525" cy="2376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제목 1">
            <a:extLst>
              <a:ext uri="{FF2B5EF4-FFF2-40B4-BE49-F238E27FC236}">
                <a16:creationId xmlns:a16="http://schemas.microsoft.com/office/drawing/2014/main" id="{68402A90-2F18-44E9-A215-CC3F001D96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최근접 점의 쌍 찾기</a:t>
            </a:r>
          </a:p>
        </p:txBody>
      </p:sp>
      <p:sp>
        <p:nvSpPr>
          <p:cNvPr id="65539" name="내용 개체 틀 2">
            <a:extLst>
              <a:ext uri="{FF2B5EF4-FFF2-40B4-BE49-F238E27FC236}">
                <a16:creationId xmlns:a16="http://schemas.microsoft.com/office/drawing/2014/main" id="{7E23CE85-B96D-41C1-9F93-D970049498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ko-KR" altLang="en-US" dirty="0"/>
              <a:t>간단한 방법</a:t>
            </a:r>
            <a:endParaRPr lang="en-US" altLang="ko-KR" dirty="0"/>
          </a:p>
          <a:p>
            <a:pPr lvl="1"/>
            <a:r>
              <a:rPr lang="ko-KR" altLang="en-US" dirty="0"/>
              <a:t>모든 점에 대하여 각각의 두 점 사이의 거리를 계산하여 가장 가까운 점의 쌍을 찾는다</a:t>
            </a:r>
            <a:r>
              <a:rPr lang="en-US" altLang="ko-KR" dirty="0"/>
              <a:t>.</a:t>
            </a:r>
          </a:p>
          <a:p>
            <a:pPr lvl="1"/>
            <a:r>
              <a:rPr lang="ko-KR" altLang="en-US" dirty="0"/>
              <a:t>예를 들어</a:t>
            </a:r>
            <a:r>
              <a:rPr lang="en-US" altLang="ko-KR" dirty="0"/>
              <a:t>, 5</a:t>
            </a:r>
            <a:r>
              <a:rPr lang="ko-KR" altLang="en-US" dirty="0"/>
              <a:t>개의 점이 아래의 </a:t>
            </a:r>
            <a:r>
              <a:rPr lang="en-US" altLang="ko-KR" dirty="0"/>
              <a:t>[</a:t>
            </a:r>
            <a:r>
              <a:rPr lang="ko-KR" altLang="en-US" dirty="0"/>
              <a:t>그림</a:t>
            </a:r>
            <a:r>
              <a:rPr lang="en-US" altLang="ko-KR" dirty="0"/>
              <a:t>]</a:t>
            </a:r>
            <a:r>
              <a:rPr lang="ko-KR" altLang="en-US" dirty="0"/>
              <a:t>처럼 주어지면</a:t>
            </a:r>
            <a:r>
              <a:rPr lang="en-US" altLang="ko-KR" dirty="0"/>
              <a:t>, 1-2, 1-3, 1-4, 1-5, 2-3, 2-4, 2-5, 3-4, 3-5, 4-5 </a:t>
            </a:r>
            <a:r>
              <a:rPr lang="ko-KR" altLang="en-US" dirty="0"/>
              <a:t>사이의 거리를 각각 계산하여 그 중에 최소 거리를 가진 쌍이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쌍이 된다</a:t>
            </a:r>
            <a:r>
              <a:rPr lang="en-US" altLang="ko-KR" dirty="0"/>
              <a:t>. </a:t>
            </a:r>
          </a:p>
          <a:p>
            <a:pPr lvl="1"/>
            <a:endParaRPr lang="en-US" altLang="ko-KR" dirty="0"/>
          </a:p>
          <a:p>
            <a:pPr lvl="1"/>
            <a:r>
              <a:rPr lang="ko-KR" altLang="en-US" dirty="0"/>
              <a:t>비교해야 할 쌍은 몇 개인가</a:t>
            </a:r>
            <a:r>
              <a:rPr lang="en-US" altLang="ko-KR" dirty="0"/>
              <a:t>?</a:t>
            </a:r>
          </a:p>
          <a:p>
            <a:pPr lvl="2"/>
            <a:r>
              <a:rPr lang="en-US" altLang="ko-KR" baseline="-25000" dirty="0"/>
              <a:t>n</a:t>
            </a:r>
            <a:r>
              <a:rPr lang="en-US" altLang="ko-KR" dirty="0"/>
              <a:t>C</a:t>
            </a:r>
            <a:r>
              <a:rPr lang="en-US" altLang="ko-KR" baseline="-25000" dirty="0"/>
              <a:t>2 </a:t>
            </a:r>
            <a:r>
              <a:rPr lang="en-US" altLang="ko-KR" dirty="0"/>
              <a:t>= n(n-1)/2</a:t>
            </a:r>
          </a:p>
          <a:p>
            <a:pPr lvl="2"/>
            <a:r>
              <a:rPr lang="en-US" altLang="ko-KR" dirty="0"/>
              <a:t>n=5</a:t>
            </a:r>
            <a:r>
              <a:rPr lang="ko-KR" altLang="en-US" dirty="0"/>
              <a:t>이면</a:t>
            </a:r>
            <a:r>
              <a:rPr lang="en-US" altLang="ko-KR" dirty="0"/>
              <a:t>, 5(5-1)/2 = 10</a:t>
            </a:r>
          </a:p>
          <a:p>
            <a:pPr lvl="2"/>
            <a:r>
              <a:rPr lang="en-US" altLang="ko-KR" dirty="0"/>
              <a:t>n(n-1)/2 = 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</a:p>
          <a:p>
            <a:pPr lvl="2"/>
            <a:r>
              <a:rPr lang="ko-KR" altLang="en-US" dirty="0"/>
              <a:t>한 쌍의 거리 계산은 </a:t>
            </a:r>
            <a:r>
              <a:rPr lang="en-US" altLang="ko-KR" dirty="0"/>
              <a:t>O(1)</a:t>
            </a:r>
          </a:p>
          <a:p>
            <a:pPr lvl="2"/>
            <a:r>
              <a:rPr lang="ko-KR" altLang="en-US" dirty="0"/>
              <a:t>시간 복잡도는 </a:t>
            </a:r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en-US" altLang="ko-KR" dirty="0" err="1"/>
              <a:t>xO</a:t>
            </a:r>
            <a:r>
              <a:rPr lang="en-US" altLang="ko-KR" dirty="0"/>
              <a:t>(1) = 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1D9B1F-4C0A-4DCF-BE93-5612B327696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26C553B-F523-47D0-A71B-8157F16C9A65}" type="slidenum">
              <a:rPr lang="en-US" altLang="ko-KR" sz="1200">
                <a:latin typeface="Tahoma" panose="020B0604030504040204" pitchFamily="34" charset="0"/>
              </a:rPr>
              <a:pPr/>
              <a:t>57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5541" name="_x197454320" descr="EMB0000138c041e">
            <a:extLst>
              <a:ext uri="{FF2B5EF4-FFF2-40B4-BE49-F238E27FC236}">
                <a16:creationId xmlns:a16="http://schemas.microsoft.com/office/drawing/2014/main" id="{25D97328-3351-427E-809E-0ADD279285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60096" y="4221088"/>
            <a:ext cx="2504954" cy="16568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제목 1">
            <a:extLst>
              <a:ext uri="{FF2B5EF4-FFF2-40B4-BE49-F238E27FC236}">
                <a16:creationId xmlns:a16="http://schemas.microsoft.com/office/drawing/2014/main" id="{B52DC7C1-CAA8-4FBB-AB88-CFFF0CA063A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최근접 점의 쌍 찾기</a:t>
            </a:r>
          </a:p>
        </p:txBody>
      </p:sp>
      <p:sp>
        <p:nvSpPr>
          <p:cNvPr id="66563" name="내용 개체 틀 2">
            <a:extLst>
              <a:ext uri="{FF2B5EF4-FFF2-40B4-BE49-F238E27FC236}">
                <a16:creationId xmlns:a16="http://schemas.microsoft.com/office/drawing/2014/main" id="{A04E8CD6-E6DE-4AC7-A93B-C2F9DBAF949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O(n</a:t>
            </a:r>
            <a:r>
              <a:rPr lang="en-US" altLang="ko-KR" baseline="30000" dirty="0"/>
              <a:t>2</a:t>
            </a:r>
            <a:r>
              <a:rPr lang="en-US" altLang="ko-KR" dirty="0"/>
              <a:t>)</a:t>
            </a:r>
            <a:r>
              <a:rPr lang="ko-KR" altLang="en-US" dirty="0"/>
              <a:t>보다 효율적인 분할 정복 이용</a:t>
            </a:r>
            <a:endParaRPr lang="en-US" altLang="ko-KR" dirty="0"/>
          </a:p>
          <a:p>
            <a:pPr lvl="1"/>
            <a:r>
              <a:rPr lang="en-US" altLang="ko-KR" dirty="0"/>
              <a:t>n</a:t>
            </a:r>
            <a:r>
              <a:rPr lang="ko-KR" altLang="en-US" dirty="0"/>
              <a:t>개의 점을 </a:t>
            </a:r>
            <a:r>
              <a:rPr lang="en-US" altLang="ko-KR" dirty="0"/>
              <a:t>1/2</a:t>
            </a:r>
            <a:r>
              <a:rPr lang="ko-KR" altLang="en-US" dirty="0"/>
              <a:t>로 분할하여 각각의 부분 문제에서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쌍을 찾고</a:t>
            </a:r>
            <a:r>
              <a:rPr lang="en-US" altLang="ko-KR" dirty="0"/>
              <a:t>, 2</a:t>
            </a:r>
            <a:r>
              <a:rPr lang="ko-KR" altLang="en-US" dirty="0"/>
              <a:t>개의 부분 해 중에서 짧은 거리를 가진 점의 쌍을 일단 찾는다</a:t>
            </a:r>
            <a:r>
              <a:rPr lang="en-US" altLang="ko-KR" dirty="0"/>
              <a:t>.</a:t>
            </a:r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E1A87B3-3FD0-4860-B305-FE5CE58CABA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1B3F811-57AC-44C9-BBAC-1BC76EF32605}" type="slidenum">
              <a:rPr lang="en-US" altLang="ko-KR" sz="1200">
                <a:latin typeface="Tahoma" panose="020B0604030504040204" pitchFamily="34" charset="0"/>
              </a:rPr>
              <a:pPr/>
              <a:t>58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66565" name="Picture 6">
            <a:extLst>
              <a:ext uri="{FF2B5EF4-FFF2-40B4-BE49-F238E27FC236}">
                <a16:creationId xmlns:a16="http://schemas.microsoft.com/office/drawing/2014/main" id="{71910BB7-B8C6-433C-BE00-3ABE71C79B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23793" y="3861048"/>
            <a:ext cx="3394107" cy="20162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제목 1">
            <a:extLst>
              <a:ext uri="{FF2B5EF4-FFF2-40B4-BE49-F238E27FC236}">
                <a16:creationId xmlns:a16="http://schemas.microsoft.com/office/drawing/2014/main" id="{A944FAB0-F375-4F91-B559-8362EA80C0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취합할 때 중간 영역을 고려해야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6AFAE5A-3659-46A5-96CC-0CED3B0E00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F49236A-2F06-453E-8746-6F19D103FAF8}" type="slidenum">
              <a:rPr lang="en-US" altLang="ko-KR" sz="1200">
                <a:latin typeface="Tahoma" panose="020B0604030504040204" pitchFamily="34" charset="0"/>
              </a:rPr>
              <a:pPr/>
              <a:t>59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D16EF36-C8A9-49F5-979D-3857DA511F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8212" y="1916833"/>
            <a:ext cx="5255577" cy="3240939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제목 1">
            <a:extLst>
              <a:ext uri="{FF2B5EF4-FFF2-40B4-BE49-F238E27FC236}">
                <a16:creationId xmlns:a16="http://schemas.microsoft.com/office/drawing/2014/main" id="{405FF32D-B2F6-41BC-B055-72AB215A40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입력 크기가 </a:t>
            </a:r>
            <a:r>
              <a:rPr lang="en-US" altLang="ko-KR" dirty="0"/>
              <a:t>n</a:t>
            </a:r>
            <a:r>
              <a:rPr lang="ko-KR" altLang="en-US" dirty="0"/>
              <a:t>일 때 총 분할 횟수</a:t>
            </a:r>
            <a:endParaRPr lang="en-US" altLang="ko-KR" dirty="0"/>
          </a:p>
        </p:txBody>
      </p:sp>
      <p:sp>
        <p:nvSpPr>
          <p:cNvPr id="8195" name="내용 개체 틀 2">
            <a:extLst>
              <a:ext uri="{FF2B5EF4-FFF2-40B4-BE49-F238E27FC236}">
                <a16:creationId xmlns:a16="http://schemas.microsoft.com/office/drawing/2014/main" id="{9516E070-1954-4D04-A89C-32399661AB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83569" y="1342356"/>
            <a:ext cx="7772400" cy="5255295"/>
          </a:xfrm>
        </p:spPr>
        <p:txBody>
          <a:bodyPr>
            <a:normAutofit/>
          </a:bodyPr>
          <a:lstStyle/>
          <a:p>
            <a:pPr marL="263525" lvl="1" indent="-263525"/>
            <a:r>
              <a:rPr lang="ko-KR" altLang="en-US" dirty="0"/>
              <a:t>총 분할한 횟수 </a:t>
            </a:r>
            <a:r>
              <a:rPr lang="en-US" altLang="ko-KR" dirty="0"/>
              <a:t>= k</a:t>
            </a:r>
            <a:r>
              <a:rPr lang="ko-KR" altLang="en-US" dirty="0"/>
              <a:t>라면</a:t>
            </a:r>
            <a:endParaRPr lang="en-US" altLang="ko-KR" sz="1800" dirty="0"/>
          </a:p>
          <a:p>
            <a:pPr marL="263525" lvl="1" indent="-263525">
              <a:spcAft>
                <a:spcPts val="600"/>
              </a:spcAft>
            </a:pPr>
            <a:r>
              <a:rPr lang="en-US" altLang="ko-KR" dirty="0"/>
              <a:t>1</a:t>
            </a:r>
            <a:r>
              <a:rPr lang="ko-KR" altLang="en-US" dirty="0"/>
              <a:t>번 분할 후 각 입력 크기 </a:t>
            </a:r>
            <a:r>
              <a:rPr lang="en-US" altLang="ko-KR" dirty="0"/>
              <a:t>n/2</a:t>
            </a:r>
          </a:p>
          <a:p>
            <a:pPr marL="263525" lvl="1" indent="-263525">
              <a:spcAft>
                <a:spcPts val="600"/>
              </a:spcAft>
            </a:pPr>
            <a:r>
              <a:rPr lang="en-US" altLang="ko-KR" dirty="0"/>
              <a:t>2</a:t>
            </a:r>
            <a:r>
              <a:rPr lang="ko-KR" altLang="en-US" dirty="0"/>
              <a:t>번 분할 후 각 입력 크기 </a:t>
            </a:r>
            <a:r>
              <a:rPr lang="en-US" altLang="ko-KR" dirty="0"/>
              <a:t>n/2</a:t>
            </a:r>
            <a:r>
              <a:rPr lang="en-US" altLang="ko-KR" baseline="30000" dirty="0"/>
              <a:t>2</a:t>
            </a:r>
            <a:endParaRPr lang="en-US" altLang="ko-KR" dirty="0"/>
          </a:p>
          <a:p>
            <a:pPr marL="263525" lvl="1" indent="-263525">
              <a:spcAft>
                <a:spcPts val="600"/>
              </a:spcAft>
              <a:buNone/>
            </a:pPr>
            <a:r>
              <a:rPr lang="en-US" altLang="ko-KR" dirty="0"/>
              <a:t>       </a:t>
            </a:r>
            <a:r>
              <a:rPr lang="en-US" altLang="ko-KR" dirty="0">
                <a:solidFill>
                  <a:schemeClr val="tx2"/>
                </a:solidFill>
                <a:latin typeface="Tahoma" panose="020B0604030504040204" pitchFamily="34" charset="0"/>
                <a:ea typeface="MS PGothic" panose="020B0600070205080204" pitchFamily="34" charset="-128"/>
              </a:rPr>
              <a:t>⋮</a:t>
            </a:r>
            <a:endParaRPr lang="en-US" altLang="ko-KR" dirty="0"/>
          </a:p>
          <a:p>
            <a:pPr marL="263525" lvl="1" indent="-263525">
              <a:spcAft>
                <a:spcPts val="600"/>
              </a:spcAft>
            </a:pPr>
            <a:r>
              <a:rPr lang="en-US" altLang="ko-KR" dirty="0"/>
              <a:t>k</a:t>
            </a:r>
            <a:r>
              <a:rPr lang="ko-KR" altLang="en-US" dirty="0"/>
              <a:t>번 분할 후 각 입력 크기 </a:t>
            </a:r>
            <a:r>
              <a:rPr lang="en-US" altLang="ko-KR" dirty="0"/>
              <a:t>n/2</a:t>
            </a:r>
            <a:r>
              <a:rPr lang="en-US" altLang="ko-KR" baseline="30000" dirty="0"/>
              <a:t>k</a:t>
            </a:r>
            <a:endParaRPr lang="en-US" altLang="ko-KR" dirty="0"/>
          </a:p>
          <a:p>
            <a:pPr marL="263525" lvl="1" indent="-263525">
              <a:spcAft>
                <a:spcPts val="600"/>
              </a:spcAft>
            </a:pPr>
            <a:r>
              <a:rPr lang="en-US" altLang="ko-KR" dirty="0"/>
              <a:t>n/2</a:t>
            </a:r>
            <a:r>
              <a:rPr lang="en-US" altLang="ko-KR" baseline="30000" dirty="0"/>
              <a:t>k </a:t>
            </a:r>
            <a:r>
              <a:rPr lang="en-US" altLang="ko-KR" dirty="0"/>
              <a:t>= 1</a:t>
            </a:r>
            <a:r>
              <a:rPr lang="ko-KR" altLang="en-US" dirty="0"/>
              <a:t>일 때 분할</a:t>
            </a:r>
            <a:r>
              <a:rPr lang="en-US" altLang="ko-KR" dirty="0"/>
              <a:t> </a:t>
            </a:r>
            <a:r>
              <a:rPr lang="ko-KR" altLang="en-US" dirty="0"/>
              <a:t>못함</a:t>
            </a:r>
            <a:endParaRPr lang="en-US" altLang="ko-KR" dirty="0"/>
          </a:p>
          <a:p>
            <a:pPr marL="263525" lvl="1" indent="-263525">
              <a:spcAft>
                <a:spcPts val="600"/>
              </a:spcAft>
            </a:pPr>
            <a:r>
              <a:rPr lang="en-US" altLang="ko-KR" dirty="0"/>
              <a:t>k = log</a:t>
            </a:r>
            <a:r>
              <a:rPr lang="en-US" altLang="ko-KR" baseline="-25000" dirty="0"/>
              <a:t>2</a:t>
            </a:r>
            <a:r>
              <a:rPr lang="en-US" altLang="ko-KR" dirty="0"/>
              <a:t>n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F26224D-D1A4-4CE2-A5EC-EA5BC3DCE26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EAB9AE56-4AE7-4A7B-ABB0-2E790E95A8D1}" type="slidenum">
              <a:rPr lang="en-US" altLang="ko-KR" sz="1200">
                <a:latin typeface="Tahoma" panose="020B0604030504040204" pitchFamily="34" charset="0"/>
              </a:rPr>
              <a:pPr/>
              <a:t>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8197" name="Picture 2">
            <a:extLst>
              <a:ext uri="{FF2B5EF4-FFF2-40B4-BE49-F238E27FC236}">
                <a16:creationId xmlns:a16="http://schemas.microsoft.com/office/drawing/2014/main" id="{082CE7EE-A5F0-4E05-BB42-96839B03A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506" y="1647723"/>
            <a:ext cx="4176464" cy="35625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제목 1">
            <a:extLst>
              <a:ext uri="{FF2B5EF4-FFF2-40B4-BE49-F238E27FC236}">
                <a16:creationId xmlns:a16="http://schemas.microsoft.com/office/drawing/2014/main" id="{FB256650-7DBE-446F-B1C9-169EF7ACE29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영역 안의 점들</a:t>
            </a:r>
          </a:p>
        </p:txBody>
      </p:sp>
      <p:sp>
        <p:nvSpPr>
          <p:cNvPr id="68611" name="내용 개체 틀 2">
            <a:extLst>
              <a:ext uri="{FF2B5EF4-FFF2-40B4-BE49-F238E27FC236}">
                <a16:creationId xmlns:a16="http://schemas.microsoft.com/office/drawing/2014/main" id="{4BFD83C2-C061-443D-B669-6D257A9D444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altLang="ko-KR" sz="2400" dirty="0"/>
              <a:t>10</a:t>
            </a:r>
            <a:r>
              <a:rPr lang="ko-KR" altLang="en-US" sz="2400" dirty="0"/>
              <a:t>과 </a:t>
            </a:r>
            <a:r>
              <a:rPr lang="en-US" altLang="ko-KR" sz="2400" dirty="0"/>
              <a:t>15 </a:t>
            </a:r>
            <a:r>
              <a:rPr lang="ko-KR" altLang="en-US" sz="2400" dirty="0"/>
              <a:t>중에서 짧은 거리인 </a:t>
            </a:r>
            <a:r>
              <a:rPr lang="en-US" altLang="ko-KR" sz="2400" dirty="0"/>
              <a:t>10 </a:t>
            </a:r>
            <a:r>
              <a:rPr lang="ko-KR" altLang="en-US" sz="2400" dirty="0"/>
              <a:t>이내의 중간 영역 안에 있는 점들 중에 더 근접한 점의 쌍이 있는지 확인해야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F23167B-73FD-4AFE-A9B8-4F155D1DCE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F8FB7361-493D-4616-ADB1-65BAD4AD67B0}" type="slidenum">
              <a:rPr lang="en-US" altLang="ko-KR" sz="1200">
                <a:latin typeface="Tahoma" panose="020B0604030504040204" pitchFamily="34" charset="0"/>
              </a:rPr>
              <a:pPr/>
              <a:t>60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68613" name="그룹 14">
            <a:extLst>
              <a:ext uri="{FF2B5EF4-FFF2-40B4-BE49-F238E27FC236}">
                <a16:creationId xmlns:a16="http://schemas.microsoft.com/office/drawing/2014/main" id="{A3C149AD-E505-4BC6-88B1-0481B73CBAC8}"/>
              </a:ext>
            </a:extLst>
          </p:cNvPr>
          <p:cNvGrpSpPr>
            <a:grpSpLocks/>
          </p:cNvGrpSpPr>
          <p:nvPr/>
        </p:nvGrpSpPr>
        <p:grpSpPr bwMode="auto">
          <a:xfrm>
            <a:off x="3683732" y="2996953"/>
            <a:ext cx="4824536" cy="2807965"/>
            <a:chOff x="2195736" y="2493168"/>
            <a:chExt cx="4120958" cy="2448000"/>
          </a:xfrm>
        </p:grpSpPr>
        <p:pic>
          <p:nvPicPr>
            <p:cNvPr id="68614" name="Picture 6">
              <a:extLst>
                <a:ext uri="{FF2B5EF4-FFF2-40B4-BE49-F238E27FC236}">
                  <a16:creationId xmlns:a16="http://schemas.microsoft.com/office/drawing/2014/main" id="{210CCF03-5AD1-4C37-B28A-C96866E02FA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95736" y="2493168"/>
              <a:ext cx="4120958" cy="24480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cxnSp>
          <p:nvCxnSpPr>
            <p:cNvPr id="6" name="직선 연결선 5">
              <a:extLst>
                <a:ext uri="{FF2B5EF4-FFF2-40B4-BE49-F238E27FC236}">
                  <a16:creationId xmlns:a16="http://schemas.microsoft.com/office/drawing/2014/main" id="{F8A2274D-4091-478A-8070-F44F85F7EB90}"/>
                </a:ext>
              </a:extLst>
            </p:cNvPr>
            <p:cNvCxnSpPr/>
            <p:nvPr/>
          </p:nvCxnSpPr>
          <p:spPr>
            <a:xfrm>
              <a:off x="3924442" y="4298211"/>
              <a:ext cx="179380" cy="34926"/>
            </a:xfrm>
            <a:prstGeom prst="line">
              <a:avLst/>
            </a:prstGeom>
            <a:ln w="28575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FAE5644E-262B-43D0-B1DE-8F265B3A493A}"/>
                </a:ext>
              </a:extLst>
            </p:cNvPr>
            <p:cNvSpPr/>
            <p:nvPr/>
          </p:nvSpPr>
          <p:spPr>
            <a:xfrm>
              <a:off x="3564097" y="2574133"/>
              <a:ext cx="792125" cy="2305121"/>
            </a:xfrm>
            <a:prstGeom prst="rect">
              <a:avLst/>
            </a:prstGeom>
            <a:noFill/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6815916-E4E9-4491-B4F9-C8F0BE778982}"/>
                </a:ext>
              </a:extLst>
            </p:cNvPr>
            <p:cNvSpPr/>
            <p:nvPr/>
          </p:nvSpPr>
          <p:spPr>
            <a:xfrm>
              <a:off x="3564097" y="2564608"/>
              <a:ext cx="328597" cy="2305121"/>
            </a:xfrm>
            <a:prstGeom prst="rect">
              <a:avLst/>
            </a:prstGeom>
            <a:solidFill>
              <a:srgbClr val="FFFF00">
                <a:alpha val="3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9" name="직선 화살표 연결선 8">
              <a:extLst>
                <a:ext uri="{FF2B5EF4-FFF2-40B4-BE49-F238E27FC236}">
                  <a16:creationId xmlns:a16="http://schemas.microsoft.com/office/drawing/2014/main" id="{6F985B13-F084-4A50-8E82-46A7FF25A8DD}"/>
                </a:ext>
              </a:extLst>
            </p:cNvPr>
            <p:cNvCxnSpPr/>
            <p:nvPr/>
          </p:nvCxnSpPr>
          <p:spPr>
            <a:xfrm>
              <a:off x="3564097" y="3078974"/>
              <a:ext cx="360345" cy="0"/>
            </a:xfrm>
            <a:prstGeom prst="straightConnector1">
              <a:avLst/>
            </a:prstGeom>
            <a:ln w="19050">
              <a:solidFill>
                <a:srgbClr val="0000CC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42E6AEB3-096B-47CE-AC82-7011FB645B41}"/>
                </a:ext>
              </a:extLst>
            </p:cNvPr>
            <p:cNvSpPr/>
            <p:nvPr/>
          </p:nvSpPr>
          <p:spPr>
            <a:xfrm>
              <a:off x="4026038" y="2574133"/>
              <a:ext cx="330185" cy="2305121"/>
            </a:xfrm>
            <a:prstGeom prst="rect">
              <a:avLst/>
            </a:prstGeom>
            <a:solidFill>
              <a:srgbClr val="FFFF00">
                <a:alpha val="36863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ko-KR" altLang="en-US"/>
            </a:p>
          </p:txBody>
        </p:sp>
        <p:cxnSp>
          <p:nvCxnSpPr>
            <p:cNvPr id="11" name="직선 화살표 연결선 10">
              <a:extLst>
                <a:ext uri="{FF2B5EF4-FFF2-40B4-BE49-F238E27FC236}">
                  <a16:creationId xmlns:a16="http://schemas.microsoft.com/office/drawing/2014/main" id="{DC11C202-EA86-4333-B600-5A611A4F5925}"/>
                </a:ext>
              </a:extLst>
            </p:cNvPr>
            <p:cNvCxnSpPr/>
            <p:nvPr/>
          </p:nvCxnSpPr>
          <p:spPr>
            <a:xfrm>
              <a:off x="3995877" y="3078974"/>
              <a:ext cx="360345" cy="0"/>
            </a:xfrm>
            <a:prstGeom prst="straightConnector1">
              <a:avLst/>
            </a:prstGeom>
            <a:ln w="19050">
              <a:solidFill>
                <a:srgbClr val="0000CC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621" name="TextBox 11">
              <a:extLst>
                <a:ext uri="{FF2B5EF4-FFF2-40B4-BE49-F238E27FC236}">
                  <a16:creationId xmlns:a16="http://schemas.microsoft.com/office/drawing/2014/main" id="{C5685707-3CF5-4D04-ADE5-D509162384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9920" y="2758930"/>
              <a:ext cx="5400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10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68622" name="TextBox 12">
              <a:extLst>
                <a:ext uri="{FF2B5EF4-FFF2-40B4-BE49-F238E27FC236}">
                  <a16:creationId xmlns:a16="http://schemas.microsoft.com/office/drawing/2014/main" id="{926AF079-A807-4A4A-B524-133F00C6EEA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91880" y="2758930"/>
              <a:ext cx="540072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100">
                  <a:solidFill>
                    <a:srgbClr val="FF0000"/>
                  </a:solidFill>
                  <a:latin typeface="Times New Roman" panose="02020603050405020304" pitchFamily="18" charset="0"/>
                  <a:ea typeface="굴림" panose="020B0600000101010101" pitchFamily="50" charset="-127"/>
                </a:rPr>
                <a:t>10</a:t>
              </a:r>
            </a:p>
          </p:txBody>
        </p:sp>
        <p:sp>
          <p:nvSpPr>
            <p:cNvPr id="68623" name="TextBox 13">
              <a:extLst>
                <a:ext uri="{FF2B5EF4-FFF2-40B4-BE49-F238E27FC236}">
                  <a16:creationId xmlns:a16="http://schemas.microsoft.com/office/drawing/2014/main" id="{4E920118-984D-4D72-ADFF-089B3F83FA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51900" y="3933328"/>
              <a:ext cx="252028" cy="34881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7373FF"/>
                </a:buClr>
                <a:buFont typeface="Wingdings" panose="05000000000000000000" pitchFamily="2" charset="2"/>
                <a:buChar char="q"/>
                <a:defRPr kumimoji="1" sz="2800">
                  <a:solidFill>
                    <a:srgbClr val="002060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  <a:lvl2pPr marL="742950" indent="-285750">
                <a:spcBef>
                  <a:spcPct val="20000"/>
                </a:spcBef>
                <a:buClr>
                  <a:schemeClr val="accent2"/>
                </a:buClr>
                <a:buFont typeface="Times New Roman" panose="02020603050405020304" pitchFamily="18" charset="0"/>
                <a:buChar char="–"/>
                <a:defRPr kumimoji="1" sz="24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2pPr>
              <a:lvl3pPr marL="1143000" indent="-228600">
                <a:spcBef>
                  <a:spcPct val="20000"/>
                </a:spcBef>
                <a:buChar char="•"/>
                <a:defRPr kumimoji="1" sz="2000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3pPr>
              <a:lvl4pPr marL="1600200" indent="-228600">
                <a:spcBef>
                  <a:spcPct val="20000"/>
                </a:spcBef>
                <a:buChar char="–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4pPr>
              <a:lvl5pPr marL="2057400" indent="-228600">
                <a:spcBef>
                  <a:spcPct val="20000"/>
                </a:spcBef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kumimoji="1">
                  <a:solidFill>
                    <a:schemeClr val="tx1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9pPr>
            </a:lstStyle>
            <a:p>
              <a:pPr>
                <a:spcBef>
                  <a:spcPct val="0"/>
                </a:spcBef>
                <a:buClrTx/>
                <a:buFontTx/>
                <a:buNone/>
              </a:pPr>
              <a:r>
                <a:rPr lang="en-US" altLang="ko-KR" sz="2000">
                  <a:solidFill>
                    <a:srgbClr val="FF0000"/>
                  </a:solidFill>
                  <a:latin typeface="Times New Roman" panose="02020603050405020304" pitchFamily="18" charset="0"/>
                  <a:ea typeface="HY견고딕" panose="02030600000101010101" pitchFamily="18" charset="-127"/>
                  <a:cs typeface="Times New Roman" panose="02020603050405020304" pitchFamily="18" charset="0"/>
                </a:rPr>
                <a:t>7</a:t>
              </a: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제목 1">
            <a:extLst>
              <a:ext uri="{FF2B5EF4-FFF2-40B4-BE49-F238E27FC236}">
                <a16:creationId xmlns:a16="http://schemas.microsoft.com/office/drawing/2014/main" id="{E1332E1C-FE06-4409-9BC7-2C08AEF005E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영역에 있는 점들을 찾는 방법</a:t>
            </a:r>
          </a:p>
        </p:txBody>
      </p:sp>
      <p:sp>
        <p:nvSpPr>
          <p:cNvPr id="69635" name="내용 개체 틀 2">
            <a:extLst>
              <a:ext uri="{FF2B5EF4-FFF2-40B4-BE49-F238E27FC236}">
                <a16:creationId xmlns:a16="http://schemas.microsoft.com/office/drawing/2014/main" id="{EEFE955F-7355-4211-90FB-32F2F743203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39729" y="1170761"/>
            <a:ext cx="7772400" cy="5255295"/>
          </a:xfrm>
        </p:spPr>
        <p:txBody>
          <a:bodyPr>
            <a:normAutofit/>
          </a:bodyPr>
          <a:lstStyle/>
          <a:p>
            <a:pPr marL="363538" lvl="1"/>
            <a:r>
              <a:rPr lang="en-US" altLang="ko-KR" dirty="0"/>
              <a:t>d = min{</a:t>
            </a:r>
            <a:r>
              <a:rPr lang="ko-KR" altLang="en-US" dirty="0"/>
              <a:t>왼쪽 부분의 </a:t>
            </a:r>
            <a:r>
              <a:rPr lang="ko-KR" altLang="en-US" dirty="0" err="1"/>
              <a:t>최근접</a:t>
            </a:r>
            <a:r>
              <a:rPr lang="ko-KR" altLang="en-US" dirty="0"/>
              <a:t> 점의 쌍 사이의 거리</a:t>
            </a:r>
            <a:r>
              <a:rPr lang="en-US" altLang="ko-KR" dirty="0"/>
              <a:t>, </a:t>
            </a:r>
            <a:r>
              <a:rPr lang="ko-KR" altLang="en-US" dirty="0"/>
              <a:t>오른쪽 부분의 </a:t>
            </a:r>
            <a:r>
              <a:rPr lang="ko-KR" altLang="en-US" dirty="0" err="1"/>
              <a:t>최근접</a:t>
            </a:r>
            <a:r>
              <a:rPr lang="ko-KR" altLang="en-US" dirty="0"/>
              <a:t> 점의 쌍 사이의 거리</a:t>
            </a:r>
            <a:r>
              <a:rPr lang="en-US" altLang="ko-KR" dirty="0"/>
              <a:t>}</a:t>
            </a:r>
          </a:p>
          <a:p>
            <a:pPr marL="363538" lvl="1"/>
            <a:r>
              <a:rPr lang="ko-KR" altLang="en-US" dirty="0"/>
              <a:t>배열에는 점들이 </a:t>
            </a:r>
            <a:r>
              <a:rPr lang="en-US" altLang="ko-KR" dirty="0"/>
              <a:t>x-</a:t>
            </a:r>
            <a:r>
              <a:rPr lang="ko-KR" altLang="en-US" dirty="0"/>
              <a:t>좌표의 오름차순으로 정렬되어 있고</a:t>
            </a:r>
            <a:r>
              <a:rPr lang="en-US" altLang="ko-KR" dirty="0"/>
              <a:t>, </a:t>
            </a:r>
            <a:r>
              <a:rPr lang="ko-KR" altLang="en-US" dirty="0"/>
              <a:t>각 점의</a:t>
            </a:r>
            <a:r>
              <a:rPr lang="ko-KR" altLang="en-US" sz="2800" dirty="0"/>
              <a:t> </a:t>
            </a:r>
            <a:r>
              <a:rPr lang="en-US" altLang="ko-KR" sz="2800" dirty="0"/>
              <a:t>y</a:t>
            </a:r>
            <a:r>
              <a:rPr lang="en-US" altLang="ko-KR" dirty="0"/>
              <a:t>-</a:t>
            </a:r>
            <a:r>
              <a:rPr lang="ko-KR" altLang="en-US" dirty="0"/>
              <a:t>좌표는 생략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8E9C7E-3540-464A-87CC-418BF0836B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35F7C60-B1A8-41D5-93F5-6827738ADE3E}" type="slidenum">
              <a:rPr lang="en-US" altLang="ko-KR" sz="1200">
                <a:latin typeface="Tahoma" panose="020B0604030504040204" pitchFamily="34" charset="0"/>
              </a:rPr>
              <a:pPr/>
              <a:t>61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4463D389-B01E-4342-BB1F-FE3F9ED87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872" y="3769891"/>
            <a:ext cx="7116785" cy="163204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제목 1">
            <a:extLst>
              <a:ext uri="{FF2B5EF4-FFF2-40B4-BE49-F238E27FC236}">
                <a16:creationId xmlns:a16="http://schemas.microsoft.com/office/drawing/2014/main" id="{501F0EED-501F-4E9F-81C8-F0D227C5AAB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중간 영역에 있는 점들을 찾는 방법</a:t>
            </a:r>
          </a:p>
        </p:txBody>
      </p:sp>
      <p:sp>
        <p:nvSpPr>
          <p:cNvPr id="70659" name="내용 개체 틀 2">
            <a:extLst>
              <a:ext uri="{FF2B5EF4-FFF2-40B4-BE49-F238E27FC236}">
                <a16:creationId xmlns:a16="http://schemas.microsoft.com/office/drawing/2014/main" id="{FA0E6F20-C735-4C60-9C39-43EEC90C46C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5750" lvl="1" algn="just"/>
            <a:r>
              <a:rPr lang="ko-KR" altLang="en-US" sz="2200" dirty="0"/>
              <a:t>중간 영역에 속한 점  </a:t>
            </a:r>
            <a:r>
              <a:rPr lang="en-US" altLang="ko-KR" sz="2200" dirty="0"/>
              <a:t>= {</a:t>
            </a:r>
            <a:r>
              <a:rPr lang="ko-KR" altLang="en-US" sz="2200" dirty="0"/>
              <a:t>왼쪽 부분 문제의 가장 오른쪽 점 </a:t>
            </a:r>
            <a:r>
              <a:rPr lang="en-US" altLang="ko-KR" sz="2200" dirty="0"/>
              <a:t>(</a:t>
            </a:r>
            <a:r>
              <a:rPr lang="ko-KR" altLang="en-US" sz="2200" dirty="0"/>
              <a:t>왼쪽 </a:t>
            </a:r>
            <a:r>
              <a:rPr lang="ko-KR" altLang="en-US" sz="2200" dirty="0" err="1"/>
              <a:t>중간점</a:t>
            </a:r>
            <a:r>
              <a:rPr lang="en-US" altLang="ko-KR" sz="2200" dirty="0"/>
              <a:t>)</a:t>
            </a:r>
            <a:r>
              <a:rPr lang="ko-KR" altLang="en-US" sz="2200" dirty="0"/>
              <a:t>의 </a:t>
            </a:r>
            <a:r>
              <a:rPr lang="en-US" altLang="ko-KR" sz="2200" dirty="0"/>
              <a:t>x-</a:t>
            </a:r>
            <a:r>
              <a:rPr lang="ko-KR" altLang="en-US" sz="2200" dirty="0"/>
              <a:t>좌표에서 </a:t>
            </a:r>
            <a:r>
              <a:rPr lang="en-US" altLang="ko-KR" sz="2200" dirty="0"/>
              <a:t>d</a:t>
            </a:r>
            <a:r>
              <a:rPr lang="ko-KR" altLang="en-US" sz="2200" dirty="0"/>
              <a:t>를 뺀 값과 오른쪽 부분 문제의 가장 왼쪽 점 </a:t>
            </a:r>
            <a:r>
              <a:rPr lang="en-US" altLang="ko-KR" sz="2200" dirty="0"/>
              <a:t>(</a:t>
            </a:r>
            <a:r>
              <a:rPr lang="ko-KR" altLang="en-US" sz="2200" dirty="0"/>
              <a:t>오른쪽 </a:t>
            </a:r>
            <a:r>
              <a:rPr lang="ko-KR" altLang="en-US" sz="2200" dirty="0" err="1"/>
              <a:t>중간점</a:t>
            </a:r>
            <a:r>
              <a:rPr lang="en-US" altLang="ko-KR" sz="2200" dirty="0"/>
              <a:t>)</a:t>
            </a:r>
            <a:r>
              <a:rPr lang="ko-KR" altLang="en-US" sz="2200" dirty="0"/>
              <a:t>의 </a:t>
            </a:r>
            <a:r>
              <a:rPr lang="en-US" altLang="ko-KR" sz="2200" dirty="0"/>
              <a:t>x-</a:t>
            </a:r>
            <a:r>
              <a:rPr lang="ko-KR" altLang="en-US" sz="2200" dirty="0"/>
              <a:t>좌표에 </a:t>
            </a:r>
            <a:r>
              <a:rPr lang="en-US" altLang="ko-KR" sz="2200" dirty="0"/>
              <a:t>d</a:t>
            </a:r>
            <a:r>
              <a:rPr lang="ko-KR" altLang="en-US" sz="2200" dirty="0"/>
              <a:t>를 더한 값 사이의 </a:t>
            </a:r>
            <a:r>
              <a:rPr lang="en-US" altLang="ko-KR" sz="2200" dirty="0"/>
              <a:t>x-</a:t>
            </a:r>
            <a:r>
              <a:rPr lang="ko-KR" altLang="en-US" sz="2200" dirty="0"/>
              <a:t>좌표 값을 가진 점들</a:t>
            </a:r>
            <a:r>
              <a:rPr lang="en-US" altLang="ko-KR" sz="2200" dirty="0"/>
              <a:t>}</a:t>
            </a:r>
          </a:p>
          <a:p>
            <a:pPr marL="360363" lvl="1" indent="-360363"/>
            <a:r>
              <a:rPr lang="en-US" altLang="ko-KR" sz="2200" dirty="0"/>
              <a:t>d=10</a:t>
            </a:r>
            <a:r>
              <a:rPr lang="ko-KR" altLang="en-US" sz="2200" dirty="0"/>
              <a:t>이면</a:t>
            </a:r>
            <a:r>
              <a:rPr lang="en-US" altLang="ko-KR" sz="2200" dirty="0"/>
              <a:t>, </a:t>
            </a:r>
            <a:r>
              <a:rPr lang="ko-KR" altLang="en-US" sz="2200" dirty="0"/>
              <a:t>점 </a:t>
            </a:r>
            <a:r>
              <a:rPr lang="en-US" altLang="ko-KR" sz="2200" dirty="0"/>
              <a:t>(25,-), (26,-), (28,-), (30,-), (37,-)</a:t>
            </a:r>
            <a:r>
              <a:rPr lang="ko-KR" altLang="en-US" sz="2200" dirty="0"/>
              <a:t>이 중간 영역에 속한다</a:t>
            </a:r>
            <a:r>
              <a:rPr lang="en-US" altLang="ko-KR" sz="2200" dirty="0"/>
              <a:t>.</a:t>
            </a:r>
            <a:endParaRPr lang="ko-KR" altLang="en-US" sz="22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3E655A1-597F-4789-A1A5-E33365BBFD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8AD4BDA6-4D61-4424-A431-EE14B1EBE186}" type="slidenum">
              <a:rPr lang="en-US" altLang="ko-KR" sz="1200">
                <a:latin typeface="Tahoma" panose="020B0604030504040204" pitchFamily="34" charset="0"/>
              </a:rPr>
              <a:pPr/>
              <a:t>62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EEF6AAF-8374-4BA9-9F89-7010A93CDA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1584" y="4365104"/>
            <a:ext cx="8153846" cy="1800200"/>
          </a:xfrm>
          <a:prstGeom prst="rect">
            <a:avLst/>
          </a:prstGeom>
        </p:spPr>
      </p:pic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9" name="내용 개체 틀 2">
            <a:extLst>
              <a:ext uri="{FF2B5EF4-FFF2-40B4-BE49-F238E27FC236}">
                <a16:creationId xmlns:a16="http://schemas.microsoft.com/office/drawing/2014/main" id="{7AF5D8E9-92BE-4482-8FCB-48539AA10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91544" y="1052737"/>
            <a:ext cx="8424936" cy="5399311"/>
          </a:xfrm>
        </p:spPr>
        <p:txBody>
          <a:bodyPr>
            <a:normAutofit fontScale="70000" lnSpcReduction="20000"/>
          </a:bodyPr>
          <a:lstStyle/>
          <a:p>
            <a:pPr marL="0" indent="0" latinLnBrk="1">
              <a:buNone/>
              <a:defRPr/>
            </a:pPr>
            <a:r>
              <a:rPr lang="en-US" altLang="ko-KR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ClosestPair</a:t>
            </a:r>
            <a:r>
              <a:rPr lang="en-US" altLang="ko-KR" b="0" dirty="0">
                <a:latin typeface="Consolas" panose="020B0609020204030204" pitchFamily="49" charset="0"/>
              </a:rPr>
              <a:t>(S)</a:t>
            </a:r>
            <a:endParaRPr lang="ko-KR" altLang="en-US" b="0" dirty="0">
              <a:latin typeface="Consolas" panose="020B0609020204030204" pitchFamily="49" charset="0"/>
            </a:endParaRPr>
          </a:p>
          <a:p>
            <a:pPr marL="627063" indent="-627063" latinLnBrk="1">
              <a:buNone/>
              <a:defRPr/>
            </a:pPr>
            <a:r>
              <a:rPr lang="ko-KR" altLang="en-US" dirty="0"/>
              <a:t>입력</a:t>
            </a:r>
            <a:r>
              <a:rPr lang="en-US" altLang="ko-KR" dirty="0"/>
              <a:t>: </a:t>
            </a:r>
            <a:r>
              <a:rPr lang="en-US" altLang="ko-KR" b="0" dirty="0">
                <a:latin typeface="Consolas" panose="020B0609020204030204" pitchFamily="49" charset="0"/>
              </a:rPr>
              <a:t>x</a:t>
            </a:r>
            <a:r>
              <a:rPr lang="en-US" altLang="ko-KR" dirty="0"/>
              <a:t>-</a:t>
            </a:r>
            <a:r>
              <a:rPr lang="ko-KR" altLang="en-US" dirty="0"/>
              <a:t>좌표의 오름차순으로 정렬된 배열 </a:t>
            </a:r>
            <a:r>
              <a:rPr lang="en-US" altLang="ko-KR" b="0" dirty="0">
                <a:latin typeface="Consolas" panose="020B0609020204030204" pitchFamily="49" charset="0"/>
              </a:rPr>
              <a:t>S</a:t>
            </a:r>
            <a:r>
              <a:rPr lang="ko-KR" altLang="en-US" dirty="0"/>
              <a:t>에 있는 </a:t>
            </a:r>
            <a:r>
              <a:rPr lang="en-US" altLang="ko-KR" b="0" dirty="0" err="1">
                <a:latin typeface="Consolas" panose="020B0609020204030204" pitchFamily="49" charset="0"/>
              </a:rPr>
              <a:t>i</a:t>
            </a:r>
            <a:r>
              <a:rPr lang="ko-KR" altLang="en-US" dirty="0"/>
              <a:t>개의 점</a:t>
            </a:r>
            <a:r>
              <a:rPr lang="en-US" altLang="ko-KR" dirty="0"/>
              <a:t>.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ko-KR" altLang="en-US" dirty="0"/>
              <a:t>각 점은 </a:t>
            </a:r>
            <a:r>
              <a:rPr lang="en-US" altLang="ko-KR" b="0" dirty="0">
                <a:latin typeface="Consolas" panose="020B0609020204030204" pitchFamily="49" charset="0"/>
              </a:rPr>
              <a:t>(</a:t>
            </a:r>
            <a:r>
              <a:rPr lang="en-US" altLang="ko-KR" b="0" dirty="0" err="1">
                <a:latin typeface="Consolas" panose="020B0609020204030204" pitchFamily="49" charset="0"/>
              </a:rPr>
              <a:t>x,y</a:t>
            </a:r>
            <a:r>
              <a:rPr lang="en-US" altLang="ko-KR" b="0" dirty="0">
                <a:latin typeface="Consolas" panose="020B0609020204030204" pitchFamily="49" charset="0"/>
              </a:rPr>
              <a:t>)</a:t>
            </a:r>
            <a:r>
              <a:rPr lang="ko-KR" altLang="en-US" dirty="0"/>
              <a:t>로 표현</a:t>
            </a:r>
          </a:p>
          <a:p>
            <a:pPr marL="0" indent="0" latinLnBrk="1">
              <a:buNone/>
              <a:defRPr/>
            </a:pPr>
            <a:r>
              <a:rPr lang="ko-KR" altLang="en-US" dirty="0"/>
              <a:t>출력</a:t>
            </a:r>
            <a:r>
              <a:rPr lang="en-US" altLang="ko-KR" dirty="0"/>
              <a:t>: S</a:t>
            </a:r>
            <a:r>
              <a:rPr lang="ko-KR" altLang="en-US" dirty="0"/>
              <a:t>에 있는 점들 중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쌍의 거리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1.</a:t>
            </a:r>
            <a:r>
              <a:rPr lang="en-US" altLang="ko-KR" b="0" dirty="0"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if</a:t>
            </a:r>
            <a:r>
              <a:rPr lang="en-US" altLang="ko-KR" b="0" dirty="0">
                <a:latin typeface="Consolas" panose="020B0609020204030204" pitchFamily="49" charset="0"/>
              </a:rPr>
              <a:t> (</a:t>
            </a:r>
            <a:r>
              <a:rPr lang="en-US" altLang="ko-KR" b="0" dirty="0" err="1">
                <a:latin typeface="Consolas" panose="020B0609020204030204" pitchFamily="49" charset="0"/>
              </a:rPr>
              <a:t>i</a:t>
            </a:r>
            <a:r>
              <a:rPr lang="en-US" altLang="ko-KR" b="0" dirty="0">
                <a:latin typeface="Consolas" panose="020B0609020204030204" pitchFamily="49" charset="0"/>
              </a:rPr>
              <a:t> </a:t>
            </a:r>
            <a:r>
              <a:rPr lang="ko-KR" altLang="en-US" b="0" dirty="0">
                <a:latin typeface="Consolas" panose="020B0609020204030204" pitchFamily="49" charset="0"/>
              </a:rPr>
              <a:t>≤ </a:t>
            </a:r>
            <a:r>
              <a:rPr lang="en-US" altLang="ko-KR" b="0" dirty="0">
                <a:latin typeface="Consolas" panose="020B0609020204030204" pitchFamily="49" charset="0"/>
              </a:rPr>
              <a:t>3)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dirty="0"/>
              <a:t> (2 </a:t>
            </a:r>
            <a:r>
              <a:rPr lang="ko-KR" altLang="en-US" dirty="0"/>
              <a:t>또는 </a:t>
            </a:r>
            <a:r>
              <a:rPr lang="en-US" altLang="ko-KR" dirty="0"/>
              <a:t>3</a:t>
            </a:r>
            <a:r>
              <a:rPr lang="ko-KR" altLang="en-US" dirty="0"/>
              <a:t>개의 점들 사이의 </a:t>
            </a:r>
            <a:r>
              <a:rPr lang="ko-KR" altLang="en-US" dirty="0" err="1"/>
              <a:t>최근접</a:t>
            </a:r>
            <a:r>
              <a:rPr lang="ko-KR" altLang="en-US" dirty="0"/>
              <a:t> 쌍</a:t>
            </a:r>
            <a:r>
              <a:rPr lang="en-US" altLang="ko-KR" dirty="0"/>
              <a:t>)</a:t>
            </a:r>
            <a:endParaRPr lang="ko-KR" altLang="en-US" dirty="0"/>
          </a:p>
          <a:p>
            <a:pPr marL="363538" indent="-363538" latinLnBrk="1">
              <a:buNone/>
              <a:defRPr/>
            </a:pPr>
            <a:r>
              <a:rPr lang="en-US" altLang="ko-KR" dirty="0"/>
              <a:t>2.  </a:t>
            </a:r>
            <a:r>
              <a:rPr lang="ko-KR" altLang="en-US" dirty="0"/>
              <a:t>정렬된 </a:t>
            </a:r>
            <a:r>
              <a:rPr lang="en-US" altLang="ko-KR" b="0" dirty="0">
                <a:latin typeface="Consolas" panose="020B0609020204030204" pitchFamily="49" charset="0"/>
              </a:rPr>
              <a:t>S</a:t>
            </a:r>
            <a:r>
              <a:rPr lang="ko-KR" altLang="en-US" dirty="0"/>
              <a:t>를 같은 크기의 </a:t>
            </a:r>
            <a:r>
              <a:rPr lang="en-US" altLang="ko-KR" b="0" dirty="0">
                <a:latin typeface="Consolas" panose="020B0609020204030204" pitchFamily="49" charset="0"/>
              </a:rPr>
              <a:t>S</a:t>
            </a:r>
            <a:r>
              <a:rPr lang="en-US" altLang="ko-KR" b="0" baseline="-25000" dirty="0">
                <a:latin typeface="Consolas" panose="020B0609020204030204" pitchFamily="49" charset="0"/>
              </a:rPr>
              <a:t>L</a:t>
            </a:r>
            <a:r>
              <a:rPr lang="ko-KR" altLang="en-US" dirty="0"/>
              <a:t>과 </a:t>
            </a:r>
            <a:r>
              <a:rPr lang="en-US" altLang="ko-KR" b="0" dirty="0">
                <a:latin typeface="Consolas" panose="020B0609020204030204" pitchFamily="49" charset="0"/>
              </a:rPr>
              <a:t>S</a:t>
            </a:r>
            <a:r>
              <a:rPr lang="en-US" altLang="ko-KR" b="0" baseline="-25000" dirty="0">
                <a:latin typeface="Consolas" panose="020B0609020204030204" pitchFamily="49" charset="0"/>
              </a:rPr>
              <a:t>R</a:t>
            </a:r>
            <a:r>
              <a:rPr lang="ko-KR" altLang="en-US" dirty="0"/>
              <a:t>로 분할한다</a:t>
            </a:r>
            <a:r>
              <a:rPr lang="en-US" altLang="ko-KR" dirty="0"/>
              <a:t>. </a:t>
            </a:r>
            <a:r>
              <a:rPr lang="en-US" altLang="ko-KR" b="0" dirty="0">
                <a:latin typeface="Consolas" panose="020B0609020204030204" pitchFamily="49" charset="0"/>
              </a:rPr>
              <a:t>|S|</a:t>
            </a:r>
            <a:r>
              <a:rPr lang="ko-KR" altLang="en-US" dirty="0"/>
              <a:t>가 홀수이면</a:t>
            </a:r>
            <a:r>
              <a:rPr lang="en-US" altLang="ko-KR" dirty="0"/>
              <a:t>, </a:t>
            </a:r>
            <a:r>
              <a:rPr lang="en-US" altLang="ko-KR" b="0" dirty="0">
                <a:latin typeface="Consolas" panose="020B0609020204030204" pitchFamily="49" charset="0"/>
              </a:rPr>
              <a:t>|S</a:t>
            </a:r>
            <a:r>
              <a:rPr lang="en-US" altLang="ko-KR" b="0" baseline="-25000" dirty="0">
                <a:latin typeface="Consolas" panose="020B0609020204030204" pitchFamily="49" charset="0"/>
              </a:rPr>
              <a:t>L</a:t>
            </a:r>
            <a:r>
              <a:rPr lang="en-US" altLang="ko-KR" b="0" dirty="0">
                <a:latin typeface="Consolas" panose="020B0609020204030204" pitchFamily="49" charset="0"/>
              </a:rPr>
              <a:t>| = |S</a:t>
            </a:r>
            <a:r>
              <a:rPr lang="en-US" altLang="ko-KR" b="0" baseline="-25000" dirty="0">
                <a:latin typeface="Consolas" panose="020B0609020204030204" pitchFamily="49" charset="0"/>
              </a:rPr>
              <a:t>R</a:t>
            </a:r>
            <a:r>
              <a:rPr lang="en-US" altLang="ko-KR" b="0" dirty="0">
                <a:latin typeface="Consolas" panose="020B0609020204030204" pitchFamily="49" charset="0"/>
              </a:rPr>
              <a:t>|+1</a:t>
            </a:r>
            <a:r>
              <a:rPr lang="ko-KR" altLang="en-US" dirty="0"/>
              <a:t>이 되도록 분할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3.</a:t>
            </a:r>
            <a:r>
              <a:rPr lang="en-US" altLang="ko-KR" b="0" dirty="0">
                <a:latin typeface="Consolas" panose="020B0609020204030204" pitchFamily="49" charset="0"/>
              </a:rPr>
              <a:t> CP</a:t>
            </a:r>
            <a:r>
              <a:rPr lang="en-US" altLang="ko-KR" b="0" baseline="-25000" dirty="0">
                <a:latin typeface="Consolas" panose="020B0609020204030204" pitchFamily="49" charset="0"/>
              </a:rPr>
              <a:t>L </a:t>
            </a:r>
            <a:r>
              <a:rPr lang="en-US" altLang="ko-KR" b="0" dirty="0">
                <a:latin typeface="Consolas" panose="020B0609020204030204" pitchFamily="49" charset="0"/>
              </a:rPr>
              <a:t>= </a:t>
            </a:r>
            <a:r>
              <a:rPr lang="en-US" altLang="ko-KR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ClosestPair</a:t>
            </a:r>
            <a:r>
              <a:rPr lang="en-US" altLang="ko-KR" b="0" dirty="0">
                <a:latin typeface="Consolas" panose="020B0609020204030204" pitchFamily="49" charset="0"/>
              </a:rPr>
              <a:t>(S</a:t>
            </a:r>
            <a:r>
              <a:rPr lang="en-US" altLang="ko-KR" b="0" baseline="-25000" dirty="0">
                <a:latin typeface="Consolas" panose="020B0609020204030204" pitchFamily="49" charset="0"/>
              </a:rPr>
              <a:t>L</a:t>
            </a:r>
            <a:r>
              <a:rPr lang="en-US" altLang="ko-KR" b="0" dirty="0">
                <a:latin typeface="Consolas" panose="020B0609020204030204" pitchFamily="49" charset="0"/>
              </a:rPr>
              <a:t>)  </a:t>
            </a:r>
            <a:r>
              <a:rPr lang="en-US" altLang="ko-KR" dirty="0"/>
              <a:t>   </a:t>
            </a:r>
            <a:r>
              <a:rPr lang="en-US" altLang="ko-KR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// CP</a:t>
            </a:r>
            <a:r>
              <a:rPr lang="en-US" altLang="ko-KR" sz="2400" baseline="-25000" dirty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은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altLang="ko-KR" sz="2400" baseline="-25000" dirty="0">
                <a:solidFill>
                  <a:schemeClr val="bg1">
                    <a:lumMod val="50000"/>
                  </a:schemeClr>
                </a:solidFill>
              </a:rPr>
              <a:t>L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에서의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</a:rPr>
              <a:t>최근접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점의 쌍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4.  </a:t>
            </a:r>
            <a:r>
              <a:rPr lang="en-US" altLang="ko-KR" b="0" dirty="0">
                <a:latin typeface="Consolas" panose="020B0609020204030204" pitchFamily="49" charset="0"/>
              </a:rPr>
              <a:t>CP</a:t>
            </a:r>
            <a:r>
              <a:rPr lang="en-US" altLang="ko-KR" b="0" baseline="-25000" dirty="0">
                <a:latin typeface="Consolas" panose="020B0609020204030204" pitchFamily="49" charset="0"/>
              </a:rPr>
              <a:t>R </a:t>
            </a:r>
            <a:r>
              <a:rPr lang="en-US" altLang="ko-KR" b="0" dirty="0">
                <a:latin typeface="Consolas" panose="020B0609020204030204" pitchFamily="49" charset="0"/>
              </a:rPr>
              <a:t>= </a:t>
            </a:r>
            <a:r>
              <a:rPr lang="en-US" altLang="ko-KR" b="0" dirty="0" err="1">
                <a:solidFill>
                  <a:srgbClr val="0000FF"/>
                </a:solidFill>
                <a:latin typeface="Consolas" panose="020B0609020204030204" pitchFamily="49" charset="0"/>
              </a:rPr>
              <a:t>ClosestPair</a:t>
            </a:r>
            <a:r>
              <a:rPr lang="en-US" altLang="ko-KR" b="0" dirty="0">
                <a:latin typeface="Consolas" panose="020B0609020204030204" pitchFamily="49" charset="0"/>
              </a:rPr>
              <a:t>(S</a:t>
            </a:r>
            <a:r>
              <a:rPr lang="en-US" altLang="ko-KR" b="0" baseline="-25000" dirty="0">
                <a:latin typeface="Consolas" panose="020B0609020204030204" pitchFamily="49" charset="0"/>
              </a:rPr>
              <a:t>R</a:t>
            </a:r>
            <a:r>
              <a:rPr lang="en-US" altLang="ko-KR" b="0" dirty="0">
                <a:latin typeface="Consolas" panose="020B0609020204030204" pitchFamily="49" charset="0"/>
              </a:rPr>
              <a:t>) </a:t>
            </a:r>
            <a:r>
              <a:rPr lang="en-US" altLang="ko-KR" dirty="0"/>
              <a:t>     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// CP</a:t>
            </a:r>
            <a:r>
              <a:rPr lang="en-US" altLang="ko-KR" sz="2400" baseline="-25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은 </a:t>
            </a:r>
            <a:r>
              <a:rPr lang="en-US" altLang="ko-KR" sz="2400" dirty="0">
                <a:solidFill>
                  <a:schemeClr val="bg1">
                    <a:lumMod val="50000"/>
                  </a:schemeClr>
                </a:solidFill>
              </a:rPr>
              <a:t>S</a:t>
            </a:r>
            <a:r>
              <a:rPr lang="en-US" altLang="ko-KR" sz="2400" baseline="-25000" dirty="0">
                <a:solidFill>
                  <a:schemeClr val="bg1">
                    <a:lumMod val="50000"/>
                  </a:schemeClr>
                </a:solidFill>
              </a:rPr>
              <a:t>R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에서의 </a:t>
            </a:r>
            <a:r>
              <a:rPr lang="ko-KR" altLang="en-US" sz="2400" dirty="0" err="1">
                <a:solidFill>
                  <a:schemeClr val="bg1">
                    <a:lumMod val="50000"/>
                  </a:schemeClr>
                </a:solidFill>
              </a:rPr>
              <a:t>최근접</a:t>
            </a:r>
            <a:r>
              <a:rPr lang="ko-KR" altLang="en-US" sz="2400" dirty="0">
                <a:solidFill>
                  <a:schemeClr val="bg1">
                    <a:lumMod val="50000"/>
                  </a:schemeClr>
                </a:solidFill>
              </a:rPr>
              <a:t> 점의 쌍</a:t>
            </a:r>
          </a:p>
          <a:p>
            <a:pPr marL="363538" indent="-363538" latinLnBrk="1">
              <a:buNone/>
              <a:defRPr/>
            </a:pPr>
            <a:r>
              <a:rPr lang="en-US" altLang="ko-KR" dirty="0"/>
              <a:t>5.  </a:t>
            </a:r>
            <a:r>
              <a:rPr lang="en-US" altLang="ko-KR" b="0" dirty="0">
                <a:latin typeface="Consolas" panose="020B0609020204030204" pitchFamily="49" charset="0"/>
              </a:rPr>
              <a:t>d = min{</a:t>
            </a:r>
            <a:r>
              <a:rPr lang="en-US" altLang="ko-KR" b="0" dirty="0" err="1">
                <a:latin typeface="Consolas" panose="020B0609020204030204" pitchFamily="49" charset="0"/>
              </a:rPr>
              <a:t>dist</a:t>
            </a:r>
            <a:r>
              <a:rPr lang="en-US" altLang="ko-KR" b="0" dirty="0">
                <a:latin typeface="Consolas" panose="020B0609020204030204" pitchFamily="49" charset="0"/>
              </a:rPr>
              <a:t>(CP</a:t>
            </a:r>
            <a:r>
              <a:rPr lang="en-US" altLang="ko-KR" b="0" baseline="-25000" dirty="0">
                <a:latin typeface="Consolas" panose="020B0609020204030204" pitchFamily="49" charset="0"/>
              </a:rPr>
              <a:t>L</a:t>
            </a:r>
            <a:r>
              <a:rPr lang="en-US" altLang="ko-KR" b="0" dirty="0">
                <a:latin typeface="Consolas" panose="020B0609020204030204" pitchFamily="49" charset="0"/>
              </a:rPr>
              <a:t>), </a:t>
            </a:r>
            <a:r>
              <a:rPr lang="en-US" altLang="ko-KR" b="0" dirty="0" err="1">
                <a:latin typeface="Consolas" panose="020B0609020204030204" pitchFamily="49" charset="0"/>
              </a:rPr>
              <a:t>dist</a:t>
            </a:r>
            <a:r>
              <a:rPr lang="en-US" altLang="ko-KR" b="0" dirty="0">
                <a:latin typeface="Consolas" panose="020B0609020204030204" pitchFamily="49" charset="0"/>
              </a:rPr>
              <a:t>(CP</a:t>
            </a:r>
            <a:r>
              <a:rPr lang="en-US" altLang="ko-KR" b="0" baseline="-25000" dirty="0">
                <a:latin typeface="Consolas" panose="020B0609020204030204" pitchFamily="49" charset="0"/>
              </a:rPr>
              <a:t>R</a:t>
            </a:r>
            <a:r>
              <a:rPr lang="en-US" altLang="ko-KR" b="0" dirty="0">
                <a:latin typeface="Consolas" panose="020B0609020204030204" pitchFamily="49" charset="0"/>
              </a:rPr>
              <a:t>)}</a:t>
            </a:r>
            <a:r>
              <a:rPr lang="ko-KR" altLang="en-US" dirty="0"/>
              <a:t>일 때</a:t>
            </a:r>
            <a:r>
              <a:rPr lang="en-US" altLang="ko-KR" dirty="0"/>
              <a:t>, </a:t>
            </a:r>
            <a:r>
              <a:rPr lang="ko-KR" altLang="en-US" dirty="0"/>
              <a:t>중간 영역에 속하는 점들 중에서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쌍을 찾아서 이를 </a:t>
            </a:r>
            <a:r>
              <a:rPr lang="en-US" altLang="ko-KR" b="0" dirty="0">
                <a:latin typeface="Consolas" panose="020B0609020204030204" pitchFamily="49" charset="0"/>
              </a:rPr>
              <a:t>CP</a:t>
            </a:r>
            <a:r>
              <a:rPr lang="en-US" altLang="ko-KR" b="0" baseline="-25000" dirty="0">
                <a:latin typeface="Consolas" panose="020B0609020204030204" pitchFamily="49" charset="0"/>
              </a:rPr>
              <a:t>C</a:t>
            </a:r>
            <a:r>
              <a:rPr lang="ko-KR" altLang="en-US" dirty="0"/>
              <a:t>라고 하자</a:t>
            </a:r>
            <a:r>
              <a:rPr lang="en-US" altLang="ko-KR" dirty="0"/>
              <a:t>.  </a:t>
            </a:r>
            <a:r>
              <a:rPr lang="ko-KR" altLang="en-US" dirty="0"/>
              <a:t>단</a:t>
            </a:r>
            <a:r>
              <a:rPr lang="en-US" altLang="ko-KR" dirty="0"/>
              <a:t>, </a:t>
            </a:r>
            <a:r>
              <a:rPr lang="en-US" altLang="ko-KR" b="0" dirty="0" err="1">
                <a:latin typeface="Consolas" panose="020B0609020204030204" pitchFamily="49" charset="0"/>
              </a:rPr>
              <a:t>dist</a:t>
            </a:r>
            <a:r>
              <a:rPr lang="en-US" altLang="ko-KR" b="0" dirty="0">
                <a:latin typeface="Consolas" panose="020B0609020204030204" pitchFamily="49" charset="0"/>
              </a:rPr>
              <a:t>()</a:t>
            </a:r>
            <a:r>
              <a:rPr lang="ko-KR" altLang="en-US" dirty="0"/>
              <a:t>는 두 점 사이의 거리</a:t>
            </a:r>
          </a:p>
          <a:p>
            <a:pPr marL="0" indent="0" latinLnBrk="1">
              <a:buNone/>
              <a:defRPr/>
            </a:pPr>
            <a:r>
              <a:rPr lang="en-US" altLang="ko-KR" dirty="0"/>
              <a:t>6.</a:t>
            </a:r>
            <a:r>
              <a:rPr lang="en-US" altLang="ko-KR" b="0" dirty="0">
                <a:latin typeface="Consolas" panose="020B0609020204030204" pitchFamily="49" charset="0"/>
              </a:rPr>
              <a:t> </a:t>
            </a:r>
            <a:r>
              <a:rPr lang="en-US" altLang="ko-KR" b="0" dirty="0">
                <a:solidFill>
                  <a:srgbClr val="00B0F0"/>
                </a:solidFill>
                <a:latin typeface="Consolas" panose="020B0609020204030204" pitchFamily="49" charset="0"/>
              </a:rPr>
              <a:t>return</a:t>
            </a:r>
            <a:r>
              <a:rPr lang="en-US" altLang="ko-KR" b="0" dirty="0">
                <a:latin typeface="Consolas" panose="020B0609020204030204" pitchFamily="49" charset="0"/>
              </a:rPr>
              <a:t> </a:t>
            </a:r>
            <a:r>
              <a:rPr lang="en-US" altLang="ko-KR" dirty="0"/>
              <a:t>(</a:t>
            </a:r>
            <a:r>
              <a:rPr lang="en-US" altLang="ko-KR" b="0" dirty="0">
                <a:latin typeface="Consolas" panose="020B0609020204030204" pitchFamily="49" charset="0"/>
              </a:rPr>
              <a:t>CP</a:t>
            </a:r>
            <a:r>
              <a:rPr lang="en-US" altLang="ko-KR" b="0" baseline="-25000" dirty="0">
                <a:latin typeface="Consolas" panose="020B0609020204030204" pitchFamily="49" charset="0"/>
              </a:rPr>
              <a:t>L</a:t>
            </a:r>
            <a:r>
              <a:rPr lang="en-US" altLang="ko-KR" b="0" dirty="0">
                <a:latin typeface="Consolas" panose="020B0609020204030204" pitchFamily="49" charset="0"/>
              </a:rPr>
              <a:t>, CP</a:t>
            </a:r>
            <a:r>
              <a:rPr lang="en-US" altLang="ko-KR" b="0" baseline="-25000" dirty="0">
                <a:latin typeface="Consolas" panose="020B0609020204030204" pitchFamily="49" charset="0"/>
              </a:rPr>
              <a:t>C</a:t>
            </a:r>
            <a:r>
              <a:rPr lang="en-US" altLang="ko-KR" b="0" dirty="0">
                <a:latin typeface="Consolas" panose="020B0609020204030204" pitchFamily="49" charset="0"/>
              </a:rPr>
              <a:t>, CP</a:t>
            </a:r>
            <a:r>
              <a:rPr lang="en-US" altLang="ko-KR" b="0" baseline="-25000" dirty="0">
                <a:latin typeface="Consolas" panose="020B0609020204030204" pitchFamily="49" charset="0"/>
              </a:rPr>
              <a:t>R</a:t>
            </a:r>
            <a:r>
              <a:rPr lang="en-US" altLang="ko-KR" baseline="-25000" dirty="0"/>
              <a:t> </a:t>
            </a:r>
            <a:r>
              <a:rPr lang="ko-KR" altLang="en-US" dirty="0"/>
              <a:t>중에서 거리가 가장 짧은 쌍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8D575A0-5C48-4C87-B7BE-EA094428561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9BC912D-BCAC-4450-80EB-86B4E4AFFB73}" type="slidenum">
              <a:rPr lang="en-US" altLang="ko-KR" sz="1200">
                <a:latin typeface="Tahoma" panose="020B0604030504040204" pitchFamily="34" charset="0"/>
              </a:rPr>
              <a:pPr/>
              <a:t>63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47FF2DE-2067-450B-B35A-535C66E1B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00650" y="188641"/>
            <a:ext cx="1790700" cy="733425"/>
          </a:xfrm>
          <a:prstGeom prst="rect">
            <a:avLst/>
          </a:prstGeom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제목 1">
            <a:extLst>
              <a:ext uri="{FF2B5EF4-FFF2-40B4-BE49-F238E27FC236}">
                <a16:creationId xmlns:a16="http://schemas.microsoft.com/office/drawing/2014/main" id="{A82FEBB1-53A3-4F9B-AF62-66CE6271B48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74755" name="내용 개체 틀 2">
            <a:extLst>
              <a:ext uri="{FF2B5EF4-FFF2-40B4-BE49-F238E27FC236}">
                <a16:creationId xmlns:a16="http://schemas.microsoft.com/office/drawing/2014/main" id="{DE06442F-754A-467C-95BA-FAE3566DC3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altLang="ko-KR" sz="2400" dirty="0" err="1"/>
              <a:t>ClosestPair</a:t>
            </a:r>
            <a:r>
              <a:rPr lang="en-US" altLang="ko-KR" sz="2400" dirty="0"/>
              <a:t>(S)</a:t>
            </a:r>
            <a:r>
              <a:rPr lang="ko-KR" altLang="en-US" sz="2400" dirty="0"/>
              <a:t>로 호출</a:t>
            </a:r>
            <a:r>
              <a:rPr lang="ko-KR" altLang="en-US" sz="2400" dirty="0">
                <a:solidFill>
                  <a:srgbClr val="C00000"/>
                </a:solidFill>
              </a:rPr>
              <a:t> </a:t>
            </a:r>
            <a:r>
              <a:rPr lang="en-US" altLang="ko-K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</a:rPr>
              <a:t>[1]</a:t>
            </a:r>
            <a:endParaRPr lang="en-US" altLang="ko-KR" sz="2400" dirty="0">
              <a:highlight>
                <a:srgbClr val="FFFF00"/>
              </a:highlight>
            </a:endParaRPr>
          </a:p>
          <a:p>
            <a:pPr lvl="1">
              <a:defRPr/>
            </a:pPr>
            <a:r>
              <a:rPr lang="en-US" altLang="ko-KR" dirty="0"/>
              <a:t>Line 1: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의 점의 수 </a:t>
            </a:r>
            <a:r>
              <a:rPr lang="en-US" altLang="ko-KR" dirty="0"/>
              <a:t>&gt;</a:t>
            </a:r>
            <a:r>
              <a:rPr lang="ko-KR" altLang="en-US" dirty="0"/>
              <a:t> </a:t>
            </a:r>
            <a:r>
              <a:rPr lang="en-US" altLang="ko-KR" dirty="0"/>
              <a:t>3</a:t>
            </a:r>
            <a:r>
              <a:rPr lang="ko-KR" altLang="en-US" dirty="0"/>
              <a:t>이므로 다음 </a:t>
            </a:r>
            <a:r>
              <a:rPr lang="en-US" altLang="ko-KR" dirty="0"/>
              <a:t>line</a:t>
            </a:r>
            <a:r>
              <a:rPr lang="ko-KR" altLang="en-US" dirty="0"/>
              <a:t>을 수행</a:t>
            </a:r>
            <a:endParaRPr lang="en-US" altLang="ko-KR" dirty="0"/>
          </a:p>
          <a:p>
            <a:pPr lvl="1">
              <a:defRPr/>
            </a:pPr>
            <a:r>
              <a:rPr lang="en-US" altLang="ko-KR" dirty="0"/>
              <a:t>Line 2: S</a:t>
            </a:r>
            <a:r>
              <a:rPr lang="ko-KR" altLang="en-US" dirty="0"/>
              <a:t>를 </a:t>
            </a:r>
            <a:r>
              <a:rPr lang="en-US" altLang="ko-KR" dirty="0"/>
              <a:t>S</a:t>
            </a:r>
            <a:r>
              <a:rPr lang="en-US" altLang="ko-KR" baseline="-25000" dirty="0"/>
              <a:t>L</a:t>
            </a:r>
            <a:r>
              <a:rPr lang="ko-KR" altLang="en-US" dirty="0"/>
              <a:t>과 </a:t>
            </a:r>
            <a:r>
              <a:rPr lang="en-US" altLang="ko-KR" dirty="0"/>
              <a:t>S</a:t>
            </a:r>
            <a:r>
              <a:rPr lang="en-US" altLang="ko-KR" baseline="-25000" dirty="0"/>
              <a:t>R</a:t>
            </a:r>
            <a:r>
              <a:rPr lang="ko-KR" altLang="en-US" dirty="0"/>
              <a:t>로 분할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9A456D9-B16A-4FC6-B01E-EA4BC690813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82FE6EF-F148-43BB-AF3D-1DA9B9F36710}" type="slidenum">
              <a:rPr lang="en-US" altLang="ko-KR" sz="1200">
                <a:latin typeface="Tahoma" panose="020B0604030504040204" pitchFamily="34" charset="0"/>
              </a:rPr>
              <a:pPr/>
              <a:t>64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2132492-1477-4F60-82D6-AD86CF7C0E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12025" y="3789041"/>
            <a:ext cx="3286125" cy="2333625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BB2399EC-452F-47BE-BC9D-385DF5E58F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20877" y="3808091"/>
            <a:ext cx="3248025" cy="2314575"/>
          </a:xfrm>
          <a:prstGeom prst="rect">
            <a:avLst/>
          </a:prstGeom>
        </p:spPr>
      </p:pic>
      <p:sp>
        <p:nvSpPr>
          <p:cNvPr id="5" name="화살표: 오른쪽 4">
            <a:extLst>
              <a:ext uri="{FF2B5EF4-FFF2-40B4-BE49-F238E27FC236}">
                <a16:creationId xmlns:a16="http://schemas.microsoft.com/office/drawing/2014/main" id="{5AD2B158-9EA9-4468-87C2-16D09F857E93}"/>
              </a:ext>
            </a:extLst>
          </p:cNvPr>
          <p:cNvSpPr/>
          <p:nvPr/>
        </p:nvSpPr>
        <p:spPr bwMode="auto">
          <a:xfrm>
            <a:off x="5879978" y="4653136"/>
            <a:ext cx="216023" cy="360040"/>
          </a:xfrm>
          <a:prstGeom prst="rightArrow">
            <a:avLst/>
          </a:prstGeom>
          <a:solidFill>
            <a:srgbClr val="FFFF00"/>
          </a:solidFill>
          <a:ln w="3175" cap="flat" cmpd="sng" algn="ctr">
            <a:solidFill>
              <a:schemeClr val="tx1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C5339D-3E85-487E-9CAD-AC5590C91B52}"/>
              </a:ext>
            </a:extLst>
          </p:cNvPr>
          <p:cNvSpPr txBox="1"/>
          <p:nvPr/>
        </p:nvSpPr>
        <p:spPr>
          <a:xfrm>
            <a:off x="3828864" y="3940668"/>
            <a:ext cx="43204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S</a:t>
            </a:r>
            <a:endParaRPr lang="ko-KR" altLang="en-US" dirty="0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제목 1">
            <a:extLst>
              <a:ext uri="{FF2B5EF4-FFF2-40B4-BE49-F238E27FC236}">
                <a16:creationId xmlns:a16="http://schemas.microsoft.com/office/drawing/2014/main" id="{36048E1F-C14C-4326-9F03-68D20000AE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B666057-DC21-41E0-ACCD-F10E9BAA382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928AC3D-DDE5-42B7-8598-1D3C9342B3B8}" type="slidenum">
              <a:rPr lang="en-US" altLang="ko-KR" sz="1200">
                <a:latin typeface="Tahoma" panose="020B0604030504040204" pitchFamily="34" charset="0"/>
              </a:rPr>
              <a:pPr/>
              <a:t>65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C81FB78F-380D-47E1-BFC1-9F43E6043696}"/>
              </a:ext>
            </a:extLst>
          </p:cNvPr>
          <p:cNvSpPr txBox="1">
            <a:spLocks/>
          </p:cNvSpPr>
          <p:nvPr/>
        </p:nvSpPr>
        <p:spPr bwMode="auto">
          <a:xfrm>
            <a:off x="5519937" y="3625826"/>
            <a:ext cx="3507145" cy="54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373FF"/>
              </a:buClr>
              <a:buFont typeface="Wingdings" panose="05000000000000000000" pitchFamily="2" charset="2"/>
              <a:buChar char="q"/>
              <a:defRPr kumimoji="1" sz="26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ko-KR" sz="2000" kern="0" dirty="0" err="1">
                <a:solidFill>
                  <a:srgbClr val="0000FF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ClosestPair</a:t>
            </a:r>
            <a:r>
              <a:rPr lang="en-US" altLang="ko-KR" sz="2000" kern="0" dirty="0">
                <a:solidFill>
                  <a:srgbClr val="0000FF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(S</a:t>
            </a:r>
            <a:r>
              <a:rPr lang="en-US" altLang="ko-KR" sz="2000" kern="0" baseline="-25000" dirty="0">
                <a:solidFill>
                  <a:srgbClr val="0000FF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L</a:t>
            </a:r>
            <a:r>
              <a:rPr lang="en-US" altLang="ko-KR" sz="2000" kern="0" dirty="0">
                <a:solidFill>
                  <a:srgbClr val="0000FF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en-US" altLang="ko-KR" sz="2000" kern="0" dirty="0"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 </a:t>
            </a:r>
            <a:r>
              <a:rPr lang="en-US" altLang="ko-KR" sz="2000" b="1" kern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highlight>
                  <a:srgbClr val="FFFF00"/>
                </a:highlight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[2]</a:t>
            </a:r>
            <a:endParaRPr lang="en-US" altLang="ko-KR" sz="2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90A10F-3657-4D3C-B31F-A1EE4DC476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1588" y="4054368"/>
            <a:ext cx="1440160" cy="224430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F172CF40-5F97-446A-863E-8BC042B7B68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2938" y="1218606"/>
            <a:ext cx="3286125" cy="2333625"/>
          </a:xfrm>
          <a:prstGeom prst="rect">
            <a:avLst/>
          </a:prstGeom>
        </p:spPr>
      </p:pic>
      <p:sp>
        <p:nvSpPr>
          <p:cNvPr id="7" name="화살표: 아래쪽 6">
            <a:extLst>
              <a:ext uri="{FF2B5EF4-FFF2-40B4-BE49-F238E27FC236}">
                <a16:creationId xmlns:a16="http://schemas.microsoft.com/office/drawing/2014/main" id="{63C0FE47-3B7A-4AC6-9E0E-13949C9F0C5C}"/>
              </a:ext>
            </a:extLst>
          </p:cNvPr>
          <p:cNvSpPr/>
          <p:nvPr/>
        </p:nvSpPr>
        <p:spPr bwMode="auto">
          <a:xfrm>
            <a:off x="5011648" y="3625826"/>
            <a:ext cx="360040" cy="308818"/>
          </a:xfrm>
          <a:prstGeom prst="down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제목 1">
            <a:extLst>
              <a:ext uri="{FF2B5EF4-FFF2-40B4-BE49-F238E27FC236}">
                <a16:creationId xmlns:a16="http://schemas.microsoft.com/office/drawing/2014/main" id="{E4EF9D53-84B8-4203-A921-AB65846324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8F6EA9C-B4AA-488B-9983-E2F01B5B6D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0F682C3-7F2A-4CD9-AB4E-C2CF161FFFE9}" type="slidenum">
              <a:rPr lang="en-US" altLang="ko-KR" sz="1200">
                <a:latin typeface="Tahoma" panose="020B0604030504040204" pitchFamily="34" charset="0"/>
              </a:rPr>
              <a:pPr/>
              <a:t>66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1B0F26A4-E5F2-4BD5-9A4A-4E76BA79E6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01457" y="4149080"/>
            <a:ext cx="622953" cy="223224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25F42E99-B2A7-4312-84E5-D46289EACE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1864" y="1349714"/>
            <a:ext cx="1440160" cy="2244309"/>
          </a:xfrm>
          <a:prstGeom prst="rect">
            <a:avLst/>
          </a:prstGeom>
        </p:spPr>
      </p:pic>
      <p:sp>
        <p:nvSpPr>
          <p:cNvPr id="9" name="내용 개체 틀 2">
            <a:extLst>
              <a:ext uri="{FF2B5EF4-FFF2-40B4-BE49-F238E27FC236}">
                <a16:creationId xmlns:a16="http://schemas.microsoft.com/office/drawing/2014/main" id="{680831AB-DE81-453E-A8F1-2DFBE1B82924}"/>
              </a:ext>
            </a:extLst>
          </p:cNvPr>
          <p:cNvSpPr txBox="1">
            <a:spLocks/>
          </p:cNvSpPr>
          <p:nvPr/>
        </p:nvSpPr>
        <p:spPr bwMode="auto">
          <a:xfrm>
            <a:off x="2036908" y="3640152"/>
            <a:ext cx="3507145" cy="54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373FF"/>
              </a:buClr>
              <a:buFont typeface="Wingdings" panose="05000000000000000000" pitchFamily="2" charset="2"/>
              <a:buChar char="q"/>
              <a:defRPr kumimoji="1" sz="26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ko-KR" sz="2000" kern="0" dirty="0" err="1">
                <a:solidFill>
                  <a:srgbClr val="0000FF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ClosestPair</a:t>
            </a:r>
            <a:r>
              <a:rPr lang="en-US" altLang="ko-KR" sz="2000" kern="0" dirty="0">
                <a:solidFill>
                  <a:srgbClr val="0000FF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(S</a:t>
            </a:r>
            <a:r>
              <a:rPr lang="en-US" altLang="ko-KR" sz="2000" kern="0" baseline="-25000" dirty="0">
                <a:solidFill>
                  <a:srgbClr val="0000FF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L</a:t>
            </a:r>
            <a:r>
              <a:rPr lang="en-US" altLang="ko-KR" sz="2000" kern="0" dirty="0">
                <a:solidFill>
                  <a:srgbClr val="0000FF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en-US" altLang="ko-KR" sz="2000" kern="0" dirty="0"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</a:t>
            </a:r>
            <a:endParaRPr lang="en-US" altLang="ko-KR" sz="2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8BB187A1-8486-4723-94FE-947FA36EE7FA}"/>
              </a:ext>
            </a:extLst>
          </p:cNvPr>
          <p:cNvSpPr/>
          <p:nvPr/>
        </p:nvSpPr>
        <p:spPr bwMode="auto">
          <a:xfrm>
            <a:off x="5032913" y="3708154"/>
            <a:ext cx="360040" cy="308818"/>
          </a:xfrm>
          <a:prstGeom prst="down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11" name="화살표: 아래쪽 10">
            <a:extLst>
              <a:ext uri="{FF2B5EF4-FFF2-40B4-BE49-F238E27FC236}">
                <a16:creationId xmlns:a16="http://schemas.microsoft.com/office/drawing/2014/main" id="{B180E81E-59A4-4998-B68B-2D21F85E3203}"/>
              </a:ext>
            </a:extLst>
          </p:cNvPr>
          <p:cNvSpPr/>
          <p:nvPr/>
        </p:nvSpPr>
        <p:spPr bwMode="auto">
          <a:xfrm>
            <a:off x="5807968" y="3708154"/>
            <a:ext cx="360040" cy="308818"/>
          </a:xfrm>
          <a:prstGeom prst="down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sp>
        <p:nvSpPr>
          <p:cNvPr id="12" name="내용 개체 틀 2">
            <a:extLst>
              <a:ext uri="{FF2B5EF4-FFF2-40B4-BE49-F238E27FC236}">
                <a16:creationId xmlns:a16="http://schemas.microsoft.com/office/drawing/2014/main" id="{39B51E86-A6E2-4990-AE3E-ABE8B1335822}"/>
              </a:ext>
            </a:extLst>
          </p:cNvPr>
          <p:cNvSpPr txBox="1">
            <a:spLocks/>
          </p:cNvSpPr>
          <p:nvPr/>
        </p:nvSpPr>
        <p:spPr bwMode="auto">
          <a:xfrm>
            <a:off x="6305562" y="3640152"/>
            <a:ext cx="3507145" cy="540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>
            <a:norm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7373FF"/>
              </a:buClr>
              <a:buFont typeface="Wingdings" panose="05000000000000000000" pitchFamily="2" charset="2"/>
              <a:buChar char="q"/>
              <a:defRPr kumimoji="1" sz="2600">
                <a:solidFill>
                  <a:srgbClr val="002060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Font typeface="Times New Roman" panose="02020603050405020304" pitchFamily="18" charset="0"/>
              <a:buChar char="–"/>
              <a:defRPr kumimoji="1" sz="22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kumimoji="1" sz="20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kumimoji="1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 sz="160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5pPr>
            <a:lvl6pPr marL="25146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6pPr>
            <a:lvl7pPr marL="29718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7pPr>
            <a:lvl8pPr marL="3429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8pPr>
            <a:lvl9pPr marL="3886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kumimoji="1">
                <a:solidFill>
                  <a:srgbClr val="0000FF"/>
                </a:solidFill>
                <a:latin typeface="+mn-lt"/>
                <a:ea typeface="+mn-ea"/>
              </a:defRPr>
            </a:lvl9pPr>
          </a:lstStyle>
          <a:p>
            <a:pPr marL="0" indent="0">
              <a:spcAft>
                <a:spcPts val="600"/>
              </a:spcAft>
              <a:buNone/>
              <a:defRPr/>
            </a:pPr>
            <a:r>
              <a:rPr lang="en-US" altLang="ko-KR" sz="2000" kern="0" dirty="0" err="1">
                <a:solidFill>
                  <a:srgbClr val="0000FF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ClosestPair</a:t>
            </a:r>
            <a:r>
              <a:rPr lang="en-US" altLang="ko-KR" sz="2000" kern="0" dirty="0">
                <a:solidFill>
                  <a:srgbClr val="0000FF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(S</a:t>
            </a:r>
            <a:r>
              <a:rPr lang="en-US" altLang="ko-KR" sz="2000" kern="0" baseline="-25000" dirty="0">
                <a:solidFill>
                  <a:srgbClr val="0000FF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R</a:t>
            </a:r>
            <a:r>
              <a:rPr lang="en-US" altLang="ko-KR" sz="2000" kern="0" dirty="0">
                <a:solidFill>
                  <a:srgbClr val="0000FF"/>
                </a:solidFill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)</a:t>
            </a:r>
            <a:r>
              <a:rPr lang="en-US" altLang="ko-KR" sz="2000" kern="0" dirty="0">
                <a:latin typeface="Consolas" panose="020B0609020204030204" pitchFamily="49" charset="0"/>
                <a:ea typeface="함초롬바탕" panose="02030604000101010101" pitchFamily="18" charset="-127"/>
                <a:cs typeface="함초롬바탕" panose="02030604000101010101" pitchFamily="18" charset="-127"/>
              </a:rPr>
              <a:t> </a:t>
            </a:r>
            <a:r>
              <a:rPr lang="ko-KR" altLang="en-US" sz="2000" b="1" kern="0" dirty="0">
                <a:latin typeface="함초롬바탕" panose="02030604000101010101" pitchFamily="18" charset="-127"/>
                <a:ea typeface="함초롬바탕" panose="02030604000101010101" pitchFamily="18" charset="-127"/>
                <a:cs typeface="함초롬바탕" panose="02030604000101010101" pitchFamily="18" charset="-127"/>
              </a:rPr>
              <a:t>호출</a:t>
            </a:r>
            <a:endParaRPr lang="en-US" altLang="ko-KR" sz="2400" b="1" kern="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highlight>
                <a:srgbClr val="FFFF00"/>
              </a:highlight>
              <a:latin typeface="함초롬바탕" panose="02030604000101010101" pitchFamily="18" charset="-127"/>
              <a:ea typeface="함초롬바탕" panose="02030604000101010101" pitchFamily="18" charset="-127"/>
              <a:cs typeface="함초롬바탕" panose="02030604000101010101" pitchFamily="18" charset="-127"/>
            </a:endParaRP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55FCFBA-8EAE-437B-9ED0-054ABA2773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84070" y="4167266"/>
            <a:ext cx="618770" cy="2196000"/>
          </a:xfrm>
          <a:prstGeom prst="rect">
            <a:avLst/>
          </a:prstGeom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제목 1">
            <a:extLst>
              <a:ext uri="{FF2B5EF4-FFF2-40B4-BE49-F238E27FC236}">
                <a16:creationId xmlns:a16="http://schemas.microsoft.com/office/drawing/2014/main" id="{4DD9B4FE-B5CA-4E22-9B24-A9DB29A3F34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79875" name="내용 개체 틀 2">
            <a:extLst>
              <a:ext uri="{FF2B5EF4-FFF2-40B4-BE49-F238E27FC236}">
                <a16:creationId xmlns:a16="http://schemas.microsoft.com/office/drawing/2014/main" id="{7835C4B4-557E-417E-9D1E-0AAD430ECCB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125539"/>
            <a:ext cx="7772400" cy="946150"/>
          </a:xfrm>
        </p:spPr>
        <p:txBody>
          <a:bodyPr>
            <a:normAutofit/>
          </a:bodyPr>
          <a:lstStyle/>
          <a:p>
            <a:pPr marL="92075" lvl="1" indent="0" algn="just">
              <a:buNone/>
            </a:pPr>
            <a:r>
              <a:rPr lang="en-US" altLang="ko-KR" sz="2000" dirty="0">
                <a:highlight>
                  <a:srgbClr val="FFFF00"/>
                </a:highlight>
              </a:rPr>
              <a:t>[2]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ClosestPair</a:t>
            </a:r>
            <a:r>
              <a:rPr lang="en-US" altLang="ko-KR" sz="2000" dirty="0"/>
              <a:t>(S</a:t>
            </a:r>
            <a:r>
              <a:rPr lang="en-US" altLang="ko-KR" sz="2000" baseline="-25000" dirty="0"/>
              <a:t>L</a:t>
            </a:r>
            <a:r>
              <a:rPr lang="en-US" altLang="ko-KR" sz="2000" dirty="0"/>
              <a:t>) </a:t>
            </a:r>
            <a:r>
              <a:rPr lang="ko-KR" altLang="en-US" sz="2000" dirty="0"/>
              <a:t>호출 당시 </a:t>
            </a:r>
            <a:r>
              <a:rPr lang="en-US" altLang="ko-KR" sz="2000" dirty="0"/>
              <a:t>line 3~4</a:t>
            </a:r>
            <a:r>
              <a:rPr lang="ko-KR" altLang="en-US" sz="2000" dirty="0"/>
              <a:t>가 수행되었고</a:t>
            </a:r>
            <a:r>
              <a:rPr lang="en-US" altLang="ko-KR" sz="2000" dirty="0"/>
              <a:t>, </a:t>
            </a:r>
            <a:r>
              <a:rPr lang="ko-KR" altLang="en-US" sz="2000" dirty="0"/>
              <a:t>이제 </a:t>
            </a:r>
            <a:r>
              <a:rPr lang="en-US" altLang="ko-KR" sz="2000" dirty="0"/>
              <a:t>line 5</a:t>
            </a:r>
            <a:r>
              <a:rPr lang="ko-KR" altLang="en-US" sz="2000" dirty="0"/>
              <a:t>를 수행</a:t>
            </a:r>
            <a:r>
              <a:rPr lang="en-US" altLang="ko-KR" sz="2000" dirty="0"/>
              <a:t>, </a:t>
            </a:r>
            <a:r>
              <a:rPr lang="ko-KR" altLang="en-US" sz="2000" dirty="0"/>
              <a:t>즉</a:t>
            </a:r>
            <a:r>
              <a:rPr lang="en-US" altLang="ko-KR" sz="2000" dirty="0"/>
              <a:t>, </a:t>
            </a:r>
            <a:r>
              <a:rPr lang="ko-KR" altLang="en-US" sz="2000" dirty="0"/>
              <a:t>중간 영역에서 </a:t>
            </a:r>
            <a:r>
              <a:rPr lang="en-US" altLang="ko-KR" sz="2000" dirty="0"/>
              <a:t>CP</a:t>
            </a:r>
            <a:r>
              <a:rPr lang="en-US" altLang="ko-KR" sz="2000" baseline="-25000" dirty="0"/>
              <a:t>C</a:t>
            </a:r>
            <a:r>
              <a:rPr lang="ko-KR" altLang="en-US" sz="2000" dirty="0"/>
              <a:t>찾음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128C88-73ED-4A26-AC8A-64CCC038C8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275B4B9-AD00-428A-813A-08890B60A2BE}" type="slidenum">
              <a:rPr lang="en-US" altLang="ko-KR" sz="1200">
                <a:latin typeface="Tahoma" panose="020B0604030504040204" pitchFamily="34" charset="0"/>
              </a:rPr>
              <a:pPr/>
              <a:t>67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CEDDADA7-2447-4322-A4F7-E3DACD2708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2492897"/>
            <a:ext cx="2933700" cy="280987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844830D-65ED-43A6-A5EE-D3B84D9332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2585" y="2330694"/>
            <a:ext cx="652453" cy="233795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ED8AAAC-71B0-4750-9103-7C280E1084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5037" y="2349676"/>
            <a:ext cx="648072" cy="2299992"/>
          </a:xfrm>
          <a:prstGeom prst="rect">
            <a:avLst/>
          </a:prstGeom>
        </p:spPr>
      </p:pic>
      <p:sp>
        <p:nvSpPr>
          <p:cNvPr id="2" name="화살표: 오른쪽 1">
            <a:extLst>
              <a:ext uri="{FF2B5EF4-FFF2-40B4-BE49-F238E27FC236}">
                <a16:creationId xmlns:a16="http://schemas.microsoft.com/office/drawing/2014/main" id="{3048B2C5-431A-45F6-90D7-421F79DA3121}"/>
              </a:ext>
            </a:extLst>
          </p:cNvPr>
          <p:cNvSpPr/>
          <p:nvPr/>
        </p:nvSpPr>
        <p:spPr bwMode="auto">
          <a:xfrm>
            <a:off x="5015880" y="3212976"/>
            <a:ext cx="360040" cy="360040"/>
          </a:xfrm>
          <a:prstGeom prst="right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제목 1">
            <a:extLst>
              <a:ext uri="{FF2B5EF4-FFF2-40B4-BE49-F238E27FC236}">
                <a16:creationId xmlns:a16="http://schemas.microsoft.com/office/drawing/2014/main" id="{7841FD19-7896-42B4-96B2-AF0AD2A0E6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80899" name="내용 개체 틀 2">
            <a:extLst>
              <a:ext uri="{FF2B5EF4-FFF2-40B4-BE49-F238E27FC236}">
                <a16:creationId xmlns:a16="http://schemas.microsoft.com/office/drawing/2014/main" id="{E53B9F7A-D545-45FF-9812-10835B3451E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340769"/>
            <a:ext cx="7772400" cy="946151"/>
          </a:xfrm>
        </p:spPr>
        <p:txBody>
          <a:bodyPr>
            <a:normAutofit/>
          </a:bodyPr>
          <a:lstStyle/>
          <a:p>
            <a:pPr marL="285750" lvl="1"/>
            <a:r>
              <a:rPr lang="en-US" altLang="ko-KR" sz="2000" dirty="0">
                <a:highlight>
                  <a:srgbClr val="FFFF00"/>
                </a:highlight>
              </a:rPr>
              <a:t>[1]</a:t>
            </a:r>
            <a:r>
              <a:rPr lang="ko-KR" altLang="en-US" sz="2000" dirty="0"/>
              <a:t>의 </a:t>
            </a:r>
            <a:r>
              <a:rPr lang="en-US" altLang="ko-KR" sz="2000" dirty="0" err="1"/>
              <a:t>ClosestPair</a:t>
            </a:r>
            <a:r>
              <a:rPr lang="en-US" altLang="ko-KR" sz="2000" dirty="0"/>
              <a:t>(S) </a:t>
            </a:r>
            <a:r>
              <a:rPr lang="ko-KR" altLang="en-US" sz="2000" dirty="0"/>
              <a:t>호출 당시 </a:t>
            </a:r>
            <a:r>
              <a:rPr lang="en-US" altLang="ko-KR" sz="2000" dirty="0"/>
              <a:t>line 3</a:t>
            </a:r>
            <a:r>
              <a:rPr lang="ko-KR" altLang="en-US" sz="2000" dirty="0"/>
              <a:t>이 수행되었고</a:t>
            </a:r>
            <a:r>
              <a:rPr lang="en-US" altLang="ko-KR" sz="2000" dirty="0"/>
              <a:t>, </a:t>
            </a:r>
            <a:r>
              <a:rPr lang="ko-KR" altLang="en-US" sz="2000" dirty="0"/>
              <a:t>이제 </a:t>
            </a:r>
            <a:r>
              <a:rPr lang="en-US" altLang="ko-KR" sz="2000" dirty="0"/>
              <a:t>line 4</a:t>
            </a:r>
            <a:r>
              <a:rPr lang="ko-KR" altLang="en-US" sz="2000" dirty="0"/>
              <a:t>에서는 </a:t>
            </a:r>
            <a:r>
              <a:rPr lang="en-US" altLang="ko-KR" sz="2000" dirty="0" err="1"/>
              <a:t>ClosestPair</a:t>
            </a:r>
            <a:r>
              <a:rPr lang="en-US" altLang="ko-KR" sz="2000" dirty="0"/>
              <a:t>(S</a:t>
            </a:r>
            <a:r>
              <a:rPr lang="en-US" altLang="ko-KR" sz="2000" baseline="-25000" dirty="0"/>
              <a:t>R</a:t>
            </a:r>
            <a:r>
              <a:rPr lang="en-US" altLang="ko-KR" sz="2000" dirty="0"/>
              <a:t>)</a:t>
            </a:r>
            <a:r>
              <a:rPr lang="ko-KR" altLang="en-US" sz="2000" dirty="0"/>
              <a:t> 호출 결과</a:t>
            </a:r>
            <a:endParaRPr lang="en-US" altLang="ko-KR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BA2A5EC-7C86-46BB-8D66-C4E9DD67423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1720F99-DF5B-4D91-8FF9-CDC313EB1C83}" type="slidenum">
              <a:rPr lang="en-US" altLang="ko-KR" sz="1200">
                <a:latin typeface="Tahoma" panose="020B0604030504040204" pitchFamily="34" charset="0"/>
              </a:rPr>
              <a:pPr/>
              <a:t>68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D5CB7E9-9BCA-4876-A09B-18FD7B7A4B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2672399"/>
            <a:ext cx="1714500" cy="2428875"/>
          </a:xfrm>
          <a:prstGeom prst="rect">
            <a:avLst/>
          </a:prstGeom>
        </p:spPr>
      </p:pic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제목 1">
            <a:extLst>
              <a:ext uri="{FF2B5EF4-FFF2-40B4-BE49-F238E27FC236}">
                <a16:creationId xmlns:a16="http://schemas.microsoft.com/office/drawing/2014/main" id="{1F8A84C0-247B-4858-B3A3-841DE21DE4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81923" name="내용 개체 틀 2">
            <a:extLst>
              <a:ext uri="{FF2B5EF4-FFF2-40B4-BE49-F238E27FC236}">
                <a16:creationId xmlns:a16="http://schemas.microsoft.com/office/drawing/2014/main" id="{2CFE0EAC-4BC1-49D3-85C6-32CE2B235D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68288" lvl="1" indent="-268288" algn="just"/>
            <a:r>
              <a:rPr lang="en-US" altLang="ko-KR" sz="2000" dirty="0"/>
              <a:t>Line 5:</a:t>
            </a:r>
            <a:r>
              <a:rPr lang="ko-KR" altLang="en-US" sz="2000" dirty="0"/>
              <a:t> </a:t>
            </a:r>
            <a:r>
              <a:rPr lang="en-US" altLang="ko-KR" sz="2000" dirty="0"/>
              <a:t>line 3~4</a:t>
            </a:r>
            <a:r>
              <a:rPr lang="ko-KR" altLang="en-US" sz="2000" dirty="0"/>
              <a:t>에서 찾은 </a:t>
            </a:r>
            <a:r>
              <a:rPr lang="ko-KR" altLang="en-US" sz="2000" dirty="0" err="1"/>
              <a:t>최근접</a:t>
            </a:r>
            <a:r>
              <a:rPr lang="ko-KR" altLang="en-US" sz="2000" dirty="0"/>
              <a:t> 점의 쌍 사이의 거리인 </a:t>
            </a:r>
            <a:r>
              <a:rPr lang="en-US" altLang="ko-KR" sz="2000" dirty="0" err="1"/>
              <a:t>dist</a:t>
            </a:r>
            <a:r>
              <a:rPr lang="en-US" altLang="ko-KR" sz="2000" dirty="0"/>
              <a:t>(CP</a:t>
            </a:r>
            <a:r>
              <a:rPr lang="en-US" altLang="ko-KR" sz="2000" baseline="-25000" dirty="0"/>
              <a:t>L</a:t>
            </a:r>
            <a:r>
              <a:rPr lang="en-US" altLang="ko-KR" sz="2000" dirty="0"/>
              <a:t>)=10</a:t>
            </a:r>
            <a:r>
              <a:rPr lang="ko-KR" altLang="en-US" sz="2000" dirty="0"/>
              <a:t>과 </a:t>
            </a:r>
            <a:r>
              <a:rPr lang="en-US" altLang="ko-KR" sz="2000" dirty="0" err="1"/>
              <a:t>dist</a:t>
            </a:r>
            <a:r>
              <a:rPr lang="en-US" altLang="ko-KR" sz="2000" dirty="0"/>
              <a:t>(CP</a:t>
            </a:r>
            <a:r>
              <a:rPr lang="en-US" altLang="ko-KR" sz="2000" baseline="-25000" dirty="0"/>
              <a:t>R</a:t>
            </a:r>
            <a:r>
              <a:rPr lang="en-US" altLang="ko-KR" sz="2000" dirty="0"/>
              <a:t>)=15 </a:t>
            </a:r>
            <a:r>
              <a:rPr lang="ko-KR" altLang="en-US" sz="2000" dirty="0"/>
              <a:t>중에 작은 값을 </a:t>
            </a:r>
            <a:r>
              <a:rPr lang="en-US" altLang="ko-KR" sz="2000" dirty="0"/>
              <a:t>d</a:t>
            </a:r>
            <a:r>
              <a:rPr lang="ko-KR" altLang="en-US" sz="2000" dirty="0"/>
              <a:t>이라고 놓는다</a:t>
            </a:r>
            <a:r>
              <a:rPr lang="en-US" altLang="ko-KR" sz="2000" dirty="0"/>
              <a:t>. </a:t>
            </a:r>
          </a:p>
          <a:p>
            <a:pPr marL="268288" lvl="1" indent="-268288" algn="just"/>
            <a:r>
              <a:rPr lang="ko-KR" altLang="en-US" sz="2000" dirty="0"/>
              <a:t>중간 영역에 있는 점들 중에서 </a:t>
            </a:r>
            <a:r>
              <a:rPr lang="en-US" altLang="ko-KR" sz="2000" dirty="0"/>
              <a:t>CP</a:t>
            </a:r>
            <a:r>
              <a:rPr lang="en-US" altLang="ko-KR" sz="2000" baseline="-25000" dirty="0"/>
              <a:t>C</a:t>
            </a:r>
            <a:r>
              <a:rPr lang="ko-KR" altLang="en-US" sz="2000" dirty="0"/>
              <a:t>를 찾는다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10F23D5-0B3D-45CE-90FD-9AB1842C525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43C5465-91A9-4E8D-8506-E77C05E43AFD}" type="slidenum">
              <a:rPr lang="en-US" altLang="ko-KR" sz="1200">
                <a:latin typeface="Tahoma" panose="020B0604030504040204" pitchFamily="34" charset="0"/>
              </a:rPr>
              <a:pPr/>
              <a:t>69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71AEFA32-5ED0-4F98-A69E-066859985E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301" y="2797141"/>
            <a:ext cx="3135532" cy="266429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AE3499B2-2F00-4C0A-9367-9035A115FD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9575" y="3096420"/>
            <a:ext cx="3286125" cy="2333625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64BE8472-1249-4BC2-AB4C-D13F8CCE5999}"/>
              </a:ext>
            </a:extLst>
          </p:cNvPr>
          <p:cNvSpPr/>
          <p:nvPr/>
        </p:nvSpPr>
        <p:spPr bwMode="auto">
          <a:xfrm>
            <a:off x="5984154" y="4013144"/>
            <a:ext cx="288032" cy="324681"/>
          </a:xfrm>
          <a:prstGeom prst="right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AE3DE83B-3C31-4466-8543-6C99B6EA335E}"/>
              </a:ext>
            </a:extLst>
          </p:cNvPr>
          <p:cNvCxnSpPr/>
          <p:nvPr/>
        </p:nvCxnSpPr>
        <p:spPr bwMode="auto">
          <a:xfrm>
            <a:off x="2927648" y="4581128"/>
            <a:ext cx="180000" cy="216024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D7F7AFFD-C6FA-46B6-8949-7866ABEC1DFE}"/>
              </a:ext>
            </a:extLst>
          </p:cNvPr>
          <p:cNvCxnSpPr>
            <a:cxnSpLocks/>
          </p:cNvCxnSpPr>
          <p:nvPr/>
        </p:nvCxnSpPr>
        <p:spPr bwMode="auto">
          <a:xfrm flipH="1">
            <a:off x="3882116" y="3776842"/>
            <a:ext cx="338275" cy="2405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4419EA2-5F5A-49F9-8BA8-2D811BDBBA9E}"/>
              </a:ext>
            </a:extLst>
          </p:cNvPr>
          <p:cNvCxnSpPr>
            <a:cxnSpLocks/>
          </p:cNvCxnSpPr>
          <p:nvPr/>
        </p:nvCxnSpPr>
        <p:spPr bwMode="auto">
          <a:xfrm flipH="1">
            <a:off x="8298617" y="3799743"/>
            <a:ext cx="338275" cy="240596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6A68602A-46E2-4FE7-B8BE-073EEC530077}"/>
              </a:ext>
            </a:extLst>
          </p:cNvPr>
          <p:cNvCxnSpPr>
            <a:cxnSpLocks/>
          </p:cNvCxnSpPr>
          <p:nvPr/>
        </p:nvCxnSpPr>
        <p:spPr bwMode="auto">
          <a:xfrm>
            <a:off x="7248128" y="4581128"/>
            <a:ext cx="252024" cy="252000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제목 1">
            <a:extLst>
              <a:ext uri="{FF2B5EF4-FFF2-40B4-BE49-F238E27FC236}">
                <a16:creationId xmlns:a16="http://schemas.microsoft.com/office/drawing/2014/main" id="{AA230040-0246-48E3-9535-5AA9CACF4E9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정복</a:t>
            </a:r>
            <a:r>
              <a:rPr lang="en-US" altLang="ko-KR"/>
              <a:t> </a:t>
            </a:r>
            <a:r>
              <a:rPr lang="ko-KR" altLang="en-US"/>
              <a:t>과정</a:t>
            </a:r>
          </a:p>
        </p:txBody>
      </p:sp>
      <p:sp>
        <p:nvSpPr>
          <p:cNvPr id="9219" name="내용 개체 틀 2">
            <a:extLst>
              <a:ext uri="{FF2B5EF4-FFF2-40B4-BE49-F238E27FC236}">
                <a16:creationId xmlns:a16="http://schemas.microsoft.com/office/drawing/2014/main" id="{46504041-2C30-41F8-A380-E62F3CD82AB9}"/>
              </a:ext>
            </a:extLst>
          </p:cNvPr>
          <p:cNvSpPr>
            <a:spLocks noGrp="1" noChangeArrowheads="1"/>
          </p:cNvSpPr>
          <p:nvPr>
            <p:ph sz="half" idx="1"/>
          </p:nvPr>
        </p:nvSpPr>
        <p:spPr>
          <a:xfrm>
            <a:off x="2209801" y="1125539"/>
            <a:ext cx="5178425" cy="5183187"/>
          </a:xfrm>
        </p:spPr>
        <p:txBody>
          <a:bodyPr/>
          <a:lstStyle/>
          <a:p>
            <a:r>
              <a:rPr lang="ko-KR" altLang="en-US" sz="2400" dirty="0"/>
              <a:t>대부분의 분할 정복 알고리즘</a:t>
            </a:r>
            <a:endParaRPr lang="en-US" altLang="ko-KR" sz="2400" dirty="0"/>
          </a:p>
          <a:p>
            <a:pPr lvl="1"/>
            <a:r>
              <a:rPr lang="ko-KR" altLang="en-US" sz="2000" dirty="0"/>
              <a:t>문제의 입력을 단순히 분할만 해서는 해를 구할 수 없다</a:t>
            </a:r>
            <a:r>
              <a:rPr lang="en-US" altLang="ko-KR" sz="2000" dirty="0"/>
              <a:t>.</a:t>
            </a:r>
          </a:p>
          <a:p>
            <a:pPr lvl="1"/>
            <a:endParaRPr lang="en-US" altLang="ko-KR" sz="2000" dirty="0"/>
          </a:p>
          <a:p>
            <a:r>
              <a:rPr lang="ko-KR" altLang="en-US" sz="2400" dirty="0"/>
              <a:t>따라서 분할된 부분 문제들을 정복해야 함</a:t>
            </a:r>
            <a:endParaRPr lang="en-US" altLang="ko-KR" sz="2400" dirty="0"/>
          </a:p>
          <a:p>
            <a:pPr lvl="1"/>
            <a:r>
              <a:rPr lang="ko-KR" altLang="en-US" sz="2000" dirty="0"/>
              <a:t>부분 해를 찾아야 한다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정복하는 방법은 문제에 따라 다르다</a:t>
            </a:r>
            <a:r>
              <a:rPr lang="en-US" altLang="ko-KR" sz="2000" dirty="0"/>
              <a:t>.</a:t>
            </a:r>
          </a:p>
          <a:p>
            <a:pPr lvl="1"/>
            <a:r>
              <a:rPr lang="ko-KR" altLang="en-US" sz="2000" dirty="0"/>
              <a:t>일반적으로 부분 문제들의 해를 취합하여 보다 큰 부분 문제의 해를 구한다</a:t>
            </a:r>
            <a:r>
              <a:rPr lang="en-US" altLang="ko-KR" sz="2000" dirty="0"/>
              <a:t>.</a:t>
            </a:r>
            <a:endParaRPr lang="ko-KR" altLang="en-US" sz="20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C215459-7463-4D50-8E52-6084F49F8B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46E9A7B3-FF79-4EE5-A753-D4DA065BC8D1}" type="slidenum">
              <a:rPr lang="en-US" altLang="ko-KR" sz="1200">
                <a:latin typeface="Tahoma" panose="020B0604030504040204" pitchFamily="34" charset="0"/>
              </a:rPr>
              <a:pPr/>
              <a:t>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385BB5C4-8F2A-45F9-A320-F8115699ED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97537" y="1628801"/>
            <a:ext cx="2638425" cy="3781425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제목 1">
            <a:extLst>
              <a:ext uri="{FF2B5EF4-FFF2-40B4-BE49-F238E27FC236}">
                <a16:creationId xmlns:a16="http://schemas.microsoft.com/office/drawing/2014/main" id="{F061028D-7297-42BB-8AC5-E1A800BB024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수행 과정</a:t>
            </a:r>
          </a:p>
        </p:txBody>
      </p:sp>
      <p:sp>
        <p:nvSpPr>
          <p:cNvPr id="82947" name="내용 개체 틀 2">
            <a:extLst>
              <a:ext uri="{FF2B5EF4-FFF2-40B4-BE49-F238E27FC236}">
                <a16:creationId xmlns:a16="http://schemas.microsoft.com/office/drawing/2014/main" id="{B5C0BAD8-AD45-4C72-973A-7A991AAA7F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285750" lvl="1" algn="just"/>
            <a:r>
              <a:rPr lang="en-US" altLang="ko-KR" dirty="0"/>
              <a:t>Line 6: </a:t>
            </a:r>
            <a:r>
              <a:rPr lang="en-US" altLang="ko-KR" dirty="0" err="1"/>
              <a:t>dist</a:t>
            </a:r>
            <a:r>
              <a:rPr lang="en-US" altLang="ko-KR" dirty="0"/>
              <a:t>(CP</a:t>
            </a:r>
            <a:r>
              <a:rPr lang="en-US" altLang="ko-KR" baseline="-25000" dirty="0"/>
              <a:t>L</a:t>
            </a:r>
            <a:r>
              <a:rPr lang="en-US" altLang="ko-KR" dirty="0"/>
              <a:t>)=10, </a:t>
            </a:r>
            <a:r>
              <a:rPr lang="en-US" altLang="ko-KR" dirty="0" err="1"/>
              <a:t>dist</a:t>
            </a:r>
            <a:r>
              <a:rPr lang="en-US" altLang="ko-KR" dirty="0"/>
              <a:t>(CP</a:t>
            </a:r>
            <a:r>
              <a:rPr lang="en-US" altLang="ko-KR" baseline="-25000" dirty="0"/>
              <a:t>C</a:t>
            </a:r>
            <a:r>
              <a:rPr lang="en-US" altLang="ko-KR" dirty="0"/>
              <a:t>)=5, </a:t>
            </a:r>
            <a:r>
              <a:rPr lang="en-US" altLang="ko-KR" dirty="0" err="1"/>
              <a:t>dist</a:t>
            </a:r>
            <a:r>
              <a:rPr lang="en-US" altLang="ko-KR" dirty="0"/>
              <a:t>(CP</a:t>
            </a:r>
            <a:r>
              <a:rPr lang="en-US" altLang="ko-KR" baseline="-25000" dirty="0"/>
              <a:t>R</a:t>
            </a:r>
            <a:r>
              <a:rPr lang="en-US" altLang="ko-KR" dirty="0"/>
              <a:t>)=15 </a:t>
            </a:r>
            <a:r>
              <a:rPr lang="ko-KR" altLang="en-US" dirty="0"/>
              <a:t>중에서 가장 거리가 짧은 쌍인 </a:t>
            </a:r>
            <a:r>
              <a:rPr lang="en-US" altLang="ko-KR" dirty="0"/>
              <a:t>CP</a:t>
            </a:r>
            <a:r>
              <a:rPr lang="en-US" altLang="ko-KR" baseline="-25000" dirty="0"/>
              <a:t>C</a:t>
            </a:r>
            <a:r>
              <a:rPr lang="ko-KR" altLang="en-US" dirty="0"/>
              <a:t>를 </a:t>
            </a:r>
            <a:r>
              <a:rPr lang="ko-KR" altLang="en-US" dirty="0" err="1"/>
              <a:t>최근접</a:t>
            </a:r>
            <a:r>
              <a:rPr lang="ko-KR" altLang="en-US" dirty="0"/>
              <a:t> 쌍의 점으로 최종적으로 리턴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86C8555-35C6-43FB-8D80-87F37FFD436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9053C46-0E3A-4908-8F73-438022E8F3F1}" type="slidenum">
              <a:rPr lang="en-US" altLang="ko-KR" sz="1200">
                <a:latin typeface="Tahoma" panose="020B0604030504040204" pitchFamily="34" charset="0"/>
              </a:rPr>
              <a:pPr/>
              <a:t>70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grpSp>
        <p:nvGrpSpPr>
          <p:cNvPr id="82949" name="그룹 1">
            <a:extLst>
              <a:ext uri="{FF2B5EF4-FFF2-40B4-BE49-F238E27FC236}">
                <a16:creationId xmlns:a16="http://schemas.microsoft.com/office/drawing/2014/main" id="{B4C27A67-DC2E-4EBB-95F0-5D00C1BE8648}"/>
              </a:ext>
            </a:extLst>
          </p:cNvPr>
          <p:cNvGrpSpPr>
            <a:grpSpLocks/>
          </p:cNvGrpSpPr>
          <p:nvPr/>
        </p:nvGrpSpPr>
        <p:grpSpPr bwMode="auto">
          <a:xfrm>
            <a:off x="6744073" y="3429001"/>
            <a:ext cx="3117453" cy="2376909"/>
            <a:chOff x="2606071" y="2708920"/>
            <a:chExt cx="4133850" cy="2895600"/>
          </a:xfrm>
        </p:grpSpPr>
        <p:pic>
          <p:nvPicPr>
            <p:cNvPr id="82950" name="Picture 16">
              <a:extLst>
                <a:ext uri="{FF2B5EF4-FFF2-40B4-BE49-F238E27FC236}">
                  <a16:creationId xmlns:a16="http://schemas.microsoft.com/office/drawing/2014/main" id="{46A8E480-4FA4-45FC-A92C-6A5A9B3136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06071" y="2708920"/>
              <a:ext cx="4133850" cy="28956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78703BFD-E497-405F-BCB9-E42B925CFA66}"/>
                </a:ext>
              </a:extLst>
            </p:cNvPr>
            <p:cNvSpPr/>
            <p:nvPr/>
          </p:nvSpPr>
          <p:spPr>
            <a:xfrm rot="560066">
              <a:off x="4047521" y="3602683"/>
              <a:ext cx="790575" cy="433387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/>
            </a:p>
          </p:txBody>
        </p:sp>
      </p:grpSp>
      <p:pic>
        <p:nvPicPr>
          <p:cNvPr id="2" name="그림 1">
            <a:extLst>
              <a:ext uri="{FF2B5EF4-FFF2-40B4-BE49-F238E27FC236}">
                <a16:creationId xmlns:a16="http://schemas.microsoft.com/office/drawing/2014/main" id="{7AD4E43D-F24C-4D68-9CAF-AF2CC2EA29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5600" y="3340693"/>
            <a:ext cx="3247704" cy="2470223"/>
          </a:xfrm>
          <a:prstGeom prst="rect">
            <a:avLst/>
          </a:prstGeom>
        </p:spPr>
      </p:pic>
      <p:sp>
        <p:nvSpPr>
          <p:cNvPr id="3" name="화살표: 오른쪽 2">
            <a:extLst>
              <a:ext uri="{FF2B5EF4-FFF2-40B4-BE49-F238E27FC236}">
                <a16:creationId xmlns:a16="http://schemas.microsoft.com/office/drawing/2014/main" id="{13049AC0-BD0E-4684-8C4A-ABFC17DA61D6}"/>
              </a:ext>
            </a:extLst>
          </p:cNvPr>
          <p:cNvSpPr/>
          <p:nvPr/>
        </p:nvSpPr>
        <p:spPr bwMode="auto">
          <a:xfrm>
            <a:off x="6181562" y="4408166"/>
            <a:ext cx="215329" cy="304747"/>
          </a:xfrm>
          <a:prstGeom prst="rightArrow">
            <a:avLst/>
          </a:prstGeom>
          <a:solidFill>
            <a:schemeClr val="accent1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C7EA59D-6E87-4E38-8BEE-8FC0D177DB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분할 정복 개념도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8930D4-379E-4293-8AFD-58A7847686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r>
              <a:rPr lang="en-US" altLang="ko-KR"/>
              <a:t>- </a:t>
            </a:r>
            <a:fld id="{C1384667-EBD1-44A4-9116-9652B7BB5984}" type="slidenum">
              <a:rPr lang="en-US" altLang="ko-KR" smtClean="0"/>
              <a:pPr/>
              <a:t>71</a:t>
            </a:fld>
            <a:r>
              <a:rPr lang="en-US" altLang="ko-KR"/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7848BCB7-135C-46A0-A15B-33584B4755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4948" y="1401402"/>
            <a:ext cx="7482012" cy="46762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621096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제목 1">
            <a:extLst>
              <a:ext uri="{FF2B5EF4-FFF2-40B4-BE49-F238E27FC236}">
                <a16:creationId xmlns:a16="http://schemas.microsoft.com/office/drawing/2014/main" id="{E44C1A77-DB8F-4CF9-9DCC-D1EC392A04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82947" name="내용 개체 틀 2">
            <a:extLst>
              <a:ext uri="{FF2B5EF4-FFF2-40B4-BE49-F238E27FC236}">
                <a16:creationId xmlns:a16="http://schemas.microsoft.com/office/drawing/2014/main" id="{165ECAE4-0DF7-40D4-BDBA-9C8EC05E77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3" y="1340768"/>
            <a:ext cx="7772400" cy="5081004"/>
          </a:xfrm>
        </p:spPr>
        <p:txBody>
          <a:bodyPr>
            <a:normAutofit/>
          </a:bodyPr>
          <a:lstStyle/>
          <a:p>
            <a:pPr algn="just">
              <a:lnSpc>
                <a:spcPct val="140000"/>
              </a:lnSpc>
              <a:spcAft>
                <a:spcPts val="0"/>
              </a:spcAft>
              <a:defRPr/>
            </a:pPr>
            <a:r>
              <a:rPr lang="en-US" altLang="ko-KR" sz="2200" dirty="0"/>
              <a:t>S</a:t>
            </a:r>
            <a:r>
              <a:rPr lang="ko-KR" altLang="en-US" sz="2200" dirty="0"/>
              <a:t>에 </a:t>
            </a:r>
            <a:r>
              <a:rPr lang="en-US" altLang="ko-KR" sz="2200" dirty="0"/>
              <a:t>n</a:t>
            </a:r>
            <a:r>
              <a:rPr lang="ko-KR" altLang="en-US" sz="2200" dirty="0"/>
              <a:t>개의 점이 있으면 </a:t>
            </a:r>
            <a:r>
              <a:rPr lang="ko-KR" altLang="en-US" sz="2200" dirty="0" err="1"/>
              <a:t>전처리</a:t>
            </a:r>
            <a:r>
              <a:rPr lang="ko-KR" altLang="en-US" sz="2200" dirty="0"/>
              <a:t> </a:t>
            </a:r>
            <a:r>
              <a:rPr lang="en-US" altLang="ko-KR" sz="2200" dirty="0"/>
              <a:t>(preprocessing) </a:t>
            </a:r>
            <a:r>
              <a:rPr lang="ko-KR" altLang="en-US" sz="2200" dirty="0"/>
              <a:t>과정으로서 </a:t>
            </a:r>
            <a:r>
              <a:rPr lang="en-US" altLang="ko-KR" sz="2200" dirty="0"/>
              <a:t>S</a:t>
            </a:r>
            <a:r>
              <a:rPr lang="ko-KR" altLang="en-US" sz="2200" dirty="0"/>
              <a:t>의 점을 </a:t>
            </a:r>
            <a:r>
              <a:rPr lang="en-US" altLang="ko-KR" sz="2200" dirty="0"/>
              <a:t>x-</a:t>
            </a:r>
            <a:r>
              <a:rPr lang="ko-KR" altLang="en-US" sz="2200" dirty="0"/>
              <a:t>좌표로 정렬</a:t>
            </a:r>
            <a:r>
              <a:rPr lang="en-US" altLang="ko-KR" sz="2200" dirty="0"/>
              <a:t>:</a:t>
            </a:r>
            <a:r>
              <a:rPr lang="ko-KR" altLang="en-US" sz="2200" dirty="0">
                <a:solidFill>
                  <a:srgbClr val="00B0F0"/>
                </a:solidFill>
              </a:rPr>
              <a:t> </a:t>
            </a:r>
            <a:r>
              <a:rPr lang="en-US" altLang="ko-KR" sz="2200" dirty="0">
                <a:solidFill>
                  <a:srgbClr val="00B0F0"/>
                </a:solidFill>
              </a:rPr>
              <a:t>O(</a:t>
            </a:r>
            <a:r>
              <a:rPr lang="en-US" altLang="ko-KR" sz="2200" dirty="0" err="1">
                <a:solidFill>
                  <a:srgbClr val="00B0F0"/>
                </a:solidFill>
              </a:rPr>
              <a:t>nlogn</a:t>
            </a:r>
            <a:r>
              <a:rPr lang="en-US" altLang="ko-KR" sz="2200" dirty="0">
                <a:solidFill>
                  <a:srgbClr val="00B0F0"/>
                </a:solidFill>
              </a:rPr>
              <a:t>)</a:t>
            </a:r>
            <a:endParaRPr lang="en-US" altLang="ko-KR" sz="2200" dirty="0">
              <a:solidFill>
                <a:srgbClr val="0000CC"/>
              </a:solidFill>
            </a:endParaRPr>
          </a:p>
          <a:p>
            <a:pPr algn="just">
              <a:lnSpc>
                <a:spcPct val="140000"/>
              </a:lnSpc>
              <a:spcAft>
                <a:spcPts val="0"/>
              </a:spcAft>
              <a:defRPr/>
            </a:pPr>
            <a:r>
              <a:rPr lang="en-US" altLang="ko-KR" sz="2200" dirty="0"/>
              <a:t>Line 1: S</a:t>
            </a:r>
            <a:r>
              <a:rPr lang="ko-KR" altLang="en-US" sz="2200" dirty="0"/>
              <a:t>에 </a:t>
            </a:r>
            <a:r>
              <a:rPr lang="en-US" altLang="ko-KR" sz="2200" dirty="0"/>
              <a:t>3</a:t>
            </a:r>
            <a:r>
              <a:rPr lang="ko-KR" altLang="en-US" sz="2200" dirty="0"/>
              <a:t>개의 점이 있는 경우에 </a:t>
            </a:r>
            <a:r>
              <a:rPr lang="en-US" altLang="ko-KR" sz="2200" dirty="0"/>
              <a:t>3</a:t>
            </a:r>
            <a:r>
              <a:rPr lang="ko-KR" altLang="en-US" sz="2200" dirty="0"/>
              <a:t>번의 거리 계산이 필요하고</a:t>
            </a:r>
            <a:r>
              <a:rPr lang="en-US" altLang="ko-KR" sz="2200" dirty="0"/>
              <a:t>, S</a:t>
            </a:r>
            <a:r>
              <a:rPr lang="ko-KR" altLang="en-US" sz="2200" dirty="0"/>
              <a:t>의 점의 수가 </a:t>
            </a:r>
            <a:r>
              <a:rPr lang="en-US" altLang="ko-KR" sz="2200" dirty="0"/>
              <a:t>2</a:t>
            </a:r>
            <a:r>
              <a:rPr lang="ko-KR" altLang="en-US" sz="2200" dirty="0"/>
              <a:t>이면 </a:t>
            </a:r>
            <a:r>
              <a:rPr lang="en-US" altLang="ko-KR" sz="2200" dirty="0"/>
              <a:t>1</a:t>
            </a:r>
            <a:r>
              <a:rPr lang="ko-KR" altLang="en-US" sz="2200" dirty="0"/>
              <a:t>번의 거리 계산이 필요하므로</a:t>
            </a:r>
            <a:r>
              <a:rPr lang="ko-KR" altLang="en-US" sz="2200" dirty="0">
                <a:solidFill>
                  <a:srgbClr val="00B0F0"/>
                </a:solidFill>
              </a:rPr>
              <a:t> </a:t>
            </a:r>
            <a:r>
              <a:rPr lang="en-US" altLang="ko-KR" sz="2200" dirty="0">
                <a:solidFill>
                  <a:srgbClr val="00B0F0"/>
                </a:solidFill>
              </a:rPr>
              <a:t>O(1) </a:t>
            </a:r>
            <a:r>
              <a:rPr lang="ko-KR" altLang="en-US" sz="2200" dirty="0"/>
              <a:t>시간이 걸린다</a:t>
            </a:r>
            <a:r>
              <a:rPr lang="en-US" altLang="ko-KR" sz="2200" dirty="0"/>
              <a:t>.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  <a:defRPr/>
            </a:pPr>
            <a:r>
              <a:rPr lang="en-US" altLang="ko-KR" sz="2200" dirty="0"/>
              <a:t>Line 2: </a:t>
            </a:r>
            <a:r>
              <a:rPr lang="ko-KR" altLang="en-US" sz="2200" dirty="0"/>
              <a:t>정렬된 </a:t>
            </a:r>
            <a:r>
              <a:rPr lang="en-US" altLang="ko-KR" sz="2200" dirty="0"/>
              <a:t>S</a:t>
            </a:r>
            <a:r>
              <a:rPr lang="ko-KR" altLang="en-US" sz="2200" dirty="0"/>
              <a:t>를 </a:t>
            </a:r>
            <a:r>
              <a:rPr lang="en-US" altLang="ko-KR" sz="2200" dirty="0"/>
              <a:t>S</a:t>
            </a:r>
            <a:r>
              <a:rPr lang="en-US" altLang="ko-KR" sz="2200" baseline="-25000" dirty="0"/>
              <a:t>L</a:t>
            </a:r>
            <a:r>
              <a:rPr lang="ko-KR" altLang="en-US" sz="2200" dirty="0"/>
              <a:t>과 </a:t>
            </a:r>
            <a:r>
              <a:rPr lang="en-US" altLang="ko-KR" sz="2200" dirty="0"/>
              <a:t>S</a:t>
            </a:r>
            <a:r>
              <a:rPr lang="en-US" altLang="ko-KR" sz="2200" baseline="-25000" dirty="0"/>
              <a:t>R</a:t>
            </a:r>
            <a:r>
              <a:rPr lang="ko-KR" altLang="en-US" sz="2200" dirty="0"/>
              <a:t>로 분할하는데</a:t>
            </a:r>
            <a:r>
              <a:rPr lang="en-US" altLang="ko-KR" sz="2200" dirty="0"/>
              <a:t>, </a:t>
            </a:r>
            <a:r>
              <a:rPr lang="ko-KR" altLang="en-US" sz="2200" dirty="0"/>
              <a:t>이미 배열에 정렬되어 있으므로</a:t>
            </a:r>
            <a:r>
              <a:rPr lang="en-US" altLang="ko-KR" sz="2200" dirty="0"/>
              <a:t>, </a:t>
            </a:r>
            <a:r>
              <a:rPr lang="ko-KR" altLang="en-US" sz="2200" dirty="0"/>
              <a:t>배열의 중간 인덱스로 분할하면 된다</a:t>
            </a:r>
            <a:r>
              <a:rPr lang="en-US" altLang="ko-KR" sz="2200" dirty="0"/>
              <a:t>. </a:t>
            </a:r>
            <a:r>
              <a:rPr lang="ko-KR" altLang="en-US" sz="2200" dirty="0"/>
              <a:t>이는 </a:t>
            </a:r>
            <a:r>
              <a:rPr lang="en-US" altLang="ko-KR" sz="2200" dirty="0">
                <a:solidFill>
                  <a:srgbClr val="00B0F0"/>
                </a:solidFill>
              </a:rPr>
              <a:t>O(1) </a:t>
            </a:r>
            <a:r>
              <a:rPr lang="ko-KR" altLang="en-US" sz="2200" dirty="0"/>
              <a:t>시간 걸린다</a:t>
            </a:r>
            <a:r>
              <a:rPr lang="en-US" altLang="ko-KR" sz="2200" dirty="0"/>
              <a:t>.</a:t>
            </a:r>
          </a:p>
          <a:p>
            <a:pPr algn="just">
              <a:lnSpc>
                <a:spcPct val="140000"/>
              </a:lnSpc>
              <a:spcAft>
                <a:spcPts val="0"/>
              </a:spcAft>
              <a:defRPr/>
            </a:pPr>
            <a:r>
              <a:rPr lang="en-US" altLang="ko-KR" sz="2200" dirty="0"/>
              <a:t>Line 3~4: S</a:t>
            </a:r>
            <a:r>
              <a:rPr lang="en-US" altLang="ko-KR" sz="2200" baseline="-25000" dirty="0"/>
              <a:t>L</a:t>
            </a:r>
            <a:r>
              <a:rPr lang="ko-KR" altLang="en-US" sz="2200" dirty="0"/>
              <a:t>과 </a:t>
            </a:r>
            <a:r>
              <a:rPr lang="en-US" altLang="ko-KR" sz="2200" dirty="0"/>
              <a:t>S</a:t>
            </a:r>
            <a:r>
              <a:rPr lang="en-US" altLang="ko-KR" sz="2200" baseline="-25000" dirty="0"/>
              <a:t>R</a:t>
            </a:r>
            <a:r>
              <a:rPr lang="ko-KR" altLang="en-US" sz="2200" dirty="0"/>
              <a:t>에 대하여 각각 </a:t>
            </a:r>
            <a:r>
              <a:rPr lang="en-US" altLang="ko-KR" sz="2200" dirty="0" err="1"/>
              <a:t>ClosestPair</a:t>
            </a:r>
            <a:r>
              <a:rPr lang="ko-KR" altLang="en-US" sz="2200" dirty="0"/>
              <a:t>를 호출하는데</a:t>
            </a:r>
            <a:r>
              <a:rPr lang="en-US" altLang="ko-KR" sz="2200" dirty="0"/>
              <a:t>, </a:t>
            </a:r>
            <a:r>
              <a:rPr lang="ko-KR" altLang="en-US" sz="2200" dirty="0"/>
              <a:t>분할하며 호출되는 과정은 합병 정렬과 동일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3E5C2B9-2380-44BF-8C26-9CDBDE1B7B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19B9EF4D-8BC9-4A62-8AAF-975AC665669D}" type="slidenum">
              <a:rPr lang="en-US" altLang="ko-KR" sz="1200">
                <a:latin typeface="Tahoma" panose="020B0604030504040204" pitchFamily="34" charset="0"/>
              </a:rPr>
              <a:pPr/>
              <a:t>72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5" name="제목 1">
            <a:extLst>
              <a:ext uri="{FF2B5EF4-FFF2-40B4-BE49-F238E27FC236}">
                <a16:creationId xmlns:a16="http://schemas.microsoft.com/office/drawing/2014/main" id="{7D5BA79B-2E88-4007-80C2-DE26B9FE680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C0B34749-A750-4151-A29C-E1FE9BD59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3341" y="1115797"/>
            <a:ext cx="6407150" cy="5470525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altLang="ko-KR" sz="2000" dirty="0"/>
              <a:t>Line 5</a:t>
            </a:r>
          </a:p>
          <a:p>
            <a:pPr lvl="1" algn="just">
              <a:defRPr/>
            </a:pPr>
            <a:r>
              <a:rPr lang="en-US" altLang="ko-KR" sz="2000" dirty="0"/>
              <a:t>d = min{</a:t>
            </a:r>
            <a:r>
              <a:rPr lang="en-US" altLang="ko-KR" sz="2000" dirty="0" err="1"/>
              <a:t>dist</a:t>
            </a:r>
            <a:r>
              <a:rPr lang="en-US" altLang="ko-KR" sz="2000" dirty="0"/>
              <a:t>(CP</a:t>
            </a:r>
            <a:r>
              <a:rPr lang="en-US" altLang="ko-KR" sz="2000" baseline="-25000" dirty="0"/>
              <a:t>L</a:t>
            </a:r>
            <a:r>
              <a:rPr lang="en-US" altLang="ko-KR" sz="2000" dirty="0"/>
              <a:t>), </a:t>
            </a:r>
            <a:r>
              <a:rPr lang="en-US" altLang="ko-KR" sz="2000" dirty="0" err="1"/>
              <a:t>dist</a:t>
            </a:r>
            <a:r>
              <a:rPr lang="en-US" altLang="ko-KR" sz="2000" dirty="0"/>
              <a:t>(CP</a:t>
            </a:r>
            <a:r>
              <a:rPr lang="en-US" altLang="ko-KR" sz="2000" baseline="-25000" dirty="0"/>
              <a:t>R</a:t>
            </a:r>
            <a:r>
              <a:rPr lang="en-US" altLang="ko-KR" sz="2000" dirty="0"/>
              <a:t>)}</a:t>
            </a:r>
            <a:r>
              <a:rPr lang="ko-KR" altLang="en-US" sz="2000" dirty="0"/>
              <a:t>일 때 중간 영역에 속하는 점들 중에서 </a:t>
            </a:r>
            <a:r>
              <a:rPr lang="ko-KR" altLang="en-US" sz="2000" dirty="0" err="1"/>
              <a:t>최근접</a:t>
            </a:r>
            <a:r>
              <a:rPr lang="ko-KR" altLang="en-US" sz="2000" dirty="0"/>
              <a:t> 점의 쌍을 찾는다</a:t>
            </a:r>
            <a:r>
              <a:rPr lang="en-US" altLang="ko-KR" sz="2000" dirty="0"/>
              <a:t>.</a:t>
            </a:r>
            <a:endParaRPr lang="en-US" altLang="ko-KR" sz="1400" dirty="0"/>
          </a:p>
          <a:p>
            <a:pPr lvl="1" algn="just">
              <a:defRPr/>
            </a:pPr>
            <a:r>
              <a:rPr lang="ko-KR" altLang="en-US" sz="2000" dirty="0"/>
              <a:t>이를 위해 먼저 중간 영역에 있는 점들을 </a:t>
            </a:r>
            <a:r>
              <a:rPr lang="en-US" altLang="ko-KR" sz="2000" dirty="0">
                <a:solidFill>
                  <a:srgbClr val="00B0F0"/>
                </a:solidFill>
              </a:rPr>
              <a:t>y-</a:t>
            </a:r>
            <a:r>
              <a:rPr lang="ko-KR" altLang="en-US" sz="2000" dirty="0">
                <a:solidFill>
                  <a:srgbClr val="00B0F0"/>
                </a:solidFill>
              </a:rPr>
              <a:t>좌표 기준으로 정렬</a:t>
            </a:r>
            <a:r>
              <a:rPr lang="ko-KR" altLang="en-US" sz="2000" dirty="0"/>
              <a:t>한 후에</a:t>
            </a:r>
            <a:r>
              <a:rPr lang="en-US" altLang="ko-KR" sz="2000" dirty="0"/>
              <a:t>, </a:t>
            </a:r>
            <a:r>
              <a:rPr lang="ko-KR" altLang="en-US" sz="2000" dirty="0"/>
              <a:t>아래에서 위로 각 점을 기준으로 거리가 </a:t>
            </a:r>
            <a:r>
              <a:rPr lang="en-US" altLang="ko-KR" sz="2000" dirty="0"/>
              <a:t>d</a:t>
            </a:r>
            <a:r>
              <a:rPr lang="ko-KR" altLang="en-US" sz="2000" dirty="0"/>
              <a:t>이내인 주변의 점들 사이의 거리를 각각 계산하며</a:t>
            </a:r>
            <a:r>
              <a:rPr lang="en-US" altLang="ko-KR" sz="2000" dirty="0"/>
              <a:t>, </a:t>
            </a:r>
            <a:r>
              <a:rPr lang="ko-KR" altLang="en-US" sz="2000" dirty="0"/>
              <a:t>이 영역에 속한 점들 중에서 </a:t>
            </a:r>
            <a:r>
              <a:rPr lang="ko-KR" altLang="en-US" sz="2000" dirty="0" err="1"/>
              <a:t>최근접</a:t>
            </a:r>
            <a:r>
              <a:rPr lang="ko-KR" altLang="en-US" sz="2000" dirty="0"/>
              <a:t> 점의 쌍을 찾는다</a:t>
            </a:r>
            <a:r>
              <a:rPr lang="en-US" altLang="ko-KR" sz="2000" dirty="0"/>
              <a:t>.</a:t>
            </a:r>
            <a:endParaRPr lang="en-US" altLang="ko-KR" sz="1400" dirty="0"/>
          </a:p>
          <a:p>
            <a:pPr lvl="1" algn="just">
              <a:defRPr/>
            </a:pPr>
            <a:r>
              <a:rPr lang="en-US" altLang="ko-KR" sz="2000" dirty="0"/>
              <a:t>y-</a:t>
            </a:r>
            <a:r>
              <a:rPr lang="ko-KR" altLang="en-US" sz="2000" dirty="0"/>
              <a:t>좌표로 정렬하는데 </a:t>
            </a:r>
            <a:r>
              <a:rPr lang="en-US" altLang="ko-KR" sz="2000" dirty="0">
                <a:solidFill>
                  <a:srgbClr val="00B0F0"/>
                </a:solidFill>
              </a:rPr>
              <a:t>O(</a:t>
            </a:r>
            <a:r>
              <a:rPr lang="en-US" altLang="ko-KR" sz="2000" dirty="0" err="1">
                <a:solidFill>
                  <a:srgbClr val="00B0F0"/>
                </a:solidFill>
              </a:rPr>
              <a:t>nlogn</a:t>
            </a:r>
            <a:r>
              <a:rPr lang="en-US" altLang="ko-KR" sz="2000" dirty="0">
                <a:solidFill>
                  <a:srgbClr val="00B0F0"/>
                </a:solidFill>
              </a:rPr>
              <a:t>) </a:t>
            </a:r>
            <a:r>
              <a:rPr lang="ko-KR" altLang="en-US" sz="2000" dirty="0"/>
              <a:t>시간이 걸리고</a:t>
            </a:r>
            <a:r>
              <a:rPr lang="en-US" altLang="ko-KR" sz="2000" dirty="0"/>
              <a:t>, </a:t>
            </a:r>
            <a:r>
              <a:rPr lang="ko-KR" altLang="en-US" sz="2000" dirty="0"/>
              <a:t>아래에서 위로 올라가며 각 점에서 주변의 점들 사이의 거리를 계산하는데 </a:t>
            </a:r>
            <a:r>
              <a:rPr lang="en-US" altLang="ko-KR" sz="2000" dirty="0">
                <a:solidFill>
                  <a:srgbClr val="00B0F0"/>
                </a:solidFill>
              </a:rPr>
              <a:t>O(1) </a:t>
            </a:r>
            <a:r>
              <a:rPr lang="ko-KR" altLang="en-US" sz="2000" dirty="0"/>
              <a:t>시간이 걸린다</a:t>
            </a:r>
            <a:r>
              <a:rPr lang="en-US" altLang="ko-KR" sz="2000" dirty="0"/>
              <a:t>. </a:t>
            </a:r>
            <a:r>
              <a:rPr lang="ko-KR" altLang="en-US" sz="2000" dirty="0"/>
              <a:t>왜냐하면 각 점과 거리 계산해야 하는 주변 점들의 수는 </a:t>
            </a:r>
            <a:r>
              <a:rPr lang="en-US" altLang="ko-KR" sz="2000" dirty="0">
                <a:solidFill>
                  <a:srgbClr val="00B0F0"/>
                </a:solidFill>
              </a:rPr>
              <a:t>O(1)</a:t>
            </a:r>
            <a:r>
              <a:rPr lang="ko-KR" altLang="en-US" sz="2000" dirty="0"/>
              <a:t>개이기 때문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92B6FF-5BC1-4577-AF3D-B2B2BEB6D40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01E80CA8-76EE-4B80-B70B-5155C675EEB0}" type="slidenum">
              <a:rPr lang="en-US" altLang="ko-KR" sz="1200">
                <a:latin typeface="Tahoma" panose="020B0604030504040204" pitchFamily="34" charset="0"/>
              </a:rPr>
              <a:pPr/>
              <a:t>73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D5C65830-FCA8-4475-A3A6-C4AE6D2563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4312" y="1524000"/>
            <a:ext cx="1644947" cy="4569296"/>
          </a:xfrm>
          <a:prstGeom prst="rect">
            <a:avLst/>
          </a:prstGeom>
        </p:spPr>
      </p:pic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제목 1">
            <a:extLst>
              <a:ext uri="{FF2B5EF4-FFF2-40B4-BE49-F238E27FC236}">
                <a16:creationId xmlns:a16="http://schemas.microsoft.com/office/drawing/2014/main" id="{16F2E49A-F920-44AF-9798-5E4EAB8417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시간 복잡도</a:t>
            </a:r>
          </a:p>
        </p:txBody>
      </p:sp>
      <p:sp>
        <p:nvSpPr>
          <p:cNvPr id="86019" name="내용 개체 틀 2">
            <a:extLst>
              <a:ext uri="{FF2B5EF4-FFF2-40B4-BE49-F238E27FC236}">
                <a16:creationId xmlns:a16="http://schemas.microsoft.com/office/drawing/2014/main" id="{FD1826E3-4CBA-4421-BDC7-2ACCF93988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74576" y="1166478"/>
            <a:ext cx="7772400" cy="5255295"/>
          </a:xfrm>
        </p:spPr>
        <p:txBody>
          <a:bodyPr>
            <a:normAutofit fontScale="92500" lnSpcReduction="10000"/>
          </a:bodyPr>
          <a:lstStyle/>
          <a:p>
            <a:r>
              <a:rPr lang="en-US" altLang="ko-KR" sz="2400" dirty="0"/>
              <a:t>Line 6: 3</a:t>
            </a:r>
            <a:r>
              <a:rPr lang="ko-KR" altLang="en-US" sz="2400" dirty="0"/>
              <a:t>개의 점의 쌍 중에 가장 짧은 거리를 가진 점의 쌍을 </a:t>
            </a:r>
            <a:r>
              <a:rPr lang="ko-KR" altLang="en-US" sz="2400" dirty="0" err="1"/>
              <a:t>리턴하므로</a:t>
            </a:r>
            <a:r>
              <a:rPr lang="ko-KR" altLang="en-US" sz="2400" dirty="0"/>
              <a:t> </a:t>
            </a:r>
            <a:r>
              <a:rPr lang="en-US" altLang="ko-KR" sz="2400" dirty="0">
                <a:solidFill>
                  <a:srgbClr val="00B0F0"/>
                </a:solidFill>
              </a:rPr>
              <a:t>O(1)</a:t>
            </a:r>
            <a:r>
              <a:rPr lang="en-US" altLang="ko-KR" sz="2400" dirty="0"/>
              <a:t> </a:t>
            </a:r>
            <a:r>
              <a:rPr lang="ko-KR" altLang="en-US" sz="2400" dirty="0"/>
              <a:t>시간이 걸린다</a:t>
            </a:r>
            <a:r>
              <a:rPr lang="en-US" altLang="ko-KR" sz="2400" dirty="0"/>
              <a:t>.</a:t>
            </a:r>
          </a:p>
          <a:p>
            <a:pPr lvl="4"/>
            <a:endParaRPr lang="en-US" altLang="ko-KR" dirty="0"/>
          </a:p>
          <a:p>
            <a:r>
              <a:rPr lang="en-US" altLang="ko-KR" sz="2400" dirty="0" err="1"/>
              <a:t>ClosestPair</a:t>
            </a:r>
            <a:r>
              <a:rPr lang="en-US" altLang="ko-KR" sz="2400" dirty="0"/>
              <a:t> </a:t>
            </a:r>
            <a:r>
              <a:rPr lang="ko-KR" altLang="en-US" sz="2400" dirty="0"/>
              <a:t>알고리즘의 분할과정은 합병 정렬의 분할과정과 동일</a:t>
            </a:r>
            <a:endParaRPr lang="en-US" altLang="ko-KR" sz="2400" dirty="0"/>
          </a:p>
          <a:p>
            <a:pPr lvl="1" algn="just"/>
            <a:r>
              <a:rPr lang="ko-KR" altLang="en-US" dirty="0"/>
              <a:t>그러나 </a:t>
            </a:r>
            <a:r>
              <a:rPr lang="en-US" altLang="ko-KR" dirty="0" err="1"/>
              <a:t>ClosestPair</a:t>
            </a:r>
            <a:r>
              <a:rPr lang="en-US" altLang="ko-KR" dirty="0"/>
              <a:t> </a:t>
            </a:r>
            <a:r>
              <a:rPr lang="ko-KR" altLang="en-US" dirty="0"/>
              <a:t>알고리즘에서는 해를 취합하여 올라가는 과정인 </a:t>
            </a:r>
            <a:r>
              <a:rPr lang="en-US" altLang="ko-KR" dirty="0"/>
              <a:t>line 5~6</a:t>
            </a:r>
            <a:r>
              <a:rPr lang="ko-KR" altLang="en-US" dirty="0"/>
              <a:t>에서 </a:t>
            </a:r>
            <a:r>
              <a:rPr lang="en-US" altLang="ko-KR" dirty="0">
                <a:solidFill>
                  <a:srgbClr val="00B0F0"/>
                </a:solidFill>
              </a:rPr>
              <a:t>O(</a:t>
            </a:r>
            <a:r>
              <a:rPr lang="en-US" altLang="ko-KR" dirty="0" err="1">
                <a:solidFill>
                  <a:srgbClr val="00B0F0"/>
                </a:solidFill>
              </a:rPr>
              <a:t>nlogn</a:t>
            </a:r>
            <a:r>
              <a:rPr lang="en-US" altLang="ko-KR" dirty="0">
                <a:solidFill>
                  <a:srgbClr val="00B0F0"/>
                </a:solidFill>
              </a:rPr>
              <a:t>) </a:t>
            </a:r>
            <a:r>
              <a:rPr lang="ko-KR" altLang="en-US" dirty="0"/>
              <a:t>시간이 필요</a:t>
            </a:r>
            <a:endParaRPr lang="en-US" altLang="ko-KR" dirty="0"/>
          </a:p>
          <a:p>
            <a:pPr lvl="4"/>
            <a:endParaRPr lang="en-US" altLang="ko-KR" dirty="0"/>
          </a:p>
          <a:p>
            <a:r>
              <a:rPr lang="en-US" altLang="ko-KR" sz="2400" dirty="0"/>
              <a:t>k</a:t>
            </a:r>
            <a:r>
              <a:rPr lang="ko-KR" altLang="en-US" sz="2400" dirty="0"/>
              <a:t>층까지 분할된 후</a:t>
            </a:r>
            <a:r>
              <a:rPr lang="en-US" altLang="ko-KR" sz="2400" dirty="0"/>
              <a:t>, </a:t>
            </a:r>
            <a:r>
              <a:rPr lang="ko-KR" altLang="en-US" sz="2400" dirty="0"/>
              <a:t>층별로 </a:t>
            </a:r>
            <a:r>
              <a:rPr lang="en-US" altLang="ko-KR" sz="2400" dirty="0"/>
              <a:t>line 5~6</a:t>
            </a:r>
            <a:r>
              <a:rPr lang="ko-KR" altLang="en-US" sz="2400" dirty="0"/>
              <a:t>이 수행되는 </a:t>
            </a:r>
            <a:r>
              <a:rPr lang="en-US" altLang="ko-KR" sz="2400" dirty="0"/>
              <a:t>(</a:t>
            </a:r>
            <a:r>
              <a:rPr lang="ko-KR" altLang="en-US" sz="2400" dirty="0"/>
              <a:t>취합</a:t>
            </a:r>
            <a:r>
              <a:rPr lang="en-US" altLang="ko-KR" sz="2400" dirty="0"/>
              <a:t>) </a:t>
            </a:r>
            <a:r>
              <a:rPr lang="ko-KR" altLang="en-US" sz="2400" dirty="0"/>
              <a:t>과정을 보여준다</a:t>
            </a:r>
            <a:r>
              <a:rPr lang="en-US" altLang="ko-KR" sz="2400" dirty="0"/>
              <a:t>. (</a:t>
            </a:r>
            <a:r>
              <a:rPr lang="ko-KR" altLang="en-US" sz="2400" dirty="0"/>
              <a:t>다음 슬라이드</a:t>
            </a:r>
            <a:r>
              <a:rPr lang="en-US" altLang="ko-KR" sz="2400" dirty="0"/>
              <a:t>)</a:t>
            </a:r>
          </a:p>
          <a:p>
            <a:pPr lvl="1"/>
            <a:r>
              <a:rPr lang="ko-KR" altLang="en-US" dirty="0"/>
              <a:t>각 층의 수행 시간은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O(</a:t>
            </a:r>
            <a:r>
              <a:rPr lang="en-US" altLang="ko-KR" dirty="0" err="1">
                <a:solidFill>
                  <a:srgbClr val="00B0F0"/>
                </a:solidFill>
              </a:rPr>
              <a:t>nlogn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endParaRPr lang="en-US" altLang="ko-KR" dirty="0"/>
          </a:p>
          <a:p>
            <a:pPr lvl="1"/>
            <a:r>
              <a:rPr lang="ko-KR" altLang="en-US" dirty="0"/>
              <a:t>여기에 층 수인 </a:t>
            </a:r>
            <a:r>
              <a:rPr lang="en-US" altLang="ko-KR" dirty="0" err="1">
                <a:solidFill>
                  <a:srgbClr val="00B0F0"/>
                </a:solidFill>
              </a:rPr>
              <a:t>logn</a:t>
            </a:r>
            <a:r>
              <a:rPr lang="ko-KR" altLang="en-US" dirty="0"/>
              <a:t>을 곱하면</a:t>
            </a:r>
            <a:r>
              <a:rPr lang="ko-KR" altLang="en-US" b="1" dirty="0"/>
              <a:t> </a:t>
            </a:r>
            <a:r>
              <a:rPr lang="en-US" altLang="ko-KR" b="1" dirty="0">
                <a:solidFill>
                  <a:srgbClr val="00B0F0"/>
                </a:solidFill>
              </a:rPr>
              <a:t>O(nlog</a:t>
            </a:r>
            <a:r>
              <a:rPr lang="en-US" altLang="ko-KR" b="1" baseline="30000" dirty="0">
                <a:solidFill>
                  <a:srgbClr val="00B0F0"/>
                </a:solidFill>
              </a:rPr>
              <a:t>2</a:t>
            </a:r>
            <a:r>
              <a:rPr lang="en-US" altLang="ko-KR" b="1" dirty="0">
                <a:solidFill>
                  <a:srgbClr val="00B0F0"/>
                </a:solidFill>
              </a:rPr>
              <a:t>n)     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95D8205-D9BF-49BB-9040-1D0B5CF64B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B51DF33-59DE-450A-97B7-D10E5BFBA4C5}" type="slidenum">
              <a:rPr lang="en-US" altLang="ko-KR" sz="1200">
                <a:latin typeface="Tahoma" panose="020B0604030504040204" pitchFamily="34" charset="0"/>
              </a:rPr>
              <a:pPr/>
              <a:t>74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sp>
        <p:nvSpPr>
          <p:cNvPr id="2" name="화살표: 왼쪽 1">
            <a:extLst>
              <a:ext uri="{FF2B5EF4-FFF2-40B4-BE49-F238E27FC236}">
                <a16:creationId xmlns:a16="http://schemas.microsoft.com/office/drawing/2014/main" id="{20FE5BD0-97E6-4341-9E3C-92058345F4B6}"/>
              </a:ext>
            </a:extLst>
          </p:cNvPr>
          <p:cNvSpPr/>
          <p:nvPr/>
        </p:nvSpPr>
        <p:spPr bwMode="auto">
          <a:xfrm>
            <a:off x="8112224" y="5805264"/>
            <a:ext cx="288032" cy="288032"/>
          </a:xfrm>
          <a:prstGeom prst="leftArrow">
            <a:avLst/>
          </a:prstGeom>
          <a:solidFill>
            <a:srgbClr val="FFFF00"/>
          </a:solidFill>
          <a:ln w="17526" cap="flat" cmpd="sng" algn="ctr">
            <a:solidFill>
              <a:srgbClr val="000000"/>
            </a:solidFill>
            <a:prstDash val="solid"/>
            <a:round/>
            <a:headEnd type="triangle" w="lg" len="med"/>
            <a:tailEnd type="triangle" w="lg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algn="ctr" eaLnBrk="1" latinLnBrk="1" hangingPunct="1"/>
            <a:endParaRPr lang="ko-KR" altLang="en-US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제목 1">
            <a:extLst>
              <a:ext uri="{FF2B5EF4-FFF2-40B4-BE49-F238E27FC236}">
                <a16:creationId xmlns:a16="http://schemas.microsoft.com/office/drawing/2014/main" id="{ED3CB3D3-7FD8-4885-991A-3EF09D80484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시간 복잡도 개요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5404A73-E883-41CE-9D2C-40BAF471189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AB1187BA-2095-4A59-BC5A-9BA286070DF5}" type="slidenum">
              <a:rPr lang="en-US" altLang="ko-KR" sz="1200">
                <a:latin typeface="Tahoma" panose="020B0604030504040204" pitchFamily="34" charset="0"/>
              </a:rPr>
              <a:pPr/>
              <a:t>75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87044" name="Picture 2">
            <a:extLst>
              <a:ext uri="{FF2B5EF4-FFF2-40B4-BE49-F238E27FC236}">
                <a16:creationId xmlns:a16="http://schemas.microsoft.com/office/drawing/2014/main" id="{DD41FDE6-910B-43FE-A17D-7FC0AF9A7B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0430" y="1404554"/>
            <a:ext cx="7151141" cy="48059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제목 1">
            <a:extLst>
              <a:ext uri="{FF2B5EF4-FFF2-40B4-BE49-F238E27FC236}">
                <a16:creationId xmlns:a16="http://schemas.microsoft.com/office/drawing/2014/main" id="{DE7282B0-0E43-4DE6-872C-1616BC27CD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응용</a:t>
            </a:r>
          </a:p>
        </p:txBody>
      </p:sp>
      <p:sp>
        <p:nvSpPr>
          <p:cNvPr id="88067" name="내용 개체 틀 2">
            <a:extLst>
              <a:ext uri="{FF2B5EF4-FFF2-40B4-BE49-F238E27FC236}">
                <a16:creationId xmlns:a16="http://schemas.microsoft.com/office/drawing/2014/main" id="{0C989EF9-37E2-406B-A135-CB0673B2956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 dirty="0"/>
              <a:t>컴퓨터 그래픽스</a:t>
            </a:r>
            <a:endParaRPr lang="en-US" altLang="ko-KR" sz="2400" dirty="0"/>
          </a:p>
          <a:p>
            <a:r>
              <a:rPr lang="ko-KR" altLang="en-US" sz="2400" dirty="0"/>
              <a:t>컴퓨터 비전</a:t>
            </a:r>
            <a:r>
              <a:rPr lang="en-US" altLang="ko-KR" sz="2400" dirty="0"/>
              <a:t> (Vision)</a:t>
            </a:r>
          </a:p>
          <a:p>
            <a:r>
              <a:rPr lang="ko-KR" altLang="en-US" sz="2400" dirty="0"/>
              <a:t>지리 정보 시스템 </a:t>
            </a:r>
            <a:r>
              <a:rPr lang="en-US" altLang="ko-KR" sz="2400" dirty="0"/>
              <a:t>(Geographic Information System, GIS)</a:t>
            </a:r>
          </a:p>
          <a:p>
            <a:r>
              <a:rPr lang="ko-KR" altLang="en-US" sz="2400" dirty="0"/>
              <a:t>분자 모델링 </a:t>
            </a:r>
            <a:r>
              <a:rPr lang="en-US" altLang="ko-KR" sz="2400" dirty="0"/>
              <a:t>(Molecular Modeling)</a:t>
            </a:r>
          </a:p>
          <a:p>
            <a:r>
              <a:rPr lang="ko-KR" altLang="en-US" sz="2400" dirty="0"/>
              <a:t>항공 트래픽 조정 </a:t>
            </a:r>
            <a:r>
              <a:rPr lang="en-US" altLang="ko-KR" sz="2400" dirty="0"/>
              <a:t>(Air Traffic Control)</a:t>
            </a:r>
          </a:p>
          <a:p>
            <a:pPr algn="just"/>
            <a:r>
              <a:rPr lang="ko-KR" altLang="en-US" sz="2400" dirty="0"/>
              <a:t>마케팅 </a:t>
            </a:r>
            <a:r>
              <a:rPr lang="en-US" altLang="ko-KR" sz="2400" dirty="0"/>
              <a:t>(</a:t>
            </a:r>
            <a:r>
              <a:rPr lang="ko-KR" altLang="en-US" sz="2400" dirty="0"/>
              <a:t>주유소</a:t>
            </a:r>
            <a:r>
              <a:rPr lang="en-US" altLang="ko-KR" sz="2400" dirty="0"/>
              <a:t>, </a:t>
            </a:r>
            <a:r>
              <a:rPr lang="ko-KR" altLang="en-US" sz="2400" dirty="0"/>
              <a:t>프랜차이즈 신규 가맹점 등의 위치 선정</a:t>
            </a:r>
            <a:r>
              <a:rPr lang="en-US" altLang="ko-KR" sz="2400" dirty="0"/>
              <a:t>) </a:t>
            </a:r>
            <a:r>
              <a:rPr lang="ko-KR" altLang="en-US" sz="2400" dirty="0"/>
              <a:t>등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74C6C8E-8904-4D71-9AF4-4B14BBF7D9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0380877-16F0-4815-9676-B74EEF3F86BD}" type="slidenum">
              <a:rPr lang="en-US" altLang="ko-KR" sz="1200">
                <a:latin typeface="Tahoma" panose="020B0604030504040204" pitchFamily="34" charset="0"/>
              </a:rPr>
              <a:pPr/>
              <a:t>76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296A06-F5DD-423D-B838-6295AC5887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5880" y="291236"/>
            <a:ext cx="2425632" cy="55827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82D606D-8797-4159-95BB-0FB2084DF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2207" y="139525"/>
            <a:ext cx="1042201" cy="756000"/>
          </a:xfrm>
          <a:prstGeom prst="rect">
            <a:avLst/>
          </a:prstGeom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제목 1">
            <a:extLst>
              <a:ext uri="{FF2B5EF4-FFF2-40B4-BE49-F238E27FC236}">
                <a16:creationId xmlns:a16="http://schemas.microsoft.com/office/drawing/2014/main" id="{CA66A607-8C60-475A-B2AC-7306D470D16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3.5 </a:t>
            </a:r>
            <a:r>
              <a:rPr lang="ko-KR" altLang="en-US" dirty="0"/>
              <a:t>분할 정복 적용에 있어 주의할 점</a:t>
            </a:r>
          </a:p>
        </p:txBody>
      </p:sp>
      <p:sp>
        <p:nvSpPr>
          <p:cNvPr id="89091" name="내용 개체 틀 2">
            <a:extLst>
              <a:ext uri="{FF2B5EF4-FFF2-40B4-BE49-F238E27FC236}">
                <a16:creationId xmlns:a16="http://schemas.microsoft.com/office/drawing/2014/main" id="{83C3EE02-4623-4535-8EE5-5FF2397BF801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8213" y="1166478"/>
            <a:ext cx="7772400" cy="5255295"/>
          </a:xfrm>
        </p:spPr>
        <p:txBody>
          <a:bodyPr>
            <a:normAutofit fontScale="92500"/>
          </a:bodyPr>
          <a:lstStyle/>
          <a:p>
            <a:r>
              <a:rPr lang="ko-KR" altLang="en-US" dirty="0"/>
              <a:t>분할 정복이 부적절한 경우</a:t>
            </a:r>
            <a:endParaRPr lang="en-US" altLang="ko-KR" dirty="0"/>
          </a:p>
          <a:p>
            <a:pPr lvl="1" algn="just"/>
            <a:r>
              <a:rPr lang="ko-KR" altLang="en-US" dirty="0"/>
              <a:t>입력이 분할될 때마다 </a:t>
            </a:r>
            <a:r>
              <a:rPr lang="ko-KR" altLang="en-US" dirty="0">
                <a:solidFill>
                  <a:srgbClr val="00B0F0"/>
                </a:solidFill>
              </a:rPr>
              <a:t>분할된 부분 문제의 입력 크기의 합이 분할되기 전의 입력 크기보다 커지는 경우</a:t>
            </a:r>
            <a:endParaRPr lang="en-US" altLang="ko-KR" dirty="0">
              <a:solidFill>
                <a:srgbClr val="00B0F0"/>
              </a:solidFill>
            </a:endParaRPr>
          </a:p>
          <a:p>
            <a:r>
              <a:rPr lang="en-US" altLang="ko-KR" dirty="0"/>
              <a:t>n </a:t>
            </a:r>
            <a:r>
              <a:rPr lang="ko-KR" altLang="en-US" dirty="0"/>
              <a:t>번째의 피보나치 수를 구하기</a:t>
            </a:r>
            <a:endParaRPr lang="en-US" altLang="ko-KR" dirty="0"/>
          </a:p>
          <a:p>
            <a:pPr lvl="1" algn="just"/>
            <a:r>
              <a:rPr lang="en-US" altLang="ko-KR" dirty="0"/>
              <a:t>F(n) = F(n-1) + F(n-2)</a:t>
            </a:r>
            <a:r>
              <a:rPr lang="ko-KR" altLang="en-US" dirty="0"/>
              <a:t>로 정의되므로 순환 호출을 사용하는 것이 자연스러워 보이나</a:t>
            </a:r>
            <a:r>
              <a:rPr lang="en-US" altLang="ko-KR" dirty="0"/>
              <a:t>, </a:t>
            </a:r>
            <a:r>
              <a:rPr lang="ko-KR" altLang="en-US" dirty="0"/>
              <a:t>이 경우의 입력은 </a:t>
            </a:r>
            <a:r>
              <a:rPr lang="en-US" altLang="ko-KR" dirty="0"/>
              <a:t>1</a:t>
            </a:r>
            <a:r>
              <a:rPr lang="ko-KR" altLang="en-US" dirty="0"/>
              <a:t>개이지만</a:t>
            </a:r>
            <a:r>
              <a:rPr lang="en-US" altLang="ko-KR" dirty="0"/>
              <a:t>, </a:t>
            </a:r>
            <a:r>
              <a:rPr lang="ko-KR" altLang="en-US" dirty="0">
                <a:solidFill>
                  <a:srgbClr val="00B0F0"/>
                </a:solidFill>
              </a:rPr>
              <a:t>사실상 </a:t>
            </a:r>
            <a:r>
              <a:rPr lang="en-US" altLang="ko-KR" dirty="0">
                <a:solidFill>
                  <a:srgbClr val="00B0F0"/>
                </a:solidFill>
              </a:rPr>
              <a:t>n</a:t>
            </a:r>
            <a:r>
              <a:rPr lang="ko-KR" altLang="en-US" dirty="0">
                <a:solidFill>
                  <a:srgbClr val="00B0F0"/>
                </a:solidFill>
              </a:rPr>
              <a:t>의 값 자체가 입력 크기</a:t>
            </a:r>
            <a:r>
              <a:rPr lang="ko-KR" altLang="en-US" dirty="0"/>
              <a:t>인 것이다</a:t>
            </a:r>
            <a:r>
              <a:rPr lang="en-US" altLang="ko-KR" dirty="0"/>
              <a:t>.</a:t>
            </a:r>
          </a:p>
          <a:p>
            <a:pPr lvl="1" algn="just"/>
            <a:r>
              <a:rPr lang="en-US" altLang="ko-KR" dirty="0"/>
              <a:t>2</a:t>
            </a:r>
            <a:r>
              <a:rPr lang="ko-KR" altLang="en-US" dirty="0"/>
              <a:t>개의 부분 문제인 </a:t>
            </a:r>
            <a:r>
              <a:rPr lang="en-US" altLang="ko-KR" dirty="0"/>
              <a:t>F(n-1)</a:t>
            </a:r>
            <a:r>
              <a:rPr lang="ko-KR" altLang="en-US" dirty="0"/>
              <a:t>과 </a:t>
            </a:r>
            <a:r>
              <a:rPr lang="en-US" altLang="ko-KR" dirty="0"/>
              <a:t>F(n-2)</a:t>
            </a:r>
            <a:r>
              <a:rPr lang="ko-KR" altLang="en-US" dirty="0"/>
              <a:t>의 입력 크기는 </a:t>
            </a:r>
            <a:r>
              <a:rPr lang="en-US" altLang="ko-KR" dirty="0"/>
              <a:t>(n-1) + (n-2) = (2n-3)</a:t>
            </a:r>
            <a:r>
              <a:rPr lang="ko-KR" altLang="en-US" dirty="0"/>
              <a:t>이 되어서</a:t>
            </a:r>
            <a:r>
              <a:rPr lang="en-US" altLang="ko-KR" dirty="0"/>
              <a:t>, </a:t>
            </a:r>
            <a:r>
              <a:rPr lang="ko-KR" altLang="en-US" dirty="0"/>
              <a:t>분할 후 입력 크기가 거의 </a:t>
            </a:r>
            <a:r>
              <a:rPr lang="en-US" altLang="ko-KR" dirty="0"/>
              <a:t>2</a:t>
            </a:r>
            <a:r>
              <a:rPr lang="ko-KR" altLang="en-US" dirty="0"/>
              <a:t>배로 증가함</a:t>
            </a:r>
            <a:r>
              <a:rPr lang="en-US" altLang="ko-KR" dirty="0"/>
              <a:t> </a:t>
            </a:r>
            <a:r>
              <a:rPr lang="ko-KR" altLang="en-US" dirty="0"/>
              <a:t> 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327E4D-CDB3-443A-B417-70D9CE0294A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56D19B47-6BDE-498F-B96E-E40376FD8547}" type="slidenum">
              <a:rPr lang="en-US" altLang="ko-KR" sz="1200">
                <a:latin typeface="Tahoma" panose="020B0604030504040204" pitchFamily="34" charset="0"/>
              </a:rPr>
              <a:pPr/>
              <a:t>77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제목 1">
            <a:extLst>
              <a:ext uri="{FF2B5EF4-FFF2-40B4-BE49-F238E27FC236}">
                <a16:creationId xmlns:a16="http://schemas.microsoft.com/office/drawing/2014/main" id="{A2C03914-042F-42B8-80C4-343986645B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피보나치 수</a:t>
            </a:r>
          </a:p>
        </p:txBody>
      </p:sp>
      <p:sp>
        <p:nvSpPr>
          <p:cNvPr id="90115" name="내용 개체 틀 2">
            <a:extLst>
              <a:ext uri="{FF2B5EF4-FFF2-40B4-BE49-F238E27FC236}">
                <a16:creationId xmlns:a16="http://schemas.microsoft.com/office/drawing/2014/main" id="{1ECEC8C6-A3DD-4D7C-BB79-C7E6631BB3BA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400"/>
              <a:t>피보나치 수 </a:t>
            </a:r>
            <a:r>
              <a:rPr lang="en-US" altLang="ko-KR" sz="2400"/>
              <a:t>F(6)</a:t>
            </a:r>
            <a:r>
              <a:rPr lang="ko-KR" altLang="en-US" sz="2400"/>
              <a:t>을 구하기 위해 분할된 부분 문제들</a:t>
            </a:r>
            <a:endParaRPr lang="en-US" altLang="ko-KR" sz="2400"/>
          </a:p>
          <a:p>
            <a:pPr lvl="1"/>
            <a:r>
              <a:rPr lang="en-US" altLang="ko-KR" sz="2000"/>
              <a:t>F(2)</a:t>
            </a:r>
            <a:r>
              <a:rPr lang="ko-KR" altLang="en-US" sz="2000"/>
              <a:t>를 </a:t>
            </a:r>
            <a:r>
              <a:rPr lang="en-US" altLang="ko-KR" sz="2000"/>
              <a:t>5</a:t>
            </a:r>
            <a:r>
              <a:rPr lang="ko-KR" altLang="en-US" sz="2000"/>
              <a:t>번이나 중복하여 계산해야 하고</a:t>
            </a:r>
            <a:r>
              <a:rPr lang="en-US" altLang="ko-KR" sz="2000"/>
              <a:t>, F(3)</a:t>
            </a:r>
            <a:r>
              <a:rPr lang="ko-KR" altLang="en-US" sz="2000"/>
              <a:t>은 </a:t>
            </a:r>
            <a:r>
              <a:rPr lang="en-US" altLang="ko-KR" sz="2000"/>
              <a:t>3</a:t>
            </a:r>
            <a:r>
              <a:rPr lang="ko-KR" altLang="en-US" sz="2000"/>
              <a:t>번 계산된다</a:t>
            </a:r>
            <a:r>
              <a:rPr lang="en-US" altLang="ko-KR" sz="2000"/>
              <a:t>.</a:t>
            </a:r>
            <a:endParaRPr lang="ko-KR" altLang="en-US" sz="200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4BF041-AC57-4450-8307-A6860414827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BBD3274-7CA1-4D84-ACA7-DA85C0E8CEF3}" type="slidenum">
              <a:rPr lang="en-US" altLang="ko-KR" sz="1200">
                <a:latin typeface="Tahoma" panose="020B0604030504040204" pitchFamily="34" charset="0"/>
              </a:rPr>
              <a:pPr/>
              <a:t>78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90117" name="_x197453840" descr="EMB0000138c0477">
            <a:extLst>
              <a:ext uri="{FF2B5EF4-FFF2-40B4-BE49-F238E27FC236}">
                <a16:creationId xmlns:a16="http://schemas.microsoft.com/office/drawing/2014/main" id="{E26C42D9-6688-4E6C-B235-3B3687D9B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1705" y="2708920"/>
            <a:ext cx="4752975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제목 1">
            <a:extLst>
              <a:ext uri="{FF2B5EF4-FFF2-40B4-BE49-F238E27FC236}">
                <a16:creationId xmlns:a16="http://schemas.microsoft.com/office/drawing/2014/main" id="{5512ECDE-1385-4B34-BBAD-078696493DF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피보나치 수</a:t>
            </a:r>
          </a:p>
        </p:txBody>
      </p:sp>
      <p:sp>
        <p:nvSpPr>
          <p:cNvPr id="90115" name="내용 개체 틀 2">
            <a:extLst>
              <a:ext uri="{FF2B5EF4-FFF2-40B4-BE49-F238E27FC236}">
                <a16:creationId xmlns:a16="http://schemas.microsoft.com/office/drawing/2014/main" id="{E95FD149-DEC2-4578-95AD-77526538A1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atinLnBrk="1">
              <a:defRPr/>
            </a:pPr>
            <a:r>
              <a:rPr lang="ko-KR" altLang="en-US" sz="2400" dirty="0"/>
              <a:t>피보나치 수 계산을 위한 </a:t>
            </a:r>
            <a:r>
              <a:rPr lang="en-US" altLang="ko-KR" sz="2400" dirty="0">
                <a:solidFill>
                  <a:srgbClr val="00B0F0"/>
                </a:solidFill>
              </a:rPr>
              <a:t>O(n)</a:t>
            </a:r>
            <a:r>
              <a:rPr lang="en-US" altLang="ko-KR" sz="2400" dirty="0"/>
              <a:t> </a:t>
            </a:r>
            <a:r>
              <a:rPr lang="ko-KR" altLang="en-US" sz="2400" dirty="0"/>
              <a:t>알고리즘</a:t>
            </a:r>
            <a:endParaRPr lang="en-US" altLang="ko-KR" sz="2400" dirty="0"/>
          </a:p>
          <a:p>
            <a:pPr marL="0" indent="0" latinLnBrk="1">
              <a:buNone/>
              <a:defRPr/>
            </a:pPr>
            <a:endParaRPr lang="en-US" altLang="ko-KR" sz="2400" dirty="0"/>
          </a:p>
          <a:p>
            <a:pPr marL="0" indent="0" latinLnBrk="1">
              <a:buNone/>
              <a:defRPr/>
            </a:pPr>
            <a:r>
              <a:rPr lang="en-US" altLang="ko-KR" sz="2400" b="0" dirty="0" err="1">
                <a:latin typeface="Consolas" panose="020B0609020204030204" pitchFamily="49" charset="0"/>
              </a:rPr>
              <a:t>FibNumber</a:t>
            </a:r>
            <a:r>
              <a:rPr lang="en-US" altLang="ko-KR" sz="2400" b="0" dirty="0">
                <a:latin typeface="Consolas" panose="020B0609020204030204" pitchFamily="49" charset="0"/>
              </a:rPr>
              <a:t>(n)</a:t>
            </a:r>
          </a:p>
          <a:p>
            <a:pPr marL="0" indent="0" latinLnBrk="1">
              <a:buNone/>
              <a:defRPr/>
            </a:pPr>
            <a:r>
              <a:rPr lang="en-US" altLang="ko-KR" sz="2400" b="0" dirty="0">
                <a:latin typeface="Consolas" panose="020B0609020204030204" pitchFamily="49" charset="0"/>
              </a:rPr>
              <a:t>1. F[0]=0</a:t>
            </a:r>
          </a:p>
          <a:p>
            <a:pPr marL="0" indent="0" latinLnBrk="1">
              <a:buNone/>
              <a:defRPr/>
            </a:pPr>
            <a:r>
              <a:rPr lang="en-US" altLang="ko-KR" sz="2400" b="0" dirty="0">
                <a:latin typeface="Consolas" panose="020B0609020204030204" pitchFamily="49" charset="0"/>
              </a:rPr>
              <a:t>2. F[1]=1</a:t>
            </a:r>
          </a:p>
          <a:p>
            <a:pPr marL="0" indent="0" latinLnBrk="1">
              <a:buNone/>
              <a:defRPr/>
            </a:pPr>
            <a:r>
              <a:rPr lang="en-US" altLang="ko-KR" sz="2400" b="0" dirty="0">
                <a:latin typeface="Consolas" panose="020B0609020204030204" pitchFamily="49" charset="0"/>
              </a:rPr>
              <a:t>3. for </a:t>
            </a:r>
            <a:r>
              <a:rPr lang="en-US" altLang="ko-KR" sz="2400" b="0" dirty="0" err="1"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latin typeface="Consolas" panose="020B0609020204030204" pitchFamily="49" charset="0"/>
              </a:rPr>
              <a:t>=2 to n</a:t>
            </a:r>
          </a:p>
          <a:p>
            <a:pPr marL="0" indent="0" latinLnBrk="1">
              <a:buNone/>
              <a:defRPr/>
            </a:pPr>
            <a:r>
              <a:rPr lang="en-US" altLang="ko-KR" sz="2400" b="0" dirty="0">
                <a:latin typeface="Consolas" panose="020B0609020204030204" pitchFamily="49" charset="0"/>
              </a:rPr>
              <a:t>4.    F[</a:t>
            </a:r>
            <a:r>
              <a:rPr lang="en-US" altLang="ko-KR" sz="2400" b="0" dirty="0" err="1">
                <a:latin typeface="Consolas" panose="020B0609020204030204" pitchFamily="49" charset="0"/>
              </a:rPr>
              <a:t>i</a:t>
            </a:r>
            <a:r>
              <a:rPr lang="en-US" altLang="ko-KR" sz="2400" b="0" dirty="0">
                <a:latin typeface="Consolas" panose="020B0609020204030204" pitchFamily="49" charset="0"/>
              </a:rPr>
              <a:t>] = F[i-1]+ F[i-2]</a:t>
            </a:r>
            <a:endParaRPr lang="ko-KR" altLang="en-US" sz="2400" b="0" dirty="0">
              <a:latin typeface="Consolas" panose="020B0609020204030204" pitchFamily="49" charset="0"/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3CB89A7-7145-4EAB-B20B-304D72FB57E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32319B2F-C9CA-4B6E-9907-BEED75FDD927}" type="slidenum">
              <a:rPr lang="en-US" altLang="ko-KR" sz="1200">
                <a:latin typeface="Tahoma" panose="020B0604030504040204" pitchFamily="34" charset="0"/>
              </a:rPr>
              <a:pPr/>
              <a:t>79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제목 1">
            <a:extLst>
              <a:ext uri="{FF2B5EF4-FFF2-40B4-BE49-F238E27FC236}">
                <a16:creationId xmlns:a16="http://schemas.microsoft.com/office/drawing/2014/main" id="{807BB6A9-477E-43FB-85FE-1C6039AB2BD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분할 정복 알고리즘의 분류</a:t>
            </a:r>
          </a:p>
        </p:txBody>
      </p:sp>
      <p:sp>
        <p:nvSpPr>
          <p:cNvPr id="10243" name="내용 개체 틀 2">
            <a:extLst>
              <a:ext uri="{FF2B5EF4-FFF2-40B4-BE49-F238E27FC236}">
                <a16:creationId xmlns:a16="http://schemas.microsoft.com/office/drawing/2014/main" id="{40F61E21-FF51-4DBE-AD71-62252FE3F4D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209800" y="1186446"/>
            <a:ext cx="7772400" cy="5255295"/>
          </a:xfrm>
        </p:spPr>
        <p:txBody>
          <a:bodyPr>
            <a:normAutofit lnSpcReduction="10000"/>
          </a:bodyPr>
          <a:lstStyle/>
          <a:p>
            <a:r>
              <a:rPr lang="ko-KR" altLang="en-US" sz="2400" dirty="0"/>
              <a:t>분할 정복 알고리즘은 분할되는 부분 문제의 수와 부분 문제의 크기에 따라서 다음과 같이 분류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dirty="0"/>
              <a:t>문제가 </a:t>
            </a:r>
            <a:r>
              <a:rPr lang="en-US" altLang="ko-KR" sz="2400" dirty="0"/>
              <a:t>a</a:t>
            </a:r>
            <a:r>
              <a:rPr lang="ko-KR" altLang="en-US" sz="2400" dirty="0"/>
              <a:t>개로 분할되고</a:t>
            </a:r>
            <a:r>
              <a:rPr lang="en-US" altLang="ko-KR" sz="2400" dirty="0"/>
              <a:t>, </a:t>
            </a:r>
            <a:r>
              <a:rPr lang="ko-KR" altLang="en-US" sz="2400" dirty="0"/>
              <a:t>부분 문제의 크기가 </a:t>
            </a:r>
            <a:r>
              <a:rPr lang="en-US" altLang="ko-KR" sz="2400" dirty="0"/>
              <a:t>1/b</a:t>
            </a:r>
            <a:r>
              <a:rPr lang="ko-KR" altLang="en-US" sz="2400" dirty="0"/>
              <a:t>로 감소하는 알고리즘</a:t>
            </a:r>
            <a:endParaRPr lang="en-US" altLang="ko-KR" sz="2400" dirty="0"/>
          </a:p>
          <a:p>
            <a:pPr lvl="1"/>
            <a:r>
              <a:rPr lang="en-US" altLang="ko-KR" sz="2000" dirty="0"/>
              <a:t>a=b=2</a:t>
            </a:r>
            <a:r>
              <a:rPr lang="ko-KR" altLang="en-US" sz="2000" dirty="0"/>
              <a:t>인 경우</a:t>
            </a:r>
            <a:r>
              <a:rPr lang="en-US" altLang="ko-KR" sz="2000" dirty="0"/>
              <a:t>: </a:t>
            </a:r>
            <a:r>
              <a:rPr lang="ko-KR" altLang="en-US" sz="2000" dirty="0"/>
              <a:t>합병 정렬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최근접</a:t>
            </a:r>
            <a:r>
              <a:rPr lang="ko-KR" altLang="en-US" sz="2000" dirty="0"/>
              <a:t> 점의 쌍 찾기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공제선</a:t>
            </a:r>
            <a:r>
              <a:rPr lang="ko-KR" altLang="en-US" sz="2000" dirty="0"/>
              <a:t> 문제</a:t>
            </a:r>
            <a:endParaRPr lang="en-US" altLang="ko-KR" sz="2000" dirty="0"/>
          </a:p>
          <a:p>
            <a:pPr lvl="1"/>
            <a:r>
              <a:rPr lang="en-US" altLang="ko-KR" sz="2000" dirty="0"/>
              <a:t>a=3, b=2</a:t>
            </a:r>
            <a:r>
              <a:rPr lang="ko-KR" altLang="en-US" sz="2000" dirty="0"/>
              <a:t>인 경우</a:t>
            </a:r>
            <a:r>
              <a:rPr lang="en-US" altLang="ko-KR" sz="2000" dirty="0"/>
              <a:t>: </a:t>
            </a:r>
            <a:r>
              <a:rPr lang="ko-KR" altLang="en-US" sz="2000" dirty="0"/>
              <a:t>큰 정수의 곱셈</a:t>
            </a:r>
            <a:endParaRPr lang="en-US" altLang="ko-KR" sz="2000" dirty="0"/>
          </a:p>
          <a:p>
            <a:pPr lvl="1"/>
            <a:r>
              <a:rPr lang="en-US" altLang="ko-KR" sz="2000" dirty="0"/>
              <a:t>a=4, b=2</a:t>
            </a:r>
            <a:r>
              <a:rPr lang="ko-KR" altLang="en-US" sz="2000" dirty="0"/>
              <a:t>인 경우</a:t>
            </a:r>
            <a:r>
              <a:rPr lang="en-US" altLang="ko-KR" sz="2000" dirty="0"/>
              <a:t>: </a:t>
            </a:r>
            <a:r>
              <a:rPr lang="ko-KR" altLang="en-US" sz="2000" dirty="0"/>
              <a:t>큰 정수의 곱셈</a:t>
            </a:r>
            <a:endParaRPr lang="en-US" altLang="ko-KR" sz="2000" dirty="0"/>
          </a:p>
          <a:p>
            <a:pPr lvl="1"/>
            <a:r>
              <a:rPr lang="en-US" altLang="ko-KR" sz="2000" dirty="0"/>
              <a:t>a=7, b=2</a:t>
            </a:r>
            <a:r>
              <a:rPr lang="ko-KR" altLang="en-US" sz="2000" dirty="0"/>
              <a:t>인 경우</a:t>
            </a:r>
            <a:r>
              <a:rPr lang="en-US" altLang="ko-KR" sz="2000" dirty="0"/>
              <a:t>: </a:t>
            </a:r>
            <a:r>
              <a:rPr lang="ko-KR" altLang="en-US" sz="2000" dirty="0" err="1"/>
              <a:t>스트라센</a:t>
            </a:r>
            <a:r>
              <a:rPr lang="en-US" altLang="ko-KR" sz="2000" dirty="0"/>
              <a:t>(Strassen)</a:t>
            </a:r>
            <a:r>
              <a:rPr lang="ko-KR" altLang="en-US" sz="2000" dirty="0"/>
              <a:t>의 행렬 곱셈 알고리즘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496E0C8-016E-4500-8F0E-E74140ABA5D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C4AB37CE-957B-4DED-91AB-276310B7DE21}" type="slidenum">
              <a:rPr lang="en-US" altLang="ko-KR" sz="1200">
                <a:latin typeface="Tahoma" panose="020B0604030504040204" pitchFamily="34" charset="0"/>
              </a:rPr>
              <a:pPr/>
              <a:t>8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제목 1">
            <a:extLst>
              <a:ext uri="{FF2B5EF4-FFF2-40B4-BE49-F238E27FC236}">
                <a16:creationId xmlns:a16="http://schemas.microsoft.com/office/drawing/2014/main" id="{8F9B3D54-CEEB-457D-BC02-8085A841C0A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분할 정복 적용에 있어 주의할 점</a:t>
            </a:r>
          </a:p>
        </p:txBody>
      </p:sp>
      <p:sp>
        <p:nvSpPr>
          <p:cNvPr id="92163" name="내용 개체 틀 2">
            <a:extLst>
              <a:ext uri="{FF2B5EF4-FFF2-40B4-BE49-F238E27FC236}">
                <a16:creationId xmlns:a16="http://schemas.microsoft.com/office/drawing/2014/main" id="{290A68A4-7374-4427-ADCE-8C9ADAA31EBC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/>
              <a:t>주어진 문제를 분할 정복 알고리즘으로 해결하려고 할 때에 주의해야 하는 또 하나의 요소는 취합</a:t>
            </a:r>
            <a:r>
              <a:rPr lang="en-US" altLang="ko-KR" sz="2400" dirty="0"/>
              <a:t>(</a:t>
            </a:r>
            <a:r>
              <a:rPr lang="ko-KR" altLang="en-US" sz="2400" dirty="0"/>
              <a:t>정복</a:t>
            </a:r>
            <a:r>
              <a:rPr lang="en-US" altLang="ko-KR" sz="2400" dirty="0"/>
              <a:t>) </a:t>
            </a:r>
            <a:r>
              <a:rPr lang="ko-KR" altLang="en-US" sz="2400" dirty="0"/>
              <a:t>과정이다</a:t>
            </a:r>
            <a:r>
              <a:rPr lang="en-US" altLang="ko-KR" sz="2400" dirty="0"/>
              <a:t>.</a:t>
            </a:r>
          </a:p>
          <a:p>
            <a:pPr algn="just"/>
            <a:r>
              <a:rPr lang="ko-KR" altLang="en-US" sz="2400" dirty="0"/>
              <a:t>입력을 분할만 한다고 해서 효율적인 알고리즘이 만들어지는 것은 아니다</a:t>
            </a:r>
            <a:r>
              <a:rPr lang="en-US" altLang="ko-KR" sz="2400" dirty="0"/>
              <a:t>.</a:t>
            </a:r>
          </a:p>
          <a:p>
            <a:pPr algn="just"/>
            <a:r>
              <a:rPr lang="ko-KR" altLang="en-US" sz="2400" dirty="0"/>
              <a:t>기하</a:t>
            </a:r>
            <a:r>
              <a:rPr lang="en-US" altLang="ko-KR" sz="2400" dirty="0"/>
              <a:t>(geometry)</a:t>
            </a:r>
            <a:r>
              <a:rPr lang="ko-KR" altLang="en-US" sz="2400" dirty="0"/>
              <a:t>에 관련된 다수의 문제들이 효율적인 분할 정복 알고리즘으로 해결되는데</a:t>
            </a:r>
            <a:r>
              <a:rPr lang="en-US" altLang="ko-KR" sz="2400" dirty="0"/>
              <a:t>, </a:t>
            </a:r>
            <a:r>
              <a:rPr lang="ko-KR" altLang="en-US" sz="2400" dirty="0"/>
              <a:t>이는 기하 문제들의 특성상 취합 과정이 문제 해결에 잘 부합되기 때문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994076-874A-4F3C-A349-AC88AB0D5B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D4294B1-5901-4E46-8282-198A8170C73D}" type="slidenum">
              <a:rPr lang="en-US" altLang="ko-KR" sz="1200">
                <a:latin typeface="Tahoma" panose="020B0604030504040204" pitchFamily="34" charset="0"/>
              </a:rPr>
              <a:pPr/>
              <a:t>80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제목 1">
            <a:extLst>
              <a:ext uri="{FF2B5EF4-FFF2-40B4-BE49-F238E27FC236}">
                <a16:creationId xmlns:a16="http://schemas.microsoft.com/office/drawing/2014/main" id="{DA66EECD-EA99-42F4-9B2E-A5089FAEF70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7672257-D9FD-4BD4-B7DC-32A3311D57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 latinLnBrk="1">
              <a:defRPr/>
            </a:pPr>
            <a:r>
              <a:rPr lang="ko-KR" altLang="en-US" dirty="0"/>
              <a:t>분할 정복 </a:t>
            </a:r>
            <a:r>
              <a:rPr lang="en-US" altLang="ko-KR" dirty="0"/>
              <a:t>(Divide-and-Conquer)</a:t>
            </a:r>
            <a:r>
              <a:rPr lang="ko-KR" altLang="en-US" dirty="0"/>
              <a:t> 알고리즘</a:t>
            </a:r>
            <a:r>
              <a:rPr lang="en-US" altLang="ko-KR" dirty="0"/>
              <a:t>:</a:t>
            </a:r>
            <a:r>
              <a:rPr lang="ko-KR" altLang="en-US" dirty="0"/>
              <a:t> 주어진 문제의 입력을 분할하여 문제를 해결 </a:t>
            </a:r>
            <a:r>
              <a:rPr lang="en-US" altLang="ko-KR" dirty="0"/>
              <a:t>(</a:t>
            </a:r>
            <a:r>
              <a:rPr lang="ko-KR" altLang="en-US" dirty="0"/>
              <a:t>정복</a:t>
            </a:r>
            <a:r>
              <a:rPr lang="en-US" altLang="ko-KR" dirty="0"/>
              <a:t>)</a:t>
            </a:r>
            <a:r>
              <a:rPr lang="ko-KR" altLang="en-US" dirty="0"/>
              <a:t>하는 방식의 알고리즘이다</a:t>
            </a:r>
            <a:r>
              <a:rPr lang="en-US" altLang="ko-KR" dirty="0"/>
              <a:t>.</a:t>
            </a:r>
          </a:p>
          <a:p>
            <a:pPr lvl="4" latinLnBrk="1">
              <a:defRPr/>
            </a:pPr>
            <a:endParaRPr lang="ko-KR" altLang="en-US" dirty="0"/>
          </a:p>
          <a:p>
            <a:pPr latinLnBrk="1">
              <a:defRPr/>
            </a:pPr>
            <a:r>
              <a:rPr lang="ko-KR" altLang="en-US" dirty="0"/>
              <a:t>합병 정렬 </a:t>
            </a:r>
            <a:r>
              <a:rPr lang="en-US" altLang="ko-KR" dirty="0"/>
              <a:t>(Merge sort): n</a:t>
            </a:r>
            <a:r>
              <a:rPr lang="ko-KR" altLang="en-US" dirty="0"/>
              <a:t>개의 숫자들을 </a:t>
            </a:r>
            <a:r>
              <a:rPr lang="en-US" altLang="ko-KR" dirty="0"/>
              <a:t>n/2</a:t>
            </a:r>
            <a:r>
              <a:rPr lang="ko-KR" altLang="en-US" dirty="0"/>
              <a:t>개씩 </a:t>
            </a:r>
            <a:r>
              <a:rPr lang="en-US" altLang="ko-KR" dirty="0"/>
              <a:t>2</a:t>
            </a:r>
            <a:r>
              <a:rPr lang="ko-KR" altLang="en-US" dirty="0"/>
              <a:t>개의 부분 문제로 분할하고</a:t>
            </a:r>
            <a:r>
              <a:rPr lang="en-US" altLang="ko-KR" dirty="0"/>
              <a:t>, </a:t>
            </a:r>
            <a:r>
              <a:rPr lang="ko-KR" altLang="en-US" dirty="0"/>
              <a:t>각각의 부분 문제를 재귀적으로 합병 정렬한 후</a:t>
            </a:r>
            <a:r>
              <a:rPr lang="en-US" altLang="ko-KR" dirty="0"/>
              <a:t>, 2</a:t>
            </a:r>
            <a:r>
              <a:rPr lang="ko-KR" altLang="en-US" dirty="0"/>
              <a:t>개의 정렬된 부분을 합병하여 정렬 </a:t>
            </a:r>
            <a:r>
              <a:rPr lang="en-US" altLang="ko-KR" dirty="0"/>
              <a:t>(</a:t>
            </a:r>
            <a:r>
              <a:rPr lang="ko-KR" altLang="en-US" dirty="0"/>
              <a:t>정복</a:t>
            </a:r>
            <a:r>
              <a:rPr lang="en-US" altLang="ko-KR" dirty="0"/>
              <a:t>)</a:t>
            </a:r>
            <a:r>
              <a:rPr lang="ko-KR" altLang="en-US" dirty="0"/>
              <a:t>한다</a:t>
            </a:r>
            <a:r>
              <a:rPr lang="en-US" altLang="ko-KR" dirty="0"/>
              <a:t>. </a:t>
            </a:r>
            <a:r>
              <a:rPr lang="ko-KR" altLang="en-US" dirty="0"/>
              <a:t>시간 복잡도는 </a:t>
            </a:r>
            <a:r>
              <a:rPr lang="en-US" altLang="ko-KR" dirty="0">
                <a:solidFill>
                  <a:srgbClr val="00B0F0"/>
                </a:solidFill>
              </a:rPr>
              <a:t>O(</a:t>
            </a:r>
            <a:r>
              <a:rPr lang="en-US" altLang="ko-KR" dirty="0" err="1">
                <a:solidFill>
                  <a:srgbClr val="00B0F0"/>
                </a:solidFill>
              </a:rPr>
              <a:t>nlogn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4" latinLnBrk="1">
              <a:defRPr/>
            </a:pPr>
            <a:endParaRPr lang="ko-KR" altLang="en-US" dirty="0"/>
          </a:p>
          <a:p>
            <a:pPr latinLnBrk="1">
              <a:defRPr/>
            </a:pPr>
            <a:r>
              <a:rPr lang="ko-KR" altLang="en-US" dirty="0"/>
              <a:t>합병 정렬의 공간 복잡도는 </a:t>
            </a:r>
            <a:r>
              <a:rPr lang="en-US" altLang="ko-KR" dirty="0">
                <a:solidFill>
                  <a:srgbClr val="00B0F0"/>
                </a:solidFill>
              </a:rPr>
              <a:t>O(n)</a:t>
            </a:r>
            <a:r>
              <a:rPr lang="ko-KR" altLang="en-US" dirty="0"/>
              <a:t>이다</a:t>
            </a:r>
            <a:r>
              <a:rPr lang="en-US" altLang="ko-KR" dirty="0"/>
              <a:t>.</a:t>
            </a:r>
          </a:p>
          <a:p>
            <a:pPr lvl="4" latinLnBrk="1">
              <a:defRPr/>
            </a:pPr>
            <a:endParaRPr lang="ko-KR" altLang="en-US" dirty="0"/>
          </a:p>
          <a:p>
            <a:pPr algn="just" latinLnBrk="1">
              <a:defRPr/>
            </a:pPr>
            <a:r>
              <a:rPr lang="ko-KR" altLang="en-US" dirty="0" err="1"/>
              <a:t>퀵</a:t>
            </a:r>
            <a:r>
              <a:rPr lang="ko-KR" altLang="en-US" dirty="0"/>
              <a:t> 정렬 </a:t>
            </a:r>
            <a:r>
              <a:rPr lang="en-US" altLang="ko-KR" dirty="0"/>
              <a:t>(Quick sort):</a:t>
            </a:r>
            <a:r>
              <a:rPr lang="ko-KR" altLang="en-US" dirty="0"/>
              <a:t> </a:t>
            </a:r>
            <a:r>
              <a:rPr lang="ko-KR" altLang="en-US" dirty="0" err="1"/>
              <a:t>피봇</a:t>
            </a:r>
            <a:r>
              <a:rPr lang="ko-KR" altLang="en-US" dirty="0"/>
              <a:t> </a:t>
            </a:r>
            <a:r>
              <a:rPr lang="en-US" altLang="ko-KR" dirty="0"/>
              <a:t>(pivot)</a:t>
            </a:r>
            <a:r>
              <a:rPr lang="ko-KR" altLang="en-US" dirty="0"/>
              <a:t>이라 일컫는 배열의 원소를 기준으로 </a:t>
            </a:r>
            <a:r>
              <a:rPr lang="ko-KR" altLang="en-US" dirty="0" err="1"/>
              <a:t>피봇보다</a:t>
            </a:r>
            <a:r>
              <a:rPr lang="ko-KR" altLang="en-US" dirty="0"/>
              <a:t> 작은 숫자들은 왼편으로</a:t>
            </a:r>
            <a:r>
              <a:rPr lang="en-US" altLang="ko-KR" dirty="0"/>
              <a:t>, </a:t>
            </a:r>
            <a:r>
              <a:rPr lang="ko-KR" altLang="en-US" dirty="0" err="1"/>
              <a:t>피봇보다</a:t>
            </a:r>
            <a:r>
              <a:rPr lang="ko-KR" altLang="en-US" dirty="0"/>
              <a:t> 큰 숫자들은 오른편에 위치하도록 분할하고</a:t>
            </a:r>
            <a:r>
              <a:rPr lang="en-US" altLang="ko-KR" dirty="0"/>
              <a:t>, </a:t>
            </a:r>
            <a:r>
              <a:rPr lang="ko-KR" altLang="en-US" dirty="0" err="1"/>
              <a:t>피봇을</a:t>
            </a:r>
            <a:r>
              <a:rPr lang="ko-KR" altLang="en-US" dirty="0"/>
              <a:t> 그 사이에 놓는다</a:t>
            </a:r>
            <a:r>
              <a:rPr lang="en-US" altLang="ko-KR" dirty="0"/>
              <a:t>. </a:t>
            </a:r>
            <a:r>
              <a:rPr lang="ko-KR" altLang="en-US" dirty="0" err="1"/>
              <a:t>퀵</a:t>
            </a:r>
            <a:r>
              <a:rPr lang="ko-KR" altLang="en-US" dirty="0"/>
              <a:t> 정렬은 분할된 부분 문제들에 대하여서도 위와 동일한 과정을 순환으로 수행하여 정렬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1609D5D-D5ED-4C35-9C5E-3268E574F55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6A9BE2CD-6519-4287-9C5A-D44A552C9C65}" type="slidenum">
              <a:rPr lang="en-US" altLang="ko-KR" sz="1200">
                <a:latin typeface="Tahoma" panose="020B0604030504040204" pitchFamily="34" charset="0"/>
              </a:rPr>
              <a:pPr/>
              <a:t>81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0AF6386-8348-4200-A28C-A4E0A118E9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3" y="42864"/>
            <a:ext cx="721603" cy="858853"/>
          </a:xfrm>
          <a:prstGeom prst="rect">
            <a:avLst/>
          </a:prstGeom>
        </p:spPr>
      </p:pic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제목 1">
            <a:extLst>
              <a:ext uri="{FF2B5EF4-FFF2-40B4-BE49-F238E27FC236}">
                <a16:creationId xmlns:a16="http://schemas.microsoft.com/office/drawing/2014/main" id="{9F119AD4-9C01-483F-BAF1-F85E57A50F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C05868-6698-4DA4-B3C3-9ECE93D35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latinLnBrk="1">
              <a:defRPr/>
            </a:pPr>
            <a:r>
              <a:rPr lang="ko-KR" altLang="en-US" dirty="0" err="1"/>
              <a:t>퀵</a:t>
            </a:r>
            <a:r>
              <a:rPr lang="ko-KR" altLang="en-US" dirty="0"/>
              <a:t> 정렬의 평균 경우 시간 복잡도는 </a:t>
            </a:r>
            <a:r>
              <a:rPr lang="en-US" altLang="ko-KR" dirty="0">
                <a:solidFill>
                  <a:srgbClr val="00B0F0"/>
                </a:solidFill>
              </a:rPr>
              <a:t>O(</a:t>
            </a:r>
            <a:r>
              <a:rPr lang="en-US" altLang="ko-KR" dirty="0" err="1">
                <a:solidFill>
                  <a:srgbClr val="00B0F0"/>
                </a:solidFill>
              </a:rPr>
              <a:t>nlogn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r>
              <a:rPr lang="en-US" altLang="ko-KR" dirty="0"/>
              <a:t>, </a:t>
            </a:r>
            <a:r>
              <a:rPr lang="ko-KR" altLang="en-US" dirty="0"/>
              <a:t>최악 경우 시간 복잡도는 </a:t>
            </a:r>
            <a:r>
              <a:rPr lang="en-US" altLang="ko-KR" dirty="0">
                <a:solidFill>
                  <a:srgbClr val="00B0F0"/>
                </a:solidFill>
              </a:rPr>
              <a:t>O(n</a:t>
            </a:r>
            <a:r>
              <a:rPr lang="en-US" altLang="ko-KR" baseline="30000" dirty="0">
                <a:solidFill>
                  <a:srgbClr val="00B0F0"/>
                </a:solidFill>
              </a:rPr>
              <a:t>2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r>
              <a:rPr lang="en-US" altLang="ko-KR" dirty="0"/>
              <a:t>, </a:t>
            </a:r>
            <a:r>
              <a:rPr lang="ko-KR" altLang="en-US" dirty="0"/>
              <a:t>최선 경우 시간 복잡도는 </a:t>
            </a:r>
            <a:r>
              <a:rPr lang="en-US" altLang="ko-KR" dirty="0">
                <a:solidFill>
                  <a:srgbClr val="00B0F0"/>
                </a:solidFill>
              </a:rPr>
              <a:t>O(</a:t>
            </a:r>
            <a:r>
              <a:rPr lang="en-US" altLang="ko-KR" dirty="0" err="1">
                <a:solidFill>
                  <a:srgbClr val="00B0F0"/>
                </a:solidFill>
              </a:rPr>
              <a:t>nlogn</a:t>
            </a:r>
            <a:r>
              <a:rPr lang="en-US" altLang="ko-KR" dirty="0">
                <a:solidFill>
                  <a:srgbClr val="00B0F0"/>
                </a:solidFill>
              </a:rPr>
              <a:t>)</a:t>
            </a:r>
            <a:r>
              <a:rPr lang="en-US" altLang="ko-KR" dirty="0"/>
              <a:t> </a:t>
            </a:r>
          </a:p>
          <a:p>
            <a:pPr lvl="4" latinLnBrk="1">
              <a:defRPr/>
            </a:pPr>
            <a:endParaRPr lang="ko-KR" altLang="en-US" dirty="0"/>
          </a:p>
          <a:p>
            <a:pPr latinLnBrk="1">
              <a:defRPr/>
            </a:pPr>
            <a:r>
              <a:rPr lang="ko-KR" altLang="en-US" dirty="0"/>
              <a:t>선택 </a:t>
            </a:r>
            <a:r>
              <a:rPr lang="en-US" altLang="ko-KR" dirty="0"/>
              <a:t>(Selection) </a:t>
            </a:r>
            <a:r>
              <a:rPr lang="ko-KR" altLang="en-US" dirty="0"/>
              <a:t>문제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k </a:t>
            </a:r>
            <a:r>
              <a:rPr lang="ko-KR" altLang="en-US" dirty="0"/>
              <a:t>번째 작은 수를 찾는 문제로서</a:t>
            </a:r>
            <a:r>
              <a:rPr lang="en-US" altLang="ko-KR" dirty="0"/>
              <a:t>, </a:t>
            </a:r>
            <a:r>
              <a:rPr lang="ko-KR" altLang="en-US" dirty="0"/>
              <a:t>입력에서 </a:t>
            </a:r>
            <a:r>
              <a:rPr lang="ko-KR" altLang="en-US" dirty="0" err="1"/>
              <a:t>퀵</a:t>
            </a:r>
            <a:r>
              <a:rPr lang="ko-KR" altLang="en-US" dirty="0"/>
              <a:t> </a:t>
            </a:r>
            <a:r>
              <a:rPr lang="ko-KR" altLang="en-US" dirty="0" err="1"/>
              <a:t>정렬에서와</a:t>
            </a:r>
            <a:r>
              <a:rPr lang="ko-KR" altLang="en-US" dirty="0"/>
              <a:t> 같이 </a:t>
            </a:r>
            <a:r>
              <a:rPr lang="ko-KR" altLang="en-US" dirty="0" err="1"/>
              <a:t>피봇을</a:t>
            </a:r>
            <a:r>
              <a:rPr lang="ko-KR" altLang="en-US" dirty="0"/>
              <a:t> 선택하여 </a:t>
            </a:r>
            <a:r>
              <a:rPr lang="ko-KR" altLang="en-US" dirty="0" err="1"/>
              <a:t>피봇보다</a:t>
            </a:r>
            <a:r>
              <a:rPr lang="ko-KR" altLang="en-US" dirty="0"/>
              <a:t> 작은 부분과 큰 부분으로 분할한 후에 </a:t>
            </a:r>
            <a:r>
              <a:rPr lang="en-US" altLang="ko-KR" dirty="0"/>
              <a:t>k </a:t>
            </a:r>
            <a:r>
              <a:rPr lang="ko-KR" altLang="en-US" dirty="0"/>
              <a:t>번째 작은 수가 들어있는 부분을 순환으로 탐색한다</a:t>
            </a:r>
            <a:r>
              <a:rPr lang="en-US" altLang="ko-KR" dirty="0"/>
              <a:t>. </a:t>
            </a:r>
            <a:r>
              <a:rPr lang="ko-KR" altLang="en-US" dirty="0"/>
              <a:t>평균 경우 시간 복잡도는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O(n)</a:t>
            </a:r>
            <a:endParaRPr lang="en-US" altLang="ko-KR" dirty="0"/>
          </a:p>
          <a:p>
            <a:pPr lvl="4" latinLnBrk="1">
              <a:defRPr/>
            </a:pPr>
            <a:endParaRPr lang="ko-KR" altLang="en-US" dirty="0"/>
          </a:p>
          <a:p>
            <a:pPr latinLnBrk="1">
              <a:defRPr/>
            </a:pPr>
            <a:r>
              <a:rPr lang="ko-KR" altLang="en-US" dirty="0" err="1"/>
              <a:t>최근접</a:t>
            </a:r>
            <a:r>
              <a:rPr lang="ko-KR" altLang="en-US" dirty="0"/>
              <a:t> 점의 쌍 </a:t>
            </a:r>
            <a:r>
              <a:rPr lang="en-US" altLang="ko-KR" dirty="0"/>
              <a:t>(Closest Pair) </a:t>
            </a:r>
            <a:r>
              <a:rPr lang="ko-KR" altLang="en-US" dirty="0"/>
              <a:t>문제</a:t>
            </a:r>
            <a:r>
              <a:rPr lang="en-US" altLang="ko-KR" dirty="0"/>
              <a:t>:</a:t>
            </a:r>
            <a:r>
              <a:rPr lang="ko-KR" altLang="en-US" dirty="0"/>
              <a:t> </a:t>
            </a:r>
            <a:r>
              <a:rPr lang="en-US" altLang="ko-KR" dirty="0"/>
              <a:t>n</a:t>
            </a:r>
            <a:r>
              <a:rPr lang="ko-KR" altLang="en-US" dirty="0"/>
              <a:t>개의 점들을 </a:t>
            </a:r>
            <a:r>
              <a:rPr lang="en-US" altLang="ko-KR" dirty="0"/>
              <a:t>1/2</a:t>
            </a:r>
            <a:r>
              <a:rPr lang="ko-KR" altLang="en-US" dirty="0"/>
              <a:t>로 분할하여 각각의 부분 문제에서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쌍을 찾고</a:t>
            </a:r>
            <a:r>
              <a:rPr lang="en-US" altLang="ko-KR" dirty="0"/>
              <a:t>, 2</a:t>
            </a:r>
            <a:r>
              <a:rPr lang="ko-KR" altLang="en-US" dirty="0"/>
              <a:t>개의 부분 해 중에서 짧은 거리를 가진 점의 쌍을 일단 찾는다</a:t>
            </a:r>
            <a:r>
              <a:rPr lang="en-US" altLang="ko-KR" dirty="0"/>
              <a:t>. </a:t>
            </a:r>
            <a:r>
              <a:rPr lang="ko-KR" altLang="en-US" dirty="0"/>
              <a:t>그리고 </a:t>
            </a:r>
            <a:r>
              <a:rPr lang="en-US" altLang="ko-KR" dirty="0"/>
              <a:t>2</a:t>
            </a:r>
            <a:r>
              <a:rPr lang="ko-KR" altLang="en-US" dirty="0"/>
              <a:t>개의 부분해를 취합할 때</a:t>
            </a:r>
            <a:r>
              <a:rPr lang="en-US" altLang="ko-KR" dirty="0"/>
              <a:t>, </a:t>
            </a:r>
            <a:r>
              <a:rPr lang="ko-KR" altLang="en-US" dirty="0"/>
              <a:t>중간 영역 안에 있는 점들 중에 </a:t>
            </a:r>
            <a:r>
              <a:rPr lang="ko-KR" altLang="en-US" dirty="0" err="1"/>
              <a:t>최근접</a:t>
            </a:r>
            <a:r>
              <a:rPr lang="ko-KR" altLang="en-US" dirty="0"/>
              <a:t> 점의 쌍이 있는지도 확인해야 한다</a:t>
            </a:r>
            <a:r>
              <a:rPr lang="en-US" altLang="ko-KR" dirty="0"/>
              <a:t>. </a:t>
            </a:r>
            <a:r>
              <a:rPr lang="ko-KR" altLang="en-US" dirty="0"/>
              <a:t>시간 복잡도는</a:t>
            </a:r>
            <a:r>
              <a:rPr lang="ko-KR" altLang="en-US" dirty="0">
                <a:solidFill>
                  <a:srgbClr val="00B0F0"/>
                </a:solidFill>
              </a:rPr>
              <a:t> </a:t>
            </a:r>
            <a:r>
              <a:rPr lang="en-US" altLang="ko-KR" dirty="0">
                <a:solidFill>
                  <a:srgbClr val="00B0F0"/>
                </a:solidFill>
              </a:rPr>
              <a:t>O(nlog</a:t>
            </a:r>
            <a:r>
              <a:rPr lang="en-US" altLang="ko-KR" baseline="30000" dirty="0">
                <a:solidFill>
                  <a:srgbClr val="00B0F0"/>
                </a:solidFill>
              </a:rPr>
              <a:t>2</a:t>
            </a:r>
            <a:r>
              <a:rPr lang="en-US" altLang="ko-KR" dirty="0">
                <a:solidFill>
                  <a:srgbClr val="00B0F0"/>
                </a:solidFill>
              </a:rPr>
              <a:t>n)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A0AEA65-03EF-43C9-9266-C3F54D6DB9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BC8631B7-390E-4813-BA01-99740AB1DA88}" type="slidenum">
              <a:rPr lang="en-US" altLang="ko-KR" sz="1200">
                <a:latin typeface="Tahoma" panose="020B0604030504040204" pitchFamily="34" charset="0"/>
              </a:rPr>
              <a:pPr/>
              <a:t>82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CDD0D9C-11D9-4A2E-A6C8-E7D629E20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6253"/>
            <a:ext cx="649288" cy="809063"/>
          </a:xfrm>
          <a:prstGeom prst="rect">
            <a:avLst/>
          </a:prstGeom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제목 1">
            <a:extLst>
              <a:ext uri="{FF2B5EF4-FFF2-40B4-BE49-F238E27FC236}">
                <a16:creationId xmlns:a16="http://schemas.microsoft.com/office/drawing/2014/main" id="{39FF2F5C-9C00-47F9-8F91-A0C987B0E0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요약</a:t>
            </a:r>
          </a:p>
        </p:txBody>
      </p:sp>
      <p:sp>
        <p:nvSpPr>
          <p:cNvPr id="95235" name="내용 개체 틀 2">
            <a:extLst>
              <a:ext uri="{FF2B5EF4-FFF2-40B4-BE49-F238E27FC236}">
                <a16:creationId xmlns:a16="http://schemas.microsoft.com/office/drawing/2014/main" id="{6208BEA1-1892-40C6-8489-5116B7955E76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2400" dirty="0"/>
              <a:t>분할 정복이 부적절한 경우는 입력이 분할될 때마다 분할된 부분 문제들의 입력 크기의 합이 분할되기 전의 입력 크기보다 커지는 경우이다</a:t>
            </a:r>
            <a:r>
              <a:rPr lang="en-US" altLang="ko-KR" sz="2400" dirty="0"/>
              <a:t>. </a:t>
            </a:r>
            <a:r>
              <a:rPr lang="ko-KR" altLang="en-US" sz="2400" dirty="0"/>
              <a:t>또 하나 주의해야 할 요소는 취합 </a:t>
            </a:r>
            <a:r>
              <a:rPr lang="en-US" altLang="ko-KR" sz="2400" dirty="0"/>
              <a:t>(</a:t>
            </a:r>
            <a:r>
              <a:rPr lang="ko-KR" altLang="en-US" sz="2400" dirty="0"/>
              <a:t>정복</a:t>
            </a:r>
            <a:r>
              <a:rPr lang="en-US" altLang="ko-KR" sz="2400" dirty="0"/>
              <a:t>) </a:t>
            </a:r>
            <a:r>
              <a:rPr lang="ko-KR" altLang="en-US" sz="2400" dirty="0"/>
              <a:t>과정이다</a:t>
            </a:r>
            <a:r>
              <a:rPr lang="en-US" altLang="ko-KR" sz="2400" dirty="0"/>
              <a:t>.</a:t>
            </a:r>
            <a:endParaRPr lang="ko-KR" altLang="en-US" sz="240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4ACFFCC-0A41-4ACD-B47D-A2D859F43B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D5B80B86-0437-4D5F-877C-D79546374BBC}" type="slidenum">
              <a:rPr lang="en-US" altLang="ko-KR" sz="1200">
                <a:latin typeface="Tahoma" panose="020B0604030504040204" pitchFamily="34" charset="0"/>
              </a:rPr>
              <a:pPr/>
              <a:t>83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42E8B67-589A-4F0A-926C-F4EA01FCFB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3512" y="26253"/>
            <a:ext cx="649288" cy="80906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제목 1">
            <a:extLst>
              <a:ext uri="{FF2B5EF4-FFF2-40B4-BE49-F238E27FC236}">
                <a16:creationId xmlns:a16="http://schemas.microsoft.com/office/drawing/2014/main" id="{2A8AA8C0-C522-48DE-BE3A-289E82653EB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분할 정복 알고리즘의 분류</a:t>
            </a:r>
          </a:p>
        </p:txBody>
      </p:sp>
      <p:sp>
        <p:nvSpPr>
          <p:cNvPr id="11267" name="내용 개체 틀 2">
            <a:extLst>
              <a:ext uri="{FF2B5EF4-FFF2-40B4-BE49-F238E27FC236}">
                <a16:creationId xmlns:a16="http://schemas.microsoft.com/office/drawing/2014/main" id="{CFBCE1E3-95E5-4371-9FA6-E0CB06FD47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defRPr/>
            </a:pPr>
            <a:r>
              <a:rPr lang="ko-KR" altLang="en-US" dirty="0"/>
              <a:t>문제가</a:t>
            </a:r>
            <a:r>
              <a:rPr lang="en-US" altLang="ko-KR" dirty="0"/>
              <a:t> 2</a:t>
            </a:r>
            <a:r>
              <a:rPr lang="ko-KR" altLang="en-US" dirty="0"/>
              <a:t>개로 분할되고</a:t>
            </a:r>
            <a:r>
              <a:rPr lang="en-US" altLang="ko-KR" dirty="0"/>
              <a:t>, </a:t>
            </a:r>
            <a:r>
              <a:rPr lang="ko-KR" altLang="en-US" dirty="0"/>
              <a:t>부분 문제의 크기가 일정하지 않은 크기로 감소하는 알고리즘</a:t>
            </a:r>
            <a:endParaRPr lang="en-US" altLang="ko-KR" dirty="0"/>
          </a:p>
          <a:p>
            <a:pPr lvl="1">
              <a:defRPr/>
            </a:pPr>
            <a:r>
              <a:rPr lang="ko-KR" altLang="en-US" sz="2900" dirty="0" err="1"/>
              <a:t>퀵</a:t>
            </a:r>
            <a:r>
              <a:rPr lang="ko-KR" altLang="en-US" sz="2900" dirty="0"/>
              <a:t> 정렬</a:t>
            </a:r>
            <a:endParaRPr lang="en-US" altLang="ko-KR" sz="2900" dirty="0"/>
          </a:p>
          <a:p>
            <a:pPr>
              <a:defRPr/>
            </a:pPr>
            <a:r>
              <a:rPr lang="ko-KR" altLang="en-US" dirty="0"/>
              <a:t>문제가 </a:t>
            </a:r>
            <a:r>
              <a:rPr lang="en-US" altLang="ko-KR" dirty="0"/>
              <a:t>2</a:t>
            </a:r>
            <a:r>
              <a:rPr lang="ko-KR" altLang="en-US" dirty="0"/>
              <a:t>개로 분할되나</a:t>
            </a:r>
            <a:r>
              <a:rPr lang="en-US" altLang="ko-KR" dirty="0"/>
              <a:t>, </a:t>
            </a:r>
            <a:r>
              <a:rPr lang="ko-KR" altLang="en-US" dirty="0"/>
              <a:t>그 중에 </a:t>
            </a:r>
            <a:r>
              <a:rPr lang="en-US" altLang="ko-KR" dirty="0"/>
              <a:t>1</a:t>
            </a:r>
            <a:r>
              <a:rPr lang="ko-KR" altLang="en-US" dirty="0"/>
              <a:t>개의 부분 문제는 고려할 필요가 없으며</a:t>
            </a:r>
            <a:r>
              <a:rPr lang="en-US" altLang="ko-KR" dirty="0"/>
              <a:t>, </a:t>
            </a:r>
            <a:r>
              <a:rPr lang="ko-KR" altLang="en-US" dirty="0"/>
              <a:t>부분 문제의 크기가 </a:t>
            </a:r>
            <a:r>
              <a:rPr lang="en-US" altLang="ko-KR" dirty="0"/>
              <a:t>1/2</a:t>
            </a:r>
            <a:r>
              <a:rPr lang="ko-KR" altLang="en-US" dirty="0"/>
              <a:t>로 감소하는 알고리즘</a:t>
            </a:r>
            <a:endParaRPr lang="en-US" altLang="ko-KR" dirty="0"/>
          </a:p>
          <a:p>
            <a:pPr lvl="1">
              <a:defRPr/>
            </a:pPr>
            <a:r>
              <a:rPr lang="ko-KR" altLang="en-US" sz="2900" dirty="0"/>
              <a:t>이진 탐색</a:t>
            </a:r>
            <a:endParaRPr lang="en-US" altLang="ko-KR" sz="2900" dirty="0"/>
          </a:p>
          <a:p>
            <a:pPr>
              <a:defRPr/>
            </a:pPr>
            <a:r>
              <a:rPr lang="ko-KR" altLang="en-US" dirty="0"/>
              <a:t>문제가 </a:t>
            </a:r>
            <a:r>
              <a:rPr lang="en-US" altLang="ko-KR" dirty="0"/>
              <a:t>2</a:t>
            </a:r>
            <a:r>
              <a:rPr lang="ko-KR" altLang="en-US" dirty="0"/>
              <a:t>개로 분할되나</a:t>
            </a:r>
            <a:r>
              <a:rPr lang="en-US" altLang="ko-KR" dirty="0"/>
              <a:t>, </a:t>
            </a:r>
            <a:r>
              <a:rPr lang="ko-KR" altLang="en-US" dirty="0"/>
              <a:t>그 중에 </a:t>
            </a:r>
            <a:r>
              <a:rPr lang="en-US" altLang="ko-KR" dirty="0"/>
              <a:t>1</a:t>
            </a:r>
            <a:r>
              <a:rPr lang="ko-KR" altLang="en-US" dirty="0"/>
              <a:t>개의 부분 문제는 고려할 필요가 없으며</a:t>
            </a:r>
            <a:r>
              <a:rPr lang="en-US" altLang="ko-KR" dirty="0"/>
              <a:t>, </a:t>
            </a:r>
            <a:r>
              <a:rPr lang="ko-KR" altLang="en-US" dirty="0"/>
              <a:t>부분 문제의 크기가 일정하지 않은 크기로 감소하는 알고리즘</a:t>
            </a:r>
            <a:endParaRPr lang="en-US" altLang="ko-KR" dirty="0"/>
          </a:p>
          <a:p>
            <a:pPr lvl="1">
              <a:defRPr/>
            </a:pPr>
            <a:r>
              <a:rPr lang="ko-KR" altLang="en-US" sz="2900" dirty="0"/>
              <a:t>선택 문제 알고리즘</a:t>
            </a:r>
            <a:endParaRPr lang="en-US" altLang="ko-KR" sz="2900" dirty="0"/>
          </a:p>
          <a:p>
            <a:pPr>
              <a:defRPr/>
            </a:pPr>
            <a:r>
              <a:rPr lang="ko-KR" altLang="en-US" dirty="0"/>
              <a:t>부분 문제의 크기가 </a:t>
            </a:r>
            <a:r>
              <a:rPr lang="en-US" altLang="ko-KR" dirty="0"/>
              <a:t>1, 2</a:t>
            </a:r>
            <a:r>
              <a:rPr lang="ko-KR" altLang="en-US" dirty="0"/>
              <a:t>개씩 감소하는 알고리즘</a:t>
            </a:r>
            <a:endParaRPr lang="en-US" altLang="ko-KR" dirty="0"/>
          </a:p>
          <a:p>
            <a:pPr lvl="1">
              <a:defRPr/>
            </a:pPr>
            <a:r>
              <a:rPr lang="ko-KR" altLang="en-US" sz="2900" dirty="0"/>
              <a:t>삽입 정렬</a:t>
            </a:r>
            <a:r>
              <a:rPr lang="en-US" altLang="ko-KR" sz="2900" dirty="0"/>
              <a:t>, </a:t>
            </a:r>
            <a:r>
              <a:rPr lang="ko-KR" altLang="en-US" sz="2900" dirty="0"/>
              <a:t>피보나치 수의 계산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A71166F-62C6-4D7B-84C9-A4310600A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r>
              <a:rPr lang="en-US" altLang="ko-KR" sz="1200">
                <a:latin typeface="Tahoma" panose="020B0604030504040204" pitchFamily="34" charset="0"/>
              </a:rPr>
              <a:t>- </a:t>
            </a:r>
            <a:fld id="{26BE93AB-2B12-426E-916B-6DB21E8F3589}" type="slidenum">
              <a:rPr lang="en-US" altLang="ko-KR" sz="1200">
                <a:latin typeface="Tahoma" panose="020B0604030504040204" pitchFamily="34" charset="0"/>
              </a:rPr>
              <a:pPr/>
              <a:t>9</a:t>
            </a:fld>
            <a:r>
              <a:rPr lang="en-US" altLang="ko-KR" sz="1200">
                <a:latin typeface="Tahoma" panose="020B0604030504040204" pitchFamily="34" charset="0"/>
              </a:rPr>
              <a:t> -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국가지정발표">
  <a:themeElements>
    <a:clrScheme name="국가지정발표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국가지정발표">
      <a:majorFont>
        <a:latin typeface="HY크리스탈M"/>
        <a:ea typeface="HY크리스탈M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7526" cap="flat" cmpd="sng" algn="ctr">
          <a:solidFill>
            <a:srgbClr val="000000"/>
          </a:solidFill>
          <a:prstDash val="solid"/>
          <a:round/>
          <a:headEnd type="triangle" w="lg" len="med"/>
          <a:tailEnd type="triangle" w="lg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21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굴림" pitchFamily="50" charset="-127"/>
          </a:defRPr>
        </a:defPPr>
      </a:lstStyle>
    </a:lnDef>
  </a:objectDefaults>
  <a:extraClrSchemeLst>
    <a:extraClrScheme>
      <a:clrScheme name="국가지정발표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국가지정발표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국가지정발표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C:\Documents and Settings\archkiwh\My Documents\1단계\국가지정발표.ppt</Template>
  <TotalTime>21804</TotalTime>
  <Words>4786</Words>
  <Application>Microsoft Office PowerPoint</Application>
  <PresentationFormat>와이드스크린</PresentationFormat>
  <Paragraphs>644</Paragraphs>
  <Slides>83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83</vt:i4>
      </vt:variant>
    </vt:vector>
  </HeadingPairs>
  <TitlesOfParts>
    <vt:vector size="93" baseType="lpstr">
      <vt:lpstr>HY크리스탈M</vt:lpstr>
      <vt:lpstr>굴림</vt:lpstr>
      <vt:lpstr>맑은 고딕</vt:lpstr>
      <vt:lpstr>함초롬바탕</vt:lpstr>
      <vt:lpstr>Arial</vt:lpstr>
      <vt:lpstr>Consolas</vt:lpstr>
      <vt:lpstr>Tahoma</vt:lpstr>
      <vt:lpstr>Times New Roman</vt:lpstr>
      <vt:lpstr>Wingdings</vt:lpstr>
      <vt:lpstr>국가지정발표</vt:lpstr>
      <vt:lpstr>Chapter 3 분할 정복 알고리즘</vt:lpstr>
      <vt:lpstr>차례</vt:lpstr>
      <vt:lpstr>분할 정복 알고리즘</vt:lpstr>
      <vt:lpstr>분할 정복 알고리즘</vt:lpstr>
      <vt:lpstr>분할 과정</vt:lpstr>
      <vt:lpstr>입력 크기가 n일 때 총 분할 횟수</vt:lpstr>
      <vt:lpstr>정복 과정</vt:lpstr>
      <vt:lpstr>분할 정복 알고리즘의 분류</vt:lpstr>
      <vt:lpstr>분할 정복 알고리즘의 분류</vt:lpstr>
      <vt:lpstr>3.1 합병 정렬 (Merge Sort)</vt:lpstr>
      <vt:lpstr>합병 (merge)</vt:lpstr>
      <vt:lpstr>PowerPoint 프레젠테이션</vt:lpstr>
      <vt:lpstr>n=8, A=[37, 10, 22, 30, 35, 13, 25, 24]</vt:lpstr>
      <vt:lpstr>시간 복잡도</vt:lpstr>
      <vt:lpstr>시간 복잡도</vt:lpstr>
      <vt:lpstr>시간 복잡도</vt:lpstr>
      <vt:lpstr>시간 복잡도</vt:lpstr>
      <vt:lpstr>합병 정렬의 단점</vt:lpstr>
      <vt:lpstr>응용</vt:lpstr>
      <vt:lpstr>3.2 퀵 정렬 (Quick Sort)</vt:lpstr>
      <vt:lpstr>아이디어</vt:lpstr>
      <vt:lpstr>피봇</vt:lpstr>
      <vt:lpstr>PowerPoint 프레젠테이션</vt:lpstr>
      <vt:lpstr>수행 과정</vt:lpstr>
      <vt:lpstr>수행 과정</vt:lpstr>
      <vt:lpstr>PowerPoint 프레젠테이션</vt:lpstr>
      <vt:lpstr>수행 과정</vt:lpstr>
      <vt:lpstr>시간 복잡도</vt:lpstr>
      <vt:lpstr>최악 경우 시간 복잡도</vt:lpstr>
      <vt:lpstr>최선 경우 시간 복잡도</vt:lpstr>
      <vt:lpstr>PowerPoint 프레젠테이션</vt:lpstr>
      <vt:lpstr>평균 경우 시간 복잡도</vt:lpstr>
      <vt:lpstr>피봇 선정 방법</vt:lpstr>
      <vt:lpstr>피봇 선정 방법</vt:lpstr>
      <vt:lpstr>성능 향상 방법</vt:lpstr>
      <vt:lpstr>PowerPoint 프레젠테이션</vt:lpstr>
      <vt:lpstr>3.3 선택(Selection) 문제</vt:lpstr>
      <vt:lpstr>아이디어</vt:lpstr>
      <vt:lpstr>아이디어</vt:lpstr>
      <vt:lpstr>PowerPoint 프레젠테이션</vt:lpstr>
      <vt:lpstr>PowerPoint 프레젠테이션</vt:lpstr>
      <vt:lpstr>수행 과정</vt:lpstr>
      <vt:lpstr>수행 과정</vt:lpstr>
      <vt:lpstr>수행 과정</vt:lpstr>
      <vt:lpstr>수행 과정</vt:lpstr>
      <vt:lpstr>수행 과정</vt:lpstr>
      <vt:lpstr>수행 과정</vt:lpstr>
      <vt:lpstr>Selection 알고리즘 고려 사항</vt:lpstr>
      <vt:lpstr>good/bad 분할 정의</vt:lpstr>
      <vt:lpstr>good/bad 분할</vt:lpstr>
      <vt:lpstr>시간 복잡도</vt:lpstr>
      <vt:lpstr>연속된 good 분할</vt:lpstr>
      <vt:lpstr>평균 경우 시간 복잡도</vt:lpstr>
      <vt:lpstr>선택 알고리즘과 이진 탐색</vt:lpstr>
      <vt:lpstr>응용</vt:lpstr>
      <vt:lpstr>3.4 최근접 점의 쌍 찾기</vt:lpstr>
      <vt:lpstr>최근접 점의 쌍 찾기</vt:lpstr>
      <vt:lpstr>최근접 점의 쌍 찾기</vt:lpstr>
      <vt:lpstr>취합할 때 중간 영역을 고려해야</vt:lpstr>
      <vt:lpstr>중간 영역 안의 점들</vt:lpstr>
      <vt:lpstr>중간 영역에 있는 점들을 찾는 방법</vt:lpstr>
      <vt:lpstr>중간 영역에 있는 점들을 찾는 방법</vt:lpstr>
      <vt:lpstr>PowerPoint 프레젠테이션</vt:lpstr>
      <vt:lpstr>수행 과정</vt:lpstr>
      <vt:lpstr>수행 과정</vt:lpstr>
      <vt:lpstr>수행 과정</vt:lpstr>
      <vt:lpstr>수행 과정</vt:lpstr>
      <vt:lpstr>수행 과정</vt:lpstr>
      <vt:lpstr>수행 과정</vt:lpstr>
      <vt:lpstr>수행 과정</vt:lpstr>
      <vt:lpstr>분할 정복 개념도</vt:lpstr>
      <vt:lpstr>시간 복잡도</vt:lpstr>
      <vt:lpstr>시간 복잡도</vt:lpstr>
      <vt:lpstr>시간 복잡도</vt:lpstr>
      <vt:lpstr>시간 복잡도 개요</vt:lpstr>
      <vt:lpstr>응용</vt:lpstr>
      <vt:lpstr>3.5 분할 정복 적용에 있어 주의할 점</vt:lpstr>
      <vt:lpstr>피보나치 수</vt:lpstr>
      <vt:lpstr>피보나치 수</vt:lpstr>
      <vt:lpstr>분할 정복 적용에 있어 주의할 점</vt:lpstr>
      <vt:lpstr>요약</vt:lpstr>
      <vt:lpstr>요약</vt:lpstr>
      <vt:lpstr>요약</vt:lpstr>
    </vt:vector>
  </TitlesOfParts>
  <Company>Yonsei Univ.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개인화 서비스</dc:title>
  <dc:creator>SBGram</dc:creator>
  <cp:lastModifiedBy>Kim Kiyong</cp:lastModifiedBy>
  <cp:revision>1830</cp:revision>
  <cp:lastPrinted>2016-02-29T07:25:24Z</cp:lastPrinted>
  <dcterms:created xsi:type="dcterms:W3CDTF">1999-06-08T06:08:29Z</dcterms:created>
  <dcterms:modified xsi:type="dcterms:W3CDTF">2021-09-16T08:33:19Z</dcterms:modified>
</cp:coreProperties>
</file>