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118"/>
  </p:notesMasterIdLst>
  <p:handoutMasterIdLst>
    <p:handoutMasterId r:id="rId119"/>
  </p:handoutMasterIdLst>
  <p:sldIdLst>
    <p:sldId id="393" r:id="rId2"/>
    <p:sldId id="540" r:id="rId3"/>
    <p:sldId id="394" r:id="rId4"/>
    <p:sldId id="541" r:id="rId5"/>
    <p:sldId id="396" r:id="rId6"/>
    <p:sldId id="397" r:id="rId7"/>
    <p:sldId id="398" r:id="rId8"/>
    <p:sldId id="400" r:id="rId9"/>
    <p:sldId id="401" r:id="rId10"/>
    <p:sldId id="404" r:id="rId11"/>
    <p:sldId id="466" r:id="rId12"/>
    <p:sldId id="467" r:id="rId13"/>
    <p:sldId id="468" r:id="rId14"/>
    <p:sldId id="469" r:id="rId15"/>
    <p:sldId id="470" r:id="rId16"/>
    <p:sldId id="473" r:id="rId17"/>
    <p:sldId id="474" r:id="rId18"/>
    <p:sldId id="475" r:id="rId19"/>
    <p:sldId id="476" r:id="rId20"/>
    <p:sldId id="477" r:id="rId21"/>
    <p:sldId id="478" r:id="rId22"/>
    <p:sldId id="479" r:id="rId23"/>
    <p:sldId id="480" r:id="rId24"/>
    <p:sldId id="481" r:id="rId25"/>
    <p:sldId id="482" r:id="rId26"/>
    <p:sldId id="483" r:id="rId27"/>
    <p:sldId id="484" r:id="rId28"/>
    <p:sldId id="485" r:id="rId29"/>
    <p:sldId id="488" r:id="rId30"/>
    <p:sldId id="489" r:id="rId31"/>
    <p:sldId id="490" r:id="rId32"/>
    <p:sldId id="491" r:id="rId33"/>
    <p:sldId id="492" r:id="rId34"/>
    <p:sldId id="493" r:id="rId35"/>
    <p:sldId id="499" r:id="rId36"/>
    <p:sldId id="494" r:id="rId37"/>
    <p:sldId id="542" r:id="rId38"/>
    <p:sldId id="495" r:id="rId39"/>
    <p:sldId id="496" r:id="rId40"/>
    <p:sldId id="497" r:id="rId41"/>
    <p:sldId id="498" r:id="rId42"/>
    <p:sldId id="405" r:id="rId43"/>
    <p:sldId id="406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4" r:id="rId70"/>
    <p:sldId id="525" r:id="rId71"/>
    <p:sldId id="526" r:id="rId72"/>
    <p:sldId id="438" r:id="rId73"/>
    <p:sldId id="439" r:id="rId74"/>
    <p:sldId id="500" r:id="rId75"/>
    <p:sldId id="501" r:id="rId76"/>
    <p:sldId id="502" r:id="rId77"/>
    <p:sldId id="503" r:id="rId78"/>
    <p:sldId id="504" r:id="rId79"/>
    <p:sldId id="505" r:id="rId80"/>
    <p:sldId id="506" r:id="rId81"/>
    <p:sldId id="507" r:id="rId82"/>
    <p:sldId id="510" r:id="rId83"/>
    <p:sldId id="511" r:id="rId84"/>
    <p:sldId id="527" r:id="rId85"/>
    <p:sldId id="528" r:id="rId86"/>
    <p:sldId id="514" r:id="rId87"/>
    <p:sldId id="515" r:id="rId88"/>
    <p:sldId id="520" r:id="rId89"/>
    <p:sldId id="440" r:id="rId90"/>
    <p:sldId id="442" r:id="rId91"/>
    <p:sldId id="443" r:id="rId92"/>
    <p:sldId id="445" r:id="rId93"/>
    <p:sldId id="446" r:id="rId94"/>
    <p:sldId id="465" r:id="rId95"/>
    <p:sldId id="447" r:id="rId96"/>
    <p:sldId id="448" r:id="rId97"/>
    <p:sldId id="449" r:id="rId98"/>
    <p:sldId id="450" r:id="rId99"/>
    <p:sldId id="451" r:id="rId100"/>
    <p:sldId id="452" r:id="rId101"/>
    <p:sldId id="453" r:id="rId102"/>
    <p:sldId id="454" r:id="rId103"/>
    <p:sldId id="455" r:id="rId104"/>
    <p:sldId id="456" r:id="rId105"/>
    <p:sldId id="457" r:id="rId106"/>
    <p:sldId id="458" r:id="rId107"/>
    <p:sldId id="459" r:id="rId108"/>
    <p:sldId id="460" r:id="rId109"/>
    <p:sldId id="461" r:id="rId110"/>
    <p:sldId id="462" r:id="rId111"/>
    <p:sldId id="463" r:id="rId112"/>
    <p:sldId id="464" r:id="rId113"/>
    <p:sldId id="521" r:id="rId114"/>
    <p:sldId id="522" r:id="rId115"/>
    <p:sldId id="523" r:id="rId116"/>
    <p:sldId id="524" r:id="rId117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0000FF"/>
    <a:srgbClr val="6666FF"/>
    <a:srgbClr val="00B400"/>
    <a:srgbClr val="33CC33"/>
    <a:srgbClr val="9999FF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56" autoAdjust="0"/>
    <p:restoredTop sz="94618" autoAdjust="0"/>
  </p:normalViewPr>
  <p:slideViewPr>
    <p:cSldViewPr>
      <p:cViewPr varScale="1">
        <p:scale>
          <a:sx n="75" d="100"/>
          <a:sy n="75" d="100"/>
        </p:scale>
        <p:origin x="332" y="44"/>
      </p:cViewPr>
      <p:guideLst>
        <p:guide orient="horz" pos="3974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handoutMaster" Target="handoutMasters/handoutMaster1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AE1BAB2-7A3A-4D02-92CC-DDF9AF684F6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2AF945C-2A60-4753-B3AE-38AA8FA4089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A0C7F0F-829E-4F64-A416-7595710E680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0643AB6-5A89-4784-B5AF-EBB664E23BB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9B1554C1-D33F-4D3B-BF31-E26600071BB1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EFDAB9FF-3BE2-47C1-BE62-4525CFF5F5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CB20D4C2-9E54-438B-BE71-5E8F48C5F4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4E2AB218-EBFB-4C78-B398-12146D519B1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9938"/>
            <a:ext cx="6818313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2DF96C4E-878F-4002-A67F-E37CFFF4EAC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CE0F1180-4555-44A7-BF16-32491335439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CDA34309-2EEF-4E37-A804-1E321E8441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2E6D7582-1CBC-4664-B292-91787A253828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D4EAD8D-FBA3-4390-AF51-C133293E2B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7B2AC7A5-0991-4687-8C64-85F70BF09018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642007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9144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3716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6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43F341A-7DA9-40D1-8A66-FD45C6AFB7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235B0423-E858-405A-9260-AD96D935900E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482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3EFD40-7ED8-4589-AFF7-5B9F1FA67B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6596063"/>
            <a:ext cx="105664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100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A6E900-6B20-4AA3-9DDE-04756EBBB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4450"/>
            <a:ext cx="1036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</a:t>
            </a:r>
            <a:endParaRPr lang="en-US" altLang="ko-K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5FE0C7B-6545-4A48-802F-959C140C7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25539"/>
            <a:ext cx="10363200" cy="547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둘째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20868124-2B4F-4DF6-A0C6-C471A403B5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67" y="6597650"/>
            <a:ext cx="8657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A7AF0BEF-58AB-49BA-B3F7-A1038D2CD9D1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CA372C07-5DD2-4FDC-B6D1-D6182967D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12192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0000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rgbClr val="7373FF"/>
        </a:buClr>
        <a:buFont typeface="Wingdings" panose="05000000000000000000" pitchFamily="2" charset="2"/>
        <a:buChar char="Ø"/>
        <a:defRPr kumimoji="1" sz="24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lr>
          <a:schemeClr val="accent2"/>
        </a:buClr>
        <a:buFont typeface="Times New Roman" panose="02020603050405020304" pitchFamily="18" charset="0"/>
        <a:buChar char="–"/>
        <a:defRPr kumimoji="1" sz="20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•"/>
        <a:defRPr kumimoji="1" sz="20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–"/>
        <a:defRPr kumimoji="1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rtl="0" eaLnBrk="0" fontAlgn="base" hangingPunct="0">
        <a:lnSpc>
          <a:spcPct val="120000"/>
        </a:lnSpc>
        <a:spcBef>
          <a:spcPts val="0"/>
        </a:spcBef>
        <a:spcAft>
          <a:spcPts val="600"/>
        </a:spcAft>
        <a:buChar char="»"/>
        <a:defRPr kumimoji="1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>
            <a:extLst>
              <a:ext uri="{FF2B5EF4-FFF2-40B4-BE49-F238E27FC236}">
                <a16:creationId xmlns:a16="http://schemas.microsoft.com/office/drawing/2014/main" id="{C11A1670-8B29-4ED6-A5C0-40CE2822B50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2492897"/>
            <a:ext cx="7772400" cy="1470025"/>
          </a:xfrm>
          <a:noFill/>
        </p:spPr>
        <p:txBody>
          <a:bodyPr/>
          <a:lstStyle/>
          <a:p>
            <a:pPr eaLnBrk="1" hangingPunct="1"/>
            <a:r>
              <a:rPr lang="en-US" altLang="ko-KR" dirty="0">
                <a:solidFill>
                  <a:schemeClr val="tx1"/>
                </a:solidFill>
              </a:rPr>
              <a:t>Chapter 4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ko-KR" altLang="en-US" sz="4000" dirty="0" err="1"/>
              <a:t>그리디</a:t>
            </a:r>
            <a:r>
              <a:rPr lang="ko-KR" altLang="en-US" sz="4000" dirty="0"/>
              <a:t> 알고리즘</a:t>
            </a:r>
            <a:endParaRPr lang="en-US" altLang="ko-KR" sz="4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>
            <a:extLst>
              <a:ext uri="{FF2B5EF4-FFF2-40B4-BE49-F238E27FC236}">
                <a16:creationId xmlns:a16="http://schemas.microsoft.com/office/drawing/2014/main" id="{C1A38999-1942-4FB4-ACE4-0E7BBCA89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CoinChange</a:t>
            </a:r>
            <a:r>
              <a:rPr lang="en-US" altLang="ko-KR" dirty="0"/>
              <a:t> </a:t>
            </a:r>
            <a:r>
              <a:rPr lang="ko-KR" altLang="en-US" dirty="0"/>
              <a:t>알고리즘의 문제점</a:t>
            </a:r>
          </a:p>
        </p:txBody>
      </p:sp>
      <p:sp>
        <p:nvSpPr>
          <p:cNvPr id="15363" name="내용 개체 틀 2">
            <a:extLst>
              <a:ext uri="{FF2B5EF4-FFF2-40B4-BE49-F238E27FC236}">
                <a16:creationId xmlns:a16="http://schemas.microsoft.com/office/drawing/2014/main" id="{15070ECE-A768-4F54-8147-1302114734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한국은행에서 </a:t>
            </a:r>
            <a:r>
              <a:rPr lang="en-US" altLang="ko-KR" dirty="0"/>
              <a:t>160</a:t>
            </a:r>
            <a:r>
              <a:rPr lang="ko-KR" altLang="en-US" dirty="0"/>
              <a:t>원 동전을 추가로 발행한다면</a:t>
            </a:r>
            <a:r>
              <a:rPr lang="en-US" altLang="ko-KR" dirty="0"/>
              <a:t>, </a:t>
            </a:r>
            <a:r>
              <a:rPr lang="en-US" altLang="ko-KR" dirty="0" err="1"/>
              <a:t>CoinChange</a:t>
            </a:r>
            <a:r>
              <a:rPr lang="en-US" altLang="ko-KR" dirty="0"/>
              <a:t> </a:t>
            </a:r>
            <a:r>
              <a:rPr lang="ko-KR" altLang="en-US" dirty="0"/>
              <a:t>알고리즘이 항상 최소 동전 수를 계산할 수 있을까</a:t>
            </a:r>
            <a:r>
              <a:rPr lang="en-US" altLang="ko-KR" dirty="0"/>
              <a:t>?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거스름돈이 </a:t>
            </a:r>
            <a:r>
              <a:rPr lang="en-US" altLang="ko-KR" dirty="0"/>
              <a:t>200</a:t>
            </a:r>
            <a:r>
              <a:rPr lang="ko-KR" altLang="en-US" dirty="0"/>
              <a:t>원이라면</a:t>
            </a:r>
            <a:r>
              <a:rPr lang="en-US" altLang="ko-KR" dirty="0"/>
              <a:t>, </a:t>
            </a:r>
            <a:r>
              <a:rPr lang="en-US" altLang="ko-KR" dirty="0" err="1"/>
              <a:t>CoinChange</a:t>
            </a:r>
            <a:r>
              <a:rPr lang="en-US" altLang="ko-KR" dirty="0"/>
              <a:t> </a:t>
            </a:r>
            <a:r>
              <a:rPr lang="ko-KR" altLang="en-US" dirty="0"/>
              <a:t>알고리즘은 </a:t>
            </a:r>
            <a:r>
              <a:rPr lang="en-US" altLang="ko-KR" dirty="0"/>
              <a:t>160</a:t>
            </a:r>
            <a:r>
              <a:rPr lang="ko-KR" altLang="en-US" dirty="0"/>
              <a:t>원 동전 </a:t>
            </a:r>
            <a:r>
              <a:rPr lang="en-US" altLang="ko-KR" dirty="0"/>
              <a:t>1</a:t>
            </a:r>
            <a:r>
              <a:rPr lang="ko-KR" altLang="en-US" dirty="0"/>
              <a:t>개와 </a:t>
            </a:r>
            <a:r>
              <a:rPr lang="en-US" altLang="ko-KR" dirty="0"/>
              <a:t>10</a:t>
            </a:r>
            <a:r>
              <a:rPr lang="ko-KR" altLang="en-US" dirty="0"/>
              <a:t>원 동전 </a:t>
            </a:r>
            <a:r>
              <a:rPr lang="en-US" altLang="ko-KR" dirty="0"/>
              <a:t>4</a:t>
            </a:r>
            <a:r>
              <a:rPr lang="ko-KR" altLang="en-US" dirty="0"/>
              <a:t>개로서 총 </a:t>
            </a:r>
            <a:r>
              <a:rPr lang="en-US" altLang="ko-KR" dirty="0"/>
              <a:t>5</a:t>
            </a:r>
            <a:r>
              <a:rPr lang="ko-KR" altLang="en-US" dirty="0"/>
              <a:t>개를 리턴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4ABC74-4F85-4062-BD4C-53998AC9F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8399EEE-987C-4161-98F1-77567FBF1474}" type="slidenum">
              <a:rPr lang="en-US" altLang="ko-KR" sz="1200">
                <a:latin typeface="Tahoma" panose="020B0604030504040204" pitchFamily="34" charset="0"/>
              </a:rPr>
              <a:pPr/>
              <a:t>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5365" name="Picture 2">
            <a:extLst>
              <a:ext uri="{FF2B5EF4-FFF2-40B4-BE49-F238E27FC236}">
                <a16:creationId xmlns:a16="http://schemas.microsoft.com/office/drawing/2014/main" id="{DB03E458-2E2A-41F1-BACD-8B0D3A241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701"/>
          <a:stretch>
            <a:fillRect/>
          </a:stretch>
        </p:blipFill>
        <p:spPr bwMode="auto">
          <a:xfrm>
            <a:off x="4007769" y="4221088"/>
            <a:ext cx="4454567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제목 1">
            <a:extLst>
              <a:ext uri="{FF2B5EF4-FFF2-40B4-BE49-F238E27FC236}">
                <a16:creationId xmlns:a16="http://schemas.microsoft.com/office/drawing/2014/main" id="{28B8B7FC-41AE-49EE-A7A7-0EDD0FF4BC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118787" name="내용 개체 틀 2">
            <a:extLst>
              <a:ext uri="{FF2B5EF4-FFF2-40B4-BE49-F238E27FC236}">
                <a16:creationId xmlns:a16="http://schemas.microsoft.com/office/drawing/2014/main" id="{C6CAF324-0628-4EE2-BEF3-F29811E8D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 err="1"/>
              <a:t>허프만</a:t>
            </a:r>
            <a:r>
              <a:rPr lang="ko-KR" altLang="en-US" dirty="0"/>
              <a:t> </a:t>
            </a:r>
            <a:r>
              <a:rPr lang="en-US" altLang="ko-KR" dirty="0"/>
              <a:t>(Huffman) </a:t>
            </a:r>
            <a:r>
              <a:rPr lang="ko-KR" altLang="en-US" dirty="0"/>
              <a:t>압축은 파일에 </a:t>
            </a:r>
            <a:r>
              <a:rPr lang="ko-KR" altLang="en-US" dirty="0">
                <a:solidFill>
                  <a:srgbClr val="00B0F0"/>
                </a:solidFill>
              </a:rPr>
              <a:t>빈번히 나타나는 문자에는 짧은 이진 코드를 할당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드물게 나타나는 문자에는 긴 이진 코드를 할당</a:t>
            </a:r>
            <a:endParaRPr lang="en-US" altLang="ko-KR" dirty="0"/>
          </a:p>
          <a:p>
            <a:pPr lvl="4"/>
            <a:endParaRPr lang="en-US" altLang="ko-KR" dirty="0"/>
          </a:p>
          <a:p>
            <a:pPr algn="just">
              <a:spcAft>
                <a:spcPts val="1800"/>
              </a:spcAft>
            </a:pPr>
            <a:r>
              <a:rPr lang="ko-KR" altLang="en-US" dirty="0" err="1"/>
              <a:t>허프만</a:t>
            </a:r>
            <a:r>
              <a:rPr lang="ko-KR" altLang="en-US" dirty="0"/>
              <a:t> 압축 방법으로 변환시킨 문자 코드들 사이에는 </a:t>
            </a:r>
            <a:r>
              <a:rPr lang="ko-KR" altLang="en-US" dirty="0" err="1">
                <a:solidFill>
                  <a:srgbClr val="00B0F0"/>
                </a:solidFill>
              </a:rPr>
              <a:t>접두부</a:t>
            </a:r>
            <a:r>
              <a:rPr lang="ko-KR" altLang="en-US" dirty="0">
                <a:solidFill>
                  <a:srgbClr val="00B0F0"/>
                </a:solidFill>
              </a:rPr>
              <a:t> 특성 </a:t>
            </a:r>
            <a:r>
              <a:rPr lang="en-US" altLang="ko-KR" dirty="0">
                <a:solidFill>
                  <a:srgbClr val="00B0F0"/>
                </a:solidFill>
              </a:rPr>
              <a:t>(prefix property)</a:t>
            </a:r>
            <a:r>
              <a:rPr lang="ko-KR" altLang="en-US" dirty="0"/>
              <a:t>이 존재</a:t>
            </a:r>
            <a:endParaRPr lang="en-US" altLang="ko-KR" dirty="0"/>
          </a:p>
          <a:p>
            <a:pPr lvl="1"/>
            <a:r>
              <a:rPr lang="ko-KR" altLang="en-US" dirty="0"/>
              <a:t>각 문자에 할당된 이진 코드는 어떤 다른 문자에 할당된 이진 코드의 </a:t>
            </a:r>
            <a:r>
              <a:rPr lang="ko-KR" altLang="en-US" dirty="0" err="1"/>
              <a:t>접두부</a:t>
            </a:r>
            <a:r>
              <a:rPr lang="ko-KR" altLang="en-US" dirty="0"/>
              <a:t> </a:t>
            </a:r>
            <a:r>
              <a:rPr lang="en-US" altLang="ko-KR" dirty="0"/>
              <a:t>(prefix)</a:t>
            </a:r>
            <a:r>
              <a:rPr lang="ko-KR" altLang="en-US" dirty="0"/>
              <a:t>가 되지 않는다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[</a:t>
            </a:r>
            <a:r>
              <a:rPr lang="ko-KR" altLang="en-US" dirty="0"/>
              <a:t>예제</a:t>
            </a:r>
            <a:r>
              <a:rPr lang="en-US" altLang="ko-KR" dirty="0"/>
              <a:t>] </a:t>
            </a:r>
            <a:r>
              <a:rPr lang="ko-KR" altLang="en-US" dirty="0"/>
              <a:t>문자 ‘</a:t>
            </a:r>
            <a:r>
              <a:rPr lang="en-US" altLang="ko-KR" dirty="0"/>
              <a:t>a’</a:t>
            </a:r>
            <a:r>
              <a:rPr lang="ko-KR" altLang="en-US" dirty="0"/>
              <a:t>에 할당된 코드가 ‘</a:t>
            </a:r>
            <a:r>
              <a:rPr lang="en-US" altLang="ko-KR" dirty="0"/>
              <a:t>101’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모든 다른 문자의 코드는 ‘</a:t>
            </a:r>
            <a:r>
              <a:rPr lang="en-US" altLang="ko-KR" dirty="0"/>
              <a:t>101’</a:t>
            </a:r>
            <a:r>
              <a:rPr lang="ko-KR" altLang="en-US" dirty="0"/>
              <a:t>로 시작되지 않으며 또한 ‘</a:t>
            </a:r>
            <a:r>
              <a:rPr lang="en-US" altLang="ko-KR" dirty="0"/>
              <a:t>1’</a:t>
            </a:r>
            <a:r>
              <a:rPr lang="ko-KR" altLang="en-US" dirty="0"/>
              <a:t>이나 ‘</a:t>
            </a:r>
            <a:r>
              <a:rPr lang="en-US" altLang="ko-KR" dirty="0"/>
              <a:t>10’</a:t>
            </a:r>
            <a:r>
              <a:rPr lang="ko-KR" altLang="en-US" dirty="0"/>
              <a:t>도 아니다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A419CE-E5FD-42B2-B558-82B3B643E0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BF85D93-655D-44B0-94C4-F9AD183464AD}" type="slidenum">
              <a:rPr lang="en-US" altLang="ko-KR" sz="1200">
                <a:latin typeface="Tahoma" panose="020B0604030504040204" pitchFamily="34" charset="0"/>
              </a:rPr>
              <a:pPr/>
              <a:t>100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283904-7AE2-459F-8B58-21B204AD2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136525"/>
            <a:ext cx="4953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제목 1">
            <a:extLst>
              <a:ext uri="{FF2B5EF4-FFF2-40B4-BE49-F238E27FC236}">
                <a16:creationId xmlns:a16="http://schemas.microsoft.com/office/drawing/2014/main" id="{0B3AA128-A058-4382-8164-0E0C8EDC0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허프만 압축</a:t>
            </a:r>
          </a:p>
        </p:txBody>
      </p:sp>
      <p:sp>
        <p:nvSpPr>
          <p:cNvPr id="119811" name="내용 개체 틀 2">
            <a:extLst>
              <a:ext uri="{FF2B5EF4-FFF2-40B4-BE49-F238E27FC236}">
                <a16:creationId xmlns:a16="http://schemas.microsoft.com/office/drawing/2014/main" id="{4F473C81-EECA-4DEC-94F0-23074254C7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/>
              <a:t>접두부</a:t>
            </a:r>
            <a:r>
              <a:rPr lang="ko-KR" altLang="en-US" dirty="0"/>
              <a:t> 특성의 장점은 코드와 코드 사이를 구분할 특별한 코드가 필요 없다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101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en-US" altLang="ko-KR" dirty="0"/>
              <a:t>10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en-US" altLang="ko-KR" dirty="0"/>
              <a:t>1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en-US" altLang="ko-KR" dirty="0"/>
              <a:t>111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en-US" altLang="ko-KR" dirty="0"/>
              <a:t>0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ko-KR" altLang="en-US" dirty="0"/>
              <a:t>⋯에서 ‘</a:t>
            </a:r>
            <a:r>
              <a:rPr lang="en-US" altLang="ko-KR" dirty="0">
                <a:solidFill>
                  <a:srgbClr val="0000CC"/>
                </a:solidFill>
              </a:rPr>
              <a:t>#</a:t>
            </a:r>
            <a:r>
              <a:rPr lang="en-US" altLang="ko-KR" dirty="0"/>
              <a:t>’</a:t>
            </a:r>
            <a:r>
              <a:rPr lang="ko-KR" altLang="en-US" dirty="0"/>
              <a:t>가 인접한 코드를 구분 짓고 있는데</a:t>
            </a:r>
            <a:r>
              <a:rPr lang="en-US" altLang="ko-KR" dirty="0"/>
              <a:t>, </a:t>
            </a:r>
            <a:r>
              <a:rPr lang="ko-KR" altLang="en-US" dirty="0" err="1"/>
              <a:t>허프만</a:t>
            </a:r>
            <a:r>
              <a:rPr lang="ko-KR" altLang="en-US" dirty="0"/>
              <a:t> 압축에서는 이러한 특별한 코드 없이 파일을 압축</a:t>
            </a:r>
            <a:r>
              <a:rPr lang="en-US" altLang="ko-KR" dirty="0"/>
              <a:t>/</a:t>
            </a:r>
            <a:r>
              <a:rPr lang="ko-KR" altLang="en-US" dirty="0"/>
              <a:t>해제</a:t>
            </a:r>
            <a:r>
              <a:rPr lang="en-US" altLang="ko-KR" dirty="0"/>
              <a:t> </a:t>
            </a:r>
            <a:r>
              <a:rPr lang="ko-KR" altLang="en-US" dirty="0"/>
              <a:t>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algn="just"/>
            <a:r>
              <a:rPr lang="ko-KR" altLang="en-US" dirty="0" err="1"/>
              <a:t>허프만</a:t>
            </a:r>
            <a:r>
              <a:rPr lang="ko-KR" altLang="en-US" dirty="0"/>
              <a:t> 압축은 입력 파일에 대해 각 문자의 빈도수 </a:t>
            </a:r>
            <a:r>
              <a:rPr lang="en-US" altLang="ko-KR" dirty="0"/>
              <a:t>(</a:t>
            </a:r>
            <a:r>
              <a:rPr lang="ko-KR" altLang="en-US" dirty="0"/>
              <a:t>문자가 파일에 나타나는 횟수</a:t>
            </a:r>
            <a:r>
              <a:rPr lang="en-US" altLang="ko-KR" dirty="0"/>
              <a:t>)</a:t>
            </a:r>
            <a:r>
              <a:rPr lang="ko-KR" altLang="en-US" dirty="0"/>
              <a:t>에 기반을 둔 이진 트리를 만들어서</a:t>
            </a:r>
            <a:r>
              <a:rPr lang="en-US" altLang="ko-KR" dirty="0"/>
              <a:t>, </a:t>
            </a:r>
            <a:r>
              <a:rPr lang="ko-KR" altLang="en-US" dirty="0"/>
              <a:t>각 문자에 이진 코드를 할당</a:t>
            </a:r>
            <a:endParaRPr lang="en-US" altLang="ko-KR" dirty="0"/>
          </a:p>
          <a:p>
            <a:pPr lvl="1"/>
            <a:r>
              <a:rPr lang="ko-KR" altLang="en-US" dirty="0"/>
              <a:t>이러한 이진 코드를 </a:t>
            </a:r>
            <a:r>
              <a:rPr lang="ko-KR" altLang="en-US" dirty="0" err="1">
                <a:solidFill>
                  <a:srgbClr val="00B0F0"/>
                </a:solidFill>
              </a:rPr>
              <a:t>허프만</a:t>
            </a:r>
            <a:r>
              <a:rPr lang="ko-KR" altLang="en-US" dirty="0">
                <a:solidFill>
                  <a:srgbClr val="00B0F0"/>
                </a:solidFill>
              </a:rPr>
              <a:t> 코드</a:t>
            </a:r>
            <a:r>
              <a:rPr lang="ko-KR" altLang="en-US" dirty="0"/>
              <a:t>라고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EC1F98-8774-4C08-A23F-296B9893E5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0DB6DE6-088C-4D34-B1D7-2570C91C2B77}" type="slidenum">
              <a:rPr lang="en-US" altLang="ko-KR" sz="1200">
                <a:latin typeface="Tahoma" panose="020B0604030504040204" pitchFamily="34" charset="0"/>
              </a:rPr>
              <a:pPr/>
              <a:t>101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F574EF-9AB2-4882-91A7-67B53BFA2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125539"/>
            <a:ext cx="7918450" cy="5470525"/>
          </a:xfrm>
        </p:spPr>
        <p:txBody>
          <a:bodyPr>
            <a:normAutofit fontScale="77500" lnSpcReduction="20000"/>
          </a:bodyPr>
          <a:lstStyle/>
          <a:p>
            <a:pPr marL="0" indent="0" latinLnBrk="1">
              <a:buNone/>
              <a:defRPr/>
            </a:pPr>
            <a:r>
              <a:rPr lang="en-US" altLang="ko-KR" sz="3600" dirty="0" err="1">
                <a:solidFill>
                  <a:srgbClr val="0000FF"/>
                </a:solidFill>
              </a:rPr>
              <a:t>HuffmanCoding</a:t>
            </a:r>
            <a:endParaRPr lang="ko-KR" altLang="en-US" sz="3600" dirty="0">
              <a:solidFill>
                <a:srgbClr val="0000FF"/>
              </a:solidFill>
            </a:endParaRPr>
          </a:p>
          <a:p>
            <a:pPr marL="0" indent="0" latinLnBrk="1">
              <a:buNone/>
              <a:defRPr/>
            </a:pPr>
            <a:r>
              <a:rPr lang="ko-KR" altLang="en-US" sz="2800" dirty="0"/>
              <a:t>입력</a:t>
            </a:r>
            <a:r>
              <a:rPr lang="en-US" altLang="ko-KR" sz="2800" dirty="0"/>
              <a:t>: </a:t>
            </a:r>
            <a:r>
              <a:rPr lang="ko-KR" altLang="en-US" sz="2800" dirty="0"/>
              <a:t>입력 파일의 </a:t>
            </a:r>
            <a:r>
              <a:rPr lang="en-US" altLang="ko-KR" sz="2800" dirty="0"/>
              <a:t>n</a:t>
            </a:r>
            <a:r>
              <a:rPr lang="ko-KR" altLang="en-US" sz="2800" dirty="0"/>
              <a:t>개의 문자에 대한 각각의 빈도수</a:t>
            </a:r>
          </a:p>
          <a:p>
            <a:pPr marL="0" indent="0" latinLnBrk="1">
              <a:spcAft>
                <a:spcPts val="1800"/>
              </a:spcAft>
              <a:buNone/>
              <a:defRPr/>
            </a:pPr>
            <a:r>
              <a:rPr lang="ko-KR" altLang="en-US" sz="2800" dirty="0"/>
              <a:t>출력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허프만</a:t>
            </a:r>
            <a:r>
              <a:rPr lang="ko-KR" altLang="en-US" sz="2800" dirty="0"/>
              <a:t> 트리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1. </a:t>
            </a:r>
            <a:r>
              <a:rPr lang="ko-KR" altLang="en-US" sz="2800" dirty="0"/>
              <a:t>각 문자 당 노드를 만들고</a:t>
            </a:r>
            <a:r>
              <a:rPr lang="en-US" altLang="ko-KR" sz="2800" dirty="0"/>
              <a:t>, </a:t>
            </a:r>
            <a:r>
              <a:rPr lang="ko-KR" altLang="en-US" sz="2800" dirty="0"/>
              <a:t>그 문자의 빈도수를 노드에 저장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2. n</a:t>
            </a:r>
            <a:r>
              <a:rPr lang="ko-KR" altLang="en-US" sz="2800" dirty="0"/>
              <a:t> 노드의 빈도수에 대해 우선 순위 큐 </a:t>
            </a:r>
            <a:r>
              <a:rPr lang="en-US" altLang="ko-KR" sz="2800" dirty="0"/>
              <a:t>Q</a:t>
            </a:r>
            <a:r>
              <a:rPr lang="ko-KR" altLang="en-US" sz="2800" dirty="0"/>
              <a:t>를 만든다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marL="0" indent="0" latinLnBrk="1">
              <a:buNone/>
              <a:defRPr/>
            </a:pPr>
            <a:r>
              <a:rPr lang="en-US" altLang="ko-KR" sz="2800" dirty="0"/>
              <a:t>3.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800" dirty="0"/>
              <a:t>  Q</a:t>
            </a:r>
            <a:r>
              <a:rPr lang="ko-KR" altLang="en-US" sz="2800" dirty="0"/>
              <a:t>에 있는 노드 수 ≥ </a:t>
            </a:r>
            <a:r>
              <a:rPr lang="en-US" altLang="ko-KR" sz="2800" dirty="0"/>
              <a:t>2 </a:t>
            </a:r>
            <a:endParaRPr lang="ko-KR" altLang="en-US" sz="2800" dirty="0"/>
          </a:p>
          <a:p>
            <a:pPr marL="0" indent="0" latinLnBrk="1">
              <a:buNone/>
              <a:defRPr/>
            </a:pPr>
            <a:r>
              <a:rPr lang="en-US" altLang="ko-KR" sz="2800" dirty="0"/>
              <a:t>4.      </a:t>
            </a:r>
            <a:r>
              <a:rPr lang="ko-KR" altLang="en-US" sz="2800" dirty="0"/>
              <a:t>빈도수가 가장 적은 </a:t>
            </a:r>
            <a:r>
              <a:rPr lang="en-US" altLang="ko-KR" sz="2800" dirty="0"/>
              <a:t>2</a:t>
            </a:r>
            <a:r>
              <a:rPr lang="ko-KR" altLang="en-US" sz="2800" dirty="0"/>
              <a:t>개의 노드 </a:t>
            </a:r>
            <a:r>
              <a:rPr lang="en-US" altLang="ko-KR" sz="2800" dirty="0"/>
              <a:t>(A</a:t>
            </a:r>
            <a:r>
              <a:rPr lang="ko-KR" altLang="en-US" sz="2800" dirty="0"/>
              <a:t>와 </a:t>
            </a:r>
            <a:r>
              <a:rPr lang="en-US" altLang="ko-KR" sz="2800" dirty="0"/>
              <a:t>B)</a:t>
            </a:r>
            <a:r>
              <a:rPr lang="ko-KR" altLang="en-US" sz="2800" dirty="0"/>
              <a:t>를 </a:t>
            </a:r>
            <a:r>
              <a:rPr lang="en-US" altLang="ko-KR" sz="2800" dirty="0"/>
              <a:t>Q</a:t>
            </a:r>
            <a:r>
              <a:rPr lang="ko-KR" altLang="en-US" sz="2800" dirty="0"/>
              <a:t>에서 제거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5.      </a:t>
            </a:r>
            <a:r>
              <a:rPr lang="ko-KR" altLang="en-US" sz="2800" dirty="0"/>
              <a:t>새 노드 </a:t>
            </a:r>
            <a:r>
              <a:rPr lang="en-US" altLang="ko-KR" sz="2800" dirty="0"/>
              <a:t>N</a:t>
            </a:r>
            <a:r>
              <a:rPr lang="ko-KR" altLang="en-US" sz="2800" dirty="0"/>
              <a:t>을 만들고</a:t>
            </a:r>
            <a:r>
              <a:rPr lang="en-US" altLang="ko-KR" sz="2800" dirty="0"/>
              <a:t>, A</a:t>
            </a:r>
            <a:r>
              <a:rPr lang="ko-KR" altLang="en-US" sz="2800" dirty="0"/>
              <a:t>와 </a:t>
            </a:r>
            <a:r>
              <a:rPr lang="en-US" altLang="ko-KR" sz="2800" dirty="0"/>
              <a:t>B</a:t>
            </a:r>
            <a:r>
              <a:rPr lang="ko-KR" altLang="en-US" sz="2800" dirty="0"/>
              <a:t>를 </a:t>
            </a:r>
            <a:r>
              <a:rPr lang="en-US" altLang="ko-KR" sz="2800" dirty="0"/>
              <a:t>N</a:t>
            </a:r>
            <a:r>
              <a:rPr lang="ko-KR" altLang="en-US" sz="2800" dirty="0"/>
              <a:t>의 자식 노드로 만든다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6.      N</a:t>
            </a:r>
            <a:r>
              <a:rPr lang="ko-KR" altLang="en-US" sz="2800" dirty="0"/>
              <a:t>의 빈도수 </a:t>
            </a:r>
            <a:r>
              <a:rPr lang="en-US" altLang="ko-KR" sz="2800" dirty="0"/>
              <a:t>= A</a:t>
            </a:r>
            <a:r>
              <a:rPr lang="ko-KR" altLang="en-US" sz="2800" dirty="0"/>
              <a:t>의 빈도수 </a:t>
            </a:r>
            <a:r>
              <a:rPr lang="en-US" altLang="ko-KR" sz="2800" dirty="0"/>
              <a:t>+ B</a:t>
            </a:r>
            <a:r>
              <a:rPr lang="ko-KR" altLang="en-US" sz="2800" dirty="0"/>
              <a:t>의 빈도수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7.      </a:t>
            </a:r>
            <a:r>
              <a:rPr lang="ko-KR" altLang="en-US" sz="2800" dirty="0"/>
              <a:t>노드 </a:t>
            </a:r>
            <a:r>
              <a:rPr lang="en-US" altLang="ko-KR" sz="2800" dirty="0"/>
              <a:t>N</a:t>
            </a:r>
            <a:r>
              <a:rPr lang="ko-KR" altLang="en-US" sz="2800" dirty="0"/>
              <a:t>을 </a:t>
            </a:r>
            <a:r>
              <a:rPr lang="en-US" altLang="ko-KR" sz="2800" dirty="0"/>
              <a:t>Q</a:t>
            </a:r>
            <a:r>
              <a:rPr lang="ko-KR" altLang="en-US" sz="2800" dirty="0"/>
              <a:t>에 삽입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8.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 return</a:t>
            </a:r>
            <a:r>
              <a:rPr lang="en-US" altLang="ko-KR" sz="2800" dirty="0"/>
              <a:t> Q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dirty="0" err="1">
                <a:solidFill>
                  <a:schemeClr val="bg1">
                    <a:lumMod val="50000"/>
                  </a:schemeClr>
                </a:solidFill>
              </a:rPr>
              <a:t>허프만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트리의 루트를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394078-4A63-49A5-B74F-DCB6730209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504FD59-E4FC-44A4-9B60-92496077D001}" type="slidenum">
              <a:rPr lang="en-US" altLang="ko-KR" sz="1200">
                <a:latin typeface="Tahoma" panose="020B0604030504040204" pitchFamily="34" charset="0"/>
              </a:rPr>
              <a:pPr/>
              <a:t>102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1AC099-7265-4569-B632-EECD7E134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4972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제목 1">
            <a:extLst>
              <a:ext uri="{FF2B5EF4-FFF2-40B4-BE49-F238E27FC236}">
                <a16:creationId xmlns:a16="http://schemas.microsoft.com/office/drawing/2014/main" id="{565FCD53-17F5-43D4-9924-6789935F94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558305-5CE8-452F-9CDC-2D5892CB2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각 문자의 빈도수에 대해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	 A: 450 T: 90 G: 120 C: 270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Line 2</a:t>
            </a:r>
            <a:r>
              <a:rPr lang="ko-KR" altLang="en-US" dirty="0"/>
              <a:t>를 수행한 후의 </a:t>
            </a:r>
            <a:r>
              <a:rPr lang="en-US" altLang="ko-KR" dirty="0"/>
              <a:t>Q</a:t>
            </a:r>
          </a:p>
          <a:p>
            <a:pPr lvl="1">
              <a:defRPr/>
            </a:pPr>
            <a:r>
              <a:rPr lang="ko-KR" altLang="en-US" dirty="0"/>
              <a:t>우선 순위 큐 </a:t>
            </a:r>
            <a:r>
              <a:rPr lang="en-US" altLang="ko-KR" dirty="0"/>
              <a:t>Q</a:t>
            </a:r>
            <a:r>
              <a:rPr lang="ko-KR" altLang="en-US" dirty="0"/>
              <a:t>를 생성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72C212-7A1F-4220-9127-FE1F3BB71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2C48881-C17C-445F-842F-5B1176057280}" type="slidenum">
              <a:rPr lang="en-US" altLang="ko-KR" sz="1200">
                <a:latin typeface="Tahoma" panose="020B0604030504040204" pitchFamily="34" charset="0"/>
              </a:rPr>
              <a:pPr/>
              <a:t>103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121861" name="그룹 18">
            <a:extLst>
              <a:ext uri="{FF2B5EF4-FFF2-40B4-BE49-F238E27FC236}">
                <a16:creationId xmlns:a16="http://schemas.microsoft.com/office/drawing/2014/main" id="{104FEE6F-4718-4C03-9A9F-B5DBE4D8DAE3}"/>
              </a:ext>
            </a:extLst>
          </p:cNvPr>
          <p:cNvGrpSpPr>
            <a:grpSpLocks/>
          </p:cNvGrpSpPr>
          <p:nvPr/>
        </p:nvGrpSpPr>
        <p:grpSpPr bwMode="auto">
          <a:xfrm>
            <a:off x="4151314" y="4221163"/>
            <a:ext cx="2974975" cy="1008062"/>
            <a:chOff x="2821161" y="4149129"/>
            <a:chExt cx="2974975" cy="1008063"/>
          </a:xfrm>
        </p:grpSpPr>
        <p:sp>
          <p:nvSpPr>
            <p:cNvPr id="5" name="Text Box 11">
              <a:extLst>
                <a:ext uri="{FF2B5EF4-FFF2-40B4-BE49-F238E27FC236}">
                  <a16:creationId xmlns:a16="http://schemas.microsoft.com/office/drawing/2014/main" id="{68168B5E-ACDE-4599-8D7F-648C292F4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3686" y="4225329"/>
              <a:ext cx="3556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6" name="Text Box 12">
              <a:extLst>
                <a:ext uri="{FF2B5EF4-FFF2-40B4-BE49-F238E27FC236}">
                  <a16:creationId xmlns:a16="http://schemas.microsoft.com/office/drawing/2014/main" id="{79660937-EF09-4B08-B5BF-FB8A75DA6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011" y="4225329"/>
              <a:ext cx="33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7" name="Text Box 13">
              <a:extLst>
                <a:ext uri="{FF2B5EF4-FFF2-40B4-BE49-F238E27FC236}">
                  <a16:creationId xmlns:a16="http://schemas.microsoft.com/office/drawing/2014/main" id="{319F26D8-5FEA-459B-B186-73C0A6307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29323" y="4225329"/>
              <a:ext cx="303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7CEB15F4-586D-4587-83BD-B090AACE5E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423" y="4225329"/>
              <a:ext cx="300038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" name="Text Box 17">
              <a:extLst>
                <a:ext uri="{FF2B5EF4-FFF2-40B4-BE49-F238E27FC236}">
                  <a16:creationId xmlns:a16="http://schemas.microsoft.com/office/drawing/2014/main" id="{DBF874AA-EA30-4ECE-8CCD-530163BC4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6211" y="4747617"/>
              <a:ext cx="569912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450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B886FC72-030D-4773-A63F-E7A3CF60A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7898" y="4757142"/>
              <a:ext cx="441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11" name="Text Box 19">
              <a:extLst>
                <a:ext uri="{FF2B5EF4-FFF2-40B4-BE49-F238E27FC236}">
                  <a16:creationId xmlns:a16="http://schemas.microsoft.com/office/drawing/2014/main" id="{F85A9C20-62C6-4B40-A554-A9409643D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298" y="4749205"/>
              <a:ext cx="5699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120</a:t>
              </a:r>
            </a:p>
          </p:txBody>
        </p:sp>
        <p:sp>
          <p:nvSpPr>
            <p:cNvPr id="12" name="Text Box 20">
              <a:extLst>
                <a:ext uri="{FF2B5EF4-FFF2-40B4-BE49-F238E27FC236}">
                  <a16:creationId xmlns:a16="http://schemas.microsoft.com/office/drawing/2014/main" id="{88B6EC4D-1405-4E80-9EB3-AE06500AA3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3686" y="4747617"/>
              <a:ext cx="568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270</a:t>
              </a:r>
            </a:p>
          </p:txBody>
        </p:sp>
        <p:sp>
          <p:nvSpPr>
            <p:cNvPr id="13" name="타원 1">
              <a:extLst>
                <a:ext uri="{FF2B5EF4-FFF2-40B4-BE49-F238E27FC236}">
                  <a16:creationId xmlns:a16="http://schemas.microsoft.com/office/drawing/2014/main" id="{04A35AF2-EB0E-4C91-AE60-13701CA7E0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436" y="4257079"/>
              <a:ext cx="396875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타원 51">
              <a:extLst>
                <a:ext uri="{FF2B5EF4-FFF2-40B4-BE49-F238E27FC236}">
                  <a16:creationId xmlns:a16="http://schemas.microsoft.com/office/drawing/2014/main" id="{B6C97F94-8F69-41C2-86B4-FE4650C81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6623" y="4252316"/>
              <a:ext cx="395288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타원 52">
              <a:extLst>
                <a:ext uri="{FF2B5EF4-FFF2-40B4-BE49-F238E27FC236}">
                  <a16:creationId xmlns:a16="http://schemas.microsoft.com/office/drawing/2014/main" id="{C3A671AE-380F-4487-95D0-3A0974259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423" y="4245966"/>
              <a:ext cx="396875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타원 53">
              <a:extLst>
                <a:ext uri="{FF2B5EF4-FFF2-40B4-BE49-F238E27FC236}">
                  <a16:creationId xmlns:a16="http://schemas.microsoft.com/office/drawing/2014/main" id="{9EAE04A2-619C-49A8-BA6C-21A5E7878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3686" y="4265016"/>
              <a:ext cx="395287" cy="395288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모서리가 둥근 직사각형 4">
              <a:extLst>
                <a:ext uri="{FF2B5EF4-FFF2-40B4-BE49-F238E27FC236}">
                  <a16:creationId xmlns:a16="http://schemas.microsoft.com/office/drawing/2014/main" id="{C04BC9CE-468C-4E93-AD42-029A3532A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0098" y="4149129"/>
              <a:ext cx="2586038" cy="577851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FFC000"/>
                </a:solidFill>
              </a:endParaRPr>
            </a:p>
          </p:txBody>
        </p:sp>
        <p:sp>
          <p:nvSpPr>
            <p:cNvPr id="121875" name="TextBox 5">
              <a:extLst>
                <a:ext uri="{FF2B5EF4-FFF2-40B4-BE49-F238E27FC236}">
                  <a16:creationId xmlns:a16="http://schemas.microsoft.com/office/drawing/2014/main" id="{047820AD-472E-4A7C-9450-4F4383E53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1161" y="4191992"/>
              <a:ext cx="2889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1" dirty="0">
                  <a:solidFill>
                    <a:srgbClr val="0000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Q</a:t>
              </a:r>
            </a:p>
          </p:txBody>
        </p:sp>
      </p:grp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제목 1">
            <a:extLst>
              <a:ext uri="{FF2B5EF4-FFF2-40B4-BE49-F238E27FC236}">
                <a16:creationId xmlns:a16="http://schemas.microsoft.com/office/drawing/2014/main" id="{B9D05A4F-DCCA-45C2-89D7-36A633C2F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22883" name="내용 개체 틀 2">
            <a:extLst>
              <a:ext uri="{FF2B5EF4-FFF2-40B4-BE49-F238E27FC236}">
                <a16:creationId xmlns:a16="http://schemas.microsoft.com/office/drawing/2014/main" id="{D17F8B4E-39F2-4050-8887-A47B141E7A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 3: Q</a:t>
            </a:r>
            <a:r>
              <a:rPr lang="ko-KR" altLang="en-US" dirty="0"/>
              <a:t>에서 ‘</a:t>
            </a:r>
            <a:r>
              <a:rPr lang="en-US" altLang="ko-KR" dirty="0"/>
              <a:t>T’</a:t>
            </a:r>
            <a:r>
              <a:rPr lang="ko-KR" altLang="en-US" dirty="0"/>
              <a:t>와 ‘</a:t>
            </a:r>
            <a:r>
              <a:rPr lang="en-US" altLang="ko-KR" dirty="0"/>
              <a:t>G’</a:t>
            </a:r>
            <a:r>
              <a:rPr lang="ko-KR" altLang="en-US" dirty="0"/>
              <a:t>를 제거한 후</a:t>
            </a:r>
            <a:r>
              <a:rPr lang="en-US" altLang="ko-KR" dirty="0"/>
              <a:t>, </a:t>
            </a:r>
            <a:r>
              <a:rPr lang="ko-KR" altLang="en-US" dirty="0"/>
              <a:t>새 부모 노드를 </a:t>
            </a:r>
            <a:r>
              <a:rPr lang="en-US" altLang="ko-KR" dirty="0"/>
              <a:t>Q</a:t>
            </a:r>
            <a:r>
              <a:rPr lang="ko-KR" altLang="en-US" dirty="0"/>
              <a:t>에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5A0877-5C2C-4AA2-98FC-BF4736B626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19BFC86-36E3-45CE-98D3-DB1283BB146D}" type="slidenum">
              <a:rPr lang="en-US" altLang="ko-KR" sz="1200">
                <a:latin typeface="Tahoma" panose="020B0604030504040204" pitchFamily="34" charset="0"/>
              </a:rPr>
              <a:pPr/>
              <a:t>104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122885" name="그룹 42">
            <a:extLst>
              <a:ext uri="{FF2B5EF4-FFF2-40B4-BE49-F238E27FC236}">
                <a16:creationId xmlns:a16="http://schemas.microsoft.com/office/drawing/2014/main" id="{78904062-8E19-462D-9E2F-B661FDEEA546}"/>
              </a:ext>
            </a:extLst>
          </p:cNvPr>
          <p:cNvGrpSpPr>
            <a:grpSpLocks/>
          </p:cNvGrpSpPr>
          <p:nvPr/>
        </p:nvGrpSpPr>
        <p:grpSpPr bwMode="auto">
          <a:xfrm>
            <a:off x="1955007" y="2348880"/>
            <a:ext cx="8281987" cy="3694112"/>
            <a:chOff x="611510" y="2780928"/>
            <a:chExt cx="8280970" cy="3694211"/>
          </a:xfrm>
        </p:grpSpPr>
        <p:sp>
          <p:nvSpPr>
            <p:cNvPr id="5" name="타원 84">
              <a:extLst>
                <a:ext uri="{FF2B5EF4-FFF2-40B4-BE49-F238E27FC236}">
                  <a16:creationId xmlns:a16="http://schemas.microsoft.com/office/drawing/2014/main" id="{084AE81E-6730-476A-A6F4-491F74414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1359" y="4176377"/>
              <a:ext cx="395238" cy="39688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타원 85">
              <a:extLst>
                <a:ext uri="{FF2B5EF4-FFF2-40B4-BE49-F238E27FC236}">
                  <a16:creationId xmlns:a16="http://schemas.microsoft.com/office/drawing/2014/main" id="{CABCE576-94FB-40B3-9945-A26822700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437" y="4170027"/>
              <a:ext cx="396826" cy="396886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" name="Line 45">
              <a:extLst>
                <a:ext uri="{FF2B5EF4-FFF2-40B4-BE49-F238E27FC236}">
                  <a16:creationId xmlns:a16="http://schemas.microsoft.com/office/drawing/2014/main" id="{2E1830B5-4E66-40E9-861A-35030E05BD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06755" y="3823943"/>
              <a:ext cx="131747" cy="3587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Line 46">
              <a:extLst>
                <a:ext uri="{FF2B5EF4-FFF2-40B4-BE49-F238E27FC236}">
                  <a16:creationId xmlns:a16="http://schemas.microsoft.com/office/drawing/2014/main" id="{38A4CC66-CF48-4DDC-924E-1D6D75C5E5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1359" y="3801717"/>
              <a:ext cx="149207" cy="38418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BAAD3C1B-07EA-4D96-92DE-7EEE9FDC0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6114" y="2869830"/>
              <a:ext cx="355556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4C0C057-9564-4E08-A5CC-089C02400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8025" y="4149390"/>
              <a:ext cx="330159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000000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7E7F8074-039C-4DFA-B06D-5A6AD61278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4058" y="4149390"/>
              <a:ext cx="303175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000000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C1E390E7-D05D-4113-B9DE-CA1D9BAA1F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2307" y="2873005"/>
              <a:ext cx="300000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021ECC4B-49EA-4DAD-A56A-FC799E430F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87701" y="3408007"/>
              <a:ext cx="569843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Times New Roman" pitchFamily="18" charset="0"/>
                </a:rPr>
                <a:t>270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A631797D-EEC0-458A-AF5A-FD7F6EA56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1199" y="4573263"/>
              <a:ext cx="441271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C5FB7061-3604-4015-BFD7-8A6F83916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1042" y="4578026"/>
              <a:ext cx="569842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120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3F98FD8E-93DD-428E-8FD0-FEF1E9408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4211" y="3379431"/>
              <a:ext cx="569843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Times New Roman" pitchFamily="18" charset="0"/>
                </a:rPr>
                <a:t>450</a:t>
              </a:r>
            </a:p>
          </p:txBody>
        </p:sp>
        <p:sp>
          <p:nvSpPr>
            <p:cNvPr id="17" name="타원 83">
              <a:extLst>
                <a:ext uri="{FF2B5EF4-FFF2-40B4-BE49-F238E27FC236}">
                  <a16:creationId xmlns:a16="http://schemas.microsoft.com/office/drawing/2014/main" id="{37A0A82D-5122-424D-AA9E-F7F360D9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5323" y="2904756"/>
              <a:ext cx="396826" cy="396886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타원 86">
              <a:extLst>
                <a:ext uri="{FF2B5EF4-FFF2-40B4-BE49-F238E27FC236}">
                  <a16:creationId xmlns:a16="http://schemas.microsoft.com/office/drawing/2014/main" id="{B83F1042-90C4-43F9-92BD-73582C10F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6114" y="2909518"/>
              <a:ext cx="395239" cy="395299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타원 87">
              <a:extLst>
                <a:ext uri="{FF2B5EF4-FFF2-40B4-BE49-F238E27FC236}">
                  <a16:creationId xmlns:a16="http://schemas.microsoft.com/office/drawing/2014/main" id="{2FDFDDD8-A72A-4E1A-936E-E016804B9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470" y="3428645"/>
              <a:ext cx="395238" cy="395298"/>
            </a:xfrm>
            <a:prstGeom prst="ellipse">
              <a:avLst/>
            </a:prstGeom>
            <a:solidFill>
              <a:srgbClr val="FFFF00"/>
            </a:solidFill>
            <a:ln w="19050" algn="ctr">
              <a:solidFill>
                <a:srgbClr val="00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CAFCCEDE-77AA-4CE0-B1C1-2BCE699813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97232" y="3428645"/>
              <a:ext cx="679367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Times New Roman" pitchFamily="18" charset="0"/>
                </a:rPr>
                <a:t>210</a:t>
              </a:r>
            </a:p>
          </p:txBody>
        </p:sp>
        <p:sp>
          <p:nvSpPr>
            <p:cNvPr id="21" name="모서리가 둥근 직사각형 113">
              <a:extLst>
                <a:ext uri="{FF2B5EF4-FFF2-40B4-BE49-F238E27FC236}">
                  <a16:creationId xmlns:a16="http://schemas.microsoft.com/office/drawing/2014/main" id="{D796542E-49A2-4781-9DA0-77BBAFD4F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3257" y="2780928"/>
              <a:ext cx="1873020" cy="577865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903" name="TextBox 114">
              <a:extLst>
                <a:ext uri="{FF2B5EF4-FFF2-40B4-BE49-F238E27FC236}">
                  <a16:creationId xmlns:a16="http://schemas.microsoft.com/office/drawing/2014/main" id="{FC1E2837-15C5-4981-90DA-86018FE24A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510" y="2795216"/>
              <a:ext cx="288925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1" dirty="0">
                  <a:solidFill>
                    <a:srgbClr val="0000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Q</a:t>
              </a:r>
            </a:p>
          </p:txBody>
        </p:sp>
        <p:sp>
          <p:nvSpPr>
            <p:cNvPr id="23" name="Text Box 11">
              <a:extLst>
                <a:ext uri="{FF2B5EF4-FFF2-40B4-BE49-F238E27FC236}">
                  <a16:creationId xmlns:a16="http://schemas.microsoft.com/office/drawing/2014/main" id="{1E6A9BCC-1FC3-437B-9BB7-7384652CF9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84540" y="4884421"/>
              <a:ext cx="357143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" name="Text Box 14">
              <a:extLst>
                <a:ext uri="{FF2B5EF4-FFF2-40B4-BE49-F238E27FC236}">
                  <a16:creationId xmlns:a16="http://schemas.microsoft.com/office/drawing/2014/main" id="{15EE7DF6-129C-4DC8-9A93-6A41DBC15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2795" y="4889184"/>
              <a:ext cx="300000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25" name="Text Box 17">
              <a:extLst>
                <a:ext uri="{FF2B5EF4-FFF2-40B4-BE49-F238E27FC236}">
                  <a16:creationId xmlns:a16="http://schemas.microsoft.com/office/drawing/2014/main" id="{6A82C513-6D19-411E-86D5-409DEF73CD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7713" y="5422599"/>
              <a:ext cx="568255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450</a:t>
              </a:r>
            </a:p>
          </p:txBody>
        </p:sp>
        <p:sp>
          <p:nvSpPr>
            <p:cNvPr id="26" name="Text Box 20">
              <a:extLst>
                <a:ext uri="{FF2B5EF4-FFF2-40B4-BE49-F238E27FC236}">
                  <a16:creationId xmlns:a16="http://schemas.microsoft.com/office/drawing/2014/main" id="{E2EB08BE-CBD2-4AB7-A9C0-BC412C18EA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3112" y="5394023"/>
              <a:ext cx="569842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>
                  <a:solidFill>
                    <a:srgbClr val="000000"/>
                  </a:solidFill>
                  <a:latin typeface="Times New Roman" pitchFamily="18" charset="0"/>
                </a:rPr>
                <a:t>270</a:t>
              </a:r>
            </a:p>
          </p:txBody>
        </p:sp>
        <p:sp>
          <p:nvSpPr>
            <p:cNvPr id="27" name="타원 185">
              <a:extLst>
                <a:ext uri="{FF2B5EF4-FFF2-40B4-BE49-F238E27FC236}">
                  <a16:creationId xmlns:a16="http://schemas.microsoft.com/office/drawing/2014/main" id="{479CCBF5-CF9A-48E7-98D7-A79C12D89B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5811" y="4920935"/>
              <a:ext cx="395239" cy="395298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타원 186">
              <a:extLst>
                <a:ext uri="{FF2B5EF4-FFF2-40B4-BE49-F238E27FC236}">
                  <a16:creationId xmlns:a16="http://schemas.microsoft.com/office/drawing/2014/main" id="{C2CA4BE4-40B9-4D3D-8FBE-2E4CECAE3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540" y="4924110"/>
              <a:ext cx="396826" cy="396886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" name="타원 187">
              <a:extLst>
                <a:ext uri="{FF2B5EF4-FFF2-40B4-BE49-F238E27FC236}">
                  <a16:creationId xmlns:a16="http://schemas.microsoft.com/office/drawing/2014/main" id="{26F99665-3A2F-4036-8E78-DFE334BDEA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633" y="4916172"/>
              <a:ext cx="395238" cy="395299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Text Box 19">
              <a:extLst>
                <a:ext uri="{FF2B5EF4-FFF2-40B4-BE49-F238E27FC236}">
                  <a16:creationId xmlns:a16="http://schemas.microsoft.com/office/drawing/2014/main" id="{187D80F6-0A6B-4978-93D1-5E3313C1FE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5807" y="5419424"/>
              <a:ext cx="679367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000000"/>
                  </a:solidFill>
                  <a:latin typeface="Times New Roman" pitchFamily="18" charset="0"/>
                </a:rPr>
                <a:t>210</a:t>
              </a:r>
            </a:p>
          </p:txBody>
        </p:sp>
        <p:sp>
          <p:nvSpPr>
            <p:cNvPr id="31" name="모서리가 둥근 직사각형 189">
              <a:extLst>
                <a:ext uri="{FF2B5EF4-FFF2-40B4-BE49-F238E27FC236}">
                  <a16:creationId xmlns:a16="http://schemas.microsoft.com/office/drawing/2014/main" id="{A931D7FF-8808-4A10-B9C4-139D78D77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219" y="4797107"/>
              <a:ext cx="3168261" cy="576277"/>
            </a:xfrm>
            <a:prstGeom prst="roundRect">
              <a:avLst>
                <a:gd name="adj" fmla="val 16667"/>
              </a:avLst>
            </a:prstGeom>
            <a:noFill/>
            <a:ln w="19050" algn="ctr">
              <a:solidFill>
                <a:srgbClr val="FF99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913" name="TextBox 190">
              <a:extLst>
                <a:ext uri="{FF2B5EF4-FFF2-40B4-BE49-F238E27FC236}">
                  <a16:creationId xmlns:a16="http://schemas.microsoft.com/office/drawing/2014/main" id="{F8EC4D72-3B93-4B4F-957D-6DB73F0BC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2030" y="4811439"/>
              <a:ext cx="287338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1" dirty="0">
                  <a:solidFill>
                    <a:srgbClr val="0000FF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Q</a:t>
              </a: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4DAEA70-0F7D-4D9D-9D16-6105BE54BC4C}"/>
                </a:ext>
              </a:extLst>
            </p:cNvPr>
            <p:cNvSpPr/>
            <p:nvPr/>
          </p:nvSpPr>
          <p:spPr bwMode="auto">
            <a:xfrm>
              <a:off x="6157554" y="5763920"/>
              <a:ext cx="395238" cy="395299"/>
            </a:xfrm>
            <a:prstGeom prst="ellipse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B13620E-4D53-4128-9B96-95AE49681DCE}"/>
                </a:ext>
              </a:extLst>
            </p:cNvPr>
            <p:cNvSpPr/>
            <p:nvPr/>
          </p:nvSpPr>
          <p:spPr bwMode="auto">
            <a:xfrm>
              <a:off x="5622632" y="5755983"/>
              <a:ext cx="396826" cy="396886"/>
            </a:xfrm>
            <a:prstGeom prst="ellipse">
              <a:avLst/>
            </a:prstGeom>
            <a:noFill/>
            <a:ln w="19050" cap="flat" cmpd="sng" algn="ctr">
              <a:solidFill>
                <a:srgbClr val="FFFFFF">
                  <a:lumMod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35" name="Line 45">
              <a:extLst>
                <a:ext uri="{FF2B5EF4-FFF2-40B4-BE49-F238E27FC236}">
                  <a16:creationId xmlns:a16="http://schemas.microsoft.com/office/drawing/2014/main" id="{8A0F404A-9ABD-4AD9-8B56-4C25DB47A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90886" y="5298770"/>
              <a:ext cx="223811" cy="471500"/>
            </a:xfrm>
            <a:prstGeom prst="line">
              <a:avLst/>
            </a:prstGeom>
            <a:noFill/>
            <a:ln w="38100">
              <a:solidFill>
                <a:srgbClr val="FFFFFF">
                  <a:lumMod val="50000"/>
                </a:srgbClr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6" name="Line 46">
              <a:extLst>
                <a:ext uri="{FF2B5EF4-FFF2-40B4-BE49-F238E27FC236}">
                  <a16:creationId xmlns:a16="http://schemas.microsoft.com/office/drawing/2014/main" id="{C50DB179-94D3-4C93-9407-98D2B779BD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5173" y="5274957"/>
              <a:ext cx="250794" cy="519127"/>
            </a:xfrm>
            <a:prstGeom prst="line">
              <a:avLst/>
            </a:prstGeom>
            <a:noFill/>
            <a:ln w="38100">
              <a:solidFill>
                <a:srgbClr val="FFFFFF">
                  <a:lumMod val="50000"/>
                </a:srgbClr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Text Box 12">
              <a:extLst>
                <a:ext uri="{FF2B5EF4-FFF2-40B4-BE49-F238E27FC236}">
                  <a16:creationId xmlns:a16="http://schemas.microsoft.com/office/drawing/2014/main" id="{13A56443-B5AA-4907-8487-FF73E5029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4219" y="5736932"/>
              <a:ext cx="330159" cy="40006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FFFFFF">
                      <a:lumMod val="50000"/>
                    </a:srgbClr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38" name="Text Box 13">
              <a:extLst>
                <a:ext uri="{FF2B5EF4-FFF2-40B4-BE49-F238E27FC236}">
                  <a16:creationId xmlns:a16="http://schemas.microsoft.com/office/drawing/2014/main" id="{5D1C80E6-3247-4128-ACCB-DEDEAFBF95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70252" y="5736932"/>
              <a:ext cx="303175" cy="40006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 dirty="0">
                  <a:solidFill>
                    <a:srgbClr val="FFFFFF">
                      <a:lumMod val="50000"/>
                    </a:srgbClr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39" name="Text Box 18">
              <a:extLst>
                <a:ext uri="{FF2B5EF4-FFF2-40B4-BE49-F238E27FC236}">
                  <a16:creationId xmlns:a16="http://schemas.microsoft.com/office/drawing/2014/main" id="{CE664179-1E4D-40BF-8316-B8321CB11E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314" y="6075078"/>
              <a:ext cx="441271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FFFFFF">
                      <a:lumMod val="50000"/>
                    </a:srgbClr>
                  </a:solidFill>
                  <a:latin typeface="Times New Roman" pitchFamily="18" charset="0"/>
                </a:rPr>
                <a:t>90</a:t>
              </a:r>
            </a:p>
          </p:txBody>
        </p:sp>
        <p:sp>
          <p:nvSpPr>
            <p:cNvPr id="40" name="Text Box 19">
              <a:extLst>
                <a:ext uri="{FF2B5EF4-FFF2-40B4-BE49-F238E27FC236}">
                  <a16:creationId xmlns:a16="http://schemas.microsoft.com/office/drawing/2014/main" id="{F8893396-C0CF-4AEF-8C92-870D8DFC36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7236" y="6067141"/>
              <a:ext cx="569842" cy="4000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kern="0" dirty="0">
                  <a:solidFill>
                    <a:srgbClr val="FFFFFF">
                      <a:lumMod val="50000"/>
                    </a:srgbClr>
                  </a:solidFill>
                  <a:latin typeface="Times New Roman" pitchFamily="18" charset="0"/>
                </a:rPr>
                <a:t>120</a:t>
              </a:r>
            </a:p>
          </p:txBody>
        </p:sp>
        <p:sp>
          <p:nvSpPr>
            <p:cNvPr id="41" name="오른쪽 화살표 4">
              <a:extLst>
                <a:ext uri="{FF2B5EF4-FFF2-40B4-BE49-F238E27FC236}">
                  <a16:creationId xmlns:a16="http://schemas.microsoft.com/office/drawing/2014/main" id="{66690D07-0B05-4B71-9C62-7BF96A7AD8D6}"/>
                </a:ext>
              </a:extLst>
            </p:cNvPr>
            <p:cNvSpPr/>
            <p:nvPr/>
          </p:nvSpPr>
          <p:spPr>
            <a:xfrm>
              <a:off x="3059134" y="3779492"/>
              <a:ext cx="288890" cy="36989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" name="오른쪽 화살표 42">
              <a:extLst>
                <a:ext uri="{FF2B5EF4-FFF2-40B4-BE49-F238E27FC236}">
                  <a16:creationId xmlns:a16="http://schemas.microsoft.com/office/drawing/2014/main" id="{7C1D48C0-4EFA-44F2-BFF3-A4125930B5A6}"/>
                </a:ext>
              </a:extLst>
            </p:cNvPr>
            <p:cNvSpPr/>
            <p:nvPr/>
          </p:nvSpPr>
          <p:spPr>
            <a:xfrm>
              <a:off x="5003583" y="4730430"/>
              <a:ext cx="288890" cy="37148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제목 1">
            <a:extLst>
              <a:ext uri="{FF2B5EF4-FFF2-40B4-BE49-F238E27FC236}">
                <a16:creationId xmlns:a16="http://schemas.microsoft.com/office/drawing/2014/main" id="{9CECDBBD-0C56-4FAC-99C4-DD5755D82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23907" name="내용 개체 틀 2">
            <a:extLst>
              <a:ext uri="{FF2B5EF4-FFF2-40B4-BE49-F238E27FC236}">
                <a16:creationId xmlns:a16="http://schemas.microsoft.com/office/drawing/2014/main" id="{A67F2B27-AA34-4ED2-88AD-C2B6E88D96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 3:  Q</a:t>
            </a:r>
            <a:r>
              <a:rPr lang="ko-KR" altLang="en-US" dirty="0"/>
              <a:t>에서 ‘</a:t>
            </a:r>
            <a:r>
              <a:rPr lang="en-US" altLang="ko-KR" dirty="0"/>
              <a:t>T’</a:t>
            </a:r>
            <a:r>
              <a:rPr lang="ko-KR" altLang="en-US" dirty="0"/>
              <a:t>와 ‘</a:t>
            </a:r>
            <a:r>
              <a:rPr lang="en-US" altLang="ko-KR" dirty="0"/>
              <a:t>G’</a:t>
            </a:r>
            <a:r>
              <a:rPr lang="ko-KR" altLang="en-US" dirty="0"/>
              <a:t>의 부모 노드와 ‘</a:t>
            </a:r>
            <a:r>
              <a:rPr lang="en-US" altLang="ko-KR" dirty="0"/>
              <a:t>C’</a:t>
            </a:r>
            <a:r>
              <a:rPr lang="ko-KR" altLang="en-US" dirty="0"/>
              <a:t>를 제거한 후</a:t>
            </a:r>
            <a:r>
              <a:rPr lang="en-US" altLang="ko-KR" dirty="0"/>
              <a:t>, </a:t>
            </a:r>
            <a:r>
              <a:rPr lang="ko-KR" altLang="en-US" dirty="0"/>
              <a:t>새 부모 노드를 </a:t>
            </a:r>
            <a:r>
              <a:rPr lang="en-US" altLang="ko-KR" dirty="0"/>
              <a:t>Q</a:t>
            </a:r>
            <a:r>
              <a:rPr lang="ko-KR" altLang="en-US" dirty="0"/>
              <a:t>에 삽입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F0E2BD-C81F-4D4F-90A5-15F5966688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560512" y="6503889"/>
            <a:ext cx="649288" cy="215900"/>
          </a:xfrm>
        </p:spPr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7537B5C-5F21-4876-A46A-86381BED7609}" type="slidenum">
              <a:rPr lang="en-US" altLang="ko-KR" sz="1200">
                <a:latin typeface="Tahoma" panose="020B0604030504040204" pitchFamily="34" charset="0"/>
              </a:rPr>
              <a:pPr/>
              <a:t>105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123909" name="그룹 4">
            <a:extLst>
              <a:ext uri="{FF2B5EF4-FFF2-40B4-BE49-F238E27FC236}">
                <a16:creationId xmlns:a16="http://schemas.microsoft.com/office/drawing/2014/main" id="{862AA1B3-EB15-4603-B832-267F3A2FB4E1}"/>
              </a:ext>
            </a:extLst>
          </p:cNvPr>
          <p:cNvGrpSpPr>
            <a:grpSpLocks/>
          </p:cNvGrpSpPr>
          <p:nvPr/>
        </p:nvGrpSpPr>
        <p:grpSpPr bwMode="auto">
          <a:xfrm>
            <a:off x="1821910" y="2574827"/>
            <a:ext cx="8570913" cy="3373437"/>
            <a:chOff x="393181" y="3296716"/>
            <a:chExt cx="8571307" cy="3372644"/>
          </a:xfrm>
        </p:grpSpPr>
        <p:grpSp>
          <p:nvGrpSpPr>
            <p:cNvPr id="123911" name="그룹 5">
              <a:extLst>
                <a:ext uri="{FF2B5EF4-FFF2-40B4-BE49-F238E27FC236}">
                  <a16:creationId xmlns:a16="http://schemas.microsoft.com/office/drawing/2014/main" id="{7C38563A-C7BE-430B-8A28-E3BF6F44E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181" y="3296716"/>
              <a:ext cx="1995731" cy="1025525"/>
              <a:chOff x="539552" y="2331467"/>
              <a:chExt cx="1995731" cy="1025525"/>
            </a:xfrm>
          </p:grpSpPr>
          <p:sp>
            <p:nvSpPr>
              <p:cNvPr id="49" name="Text Box 11">
                <a:extLst>
                  <a:ext uri="{FF2B5EF4-FFF2-40B4-BE49-F238E27FC236}">
                    <a16:creationId xmlns:a16="http://schemas.microsoft.com/office/drawing/2014/main" id="{A4D30650-2F87-4A2C-B396-4F7485A615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2683" y="2418758"/>
                <a:ext cx="357204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50" name="Text Box 17">
                <a:extLst>
                  <a:ext uri="{FF2B5EF4-FFF2-40B4-BE49-F238E27FC236}">
                    <a16:creationId xmlns:a16="http://schemas.microsoft.com/office/drawing/2014/main" id="{FF50FA5E-D8D6-4286-A223-6D431E50FC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842" y="2956795"/>
                <a:ext cx="5683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450</a:t>
                </a:r>
              </a:p>
            </p:txBody>
          </p:sp>
          <p:sp>
            <p:nvSpPr>
              <p:cNvPr id="51" name="타원 186">
                <a:extLst>
                  <a:ext uri="{FF2B5EF4-FFF2-40B4-BE49-F238E27FC236}">
                    <a16:creationId xmlns:a16="http://schemas.microsoft.com/office/drawing/2014/main" id="{C7F5CBD2-CDBF-4C48-9305-15C79E7248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2683" y="2458437"/>
                <a:ext cx="396893" cy="396782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2" name="모서리가 둥근 직사각형 189">
                <a:extLst>
                  <a:ext uri="{FF2B5EF4-FFF2-40B4-BE49-F238E27FC236}">
                    <a16:creationId xmlns:a16="http://schemas.microsoft.com/office/drawing/2014/main" id="{5BA0241A-6DF9-4399-A9B2-6A125063A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372" y="2331467"/>
                <a:ext cx="1563760" cy="576127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FF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3" name="TextBox 190">
                <a:extLst>
                  <a:ext uri="{FF2B5EF4-FFF2-40B4-BE49-F238E27FC236}">
                    <a16:creationId xmlns:a16="http://schemas.microsoft.com/office/drawing/2014/main" id="{7B10A83F-D5B8-4003-A3F4-A7019E5A4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9552" y="2345751"/>
                <a:ext cx="287351" cy="460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b="1" kern="0" dirty="0">
                    <a:solidFill>
                      <a:srgbClr val="0000FF"/>
                    </a:solidFill>
                    <a:latin typeface="바탕" pitchFamily="18" charset="-127"/>
                    <a:ea typeface="바탕" pitchFamily="18" charset="-127"/>
                  </a:rPr>
                  <a:t>Q</a:t>
                </a:r>
              </a:p>
            </p:txBody>
          </p:sp>
        </p:grpSp>
        <p:grpSp>
          <p:nvGrpSpPr>
            <p:cNvPr id="123912" name="그룹 6">
              <a:extLst>
                <a:ext uri="{FF2B5EF4-FFF2-40B4-BE49-F238E27FC236}">
                  <a16:creationId xmlns:a16="http://schemas.microsoft.com/office/drawing/2014/main" id="{937B278E-6B0A-4EDE-B1C9-26AB513491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24078" y="4076972"/>
              <a:ext cx="3240410" cy="2592388"/>
              <a:chOff x="5436046" y="3860800"/>
              <a:chExt cx="3240410" cy="2592388"/>
            </a:xfrm>
          </p:grpSpPr>
          <p:sp>
            <p:nvSpPr>
              <p:cNvPr id="27" name="타원 203">
                <a:extLst>
                  <a:ext uri="{FF2B5EF4-FFF2-40B4-BE49-F238E27FC236}">
                    <a16:creationId xmlns:a16="http://schemas.microsoft.com/office/drawing/2014/main" id="{8B84D1FF-3FB5-42DC-8BCD-4C920F54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69969" y="4897804"/>
                <a:ext cx="395305" cy="396782"/>
              </a:xfrm>
              <a:prstGeom prst="ellipse">
                <a:avLst/>
              </a:prstGeom>
              <a:noFill/>
              <a:ln w="19050" algn="ctr">
                <a:solidFill>
                  <a:srgbClr val="FFFFFF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28" name="Text Box 11">
                <a:extLst>
                  <a:ext uri="{FF2B5EF4-FFF2-40B4-BE49-F238E27FC236}">
                    <a16:creationId xmlns:a16="http://schemas.microsoft.com/office/drawing/2014/main" id="{5B3FDE81-8FD2-4376-B866-9E94557B5A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56977" y="3950290"/>
                <a:ext cx="355616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29" name="Text Box 14">
                <a:extLst>
                  <a:ext uri="{FF2B5EF4-FFF2-40B4-BE49-F238E27FC236}">
                    <a16:creationId xmlns:a16="http://schemas.microsoft.com/office/drawing/2014/main" id="{C4EBE540-8212-45F4-9504-EFB579272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96957" y="4866061"/>
                <a:ext cx="300052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30" name="Text Box 17">
                <a:extLst>
                  <a:ext uri="{FF2B5EF4-FFF2-40B4-BE49-F238E27FC236}">
                    <a16:creationId xmlns:a16="http://schemas.microsoft.com/office/drawing/2014/main" id="{104843DF-9C22-478D-8C0F-E6704BC221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8548" y="4488325"/>
                <a:ext cx="569939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450</a:t>
                </a:r>
              </a:p>
            </p:txBody>
          </p:sp>
          <p:sp>
            <p:nvSpPr>
              <p:cNvPr id="31" name="Text Box 20">
                <a:extLst>
                  <a:ext uri="{FF2B5EF4-FFF2-40B4-BE49-F238E27FC236}">
                    <a16:creationId xmlns:a16="http://schemas.microsoft.com/office/drawing/2014/main" id="{42A66E81-805D-4E55-8D96-38C71A8B85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58839" y="5372355"/>
                <a:ext cx="5683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270</a:t>
                </a:r>
              </a:p>
            </p:txBody>
          </p:sp>
          <p:sp>
            <p:nvSpPr>
              <p:cNvPr id="32" name="타원 204">
                <a:extLst>
                  <a:ext uri="{FF2B5EF4-FFF2-40B4-BE49-F238E27FC236}">
                    <a16:creationId xmlns:a16="http://schemas.microsoft.com/office/drawing/2014/main" id="{38F4F315-66FC-468C-8102-86D6D4092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6977" y="3989968"/>
                <a:ext cx="395306" cy="395195"/>
              </a:xfrm>
              <a:prstGeom prst="ellipse">
                <a:avLst/>
              </a:prstGeom>
              <a:noFill/>
              <a:ln w="19050" algn="ctr">
                <a:solidFill>
                  <a:srgbClr val="00009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3" name="타원 205">
                <a:extLst>
                  <a:ext uri="{FF2B5EF4-FFF2-40B4-BE49-F238E27FC236}">
                    <a16:creationId xmlns:a16="http://schemas.microsoft.com/office/drawing/2014/main" id="{7569C0F4-5181-45B8-B107-77771A0DD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3267" y="4893043"/>
                <a:ext cx="396893" cy="396782"/>
              </a:xfrm>
              <a:prstGeom prst="ellipse">
                <a:avLst/>
              </a:prstGeom>
              <a:solidFill>
                <a:srgbClr val="FFFFFF"/>
              </a:solidFill>
              <a:ln w="19050" algn="ctr">
                <a:solidFill>
                  <a:srgbClr val="FFFFFF">
                    <a:lumMod val="50000"/>
                  </a:srgb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34" name="Text Box 19">
                <a:extLst>
                  <a:ext uri="{FF2B5EF4-FFF2-40B4-BE49-F238E27FC236}">
                    <a16:creationId xmlns:a16="http://schemas.microsoft.com/office/drawing/2014/main" id="{7DA8FC6C-7E03-4B57-9622-4A6F2B2DD4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03086" y="5397749"/>
                <a:ext cx="677893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210</a:t>
                </a:r>
              </a:p>
            </p:txBody>
          </p:sp>
          <p:sp>
            <p:nvSpPr>
              <p:cNvPr id="35" name="모서리가 둥근 직사각형 207">
                <a:extLst>
                  <a:ext uri="{FF2B5EF4-FFF2-40B4-BE49-F238E27FC236}">
                    <a16:creationId xmlns:a16="http://schemas.microsoft.com/office/drawing/2014/main" id="{BFECA432-8367-4381-B285-C81157D5E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8039" y="3861411"/>
                <a:ext cx="2808417" cy="577714"/>
              </a:xfrm>
              <a:prstGeom prst="roundRect">
                <a:avLst>
                  <a:gd name="adj" fmla="val 16667"/>
                </a:avLst>
              </a:prstGeom>
              <a:noFill/>
              <a:ln w="19050" algn="ctr">
                <a:solidFill>
                  <a:srgbClr val="FF99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6" name="TextBox 208">
                <a:extLst>
                  <a:ext uri="{FF2B5EF4-FFF2-40B4-BE49-F238E27FC236}">
                    <a16:creationId xmlns:a16="http://schemas.microsoft.com/office/drawing/2014/main" id="{6618B585-C884-4DC7-ABFA-41E35758EB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6219" y="3875694"/>
                <a:ext cx="287351" cy="4618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b="1" kern="0" dirty="0">
                    <a:solidFill>
                      <a:srgbClr val="0000FF"/>
                    </a:solidFill>
                    <a:latin typeface="바탕" pitchFamily="18" charset="-127"/>
                    <a:ea typeface="바탕" pitchFamily="18" charset="-127"/>
                  </a:rPr>
                  <a:t>Q</a:t>
                </a:r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C16B007B-4F46-4CC5-BA4B-39F03AA977A4}"/>
                  </a:ext>
                </a:extLst>
              </p:cNvPr>
              <p:cNvSpPr/>
              <p:nvPr/>
            </p:nvSpPr>
            <p:spPr bwMode="auto">
              <a:xfrm>
                <a:off x="6968227" y="5740569"/>
                <a:ext cx="396893" cy="3967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E7C696FD-FDAD-4B62-B052-B992AED52115}"/>
                  </a:ext>
                </a:extLst>
              </p:cNvPr>
              <p:cNvSpPr/>
              <p:nvPr/>
            </p:nvSpPr>
            <p:spPr bwMode="auto">
              <a:xfrm>
                <a:off x="6433215" y="5734220"/>
                <a:ext cx="396893" cy="3967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39" name="Line 45">
                <a:extLst>
                  <a:ext uri="{FF2B5EF4-FFF2-40B4-BE49-F238E27FC236}">
                    <a16:creationId xmlns:a16="http://schemas.microsoft.com/office/drawing/2014/main" id="{548A5242-3460-4290-9360-F5ABD81481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603086" y="5277128"/>
                <a:ext cx="223847" cy="471376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40" name="Line 46">
                <a:extLst>
                  <a:ext uri="{FF2B5EF4-FFF2-40B4-BE49-F238E27FC236}">
                    <a16:creationId xmlns:a16="http://schemas.microsoft.com/office/drawing/2014/main" id="{32CD82C8-0313-4121-95CC-328C2E070A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5855" y="5253320"/>
                <a:ext cx="250837" cy="518991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41" name="Text Box 12">
                <a:extLst>
                  <a:ext uri="{FF2B5EF4-FFF2-40B4-BE49-F238E27FC236}">
                    <a16:creationId xmlns:a16="http://schemas.microsoft.com/office/drawing/2014/main" id="{505061F3-4700-48BB-AC77-EEB27F3B6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34803" y="5713587"/>
                <a:ext cx="330215" cy="39995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42" name="Text Box 13">
                <a:extLst>
                  <a:ext uri="{FF2B5EF4-FFF2-40B4-BE49-F238E27FC236}">
                    <a16:creationId xmlns:a16="http://schemas.microsoft.com/office/drawing/2014/main" id="{9577D0E6-DF4C-43E9-9B0D-FE8B68B79B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82515" y="5713587"/>
                <a:ext cx="303227" cy="39995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43" name="Text Box 18">
                <a:extLst>
                  <a:ext uri="{FF2B5EF4-FFF2-40B4-BE49-F238E27FC236}">
                    <a16:creationId xmlns:a16="http://schemas.microsoft.com/office/drawing/2014/main" id="{F73E8089-B043-472E-8673-FB8E202715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72887" y="6053232"/>
                <a:ext cx="441345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90</a:t>
                </a:r>
              </a:p>
            </p:txBody>
          </p:sp>
          <p:sp>
            <p:nvSpPr>
              <p:cNvPr id="44" name="Text Box 19">
                <a:extLst>
                  <a:ext uri="{FF2B5EF4-FFF2-40B4-BE49-F238E27FC236}">
                    <a16:creationId xmlns:a16="http://schemas.microsoft.com/office/drawing/2014/main" id="{156AB6CA-55E4-45F3-9FA9-504EAE5DEF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07900" y="6045297"/>
                <a:ext cx="569938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120</a:t>
                </a:r>
              </a:p>
            </p:txBody>
          </p:sp>
          <p:sp>
            <p:nvSpPr>
              <p:cNvPr id="45" name="Line 45">
                <a:extLst>
                  <a:ext uri="{FF2B5EF4-FFF2-40B4-BE49-F238E27FC236}">
                    <a16:creationId xmlns:a16="http://schemas.microsoft.com/office/drawing/2014/main" id="{E559D283-BC35-4153-80D8-DDC092075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941238" y="4253431"/>
                <a:ext cx="350854" cy="634851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타원 218">
                <a:extLst>
                  <a:ext uri="{FF2B5EF4-FFF2-40B4-BE49-F238E27FC236}">
                    <a16:creationId xmlns:a16="http://schemas.microsoft.com/office/drawing/2014/main" id="{B124F3F3-D93F-4DE6-92A7-D071FB0D4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8589" y="3943941"/>
                <a:ext cx="396893" cy="396782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7" name="Line 46">
                <a:extLst>
                  <a:ext uri="{FF2B5EF4-FFF2-40B4-BE49-F238E27FC236}">
                    <a16:creationId xmlns:a16="http://schemas.microsoft.com/office/drawing/2014/main" id="{B837E94A-3F5A-4132-A8A3-C4D766F7C1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9443" y="4253431"/>
                <a:ext cx="398481" cy="644373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8" name="Text Box 20">
                <a:extLst>
                  <a:ext uri="{FF2B5EF4-FFF2-40B4-BE49-F238E27FC236}">
                    <a16:creationId xmlns:a16="http://schemas.microsoft.com/office/drawing/2014/main" id="{6BFA36B5-A77D-40F6-9157-2BAD8FAC04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93748" y="4012187"/>
                <a:ext cx="5683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480</a:t>
                </a:r>
              </a:p>
            </p:txBody>
          </p:sp>
        </p:grpSp>
        <p:grpSp>
          <p:nvGrpSpPr>
            <p:cNvPr id="123913" name="그룹 7">
              <a:extLst>
                <a:ext uri="{FF2B5EF4-FFF2-40B4-BE49-F238E27FC236}">
                  <a16:creationId xmlns:a16="http://schemas.microsoft.com/office/drawing/2014/main" id="{FA986503-D5D1-4615-943D-5C70DFA4F9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7087" y="3402690"/>
              <a:ext cx="1893888" cy="2752319"/>
              <a:chOff x="2195736" y="1886640"/>
              <a:chExt cx="1893888" cy="2752319"/>
            </a:xfrm>
          </p:grpSpPr>
          <p:sp>
            <p:nvSpPr>
              <p:cNvPr id="10" name="타원 203">
                <a:extLst>
                  <a:ext uri="{FF2B5EF4-FFF2-40B4-BE49-F238E27FC236}">
                    <a16:creationId xmlns:a16="http://schemas.microsoft.com/office/drawing/2014/main" id="{9BD778C5-C8E0-45CA-B7DF-90FAA400A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1858" y="3091633"/>
                <a:ext cx="395306" cy="396782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Text Box 14">
                <a:extLst>
                  <a:ext uri="{FF2B5EF4-FFF2-40B4-BE49-F238E27FC236}">
                    <a16:creationId xmlns:a16="http://schemas.microsoft.com/office/drawing/2014/main" id="{F872E655-D65C-4DF0-BEC5-20BE8FD9DA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58847" y="3059890"/>
                <a:ext cx="3000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>
                    <a:solidFill>
                      <a:srgbClr val="000000"/>
                    </a:solidFill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12" name="Text Box 20">
                <a:extLst>
                  <a:ext uri="{FF2B5EF4-FFF2-40B4-BE49-F238E27FC236}">
                    <a16:creationId xmlns:a16="http://schemas.microsoft.com/office/drawing/2014/main" id="{B13FC8D1-879F-47A0-B41F-B329C3C19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0728" y="3566183"/>
                <a:ext cx="5683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270</a:t>
                </a:r>
              </a:p>
            </p:txBody>
          </p:sp>
          <p:sp>
            <p:nvSpPr>
              <p:cNvPr id="13" name="타원 205">
                <a:extLst>
                  <a:ext uri="{FF2B5EF4-FFF2-40B4-BE49-F238E27FC236}">
                    <a16:creationId xmlns:a16="http://schemas.microsoft.com/office/drawing/2014/main" id="{64AA037C-AD14-4864-8F43-1CED3B74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5156" y="3086871"/>
                <a:ext cx="396893" cy="396782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Text Box 19">
                <a:extLst>
                  <a:ext uri="{FF2B5EF4-FFF2-40B4-BE49-F238E27FC236}">
                    <a16:creationId xmlns:a16="http://schemas.microsoft.com/office/drawing/2014/main" id="{B5717982-B20D-4F90-A3B4-5C675E9CD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64975" y="3591577"/>
                <a:ext cx="677894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210</a:t>
                </a:r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9F328667-8285-49EC-914F-6CCB8019649E}"/>
                  </a:ext>
                </a:extLst>
              </p:cNvPr>
              <p:cNvSpPr/>
              <p:nvPr/>
            </p:nvSpPr>
            <p:spPr bwMode="auto">
              <a:xfrm>
                <a:off x="2730117" y="3934397"/>
                <a:ext cx="396893" cy="3967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AB73DCAF-520D-4AEE-8062-ED856D4EEA5D}"/>
                  </a:ext>
                </a:extLst>
              </p:cNvPr>
              <p:cNvSpPr/>
              <p:nvPr/>
            </p:nvSpPr>
            <p:spPr bwMode="auto">
              <a:xfrm>
                <a:off x="2195105" y="3928048"/>
                <a:ext cx="396893" cy="396782"/>
              </a:xfrm>
              <a:prstGeom prst="ellipse">
                <a:avLst/>
              </a:prstGeom>
              <a:noFill/>
              <a:ln w="19050" cap="flat" cmpd="sng" algn="ctr">
                <a:solidFill>
                  <a:srgbClr val="FFFFFF">
                    <a:lumMod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rgbClr val="FFFFFF">
                      <a:lumMod val="50000"/>
                    </a:srgbClr>
                  </a:solidFill>
                </a:endParaRPr>
              </a:p>
            </p:txBody>
          </p:sp>
          <p:sp>
            <p:nvSpPr>
              <p:cNvPr id="17" name="Line 45">
                <a:extLst>
                  <a:ext uri="{FF2B5EF4-FFF2-40B4-BE49-F238E27FC236}">
                    <a16:creationId xmlns:a16="http://schemas.microsoft.com/office/drawing/2014/main" id="{C4E47152-FC44-4C0E-8F5F-96C1BB2713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64975" y="3470956"/>
                <a:ext cx="223848" cy="471377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Line 46">
                <a:extLst>
                  <a:ext uri="{FF2B5EF4-FFF2-40B4-BE49-F238E27FC236}">
                    <a16:creationId xmlns:a16="http://schemas.microsoft.com/office/drawing/2014/main" id="{B124221E-E45C-4E66-88BA-595816E27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7744" y="3447149"/>
                <a:ext cx="250837" cy="518990"/>
              </a:xfrm>
              <a:prstGeom prst="line">
                <a:avLst/>
              </a:prstGeom>
              <a:noFill/>
              <a:ln w="38100">
                <a:solidFill>
                  <a:srgbClr val="FFFFFF">
                    <a:lumMod val="50000"/>
                  </a:srgbClr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Text Box 12">
                <a:extLst>
                  <a:ext uri="{FF2B5EF4-FFF2-40B4-BE49-F238E27FC236}">
                    <a16:creationId xmlns:a16="http://schemas.microsoft.com/office/drawing/2014/main" id="{35F94E6E-7A5A-4FE3-89C9-90A68FD6C2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6692" y="3907416"/>
                <a:ext cx="330215" cy="39995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0" name="Text Box 13">
                <a:extLst>
                  <a:ext uri="{FF2B5EF4-FFF2-40B4-BE49-F238E27FC236}">
                    <a16:creationId xmlns:a16="http://schemas.microsoft.com/office/drawing/2014/main" id="{E3D11B39-6AAA-4377-BA56-DCE20659EA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4405" y="3907416"/>
                <a:ext cx="303226" cy="399956"/>
              </a:xfrm>
              <a:prstGeom prst="rect">
                <a:avLst/>
              </a:prstGeom>
              <a:noFill/>
              <a:ln w="9525">
                <a:noFill/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i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G</a:t>
                </a:r>
              </a:p>
            </p:txBody>
          </p:sp>
          <p:sp>
            <p:nvSpPr>
              <p:cNvPr id="21" name="Text Box 19">
                <a:extLst>
                  <a:ext uri="{FF2B5EF4-FFF2-40B4-BE49-F238E27FC236}">
                    <a16:creationId xmlns:a16="http://schemas.microsoft.com/office/drawing/2014/main" id="{6A1C7106-99FA-4660-AFBF-000789F0D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9789" y="4239125"/>
                <a:ext cx="569939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 dirty="0">
                    <a:solidFill>
                      <a:srgbClr val="FFFFFF">
                        <a:lumMod val="50000"/>
                      </a:srgbClr>
                    </a:solidFill>
                    <a:latin typeface="Times New Roman" pitchFamily="18" charset="0"/>
                  </a:rPr>
                  <a:t>120</a:t>
                </a:r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D0783040-3540-4955-8797-4897F7A86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703128" y="2447259"/>
                <a:ext cx="350853" cy="6348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" name="타원 218">
                <a:extLst>
                  <a:ext uri="{FF2B5EF4-FFF2-40B4-BE49-F238E27FC236}">
                    <a16:creationId xmlns:a16="http://schemas.microsoft.com/office/drawing/2014/main" id="{B29D679F-00D2-4DFC-AE41-865BCE925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479" y="2137769"/>
                <a:ext cx="396893" cy="396782"/>
              </a:xfrm>
              <a:prstGeom prst="ellipse">
                <a:avLst/>
              </a:prstGeom>
              <a:solidFill>
                <a:srgbClr val="FFFF00"/>
              </a:solidFill>
              <a:ln w="19050" algn="ctr">
                <a:solidFill>
                  <a:srgbClr val="000099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Line 46">
                <a:extLst>
                  <a:ext uri="{FF2B5EF4-FFF2-40B4-BE49-F238E27FC236}">
                    <a16:creationId xmlns:a16="http://schemas.microsoft.com/office/drawing/2014/main" id="{9838216A-EF03-48D3-A64C-F2ECDFEDF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41333" y="2447259"/>
                <a:ext cx="398480" cy="64437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800" kern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" name="Text Box 20">
                <a:extLst>
                  <a:ext uri="{FF2B5EF4-FFF2-40B4-BE49-F238E27FC236}">
                    <a16:creationId xmlns:a16="http://schemas.microsoft.com/office/drawing/2014/main" id="{A651EE51-7433-4489-8D86-6727C2975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5638" y="2206016"/>
                <a:ext cx="568351" cy="3999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Script MT Bold" pitchFamily="66" charset="0"/>
                  </a:defRPr>
                </a:lvl9pPr>
              </a:lstStyle>
              <a:p>
                <a:pPr eaLnBrk="1" fontAlgn="auto" latinLnBrk="1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ko-KR" sz="2000" b="1" kern="0">
                    <a:solidFill>
                      <a:srgbClr val="000000"/>
                    </a:solidFill>
                    <a:latin typeface="Times New Roman" pitchFamily="18" charset="0"/>
                  </a:rPr>
                  <a:t>480</a:t>
                </a:r>
              </a:p>
            </p:txBody>
          </p:sp>
          <p:sp>
            <p:nvSpPr>
              <p:cNvPr id="26" name="오른쪽 화살표 121">
                <a:extLst>
                  <a:ext uri="{FF2B5EF4-FFF2-40B4-BE49-F238E27FC236}">
                    <a16:creationId xmlns:a16="http://schemas.microsoft.com/office/drawing/2014/main" id="{82E52AC3-F48C-44D8-AD7A-2718A6364FBE}"/>
                  </a:ext>
                </a:extLst>
              </p:cNvPr>
              <p:cNvSpPr/>
              <p:nvPr/>
            </p:nvSpPr>
            <p:spPr bwMode="auto">
              <a:xfrm>
                <a:off x="2196692" y="1887003"/>
                <a:ext cx="361967" cy="309490"/>
              </a:xfrm>
              <a:prstGeom prst="rightArrow">
                <a:avLst/>
              </a:prstGeom>
              <a:solidFill>
                <a:srgbClr val="009999"/>
              </a:solidFill>
              <a:ln w="19050" cap="flat" cmpd="sng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endParaRPr kumimoji="0" lang="en-US" sz="2400" kern="0">
                  <a:solidFill>
                    <a:srgbClr val="FFFFFF"/>
                  </a:solidFill>
                  <a:latin typeface="Script MT Bold" pitchFamily="66" charset="0"/>
                </a:endParaRPr>
              </a:p>
            </p:txBody>
          </p:sp>
        </p:grpSp>
        <p:sp>
          <p:nvSpPr>
            <p:cNvPr id="9" name="오른쪽 화살표 104">
              <a:extLst>
                <a:ext uri="{FF2B5EF4-FFF2-40B4-BE49-F238E27FC236}">
                  <a16:creationId xmlns:a16="http://schemas.microsoft.com/office/drawing/2014/main" id="{DFB97B2F-E4BA-4F0C-90DE-39BFF752FAB2}"/>
                </a:ext>
              </a:extLst>
            </p:cNvPr>
            <p:cNvSpPr/>
            <p:nvPr/>
          </p:nvSpPr>
          <p:spPr bwMode="auto">
            <a:xfrm>
              <a:off x="5076521" y="4499758"/>
              <a:ext cx="360380" cy="309489"/>
            </a:xfrm>
            <a:prstGeom prst="rightArrow">
              <a:avLst/>
            </a:prstGeom>
            <a:solidFill>
              <a:srgbClr val="009999"/>
            </a:solidFill>
            <a:ln w="19050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kumimoji="0" lang="en-US" sz="2400" kern="0">
                <a:solidFill>
                  <a:srgbClr val="FFFFFF"/>
                </a:solidFill>
                <a:latin typeface="Script MT Bold" pitchFamily="66" charset="0"/>
              </a:endParaRPr>
            </a:p>
          </p:txBody>
        </p:sp>
      </p:grpSp>
      <p:sp>
        <p:nvSpPr>
          <p:cNvPr id="54" name="Text Box 18">
            <a:extLst>
              <a:ext uri="{FF2B5EF4-FFF2-40B4-BE49-F238E27FC236}">
                <a16:creationId xmlns:a16="http://schemas.microsoft.com/office/drawing/2014/main" id="{7B3646E9-A1DE-4A90-99BF-95DEBD496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6023" y="5073551"/>
            <a:ext cx="44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cript MT Bold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cript MT Bold" pitchFamily="66" charset="0"/>
              </a:defRPr>
            </a:lvl9pPr>
          </a:lstStyle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2000" b="1" kern="0" dirty="0">
                <a:solidFill>
                  <a:srgbClr val="FFFFFF">
                    <a:lumMod val="50000"/>
                  </a:srgbClr>
                </a:solidFill>
                <a:latin typeface="Times New Roman" pitchFamily="18" charset="0"/>
              </a:rPr>
              <a:t>90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제목 1">
            <a:extLst>
              <a:ext uri="{FF2B5EF4-FFF2-40B4-BE49-F238E27FC236}">
                <a16:creationId xmlns:a16="http://schemas.microsoft.com/office/drawing/2014/main" id="{E9069CC7-3558-4161-B224-A1ED6170E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715AE-6320-4FEC-8D7A-98E62275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Line 3: Q</a:t>
            </a:r>
            <a:r>
              <a:rPr lang="ko-KR" altLang="en-US" dirty="0"/>
              <a:t>에서 ‘</a:t>
            </a:r>
            <a:r>
              <a:rPr lang="en-US" altLang="ko-KR" dirty="0"/>
              <a:t>C’</a:t>
            </a:r>
            <a:r>
              <a:rPr lang="ko-KR" altLang="en-US" dirty="0"/>
              <a:t>의 부모 노드와 ‘</a:t>
            </a:r>
            <a:r>
              <a:rPr lang="en-US" altLang="ko-KR" dirty="0"/>
              <a:t>A’</a:t>
            </a:r>
            <a:r>
              <a:rPr lang="ko-KR" altLang="en-US" dirty="0"/>
              <a:t>를 제거한 후</a:t>
            </a:r>
            <a:r>
              <a:rPr lang="en-US" altLang="ko-KR" dirty="0"/>
              <a:t>, </a:t>
            </a:r>
            <a:r>
              <a:rPr lang="ko-KR" altLang="en-US" dirty="0"/>
              <a:t>새 부모 노드 </a:t>
            </a:r>
            <a:r>
              <a:rPr lang="en-US" altLang="ko-KR" dirty="0"/>
              <a:t>Q</a:t>
            </a:r>
            <a:r>
              <a:rPr lang="ko-KR" altLang="en-US" dirty="0"/>
              <a:t>에 삽입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F7F84-1184-4715-A526-39699D0126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379DFA2-FBB7-4856-AA6A-E221E17A1EB6}" type="slidenum">
              <a:rPr lang="en-US" altLang="ko-KR" sz="1200">
                <a:latin typeface="Tahoma" panose="020B0604030504040204" pitchFamily="34" charset="0"/>
              </a:rPr>
              <a:pPr/>
              <a:t>106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9857A5-9111-476B-9DA6-246398F41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2" y="2583699"/>
            <a:ext cx="3384376" cy="3165244"/>
          </a:xfrm>
          <a:prstGeom prst="rect">
            <a:avLst/>
          </a:prstGeom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제목 1">
            <a:extLst>
              <a:ext uri="{FF2B5EF4-FFF2-40B4-BE49-F238E27FC236}">
                <a16:creationId xmlns:a16="http://schemas.microsoft.com/office/drawing/2014/main" id="{3F62C0AB-42C6-43EA-8168-A4CC4B5D99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25955" name="내용 개체 틀 2">
            <a:extLst>
              <a:ext uri="{FF2B5EF4-FFF2-40B4-BE49-F238E27FC236}">
                <a16:creationId xmlns:a16="http://schemas.microsoft.com/office/drawing/2014/main" id="{F78B800F-69E3-4CCB-8A14-F6D632A1E1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반환된 트리를 살펴보면 각 이파리 </a:t>
            </a:r>
            <a:r>
              <a:rPr lang="en-US" altLang="ko-KR" dirty="0"/>
              <a:t>(</a:t>
            </a:r>
            <a:r>
              <a:rPr lang="ko-KR" altLang="en-US" dirty="0"/>
              <a:t>단말</a:t>
            </a:r>
            <a:r>
              <a:rPr lang="en-US" altLang="ko-KR" dirty="0"/>
              <a:t>) </a:t>
            </a:r>
            <a:r>
              <a:rPr lang="ko-KR" altLang="en-US" dirty="0"/>
              <a:t>노드에만 문자가 있다</a:t>
            </a:r>
            <a:r>
              <a:rPr lang="en-US" altLang="ko-KR" dirty="0"/>
              <a:t>. </a:t>
            </a:r>
          </a:p>
          <a:p>
            <a:pPr lvl="1" algn="just"/>
            <a:r>
              <a:rPr lang="ko-KR" altLang="en-US" dirty="0"/>
              <a:t>루트로부터 왼쪽 자식 노드로 내려가면 ‘</a:t>
            </a:r>
            <a:r>
              <a:rPr lang="en-US" altLang="ko-KR" dirty="0"/>
              <a:t>0’</a:t>
            </a:r>
            <a:r>
              <a:rPr lang="ko-KR" altLang="en-US" dirty="0"/>
              <a:t>을</a:t>
            </a:r>
            <a:r>
              <a:rPr lang="en-US" altLang="ko-KR" dirty="0"/>
              <a:t>, </a:t>
            </a:r>
            <a:r>
              <a:rPr lang="ko-KR" altLang="en-US" dirty="0"/>
              <a:t>오른쪽 자식 노드로 내려가면 ‘</a:t>
            </a:r>
            <a:r>
              <a:rPr lang="en-US" altLang="ko-KR" dirty="0"/>
              <a:t>1’</a:t>
            </a:r>
            <a:r>
              <a:rPr lang="ko-KR" altLang="en-US" dirty="0"/>
              <a:t>을 부여하면서</a:t>
            </a:r>
            <a:r>
              <a:rPr lang="en-US" altLang="ko-KR" dirty="0"/>
              <a:t>, </a:t>
            </a:r>
            <a:r>
              <a:rPr lang="ko-KR" altLang="en-US" dirty="0"/>
              <a:t>각 이파리에 도달할 때까지의 이진수를 추출하여 문자의 이진 코드를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9E7206-99A2-4DD1-A809-FE035C0B8D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B3B42DD-B038-432A-964D-9BBDEB281688}" type="slidenum">
              <a:rPr lang="en-US" altLang="ko-KR" sz="1200">
                <a:latin typeface="Tahoma" panose="020B0604030504040204" pitchFamily="34" charset="0"/>
              </a:rPr>
              <a:pPr/>
              <a:t>107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125957" name="그룹 31">
            <a:extLst>
              <a:ext uri="{FF2B5EF4-FFF2-40B4-BE49-F238E27FC236}">
                <a16:creationId xmlns:a16="http://schemas.microsoft.com/office/drawing/2014/main" id="{A7FC4879-9A03-4E41-9648-111F5460DCE7}"/>
              </a:ext>
            </a:extLst>
          </p:cNvPr>
          <p:cNvGrpSpPr>
            <a:grpSpLocks/>
          </p:cNvGrpSpPr>
          <p:nvPr/>
        </p:nvGrpSpPr>
        <p:grpSpPr bwMode="auto">
          <a:xfrm>
            <a:off x="4757738" y="3435351"/>
            <a:ext cx="2676525" cy="2992437"/>
            <a:chOff x="3275856" y="3212976"/>
            <a:chExt cx="2676524" cy="2992437"/>
          </a:xfrm>
        </p:grpSpPr>
        <p:sp>
          <p:nvSpPr>
            <p:cNvPr id="5" name="타원 139">
              <a:extLst>
                <a:ext uri="{FF2B5EF4-FFF2-40B4-BE49-F238E27FC236}">
                  <a16:creationId xmlns:a16="http://schemas.microsoft.com/office/drawing/2014/main" id="{3D36B2EA-BB5C-41A1-B461-A460F0B0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3956" y="3897188"/>
              <a:ext cx="396875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타원 140">
              <a:extLst>
                <a:ext uri="{FF2B5EF4-FFF2-40B4-BE49-F238E27FC236}">
                  <a16:creationId xmlns:a16="http://schemas.microsoft.com/office/drawing/2014/main" id="{3915C81C-AA08-4CE1-B3DE-2F355834A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0692" y="4613151"/>
              <a:ext cx="395288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004A48"/>
                </a:solidFill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CBE27EEC-B6D3-4869-A3BB-E6E56D908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3956" y="3857501"/>
              <a:ext cx="35718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" name="Text Box 14">
              <a:extLst>
                <a:ext uri="{FF2B5EF4-FFF2-40B4-BE49-F238E27FC236}">
                  <a16:creationId xmlns:a16="http://schemas.microsoft.com/office/drawing/2014/main" id="{C590D249-ED93-4F1A-985A-8B8EACA429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7680" y="4581401"/>
              <a:ext cx="3000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4A48"/>
                  </a:solidFill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" name="타원 143">
              <a:extLst>
                <a:ext uri="{FF2B5EF4-FFF2-40B4-BE49-F238E27FC236}">
                  <a16:creationId xmlns:a16="http://schemas.microsoft.com/office/drawing/2014/main" id="{D394CFB2-D51D-4358-A91A-7A463E160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3731" y="4605213"/>
              <a:ext cx="395287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타원 144">
              <a:extLst>
                <a:ext uri="{FF2B5EF4-FFF2-40B4-BE49-F238E27FC236}">
                  <a16:creationId xmlns:a16="http://schemas.microsoft.com/office/drawing/2014/main" id="{AFEF2F8C-76C8-4134-8825-83F6EE512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6481" y="5452938"/>
              <a:ext cx="395287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004A48"/>
                </a:solidFill>
              </a:endParaRPr>
            </a:p>
          </p:txBody>
        </p:sp>
        <p:sp>
          <p:nvSpPr>
            <p:cNvPr id="11" name="타원 145">
              <a:extLst>
                <a:ext uri="{FF2B5EF4-FFF2-40B4-BE49-F238E27FC236}">
                  <a16:creationId xmlns:a16="http://schemas.microsoft.com/office/drawing/2014/main" id="{26A8C806-9514-4437-AD03-9767257AB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0031" y="5446588"/>
              <a:ext cx="396875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004A48"/>
                </a:solidFill>
              </a:endParaRPr>
            </a:p>
          </p:txBody>
        </p:sp>
        <p:sp>
          <p:nvSpPr>
            <p:cNvPr id="12" name="Line 45">
              <a:extLst>
                <a:ext uri="{FF2B5EF4-FFF2-40B4-BE49-F238E27FC236}">
                  <a16:creationId xmlns:a16="http://schemas.microsoft.com/office/drawing/2014/main" id="{D0AF3426-6B39-4BB9-A233-62A6B5513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58468" y="4978276"/>
              <a:ext cx="276225" cy="47466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13" name="Line 46">
              <a:extLst>
                <a:ext uri="{FF2B5EF4-FFF2-40B4-BE49-F238E27FC236}">
                  <a16:creationId xmlns:a16="http://schemas.microsoft.com/office/drawing/2014/main" id="{0A765DE3-7747-4F8E-BF60-222B5AB83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6306" y="4965576"/>
              <a:ext cx="300037" cy="5048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rgbClr val="FFFFFF">
                    <a:lumMod val="50000"/>
                  </a:srgbClr>
                </a:solidFill>
              </a:endParaRPr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D139B03C-AD0A-464A-BD30-6F2487F5E4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7968" y="5425951"/>
              <a:ext cx="330200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4A48"/>
                  </a:solidFill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B84F29F6-045A-4201-BA7B-E90684CFC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80768" y="5425951"/>
              <a:ext cx="30321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i="1" kern="0">
                  <a:solidFill>
                    <a:srgbClr val="004A48"/>
                  </a:solidFill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6" name="Line 45">
              <a:extLst>
                <a:ext uri="{FF2B5EF4-FFF2-40B4-BE49-F238E27FC236}">
                  <a16:creationId xmlns:a16="http://schemas.microsoft.com/office/drawing/2014/main" id="{599DE3D2-E5C1-4308-97FF-6530AACE5B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34718" y="4171826"/>
              <a:ext cx="277813" cy="4508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타원 151">
              <a:extLst>
                <a:ext uri="{FF2B5EF4-FFF2-40B4-BE49-F238E27FC236}">
                  <a16:creationId xmlns:a16="http://schemas.microsoft.com/office/drawing/2014/main" id="{06741E34-CDA8-4F33-9D36-20F0FF1B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968" y="3854326"/>
              <a:ext cx="396875" cy="395287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Line 46">
              <a:extLst>
                <a:ext uri="{FF2B5EF4-FFF2-40B4-BE49-F238E27FC236}">
                  <a16:creationId xmlns:a16="http://schemas.microsoft.com/office/drawing/2014/main" id="{19E9EF1D-BB60-476F-AD4E-2BB6D761A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3992" y="4200401"/>
              <a:ext cx="377825" cy="4540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타원 153">
              <a:extLst>
                <a:ext uri="{FF2B5EF4-FFF2-40B4-BE49-F238E27FC236}">
                  <a16:creationId xmlns:a16="http://schemas.microsoft.com/office/drawing/2014/main" id="{A2661D67-04B6-4DB4-8652-981B0A78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4506" y="3212976"/>
              <a:ext cx="396875" cy="396875"/>
            </a:xfrm>
            <a:prstGeom prst="ellipse">
              <a:avLst/>
            </a:prstGeom>
            <a:noFill/>
            <a:ln w="19050" algn="ctr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Line 45">
              <a:extLst>
                <a:ext uri="{FF2B5EF4-FFF2-40B4-BE49-F238E27FC236}">
                  <a16:creationId xmlns:a16="http://schemas.microsoft.com/office/drawing/2014/main" id="{D21B563E-DD7D-453F-974C-C228AB4F2C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1931" y="3501901"/>
              <a:ext cx="311150" cy="452437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46">
              <a:extLst>
                <a:ext uri="{FF2B5EF4-FFF2-40B4-BE49-F238E27FC236}">
                  <a16:creationId xmlns:a16="http://schemas.microsoft.com/office/drawing/2014/main" id="{0DA3757B-3BA6-4394-97CE-7ADAFC8096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1693" y="3538413"/>
              <a:ext cx="360363" cy="39528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Box 2">
              <a:extLst>
                <a:ext uri="{FF2B5EF4-FFF2-40B4-BE49-F238E27FC236}">
                  <a16:creationId xmlns:a16="http://schemas.microsoft.com/office/drawing/2014/main" id="{4021C635-6670-4212-A17F-8DB7F00C0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756" y="3430463"/>
              <a:ext cx="254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23" name="TextBox 156">
              <a:extLst>
                <a:ext uri="{FF2B5EF4-FFF2-40B4-BE49-F238E27FC236}">
                  <a16:creationId xmlns:a16="http://schemas.microsoft.com/office/drawing/2014/main" id="{7A4F4B2F-F73E-4C65-9F3B-317C87813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556" y="4078163"/>
              <a:ext cx="2540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24" name="TextBox 157">
              <a:extLst>
                <a:ext uri="{FF2B5EF4-FFF2-40B4-BE49-F238E27FC236}">
                  <a16:creationId xmlns:a16="http://schemas.microsoft.com/office/drawing/2014/main" id="{339BEBD5-908F-4BF8-B2D1-87E9734284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656" y="4932238"/>
              <a:ext cx="254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0</a:t>
              </a:r>
            </a:p>
          </p:txBody>
        </p:sp>
        <p:sp>
          <p:nvSpPr>
            <p:cNvPr id="25" name="TextBox 158">
              <a:extLst>
                <a:ext uri="{FF2B5EF4-FFF2-40B4-BE49-F238E27FC236}">
                  <a16:creationId xmlns:a16="http://schemas.microsoft.com/office/drawing/2014/main" id="{A7F0F3DE-BBE3-46F4-921E-5C03CC79C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956" y="3430463"/>
              <a:ext cx="254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26" name="TextBox 159">
              <a:extLst>
                <a:ext uri="{FF2B5EF4-FFF2-40B4-BE49-F238E27FC236}">
                  <a16:creationId xmlns:a16="http://schemas.microsoft.com/office/drawing/2014/main" id="{C8E53CCD-4BCD-4860-A4AD-40BD23C143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6080" y="4140076"/>
              <a:ext cx="254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27" name="TextBox 160">
              <a:extLst>
                <a:ext uri="{FF2B5EF4-FFF2-40B4-BE49-F238E27FC236}">
                  <a16:creationId xmlns:a16="http://schemas.microsoft.com/office/drawing/2014/main" id="{580A8AEB-0461-4CF8-8003-2AA6D8FEA2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7918" y="4932238"/>
              <a:ext cx="254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Script MT Bold" pitchFamily="66" charset="0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1800" b="1" kern="0">
                  <a:solidFill>
                    <a:srgbClr val="004A48"/>
                  </a:solidFill>
                  <a:latin typeface="바탕" pitchFamily="18" charset="-127"/>
                  <a:ea typeface="바탕" pitchFamily="18" charset="-127"/>
                </a:rPr>
                <a:t>1</a:t>
              </a:r>
            </a:p>
          </p:txBody>
        </p:sp>
        <p:sp>
          <p:nvSpPr>
            <p:cNvPr id="125981" name="TextBox 161">
              <a:extLst>
                <a:ext uri="{FF2B5EF4-FFF2-40B4-BE49-F238E27FC236}">
                  <a16:creationId xmlns:a16="http://schemas.microsoft.com/office/drawing/2014/main" id="{602E182A-681F-4B9A-A37B-83EF3033BD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856" y="4308351"/>
              <a:ext cx="254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0</a:t>
              </a:r>
            </a:p>
          </p:txBody>
        </p:sp>
        <p:sp>
          <p:nvSpPr>
            <p:cNvPr id="125982" name="TextBox 162">
              <a:extLst>
                <a:ext uri="{FF2B5EF4-FFF2-40B4-BE49-F238E27FC236}">
                  <a16:creationId xmlns:a16="http://schemas.microsoft.com/office/drawing/2014/main" id="{C34D730F-97A5-48AF-9268-AA8F9F8E2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617" y="5038601"/>
              <a:ext cx="7667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11</a:t>
              </a:r>
            </a:p>
          </p:txBody>
        </p:sp>
        <p:sp>
          <p:nvSpPr>
            <p:cNvPr id="125983" name="TextBox 163">
              <a:extLst>
                <a:ext uri="{FF2B5EF4-FFF2-40B4-BE49-F238E27FC236}">
                  <a16:creationId xmlns:a16="http://schemas.microsoft.com/office/drawing/2014/main" id="{B854DB66-2981-425F-8281-35930AF28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2018" y="5837113"/>
              <a:ext cx="760413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101</a:t>
              </a:r>
            </a:p>
          </p:txBody>
        </p:sp>
        <p:sp>
          <p:nvSpPr>
            <p:cNvPr id="125984" name="TextBox 164">
              <a:extLst>
                <a:ext uri="{FF2B5EF4-FFF2-40B4-BE49-F238E27FC236}">
                  <a16:creationId xmlns:a16="http://schemas.microsoft.com/office/drawing/2014/main" id="{B0A93610-C816-43DB-B04C-D5531BB0E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5393" y="5805363"/>
              <a:ext cx="7604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 b="1">
                  <a:solidFill>
                    <a:srgbClr val="FF0000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100</a:t>
              </a:r>
            </a:p>
          </p:txBody>
        </p: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제목 1">
            <a:extLst>
              <a:ext uri="{FF2B5EF4-FFF2-40B4-BE49-F238E27FC236}">
                <a16:creationId xmlns:a16="http://schemas.microsoft.com/office/drawing/2014/main" id="{9DD8AF4D-D172-41CA-9E19-1E003A1EC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압축률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DED701-E090-45F7-85DF-A8528E805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ko-KR" altLang="en-US" dirty="0"/>
              <a:t>예제에서 ‘</a:t>
            </a:r>
            <a:r>
              <a:rPr lang="en-US" altLang="ko-KR" dirty="0"/>
              <a:t>A’</a:t>
            </a:r>
            <a:r>
              <a:rPr lang="ko-KR" altLang="en-US" dirty="0"/>
              <a:t>는 ‘</a:t>
            </a:r>
            <a:r>
              <a:rPr lang="en-US" altLang="ko-KR" dirty="0"/>
              <a:t>0’, ‘T’</a:t>
            </a:r>
            <a:r>
              <a:rPr lang="ko-KR" altLang="en-US" dirty="0"/>
              <a:t>는 ‘</a:t>
            </a:r>
            <a:r>
              <a:rPr lang="en-US" altLang="ko-KR" dirty="0"/>
              <a:t>100’, ‘G’</a:t>
            </a:r>
            <a:r>
              <a:rPr lang="ko-KR" altLang="en-US" dirty="0"/>
              <a:t>는 ‘</a:t>
            </a:r>
            <a:r>
              <a:rPr lang="en-US" altLang="ko-KR" dirty="0"/>
              <a:t>101’, ‘C’</a:t>
            </a:r>
            <a:r>
              <a:rPr lang="ko-KR" altLang="en-US" dirty="0"/>
              <a:t>는 ‘</a:t>
            </a:r>
            <a:r>
              <a:rPr lang="en-US" altLang="ko-KR" dirty="0"/>
              <a:t>11’</a:t>
            </a:r>
            <a:r>
              <a:rPr lang="ko-KR" altLang="en-US" dirty="0"/>
              <a:t>의 코드가 각각 할당된다</a:t>
            </a:r>
            <a:r>
              <a:rPr lang="en-US" altLang="ko-KR" dirty="0"/>
              <a:t>.</a:t>
            </a:r>
          </a:p>
          <a:p>
            <a:pPr lvl="1" algn="just">
              <a:defRPr/>
            </a:pPr>
            <a:r>
              <a:rPr lang="ko-KR" altLang="en-US" dirty="0"/>
              <a:t>할당된 코드들을 보면</a:t>
            </a:r>
            <a:r>
              <a:rPr lang="en-US" altLang="ko-KR" dirty="0"/>
              <a:t>, </a:t>
            </a:r>
            <a:r>
              <a:rPr lang="ko-KR" altLang="en-US" dirty="0"/>
              <a:t>가장 빈도수가 높은 ‘</a:t>
            </a:r>
            <a:r>
              <a:rPr lang="en-US" altLang="ko-KR" dirty="0"/>
              <a:t>A’</a:t>
            </a:r>
            <a:r>
              <a:rPr lang="ko-KR" altLang="en-US" dirty="0"/>
              <a:t>가 가장 짧은 코드를 가지고</a:t>
            </a:r>
            <a:r>
              <a:rPr lang="en-US" altLang="ko-KR" dirty="0"/>
              <a:t>, </a:t>
            </a:r>
            <a:r>
              <a:rPr lang="ko-KR" altLang="en-US" dirty="0"/>
              <a:t>따라서 루트의 자식이 되어 있고</a:t>
            </a:r>
            <a:r>
              <a:rPr lang="en-US" altLang="ko-KR" dirty="0"/>
              <a:t>, </a:t>
            </a:r>
            <a:r>
              <a:rPr lang="ko-KR" altLang="en-US" dirty="0"/>
              <a:t>빈도수가 낮은 문자는 루트에서 멀리 떨어지게 되어 긴 코드를 가진다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이렇게 얻은 코드는 </a:t>
            </a:r>
            <a:r>
              <a:rPr lang="ko-KR" altLang="en-US" dirty="0" err="1"/>
              <a:t>접두부</a:t>
            </a:r>
            <a:r>
              <a:rPr lang="ko-KR" altLang="en-US" dirty="0"/>
              <a:t> 특성을 가진다</a:t>
            </a:r>
            <a:r>
              <a:rPr lang="en-US" altLang="ko-KR" dirty="0"/>
              <a:t>.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압축된 파일의 </a:t>
            </a:r>
            <a:r>
              <a:rPr lang="en-US" altLang="ko-KR" dirty="0"/>
              <a:t>bit </a:t>
            </a:r>
            <a:r>
              <a:rPr lang="ko-KR" altLang="en-US" dirty="0"/>
              <a:t>수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(450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1)+(90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3)+(120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3)+(270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2) = 1,620 bits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아스키 코드로 된 파일 크기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(450+90+120+270)x8 = 7,440 bits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>
                <a:solidFill>
                  <a:srgbClr val="00B0F0"/>
                </a:solidFill>
              </a:rPr>
              <a:t>파일 압축률</a:t>
            </a:r>
            <a:endParaRPr lang="en-US" altLang="ko-KR" dirty="0">
              <a:solidFill>
                <a:srgbClr val="00B0F0"/>
              </a:solidFill>
            </a:endParaRPr>
          </a:p>
          <a:p>
            <a:pPr lvl="1">
              <a:defRPr/>
            </a:pPr>
            <a:r>
              <a:rPr lang="en-US" altLang="ko-KR" dirty="0"/>
              <a:t>(1,620/7,440)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100 = 21.8%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ko-KR" altLang="en-US" dirty="0"/>
              <a:t>원래의 약 </a:t>
            </a:r>
            <a:r>
              <a:rPr lang="en-US" altLang="ko-KR" dirty="0"/>
              <a:t>1/5 </a:t>
            </a:r>
            <a:r>
              <a:rPr lang="ko-KR" altLang="en-US" dirty="0"/>
              <a:t>크기로 압축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4FDDC6-F712-4F6A-AEEA-CA8B1089DD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3069862-6A7D-4294-82AC-05F003397F7E}" type="slidenum">
              <a:rPr lang="en-US" altLang="ko-KR" sz="1200">
                <a:latin typeface="Tahoma" panose="020B0604030504040204" pitchFamily="34" charset="0"/>
              </a:rPr>
              <a:pPr/>
              <a:t>108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제목 1">
            <a:extLst>
              <a:ext uri="{FF2B5EF4-FFF2-40B4-BE49-F238E27FC236}">
                <a16:creationId xmlns:a16="http://schemas.microsoft.com/office/drawing/2014/main" id="{137ED9CD-ECE7-493C-A9CD-54FF235CE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복호화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D4492-C33F-46A3-BB82-0EB1CC91C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예제에서 얻은 </a:t>
            </a:r>
            <a:r>
              <a:rPr lang="ko-KR" altLang="en-US" dirty="0" err="1"/>
              <a:t>허프만</a:t>
            </a:r>
            <a:r>
              <a:rPr lang="ko-KR" altLang="en-US" dirty="0"/>
              <a:t> 코드로 아래의 압축된 부분에 대해서 압축을 해제하여 보자</a:t>
            </a:r>
            <a:r>
              <a:rPr lang="en-US" altLang="ko-KR" dirty="0"/>
              <a:t>.</a:t>
            </a:r>
          </a:p>
          <a:p>
            <a:pPr>
              <a:defRPr/>
            </a:pPr>
            <a:endParaRPr lang="en-US" altLang="ko-KR" dirty="0"/>
          </a:p>
          <a:p>
            <a:pPr marL="0" indent="0" algn="ctr">
              <a:buNone/>
              <a:defRPr/>
            </a:pPr>
            <a:r>
              <a:rPr lang="en-US" altLang="ko-KR" dirty="0"/>
              <a:t> 10110010001110101010100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/>
              <a:t> 101</a:t>
            </a:r>
            <a:r>
              <a:rPr lang="ko-KR" altLang="en-US" dirty="0"/>
              <a:t> </a:t>
            </a:r>
            <a:r>
              <a:rPr lang="en-US" altLang="ko-KR" dirty="0"/>
              <a:t>/ 100 / 100</a:t>
            </a:r>
            <a:r>
              <a:rPr lang="ko-KR" altLang="en-US" dirty="0"/>
              <a:t> </a:t>
            </a:r>
            <a:r>
              <a:rPr lang="en-US" altLang="ko-KR" dirty="0"/>
              <a:t>/ 0 / 11</a:t>
            </a:r>
            <a:r>
              <a:rPr lang="ko-KR" altLang="en-US" dirty="0"/>
              <a:t> </a:t>
            </a:r>
            <a:r>
              <a:rPr lang="en-US" altLang="ko-KR" dirty="0"/>
              <a:t>/ 101 / 0</a:t>
            </a:r>
            <a:r>
              <a:rPr lang="ko-KR" altLang="en-US" dirty="0"/>
              <a:t> </a:t>
            </a:r>
            <a:r>
              <a:rPr lang="en-US" altLang="ko-KR" dirty="0"/>
              <a:t>/ 101 / 0</a:t>
            </a:r>
            <a:r>
              <a:rPr lang="ko-KR" altLang="en-US" dirty="0"/>
              <a:t> </a:t>
            </a:r>
            <a:r>
              <a:rPr lang="en-US" altLang="ko-KR" dirty="0"/>
              <a:t>/ 100</a:t>
            </a:r>
          </a:p>
          <a:p>
            <a:pPr marL="0" indent="0">
              <a:buNone/>
              <a:defRPr/>
            </a:pPr>
            <a:endParaRPr lang="en-US" altLang="ko-KR" dirty="0"/>
          </a:p>
          <a:p>
            <a:pPr marL="0" indent="0" algn="ctr">
              <a:buNone/>
              <a:defRPr/>
            </a:pPr>
            <a:r>
              <a:rPr lang="en-US" altLang="ko-KR" dirty="0"/>
              <a:t> G T </a:t>
            </a:r>
            <a:r>
              <a:rPr lang="en-US" altLang="ko-KR" dirty="0" err="1"/>
              <a:t>T</a:t>
            </a:r>
            <a:r>
              <a:rPr lang="en-US" altLang="ko-KR" dirty="0"/>
              <a:t> A C G A G A 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E48096-E817-4841-8066-E84DC8E8EB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42F06CD-52B9-4E85-9697-D62ED6E49E38}" type="slidenum">
              <a:rPr lang="en-US" altLang="ko-KR" sz="1200">
                <a:latin typeface="Tahoma" panose="020B0604030504040204" pitchFamily="34" charset="0"/>
              </a:rPr>
              <a:pPr/>
              <a:t>109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EA7907B-0033-4091-97A4-FDBF03CE4A2B}"/>
              </a:ext>
            </a:extLst>
          </p:cNvPr>
          <p:cNvSpPr/>
          <p:nvPr/>
        </p:nvSpPr>
        <p:spPr bwMode="auto">
          <a:xfrm>
            <a:off x="3935760" y="4797152"/>
            <a:ext cx="360040" cy="288032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내용 개체 틀 2">
            <a:extLst>
              <a:ext uri="{FF2B5EF4-FFF2-40B4-BE49-F238E27FC236}">
                <a16:creationId xmlns:a16="http://schemas.microsoft.com/office/drawing/2014/main" id="{9F424869-5598-471C-BA8C-EC4C76F534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/>
              <a:t>200</a:t>
            </a:r>
            <a:r>
              <a:rPr lang="ko-KR" altLang="en-US" dirty="0"/>
              <a:t>원에 대한 최소 동전 수는 </a:t>
            </a:r>
            <a:r>
              <a:rPr lang="en-US" altLang="ko-KR" dirty="0"/>
              <a:t>100</a:t>
            </a:r>
            <a:r>
              <a:rPr lang="ko-KR" altLang="en-US" dirty="0" err="1"/>
              <a:t>원짜리</a:t>
            </a:r>
            <a:r>
              <a:rPr lang="ko-KR" altLang="en-US" dirty="0"/>
              <a:t> 동전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CoinChange</a:t>
            </a:r>
            <a:r>
              <a:rPr lang="en-US" altLang="ko-KR" dirty="0"/>
              <a:t> </a:t>
            </a:r>
            <a:r>
              <a:rPr lang="ko-KR" altLang="en-US" dirty="0"/>
              <a:t>알고리즘은 항상 최적의 답을 주지 못함</a:t>
            </a:r>
            <a:endParaRPr lang="en-US" altLang="ko-KR" dirty="0"/>
          </a:p>
          <a:p>
            <a:pPr lvl="2"/>
            <a:r>
              <a:rPr lang="ko-KR" altLang="en-US" dirty="0"/>
              <a:t>그러나 실제로는 거스름돈에 대한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알고리즘이 적용되도록 동전이 발행됨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4ABC74-4F85-4062-BD4C-53998AC9F9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2FFA885-F505-49EA-B713-34D06BD7B1A5}" type="slidenum">
              <a:rPr lang="en-US" altLang="ko-KR" sz="1200">
                <a:latin typeface="Tahoma" panose="020B0604030504040204" pitchFamily="34" charset="0"/>
              </a:rPr>
              <a:pPr/>
              <a:t>11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6389" name="Picture 2">
            <a:extLst>
              <a:ext uri="{FF2B5EF4-FFF2-40B4-BE49-F238E27FC236}">
                <a16:creationId xmlns:a16="http://schemas.microsoft.com/office/drawing/2014/main" id="{463AC6F7-B7BE-4D10-A549-342BE0E1CE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1" y="2058787"/>
            <a:ext cx="6192837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제목 1">
            <a:extLst>
              <a:ext uri="{FF2B5EF4-FFF2-40B4-BE49-F238E27FC236}">
                <a16:creationId xmlns:a16="http://schemas.microsoft.com/office/drawing/2014/main" id="{40064145-8144-42A5-9D7A-CD93052063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29027" name="내용 개체 틀 2">
            <a:extLst>
              <a:ext uri="{FF2B5EF4-FFF2-40B4-BE49-F238E27FC236}">
                <a16:creationId xmlns:a16="http://schemas.microsoft.com/office/drawing/2014/main" id="{E8F3C2B5-1103-4CBC-B0A7-2E7D5C5A6C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/>
              <a:t>Line 1: n</a:t>
            </a:r>
            <a:r>
              <a:rPr lang="ko-KR" altLang="en-US" dirty="0"/>
              <a:t>개의 노드를 만들고</a:t>
            </a:r>
            <a:r>
              <a:rPr lang="en-US" altLang="ko-KR" dirty="0"/>
              <a:t>, </a:t>
            </a:r>
            <a:r>
              <a:rPr lang="ko-KR" altLang="en-US" dirty="0"/>
              <a:t>각 빈도수를 노드에 저장하므로 </a:t>
            </a:r>
            <a:r>
              <a:rPr lang="en-US" altLang="ko-KR" dirty="0"/>
              <a:t>O(n)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Line 2: n</a:t>
            </a:r>
            <a:r>
              <a:rPr lang="ko-KR" altLang="en-US" dirty="0"/>
              <a:t>개의 노드로 우선순위 큐 </a:t>
            </a:r>
            <a:r>
              <a:rPr lang="en-US" altLang="ko-KR" dirty="0"/>
              <a:t>Q</a:t>
            </a:r>
            <a:r>
              <a:rPr lang="ko-KR" altLang="en-US" dirty="0"/>
              <a:t>를 만든다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여기서 우선 순위 큐로서 이진 </a:t>
            </a:r>
            <a:r>
              <a:rPr lang="ko-KR" altLang="en-US" dirty="0" err="1"/>
              <a:t>힙</a:t>
            </a:r>
            <a:r>
              <a:rPr lang="en-US" altLang="ko-KR" dirty="0"/>
              <a:t> </a:t>
            </a:r>
            <a:r>
              <a:rPr lang="ko-KR" altLang="en-US" dirty="0"/>
              <a:t>자료구조를 사용하면 </a:t>
            </a:r>
            <a:r>
              <a:rPr lang="en-US" altLang="ko-KR" dirty="0"/>
              <a:t>O(n)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FF35B0-0528-471A-8171-C1479FA52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2766EE5-7AF4-4D22-A6DA-6ABFDDAB23DC}" type="slidenum">
              <a:rPr lang="en-US" altLang="ko-KR" sz="1200">
                <a:latin typeface="Tahoma" panose="020B0604030504040204" pitchFamily="34" charset="0"/>
              </a:rPr>
              <a:pPr/>
              <a:t>110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제목 1">
            <a:extLst>
              <a:ext uri="{FF2B5EF4-FFF2-40B4-BE49-F238E27FC236}">
                <a16:creationId xmlns:a16="http://schemas.microsoft.com/office/drawing/2014/main" id="{FF0785E0-5025-40C5-81C1-DC72E13C3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75779" name="내용 개체 틀 2">
            <a:extLst>
              <a:ext uri="{FF2B5EF4-FFF2-40B4-BE49-F238E27FC236}">
                <a16:creationId xmlns:a16="http://schemas.microsoft.com/office/drawing/2014/main" id="{57D96C69-D2F5-4EAE-80C8-EC56FA326E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Line 3~7</a:t>
            </a:r>
          </a:p>
          <a:p>
            <a:pPr lvl="1">
              <a:defRPr/>
            </a:pPr>
            <a:r>
              <a:rPr lang="ko-KR" altLang="en-US" dirty="0"/>
              <a:t>최소 빈도수를 가진 노드 </a:t>
            </a:r>
            <a:r>
              <a:rPr lang="en-US" altLang="ko-KR" dirty="0"/>
              <a:t>2</a:t>
            </a:r>
            <a:r>
              <a:rPr lang="ko-KR" altLang="en-US" dirty="0"/>
              <a:t>개를 </a:t>
            </a:r>
            <a:r>
              <a:rPr lang="en-US" altLang="ko-KR" dirty="0"/>
              <a:t>Q</a:t>
            </a:r>
            <a:r>
              <a:rPr lang="ko-KR" altLang="en-US" dirty="0"/>
              <a:t>에서 제거하는 </a:t>
            </a:r>
            <a:r>
              <a:rPr lang="ko-KR" altLang="en-US" dirty="0" err="1"/>
              <a:t>힙의</a:t>
            </a:r>
            <a:r>
              <a:rPr lang="ko-KR" altLang="en-US" dirty="0"/>
              <a:t> 삭제 연산과 새 노드를 </a:t>
            </a:r>
            <a:r>
              <a:rPr lang="en-US" altLang="ko-KR" dirty="0"/>
              <a:t>Q</a:t>
            </a:r>
            <a:r>
              <a:rPr lang="ko-KR" altLang="en-US" dirty="0"/>
              <a:t>에 삽입하는 연산을 수행하므로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while-</a:t>
            </a:r>
            <a:r>
              <a:rPr lang="ko-KR" altLang="en-US" dirty="0"/>
              <a:t>루프는 </a:t>
            </a:r>
            <a:r>
              <a:rPr lang="en-US" altLang="ko-KR" dirty="0"/>
              <a:t>(n-1)</a:t>
            </a:r>
            <a:r>
              <a:rPr lang="ko-KR" altLang="en-US" dirty="0"/>
              <a:t>번 반복</a:t>
            </a:r>
            <a:endParaRPr lang="en-US" altLang="ko-KR" dirty="0"/>
          </a:p>
          <a:p>
            <a:pPr lvl="2">
              <a:defRPr/>
            </a:pPr>
            <a:r>
              <a:rPr lang="ko-KR" altLang="en-US" dirty="0"/>
              <a:t>왜냐하면 루프가 </a:t>
            </a:r>
            <a:r>
              <a:rPr lang="en-US" altLang="ko-KR" dirty="0"/>
              <a:t>1</a:t>
            </a:r>
            <a:r>
              <a:rPr lang="ko-KR" altLang="en-US" dirty="0"/>
              <a:t>번 수행될 때마다 </a:t>
            </a:r>
            <a:r>
              <a:rPr lang="en-US" altLang="ko-KR" dirty="0"/>
              <a:t>Q</a:t>
            </a:r>
            <a:r>
              <a:rPr lang="ko-KR" altLang="en-US" dirty="0"/>
              <a:t>에서 </a:t>
            </a:r>
            <a:r>
              <a:rPr lang="en-US" altLang="ko-KR" dirty="0"/>
              <a:t>2</a:t>
            </a:r>
            <a:r>
              <a:rPr lang="ko-KR" altLang="en-US" dirty="0"/>
              <a:t>개의 노드를 제거하고 </a:t>
            </a:r>
            <a:r>
              <a:rPr lang="en-US" altLang="ko-KR" dirty="0"/>
              <a:t>1</a:t>
            </a:r>
            <a:r>
              <a:rPr lang="ko-KR" altLang="en-US" dirty="0"/>
              <a:t>개를 </a:t>
            </a:r>
            <a:r>
              <a:rPr lang="en-US" altLang="ko-KR" dirty="0"/>
              <a:t>Q</a:t>
            </a:r>
            <a:r>
              <a:rPr lang="ko-KR" altLang="en-US" dirty="0"/>
              <a:t>에 추가하기 때문</a:t>
            </a:r>
            <a:r>
              <a:rPr lang="en-US" altLang="ko-KR" dirty="0"/>
              <a:t> </a:t>
            </a:r>
          </a:p>
          <a:p>
            <a:pPr lvl="1">
              <a:defRPr/>
            </a:pPr>
            <a:r>
              <a:rPr lang="en-US" altLang="ko-KR" dirty="0"/>
              <a:t>(n-1) </a:t>
            </a: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 = 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Line 8</a:t>
            </a:r>
          </a:p>
          <a:p>
            <a:pPr lvl="1">
              <a:defRPr/>
            </a:pPr>
            <a:r>
              <a:rPr lang="ko-KR" altLang="en-US" dirty="0"/>
              <a:t>트리의 루트를 반환하는 것이므로 </a:t>
            </a:r>
            <a:r>
              <a:rPr lang="en-US" altLang="ko-KR" dirty="0"/>
              <a:t>O(1)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시간 복잡도는 </a:t>
            </a:r>
            <a:r>
              <a:rPr lang="en-US" altLang="ko-KR" dirty="0"/>
              <a:t>O(n)+O(n)+O(</a:t>
            </a:r>
            <a:r>
              <a:rPr lang="en-US" altLang="ko-KR" dirty="0" err="1"/>
              <a:t>nlogn</a:t>
            </a:r>
            <a:r>
              <a:rPr lang="en-US" altLang="ko-KR" dirty="0"/>
              <a:t>)+ O(1) =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4066A-E289-41D0-911E-5308D9128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71A5365-A7A6-40DC-80BA-7BC40AF26A3C}" type="slidenum">
              <a:rPr lang="en-US" altLang="ko-KR" sz="1200">
                <a:latin typeface="Tahoma" panose="020B0604030504040204" pitchFamily="34" charset="0"/>
              </a:rPr>
              <a:pPr/>
              <a:t>111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제목 1">
            <a:extLst>
              <a:ext uri="{FF2B5EF4-FFF2-40B4-BE49-F238E27FC236}">
                <a16:creationId xmlns:a16="http://schemas.microsoft.com/office/drawing/2014/main" id="{A808BC8D-021A-4DF4-B7B3-C38836F350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131075" name="내용 개체 틀 2">
            <a:extLst>
              <a:ext uri="{FF2B5EF4-FFF2-40B4-BE49-F238E27FC236}">
                <a16:creationId xmlns:a16="http://schemas.microsoft.com/office/drawing/2014/main" id="{026863E3-16B6-420A-B981-DFB42049AD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팩스</a:t>
            </a:r>
            <a:r>
              <a:rPr lang="en-US" altLang="ko-KR" dirty="0"/>
              <a:t>(FAX), </a:t>
            </a:r>
            <a:r>
              <a:rPr lang="ko-KR" altLang="en-US" dirty="0"/>
              <a:t>대용량 데이터 저장</a:t>
            </a:r>
            <a:r>
              <a:rPr lang="en-US" altLang="ko-KR" dirty="0"/>
              <a:t>, </a:t>
            </a:r>
            <a:r>
              <a:rPr lang="ko-KR" altLang="en-US" dirty="0"/>
              <a:t>멀티미디어 </a:t>
            </a:r>
            <a:r>
              <a:rPr lang="en-US" altLang="ko-KR" dirty="0"/>
              <a:t>(Multimedia), MP3 </a:t>
            </a:r>
            <a:r>
              <a:rPr lang="ko-KR" altLang="en-US" dirty="0"/>
              <a:t>압축 등에 활용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 이론 </a:t>
            </a:r>
            <a:r>
              <a:rPr lang="en-US" altLang="ko-KR" dirty="0"/>
              <a:t>(Information Theory) </a:t>
            </a:r>
            <a:r>
              <a:rPr lang="ko-KR" altLang="en-US" dirty="0"/>
              <a:t>분야에서 엔트로피 </a:t>
            </a:r>
            <a:r>
              <a:rPr lang="en-US" altLang="ko-KR" dirty="0"/>
              <a:t>(Entropy)</a:t>
            </a:r>
            <a:r>
              <a:rPr lang="ko-KR" altLang="en-US" dirty="0"/>
              <a:t>를 계산하는데 활용</a:t>
            </a:r>
            <a:endParaRPr lang="en-US" altLang="ko-KR" dirty="0"/>
          </a:p>
          <a:p>
            <a:pPr lvl="1"/>
            <a:r>
              <a:rPr lang="ko-KR" altLang="en-US" dirty="0"/>
              <a:t>이는 자료의 불특정성을 분석하고 예측하는데 이용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B862C-C8FE-41C4-A618-86CFD2C1A5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05100BB-08A9-415A-BCAA-4683D1E09489}" type="slidenum">
              <a:rPr lang="en-US" altLang="ko-KR" sz="1200">
                <a:latin typeface="Tahoma" panose="020B0604030504040204" pitchFamily="34" charset="0"/>
              </a:rPr>
              <a:pPr/>
              <a:t>112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1CDC13-30C3-4A9E-9B51-536B808C9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329965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782ADC-6811-4B4A-A74E-DFB4CD85E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603" y="132239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제목 1">
            <a:extLst>
              <a:ext uri="{FF2B5EF4-FFF2-40B4-BE49-F238E27FC236}">
                <a16:creationId xmlns:a16="http://schemas.microsoft.com/office/drawing/2014/main" id="{50671ACB-16AE-4D04-B3D2-718CE38A5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E6DF3-CA02-4DFD-A60E-1D1918EFB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20000"/>
              </a:lnSpc>
              <a:defRPr/>
            </a:pPr>
            <a:r>
              <a:rPr lang="ko-KR" altLang="en-US" dirty="0" err="1"/>
              <a:t>그리디</a:t>
            </a:r>
            <a:r>
              <a:rPr lang="ko-KR" altLang="en-US" dirty="0"/>
              <a:t> 알고리즘은 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 </a:t>
            </a:r>
            <a:r>
              <a:rPr lang="ko-KR" altLang="en-US" dirty="0"/>
              <a:t>데이터 간의 관계를 고려하지 않고 수행 과정에서 ‘</a:t>
            </a:r>
            <a:r>
              <a:rPr lang="ko-KR" altLang="en-US" dirty="0" err="1"/>
              <a:t>욕심내어</a:t>
            </a:r>
            <a:r>
              <a:rPr lang="ko-KR" altLang="en-US" dirty="0"/>
              <a:t>’ </a:t>
            </a:r>
            <a:r>
              <a:rPr lang="ko-KR" altLang="en-US" dirty="0" err="1"/>
              <a:t>최적값을</a:t>
            </a:r>
            <a:r>
              <a:rPr lang="ko-KR" altLang="en-US" dirty="0"/>
              <a:t> 가진 데이터를 선택하며</a:t>
            </a:r>
            <a:r>
              <a:rPr lang="en-US" altLang="ko-KR" dirty="0"/>
              <a:t>,</a:t>
            </a:r>
            <a:r>
              <a:rPr lang="ko-KR" altLang="en-US" dirty="0"/>
              <a:t> 선택한 값들을 모아서 문제의 최적해를 찾는다</a:t>
            </a:r>
            <a:r>
              <a:rPr lang="en-US" altLang="ko-KR" dirty="0"/>
              <a:t>.</a:t>
            </a:r>
          </a:p>
          <a:p>
            <a:pPr lvl="4" latinLnBrk="1">
              <a:lnSpc>
                <a:spcPct val="120000"/>
              </a:lnSpc>
              <a:defRPr/>
            </a:pPr>
            <a:endParaRPr lang="ko-KR" altLang="en-US" dirty="0"/>
          </a:p>
          <a:p>
            <a:pPr latinLnBrk="1">
              <a:lnSpc>
                <a:spcPct val="120000"/>
              </a:lnSpc>
              <a:defRPr/>
            </a:pPr>
            <a:r>
              <a:rPr lang="ko-KR" altLang="en-US" dirty="0" err="1"/>
              <a:t>그리디</a:t>
            </a:r>
            <a:r>
              <a:rPr lang="ko-KR" altLang="en-US" dirty="0"/>
              <a:t> 알고리즘은 문제의 최적해 속에 부분 문제의 최적해가 포함되어 있고</a:t>
            </a:r>
            <a:r>
              <a:rPr lang="en-US" altLang="ko-KR" dirty="0"/>
              <a:t>, </a:t>
            </a:r>
            <a:r>
              <a:rPr lang="ko-KR" altLang="en-US" dirty="0"/>
              <a:t>부분 문제의 해 속에 그 보다 작은 부분 문제의 해가 포함되어 있다</a:t>
            </a:r>
            <a:r>
              <a:rPr lang="en-US" altLang="ko-KR" dirty="0"/>
              <a:t>. </a:t>
            </a:r>
            <a:r>
              <a:rPr lang="ko-KR" altLang="en-US" dirty="0"/>
              <a:t>이를 </a:t>
            </a:r>
            <a:r>
              <a:rPr lang="ko-KR" altLang="en-US" dirty="0">
                <a:solidFill>
                  <a:srgbClr val="00B0F0"/>
                </a:solidFill>
              </a:rPr>
              <a:t>최적 부분 구조 </a:t>
            </a:r>
            <a:r>
              <a:rPr lang="en-US" altLang="ko-KR" dirty="0">
                <a:solidFill>
                  <a:srgbClr val="00B0F0"/>
                </a:solidFill>
              </a:rPr>
              <a:t>(Optimal Substructure) </a:t>
            </a:r>
            <a:r>
              <a:rPr lang="ko-KR" altLang="en-US" dirty="0"/>
              <a:t>또는 </a:t>
            </a:r>
            <a:r>
              <a:rPr lang="ko-KR" altLang="en-US" dirty="0" err="1">
                <a:solidFill>
                  <a:srgbClr val="00B0F0"/>
                </a:solidFill>
              </a:rPr>
              <a:t>최적성</a:t>
            </a:r>
            <a:r>
              <a:rPr lang="ko-KR" altLang="en-US" dirty="0">
                <a:solidFill>
                  <a:srgbClr val="00B0F0"/>
                </a:solidFill>
              </a:rPr>
              <a:t> 원칙 </a:t>
            </a:r>
            <a:r>
              <a:rPr lang="en-US" altLang="ko-KR" dirty="0">
                <a:solidFill>
                  <a:srgbClr val="00B0F0"/>
                </a:solidFill>
              </a:rPr>
              <a:t>(Principle of Optimality)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</a:p>
          <a:p>
            <a:pPr lvl="4" latinLnBrk="1">
              <a:lnSpc>
                <a:spcPct val="120000"/>
              </a:lnSpc>
              <a:defRPr/>
            </a:pPr>
            <a:endParaRPr lang="ko-KR" altLang="en-US" dirty="0"/>
          </a:p>
          <a:p>
            <a:pPr latinLnBrk="1">
              <a:lnSpc>
                <a:spcPct val="120000"/>
              </a:lnSpc>
              <a:defRPr/>
            </a:pPr>
            <a:r>
              <a:rPr lang="ko-KR" altLang="en-US" dirty="0"/>
              <a:t>동전 거스름돈 문제를 해결하는 가장 간단한 방법은 남은 액수를 초과하지 않는 조건하에 가장 큰 액면의 동전을 취하는 것이다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일반적인 경우에는 최적해를 찾으나 항상 최적해를 찾지는 못한다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200AA1-1399-4B86-9A15-24083A70B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3180ECE-379F-436A-AD99-18E3C812CA53}" type="slidenum">
              <a:rPr lang="en-US" altLang="ko-KR" sz="1200">
                <a:latin typeface="Tahoma" panose="020B0604030504040204" pitchFamily="34" charset="0"/>
              </a:rPr>
              <a:pPr/>
              <a:t>113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476D68-0E0C-4A81-991D-0F242CE4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42864"/>
            <a:ext cx="721603" cy="858853"/>
          </a:xfrm>
          <a:prstGeom prst="rect">
            <a:avLst/>
          </a:prstGeom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제목 1">
            <a:extLst>
              <a:ext uri="{FF2B5EF4-FFF2-40B4-BE49-F238E27FC236}">
                <a16:creationId xmlns:a16="http://schemas.microsoft.com/office/drawing/2014/main" id="{CC41020C-4767-45E0-BF3E-1BF1436B5B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F1505-A2C9-42B8-8BCC-54F5D3981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latinLnBrk="1">
              <a:lnSpc>
                <a:spcPct val="120000"/>
              </a:lnSpc>
              <a:defRPr/>
            </a:pPr>
            <a:r>
              <a:rPr lang="ko-KR" altLang="en-US" sz="2200" dirty="0" err="1"/>
              <a:t>크러스컬의</a:t>
            </a:r>
            <a:r>
              <a:rPr lang="ko-KR" altLang="en-US" sz="2200" dirty="0"/>
              <a:t> 알고리즘은 가중치가 가장 작으면서 사이클을 만들지 않는 간선을 추가시키어 트리를 만든다</a:t>
            </a:r>
            <a:r>
              <a:rPr lang="en-US" altLang="ko-KR" sz="2200" dirty="0"/>
              <a:t>. </a:t>
            </a:r>
            <a:r>
              <a:rPr lang="ko-KR" altLang="en-US" sz="2200" dirty="0"/>
              <a:t>시간 복잡도는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sz="22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mlogm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2200" dirty="0"/>
              <a:t>. </a:t>
            </a:r>
            <a:r>
              <a:rPr lang="ko-KR" altLang="en-US" sz="2200" dirty="0"/>
              <a:t>단</a:t>
            </a:r>
            <a:r>
              <a:rPr lang="en-US" altLang="ko-KR" sz="2200" dirty="0"/>
              <a:t>, m</a:t>
            </a:r>
            <a:r>
              <a:rPr lang="ko-KR" altLang="en-US" sz="2200" dirty="0"/>
              <a:t>은 그래프의 간선의 수</a:t>
            </a:r>
            <a:endParaRPr lang="en-US" altLang="ko-KR" sz="2200" dirty="0"/>
          </a:p>
          <a:p>
            <a:pPr lvl="4" algn="just" latinLnBrk="1">
              <a:lnSpc>
                <a:spcPct val="120000"/>
              </a:lnSpc>
              <a:defRPr/>
            </a:pPr>
            <a:endParaRPr lang="ko-KR" altLang="en-US" sz="2200" dirty="0"/>
          </a:p>
          <a:p>
            <a:pPr algn="just" latinLnBrk="1">
              <a:lnSpc>
                <a:spcPct val="120000"/>
              </a:lnSpc>
              <a:defRPr/>
            </a:pPr>
            <a:r>
              <a:rPr lang="ko-KR" altLang="en-US" sz="2200" dirty="0" err="1"/>
              <a:t>프림의</a:t>
            </a:r>
            <a:r>
              <a:rPr lang="ko-KR" altLang="en-US" sz="2200" dirty="0"/>
              <a:t> 알고리즘은 최소의 가중치로 현재까지 만들어진 트리에 연결되는 간선을 트리에 추가시킨다</a:t>
            </a:r>
            <a:r>
              <a:rPr lang="en-US" altLang="ko-KR" sz="2200" dirty="0"/>
              <a:t>. </a:t>
            </a:r>
            <a:r>
              <a:rPr lang="ko-KR" altLang="en-US" sz="2200" dirty="0"/>
              <a:t>시간 복잡도는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sz="22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2200" b="0" baseline="30000" dirty="0" err="1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lvl="4" algn="just" latinLnBrk="1">
              <a:lnSpc>
                <a:spcPct val="120000"/>
              </a:lnSpc>
              <a:defRPr/>
            </a:pPr>
            <a:endParaRPr lang="ko-KR" altLang="en-US" sz="2200" dirty="0"/>
          </a:p>
          <a:p>
            <a:pPr algn="just" latinLnBrk="1">
              <a:lnSpc>
                <a:spcPct val="120000"/>
              </a:lnSpc>
              <a:defRPr/>
            </a:pPr>
            <a:r>
              <a:rPr lang="ko-KR" altLang="en-US" sz="2200" dirty="0" err="1"/>
              <a:t>다익스트라의</a:t>
            </a:r>
            <a:r>
              <a:rPr lang="ko-KR" altLang="en-US" sz="2200" dirty="0"/>
              <a:t> 알고리즘은 출발점으로부터 최단 거리가 확정되지 않은 점들 중에서 출발점으로부터 가장 가까운 점을 추가하고</a:t>
            </a:r>
            <a:r>
              <a:rPr lang="en-US" altLang="ko-KR" sz="2200" dirty="0"/>
              <a:t>, </a:t>
            </a:r>
            <a:r>
              <a:rPr lang="ko-KR" altLang="en-US" sz="2200" dirty="0"/>
              <a:t>그 점의 최단 거리를 확정한다</a:t>
            </a:r>
            <a:r>
              <a:rPr lang="en-US" altLang="ko-KR" sz="2200" dirty="0"/>
              <a:t>.</a:t>
            </a:r>
            <a:r>
              <a:rPr lang="ko-KR" altLang="en-US" sz="2200" dirty="0"/>
              <a:t> 시간 복잡도는 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sz="2200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altLang="ko-KR" sz="2200" b="0" baseline="30000" dirty="0" err="1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200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77A37-A97C-4EF9-BA20-FE99E6C7A3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ECE518C-D92E-40DD-9B1B-91A2E21C8A48}" type="slidenum">
              <a:rPr lang="en-US" altLang="ko-KR" sz="1200">
                <a:latin typeface="Tahoma" panose="020B0604030504040204" pitchFamily="34" charset="0"/>
              </a:rPr>
              <a:pPr/>
              <a:t>114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E8B67-589A-4F0A-926C-F4EA01F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42864"/>
            <a:ext cx="649288" cy="809063"/>
          </a:xfrm>
          <a:prstGeom prst="rect">
            <a:avLst/>
          </a:prstGeom>
        </p:spPr>
      </p:pic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제목 1">
            <a:extLst>
              <a:ext uri="{FF2B5EF4-FFF2-40B4-BE49-F238E27FC236}">
                <a16:creationId xmlns:a16="http://schemas.microsoft.com/office/drawing/2014/main" id="{49215A0F-7E44-4ADB-9998-11C88D306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95ED-B04D-48B0-9D23-AC240586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defRPr/>
            </a:pPr>
            <a:r>
              <a:rPr lang="ko-KR" altLang="en-US" dirty="0"/>
              <a:t>부분 배낭</a:t>
            </a:r>
            <a:r>
              <a:rPr lang="en-US" altLang="ko-KR" dirty="0"/>
              <a:t>(Fractional Knapsack) </a:t>
            </a:r>
            <a:r>
              <a:rPr lang="ko-KR" altLang="en-US" dirty="0"/>
              <a:t>문제에서는 단위 무게 당 가장 값나가는 물건을 계속해서 배낭에 담는다</a:t>
            </a:r>
            <a:r>
              <a:rPr lang="en-US" altLang="ko-KR" dirty="0"/>
              <a:t>. </a:t>
            </a:r>
            <a:r>
              <a:rPr lang="ko-KR" altLang="en-US" dirty="0"/>
              <a:t>마지막엔 배낭에 넣을 수 있을 만큼만 물건을 부분적으로 배낭에 담는다</a:t>
            </a:r>
            <a:r>
              <a:rPr lang="en-US" altLang="ko-KR" dirty="0"/>
              <a:t>. </a:t>
            </a:r>
            <a:r>
              <a:rPr lang="ko-KR" altLang="en-US" dirty="0"/>
              <a:t>시간 복잡도는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lvl="4" algn="just">
              <a:defRPr/>
            </a:pPr>
            <a:endParaRPr lang="ko-KR" altLang="en-US" dirty="0"/>
          </a:p>
          <a:p>
            <a:pPr algn="just" latinLnBrk="1">
              <a:spcAft>
                <a:spcPts val="1200"/>
              </a:spcAft>
              <a:defRPr/>
            </a:pPr>
            <a:r>
              <a:rPr lang="ko-KR" altLang="en-US" dirty="0"/>
              <a:t>집합 커버</a:t>
            </a:r>
            <a:r>
              <a:rPr lang="en-US" altLang="ko-KR" dirty="0"/>
              <a:t>(Set Cover) </a:t>
            </a:r>
            <a:r>
              <a:rPr lang="ko-KR" altLang="en-US" dirty="0"/>
              <a:t>문제는 근사</a:t>
            </a:r>
            <a:r>
              <a:rPr lang="en-US" altLang="ko-KR" dirty="0"/>
              <a:t>(Approximation) </a:t>
            </a:r>
            <a:r>
              <a:rPr lang="ko-KR" altLang="en-US" dirty="0"/>
              <a:t>알고리즘을 이용하여 근사해를 찾는 것이 보다 실질적이다</a:t>
            </a:r>
            <a:r>
              <a:rPr lang="en-US" altLang="ko-KR" dirty="0"/>
              <a:t>. U</a:t>
            </a:r>
            <a:r>
              <a:rPr lang="ko-KR" altLang="en-US" dirty="0"/>
              <a:t>의 원소들을 가장 많이 포함하고 있는 집합을 항상 </a:t>
            </a:r>
            <a:r>
              <a:rPr lang="en-US" altLang="ko-KR" dirty="0"/>
              <a:t>F</a:t>
            </a:r>
            <a:r>
              <a:rPr lang="ko-KR" altLang="en-US" dirty="0"/>
              <a:t>에서 선택한다</a:t>
            </a:r>
            <a:r>
              <a:rPr lang="en-US" altLang="ko-KR" dirty="0"/>
              <a:t>. </a:t>
            </a:r>
            <a:r>
              <a:rPr lang="ko-KR" altLang="en-US" dirty="0"/>
              <a:t>시간 복잡도는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</a:t>
            </a:r>
            <a:r>
              <a:rPr lang="en-US" altLang="ko-KR" b="0" baseline="30000" dirty="0" err="1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lvl="4" algn="just">
              <a:defRPr/>
            </a:pPr>
            <a:endParaRPr lang="ko-KR" altLang="en-US" sz="1800" dirty="0"/>
          </a:p>
          <a:p>
            <a:pPr algn="just" latinLnBrk="1">
              <a:spcAft>
                <a:spcPts val="1200"/>
              </a:spcAft>
              <a:defRPr/>
            </a:pPr>
            <a:r>
              <a:rPr lang="ko-KR" altLang="en-US" dirty="0"/>
              <a:t>작업 스케줄링</a:t>
            </a:r>
            <a:r>
              <a:rPr lang="en-US" altLang="ko-KR" dirty="0"/>
              <a:t>(Job Scheduling) </a:t>
            </a:r>
            <a:r>
              <a:rPr lang="ko-KR" altLang="en-US" dirty="0"/>
              <a:t>문제는 빠른 시작시간 작업 먼저</a:t>
            </a:r>
            <a:r>
              <a:rPr lang="en-US" altLang="ko-KR" dirty="0"/>
              <a:t>(Earliest start time first) </a:t>
            </a:r>
            <a:r>
              <a:rPr lang="ko-KR" altLang="en-US" dirty="0"/>
              <a:t>배정하는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알고리즘으로 최적해를 찾는다</a:t>
            </a:r>
            <a:r>
              <a:rPr lang="en-US" altLang="ko-KR" dirty="0"/>
              <a:t>. </a:t>
            </a:r>
            <a:r>
              <a:rPr lang="ko-KR" altLang="en-US" dirty="0"/>
              <a:t>시간 복잡도는</a:t>
            </a:r>
            <a:r>
              <a:rPr lang="ko-KR" altLang="en-US" b="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)+O(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mn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/>
              <a:t>. n</a:t>
            </a:r>
            <a:r>
              <a:rPr lang="ko-KR" altLang="en-US" dirty="0"/>
              <a:t>은 작업의 수이고</a:t>
            </a:r>
            <a:r>
              <a:rPr lang="en-US" altLang="ko-KR" dirty="0"/>
              <a:t>, m</a:t>
            </a:r>
            <a:r>
              <a:rPr lang="ko-KR" altLang="en-US" dirty="0"/>
              <a:t>은 기계의 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82CCC4-A640-4801-997C-D4186D53F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813090C-3EA5-4A1E-85EF-F96C6AF35C40}" type="slidenum">
              <a:rPr lang="en-US" altLang="ko-KR" sz="1200">
                <a:latin typeface="Tahoma" panose="020B0604030504040204" pitchFamily="34" charset="0"/>
              </a:rPr>
              <a:pPr/>
              <a:t>115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E8B67-589A-4F0A-926C-F4EA01F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85" y="42864"/>
            <a:ext cx="649288" cy="809063"/>
          </a:xfrm>
          <a:prstGeom prst="rect">
            <a:avLst/>
          </a:prstGeom>
        </p:spPr>
      </p:pic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제목 1">
            <a:extLst>
              <a:ext uri="{FF2B5EF4-FFF2-40B4-BE49-F238E27FC236}">
                <a16:creationId xmlns:a16="http://schemas.microsoft.com/office/drawing/2014/main" id="{210228B2-5BAB-4570-8C4C-5236E58735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135171" name="내용 개체 틀 2">
            <a:extLst>
              <a:ext uri="{FF2B5EF4-FFF2-40B4-BE49-F238E27FC236}">
                <a16:creationId xmlns:a16="http://schemas.microsoft.com/office/drawing/2014/main" id="{F972EF73-DC06-42C6-84FD-AFE4D41AC9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42913" indent="-442913" algn="just"/>
            <a:r>
              <a:rPr lang="ko-KR" altLang="en-US" dirty="0" err="1"/>
              <a:t>허프만</a:t>
            </a:r>
            <a:r>
              <a:rPr lang="ko-KR" altLang="en-US" dirty="0"/>
              <a:t> 압축은 파일에 빈번히 나타나는 문자에는 짧은 이진 코드를 할당하고</a:t>
            </a:r>
            <a:r>
              <a:rPr lang="en-US" altLang="ko-KR" dirty="0"/>
              <a:t>, </a:t>
            </a:r>
            <a:r>
              <a:rPr lang="ko-KR" altLang="en-US" dirty="0"/>
              <a:t>드물게 나타나는 문자에는 긴 이진 코드를 할당</a:t>
            </a:r>
            <a:endParaRPr lang="en-US" altLang="ko-KR" dirty="0"/>
          </a:p>
          <a:p>
            <a:pPr algn="just"/>
            <a:r>
              <a:rPr lang="en-US" altLang="ko-KR" dirty="0"/>
              <a:t> n</a:t>
            </a:r>
            <a:r>
              <a:rPr lang="ko-KR" altLang="en-US" dirty="0"/>
              <a:t>이 문자의 수일 때</a:t>
            </a:r>
            <a:r>
              <a:rPr lang="en-US" altLang="ko-KR" dirty="0"/>
              <a:t>, </a:t>
            </a:r>
            <a:r>
              <a:rPr lang="ko-KR" altLang="en-US" dirty="0"/>
              <a:t>시간 복잡도는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B3A494-C09B-4E9E-8650-74B25038A4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0D43D5F-8020-45A4-B030-14F9F83D8C22}" type="slidenum">
              <a:rPr lang="en-US" altLang="ko-KR" sz="1200">
                <a:latin typeface="Tahoma" panose="020B0604030504040204" pitchFamily="34" charset="0"/>
              </a:rPr>
              <a:pPr/>
              <a:t>116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E8B67-589A-4F0A-926C-F4EA01F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42864"/>
            <a:ext cx="649288" cy="8090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DF96B2FC-9E3A-4FC3-8C0C-4784A173D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4.2 </a:t>
            </a:r>
            <a:r>
              <a:rPr lang="ko-KR" altLang="en-US" dirty="0"/>
              <a:t>최소 신장 트리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44E217-A0E7-4270-BE42-3082B103F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>
                <a:solidFill>
                  <a:srgbClr val="00B0F0"/>
                </a:solidFill>
              </a:rPr>
              <a:t>최소 신장 트리</a:t>
            </a:r>
            <a:r>
              <a:rPr lang="ko-KR" altLang="en-US" dirty="0"/>
              <a:t> </a:t>
            </a:r>
            <a:r>
              <a:rPr lang="en-US" altLang="ko-KR" dirty="0"/>
              <a:t>(Minimum Spanning Tree)</a:t>
            </a:r>
          </a:p>
          <a:p>
            <a:pPr lvl="1">
              <a:defRPr/>
            </a:pPr>
            <a:r>
              <a:rPr lang="ko-KR" altLang="en-US" dirty="0"/>
              <a:t>주어진</a:t>
            </a:r>
            <a:r>
              <a:rPr lang="en-US" altLang="ko-KR" dirty="0"/>
              <a:t> </a:t>
            </a:r>
            <a:r>
              <a:rPr lang="ko-KR" altLang="en-US" dirty="0"/>
              <a:t>가중치 그래프에서 사이클이 없이 모든 점들을 연결시킨 트리들 중 간선들의 가중치 합이 최소인 트리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E70B23-38F6-4D73-8497-F425659092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269F074-EBB9-437D-8AF3-3157162C6324}" type="slidenum">
              <a:rPr lang="en-US" altLang="ko-KR" sz="1200">
                <a:latin typeface="Tahoma" panose="020B0604030504040204" pitchFamily="34" charset="0"/>
              </a:rPr>
              <a:pPr/>
              <a:t>12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7413" name="Picture 3">
            <a:extLst>
              <a:ext uri="{FF2B5EF4-FFF2-40B4-BE49-F238E27FC236}">
                <a16:creationId xmlns:a16="http://schemas.microsoft.com/office/drawing/2014/main" id="{3AA16DCE-4BBD-401D-BF70-A9338B50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408"/>
          <a:stretch>
            <a:fillRect/>
          </a:stretch>
        </p:blipFill>
        <p:spPr bwMode="auto">
          <a:xfrm>
            <a:off x="4799856" y="2732088"/>
            <a:ext cx="2303462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4" name="Picture 3">
            <a:extLst>
              <a:ext uri="{FF2B5EF4-FFF2-40B4-BE49-F238E27FC236}">
                <a16:creationId xmlns:a16="http://schemas.microsoft.com/office/drawing/2014/main" id="{FD212EB7-7CB3-4C0D-AE4B-BCACDC7BD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32"/>
          <a:stretch>
            <a:fillRect/>
          </a:stretch>
        </p:blipFill>
        <p:spPr bwMode="auto">
          <a:xfrm>
            <a:off x="2927649" y="4897865"/>
            <a:ext cx="6577013" cy="1393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61EC75DD-1043-499A-A6F9-25D4D290FDE8}"/>
              </a:ext>
            </a:extLst>
          </p:cNvPr>
          <p:cNvSpPr/>
          <p:nvPr/>
        </p:nvSpPr>
        <p:spPr>
          <a:xfrm>
            <a:off x="2655492" y="4347428"/>
            <a:ext cx="347242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중 최소 신장 트리는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?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FB610FF0-DCF2-4417-AD65-4487179A0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최소 신장 트리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D4920713-3E82-4A06-AC2C-51848A5540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그래프의 신장 트리를 찾는 방법</a:t>
            </a:r>
            <a:endParaRPr lang="en-US" altLang="ko-KR" dirty="0"/>
          </a:p>
          <a:p>
            <a:pPr lvl="1"/>
            <a:r>
              <a:rPr lang="ko-KR" altLang="en-US" dirty="0"/>
              <a:t>사이클이 없도록 모든 점을 연결시킨다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그래프의 점의 수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</a:p>
          <a:p>
            <a:pPr lvl="1"/>
            <a:r>
              <a:rPr lang="ko-KR" altLang="en-US" dirty="0"/>
              <a:t>신장 트리에는 정확히 </a:t>
            </a:r>
            <a:r>
              <a:rPr lang="en-US" altLang="ko-KR" dirty="0"/>
              <a:t>(n-1)</a:t>
            </a:r>
            <a:r>
              <a:rPr lang="ko-KR" altLang="en-US" dirty="0"/>
              <a:t>개의 간선이 있다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트리에 간선을 하나 추가시키면</a:t>
            </a:r>
            <a:r>
              <a:rPr lang="en-US" altLang="ko-KR" dirty="0"/>
              <a:t>, </a:t>
            </a:r>
            <a:r>
              <a:rPr lang="ko-KR" altLang="en-US" dirty="0"/>
              <a:t>반드시 사이클이 만들어진다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2A1A4-4B04-4871-A4FF-C1223E2263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BE437B8-8F1F-402D-B185-CCF73A805A8C}" type="slidenum">
              <a:rPr lang="en-US" altLang="ko-KR" sz="1200">
                <a:latin typeface="Tahoma" panose="020B0604030504040204" pitchFamily="34" charset="0"/>
              </a:rPr>
              <a:pPr/>
              <a:t>13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8437" name="Picture 2">
            <a:extLst>
              <a:ext uri="{FF2B5EF4-FFF2-40B4-BE49-F238E27FC236}">
                <a16:creationId xmlns:a16="http://schemas.microsoft.com/office/drawing/2014/main" id="{3D5FFA2C-E888-4FAE-B530-176CF3D00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360" y="4221088"/>
            <a:ext cx="7605414" cy="194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54B0272C-6213-4BAF-80B6-DD12EE8394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최소 신장 트리 알고리즘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72E3F2DC-44AA-4985-9801-666962D64E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125539"/>
            <a:ext cx="8062664" cy="5470525"/>
          </a:xfrm>
        </p:spPr>
        <p:txBody>
          <a:bodyPr/>
          <a:lstStyle/>
          <a:p>
            <a:r>
              <a:rPr lang="ko-KR" altLang="en-US" dirty="0" err="1">
                <a:solidFill>
                  <a:srgbClr val="00B0F0"/>
                </a:solidFill>
              </a:rPr>
              <a:t>크러스컬</a:t>
            </a:r>
            <a:r>
              <a:rPr lang="en-US" altLang="ko-KR" dirty="0"/>
              <a:t>(Kruskal)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 algn="just"/>
            <a:r>
              <a:rPr lang="ko-KR" altLang="en-US" dirty="0"/>
              <a:t>가중치가 가장 작은 간선이 사이클을 만들지 않을 때에만 </a:t>
            </a:r>
            <a:r>
              <a:rPr lang="en-US" altLang="ko-KR" dirty="0"/>
              <a:t>‘</a:t>
            </a:r>
            <a:r>
              <a:rPr lang="ko-KR" altLang="en-US" dirty="0" err="1"/>
              <a:t>욕심내어</a:t>
            </a:r>
            <a:r>
              <a:rPr lang="en-US" altLang="ko-KR" dirty="0"/>
              <a:t>’ </a:t>
            </a:r>
            <a:r>
              <a:rPr lang="ko-KR" altLang="en-US" dirty="0"/>
              <a:t>그 간선을 추가시킨다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 err="1">
                <a:solidFill>
                  <a:srgbClr val="00B0F0"/>
                </a:solidFill>
              </a:rPr>
              <a:t>프림</a:t>
            </a:r>
            <a:r>
              <a:rPr lang="en-US" altLang="ko-KR" dirty="0"/>
              <a:t>(Prim)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lvl="1" algn="just"/>
            <a:r>
              <a:rPr lang="ko-KR" altLang="en-US" dirty="0"/>
              <a:t>임의의 점 하나를 선택한 후</a:t>
            </a:r>
            <a:r>
              <a:rPr lang="en-US" altLang="ko-KR" dirty="0"/>
              <a:t>, (n-1)</a:t>
            </a:r>
            <a:r>
              <a:rPr lang="ko-KR" altLang="en-US" dirty="0"/>
              <a:t>개의 간선을 하나씩 추가시켜 트리를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just"/>
            <a:r>
              <a:rPr lang="ko-KR" altLang="en-US" dirty="0"/>
              <a:t>알고리즘의 입력은 </a:t>
            </a:r>
            <a:r>
              <a:rPr lang="en-US" altLang="ko-KR" dirty="0"/>
              <a:t>1</a:t>
            </a:r>
            <a:r>
              <a:rPr lang="ko-KR" altLang="en-US" dirty="0"/>
              <a:t>개의 연결 성분</a:t>
            </a:r>
            <a:r>
              <a:rPr lang="en-US" altLang="ko-KR" dirty="0"/>
              <a:t>(connected component)</a:t>
            </a:r>
            <a:r>
              <a:rPr lang="ko-KR" altLang="en-US" dirty="0"/>
              <a:t>로 된 가중치 그래프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FDD9D8-1F66-4014-A624-C2136EACD1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9EC3D9D-7ACB-40CC-AF90-4AEAC67D185C}" type="slidenum">
              <a:rPr lang="en-US" altLang="ko-KR" sz="1200">
                <a:latin typeface="Tahoma" panose="020B0604030504040204" pitchFamily="34" charset="0"/>
              </a:rPr>
              <a:pPr/>
              <a:t>14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07503-97A7-4F3C-B46E-31D31C83F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latinLnBrk="1">
              <a:spcAft>
                <a:spcPts val="1200"/>
              </a:spcAft>
              <a:buNone/>
              <a:defRPr/>
            </a:pPr>
            <a:r>
              <a:rPr lang="en-US" altLang="ko-KR" sz="3000" dirty="0" err="1">
                <a:solidFill>
                  <a:srgbClr val="0000FF"/>
                </a:solidFill>
              </a:rPr>
              <a:t>KruskalMST</a:t>
            </a:r>
            <a:r>
              <a:rPr lang="en-US" altLang="ko-KR" sz="3000" dirty="0">
                <a:solidFill>
                  <a:srgbClr val="0000FF"/>
                </a:solidFill>
              </a:rPr>
              <a:t>(</a:t>
            </a:r>
            <a:r>
              <a:rPr lang="en-US" altLang="ko-KR" sz="3000" dirty="0"/>
              <a:t>G)</a:t>
            </a:r>
            <a:endParaRPr lang="ko-KR" altLang="en-US" sz="3000" dirty="0"/>
          </a:p>
          <a:p>
            <a:pPr marL="803275" indent="-803275" latinLnBrk="1"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가중치 그래프 </a:t>
            </a:r>
            <a:r>
              <a:rPr lang="en-US" altLang="ko-KR" dirty="0"/>
              <a:t>G=(V,E), |V|=n , |E|=m </a:t>
            </a:r>
            <a:endParaRPr lang="ko-KR" altLang="en-US" dirty="0"/>
          </a:p>
          <a:p>
            <a:pPr marL="0" indent="0" latinLnBrk="1">
              <a:spcAft>
                <a:spcPts val="2400"/>
              </a:spcAft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최소 신장 트리 </a:t>
            </a:r>
            <a:r>
              <a:rPr lang="en-US" altLang="ko-KR" dirty="0"/>
              <a:t>T</a:t>
            </a:r>
          </a:p>
          <a:p>
            <a:pPr marL="361950" indent="-361950" latinLnBrk="1">
              <a:buNone/>
              <a:defRPr/>
            </a:pPr>
            <a:r>
              <a:rPr lang="en-US" altLang="ko-KR" dirty="0"/>
              <a:t>1. </a:t>
            </a:r>
            <a:r>
              <a:rPr lang="ko-KR" altLang="en-US" dirty="0"/>
              <a:t>가중치의 오름차순으로 간선들을 정렬</a:t>
            </a:r>
            <a:r>
              <a:rPr lang="en-US" altLang="ko-KR" dirty="0"/>
              <a:t>: L = </a:t>
            </a:r>
            <a:r>
              <a:rPr lang="ko-KR" altLang="en-US" dirty="0"/>
              <a:t>정렬된 간선 리스트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2. T=</a:t>
            </a:r>
            <a:r>
              <a:rPr lang="ko-KR" altLang="en-US" dirty="0"/>
              <a:t>∅</a:t>
            </a:r>
            <a:r>
              <a:rPr lang="ko-KR" altLang="en-US" dirty="0">
                <a:solidFill>
                  <a:srgbClr val="00B050"/>
                </a:solidFill>
              </a:rPr>
              <a:t>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트리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를 초기화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3. </a:t>
            </a:r>
            <a:r>
              <a:rPr lang="en-US" altLang="ko-KR" dirty="0">
                <a:solidFill>
                  <a:srgbClr val="00B0F0"/>
                </a:solidFill>
              </a:rPr>
              <a:t>while </a:t>
            </a:r>
            <a:r>
              <a:rPr lang="en-US" altLang="ko-KR" dirty="0"/>
              <a:t>( T</a:t>
            </a:r>
            <a:r>
              <a:rPr lang="ko-KR" altLang="en-US" dirty="0"/>
              <a:t>의 간선 수 </a:t>
            </a:r>
            <a:r>
              <a:rPr lang="en-US" altLang="ko-KR" dirty="0"/>
              <a:t>&lt; n-1 ) </a:t>
            </a:r>
            <a:endParaRPr lang="ko-KR" altLang="en-US" dirty="0"/>
          </a:p>
          <a:p>
            <a:pPr marL="630238" indent="-630238" latinLnBrk="1">
              <a:buNone/>
              <a:defRPr/>
            </a:pPr>
            <a:r>
              <a:rPr lang="en-US" altLang="ko-KR" dirty="0"/>
              <a:t>4.     L</a:t>
            </a:r>
            <a:r>
              <a:rPr lang="ko-KR" altLang="en-US" dirty="0"/>
              <a:t>에서 가장 작은 가중치를 가진 간선 </a:t>
            </a:r>
            <a:r>
              <a:rPr lang="en-US" altLang="ko-KR" dirty="0"/>
              <a:t>e</a:t>
            </a:r>
            <a:r>
              <a:rPr lang="ko-KR" altLang="en-US" dirty="0"/>
              <a:t>를 가져오고</a:t>
            </a:r>
            <a:r>
              <a:rPr lang="en-US" altLang="ko-KR" dirty="0"/>
              <a:t>, e</a:t>
            </a:r>
            <a:r>
              <a:rPr lang="ko-KR" altLang="en-US" dirty="0"/>
              <a:t>를 </a:t>
            </a:r>
            <a:r>
              <a:rPr lang="en-US" altLang="ko-KR" dirty="0"/>
              <a:t>L</a:t>
            </a:r>
            <a:r>
              <a:rPr lang="ko-KR" altLang="en-US" dirty="0"/>
              <a:t>에서 제거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5.     </a:t>
            </a:r>
            <a:r>
              <a:rPr lang="en-US" altLang="ko-KR" dirty="0">
                <a:solidFill>
                  <a:srgbClr val="00B0F0"/>
                </a:solidFill>
              </a:rPr>
              <a:t>if</a:t>
            </a:r>
            <a:r>
              <a:rPr lang="en-US" altLang="ko-KR" dirty="0"/>
              <a:t> (</a:t>
            </a:r>
            <a:r>
              <a:rPr lang="ko-KR" altLang="en-US" dirty="0"/>
              <a:t>간선 </a:t>
            </a:r>
            <a:r>
              <a:rPr lang="en-US" altLang="ko-KR" dirty="0"/>
              <a:t>e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에 추가되어 사이클을 만들지 않으면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latinLnBrk="1">
              <a:buNone/>
              <a:defRPr/>
            </a:pPr>
            <a:r>
              <a:rPr lang="en-US" altLang="ko-KR" dirty="0"/>
              <a:t>6.          e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에 추가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7.      </a:t>
            </a:r>
            <a:r>
              <a:rPr lang="en-US" altLang="ko-KR" dirty="0">
                <a:solidFill>
                  <a:srgbClr val="00B0F0"/>
                </a:solidFill>
              </a:rPr>
              <a:t>else </a:t>
            </a:r>
            <a:r>
              <a:rPr lang="en-US" altLang="ko-KR" dirty="0"/>
              <a:t>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 e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가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추가되어 사이클이 생기는 경우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8.          e</a:t>
            </a:r>
            <a:r>
              <a:rPr lang="ko-KR" altLang="en-US" dirty="0"/>
              <a:t>를 버린다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indent="0" latinLnBrk="1">
              <a:buNone/>
              <a:defRPr/>
            </a:pPr>
            <a:r>
              <a:rPr lang="en-US" altLang="ko-KR" dirty="0"/>
              <a:t>9. </a:t>
            </a:r>
            <a:r>
              <a:rPr lang="en-US" altLang="ko-KR" dirty="0">
                <a:solidFill>
                  <a:srgbClr val="00B0F0"/>
                </a:solidFill>
              </a:rPr>
              <a:t>return </a:t>
            </a:r>
            <a:r>
              <a:rPr lang="ko-KR" altLang="en-US" dirty="0"/>
              <a:t>트리 </a:t>
            </a:r>
            <a:r>
              <a:rPr lang="en-US" altLang="ko-KR" dirty="0"/>
              <a:t>T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// T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는 최소 신장 트리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05EF38-C56D-4228-A4CD-3163516B8F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AF3817D-9D62-4544-B162-0CD8FDB8DDB6}" type="slidenum">
              <a:rPr lang="en-US" altLang="ko-KR" sz="1200">
                <a:latin typeface="Tahoma" panose="020B0604030504040204" pitchFamily="34" charset="0"/>
              </a:rPr>
              <a:pPr/>
              <a:t>15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8A52AF0-A5B2-4415-98F9-607B2C3B6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252670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4F56CA7D-EEEF-48BF-97F1-845982086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KruskalMST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  <a:r>
              <a:rPr lang="en-US" altLang="ko-KR" dirty="0"/>
              <a:t> </a:t>
            </a:r>
            <a:r>
              <a:rPr lang="ko-KR" altLang="en-US" dirty="0"/>
              <a:t>수행</a:t>
            </a:r>
            <a:r>
              <a:rPr lang="en-US" altLang="ko-KR" dirty="0"/>
              <a:t> </a:t>
            </a:r>
            <a:r>
              <a:rPr lang="ko-KR" altLang="en-US" dirty="0"/>
              <a:t>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240FCA-CA20-45AE-A97C-9C30B23CC9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2BC5E03-0180-4069-A9FA-05E2C2ADAD24}" type="slidenum">
              <a:rPr lang="en-US" altLang="ko-KR" sz="1200">
                <a:latin typeface="Tahoma" panose="020B0604030504040204" pitchFamily="34" charset="0"/>
              </a:rPr>
              <a:pPr/>
              <a:t>16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A5643D-1E57-4FCA-832F-93CC229BB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727958"/>
            <a:ext cx="9144000" cy="3402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7967F-8BE7-4F41-8830-28899ECB163D}"/>
              </a:ext>
            </a:extLst>
          </p:cNvPr>
          <p:cNvSpPr txBox="1"/>
          <p:nvPr/>
        </p:nvSpPr>
        <p:spPr>
          <a:xfrm>
            <a:off x="1909154" y="4293096"/>
            <a:ext cx="18002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입력 그래프</a:t>
            </a: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2BC648F0-67D8-4A34-96B6-113C079686CA}"/>
              </a:ext>
            </a:extLst>
          </p:cNvPr>
          <p:cNvSpPr/>
          <p:nvPr/>
        </p:nvSpPr>
        <p:spPr bwMode="auto">
          <a:xfrm>
            <a:off x="4799856" y="3140968"/>
            <a:ext cx="288032" cy="360040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A2779305-07FA-4DA0-A9B3-8FD8E0A1E4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A98ED2-C2AA-4557-A381-85CD2A51BB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B0931F7-718C-48FD-8DB5-826FC1ED5EE4}" type="slidenum">
              <a:rPr lang="en-US" altLang="ko-KR" sz="1200">
                <a:latin typeface="Tahoma" panose="020B0604030504040204" pitchFamily="34" charset="0"/>
              </a:rPr>
              <a:pPr/>
              <a:t>17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C0FDEE5-97BE-4B48-8212-48D1C24B5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0" y="1798402"/>
            <a:ext cx="8610600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C0882FFA-5A9D-4156-A2B6-D576A3C96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CB4BDA-C9FA-480E-BEC6-24F2C1D29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59B27FB-A372-4851-ADDB-C251B3D1BF65}" type="slidenum">
              <a:rPr lang="en-US" altLang="ko-KR" sz="1200">
                <a:latin typeface="Tahoma" panose="020B0604030504040204" pitchFamily="34" charset="0"/>
              </a:rPr>
              <a:pPr/>
              <a:t>18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D01F65B-39E9-4427-A314-AFBECD2FB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0" y="1590675"/>
            <a:ext cx="8648700" cy="36766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>
            <a:extLst>
              <a:ext uri="{FF2B5EF4-FFF2-40B4-BE49-F238E27FC236}">
                <a16:creationId xmlns:a16="http://schemas.microsoft.com/office/drawing/2014/main" id="{47479DE6-775F-48DC-A761-291152319D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2D7E86-FE05-43C6-83A2-57AB87F0E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4A8CDCC-006A-4A7A-ADE4-5DEE851B55D6}" type="slidenum">
              <a:rPr lang="en-US" altLang="ko-KR" sz="1200">
                <a:latin typeface="Tahoma" panose="020B0604030504040204" pitchFamily="34" charset="0"/>
              </a:rPr>
              <a:pPr/>
              <a:t>19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9A89C48-7292-4420-BC95-378D99B6E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363" y="1988840"/>
            <a:ext cx="8677275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3B8AC-B2FE-49F5-9670-E3B55E5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A485-D841-401B-9DDF-DBA19757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28801"/>
            <a:ext cx="7772400" cy="47512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4.1 </a:t>
            </a:r>
            <a:r>
              <a:rPr lang="ko-KR" altLang="en-US" dirty="0"/>
              <a:t>동전 거스름돈</a:t>
            </a:r>
          </a:p>
          <a:p>
            <a:pPr marL="0" indent="0">
              <a:buNone/>
            </a:pPr>
            <a:r>
              <a:rPr lang="en-US" altLang="ko-KR" dirty="0"/>
              <a:t>4.2 </a:t>
            </a:r>
            <a:r>
              <a:rPr lang="ko-KR" altLang="en-US" dirty="0"/>
              <a:t>최소 신장 트리</a:t>
            </a:r>
          </a:p>
          <a:p>
            <a:pPr marL="0" indent="0">
              <a:buNone/>
            </a:pPr>
            <a:r>
              <a:rPr lang="en-US" altLang="ko-KR" dirty="0"/>
              <a:t>4.3 </a:t>
            </a:r>
            <a:r>
              <a:rPr lang="ko-KR" altLang="en-US" dirty="0"/>
              <a:t>최단 경로 찾기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4.4 </a:t>
            </a:r>
            <a:r>
              <a:rPr lang="ko-KR" altLang="en-US" dirty="0"/>
              <a:t>부분 배낭 문제</a:t>
            </a:r>
          </a:p>
          <a:p>
            <a:pPr marL="0" indent="0">
              <a:buNone/>
            </a:pPr>
            <a:r>
              <a:rPr lang="en-US" altLang="ko-KR" dirty="0"/>
              <a:t>4.5 </a:t>
            </a:r>
            <a:r>
              <a:rPr lang="ko-KR" altLang="en-US" dirty="0"/>
              <a:t>집합 커버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4.6 </a:t>
            </a:r>
            <a:r>
              <a:rPr lang="ko-KR" altLang="en-US" dirty="0"/>
              <a:t>작업 스케줄링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4.7 </a:t>
            </a:r>
            <a:r>
              <a:rPr lang="ko-KR" altLang="en-US" dirty="0" err="1"/>
              <a:t>허프만</a:t>
            </a:r>
            <a:r>
              <a:rPr lang="ko-KR" altLang="en-US"/>
              <a:t> 압축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24BEF-A40D-4220-948C-21803440D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49F2DEC-EC42-4636-8D02-31596CFDBC9E}" type="slidenum">
              <a:rPr lang="en-US" altLang="ko-KR" smtClean="0"/>
              <a:pPr/>
              <a:t>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940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>
            <a:extLst>
              <a:ext uri="{FF2B5EF4-FFF2-40B4-BE49-F238E27FC236}">
                <a16:creationId xmlns:a16="http://schemas.microsoft.com/office/drawing/2014/main" id="{8A8808A0-3ECC-465C-8C34-D2C80DA5F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381A29-1FC2-45C3-927E-B5C1CABBD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B3868FC-1D6D-445E-89A8-0813B88E241B}" type="slidenum">
              <a:rPr lang="en-US" altLang="ko-KR" sz="1200">
                <a:latin typeface="Tahoma" panose="020B0604030504040204" pitchFamily="34" charset="0"/>
              </a:rPr>
              <a:pPr/>
              <a:t>20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41C2DA-4006-407A-B7B3-A065F7DE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1943100"/>
            <a:ext cx="8791575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784DD24A-6737-4B4E-ADB2-C3A5DD639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0D8151-9E48-4D28-818F-53E972731E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A4CA9A5-9B67-4E84-96FF-216427F1E4F8}" type="slidenum">
              <a:rPr lang="en-US" altLang="ko-KR" sz="1200">
                <a:latin typeface="Tahoma" panose="020B0604030504040204" pitchFamily="34" charset="0"/>
              </a:rPr>
              <a:pPr/>
              <a:t>21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F62F3B1-517B-431C-9ECA-0A2E19390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3" y="2090738"/>
            <a:ext cx="879157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4AC1C87E-D07A-4D78-A248-BC887BF34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0DF3FF-E068-4A7F-8AFE-5FD599F42F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44B8A12-4488-4065-B04F-5B33269CD725}" type="slidenum">
              <a:rPr lang="en-US" altLang="ko-KR" sz="1200">
                <a:latin typeface="Tahoma" panose="020B0604030504040204" pitchFamily="34" charset="0"/>
              </a:rPr>
              <a:pPr/>
              <a:t>22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FD1C86-B7ED-4CF1-A838-04D3910FE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213" y="2095500"/>
            <a:ext cx="8029575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>
            <a:extLst>
              <a:ext uri="{FF2B5EF4-FFF2-40B4-BE49-F238E27FC236}">
                <a16:creationId xmlns:a16="http://schemas.microsoft.com/office/drawing/2014/main" id="{A4D718D8-DA8D-4872-B810-22D24ACD70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1017F5-0E62-4A7F-974F-EA4F12741A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A95E137-8F58-469C-B113-DEF342AA87E5}" type="slidenum">
              <a:rPr lang="en-US" altLang="ko-KR" sz="1200">
                <a:latin typeface="Tahoma" panose="020B0604030504040204" pitchFamily="34" charset="0"/>
              </a:rPr>
              <a:pPr/>
              <a:t>23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F63C2D7-0CBC-4C5A-8181-2770D8B4912D}"/>
              </a:ext>
            </a:extLst>
          </p:cNvPr>
          <p:cNvSpPr txBox="1"/>
          <p:nvPr/>
        </p:nvSpPr>
        <p:spPr>
          <a:xfrm>
            <a:off x="2642395" y="5082139"/>
            <a:ext cx="2060575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sz="2800" dirty="0">
                <a:latin typeface="Consolas" panose="020B0609020204030204" pitchFamily="49" charset="0"/>
              </a:rPr>
              <a:t>MST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882945-197B-4C6F-910C-D430FC16C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257" y="1372392"/>
            <a:ext cx="8829675" cy="27336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ED10202-6EAD-4866-B5BE-731F8E298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784" y="4292600"/>
            <a:ext cx="3752850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>
            <a:extLst>
              <a:ext uri="{FF2B5EF4-FFF2-40B4-BE49-F238E27FC236}">
                <a16:creationId xmlns:a16="http://schemas.microsoft.com/office/drawing/2014/main" id="{A963E419-33C9-4657-97E8-350FB4F23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1747" name="내용 개체 틀 2">
            <a:extLst>
              <a:ext uri="{FF2B5EF4-FFF2-40B4-BE49-F238E27FC236}">
                <a16:creationId xmlns:a16="http://schemas.microsoft.com/office/drawing/2014/main" id="{501FCC22-59C6-46DE-9E71-947B5BA450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 1 : </a:t>
            </a:r>
            <a:r>
              <a:rPr lang="ko-KR" altLang="en-US" dirty="0"/>
              <a:t>간선 정렬하는데 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dirty="0" err="1">
                <a:solidFill>
                  <a:srgbClr val="00B0F0"/>
                </a:solidFill>
                <a:latin typeface="Consolas" panose="020B0609020204030204" pitchFamily="49" charset="0"/>
              </a:rPr>
              <a:t>mlogm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2"/>
            <a:r>
              <a:rPr lang="ko-KR" altLang="en-US" dirty="0"/>
              <a:t>단</a:t>
            </a:r>
            <a:r>
              <a:rPr lang="en-US" altLang="ko-KR" dirty="0"/>
              <a:t>, m</a:t>
            </a:r>
            <a:r>
              <a:rPr lang="ko-KR" altLang="en-US" dirty="0"/>
              <a:t>은 입력 그래프에 있는 간선의 수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en-US" altLang="ko-KR" dirty="0"/>
              <a:t>Line 2 : T</a:t>
            </a:r>
            <a:r>
              <a:rPr lang="ko-KR" altLang="en-US" dirty="0"/>
              <a:t>를 초기화하는 것이므로 </a:t>
            </a:r>
            <a:r>
              <a:rPr lang="en-US" altLang="ko-KR" b="0" dirty="0">
                <a:latin typeface="Consolas" panose="020B0609020204030204" pitchFamily="49" charset="0"/>
              </a:rPr>
              <a:t>O(1)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en-US" altLang="ko-KR" dirty="0"/>
              <a:t>Line 3~8</a:t>
            </a:r>
          </a:p>
          <a:p>
            <a:pPr lvl="1"/>
            <a:r>
              <a:rPr lang="en-US" altLang="ko-KR" dirty="0"/>
              <a:t>while-</a:t>
            </a:r>
            <a:r>
              <a:rPr lang="ko-KR" altLang="en-US" dirty="0"/>
              <a:t>루프는 최대 </a:t>
            </a:r>
            <a:r>
              <a:rPr lang="en-US" altLang="ko-KR" dirty="0"/>
              <a:t>m</a:t>
            </a:r>
            <a:r>
              <a:rPr lang="ko-KR" altLang="en-US" dirty="0"/>
              <a:t>번 수행</a:t>
            </a:r>
            <a:endParaRPr lang="en-US" altLang="ko-KR" dirty="0"/>
          </a:p>
          <a:p>
            <a:pPr lvl="2"/>
            <a:r>
              <a:rPr lang="ko-KR" altLang="en-US" dirty="0"/>
              <a:t>그래프의 모든 간선이 </a:t>
            </a:r>
            <a:r>
              <a:rPr lang="en-US" altLang="ko-KR" dirty="0"/>
              <a:t>while-</a:t>
            </a:r>
            <a:r>
              <a:rPr lang="ko-KR" altLang="en-US" dirty="0"/>
              <a:t>루프 내에서 처리되는 경우</a:t>
            </a:r>
            <a:endParaRPr lang="en-US" altLang="ko-KR" dirty="0"/>
          </a:p>
          <a:p>
            <a:pPr lvl="1"/>
            <a:r>
              <a:rPr lang="en-US" altLang="ko-KR" dirty="0"/>
              <a:t>while-</a:t>
            </a:r>
            <a:r>
              <a:rPr lang="ko-KR" altLang="en-US" dirty="0"/>
              <a:t>루프 내에서는 </a:t>
            </a:r>
            <a:r>
              <a:rPr lang="en-US" altLang="ko-KR" dirty="0"/>
              <a:t>L</a:t>
            </a:r>
            <a:r>
              <a:rPr lang="ko-KR" altLang="en-US" dirty="0"/>
              <a:t>로부터 가져온 간선 </a:t>
            </a:r>
            <a:r>
              <a:rPr lang="en-US" altLang="ko-KR" dirty="0"/>
              <a:t>e</a:t>
            </a:r>
            <a:r>
              <a:rPr lang="ko-KR" altLang="en-US" dirty="0"/>
              <a:t>가 사이클을 만드는지를 검사하는데 거의 </a:t>
            </a:r>
            <a:r>
              <a:rPr lang="en-US" altLang="ko-KR" dirty="0"/>
              <a:t>O(1)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4"/>
            <a:endParaRPr lang="ko-KR" altLang="en-US" dirty="0"/>
          </a:p>
          <a:p>
            <a:r>
              <a:rPr lang="en-US" altLang="ko-KR" dirty="0"/>
              <a:t>Kruskal </a:t>
            </a:r>
            <a:r>
              <a:rPr lang="ko-KR" altLang="en-US" dirty="0"/>
              <a:t>알고리즘의 </a:t>
            </a:r>
            <a:r>
              <a:rPr lang="ko-KR" altLang="en-US" dirty="0" err="1"/>
              <a:t>시간복잡도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dirty="0" err="1">
                <a:solidFill>
                  <a:srgbClr val="00B0F0"/>
                </a:solidFill>
                <a:latin typeface="Consolas" panose="020B0609020204030204" pitchFamily="49" charset="0"/>
              </a:rPr>
              <a:t>mlogm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CFA6B-3EA0-42FB-8C5B-2EE6F68A3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841CF5A-8183-4BE0-B98F-0682858CC969}" type="slidenum">
              <a:rPr lang="en-US" altLang="ko-KR" sz="1200">
                <a:latin typeface="Tahoma" panose="020B0604030504040204" pitchFamily="34" charset="0"/>
              </a:rPr>
              <a:pPr/>
              <a:t>24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>
            <a:extLst>
              <a:ext uri="{FF2B5EF4-FFF2-40B4-BE49-F238E27FC236}">
                <a16:creationId xmlns:a16="http://schemas.microsoft.com/office/drawing/2014/main" id="{A2825059-398E-4CF3-9087-18FCDE1F0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프림</a:t>
            </a:r>
            <a:r>
              <a:rPr lang="ko-KR" altLang="en-US" dirty="0"/>
              <a:t> </a:t>
            </a:r>
            <a:r>
              <a:rPr lang="en-US" altLang="ko-KR" dirty="0"/>
              <a:t>(Prim)</a:t>
            </a:r>
            <a:r>
              <a:rPr lang="ko-KR" altLang="en-US" dirty="0"/>
              <a:t>의 </a:t>
            </a:r>
            <a:r>
              <a:rPr lang="en-US" altLang="ko-KR" dirty="0"/>
              <a:t>MST</a:t>
            </a:r>
            <a:r>
              <a:rPr lang="ko-KR" altLang="en-US" dirty="0"/>
              <a:t> 알고리즘</a:t>
            </a:r>
          </a:p>
        </p:txBody>
      </p:sp>
      <p:sp>
        <p:nvSpPr>
          <p:cNvPr id="32771" name="내용 개체 틀 2">
            <a:extLst>
              <a:ext uri="{FF2B5EF4-FFF2-40B4-BE49-F238E27FC236}">
                <a16:creationId xmlns:a16="http://schemas.microsoft.com/office/drawing/2014/main" id="{2442529B-C6E4-4FD5-A258-36F7FDA8E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84301"/>
            <a:ext cx="7772400" cy="5211763"/>
          </a:xfrm>
        </p:spPr>
        <p:txBody>
          <a:bodyPr/>
          <a:lstStyle/>
          <a:p>
            <a:r>
              <a:rPr lang="ko-KR" altLang="en-US" dirty="0"/>
              <a:t>주어진 가중치 그래프에서 임의의 점 하나를 선택한 후</a:t>
            </a:r>
            <a:r>
              <a:rPr lang="en-US" altLang="ko-KR" dirty="0"/>
              <a:t>, (n-1)</a:t>
            </a:r>
            <a:r>
              <a:rPr lang="ko-KR" altLang="en-US" dirty="0"/>
              <a:t>개의 간선을 하나씩 추가시켜 트리</a:t>
            </a:r>
            <a:r>
              <a:rPr lang="en-US" altLang="ko-KR" dirty="0"/>
              <a:t>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추가되는 간선은 현재까지 만들어진 트리에 연결시킬 때 </a:t>
            </a:r>
            <a:r>
              <a:rPr lang="en-US" altLang="ko-KR" dirty="0"/>
              <a:t>‘</a:t>
            </a:r>
            <a:r>
              <a:rPr lang="ko-KR" altLang="en-US" dirty="0" err="1"/>
              <a:t>욕심내어</a:t>
            </a:r>
            <a:r>
              <a:rPr lang="en-US" altLang="ko-KR" dirty="0"/>
              <a:t>’</a:t>
            </a:r>
            <a:r>
              <a:rPr lang="ko-KR" altLang="en-US" dirty="0"/>
              <a:t> 항상 최소의 가중치로 연결되는 간선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F921D8-D650-4FA7-B636-D03A56CB5C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C2034E8-BB38-4D10-A0E1-07AB9935C190}" type="slidenum">
              <a:rPr lang="en-US" altLang="ko-KR" sz="1200">
                <a:latin typeface="Tahoma" panose="020B0604030504040204" pitchFamily="34" charset="0"/>
              </a:rPr>
              <a:pPr/>
              <a:t>25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E289FF-FDD8-4760-B10D-0C69A2FEA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latinLnBrk="1">
              <a:spcAft>
                <a:spcPts val="1200"/>
              </a:spcAft>
              <a:buNone/>
              <a:defRPr/>
            </a:pPr>
            <a:r>
              <a:rPr lang="en-US" altLang="ko-KR" sz="3000" dirty="0" err="1">
                <a:solidFill>
                  <a:srgbClr val="0000FF"/>
                </a:solidFill>
              </a:rPr>
              <a:t>PrimMST</a:t>
            </a:r>
            <a:r>
              <a:rPr lang="en-US" altLang="ko-KR" sz="3000" dirty="0"/>
              <a:t>(G)</a:t>
            </a:r>
            <a:endParaRPr lang="ko-KR" altLang="en-US" sz="3000" dirty="0"/>
          </a:p>
          <a:p>
            <a:pPr marL="0" indent="0" latinLnBrk="1"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가중치 그래프 </a:t>
            </a:r>
            <a:r>
              <a:rPr lang="en-US" altLang="ko-KR" dirty="0"/>
              <a:t>G=(V,E), |V|=n, |E|=m</a:t>
            </a:r>
          </a:p>
          <a:p>
            <a:pPr marL="0" indent="0" latinLnBrk="1">
              <a:spcAft>
                <a:spcPts val="1200"/>
              </a:spcAft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최소 신장 트리 </a:t>
            </a:r>
            <a:r>
              <a:rPr lang="en-US" altLang="ko-KR" dirty="0"/>
              <a:t>T</a:t>
            </a:r>
            <a:endParaRPr lang="ko-KR" altLang="en-US" dirty="0"/>
          </a:p>
          <a:p>
            <a:pPr marL="441325" indent="-441325" latinLnBrk="1">
              <a:buNone/>
              <a:defRPr/>
            </a:pPr>
            <a:r>
              <a:rPr lang="en-US" altLang="ko-KR" dirty="0"/>
              <a:t>1. G</a:t>
            </a:r>
            <a:r>
              <a:rPr lang="ko-KR" altLang="en-US" dirty="0"/>
              <a:t>에서 임의의 점 </a:t>
            </a:r>
            <a:r>
              <a:rPr lang="en-US" altLang="ko-KR" dirty="0"/>
              <a:t>p</a:t>
            </a:r>
            <a:r>
              <a:rPr lang="ko-KR" altLang="en-US" dirty="0"/>
              <a:t>를 시작점으로 선택</a:t>
            </a:r>
            <a:r>
              <a:rPr lang="en-US" altLang="ko-KR" dirty="0"/>
              <a:t> D[p] = 0</a:t>
            </a:r>
            <a:endParaRPr lang="ko-KR" altLang="en-US" dirty="0"/>
          </a:p>
          <a:p>
            <a:pPr marL="441325" indent="0" latinLnBrk="1">
              <a:buNone/>
              <a:defRPr/>
            </a:pPr>
            <a:r>
              <a:rPr lang="en-US" altLang="ko-KR" sz="19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D[v]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</a:rPr>
              <a:t>는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</a:rPr>
              <a:t>에 있는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u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</a:rPr>
              <a:t>와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</a:rPr>
              <a:t>를 연결하는 간선의 최소 가중치를 저장하기 위한 원소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2.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dirty="0"/>
              <a:t>(</a:t>
            </a:r>
            <a:r>
              <a:rPr lang="ko-KR" altLang="en-US" dirty="0"/>
              <a:t>점 </a:t>
            </a:r>
            <a:r>
              <a:rPr lang="en-US" altLang="ko-KR" dirty="0"/>
              <a:t>p</a:t>
            </a:r>
            <a:r>
              <a:rPr lang="ko-KR" altLang="en-US" dirty="0"/>
              <a:t>가 아닌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) {    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</a:rPr>
              <a:t>배열 </a:t>
            </a:r>
            <a:r>
              <a:rPr lang="en-US" altLang="ko-KR" sz="2200" dirty="0">
                <a:solidFill>
                  <a:schemeClr val="bg1">
                    <a:lumMod val="50000"/>
                  </a:schemeClr>
                </a:solidFill>
              </a:rPr>
              <a:t>D</a:t>
            </a:r>
            <a:r>
              <a:rPr lang="ko-KR" altLang="en-US" sz="2200" dirty="0">
                <a:solidFill>
                  <a:schemeClr val="bg1">
                    <a:lumMod val="50000"/>
                  </a:schemeClr>
                </a:solidFill>
              </a:rPr>
              <a:t>의 초기화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3.   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 if </a:t>
            </a:r>
            <a:r>
              <a:rPr lang="en-US" altLang="ko-KR" dirty="0"/>
              <a:t>( </a:t>
            </a:r>
            <a:r>
              <a:rPr lang="ko-KR" altLang="en-US" dirty="0"/>
              <a:t>간선 </a:t>
            </a:r>
            <a:r>
              <a:rPr lang="en-US" altLang="ko-KR" dirty="0"/>
              <a:t>(p, v)</a:t>
            </a:r>
            <a:r>
              <a:rPr lang="ko-KR" altLang="en-US" dirty="0"/>
              <a:t>가 그래프에 있으면 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latinLnBrk="1">
              <a:buNone/>
              <a:defRPr/>
            </a:pPr>
            <a:r>
              <a:rPr lang="en-US" altLang="ko-KR" dirty="0"/>
              <a:t>4.           D[v] = </a:t>
            </a:r>
            <a:r>
              <a:rPr lang="ko-KR" altLang="en-US" dirty="0"/>
              <a:t>간선 </a:t>
            </a:r>
            <a:r>
              <a:rPr lang="en-US" altLang="ko-KR" dirty="0"/>
              <a:t>(p, v)</a:t>
            </a:r>
            <a:r>
              <a:rPr lang="ko-KR" altLang="en-US" dirty="0"/>
              <a:t>의 가중치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5.    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else 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  <a:defRPr/>
            </a:pPr>
            <a:r>
              <a:rPr lang="en-US" altLang="ko-KR" dirty="0"/>
              <a:t>6.           D[v]=</a:t>
            </a:r>
            <a:r>
              <a:rPr lang="ko-KR" altLang="en-US" dirty="0"/>
              <a:t>∞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    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250862-6BBB-492B-916C-151A0E80DF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9D723EE-FB57-44EB-8B5A-F57573A09A4C}" type="slidenum">
              <a:rPr lang="en-US" altLang="ko-KR" sz="1200">
                <a:latin typeface="Tahoma" panose="020B0604030504040204" pitchFamily="34" charset="0"/>
              </a:rPr>
              <a:pPr/>
              <a:t>26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4A9B8B-3E2D-41F6-84AF-9312A7073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237963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BAAD0031-CB53-4BBE-AF62-E04BE46CF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Prim</a:t>
            </a:r>
            <a:r>
              <a:rPr lang="ko-KR" altLang="en-US" dirty="0"/>
              <a:t>의 </a:t>
            </a:r>
            <a:r>
              <a:rPr lang="en-US" altLang="ko-KR" dirty="0"/>
              <a:t>MST</a:t>
            </a:r>
            <a:r>
              <a:rPr lang="ko-KR" altLang="en-US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326F0A-463D-47BC-A449-627EFA53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spcAft>
                <a:spcPts val="1200"/>
              </a:spcAft>
              <a:buNone/>
              <a:defRPr/>
            </a:pPr>
            <a:r>
              <a:rPr lang="en-US" altLang="ko-KR" sz="2000" dirty="0"/>
              <a:t>7. T= {p}    </a:t>
            </a:r>
            <a:r>
              <a:rPr lang="en-US" altLang="ko-KR" sz="2000" dirty="0">
                <a:solidFill>
                  <a:srgbClr val="0000CC"/>
                </a:solidFill>
              </a:rPr>
              <a:t>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초기에 트리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는 점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만을 가진다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None/>
              <a:defRPr/>
            </a:pPr>
            <a:r>
              <a:rPr lang="en-US" altLang="ko-KR" sz="2000" dirty="0"/>
              <a:t>8.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 sz="2000" dirty="0"/>
              <a:t>(T</a:t>
            </a:r>
            <a:r>
              <a:rPr lang="ko-KR" altLang="en-US" sz="2000" dirty="0"/>
              <a:t>에 있는 점의 수 </a:t>
            </a:r>
            <a:r>
              <a:rPr lang="en-US" altLang="ko-KR" sz="2000" dirty="0"/>
              <a:t>&lt; n) {</a:t>
            </a:r>
            <a:endParaRPr lang="ko-KR" altLang="en-US" sz="2000" dirty="0"/>
          </a:p>
          <a:p>
            <a:pPr marL="534988" indent="-534988" latinLnBrk="1">
              <a:buNone/>
              <a:defRPr/>
            </a:pPr>
            <a:r>
              <a:rPr lang="en-US" altLang="ko-KR" sz="2000" dirty="0"/>
              <a:t>9.    T</a:t>
            </a:r>
            <a:r>
              <a:rPr lang="ko-KR" altLang="en-US" sz="2000" dirty="0"/>
              <a:t>에 속하지 않은 각 점 </a:t>
            </a:r>
            <a:r>
              <a:rPr lang="en-US" altLang="ko-KR" sz="2000" dirty="0"/>
              <a:t>v</a:t>
            </a:r>
            <a:r>
              <a:rPr lang="ko-KR" altLang="en-US" sz="2000" dirty="0"/>
              <a:t>에 대하여</a:t>
            </a:r>
            <a:r>
              <a:rPr lang="en-US" altLang="ko-KR" sz="2000" dirty="0"/>
              <a:t>, D[v]</a:t>
            </a:r>
            <a:r>
              <a:rPr lang="ko-KR" altLang="en-US" sz="2000" dirty="0"/>
              <a:t>가 최소인 점 </a:t>
            </a:r>
            <a:r>
              <a:rPr lang="en-US" altLang="ko-KR" sz="2000" dirty="0" err="1"/>
              <a:t>v</a:t>
            </a:r>
            <a:r>
              <a:rPr lang="en-US" altLang="ko-KR" sz="2000" baseline="-25000" dirty="0" err="1"/>
              <a:t>min</a:t>
            </a:r>
            <a:r>
              <a:rPr lang="ko-KR" altLang="en-US" sz="2000" dirty="0"/>
              <a:t>과 연결된 간선 </a:t>
            </a:r>
            <a:r>
              <a:rPr lang="en-US" altLang="ko-KR" sz="2000" dirty="0"/>
              <a:t>(u, </a:t>
            </a:r>
            <a:r>
              <a:rPr lang="en-US" altLang="ko-KR" sz="2000" dirty="0" err="1"/>
              <a:t>v</a:t>
            </a:r>
            <a:r>
              <a:rPr lang="en-US" altLang="ko-KR" sz="2000" baseline="-25000" dirty="0" err="1"/>
              <a:t>min</a:t>
            </a:r>
            <a:r>
              <a:rPr lang="en-US" altLang="ko-KR" sz="2000" dirty="0"/>
              <a:t>)</a:t>
            </a:r>
            <a:r>
              <a:rPr lang="ko-KR" altLang="en-US" sz="2000" dirty="0"/>
              <a:t>을 </a:t>
            </a:r>
            <a:r>
              <a:rPr lang="en-US" altLang="ko-KR" sz="2000" dirty="0"/>
              <a:t>T</a:t>
            </a:r>
            <a:r>
              <a:rPr lang="ko-KR" altLang="en-US" sz="2000" dirty="0"/>
              <a:t>에 추가</a:t>
            </a:r>
            <a:r>
              <a:rPr lang="en-US" altLang="ko-KR" sz="2000" dirty="0"/>
              <a:t>, </a:t>
            </a:r>
            <a:r>
              <a:rPr lang="ko-KR" altLang="en-US" sz="2000" dirty="0"/>
              <a:t>여기서</a:t>
            </a:r>
            <a:r>
              <a:rPr lang="en-US" altLang="ko-KR" sz="2000" dirty="0"/>
              <a:t> u</a:t>
            </a:r>
            <a:r>
              <a:rPr lang="ko-KR" altLang="en-US" sz="2000" dirty="0"/>
              <a:t>는 </a:t>
            </a:r>
            <a:r>
              <a:rPr lang="en-US" altLang="ko-KR" sz="2000" dirty="0"/>
              <a:t>T</a:t>
            </a:r>
            <a:r>
              <a:rPr lang="ko-KR" altLang="en-US" sz="2000" dirty="0"/>
              <a:t>에 속한 점이고</a:t>
            </a:r>
            <a:r>
              <a:rPr lang="en-US" altLang="ko-KR" sz="2000" dirty="0"/>
              <a:t>, </a:t>
            </a:r>
            <a:r>
              <a:rPr lang="ko-KR" altLang="en-US" sz="2000" dirty="0"/>
              <a:t>점 </a:t>
            </a:r>
            <a:r>
              <a:rPr lang="en-US" altLang="ko-KR" sz="2000" dirty="0" err="1"/>
              <a:t>v</a:t>
            </a:r>
            <a:r>
              <a:rPr lang="en-US" altLang="ko-KR" sz="2000" baseline="-25000" dirty="0" err="1"/>
              <a:t>min</a:t>
            </a:r>
            <a:r>
              <a:rPr lang="ko-KR" altLang="en-US" sz="2000" dirty="0"/>
              <a:t>도 </a:t>
            </a:r>
            <a:r>
              <a:rPr lang="en-US" altLang="ko-KR" sz="2000" dirty="0"/>
              <a:t>T</a:t>
            </a:r>
            <a:r>
              <a:rPr lang="ko-KR" altLang="en-US" sz="2000" dirty="0"/>
              <a:t>에 추가</a:t>
            </a:r>
          </a:p>
          <a:p>
            <a:pPr marL="0" indent="0" latinLnBrk="1">
              <a:buNone/>
              <a:defRPr/>
            </a:pPr>
            <a:r>
              <a:rPr lang="en-US" altLang="ko-KR" sz="2000" dirty="0">
                <a:solidFill>
                  <a:srgbClr val="006600"/>
                </a:solidFill>
              </a:rPr>
              <a:t>10. </a:t>
            </a:r>
            <a:r>
              <a:rPr lang="en-US" altLang="ko-KR" sz="2000" dirty="0"/>
              <a:t> 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for </a:t>
            </a:r>
            <a:r>
              <a:rPr lang="en-US" altLang="ko-KR" sz="2000" dirty="0">
                <a:solidFill>
                  <a:srgbClr val="006600"/>
                </a:solidFill>
              </a:rPr>
              <a:t>(T</a:t>
            </a:r>
            <a:r>
              <a:rPr lang="ko-KR" altLang="en-US" sz="2000" dirty="0">
                <a:solidFill>
                  <a:srgbClr val="006600"/>
                </a:solidFill>
              </a:rPr>
              <a:t>에 속하지 않은 각 점 </a:t>
            </a:r>
            <a:r>
              <a:rPr lang="en-US" altLang="ko-KR" sz="2000" dirty="0">
                <a:solidFill>
                  <a:srgbClr val="006600"/>
                </a:solidFill>
              </a:rPr>
              <a:t>w</a:t>
            </a:r>
            <a:r>
              <a:rPr lang="ko-KR" altLang="en-US" sz="2000" dirty="0">
                <a:solidFill>
                  <a:srgbClr val="006600"/>
                </a:solidFill>
              </a:rPr>
              <a:t>에 대해서</a:t>
            </a:r>
            <a:r>
              <a:rPr lang="en-US" altLang="ko-KR" sz="2000" dirty="0">
                <a:solidFill>
                  <a:srgbClr val="006600"/>
                </a:solidFill>
              </a:rPr>
              <a:t>) { </a:t>
            </a:r>
            <a:endParaRPr lang="ko-KR" altLang="en-US" sz="2000" dirty="0">
              <a:solidFill>
                <a:srgbClr val="006600"/>
              </a:solidFill>
            </a:endParaRPr>
          </a:p>
          <a:p>
            <a:pPr marL="0" indent="0" latinLnBrk="1">
              <a:buNone/>
              <a:defRPr/>
            </a:pPr>
            <a:r>
              <a:rPr lang="en-US" altLang="ko-KR" sz="2000" dirty="0">
                <a:solidFill>
                  <a:srgbClr val="006600"/>
                </a:solidFill>
              </a:rPr>
              <a:t>11.     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dirty="0">
                <a:solidFill>
                  <a:srgbClr val="006600"/>
                </a:solidFill>
              </a:rPr>
              <a:t> (</a:t>
            </a:r>
            <a:r>
              <a:rPr lang="ko-KR" altLang="en-US" sz="1800" dirty="0">
                <a:solidFill>
                  <a:srgbClr val="006600"/>
                </a:solidFill>
              </a:rPr>
              <a:t>간선 </a:t>
            </a:r>
            <a:r>
              <a:rPr lang="en-US" altLang="ko-KR" sz="2000" dirty="0">
                <a:solidFill>
                  <a:srgbClr val="006600"/>
                </a:solidFill>
              </a:rPr>
              <a:t>(</a:t>
            </a:r>
            <a:r>
              <a:rPr lang="en-US" altLang="ko-KR" sz="2000" dirty="0" err="1">
                <a:solidFill>
                  <a:srgbClr val="006600"/>
                </a:solidFill>
              </a:rPr>
              <a:t>v</a:t>
            </a:r>
            <a:r>
              <a:rPr lang="en-US" altLang="ko-KR" sz="2000" baseline="-25000" dirty="0" err="1">
                <a:solidFill>
                  <a:srgbClr val="006600"/>
                </a:solidFill>
              </a:rPr>
              <a:t>min</a:t>
            </a:r>
            <a:r>
              <a:rPr lang="en-US" altLang="ko-KR" sz="2000" dirty="0">
                <a:solidFill>
                  <a:srgbClr val="006600"/>
                </a:solidFill>
              </a:rPr>
              <a:t>, w)</a:t>
            </a:r>
            <a:r>
              <a:rPr lang="ko-KR" altLang="en-US" sz="2000" dirty="0">
                <a:solidFill>
                  <a:srgbClr val="006600"/>
                </a:solidFill>
              </a:rPr>
              <a:t>의 가중치 </a:t>
            </a:r>
            <a:r>
              <a:rPr lang="en-US" altLang="ko-KR" sz="2000" dirty="0">
                <a:solidFill>
                  <a:srgbClr val="006600"/>
                </a:solidFill>
              </a:rPr>
              <a:t>&lt; D[w])</a:t>
            </a:r>
            <a:endParaRPr lang="ko-KR" altLang="en-US" sz="2000" dirty="0">
              <a:solidFill>
                <a:srgbClr val="006600"/>
              </a:solidFill>
            </a:endParaRPr>
          </a:p>
          <a:p>
            <a:pPr marL="514350" indent="-514350" latinLnBrk="1">
              <a:buFont typeface="Wingdings" panose="05000000000000000000" pitchFamily="2" charset="2"/>
              <a:buAutoNum type="arabicPeriod" startAt="12"/>
              <a:defRPr/>
            </a:pPr>
            <a:r>
              <a:rPr lang="en-US" altLang="ko-KR" sz="2000" dirty="0">
                <a:solidFill>
                  <a:srgbClr val="006600"/>
                </a:solidFill>
              </a:rPr>
              <a:t>        D[w] = </a:t>
            </a:r>
            <a:r>
              <a:rPr lang="ko-KR" altLang="en-US" sz="1800" dirty="0">
                <a:solidFill>
                  <a:srgbClr val="006600"/>
                </a:solidFill>
              </a:rPr>
              <a:t>간선</a:t>
            </a:r>
            <a:r>
              <a:rPr lang="ko-KR" altLang="en-US" sz="2000" dirty="0">
                <a:solidFill>
                  <a:srgbClr val="006600"/>
                </a:solidFill>
              </a:rPr>
              <a:t> </a:t>
            </a:r>
            <a:r>
              <a:rPr lang="en-US" altLang="ko-KR" sz="2000" dirty="0">
                <a:solidFill>
                  <a:srgbClr val="006600"/>
                </a:solidFill>
              </a:rPr>
              <a:t>(</a:t>
            </a:r>
            <a:r>
              <a:rPr lang="en-US" altLang="ko-KR" sz="2000" dirty="0" err="1">
                <a:solidFill>
                  <a:srgbClr val="006600"/>
                </a:solidFill>
              </a:rPr>
              <a:t>v</a:t>
            </a:r>
            <a:r>
              <a:rPr lang="en-US" altLang="ko-KR" sz="2000" baseline="-25000" dirty="0" err="1">
                <a:solidFill>
                  <a:srgbClr val="006600"/>
                </a:solidFill>
              </a:rPr>
              <a:t>min</a:t>
            </a:r>
            <a:r>
              <a:rPr lang="en-US" altLang="ko-KR" sz="2000" dirty="0">
                <a:solidFill>
                  <a:srgbClr val="006600"/>
                </a:solidFill>
              </a:rPr>
              <a:t>, w)</a:t>
            </a:r>
            <a:r>
              <a:rPr lang="ko-KR" altLang="en-US" sz="2000" dirty="0">
                <a:solidFill>
                  <a:srgbClr val="006600"/>
                </a:solidFill>
              </a:rPr>
              <a:t>의 가중치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D[w]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를 갱신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 latinLnBrk="1">
              <a:buNone/>
              <a:defRPr/>
            </a:pPr>
            <a:r>
              <a:rPr lang="en-US" altLang="ko-KR" sz="2000" dirty="0">
                <a:solidFill>
                  <a:srgbClr val="006600"/>
                </a:solidFill>
              </a:rPr>
              <a:t>       }</a:t>
            </a:r>
            <a:endParaRPr lang="ko-KR" altLang="en-US" sz="2000" dirty="0">
              <a:solidFill>
                <a:srgbClr val="006600"/>
              </a:solidFill>
            </a:endParaRPr>
          </a:p>
          <a:p>
            <a:pPr marL="0" indent="0" latinLnBrk="1">
              <a:spcAft>
                <a:spcPts val="1800"/>
              </a:spcAft>
              <a:buNone/>
              <a:defRPr/>
            </a:pPr>
            <a:r>
              <a:rPr lang="en-US" altLang="ko-KR" sz="2000" dirty="0"/>
              <a:t>    }</a:t>
            </a:r>
            <a:endParaRPr lang="ko-KR" altLang="en-US" sz="2000" dirty="0"/>
          </a:p>
          <a:p>
            <a:pPr marL="0" indent="0" latinLnBrk="1">
              <a:buNone/>
              <a:defRPr/>
            </a:pPr>
            <a:r>
              <a:rPr lang="en-US" altLang="ko-KR" sz="2000" dirty="0"/>
              <a:t>13. </a:t>
            </a:r>
            <a:r>
              <a:rPr lang="en-US" altLang="ko-KR" sz="2000" dirty="0">
                <a:solidFill>
                  <a:srgbClr val="00B0F0"/>
                </a:solidFill>
                <a:latin typeface="Consolas" panose="020B0609020204030204" pitchFamily="49" charset="0"/>
              </a:rPr>
              <a:t>return </a:t>
            </a:r>
            <a:r>
              <a:rPr lang="en-US" altLang="ko-KR" sz="2000" dirty="0"/>
              <a:t>T</a:t>
            </a:r>
            <a:r>
              <a:rPr lang="en-US" altLang="ko-KR" sz="1800" dirty="0"/>
              <a:t>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T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는 최소 신장 트리</a:t>
            </a:r>
            <a:endParaRPr lang="ko-KR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86779D-1625-4E40-B89A-D43DA88961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32CF0C4-3EFB-4B34-B3A2-1E4CC25B12CD}" type="slidenum">
              <a:rPr lang="en-US" altLang="ko-KR" sz="1200">
                <a:latin typeface="Tahoma" panose="020B0604030504040204" pitchFamily="34" charset="0"/>
              </a:rPr>
              <a:pPr/>
              <a:t>27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656F5CDA-2D5B-429E-88AA-A8BAE4F3FF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D[v] </a:t>
            </a:r>
            <a:r>
              <a:rPr lang="ko-KR" altLang="en-US" dirty="0"/>
              <a:t>설명</a:t>
            </a:r>
          </a:p>
        </p:txBody>
      </p:sp>
      <p:sp>
        <p:nvSpPr>
          <p:cNvPr id="35843" name="내용 개체 틀 2">
            <a:extLst>
              <a:ext uri="{FF2B5EF4-FFF2-40B4-BE49-F238E27FC236}">
                <a16:creationId xmlns:a16="http://schemas.microsoft.com/office/drawing/2014/main" id="{31CD1DC4-2CE6-4B7C-A91C-655E15765C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 1</a:t>
            </a:r>
          </a:p>
          <a:p>
            <a:pPr lvl="1"/>
            <a:r>
              <a:rPr lang="ko-KR" altLang="en-US" dirty="0"/>
              <a:t>임의로 점 </a:t>
            </a:r>
            <a:r>
              <a:rPr lang="en-US" altLang="ko-KR" dirty="0"/>
              <a:t>p</a:t>
            </a:r>
            <a:r>
              <a:rPr lang="ko-KR" altLang="en-US" dirty="0"/>
              <a:t>를 선택하고</a:t>
            </a:r>
            <a:r>
              <a:rPr lang="en-US" altLang="ko-KR" dirty="0"/>
              <a:t>, D[p]=0</a:t>
            </a:r>
            <a:r>
              <a:rPr lang="ko-KR" altLang="en-US" dirty="0"/>
              <a:t>으로 놓는다</a:t>
            </a:r>
            <a:r>
              <a:rPr lang="en-US" altLang="ko-KR" dirty="0"/>
              <a:t>. </a:t>
            </a:r>
          </a:p>
          <a:p>
            <a:pPr lvl="1"/>
            <a:r>
              <a:rPr lang="en-US" altLang="ko-KR" dirty="0"/>
              <a:t>D[v]</a:t>
            </a:r>
            <a:r>
              <a:rPr lang="ko-KR" altLang="en-US" dirty="0"/>
              <a:t>에는 점 </a:t>
            </a:r>
            <a:r>
              <a:rPr lang="en-US" altLang="ko-KR" dirty="0"/>
              <a:t>v</a:t>
            </a:r>
            <a:r>
              <a:rPr lang="ko-KR" altLang="en-US" dirty="0"/>
              <a:t>와 </a:t>
            </a:r>
            <a:r>
              <a:rPr lang="en-US" altLang="ko-KR" dirty="0"/>
              <a:t>T</a:t>
            </a:r>
            <a:r>
              <a:rPr lang="ko-KR" altLang="en-US" dirty="0"/>
              <a:t>에 속한 점들을 연결하는 간선들 중에서 최소 가중치를 가진 간선의 가중치를 저장</a:t>
            </a:r>
            <a:endParaRPr lang="en-US" altLang="ko-KR" dirty="0"/>
          </a:p>
          <a:p>
            <a:pPr lvl="1"/>
            <a:r>
              <a:rPr lang="ko-KR" altLang="en-US" dirty="0"/>
              <a:t>그림에서 </a:t>
            </a:r>
            <a:r>
              <a:rPr lang="en-US" altLang="ko-KR" dirty="0"/>
              <a:t>D[v]</a:t>
            </a:r>
            <a:r>
              <a:rPr lang="ko-KR" altLang="en-US" dirty="0"/>
              <a:t>에는 </a:t>
            </a:r>
            <a:r>
              <a:rPr lang="en-US" altLang="ko-KR" dirty="0"/>
              <a:t>10, 7, 15 </a:t>
            </a:r>
            <a:r>
              <a:rPr lang="ko-KR" altLang="en-US" dirty="0"/>
              <a:t>중에서 최소 가중치인</a:t>
            </a:r>
            <a:r>
              <a:rPr lang="ko-KR" altLang="en-US" b="1" dirty="0">
                <a:solidFill>
                  <a:srgbClr val="0000CC"/>
                </a:solidFill>
              </a:rPr>
              <a:t> </a:t>
            </a:r>
            <a:r>
              <a:rPr lang="en-US" altLang="ko-KR" b="1" dirty="0">
                <a:solidFill>
                  <a:srgbClr val="0000CC"/>
                </a:solidFill>
              </a:rPr>
              <a:t>7</a:t>
            </a:r>
            <a:r>
              <a:rPr lang="ko-KR" altLang="en-US" dirty="0"/>
              <a:t>이 저장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E70D0A-FD1E-4086-8DF9-1B0C83172F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2EDF440-BBE6-4F6A-8B8F-72AF45C00E01}" type="slidenum">
              <a:rPr lang="en-US" altLang="ko-KR" sz="1200">
                <a:latin typeface="Tahoma" panose="020B0604030504040204" pitchFamily="34" charset="0"/>
              </a:rPr>
              <a:pPr/>
              <a:t>28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35845" name="그룹 4">
            <a:extLst>
              <a:ext uri="{FF2B5EF4-FFF2-40B4-BE49-F238E27FC236}">
                <a16:creationId xmlns:a16="http://schemas.microsoft.com/office/drawing/2014/main" id="{E2000CEE-C82B-41B2-A365-1EF88DE3EF4E}"/>
              </a:ext>
            </a:extLst>
          </p:cNvPr>
          <p:cNvGrpSpPr>
            <a:grpSpLocks/>
          </p:cNvGrpSpPr>
          <p:nvPr/>
        </p:nvGrpSpPr>
        <p:grpSpPr bwMode="auto">
          <a:xfrm>
            <a:off x="3778251" y="4076700"/>
            <a:ext cx="3997325" cy="2224088"/>
            <a:chOff x="1151457" y="1387878"/>
            <a:chExt cx="3996607" cy="2224503"/>
          </a:xfrm>
        </p:grpSpPr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0B515C96-7CC4-412D-97F3-0105189456F2}"/>
                </a:ext>
              </a:extLst>
            </p:cNvPr>
            <p:cNvSpPr/>
            <p:nvPr/>
          </p:nvSpPr>
          <p:spPr>
            <a:xfrm>
              <a:off x="1151457" y="1387878"/>
              <a:ext cx="1866565" cy="2116533"/>
            </a:xfrm>
            <a:custGeom>
              <a:avLst/>
              <a:gdLst>
                <a:gd name="connsiteX0" fmla="*/ 71805 w 1866518"/>
                <a:gd name="connsiteY0" fmla="*/ 2092288 h 2116503"/>
                <a:gd name="connsiteX1" fmla="*/ 501013 w 1866518"/>
                <a:gd name="connsiteY1" fmla="*/ 20892 h 2116503"/>
                <a:gd name="connsiteX2" fmla="*/ 1863283 w 1866518"/>
                <a:gd name="connsiteY2" fmla="*/ 1084582 h 2116503"/>
                <a:gd name="connsiteX3" fmla="*/ 71805 w 1866518"/>
                <a:gd name="connsiteY3" fmla="*/ 2092288 h 2116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66518" h="2116503">
                  <a:moveTo>
                    <a:pt x="71805" y="2092288"/>
                  </a:moveTo>
                  <a:cubicBezTo>
                    <a:pt x="-155240" y="1915006"/>
                    <a:pt x="202433" y="188843"/>
                    <a:pt x="501013" y="20892"/>
                  </a:cubicBezTo>
                  <a:cubicBezTo>
                    <a:pt x="799593" y="-147059"/>
                    <a:pt x="1934818" y="742459"/>
                    <a:pt x="1863283" y="1084582"/>
                  </a:cubicBezTo>
                  <a:cubicBezTo>
                    <a:pt x="1791748" y="1426704"/>
                    <a:pt x="298850" y="2269570"/>
                    <a:pt x="71805" y="2092288"/>
                  </a:cubicBezTo>
                  <a:close/>
                </a:path>
              </a:pathLst>
            </a:custGeom>
            <a:solidFill>
              <a:srgbClr val="DBEEF4">
                <a:alpha val="6588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847" name="Oval 4">
              <a:extLst>
                <a:ext uri="{FF2B5EF4-FFF2-40B4-BE49-F238E27FC236}">
                  <a16:creationId xmlns:a16="http://schemas.microsoft.com/office/drawing/2014/main" id="{A8EFF78D-2F1E-47EE-9711-CAA9D18A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4380" y="173704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48" name="Oval 6">
              <a:extLst>
                <a:ext uri="{FF2B5EF4-FFF2-40B4-BE49-F238E27FC236}">
                  <a16:creationId xmlns:a16="http://schemas.microsoft.com/office/drawing/2014/main" id="{A190A46C-ABC8-4EC0-9DA2-7E4B5858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602" y="2419769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49" name="Oval 7">
              <a:extLst>
                <a:ext uri="{FF2B5EF4-FFF2-40B4-BE49-F238E27FC236}">
                  <a16:creationId xmlns:a16="http://schemas.microsoft.com/office/drawing/2014/main" id="{EB604237-1F2F-4A33-898F-6D08EE27A8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9580" y="303244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50" name="Oval 9">
              <a:extLst>
                <a:ext uri="{FF2B5EF4-FFF2-40B4-BE49-F238E27FC236}">
                  <a16:creationId xmlns:a16="http://schemas.microsoft.com/office/drawing/2014/main" id="{4FE9594E-2FB2-4EE2-8084-825A15971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3043" y="2858514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5851" name="AutoShape 10">
              <a:extLst>
                <a:ext uri="{FF2B5EF4-FFF2-40B4-BE49-F238E27FC236}">
                  <a16:creationId xmlns:a16="http://schemas.microsoft.com/office/drawing/2014/main" id="{6EC6C5FF-5740-4CC1-A199-70566CB37589}"/>
                </a:ext>
              </a:extLst>
            </p:cNvPr>
            <p:cNvCxnSpPr>
              <a:cxnSpLocks noChangeShapeType="1"/>
              <a:stCxn id="35847" idx="5"/>
              <a:endCxn id="35848" idx="1"/>
            </p:cNvCxnSpPr>
            <p:nvPr/>
          </p:nvCxnSpPr>
          <p:spPr bwMode="auto">
            <a:xfrm>
              <a:off x="1846564" y="1829232"/>
              <a:ext cx="508854" cy="606353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2" name="AutoShape 11">
              <a:extLst>
                <a:ext uri="{FF2B5EF4-FFF2-40B4-BE49-F238E27FC236}">
                  <a16:creationId xmlns:a16="http://schemas.microsoft.com/office/drawing/2014/main" id="{E19F487D-518A-4AC8-A5A5-9999DBE0544A}"/>
                </a:ext>
              </a:extLst>
            </p:cNvPr>
            <p:cNvCxnSpPr>
              <a:cxnSpLocks noChangeShapeType="1"/>
              <a:stCxn id="35848" idx="3"/>
              <a:endCxn id="35849" idx="7"/>
            </p:cNvCxnSpPr>
            <p:nvPr/>
          </p:nvCxnSpPr>
          <p:spPr bwMode="auto">
            <a:xfrm flipH="1">
              <a:off x="1541764" y="2511953"/>
              <a:ext cx="813654" cy="53631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3" name="AutoShape 13">
              <a:extLst>
                <a:ext uri="{FF2B5EF4-FFF2-40B4-BE49-F238E27FC236}">
                  <a16:creationId xmlns:a16="http://schemas.microsoft.com/office/drawing/2014/main" id="{4F479D6B-48C1-4365-939B-9C2B92B92DBA}"/>
                </a:ext>
              </a:extLst>
            </p:cNvPr>
            <p:cNvCxnSpPr>
              <a:cxnSpLocks noChangeShapeType="1"/>
              <a:stCxn id="35848" idx="6"/>
              <a:endCxn id="35850" idx="2"/>
            </p:cNvCxnSpPr>
            <p:nvPr/>
          </p:nvCxnSpPr>
          <p:spPr bwMode="auto">
            <a:xfrm>
              <a:off x="2447602" y="2473769"/>
              <a:ext cx="1565441" cy="438745"/>
            </a:xfrm>
            <a:prstGeom prst="straightConnector1">
              <a:avLst/>
            </a:prstGeom>
            <a:noFill/>
            <a:ln w="28575">
              <a:solidFill>
                <a:srgbClr val="0000CC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54" name="AutoShape 14">
              <a:extLst>
                <a:ext uri="{FF2B5EF4-FFF2-40B4-BE49-F238E27FC236}">
                  <a16:creationId xmlns:a16="http://schemas.microsoft.com/office/drawing/2014/main" id="{BA40F50A-0DF0-448A-935A-9155F98D02BC}"/>
                </a:ext>
              </a:extLst>
            </p:cNvPr>
            <p:cNvCxnSpPr>
              <a:cxnSpLocks noChangeShapeType="1"/>
              <a:stCxn id="35849" idx="6"/>
              <a:endCxn id="35850" idx="2"/>
            </p:cNvCxnSpPr>
            <p:nvPr/>
          </p:nvCxnSpPr>
          <p:spPr bwMode="auto">
            <a:xfrm flipV="1">
              <a:off x="1557580" y="2912514"/>
              <a:ext cx="2455463" cy="173934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55" name="Oval 9">
              <a:extLst>
                <a:ext uri="{FF2B5EF4-FFF2-40B4-BE49-F238E27FC236}">
                  <a16:creationId xmlns:a16="http://schemas.microsoft.com/office/drawing/2014/main" id="{6FC9333A-817E-4B28-8FB6-1A8373822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5182" y="1387878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56" name="TextBox 15">
              <a:extLst>
                <a:ext uri="{FF2B5EF4-FFF2-40B4-BE49-F238E27FC236}">
                  <a16:creationId xmlns:a16="http://schemas.microsoft.com/office/drawing/2014/main" id="{BB425CD1-37E0-4E83-B241-5550FA24B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482" y="2077976"/>
              <a:ext cx="792088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T</a:t>
              </a: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CF585D7A-4E5D-4D2D-A1F0-0E9D38420D99}"/>
                </a:ext>
              </a:extLst>
            </p:cNvPr>
            <p:cNvCxnSpPr>
              <a:stCxn id="35847" idx="6"/>
              <a:endCxn id="35850" idx="2"/>
            </p:cNvCxnSpPr>
            <p:nvPr/>
          </p:nvCxnSpPr>
          <p:spPr>
            <a:xfrm>
              <a:off x="1862529" y="1791178"/>
              <a:ext cx="2150677" cy="1120984"/>
            </a:xfrm>
            <a:prstGeom prst="line">
              <a:avLst/>
            </a:prstGeom>
            <a:ln w="635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8" name="Oval 7">
              <a:extLst>
                <a:ext uri="{FF2B5EF4-FFF2-40B4-BE49-F238E27FC236}">
                  <a16:creationId xmlns:a16="http://schemas.microsoft.com/office/drawing/2014/main" id="{45FD1F83-FF21-4CD0-AF01-ECFAA8ABE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764" y="2678472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5859" name="AutoShape 10">
              <a:extLst>
                <a:ext uri="{FF2B5EF4-FFF2-40B4-BE49-F238E27FC236}">
                  <a16:creationId xmlns:a16="http://schemas.microsoft.com/office/drawing/2014/main" id="{33862E79-C55F-4F7C-8F2B-311E7E4B9AC7}"/>
                </a:ext>
              </a:extLst>
            </p:cNvPr>
            <p:cNvCxnSpPr>
              <a:cxnSpLocks noChangeShapeType="1"/>
              <a:endCxn id="35849" idx="1"/>
            </p:cNvCxnSpPr>
            <p:nvPr/>
          </p:nvCxnSpPr>
          <p:spPr bwMode="auto">
            <a:xfrm>
              <a:off x="1361764" y="2796897"/>
              <a:ext cx="103632" cy="251367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60" name="TextBox 19">
              <a:extLst>
                <a:ext uri="{FF2B5EF4-FFF2-40B4-BE49-F238E27FC236}">
                  <a16:creationId xmlns:a16="http://schemas.microsoft.com/office/drawing/2014/main" id="{5E30D3DB-D918-4A81-BFC2-B24D1A54B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9182" y="2203115"/>
              <a:ext cx="5804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35861" name="TextBox 20">
              <a:extLst>
                <a:ext uri="{FF2B5EF4-FFF2-40B4-BE49-F238E27FC236}">
                  <a16:creationId xmlns:a16="http://schemas.microsoft.com/office/drawing/2014/main" id="{96C62EEA-F7B9-4208-94B5-C4FC730B4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3482" y="2956882"/>
              <a:ext cx="5804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15</a:t>
              </a:r>
            </a:p>
          </p:txBody>
        </p:sp>
        <p:sp>
          <p:nvSpPr>
            <p:cNvPr id="35862" name="TextBox 21">
              <a:extLst>
                <a:ext uri="{FF2B5EF4-FFF2-40B4-BE49-F238E27FC236}">
                  <a16:creationId xmlns:a16="http://schemas.microsoft.com/office/drawing/2014/main" id="{97889264-0D61-4ABC-8E8B-7DDCF6057E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414" y="2596842"/>
              <a:ext cx="58045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rgbClr val="0000CC"/>
                  </a:solidFill>
                  <a:latin typeface="Times New Roman" panose="02020603050405020304" pitchFamily="18" charset="0"/>
                  <a:ea typeface="바탕" panose="02030600000101010101" pitchFamily="18" charset="-127"/>
                </a:rPr>
                <a:t>7</a:t>
              </a:r>
            </a:p>
          </p:txBody>
        </p:sp>
        <p:sp>
          <p:nvSpPr>
            <p:cNvPr id="35863" name="TextBox 22">
              <a:extLst>
                <a:ext uri="{FF2B5EF4-FFF2-40B4-BE49-F238E27FC236}">
                  <a16:creationId xmlns:a16="http://schemas.microsoft.com/office/drawing/2014/main" id="{1E0FA103-FB93-4415-BDAD-FD9D706AA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5990" y="3058808"/>
              <a:ext cx="1292074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rgbClr val="0000CC"/>
                  </a:solidFill>
                  <a:latin typeface="Times New Roman" panose="02020603050405020304" pitchFamily="18" charset="0"/>
                  <a:ea typeface="바탕" panose="02030600000101010101" pitchFamily="18" charset="-127"/>
                </a:rPr>
                <a:t>D[v] = 7</a:t>
              </a:r>
            </a:p>
          </p:txBody>
        </p:sp>
        <p:sp>
          <p:nvSpPr>
            <p:cNvPr id="35864" name="TextBox 23">
              <a:extLst>
                <a:ext uri="{FF2B5EF4-FFF2-40B4-BE49-F238E27FC236}">
                  <a16:creationId xmlns:a16="http://schemas.microsoft.com/office/drawing/2014/main" id="{FD276F02-FAD4-432E-B16C-627449206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1582" y="2443870"/>
              <a:ext cx="32313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chemeClr val="tx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v</a:t>
              </a:r>
            </a:p>
          </p:txBody>
        </p:sp>
        <p:sp>
          <p:nvSpPr>
            <p:cNvPr id="35865" name="Oval 9">
              <a:extLst>
                <a:ext uri="{FF2B5EF4-FFF2-40B4-BE49-F238E27FC236}">
                  <a16:creationId xmlns:a16="http://schemas.microsoft.com/office/drawing/2014/main" id="{CD0F3831-71CA-4378-964E-997831AB2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990" y="1901300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66" name="Oval 9">
              <a:extLst>
                <a:ext uri="{FF2B5EF4-FFF2-40B4-BE49-F238E27FC236}">
                  <a16:creationId xmlns:a16="http://schemas.microsoft.com/office/drawing/2014/main" id="{8BDAFB68-36F7-4A3B-BE76-1D87103D4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5605" y="1630139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67" name="Oval 9">
              <a:extLst>
                <a:ext uri="{FF2B5EF4-FFF2-40B4-BE49-F238E27FC236}">
                  <a16:creationId xmlns:a16="http://schemas.microsoft.com/office/drawing/2014/main" id="{D2FCCED3-104B-4471-98A3-38B40398D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123" y="2338596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5868" name="Oval 9">
              <a:extLst>
                <a:ext uri="{FF2B5EF4-FFF2-40B4-BE49-F238E27FC236}">
                  <a16:creationId xmlns:a16="http://schemas.microsoft.com/office/drawing/2014/main" id="{CFF72E02-8AE1-468E-A18A-D5D6E27D4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5411" y="3504381"/>
              <a:ext cx="108000" cy="108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5B963816-7337-48DA-8D21-0EB1A325A1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4E32C1F6-72AD-413E-9FE6-C98324E0A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Line 1: </a:t>
            </a:r>
            <a:r>
              <a:rPr lang="ko-KR" altLang="en-US" dirty="0"/>
              <a:t>임의의 점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sz="2800" dirty="0">
                <a:solidFill>
                  <a:srgbClr val="0000CC"/>
                </a:solidFill>
              </a:rPr>
              <a:t>c</a:t>
            </a:r>
            <a:r>
              <a:rPr lang="ko-KR" altLang="en-US" dirty="0"/>
              <a:t> 선택</a:t>
            </a:r>
            <a:r>
              <a:rPr lang="en-US" altLang="ko-KR" dirty="0"/>
              <a:t>,</a:t>
            </a:r>
            <a:r>
              <a:rPr lang="ko-KR" altLang="en-US" dirty="0">
                <a:solidFill>
                  <a:srgbClr val="0000CC"/>
                </a:solidFill>
              </a:rPr>
              <a:t> </a:t>
            </a:r>
            <a:r>
              <a:rPr lang="en-US" altLang="ko-KR" dirty="0">
                <a:solidFill>
                  <a:srgbClr val="0000CC"/>
                </a:solidFill>
              </a:rPr>
              <a:t>D[c]=0</a:t>
            </a:r>
            <a:r>
              <a:rPr lang="ko-KR" altLang="en-US" dirty="0"/>
              <a:t>으로 초기화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05901A-42BB-48A7-B808-AF87B8B02E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AD5C67F-CB24-451B-8A23-97DC14A1AFE3}" type="slidenum">
              <a:rPr lang="en-US" altLang="ko-KR" sz="1200">
                <a:latin typeface="Tahoma" panose="020B0604030504040204" pitchFamily="34" charset="0"/>
              </a:rPr>
              <a:pPr/>
              <a:t>29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38917" name="그룹 36">
            <a:extLst>
              <a:ext uri="{FF2B5EF4-FFF2-40B4-BE49-F238E27FC236}">
                <a16:creationId xmlns:a16="http://schemas.microsoft.com/office/drawing/2014/main" id="{932FB6CE-84A7-4514-A73F-790FAAD3009E}"/>
              </a:ext>
            </a:extLst>
          </p:cNvPr>
          <p:cNvGrpSpPr>
            <a:grpSpLocks/>
          </p:cNvGrpSpPr>
          <p:nvPr/>
        </p:nvGrpSpPr>
        <p:grpSpPr bwMode="auto">
          <a:xfrm>
            <a:off x="3810001" y="1268413"/>
            <a:ext cx="3667125" cy="2184400"/>
            <a:chOff x="2285781" y="1556792"/>
            <a:chExt cx="3667195" cy="2183768"/>
          </a:xfrm>
        </p:grpSpPr>
        <p:sp>
          <p:nvSpPr>
            <p:cNvPr id="38918" name="Oval 4">
              <a:extLst>
                <a:ext uri="{FF2B5EF4-FFF2-40B4-BE49-F238E27FC236}">
                  <a16:creationId xmlns:a16="http://schemas.microsoft.com/office/drawing/2014/main" id="{5194BDA9-01E1-4594-A462-29C65F96A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148" y="200393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919" name="Oval 5">
              <a:extLst>
                <a:ext uri="{FF2B5EF4-FFF2-40B4-BE49-F238E27FC236}">
                  <a16:creationId xmlns:a16="http://schemas.microsoft.com/office/drawing/2014/main" id="{1B216B85-CBEE-4A47-9CF3-98609B137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9349" y="1885109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920" name="Oval 6">
              <a:extLst>
                <a:ext uri="{FF2B5EF4-FFF2-40B4-BE49-F238E27FC236}">
                  <a16:creationId xmlns:a16="http://schemas.microsoft.com/office/drawing/2014/main" id="{7861234B-AC7F-4F44-80AD-AFB69BEE0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3948" y="261353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921" name="Oval 7">
              <a:extLst>
                <a:ext uri="{FF2B5EF4-FFF2-40B4-BE49-F238E27FC236}">
                  <a16:creationId xmlns:a16="http://schemas.microsoft.com/office/drawing/2014/main" id="{FDA1D35B-42D0-47DB-901E-A6CEDECE4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3348" y="329933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922" name="Oval 8">
              <a:extLst>
                <a:ext uri="{FF2B5EF4-FFF2-40B4-BE49-F238E27FC236}">
                  <a16:creationId xmlns:a16="http://schemas.microsoft.com/office/drawing/2014/main" id="{17D765F1-1ADB-4C35-AF8E-446BAA04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5147" y="2582578"/>
              <a:ext cx="180000" cy="180000"/>
            </a:xfrm>
            <a:prstGeom prst="ellipse">
              <a:avLst/>
            </a:prstGeom>
            <a:solidFill>
              <a:srgbClr val="0000CC"/>
            </a:solidFill>
            <a:ln w="19050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sp>
          <p:nvSpPr>
            <p:cNvPr id="38923" name="Oval 9">
              <a:extLst>
                <a:ext uri="{FF2B5EF4-FFF2-40B4-BE49-F238E27FC236}">
                  <a16:creationId xmlns:a16="http://schemas.microsoft.com/office/drawing/2014/main" id="{C4CE9E1E-482F-47BC-AFD3-538F0EDBF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96811" y="3299334"/>
              <a:ext cx="180000" cy="180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ko-KR" sz="18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endParaRPr>
            </a:p>
          </p:txBody>
        </p:sp>
        <p:cxnSp>
          <p:nvCxnSpPr>
            <p:cNvPr id="38924" name="AutoShape 10">
              <a:extLst>
                <a:ext uri="{FF2B5EF4-FFF2-40B4-BE49-F238E27FC236}">
                  <a16:creationId xmlns:a16="http://schemas.microsoft.com/office/drawing/2014/main" id="{E978D466-4A71-4BF5-9DB4-CD561F325D51}"/>
                </a:ext>
              </a:extLst>
            </p:cNvPr>
            <p:cNvCxnSpPr>
              <a:cxnSpLocks noChangeShapeType="1"/>
              <a:stCxn id="38918" idx="5"/>
              <a:endCxn id="38920" idx="1"/>
            </p:cNvCxnSpPr>
            <p:nvPr/>
          </p:nvCxnSpPr>
          <p:spPr bwMode="auto">
            <a:xfrm>
              <a:off x="2991788" y="2157574"/>
              <a:ext cx="558520" cy="4823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5" name="AutoShape 11">
              <a:extLst>
                <a:ext uri="{FF2B5EF4-FFF2-40B4-BE49-F238E27FC236}">
                  <a16:creationId xmlns:a16="http://schemas.microsoft.com/office/drawing/2014/main" id="{11472469-554B-42F7-BFAE-301409458C15}"/>
                </a:ext>
              </a:extLst>
            </p:cNvPr>
            <p:cNvCxnSpPr>
              <a:cxnSpLocks noChangeShapeType="1"/>
              <a:stCxn id="38920" idx="3"/>
              <a:endCxn id="38921" idx="7"/>
            </p:cNvCxnSpPr>
            <p:nvPr/>
          </p:nvCxnSpPr>
          <p:spPr bwMode="auto">
            <a:xfrm flipH="1">
              <a:off x="2686988" y="2767174"/>
              <a:ext cx="863320" cy="55852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6" name="AutoShape 12">
              <a:extLst>
                <a:ext uri="{FF2B5EF4-FFF2-40B4-BE49-F238E27FC236}">
                  <a16:creationId xmlns:a16="http://schemas.microsoft.com/office/drawing/2014/main" id="{D85B4A5F-4E86-4ED9-8205-A76F74EEFE59}"/>
                </a:ext>
              </a:extLst>
            </p:cNvPr>
            <p:cNvCxnSpPr>
              <a:cxnSpLocks noChangeShapeType="1"/>
              <a:stCxn id="38918" idx="3"/>
              <a:endCxn id="38921" idx="0"/>
            </p:cNvCxnSpPr>
            <p:nvPr/>
          </p:nvCxnSpPr>
          <p:spPr bwMode="auto">
            <a:xfrm flipH="1">
              <a:off x="2623348" y="2157574"/>
              <a:ext cx="241160" cy="11417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7" name="AutoShape 13">
              <a:extLst>
                <a:ext uri="{FF2B5EF4-FFF2-40B4-BE49-F238E27FC236}">
                  <a16:creationId xmlns:a16="http://schemas.microsoft.com/office/drawing/2014/main" id="{C84DA1FF-96CC-4B46-A76D-8D48A4F7D75E}"/>
                </a:ext>
              </a:extLst>
            </p:cNvPr>
            <p:cNvCxnSpPr>
              <a:cxnSpLocks noChangeShapeType="1"/>
              <a:stCxn id="38920" idx="6"/>
              <a:endCxn id="38923" idx="1"/>
            </p:cNvCxnSpPr>
            <p:nvPr/>
          </p:nvCxnSpPr>
          <p:spPr bwMode="auto">
            <a:xfrm>
              <a:off x="3703948" y="2703534"/>
              <a:ext cx="1419223" cy="62216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8" name="AutoShape 14">
              <a:extLst>
                <a:ext uri="{FF2B5EF4-FFF2-40B4-BE49-F238E27FC236}">
                  <a16:creationId xmlns:a16="http://schemas.microsoft.com/office/drawing/2014/main" id="{AC8AB98A-859D-4019-882F-212BE179B34D}"/>
                </a:ext>
              </a:extLst>
            </p:cNvPr>
            <p:cNvCxnSpPr>
              <a:cxnSpLocks noChangeShapeType="1"/>
              <a:stCxn id="38921" idx="6"/>
              <a:endCxn id="38923" idx="2"/>
            </p:cNvCxnSpPr>
            <p:nvPr/>
          </p:nvCxnSpPr>
          <p:spPr bwMode="auto">
            <a:xfrm>
              <a:off x="2713348" y="3389334"/>
              <a:ext cx="2383463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29" name="AutoShape 15">
              <a:extLst>
                <a:ext uri="{FF2B5EF4-FFF2-40B4-BE49-F238E27FC236}">
                  <a16:creationId xmlns:a16="http://schemas.microsoft.com/office/drawing/2014/main" id="{34FCE4C1-6E08-4C7A-B26D-D0C659CBABB7}"/>
                </a:ext>
              </a:extLst>
            </p:cNvPr>
            <p:cNvCxnSpPr>
              <a:cxnSpLocks noChangeShapeType="1"/>
              <a:stCxn id="38918" idx="6"/>
              <a:endCxn id="38919" idx="2"/>
            </p:cNvCxnSpPr>
            <p:nvPr/>
          </p:nvCxnSpPr>
          <p:spPr bwMode="auto">
            <a:xfrm flipV="1">
              <a:off x="3018148" y="1975109"/>
              <a:ext cx="1801201" cy="1188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0" name="AutoShape 16">
              <a:extLst>
                <a:ext uri="{FF2B5EF4-FFF2-40B4-BE49-F238E27FC236}">
                  <a16:creationId xmlns:a16="http://schemas.microsoft.com/office/drawing/2014/main" id="{7FEF6056-B1DF-413C-830E-E0AE0A9CEC5A}"/>
                </a:ext>
              </a:extLst>
            </p:cNvPr>
            <p:cNvCxnSpPr>
              <a:cxnSpLocks noChangeShapeType="1"/>
              <a:stCxn id="38920" idx="7"/>
              <a:endCxn id="38919" idx="3"/>
            </p:cNvCxnSpPr>
            <p:nvPr/>
          </p:nvCxnSpPr>
          <p:spPr bwMode="auto">
            <a:xfrm flipV="1">
              <a:off x="3677588" y="2038749"/>
              <a:ext cx="1168121" cy="60114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1" name="AutoShape 17">
              <a:extLst>
                <a:ext uri="{FF2B5EF4-FFF2-40B4-BE49-F238E27FC236}">
                  <a16:creationId xmlns:a16="http://schemas.microsoft.com/office/drawing/2014/main" id="{A2D09CA2-14C4-4EE0-A8FC-31F3958BFD64}"/>
                </a:ext>
              </a:extLst>
            </p:cNvPr>
            <p:cNvCxnSpPr>
              <a:cxnSpLocks noChangeShapeType="1"/>
              <a:stCxn id="38922" idx="1"/>
              <a:endCxn id="38919" idx="5"/>
            </p:cNvCxnSpPr>
            <p:nvPr/>
          </p:nvCxnSpPr>
          <p:spPr bwMode="auto">
            <a:xfrm flipH="1" flipV="1">
              <a:off x="4972989" y="2038749"/>
              <a:ext cx="558518" cy="57018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932" name="AutoShape 18">
              <a:extLst>
                <a:ext uri="{FF2B5EF4-FFF2-40B4-BE49-F238E27FC236}">
                  <a16:creationId xmlns:a16="http://schemas.microsoft.com/office/drawing/2014/main" id="{7F792891-F1D4-4765-BBB0-8452FBCE2D40}"/>
                </a:ext>
              </a:extLst>
            </p:cNvPr>
            <p:cNvCxnSpPr>
              <a:cxnSpLocks noChangeShapeType="1"/>
              <a:stCxn id="38923" idx="7"/>
              <a:endCxn id="38922" idx="3"/>
            </p:cNvCxnSpPr>
            <p:nvPr/>
          </p:nvCxnSpPr>
          <p:spPr bwMode="auto">
            <a:xfrm flipV="1">
              <a:off x="5250451" y="2736218"/>
              <a:ext cx="281056" cy="58947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933" name="Text Box 19">
              <a:extLst>
                <a:ext uri="{FF2B5EF4-FFF2-40B4-BE49-F238E27FC236}">
                  <a16:creationId xmlns:a16="http://schemas.microsoft.com/office/drawing/2014/main" id="{01098828-9805-4401-B84E-BF12E16506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7601" y="1715044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3</a:t>
              </a:r>
            </a:p>
          </p:txBody>
        </p:sp>
        <p:sp>
          <p:nvSpPr>
            <p:cNvPr id="38934" name="Text Box 20">
              <a:extLst>
                <a:ext uri="{FF2B5EF4-FFF2-40B4-BE49-F238E27FC236}">
                  <a16:creationId xmlns:a16="http://schemas.microsoft.com/office/drawing/2014/main" id="{A3E756BE-7A61-45C5-924D-F3A857C356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6811" y="2022730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8935" name="Text Box 21">
              <a:extLst>
                <a:ext uri="{FF2B5EF4-FFF2-40B4-BE49-F238E27FC236}">
                  <a16:creationId xmlns:a16="http://schemas.microsoft.com/office/drawing/2014/main" id="{53ABC366-3B21-4BFC-ABE2-F82D73B8D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5086" y="2486534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38936" name="Text Box 22">
              <a:extLst>
                <a:ext uri="{FF2B5EF4-FFF2-40B4-BE49-F238E27FC236}">
                  <a16:creationId xmlns:a16="http://schemas.microsoft.com/office/drawing/2014/main" id="{88B04A8A-CCD0-49FC-9C83-9C3E02C1D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33586" y="2704022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38937" name="Text Box 23">
              <a:extLst>
                <a:ext uri="{FF2B5EF4-FFF2-40B4-BE49-F238E27FC236}">
                  <a16:creationId xmlns:a16="http://schemas.microsoft.com/office/drawing/2014/main" id="{87B04B28-5B81-4201-BB0A-0F069BD17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052" y="2350971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8938" name="Text Box 24">
              <a:extLst>
                <a:ext uri="{FF2B5EF4-FFF2-40B4-BE49-F238E27FC236}">
                  <a16:creationId xmlns:a16="http://schemas.microsoft.com/office/drawing/2014/main" id="{2FB168B0-EC03-430C-BCCE-5BFE7AD70A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0415" y="337384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38939" name="Text Box 25">
              <a:extLst>
                <a:ext uri="{FF2B5EF4-FFF2-40B4-BE49-F238E27FC236}">
                  <a16:creationId xmlns:a16="http://schemas.microsoft.com/office/drawing/2014/main" id="{5F226CB7-E42B-4444-B532-786B47FA6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126" y="291873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1</a:t>
              </a:r>
            </a:p>
          </p:txBody>
        </p:sp>
        <p:sp>
          <p:nvSpPr>
            <p:cNvPr id="38940" name="Text Box 26">
              <a:extLst>
                <a:ext uri="{FF2B5EF4-FFF2-40B4-BE49-F238E27FC236}">
                  <a16:creationId xmlns:a16="http://schemas.microsoft.com/office/drawing/2014/main" id="{B788DE1F-C1CC-4857-A29A-75C0AD64E3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948" y="2246822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38941" name="Text Box 27">
              <a:extLst>
                <a:ext uri="{FF2B5EF4-FFF2-40B4-BE49-F238E27FC236}">
                  <a16:creationId xmlns:a16="http://schemas.microsoft.com/office/drawing/2014/main" id="{491F2B75-B99E-4835-8BB3-7DD9AFD25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7544" y="2916728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5</a:t>
              </a:r>
            </a:p>
          </p:txBody>
        </p: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9E7F158A-B860-4451-9C60-0991D7815567}"/>
                </a:ext>
              </a:extLst>
            </p:cNvPr>
            <p:cNvCxnSpPr>
              <a:stCxn id="38919" idx="4"/>
              <a:endCxn id="38923" idx="0"/>
            </p:cNvCxnSpPr>
            <p:nvPr/>
          </p:nvCxnSpPr>
          <p:spPr>
            <a:xfrm>
              <a:off x="4909969" y="2064645"/>
              <a:ext cx="276230" cy="123471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43" name="Text Box 19">
              <a:extLst>
                <a:ext uri="{FF2B5EF4-FFF2-40B4-BE49-F238E27FC236}">
                  <a16:creationId xmlns:a16="http://schemas.microsoft.com/office/drawing/2014/main" id="{921EECD0-97B1-4835-AC80-9DF3A98E2D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31159" y="2424202"/>
              <a:ext cx="3113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38944" name="Text Box 21">
              <a:extLst>
                <a:ext uri="{FF2B5EF4-FFF2-40B4-BE49-F238E27FC236}">
                  <a16:creationId xmlns:a16="http://schemas.microsoft.com/office/drawing/2014/main" id="{5FC6DF80-7E53-4B5C-956E-26877BD98B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774" y="1681328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a</a:t>
              </a:r>
            </a:p>
          </p:txBody>
        </p:sp>
        <p:sp>
          <p:nvSpPr>
            <p:cNvPr id="38945" name="Text Box 21">
              <a:extLst>
                <a:ext uri="{FF2B5EF4-FFF2-40B4-BE49-F238E27FC236}">
                  <a16:creationId xmlns:a16="http://schemas.microsoft.com/office/drawing/2014/main" id="{4C6E9BBD-C563-4CAF-8E2F-1C2001814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1597" y="15567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b</a:t>
              </a:r>
            </a:p>
          </p:txBody>
        </p:sp>
        <p:sp>
          <p:nvSpPr>
            <p:cNvPr id="38946" name="Text Box 21">
              <a:extLst>
                <a:ext uri="{FF2B5EF4-FFF2-40B4-BE49-F238E27FC236}">
                  <a16:creationId xmlns:a16="http://schemas.microsoft.com/office/drawing/2014/main" id="{F6A50CFD-B931-46DC-A91E-68823B749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9688" y="2402538"/>
              <a:ext cx="30328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rgbClr val="0000CC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c</a:t>
              </a:r>
            </a:p>
          </p:txBody>
        </p:sp>
        <p:sp>
          <p:nvSpPr>
            <p:cNvPr id="38947" name="Text Box 21">
              <a:extLst>
                <a:ext uri="{FF2B5EF4-FFF2-40B4-BE49-F238E27FC236}">
                  <a16:creationId xmlns:a16="http://schemas.microsoft.com/office/drawing/2014/main" id="{96514AC2-330F-4328-AB77-C9E6F8700E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7253" y="2225157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d</a:t>
              </a:r>
            </a:p>
          </p:txBody>
        </p:sp>
        <p:sp>
          <p:nvSpPr>
            <p:cNvPr id="38948" name="Text Box 21">
              <a:extLst>
                <a:ext uri="{FF2B5EF4-FFF2-40B4-BE49-F238E27FC236}">
                  <a16:creationId xmlns:a16="http://schemas.microsoft.com/office/drawing/2014/main" id="{ED0C2222-BC3C-41FC-AA81-AFA3DAC1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285781" y="3334986"/>
              <a:ext cx="3120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e</a:t>
              </a:r>
            </a:p>
          </p:txBody>
        </p:sp>
        <p:sp>
          <p:nvSpPr>
            <p:cNvPr id="38949" name="Text Box 21">
              <a:extLst>
                <a:ext uri="{FF2B5EF4-FFF2-40B4-BE49-F238E27FC236}">
                  <a16:creationId xmlns:a16="http://schemas.microsoft.com/office/drawing/2014/main" id="{0B77D0CF-B3DB-46D3-A054-ED8F0E9D7D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6978" y="3371228"/>
              <a:ext cx="2584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5A7D0248-DE62-4BE5-93DF-ADFF3E572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그리디 </a:t>
            </a:r>
            <a:r>
              <a:rPr lang="en-US" altLang="ko-KR"/>
              <a:t>(Greedy) </a:t>
            </a:r>
            <a:r>
              <a:rPr lang="ko-KR" altLang="en-US"/>
              <a:t>알고리즘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18429CD8-8C29-43E1-9C2D-FE51FC90E3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알고리즘은 최적화 문제를 해결하는 알고리즘</a:t>
            </a:r>
            <a:endParaRPr lang="en-US" altLang="ko-KR" dirty="0"/>
          </a:p>
          <a:p>
            <a:pPr lvl="1"/>
            <a:r>
              <a:rPr lang="ko-KR" altLang="en-US" dirty="0"/>
              <a:t>최적화 </a:t>
            </a:r>
            <a:r>
              <a:rPr lang="en-US" altLang="ko-KR" dirty="0"/>
              <a:t>(optimization)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2"/>
            <a:r>
              <a:rPr lang="ko-KR" altLang="en-US" dirty="0"/>
              <a:t>가능한 해들 중에서 가장 좋은 </a:t>
            </a:r>
            <a:r>
              <a:rPr lang="en-US" altLang="ko-KR" dirty="0"/>
              <a:t>(</a:t>
            </a:r>
            <a:r>
              <a:rPr lang="ko-KR" altLang="en-US" dirty="0"/>
              <a:t>최대 또는 최소</a:t>
            </a:r>
            <a:r>
              <a:rPr lang="en-US" altLang="ko-KR" dirty="0"/>
              <a:t>) </a:t>
            </a:r>
            <a:r>
              <a:rPr lang="ko-KR" altLang="en-US" dirty="0"/>
              <a:t>해를 찾는 문제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ko-KR" altLang="en-US" dirty="0"/>
              <a:t>욕심쟁이 방법</a:t>
            </a:r>
            <a:r>
              <a:rPr lang="en-US" altLang="ko-KR" dirty="0"/>
              <a:t>, </a:t>
            </a:r>
            <a:r>
              <a:rPr lang="ko-KR" altLang="en-US" dirty="0"/>
              <a:t>탐욕적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r>
              <a:rPr lang="en-US" altLang="ko-KR" dirty="0"/>
              <a:t>, </a:t>
            </a:r>
            <a:r>
              <a:rPr lang="ko-KR" altLang="en-US" dirty="0"/>
              <a:t>탐욕 알고리즘 등으로 불림</a:t>
            </a:r>
            <a:endParaRPr lang="en-US" altLang="ko-KR" dirty="0"/>
          </a:p>
          <a:p>
            <a:pPr lvl="4"/>
            <a:endParaRPr lang="en-US" altLang="ko-KR" dirty="0"/>
          </a:p>
          <a:p>
            <a:pPr algn="just"/>
            <a:r>
              <a:rPr lang="ko-KR" altLang="en-US" dirty="0" err="1"/>
              <a:t>그리디</a:t>
            </a:r>
            <a:r>
              <a:rPr lang="ko-KR" altLang="en-US" dirty="0"/>
              <a:t> 알고리즘은 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 </a:t>
            </a:r>
            <a:r>
              <a:rPr lang="ko-KR" altLang="en-US" dirty="0"/>
              <a:t>데이터 간의 관계를 고려하지 않고 수행 과정에서 </a:t>
            </a:r>
            <a:r>
              <a:rPr lang="en-US" altLang="ko-KR" dirty="0"/>
              <a:t>‘</a:t>
            </a:r>
            <a:r>
              <a:rPr lang="ko-KR" altLang="en-US" dirty="0" err="1"/>
              <a:t>욕심내어</a:t>
            </a:r>
            <a:r>
              <a:rPr lang="en-US" altLang="ko-KR" dirty="0"/>
              <a:t>’</a:t>
            </a:r>
            <a:r>
              <a:rPr lang="ko-KR" altLang="en-US" dirty="0"/>
              <a:t> 최소값 또는 최대값을 가진 데이터를 선택</a:t>
            </a:r>
            <a:endParaRPr lang="en-US" altLang="ko-KR" dirty="0"/>
          </a:p>
          <a:p>
            <a:pPr lvl="1"/>
            <a:r>
              <a:rPr lang="ko-KR" altLang="en-US" dirty="0"/>
              <a:t>이러한 선택을 </a:t>
            </a:r>
            <a:r>
              <a:rPr lang="en-US" altLang="ko-KR" dirty="0"/>
              <a:t>‘</a:t>
            </a:r>
            <a:r>
              <a:rPr lang="ko-KR" altLang="en-US" dirty="0"/>
              <a:t>근시안적</a:t>
            </a:r>
            <a:r>
              <a:rPr lang="en-US" altLang="ko-KR" dirty="0"/>
              <a:t>’</a:t>
            </a:r>
            <a:r>
              <a:rPr lang="ko-KR" altLang="en-US" dirty="0"/>
              <a:t>인 선택이라고 말하기도 함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43D244-0724-4566-B891-BBDAE61C45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FA69A50-5A05-4E14-BABB-8700FB07D02B}" type="slidenum">
              <a:rPr lang="en-US" altLang="ko-KR" sz="1200">
                <a:latin typeface="Tahoma" panose="020B0604030504040204" pitchFamily="34" charset="0"/>
              </a:rPr>
              <a:pPr/>
              <a:t>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2D98BDB3-1F58-434B-AB75-B26A16FAD9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564B57C5-7B3E-4688-A765-3C35CF7F1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 2~6:</a:t>
            </a:r>
          </a:p>
          <a:p>
            <a:pPr lvl="1"/>
            <a:r>
              <a:rPr lang="ko-KR" altLang="en-US" dirty="0"/>
              <a:t>시작점 </a:t>
            </a:r>
            <a:r>
              <a:rPr lang="en-US" altLang="ko-KR" dirty="0"/>
              <a:t>c</a:t>
            </a:r>
            <a:r>
              <a:rPr lang="ko-KR" altLang="en-US" dirty="0"/>
              <a:t>와 간선으로 연결된 각 점 </a:t>
            </a:r>
            <a:r>
              <a:rPr lang="en-US" altLang="ko-KR" dirty="0"/>
              <a:t>v</a:t>
            </a:r>
            <a:r>
              <a:rPr lang="ko-KR" altLang="en-US" dirty="0"/>
              <a:t>에 대해서</a:t>
            </a:r>
            <a:r>
              <a:rPr lang="en-US" altLang="ko-KR" dirty="0"/>
              <a:t>, D[v]</a:t>
            </a:r>
            <a:r>
              <a:rPr lang="ko-KR" altLang="en-US" dirty="0"/>
              <a:t>를 각 간선의 가중치로 초기화</a:t>
            </a:r>
            <a:endParaRPr lang="en-US" altLang="ko-KR" dirty="0"/>
          </a:p>
          <a:p>
            <a:pPr lvl="1"/>
            <a:r>
              <a:rPr lang="ko-KR" altLang="en-US" dirty="0"/>
              <a:t>나머지 각 점 </a:t>
            </a:r>
            <a:r>
              <a:rPr lang="en-US" altLang="ko-KR" dirty="0"/>
              <a:t>v</a:t>
            </a:r>
            <a:r>
              <a:rPr lang="ko-KR" altLang="en-US" dirty="0"/>
              <a:t>에 대해서</a:t>
            </a:r>
            <a:r>
              <a:rPr lang="en-US" altLang="ko-KR" dirty="0"/>
              <a:t>, D[v]</a:t>
            </a:r>
            <a:r>
              <a:rPr lang="ko-KR" altLang="en-US" dirty="0"/>
              <a:t>는 ∞로 초기화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73F6F9-3668-4435-B154-AFE5DECB9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327F34E-8BC2-46BA-A86E-06E526219F9C}" type="slidenum">
              <a:rPr lang="en-US" altLang="ko-KR" sz="1200">
                <a:latin typeface="Tahoma" panose="020B0604030504040204" pitchFamily="34" charset="0"/>
              </a:rPr>
              <a:pPr/>
              <a:t>30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39941" name="그룹 35">
            <a:extLst>
              <a:ext uri="{FF2B5EF4-FFF2-40B4-BE49-F238E27FC236}">
                <a16:creationId xmlns:a16="http://schemas.microsoft.com/office/drawing/2014/main" id="{D86CE4E7-6373-438F-A301-9E34F8DB0A4B}"/>
              </a:ext>
            </a:extLst>
          </p:cNvPr>
          <p:cNvGrpSpPr>
            <a:grpSpLocks/>
          </p:cNvGrpSpPr>
          <p:nvPr/>
        </p:nvGrpSpPr>
        <p:grpSpPr bwMode="auto">
          <a:xfrm>
            <a:off x="3863975" y="3251201"/>
            <a:ext cx="3862388" cy="2265363"/>
            <a:chOff x="2339752" y="2880594"/>
            <a:chExt cx="3863399" cy="226614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B7AE671D-E65F-4E7E-B526-75787F9CDC3F}"/>
                </a:ext>
              </a:extLst>
            </p:cNvPr>
            <p:cNvSpPr/>
            <p:nvPr/>
          </p:nvSpPr>
          <p:spPr>
            <a:xfrm>
              <a:off x="5390138" y="3609509"/>
              <a:ext cx="646281" cy="85437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C5DED5-5337-405D-9D87-92CAE65747BE}"/>
                </a:ext>
              </a:extLst>
            </p:cNvPr>
            <p:cNvSpPr txBox="1"/>
            <p:nvPr/>
          </p:nvSpPr>
          <p:spPr>
            <a:xfrm>
              <a:off x="3043199" y="2996522"/>
              <a:ext cx="281061" cy="400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∞</a:t>
              </a:r>
              <a:endParaRPr 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1F04CD-2B1C-4795-8FB8-05895333BD00}"/>
                </a:ext>
              </a:extLst>
            </p:cNvPr>
            <p:cNvSpPr txBox="1"/>
            <p:nvPr/>
          </p:nvSpPr>
          <p:spPr>
            <a:xfrm>
              <a:off x="5059852" y="3069572"/>
              <a:ext cx="271533" cy="46053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0000CC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6BED04E-8C75-4AB6-9A16-A83E8DD18085}"/>
                </a:ext>
              </a:extLst>
            </p:cNvPr>
            <p:cNvSpPr txBox="1"/>
            <p:nvPr/>
          </p:nvSpPr>
          <p:spPr>
            <a:xfrm>
              <a:off x="5636265" y="4036693"/>
              <a:ext cx="212781" cy="400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0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B030E6-24C0-4F34-B4C1-3372BBB5666A}"/>
                </a:ext>
              </a:extLst>
            </p:cNvPr>
            <p:cNvSpPr txBox="1"/>
            <p:nvPr/>
          </p:nvSpPr>
          <p:spPr>
            <a:xfrm>
              <a:off x="4915351" y="4684617"/>
              <a:ext cx="235011" cy="46212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0000CC"/>
                  </a:solidFill>
                  <a:latin typeface="Times New Roman"/>
                  <a:cs typeface="Times New Roman"/>
                </a:rPr>
                <a:t>1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F6DF9E-16D1-4660-9008-4E6C5DA9FDC7}"/>
                </a:ext>
              </a:extLst>
            </p:cNvPr>
            <p:cNvSpPr txBox="1"/>
            <p:nvPr/>
          </p:nvSpPr>
          <p:spPr>
            <a:xfrm>
              <a:off x="3537040" y="4068454"/>
              <a:ext cx="317583" cy="41564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dirty="0">
                  <a:latin typeface="Times New Roman"/>
                  <a:cs typeface="Times New Roman"/>
                </a:rPr>
                <a:t>∞</a:t>
              </a:r>
              <a:endParaRPr lang="en-US" altLang="ko-K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5782139-EF37-45DE-AB7B-3255D488C14D}"/>
                </a:ext>
              </a:extLst>
            </p:cNvPr>
            <p:cNvSpPr txBox="1"/>
            <p:nvPr/>
          </p:nvSpPr>
          <p:spPr>
            <a:xfrm>
              <a:off x="2339752" y="4292369"/>
              <a:ext cx="247715" cy="40018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∞</a:t>
              </a:r>
              <a:endParaRPr lang="en-US" sz="2000" dirty="0"/>
            </a:p>
          </p:txBody>
        </p:sp>
        <p:grpSp>
          <p:nvGrpSpPr>
            <p:cNvPr id="39949" name="그룹 11">
              <a:extLst>
                <a:ext uri="{FF2B5EF4-FFF2-40B4-BE49-F238E27FC236}">
                  <a16:creationId xmlns:a16="http://schemas.microsoft.com/office/drawing/2014/main" id="{2A0A7D3F-9546-46B3-85DE-DB59DDF5A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39752" y="2880594"/>
              <a:ext cx="3654371" cy="2183768"/>
              <a:chOff x="5098720" y="498881"/>
              <a:chExt cx="3654371" cy="2183768"/>
            </a:xfrm>
          </p:grpSpPr>
          <p:sp>
            <p:nvSpPr>
              <p:cNvPr id="13" name="Oval 4">
                <a:extLst>
                  <a:ext uri="{FF2B5EF4-FFF2-40B4-BE49-F238E27FC236}">
                    <a16:creationId xmlns:a16="http://schemas.microsoft.com/office/drawing/2014/main" id="{68353990-987D-4115-8E28-9CD141D82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1315" y="946711"/>
                <a:ext cx="179435" cy="17945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14" name="Oval 5">
                <a:extLst>
                  <a:ext uri="{FF2B5EF4-FFF2-40B4-BE49-F238E27FC236}">
                    <a16:creationId xmlns:a16="http://schemas.microsoft.com/office/drawing/2014/main" id="{C8157369-A2BE-47E4-9588-FFA73CB40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446" y="827608"/>
                <a:ext cx="181022" cy="17944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39953" name="Oval 6">
                <a:extLst>
                  <a:ext uri="{FF2B5EF4-FFF2-40B4-BE49-F238E27FC236}">
                    <a16:creationId xmlns:a16="http://schemas.microsoft.com/office/drawing/2014/main" id="{B0CDA320-A189-43E7-9079-8652EA975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6" name="Oval 7">
                <a:extLst>
                  <a:ext uri="{FF2B5EF4-FFF2-40B4-BE49-F238E27FC236}">
                    <a16:creationId xmlns:a16="http://schemas.microsoft.com/office/drawing/2014/main" id="{87B17C6A-7CCB-4899-9A68-3EB50A3FB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435" y="2240970"/>
                <a:ext cx="179435" cy="1810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39955" name="Oval 8">
                <a:extLst>
                  <a:ext uri="{FF2B5EF4-FFF2-40B4-BE49-F238E27FC236}">
                    <a16:creationId xmlns:a16="http://schemas.microsoft.com/office/drawing/2014/main" id="{61176450-626E-435E-8DD4-FAFB49DBA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8" name="Oval 9">
                <a:extLst>
                  <a:ext uri="{FF2B5EF4-FFF2-40B4-BE49-F238E27FC236}">
                    <a16:creationId xmlns:a16="http://schemas.microsoft.com/office/drawing/2014/main" id="{36547C9C-EA6A-41C9-A791-9F8EBF2AF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9330" y="2240970"/>
                <a:ext cx="179435" cy="18103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cxnSp>
            <p:nvCxnSpPr>
              <p:cNvPr id="39957" name="AutoShape 10">
                <a:extLst>
                  <a:ext uri="{FF2B5EF4-FFF2-40B4-BE49-F238E27FC236}">
                    <a16:creationId xmlns:a16="http://schemas.microsoft.com/office/drawing/2014/main" id="{EC603240-EAE8-481E-BD66-A1CD34F09C34}"/>
                  </a:ext>
                </a:extLst>
              </p:cNvPr>
              <p:cNvCxnSpPr>
                <a:cxnSpLocks noChangeShapeType="1"/>
                <a:stCxn id="13" idx="5"/>
                <a:endCxn id="39953" idx="1"/>
              </p:cNvCxnSpPr>
              <p:nvPr/>
            </p:nvCxnSpPr>
            <p:spPr bwMode="auto">
              <a:xfrm>
                <a:off x="5804727" y="1099663"/>
                <a:ext cx="558520" cy="4823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58" name="AutoShape 11">
                <a:extLst>
                  <a:ext uri="{FF2B5EF4-FFF2-40B4-BE49-F238E27FC236}">
                    <a16:creationId xmlns:a16="http://schemas.microsoft.com/office/drawing/2014/main" id="{032B7DD9-2003-417E-B17E-63EF042C0118}"/>
                  </a:ext>
                </a:extLst>
              </p:cNvPr>
              <p:cNvCxnSpPr>
                <a:cxnSpLocks noChangeShapeType="1"/>
                <a:stCxn id="39953" idx="3"/>
                <a:endCxn id="16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59" name="AutoShape 12">
                <a:extLst>
                  <a:ext uri="{FF2B5EF4-FFF2-40B4-BE49-F238E27FC236}">
                    <a16:creationId xmlns:a16="http://schemas.microsoft.com/office/drawing/2014/main" id="{BA476C2C-3E54-4E91-A985-B79390672AEB}"/>
                  </a:ext>
                </a:extLst>
              </p:cNvPr>
              <p:cNvCxnSpPr>
                <a:cxnSpLocks noChangeShapeType="1"/>
                <a:stCxn id="13" idx="3"/>
                <a:endCxn id="16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0" name="AutoShape 13">
                <a:extLst>
                  <a:ext uri="{FF2B5EF4-FFF2-40B4-BE49-F238E27FC236}">
                    <a16:creationId xmlns:a16="http://schemas.microsoft.com/office/drawing/2014/main" id="{3297DD3C-3CA6-4444-9FD6-E36DAF706151}"/>
                  </a:ext>
                </a:extLst>
              </p:cNvPr>
              <p:cNvCxnSpPr>
                <a:cxnSpLocks noChangeShapeType="1"/>
                <a:stCxn id="39953" idx="6"/>
                <a:endCxn id="18" idx="1"/>
              </p:cNvCxnSpPr>
              <p:nvPr/>
            </p:nvCxnSpPr>
            <p:spPr bwMode="auto">
              <a:xfrm>
                <a:off x="6516887" y="1645623"/>
                <a:ext cx="1419223" cy="6221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1" name="AutoShape 14">
                <a:extLst>
                  <a:ext uri="{FF2B5EF4-FFF2-40B4-BE49-F238E27FC236}">
                    <a16:creationId xmlns:a16="http://schemas.microsoft.com/office/drawing/2014/main" id="{8756BA68-FC28-43E5-8AB8-9721763CC146}"/>
                  </a:ext>
                </a:extLst>
              </p:cNvPr>
              <p:cNvCxnSpPr>
                <a:cxnSpLocks noChangeShapeType="1"/>
                <a:stCxn id="16" idx="6"/>
                <a:endCxn id="18" idx="2"/>
              </p:cNvCxnSpPr>
              <p:nvPr/>
            </p:nvCxnSpPr>
            <p:spPr bwMode="auto">
              <a:xfrm>
                <a:off x="5526287" y="2331423"/>
                <a:ext cx="2383463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2" name="AutoShape 15">
                <a:extLst>
                  <a:ext uri="{FF2B5EF4-FFF2-40B4-BE49-F238E27FC236}">
                    <a16:creationId xmlns:a16="http://schemas.microsoft.com/office/drawing/2014/main" id="{36BA06A3-ECED-4633-B0FF-2682E08B38FB}"/>
                  </a:ext>
                </a:extLst>
              </p:cNvPr>
              <p:cNvCxnSpPr>
                <a:cxnSpLocks noChangeShapeType="1"/>
                <a:stCxn id="13" idx="6"/>
                <a:endCxn id="14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3" name="AutoShape 16">
                <a:extLst>
                  <a:ext uri="{FF2B5EF4-FFF2-40B4-BE49-F238E27FC236}">
                    <a16:creationId xmlns:a16="http://schemas.microsoft.com/office/drawing/2014/main" id="{1FBC94BD-F821-4610-ADDA-7B5BF8CE86AF}"/>
                  </a:ext>
                </a:extLst>
              </p:cNvPr>
              <p:cNvCxnSpPr>
                <a:cxnSpLocks noChangeShapeType="1"/>
                <a:stCxn id="39953" idx="7"/>
                <a:endCxn id="14" idx="3"/>
              </p:cNvCxnSpPr>
              <p:nvPr/>
            </p:nvCxnSpPr>
            <p:spPr bwMode="auto">
              <a:xfrm flipV="1">
                <a:off x="6490527" y="980838"/>
                <a:ext cx="1168121" cy="60114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4" name="AutoShape 17">
                <a:extLst>
                  <a:ext uri="{FF2B5EF4-FFF2-40B4-BE49-F238E27FC236}">
                    <a16:creationId xmlns:a16="http://schemas.microsoft.com/office/drawing/2014/main" id="{56B4DB71-DC3E-4079-8CDF-36B2CE5868C0}"/>
                  </a:ext>
                </a:extLst>
              </p:cNvPr>
              <p:cNvCxnSpPr>
                <a:cxnSpLocks noChangeShapeType="1"/>
                <a:stCxn id="39955" idx="1"/>
                <a:endCxn id="14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965" name="AutoShape 18">
                <a:extLst>
                  <a:ext uri="{FF2B5EF4-FFF2-40B4-BE49-F238E27FC236}">
                    <a16:creationId xmlns:a16="http://schemas.microsoft.com/office/drawing/2014/main" id="{A62A70D5-5D8D-4F01-81D1-F955BB74C1EC}"/>
                  </a:ext>
                </a:extLst>
              </p:cNvPr>
              <p:cNvCxnSpPr>
                <a:cxnSpLocks noChangeShapeType="1"/>
                <a:stCxn id="18" idx="7"/>
                <a:endCxn id="39955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2B7D4D84-C608-4B87-80D3-3DE4266BA6C4}"/>
                  </a:ext>
                </a:extLst>
              </p:cNvPr>
              <p:cNvCxnSpPr>
                <a:stCxn id="14" idx="4"/>
                <a:endCxn id="18" idx="0"/>
              </p:cNvCxnSpPr>
              <p:nvPr/>
            </p:nvCxnSpPr>
            <p:spPr>
              <a:xfrm>
                <a:off x="7721956" y="1007056"/>
                <a:ext cx="277886" cy="1233914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67" name="Text Box 21">
                <a:extLst>
                  <a:ext uri="{FF2B5EF4-FFF2-40B4-BE49-F238E27FC236}">
                    <a16:creationId xmlns:a16="http://schemas.microsoft.com/office/drawing/2014/main" id="{729EE6C1-8E0B-4DF9-88F0-641AD9B372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39968" name="Text Box 21">
                <a:extLst>
                  <a:ext uri="{FF2B5EF4-FFF2-40B4-BE49-F238E27FC236}">
                    <a16:creationId xmlns:a16="http://schemas.microsoft.com/office/drawing/2014/main" id="{93962E62-A190-4DC6-A2A0-B6C630CD36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39969" name="Text Box 21">
                <a:extLst>
                  <a:ext uri="{FF2B5EF4-FFF2-40B4-BE49-F238E27FC236}">
                    <a16:creationId xmlns:a16="http://schemas.microsoft.com/office/drawing/2014/main" id="{716B9A08-111C-45D5-8021-4EB4BF840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2627" y="1344627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39970" name="Text Box 21">
                <a:extLst>
                  <a:ext uri="{FF2B5EF4-FFF2-40B4-BE49-F238E27FC236}">
                    <a16:creationId xmlns:a16="http://schemas.microsoft.com/office/drawing/2014/main" id="{2A04B73E-9FFC-4365-84BB-FDF674163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39971" name="Text Box 21">
                <a:extLst>
                  <a:ext uri="{FF2B5EF4-FFF2-40B4-BE49-F238E27FC236}">
                    <a16:creationId xmlns:a16="http://schemas.microsoft.com/office/drawing/2014/main" id="{197676A6-C475-4E30-B658-EEF0C4924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39972" name="Text Box 21">
                <a:extLst>
                  <a:ext uri="{FF2B5EF4-FFF2-40B4-BE49-F238E27FC236}">
                    <a16:creationId xmlns:a16="http://schemas.microsoft.com/office/drawing/2014/main" id="{5BF657D4-216A-47A0-9386-03522DD76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19917" y="2313317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39950" name="TextBox 34">
              <a:extLst>
                <a:ext uri="{FF2B5EF4-FFF2-40B4-BE49-F238E27FC236}">
                  <a16:creationId xmlns:a16="http://schemas.microsoft.com/office/drawing/2014/main" id="{8309E3BD-0A5A-40A4-8F51-A43BDF00E8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03659" y="3141010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제목 1">
            <a:extLst>
              <a:ext uri="{FF2B5EF4-FFF2-40B4-BE49-F238E27FC236}">
                <a16:creationId xmlns:a16="http://schemas.microsoft.com/office/drawing/2014/main" id="{6E00425D-A303-40EE-A709-FBE35FE3D0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FEA9A8DA-C35D-4FE8-A0D1-ECC6989EA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 7:</a:t>
            </a:r>
            <a:r>
              <a:rPr lang="ko-KR" altLang="en-US" dirty="0"/>
              <a:t> </a:t>
            </a:r>
            <a:r>
              <a:rPr lang="en-US" altLang="ko-KR" dirty="0"/>
              <a:t>T={c}</a:t>
            </a:r>
            <a:r>
              <a:rPr lang="ko-KR" altLang="en-US" dirty="0"/>
              <a:t>로 초기화</a:t>
            </a:r>
            <a:endParaRPr lang="en-US" altLang="ko-KR" dirty="0"/>
          </a:p>
          <a:p>
            <a:r>
              <a:rPr lang="en-US" altLang="ko-KR" dirty="0"/>
              <a:t>Line 8-9: T</a:t>
            </a:r>
            <a:r>
              <a:rPr lang="ko-KR" altLang="en-US" dirty="0"/>
              <a:t>에 가장 가까운 점 </a:t>
            </a:r>
            <a:r>
              <a:rPr lang="en-US" altLang="ko-KR" dirty="0"/>
              <a:t>b</a:t>
            </a:r>
            <a:r>
              <a:rPr lang="ko-KR" altLang="en-US" dirty="0"/>
              <a:t>를 추가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0AEE39-8DC9-41E9-A49D-73C1DE057F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B9762ED-F264-4064-AED7-3616FBCA754E}" type="slidenum">
              <a:rPr lang="en-US" altLang="ko-KR" sz="1200">
                <a:latin typeface="Tahoma" panose="020B0604030504040204" pitchFamily="34" charset="0"/>
              </a:rPr>
              <a:pPr/>
              <a:t>31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40965" name="그룹 36">
            <a:extLst>
              <a:ext uri="{FF2B5EF4-FFF2-40B4-BE49-F238E27FC236}">
                <a16:creationId xmlns:a16="http://schemas.microsoft.com/office/drawing/2014/main" id="{9AD37A0D-B382-442E-8C1B-265367885CDE}"/>
              </a:ext>
            </a:extLst>
          </p:cNvPr>
          <p:cNvGrpSpPr>
            <a:grpSpLocks/>
          </p:cNvGrpSpPr>
          <p:nvPr/>
        </p:nvGrpSpPr>
        <p:grpSpPr bwMode="auto">
          <a:xfrm>
            <a:off x="3863753" y="2564904"/>
            <a:ext cx="3952875" cy="2809090"/>
            <a:chOff x="2699792" y="4067780"/>
            <a:chExt cx="3952579" cy="281054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60ADCC9A-3076-4790-A9B8-5187FEBFDBF5}"/>
                </a:ext>
              </a:extLst>
            </p:cNvPr>
            <p:cNvSpPr/>
            <p:nvPr/>
          </p:nvSpPr>
          <p:spPr>
            <a:xfrm rot="2488186">
              <a:off x="4806247" y="4396563"/>
              <a:ext cx="1846124" cy="82433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E5799E-7EEF-4A49-85EE-7A1E4D9B5821}"/>
                </a:ext>
              </a:extLst>
            </p:cNvPr>
            <p:cNvSpPr txBox="1"/>
            <p:nvPr/>
          </p:nvSpPr>
          <p:spPr>
            <a:xfrm>
              <a:off x="5612637" y="5978532"/>
              <a:ext cx="282554" cy="40025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40968" name="TextBox 6">
              <a:extLst>
                <a:ext uri="{FF2B5EF4-FFF2-40B4-BE49-F238E27FC236}">
                  <a16:creationId xmlns:a16="http://schemas.microsoft.com/office/drawing/2014/main" id="{130B092B-F583-44D3-A492-92F8F4D6CE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2138" y="5306134"/>
              <a:ext cx="19252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</a:p>
          </p:txBody>
        </p:sp>
        <p:grpSp>
          <p:nvGrpSpPr>
            <p:cNvPr id="40969" name="그룹 7">
              <a:extLst>
                <a:ext uri="{FF2B5EF4-FFF2-40B4-BE49-F238E27FC236}">
                  <a16:creationId xmlns:a16="http://schemas.microsoft.com/office/drawing/2014/main" id="{0472190E-F72B-410E-9F16-E439D5E09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2352" y="4067780"/>
              <a:ext cx="3659848" cy="2144907"/>
              <a:chOff x="5098720" y="498881"/>
              <a:chExt cx="3659848" cy="2144907"/>
            </a:xfrm>
          </p:grpSpPr>
          <p:sp>
            <p:nvSpPr>
              <p:cNvPr id="40978" name="Oval 5">
                <a:extLst>
                  <a:ext uri="{FF2B5EF4-FFF2-40B4-BE49-F238E27FC236}">
                    <a16:creationId xmlns:a16="http://schemas.microsoft.com/office/drawing/2014/main" id="{E7BE5F8A-3AD8-4DCB-83EA-BCAD0577D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0979" name="Oval 6">
                <a:extLst>
                  <a:ext uri="{FF2B5EF4-FFF2-40B4-BE49-F238E27FC236}">
                    <a16:creationId xmlns:a16="http://schemas.microsoft.com/office/drawing/2014/main" id="{591F60B5-0B86-4DB6-847A-4DBA702C15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1" name="Oval 7">
                <a:extLst>
                  <a:ext uri="{FF2B5EF4-FFF2-40B4-BE49-F238E27FC236}">
                    <a16:creationId xmlns:a16="http://schemas.microsoft.com/office/drawing/2014/main" id="{5032F923-57AF-4B21-954B-53336B08B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490" y="2241272"/>
                <a:ext cx="179375" cy="1794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0981" name="Oval 8">
                <a:extLst>
                  <a:ext uri="{FF2B5EF4-FFF2-40B4-BE49-F238E27FC236}">
                    <a16:creationId xmlns:a16="http://schemas.microsoft.com/office/drawing/2014/main" id="{B8389EAD-F54A-4E9B-9505-0556983A9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3" name="Oval 9">
                <a:extLst>
                  <a:ext uri="{FF2B5EF4-FFF2-40B4-BE49-F238E27FC236}">
                    <a16:creationId xmlns:a16="http://schemas.microsoft.com/office/drawing/2014/main" id="{F02C32A7-1664-481B-B83A-3B18CA9BC2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0112" y="2241272"/>
                <a:ext cx="180961" cy="1794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cxnSp>
            <p:nvCxnSpPr>
              <p:cNvPr id="40983" name="AutoShape 11">
                <a:extLst>
                  <a:ext uri="{FF2B5EF4-FFF2-40B4-BE49-F238E27FC236}">
                    <a16:creationId xmlns:a16="http://schemas.microsoft.com/office/drawing/2014/main" id="{EDDCE02F-F294-42F5-A01C-236E917CD0C2}"/>
                  </a:ext>
                </a:extLst>
              </p:cNvPr>
              <p:cNvCxnSpPr>
                <a:cxnSpLocks noChangeShapeType="1"/>
                <a:stCxn id="40979" idx="3"/>
                <a:endCxn id="11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4" name="AutoShape 12">
                <a:extLst>
                  <a:ext uri="{FF2B5EF4-FFF2-40B4-BE49-F238E27FC236}">
                    <a16:creationId xmlns:a16="http://schemas.microsoft.com/office/drawing/2014/main" id="{C1261FBD-EA67-4C4E-BDAD-BED02B9832F0}"/>
                  </a:ext>
                </a:extLst>
              </p:cNvPr>
              <p:cNvCxnSpPr>
                <a:cxnSpLocks noChangeShapeType="1"/>
                <a:endCxn id="11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5" name="AutoShape 13">
                <a:extLst>
                  <a:ext uri="{FF2B5EF4-FFF2-40B4-BE49-F238E27FC236}">
                    <a16:creationId xmlns:a16="http://schemas.microsoft.com/office/drawing/2014/main" id="{37F7D550-5AD3-4E57-893C-827E652B7074}"/>
                  </a:ext>
                </a:extLst>
              </p:cNvPr>
              <p:cNvCxnSpPr>
                <a:cxnSpLocks noChangeShapeType="1"/>
                <a:stCxn id="40979" idx="6"/>
                <a:endCxn id="13" idx="1"/>
              </p:cNvCxnSpPr>
              <p:nvPr/>
            </p:nvCxnSpPr>
            <p:spPr bwMode="auto">
              <a:xfrm>
                <a:off x="6516887" y="1645623"/>
                <a:ext cx="1419223" cy="6221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6" name="AutoShape 14">
                <a:extLst>
                  <a:ext uri="{FF2B5EF4-FFF2-40B4-BE49-F238E27FC236}">
                    <a16:creationId xmlns:a16="http://schemas.microsoft.com/office/drawing/2014/main" id="{DD90099D-8F9E-4E5E-8AAA-84DCE9FDD37F}"/>
                  </a:ext>
                </a:extLst>
              </p:cNvPr>
              <p:cNvCxnSpPr>
                <a:cxnSpLocks noChangeShapeType="1"/>
                <a:stCxn id="11" idx="6"/>
                <a:endCxn id="13" idx="2"/>
              </p:cNvCxnSpPr>
              <p:nvPr/>
            </p:nvCxnSpPr>
            <p:spPr bwMode="auto">
              <a:xfrm>
                <a:off x="5526287" y="2331423"/>
                <a:ext cx="2383463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7" name="AutoShape 15">
                <a:extLst>
                  <a:ext uri="{FF2B5EF4-FFF2-40B4-BE49-F238E27FC236}">
                    <a16:creationId xmlns:a16="http://schemas.microsoft.com/office/drawing/2014/main" id="{F8C2CC74-8E07-41FE-BB98-F3EB07214507}"/>
                  </a:ext>
                </a:extLst>
              </p:cNvPr>
              <p:cNvCxnSpPr>
                <a:cxnSpLocks noChangeShapeType="1"/>
                <a:endCxn id="40978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8" name="AutoShape 16">
                <a:extLst>
                  <a:ext uri="{FF2B5EF4-FFF2-40B4-BE49-F238E27FC236}">
                    <a16:creationId xmlns:a16="http://schemas.microsoft.com/office/drawing/2014/main" id="{FD689B68-BA0A-4905-A58A-DC66C56470DE}"/>
                  </a:ext>
                </a:extLst>
              </p:cNvPr>
              <p:cNvCxnSpPr>
                <a:cxnSpLocks noChangeShapeType="1"/>
                <a:stCxn id="40979" idx="7"/>
                <a:endCxn id="40978" idx="3"/>
              </p:cNvCxnSpPr>
              <p:nvPr/>
            </p:nvCxnSpPr>
            <p:spPr bwMode="auto">
              <a:xfrm flipV="1">
                <a:off x="6490527" y="980838"/>
                <a:ext cx="1168121" cy="60114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89" name="AutoShape 17">
                <a:extLst>
                  <a:ext uri="{FF2B5EF4-FFF2-40B4-BE49-F238E27FC236}">
                    <a16:creationId xmlns:a16="http://schemas.microsoft.com/office/drawing/2014/main" id="{F8CB1B0C-41B4-4C54-8FBF-417B45D34ACB}"/>
                  </a:ext>
                </a:extLst>
              </p:cNvPr>
              <p:cNvCxnSpPr>
                <a:cxnSpLocks noChangeShapeType="1"/>
                <a:stCxn id="40981" idx="1"/>
                <a:endCxn id="40978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990" name="AutoShape 18">
                <a:extLst>
                  <a:ext uri="{FF2B5EF4-FFF2-40B4-BE49-F238E27FC236}">
                    <a16:creationId xmlns:a16="http://schemas.microsoft.com/office/drawing/2014/main" id="{A1CBAF4A-78B1-4371-B2FC-89FC6E4DD43A}"/>
                  </a:ext>
                </a:extLst>
              </p:cNvPr>
              <p:cNvCxnSpPr>
                <a:cxnSpLocks noChangeShapeType="1"/>
                <a:stCxn id="13" idx="7"/>
                <a:endCxn id="40981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83DCFF16-FAB2-444A-9223-658D646258D4}"/>
                  </a:ext>
                </a:extLst>
              </p:cNvPr>
              <p:cNvCxnSpPr>
                <a:stCxn id="40978" idx="4"/>
                <a:endCxn id="13" idx="0"/>
              </p:cNvCxnSpPr>
              <p:nvPr/>
            </p:nvCxnSpPr>
            <p:spPr>
              <a:xfrm>
                <a:off x="7722801" y="1007144"/>
                <a:ext cx="277791" cy="123412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992" name="Text Box 21">
                <a:extLst>
                  <a:ext uri="{FF2B5EF4-FFF2-40B4-BE49-F238E27FC236}">
                    <a16:creationId xmlns:a16="http://schemas.microsoft.com/office/drawing/2014/main" id="{79E745E0-AE5F-4576-9A59-25D5E79E1C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0993" name="Text Box 21">
                <a:extLst>
                  <a:ext uri="{FF2B5EF4-FFF2-40B4-BE49-F238E27FC236}">
                    <a16:creationId xmlns:a16="http://schemas.microsoft.com/office/drawing/2014/main" id="{0D18CFDE-6DD4-430C-B9E4-F7A02E16416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0994" name="Text Box 21">
                <a:extLst>
                  <a:ext uri="{FF2B5EF4-FFF2-40B4-BE49-F238E27FC236}">
                    <a16:creationId xmlns:a16="http://schemas.microsoft.com/office/drawing/2014/main" id="{7AD15F32-871C-4FEA-8F56-6F1BB413A1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0995" name="Text Box 21">
                <a:extLst>
                  <a:ext uri="{FF2B5EF4-FFF2-40B4-BE49-F238E27FC236}">
                    <a16:creationId xmlns:a16="http://schemas.microsoft.com/office/drawing/2014/main" id="{5C3B2862-2B1A-4365-A8A5-F4E275BF2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0996" name="Text Box 21">
                <a:extLst>
                  <a:ext uri="{FF2B5EF4-FFF2-40B4-BE49-F238E27FC236}">
                    <a16:creationId xmlns:a16="http://schemas.microsoft.com/office/drawing/2014/main" id="{74EC3E31-7C29-4831-AFFE-4B439D1A5E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0997" name="Text Box 21">
                <a:extLst>
                  <a:ext uri="{FF2B5EF4-FFF2-40B4-BE49-F238E27FC236}">
                    <a16:creationId xmlns:a16="http://schemas.microsoft.com/office/drawing/2014/main" id="{113D461E-4580-47BD-AD15-C02238DA68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215244" y="2201517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DB832F52-8D61-4C3C-9DBB-32DDA46C6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1249" y="4556983"/>
              <a:ext cx="179375" cy="18106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cxnSp>
          <p:nvCxnSpPr>
            <p:cNvPr id="40971" name="AutoShape 13">
              <a:extLst>
                <a:ext uri="{FF2B5EF4-FFF2-40B4-BE49-F238E27FC236}">
                  <a16:creationId xmlns:a16="http://schemas.microsoft.com/office/drawing/2014/main" id="{AFCDC4C8-D747-47A8-A6FA-4C3B3ABBB235}"/>
                </a:ext>
              </a:extLst>
            </p:cNvPr>
            <p:cNvCxnSpPr>
              <a:cxnSpLocks noChangeShapeType="1"/>
              <a:endCxn id="40979" idx="1"/>
            </p:cNvCxnSpPr>
            <p:nvPr/>
          </p:nvCxnSpPr>
          <p:spPr bwMode="auto">
            <a:xfrm>
              <a:off x="3450907" y="4719034"/>
              <a:ext cx="525972" cy="43184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0972" name="TextBox 30">
              <a:extLst>
                <a:ext uri="{FF2B5EF4-FFF2-40B4-BE49-F238E27FC236}">
                  <a16:creationId xmlns:a16="http://schemas.microsoft.com/office/drawing/2014/main" id="{F2781A6D-E5D6-443B-B898-C6449FF42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68619" y="5103907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0973" name="TextBox 31">
              <a:extLst>
                <a:ext uri="{FF2B5EF4-FFF2-40B4-BE49-F238E27FC236}">
                  <a16:creationId xmlns:a16="http://schemas.microsoft.com/office/drawing/2014/main" id="{5140EA54-F9EC-4F39-BAAA-B664B755C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792" y="5542985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0974" name="TextBox 32">
              <a:extLst>
                <a:ext uri="{FF2B5EF4-FFF2-40B4-BE49-F238E27FC236}">
                  <a16:creationId xmlns:a16="http://schemas.microsoft.com/office/drawing/2014/main" id="{79439790-DAEE-4E4C-B638-891AC8015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7864" y="4204812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0975" name="TextBox 33">
              <a:extLst>
                <a:ext uri="{FF2B5EF4-FFF2-40B4-BE49-F238E27FC236}">
                  <a16:creationId xmlns:a16="http://schemas.microsoft.com/office/drawing/2014/main" id="{ABFB372F-875E-4C92-B0EE-C23D44EEF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6636" y="4214285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976" name="TextBox 34">
              <a:extLst>
                <a:ext uri="{FF2B5EF4-FFF2-40B4-BE49-F238E27FC236}">
                  <a16:creationId xmlns:a16="http://schemas.microsoft.com/office/drawing/2014/main" id="{A901DC66-4797-4083-9F1A-CA5E06579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9437" y="6462613"/>
              <a:ext cx="3115939" cy="415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dirty="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 </a:t>
              </a:r>
              <a:r>
                <a:rPr lang="en-US" altLang="ko-KR" sz="2100" dirty="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=  min{∞, </a:t>
              </a:r>
              <a:r>
                <a:rPr lang="en-US" altLang="ko-KR" sz="2100" dirty="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sz="2100" dirty="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, ∞, ∞, 1}</a:t>
              </a:r>
            </a:p>
          </p:txBody>
        </p:sp>
        <p:sp>
          <p:nvSpPr>
            <p:cNvPr id="40977" name="TextBox 35">
              <a:extLst>
                <a:ext uri="{FF2B5EF4-FFF2-40B4-BE49-F238E27FC236}">
                  <a16:creationId xmlns:a16="http://schemas.microsoft.com/office/drawing/2014/main" id="{7E2C93C0-D6DE-4E0B-9780-BF7E6E6171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2907" y="4214285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FF686530-D2B7-4472-8335-E96FD5155D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</a:t>
            </a:r>
            <a:r>
              <a:rPr lang="ko-KR" altLang="en-US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연결된 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</a:t>
            </a:r>
            <a:r>
              <a:rPr lang="ko-KR" altLang="en-US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</a:t>
            </a:r>
            <a:r>
              <a:rPr lang="ko-KR" altLang="en-US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D[a]</a:t>
            </a:r>
            <a:r>
              <a:rPr lang="ko-KR" altLang="en-US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와 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D[d]</a:t>
            </a:r>
            <a:r>
              <a:rPr lang="ko-KR" altLang="en-US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갱신</a:t>
            </a:r>
            <a:endParaRPr lang="en-US" altLang="ko-KR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6CDBE-F70B-49A0-B2F6-F3EC0EB2B4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AD2BB74-C6BD-4327-83ED-AB9D63AEE8A9}" type="slidenum">
              <a:rPr lang="en-US" altLang="ko-KR" sz="1200">
                <a:latin typeface="Tahoma" panose="020B0604030504040204" pitchFamily="34" charset="0"/>
              </a:rPr>
              <a:pPr/>
              <a:t>32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41989" name="그룹 41">
            <a:extLst>
              <a:ext uri="{FF2B5EF4-FFF2-40B4-BE49-F238E27FC236}">
                <a16:creationId xmlns:a16="http://schemas.microsoft.com/office/drawing/2014/main" id="{3CCFF612-FCE2-47AC-AD8E-FAC75FCBBAA6}"/>
              </a:ext>
            </a:extLst>
          </p:cNvPr>
          <p:cNvGrpSpPr>
            <a:grpSpLocks/>
          </p:cNvGrpSpPr>
          <p:nvPr/>
        </p:nvGrpSpPr>
        <p:grpSpPr bwMode="auto">
          <a:xfrm>
            <a:off x="3431705" y="2420889"/>
            <a:ext cx="5438775" cy="2238375"/>
            <a:chOff x="2627784" y="3464636"/>
            <a:chExt cx="5437911" cy="22390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0781D2-275D-4522-BEC5-A7D294A54F1D}"/>
                </a:ext>
              </a:extLst>
            </p:cNvPr>
            <p:cNvSpPr txBox="1"/>
            <p:nvPr/>
          </p:nvSpPr>
          <p:spPr>
            <a:xfrm>
              <a:off x="3275381" y="3601202"/>
              <a:ext cx="282530" cy="4621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dirty="0">
                  <a:solidFill>
                    <a:srgbClr val="0000CC"/>
                  </a:solidFill>
                  <a:latin typeface="Times New Roman"/>
                  <a:cs typeface="Times New Roman"/>
                </a:rPr>
                <a:t>3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42B6413-2541-42DD-832B-82844032946B}"/>
                </a:ext>
              </a:extLst>
            </p:cNvPr>
            <p:cNvSpPr/>
            <p:nvPr/>
          </p:nvSpPr>
          <p:spPr>
            <a:xfrm rot="2488186">
              <a:off x="4654700" y="3720300"/>
              <a:ext cx="1845969" cy="824161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BFA771E-623D-40C3-A187-4E890AA5E371}"/>
                </a:ext>
              </a:extLst>
            </p:cNvPr>
            <p:cNvSpPr txBox="1"/>
            <p:nvPr/>
          </p:nvSpPr>
          <p:spPr>
            <a:xfrm>
              <a:off x="5607049" y="5066906"/>
              <a:ext cx="280942" cy="40017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E3507E-9A59-4437-9594-6789E698E962}"/>
                </a:ext>
              </a:extLst>
            </p:cNvPr>
            <p:cNvSpPr txBox="1"/>
            <p:nvPr/>
          </p:nvSpPr>
          <p:spPr>
            <a:xfrm>
              <a:off x="3889647" y="4703259"/>
              <a:ext cx="193644" cy="4621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400" dirty="0">
                  <a:solidFill>
                    <a:srgbClr val="0000CC"/>
                  </a:solidFill>
                  <a:latin typeface="Times New Roman"/>
                  <a:cs typeface="Times New Roman"/>
                </a:rPr>
                <a:t>4</a:t>
              </a:r>
              <a:endParaRPr lang="en-US" altLang="ko-KR" sz="2400" dirty="0">
                <a:solidFill>
                  <a:srgbClr val="0000CC"/>
                </a:solidFill>
              </a:endParaRPr>
            </a:p>
          </p:txBody>
        </p:sp>
        <p:grpSp>
          <p:nvGrpSpPr>
            <p:cNvPr id="41994" name="그룹 8">
              <a:extLst>
                <a:ext uri="{FF2B5EF4-FFF2-40B4-BE49-F238E27FC236}">
                  <a16:creationId xmlns:a16="http://schemas.microsoft.com/office/drawing/2014/main" id="{9D2F38FF-3999-4E35-BEE8-1CEE9C639B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344" y="3464636"/>
              <a:ext cx="3659848" cy="2239050"/>
              <a:chOff x="5284286" y="1368426"/>
              <a:chExt cx="3659848" cy="2239050"/>
            </a:xfrm>
          </p:grpSpPr>
          <p:grpSp>
            <p:nvGrpSpPr>
              <p:cNvPr id="42005" name="그룹 9">
                <a:extLst>
                  <a:ext uri="{FF2B5EF4-FFF2-40B4-BE49-F238E27FC236}">
                    <a16:creationId xmlns:a16="http://schemas.microsoft.com/office/drawing/2014/main" id="{546CDF7D-6720-4910-B20B-E4028D029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4286" y="1368426"/>
                <a:ext cx="3659848" cy="2239050"/>
                <a:chOff x="5098720" y="498881"/>
                <a:chExt cx="3659848" cy="2239050"/>
              </a:xfrm>
            </p:grpSpPr>
            <p:sp>
              <p:nvSpPr>
                <p:cNvPr id="42007" name="Oval 5">
                  <a:extLst>
                    <a:ext uri="{FF2B5EF4-FFF2-40B4-BE49-F238E27FC236}">
                      <a16:creationId xmlns:a16="http://schemas.microsoft.com/office/drawing/2014/main" id="{C71910EF-A428-4A3D-87EC-6FC2EB3B4E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32288" y="827198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42008" name="Oval 6">
                  <a:extLst>
                    <a:ext uri="{FF2B5EF4-FFF2-40B4-BE49-F238E27FC236}">
                      <a16:creationId xmlns:a16="http://schemas.microsoft.com/office/drawing/2014/main" id="{59E02645-8259-4196-906A-DEEFB2466D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36887" y="1555623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4" name="Oval 7">
                  <a:extLst>
                    <a:ext uri="{FF2B5EF4-FFF2-40B4-BE49-F238E27FC236}">
                      <a16:creationId xmlns:a16="http://schemas.microsoft.com/office/drawing/2014/main" id="{53D2C820-866D-4048-8191-659A7CA25A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46469" y="2240893"/>
                  <a:ext cx="179360" cy="1810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ko-KR" sz="1800" dirty="0"/>
                </a:p>
              </p:txBody>
            </p:sp>
            <p:sp>
              <p:nvSpPr>
                <p:cNvPr id="42010" name="Oval 8">
                  <a:extLst>
                    <a:ext uri="{FF2B5EF4-FFF2-40B4-BE49-F238E27FC236}">
                      <a16:creationId xmlns:a16="http://schemas.microsoft.com/office/drawing/2014/main" id="{B1E9D542-A8BB-4A11-ABC2-DEB534CD6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18086" y="1524667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ko-KR" sz="1800">
                    <a:solidFill>
                      <a:schemeClr val="tx1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6" name="Oval 9">
                  <a:extLst>
                    <a:ext uri="{FF2B5EF4-FFF2-40B4-BE49-F238E27FC236}">
                      <a16:creationId xmlns:a16="http://schemas.microsoft.com/office/drawing/2014/main" id="{F44F8E4E-FDF2-43C2-B474-B151BCD292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09875" y="2240893"/>
                  <a:ext cx="180946" cy="18103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altLang="ko-KR" sz="1800" dirty="0"/>
                </a:p>
              </p:txBody>
            </p:sp>
            <p:cxnSp>
              <p:nvCxnSpPr>
                <p:cNvPr id="42012" name="AutoShape 11">
                  <a:extLst>
                    <a:ext uri="{FF2B5EF4-FFF2-40B4-BE49-F238E27FC236}">
                      <a16:creationId xmlns:a16="http://schemas.microsoft.com/office/drawing/2014/main" id="{4259EBDC-A54C-4C19-B49F-8B4F6890DFEC}"/>
                    </a:ext>
                  </a:extLst>
                </p:cNvPr>
                <p:cNvCxnSpPr>
                  <a:cxnSpLocks noChangeShapeType="1"/>
                  <a:stCxn id="42008" idx="3"/>
                  <a:endCxn id="14" idx="7"/>
                </p:cNvCxnSpPr>
                <p:nvPr/>
              </p:nvCxnSpPr>
              <p:spPr bwMode="auto">
                <a:xfrm flipH="1">
                  <a:off x="5499927" y="1709263"/>
                  <a:ext cx="863320" cy="558520"/>
                </a:xfrm>
                <a:prstGeom prst="straightConnector1">
                  <a:avLst/>
                </a:prstGeom>
                <a:noFill/>
                <a:ln w="63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3" name="AutoShape 12">
                  <a:extLst>
                    <a:ext uri="{FF2B5EF4-FFF2-40B4-BE49-F238E27FC236}">
                      <a16:creationId xmlns:a16="http://schemas.microsoft.com/office/drawing/2014/main" id="{9B91DB83-ABF4-4BF6-A73A-335222A8F089}"/>
                    </a:ext>
                  </a:extLst>
                </p:cNvPr>
                <p:cNvCxnSpPr>
                  <a:cxnSpLocks noChangeShapeType="1"/>
                  <a:endCxn id="14" idx="0"/>
                </p:cNvCxnSpPr>
                <p:nvPr/>
              </p:nvCxnSpPr>
              <p:spPr bwMode="auto">
                <a:xfrm flipH="1">
                  <a:off x="5436287" y="1099663"/>
                  <a:ext cx="241160" cy="1141760"/>
                </a:xfrm>
                <a:prstGeom prst="straightConnector1">
                  <a:avLst/>
                </a:prstGeom>
                <a:noFill/>
                <a:ln w="63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4" name="AutoShape 13">
                  <a:extLst>
                    <a:ext uri="{FF2B5EF4-FFF2-40B4-BE49-F238E27FC236}">
                      <a16:creationId xmlns:a16="http://schemas.microsoft.com/office/drawing/2014/main" id="{703C93A4-B1BD-480A-87C9-AA7A07379BA6}"/>
                    </a:ext>
                  </a:extLst>
                </p:cNvPr>
                <p:cNvCxnSpPr>
                  <a:cxnSpLocks noChangeShapeType="1"/>
                  <a:stCxn id="42008" idx="6"/>
                  <a:endCxn id="16" idx="1"/>
                </p:cNvCxnSpPr>
                <p:nvPr/>
              </p:nvCxnSpPr>
              <p:spPr bwMode="auto">
                <a:xfrm>
                  <a:off x="6516887" y="1645623"/>
                  <a:ext cx="1419223" cy="622160"/>
                </a:xfrm>
                <a:prstGeom prst="straightConnector1">
                  <a:avLst/>
                </a:prstGeom>
                <a:noFill/>
                <a:ln w="63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5" name="AutoShape 14">
                  <a:extLst>
                    <a:ext uri="{FF2B5EF4-FFF2-40B4-BE49-F238E27FC236}">
                      <a16:creationId xmlns:a16="http://schemas.microsoft.com/office/drawing/2014/main" id="{113F2C15-2740-47B6-9881-B0E7B093369D}"/>
                    </a:ext>
                  </a:extLst>
                </p:cNvPr>
                <p:cNvCxnSpPr>
                  <a:cxnSpLocks noChangeShapeType="1"/>
                  <a:stCxn id="14" idx="6"/>
                  <a:endCxn id="16" idx="2"/>
                </p:cNvCxnSpPr>
                <p:nvPr/>
              </p:nvCxnSpPr>
              <p:spPr bwMode="auto">
                <a:xfrm>
                  <a:off x="5526287" y="2331423"/>
                  <a:ext cx="2383463" cy="0"/>
                </a:xfrm>
                <a:prstGeom prst="straightConnector1">
                  <a:avLst/>
                </a:prstGeom>
                <a:noFill/>
                <a:ln w="6350">
                  <a:solidFill>
                    <a:schemeClr val="tx1"/>
                  </a:solidFill>
                  <a:prstDash val="lg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6" name="AutoShape 15">
                  <a:extLst>
                    <a:ext uri="{FF2B5EF4-FFF2-40B4-BE49-F238E27FC236}">
                      <a16:creationId xmlns:a16="http://schemas.microsoft.com/office/drawing/2014/main" id="{C4B77AA5-D756-497A-9C68-804A116BBCFD}"/>
                    </a:ext>
                  </a:extLst>
                </p:cNvPr>
                <p:cNvCxnSpPr>
                  <a:cxnSpLocks noChangeShapeType="1"/>
                  <a:endCxn id="42007" idx="2"/>
                </p:cNvCxnSpPr>
                <p:nvPr/>
              </p:nvCxnSpPr>
              <p:spPr bwMode="auto">
                <a:xfrm flipV="1">
                  <a:off x="5831087" y="917198"/>
                  <a:ext cx="1801201" cy="118825"/>
                </a:xfrm>
                <a:prstGeom prst="straightConnector1">
                  <a:avLst/>
                </a:prstGeom>
                <a:noFill/>
                <a:ln w="19050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7" name="AutoShape 16">
                  <a:extLst>
                    <a:ext uri="{FF2B5EF4-FFF2-40B4-BE49-F238E27FC236}">
                      <a16:creationId xmlns:a16="http://schemas.microsoft.com/office/drawing/2014/main" id="{EEF73BDE-F048-4547-850C-885C0CF39CA8}"/>
                    </a:ext>
                  </a:extLst>
                </p:cNvPr>
                <p:cNvCxnSpPr>
                  <a:cxnSpLocks noChangeShapeType="1"/>
                  <a:stCxn id="42008" idx="7"/>
                  <a:endCxn id="42007" idx="3"/>
                </p:cNvCxnSpPr>
                <p:nvPr/>
              </p:nvCxnSpPr>
              <p:spPr bwMode="auto">
                <a:xfrm flipV="1">
                  <a:off x="6490527" y="980838"/>
                  <a:ext cx="1168121" cy="601145"/>
                </a:xfrm>
                <a:prstGeom prst="straightConnector1">
                  <a:avLst/>
                </a:prstGeom>
                <a:noFill/>
                <a:ln w="19050">
                  <a:solidFill>
                    <a:srgbClr val="0000CC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8" name="AutoShape 17">
                  <a:extLst>
                    <a:ext uri="{FF2B5EF4-FFF2-40B4-BE49-F238E27FC236}">
                      <a16:creationId xmlns:a16="http://schemas.microsoft.com/office/drawing/2014/main" id="{E7A1AFF7-A029-44EE-8E9C-CCCCA33CEBE1}"/>
                    </a:ext>
                  </a:extLst>
                </p:cNvPr>
                <p:cNvCxnSpPr>
                  <a:cxnSpLocks noChangeShapeType="1"/>
                  <a:stCxn id="42010" idx="1"/>
                  <a:endCxn id="42007" idx="5"/>
                </p:cNvCxnSpPr>
                <p:nvPr/>
              </p:nvCxnSpPr>
              <p:spPr bwMode="auto">
                <a:xfrm flipH="1" flipV="1">
                  <a:off x="7785928" y="980838"/>
                  <a:ext cx="558518" cy="570189"/>
                </a:xfrm>
                <a:prstGeom prst="straightConnector1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2019" name="AutoShape 18">
                  <a:extLst>
                    <a:ext uri="{FF2B5EF4-FFF2-40B4-BE49-F238E27FC236}">
                      <a16:creationId xmlns:a16="http://schemas.microsoft.com/office/drawing/2014/main" id="{05748391-6634-4019-BBCE-3736D127751B}"/>
                    </a:ext>
                  </a:extLst>
                </p:cNvPr>
                <p:cNvCxnSpPr>
                  <a:cxnSpLocks noChangeShapeType="1"/>
                  <a:stCxn id="16" idx="7"/>
                  <a:endCxn id="42010" idx="3"/>
                </p:cNvCxnSpPr>
                <p:nvPr/>
              </p:nvCxnSpPr>
              <p:spPr bwMode="auto">
                <a:xfrm flipV="1">
                  <a:off x="8063390" y="1678307"/>
                  <a:ext cx="281056" cy="589476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02FF232B-36F9-4775-A723-2FB154296617}"/>
                    </a:ext>
                  </a:extLst>
                </p:cNvPr>
                <p:cNvCxnSpPr>
                  <a:stCxn id="42007" idx="4"/>
                  <a:endCxn id="16" idx="0"/>
                </p:cNvCxnSpPr>
                <p:nvPr/>
              </p:nvCxnSpPr>
              <p:spPr>
                <a:xfrm>
                  <a:off x="7722579" y="1007034"/>
                  <a:ext cx="277768" cy="1233859"/>
                </a:xfrm>
                <a:prstGeom prst="line">
                  <a:avLst/>
                </a:prstGeom>
                <a:ln w="19050">
                  <a:solidFill>
                    <a:srgbClr val="0000CC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021" name="Text Box 21">
                  <a:extLst>
                    <a:ext uri="{FF2B5EF4-FFF2-40B4-BE49-F238E27FC236}">
                      <a16:creationId xmlns:a16="http://schemas.microsoft.com/office/drawing/2014/main" id="{1D301336-EF67-49AC-A464-4A1F86123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37713" y="623417"/>
                  <a:ext cx="309562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a</a:t>
                  </a:r>
                </a:p>
              </p:txBody>
            </p:sp>
            <p:sp>
              <p:nvSpPr>
                <p:cNvPr id="42022" name="Text Box 21">
                  <a:extLst>
                    <a:ext uri="{FF2B5EF4-FFF2-40B4-BE49-F238E27FC236}">
                      <a16:creationId xmlns:a16="http://schemas.microsoft.com/office/drawing/2014/main" id="{BDCE5B23-6E15-4EF7-BD29-FB7033457D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534536" y="498881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b</a:t>
                  </a:r>
                </a:p>
              </p:txBody>
            </p:sp>
            <p:sp>
              <p:nvSpPr>
                <p:cNvPr id="42023" name="Text Box 21">
                  <a:extLst>
                    <a:ext uri="{FF2B5EF4-FFF2-40B4-BE49-F238E27FC236}">
                      <a16:creationId xmlns:a16="http://schemas.microsoft.com/office/drawing/2014/main" id="{7ACBB168-A4C6-4D63-94EA-7B3EECFB53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468104" y="1301661"/>
                  <a:ext cx="29046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c</a:t>
                  </a:r>
                </a:p>
              </p:txBody>
            </p:sp>
            <p:sp>
              <p:nvSpPr>
                <p:cNvPr id="42024" name="Text Box 21">
                  <a:extLst>
                    <a:ext uri="{FF2B5EF4-FFF2-40B4-BE49-F238E27FC236}">
                      <a16:creationId xmlns:a16="http://schemas.microsoft.com/office/drawing/2014/main" id="{985A7925-CB44-4BD4-8B32-638285A3724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300192" y="1167246"/>
                  <a:ext cx="31290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d</a:t>
                  </a:r>
                </a:p>
              </p:txBody>
            </p:sp>
            <p:sp>
              <p:nvSpPr>
                <p:cNvPr id="42025" name="Text Box 21">
                  <a:extLst>
                    <a:ext uri="{FF2B5EF4-FFF2-40B4-BE49-F238E27FC236}">
                      <a16:creationId xmlns:a16="http://schemas.microsoft.com/office/drawing/2014/main" id="{A385E4B0-CD61-4825-98AF-90F239448D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flipH="1">
                  <a:off x="5098720" y="2277075"/>
                  <a:ext cx="312088" cy="3667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e</a:t>
                  </a:r>
                </a:p>
              </p:txBody>
            </p:sp>
            <p:sp>
              <p:nvSpPr>
                <p:cNvPr id="42026" name="Text Box 21">
                  <a:extLst>
                    <a:ext uri="{FF2B5EF4-FFF2-40B4-BE49-F238E27FC236}">
                      <a16:creationId xmlns:a16="http://schemas.microsoft.com/office/drawing/2014/main" id="{F0956EE5-36DF-4CFC-83C5-5FF6CE41604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950060" y="2368599"/>
                  <a:ext cx="258404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7373FF"/>
                    </a:buClr>
                    <a:buFont typeface="Wingdings" panose="05000000000000000000" pitchFamily="2" charset="2"/>
                    <a:buChar char="q"/>
                    <a:defRPr kumimoji="1" sz="2800">
                      <a:solidFill>
                        <a:srgbClr val="002060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Font typeface="Times New Roman" panose="02020603050405020304" pitchFamily="18" charset="0"/>
                    <a:buChar char="–"/>
                    <a:defRPr kumimoji="1" sz="24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000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>
                      <a:solidFill>
                        <a:schemeClr val="tx1"/>
                      </a:solidFill>
                      <a:latin typeface="맑은 고딕" panose="020B0503020000020004" pitchFamily="50" charset="-127"/>
                      <a:ea typeface="맑은 고딕" panose="020B0503020000020004" pitchFamily="50" charset="-127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ko-KR" sz="1800">
                      <a:solidFill>
                        <a:schemeClr val="tx1"/>
                      </a:solidFill>
                      <a:latin typeface="Tahoma" panose="020B0604030504040204" pitchFamily="34" charset="0"/>
                      <a:ea typeface="굴림" panose="020B0600000101010101" pitchFamily="50" charset="-127"/>
                    </a:rPr>
                    <a:t>f</a:t>
                  </a:r>
                </a:p>
              </p:txBody>
            </p:sp>
          </p:grpSp>
          <p:sp>
            <p:nvSpPr>
              <p:cNvPr id="42006" name="Text Box 22">
                <a:extLst>
                  <a:ext uri="{FF2B5EF4-FFF2-40B4-BE49-F238E27FC236}">
                    <a16:creationId xmlns:a16="http://schemas.microsoft.com/office/drawing/2014/main" id="{737ACC46-AB1D-4528-8F80-167DD6148F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50226" y="1560905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6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3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15D40308-8F38-4C93-9BE7-8BB833B92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193" y="3955321"/>
              <a:ext cx="179360" cy="17944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cxnSp>
          <p:nvCxnSpPr>
            <p:cNvPr id="41996" name="AutoShape 13">
              <a:extLst>
                <a:ext uri="{FF2B5EF4-FFF2-40B4-BE49-F238E27FC236}">
                  <a16:creationId xmlns:a16="http://schemas.microsoft.com/office/drawing/2014/main" id="{9CBA8E86-1E0E-49CF-A07E-915CB3956FCD}"/>
                </a:ext>
              </a:extLst>
            </p:cNvPr>
            <p:cNvCxnSpPr>
              <a:cxnSpLocks noChangeShapeType="1"/>
              <a:endCxn id="42008" idx="1"/>
            </p:cNvCxnSpPr>
            <p:nvPr/>
          </p:nvCxnSpPr>
          <p:spPr bwMode="auto">
            <a:xfrm>
              <a:off x="3378899" y="4115890"/>
              <a:ext cx="525972" cy="43184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997" name="TextBox 33">
              <a:extLst>
                <a:ext uri="{FF2B5EF4-FFF2-40B4-BE49-F238E27FC236}">
                  <a16:creationId xmlns:a16="http://schemas.microsoft.com/office/drawing/2014/main" id="{9EE56B9B-58A6-4112-9B33-F587CAD55C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96611" y="4500763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1998" name="TextBox 34">
              <a:extLst>
                <a:ext uri="{FF2B5EF4-FFF2-40B4-BE49-F238E27FC236}">
                  <a16:creationId xmlns:a16="http://schemas.microsoft.com/office/drawing/2014/main" id="{5A3DEEDD-CBBF-4D74-895A-9DFCEFC6C5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7784" y="4939841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1999" name="TextBox 35">
              <a:extLst>
                <a:ext uri="{FF2B5EF4-FFF2-40B4-BE49-F238E27FC236}">
                  <a16:creationId xmlns:a16="http://schemas.microsoft.com/office/drawing/2014/main" id="{C78D28FA-EC9B-4CB0-941B-E7D18471DE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24628" y="3611141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2000" name="Text Box 22">
              <a:extLst>
                <a:ext uri="{FF2B5EF4-FFF2-40B4-BE49-F238E27FC236}">
                  <a16:creationId xmlns:a16="http://schemas.microsoft.com/office/drawing/2014/main" id="{4392C470-8A6E-44E1-9AB4-81234CF5E3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002" y="4229677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4</a:t>
              </a:r>
            </a:p>
          </p:txBody>
        </p:sp>
        <p:sp>
          <p:nvSpPr>
            <p:cNvPr id="42001" name="Text Box 22">
              <a:extLst>
                <a:ext uri="{FF2B5EF4-FFF2-40B4-BE49-F238E27FC236}">
                  <a16:creationId xmlns:a16="http://schemas.microsoft.com/office/drawing/2014/main" id="{BB6AB6FF-AED9-475E-9A8F-7C876A13F2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2439" y="4558508"/>
              <a:ext cx="296876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6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2</a:t>
              </a:r>
            </a:p>
          </p:txBody>
        </p:sp>
        <p:sp>
          <p:nvSpPr>
            <p:cNvPr id="42002" name="TextBox 38">
              <a:extLst>
                <a:ext uri="{FF2B5EF4-FFF2-40B4-BE49-F238E27FC236}">
                  <a16:creationId xmlns:a16="http://schemas.microsoft.com/office/drawing/2014/main" id="{FA53A934-77A6-48B6-AEE9-4B813D14CD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3919" y="3618589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2003" name="TextBox 39">
              <a:extLst>
                <a:ext uri="{FF2B5EF4-FFF2-40B4-BE49-F238E27FC236}">
                  <a16:creationId xmlns:a16="http://schemas.microsoft.com/office/drawing/2014/main" id="{C1F085D7-D074-48BE-90AD-FE96529076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81519" y="5075892"/>
              <a:ext cx="1584176" cy="4156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1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갱신 안됨</a:t>
              </a:r>
              <a:endPara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5A78F9B-170F-4377-B930-DF14D4B68B0E}"/>
                </a:ext>
              </a:extLst>
            </p:cNvPr>
            <p:cNvCxnSpPr>
              <a:stCxn id="42003" idx="1"/>
              <a:endCxn id="7" idx="3"/>
            </p:cNvCxnSpPr>
            <p:nvPr/>
          </p:nvCxnSpPr>
          <p:spPr>
            <a:xfrm flipH="1" flipV="1">
              <a:off x="5887991" y="5266991"/>
              <a:ext cx="593528" cy="1671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4BE1ED26-5C96-42A8-92C6-7FF69AEE16CB}"/>
              </a:ext>
            </a:extLst>
          </p:cNvPr>
          <p:cNvSpPr/>
          <p:nvPr/>
        </p:nvSpPr>
        <p:spPr bwMode="auto">
          <a:xfrm>
            <a:off x="3985332" y="2355007"/>
            <a:ext cx="338894" cy="212442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3" name="화살표: 위쪽 2">
            <a:extLst>
              <a:ext uri="{FF2B5EF4-FFF2-40B4-BE49-F238E27FC236}">
                <a16:creationId xmlns:a16="http://schemas.microsoft.com/office/drawing/2014/main" id="{7225558D-DC7C-4979-84A3-0E034E02AC9D}"/>
              </a:ext>
            </a:extLst>
          </p:cNvPr>
          <p:cNvSpPr/>
          <p:nvPr/>
        </p:nvSpPr>
        <p:spPr bwMode="auto">
          <a:xfrm>
            <a:off x="4653839" y="4113181"/>
            <a:ext cx="258445" cy="260335"/>
          </a:xfrm>
          <a:prstGeom prst="up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9FDAB3C4-FCE7-49BA-A8E3-B3BAC6CC4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ko-KR" altLang="en-US" dirty="0"/>
              <a:t>에 가장 가까운 점 </a:t>
            </a:r>
            <a:r>
              <a:rPr lang="en-US" altLang="ko-KR" dirty="0"/>
              <a:t>f</a:t>
            </a:r>
            <a:r>
              <a:rPr lang="ko-KR" altLang="en-US" dirty="0"/>
              <a:t>를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C53A-B6F8-45AA-BD03-C86D0A82D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2354110-2656-48E5-9691-14B924942F44}" type="slidenum">
              <a:rPr lang="en-US" altLang="ko-KR" sz="1200">
                <a:latin typeface="Tahoma" panose="020B0604030504040204" pitchFamily="34" charset="0"/>
              </a:rPr>
              <a:pPr/>
              <a:t>33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43013" name="그룹 35">
            <a:extLst>
              <a:ext uri="{FF2B5EF4-FFF2-40B4-BE49-F238E27FC236}">
                <a16:creationId xmlns:a16="http://schemas.microsoft.com/office/drawing/2014/main" id="{9483A5B7-AFE7-4C13-AEE8-A250BADC3404}"/>
              </a:ext>
            </a:extLst>
          </p:cNvPr>
          <p:cNvGrpSpPr>
            <a:grpSpLocks/>
          </p:cNvGrpSpPr>
          <p:nvPr/>
        </p:nvGrpSpPr>
        <p:grpSpPr bwMode="auto">
          <a:xfrm>
            <a:off x="3935761" y="2168524"/>
            <a:ext cx="3884613" cy="2536380"/>
            <a:chOff x="2181927" y="2882785"/>
            <a:chExt cx="3884603" cy="2536640"/>
          </a:xfrm>
        </p:grpSpPr>
        <p:sp>
          <p:nvSpPr>
            <p:cNvPr id="5" name="자유형 3">
              <a:extLst>
                <a:ext uri="{FF2B5EF4-FFF2-40B4-BE49-F238E27FC236}">
                  <a16:creationId xmlns:a16="http://schemas.microsoft.com/office/drawing/2014/main" id="{D37ABD02-F27D-424B-BD4A-EC8BF68B17A5}"/>
                </a:ext>
              </a:extLst>
            </p:cNvPr>
            <p:cNvSpPr/>
            <p:nvPr/>
          </p:nvSpPr>
          <p:spPr>
            <a:xfrm rot="15633597">
              <a:off x="4239203" y="3351216"/>
              <a:ext cx="2279883" cy="1343022"/>
            </a:xfrm>
            <a:custGeom>
              <a:avLst/>
              <a:gdLst>
                <a:gd name="connsiteX0" fmla="*/ 12142 w 2903559"/>
                <a:gd name="connsiteY0" fmla="*/ 294407 h 1516806"/>
                <a:gd name="connsiteX1" fmla="*/ 1971571 w 2903559"/>
                <a:gd name="connsiteY1" fmla="*/ 5158 h 1516806"/>
                <a:gd name="connsiteX2" fmla="*/ 2885971 w 2903559"/>
                <a:gd name="connsiteY2" fmla="*/ 229093 h 1516806"/>
                <a:gd name="connsiteX3" fmla="*/ 1225122 w 2903559"/>
                <a:gd name="connsiteY3" fmla="*/ 1516717 h 1516806"/>
                <a:gd name="connsiteX4" fmla="*/ 12142 w 2903559"/>
                <a:gd name="connsiteY4" fmla="*/ 294407 h 15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559" h="1516806">
                  <a:moveTo>
                    <a:pt x="12142" y="294407"/>
                  </a:moveTo>
                  <a:cubicBezTo>
                    <a:pt x="136550" y="42480"/>
                    <a:pt x="1492600" y="16044"/>
                    <a:pt x="1971571" y="5158"/>
                  </a:cubicBezTo>
                  <a:cubicBezTo>
                    <a:pt x="2450542" y="-5728"/>
                    <a:pt x="3010379" y="-22834"/>
                    <a:pt x="2885971" y="229093"/>
                  </a:cubicBezTo>
                  <a:cubicBezTo>
                    <a:pt x="2761563" y="481020"/>
                    <a:pt x="1700983" y="1505831"/>
                    <a:pt x="1225122" y="1516717"/>
                  </a:cubicBezTo>
                  <a:cubicBezTo>
                    <a:pt x="749261" y="1527603"/>
                    <a:pt x="-112266" y="546334"/>
                    <a:pt x="12142" y="294407"/>
                  </a:cubicBezTo>
                  <a:close/>
                </a:path>
              </a:pathLst>
            </a:custGeom>
            <a:solidFill>
              <a:srgbClr val="DBEE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465D1D-4CE8-44DB-95D9-39DE44BF81B5}"/>
                </a:ext>
              </a:extLst>
            </p:cNvPr>
            <p:cNvSpPr txBox="1"/>
            <p:nvPr/>
          </p:nvSpPr>
          <p:spPr>
            <a:xfrm>
              <a:off x="2829625" y="3138399"/>
              <a:ext cx="280987" cy="4000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3</a:t>
              </a:r>
              <a:endParaRPr lang="en-US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890042-857F-4F17-B81D-03D10E897104}"/>
                </a:ext>
              </a:extLst>
            </p:cNvPr>
            <p:cNvSpPr txBox="1"/>
            <p:nvPr/>
          </p:nvSpPr>
          <p:spPr>
            <a:xfrm>
              <a:off x="5161657" y="4603812"/>
              <a:ext cx="280986" cy="4000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1967F3-DEE3-4FE7-93BB-371350DF95DF}"/>
                </a:ext>
              </a:extLst>
            </p:cNvPr>
            <p:cNvSpPr txBox="1"/>
            <p:nvPr/>
          </p:nvSpPr>
          <p:spPr>
            <a:xfrm>
              <a:off x="3443987" y="4238650"/>
              <a:ext cx="192087" cy="40009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atin typeface="Times New Roman"/>
                  <a:cs typeface="Times New Roman"/>
                </a:rPr>
                <a:t>4</a:t>
              </a:r>
              <a:endParaRPr lang="en-US" altLang="ko-KR" sz="2000" dirty="0"/>
            </a:p>
          </p:txBody>
        </p:sp>
        <p:grpSp>
          <p:nvGrpSpPr>
            <p:cNvPr id="43018" name="그룹 8">
              <a:extLst>
                <a:ext uri="{FF2B5EF4-FFF2-40B4-BE49-F238E27FC236}">
                  <a16:creationId xmlns:a16="http://schemas.microsoft.com/office/drawing/2014/main" id="{C723E56D-C95C-42BF-A0DE-2302248612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487" y="3000963"/>
              <a:ext cx="3659848" cy="2239050"/>
              <a:chOff x="5098720" y="498881"/>
              <a:chExt cx="3659848" cy="2239050"/>
            </a:xfrm>
          </p:grpSpPr>
          <p:sp>
            <p:nvSpPr>
              <p:cNvPr id="43026" name="Oval 5">
                <a:extLst>
                  <a:ext uri="{FF2B5EF4-FFF2-40B4-BE49-F238E27FC236}">
                    <a16:creationId xmlns:a16="http://schemas.microsoft.com/office/drawing/2014/main" id="{A5A5152A-3B54-4DEB-9408-12B151B7C9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3027" name="Oval 6">
                <a:extLst>
                  <a:ext uri="{FF2B5EF4-FFF2-40B4-BE49-F238E27FC236}">
                    <a16:creationId xmlns:a16="http://schemas.microsoft.com/office/drawing/2014/main" id="{ED281BD8-0B63-4693-9786-F4D53DA2B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2" name="Oval 7">
                <a:extLst>
                  <a:ext uri="{FF2B5EF4-FFF2-40B4-BE49-F238E27FC236}">
                    <a16:creationId xmlns:a16="http://schemas.microsoft.com/office/drawing/2014/main" id="{4CE13633-49CD-4734-886F-DC26997510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6509" y="2241444"/>
                <a:ext cx="179388" cy="18099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3029" name="Oval 8">
                <a:extLst>
                  <a:ext uri="{FF2B5EF4-FFF2-40B4-BE49-F238E27FC236}">
                    <a16:creationId xmlns:a16="http://schemas.microsoft.com/office/drawing/2014/main" id="{3BE58963-BCE6-4268-9A22-B9BC3DD20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3030" name="Oval 9">
                <a:extLst>
                  <a:ext uri="{FF2B5EF4-FFF2-40B4-BE49-F238E27FC236}">
                    <a16:creationId xmlns:a16="http://schemas.microsoft.com/office/drawing/2014/main" id="{62F9C947-667A-409A-ABAB-6D417DBE8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9750" y="224142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3031" name="AutoShape 11">
                <a:extLst>
                  <a:ext uri="{FF2B5EF4-FFF2-40B4-BE49-F238E27FC236}">
                    <a16:creationId xmlns:a16="http://schemas.microsoft.com/office/drawing/2014/main" id="{D67FF011-25D2-4107-B0F2-59D733E38AE6}"/>
                  </a:ext>
                </a:extLst>
              </p:cNvPr>
              <p:cNvCxnSpPr>
                <a:cxnSpLocks noChangeShapeType="1"/>
                <a:stCxn id="43027" idx="3"/>
                <a:endCxn id="12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2" name="AutoShape 12">
                <a:extLst>
                  <a:ext uri="{FF2B5EF4-FFF2-40B4-BE49-F238E27FC236}">
                    <a16:creationId xmlns:a16="http://schemas.microsoft.com/office/drawing/2014/main" id="{59962D50-075E-4A38-85F8-FEF6AD7CC868}"/>
                  </a:ext>
                </a:extLst>
              </p:cNvPr>
              <p:cNvCxnSpPr>
                <a:cxnSpLocks noChangeShapeType="1"/>
                <a:endCxn id="12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3" name="AutoShape 13">
                <a:extLst>
                  <a:ext uri="{FF2B5EF4-FFF2-40B4-BE49-F238E27FC236}">
                    <a16:creationId xmlns:a16="http://schemas.microsoft.com/office/drawing/2014/main" id="{19172FD6-806D-4ADB-B0FC-2EB05AF60293}"/>
                  </a:ext>
                </a:extLst>
              </p:cNvPr>
              <p:cNvCxnSpPr>
                <a:cxnSpLocks noChangeShapeType="1"/>
                <a:stCxn id="43027" idx="6"/>
                <a:endCxn id="43030" idx="1"/>
              </p:cNvCxnSpPr>
              <p:nvPr/>
            </p:nvCxnSpPr>
            <p:spPr bwMode="auto">
              <a:xfrm>
                <a:off x="6516887" y="1645623"/>
                <a:ext cx="1419223" cy="6221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4" name="AutoShape 14">
                <a:extLst>
                  <a:ext uri="{FF2B5EF4-FFF2-40B4-BE49-F238E27FC236}">
                    <a16:creationId xmlns:a16="http://schemas.microsoft.com/office/drawing/2014/main" id="{A59380FD-04FE-45A2-BB0B-0D5304730C26}"/>
                  </a:ext>
                </a:extLst>
              </p:cNvPr>
              <p:cNvCxnSpPr>
                <a:cxnSpLocks noChangeShapeType="1"/>
                <a:stCxn id="12" idx="6"/>
                <a:endCxn id="43030" idx="2"/>
              </p:cNvCxnSpPr>
              <p:nvPr/>
            </p:nvCxnSpPr>
            <p:spPr bwMode="auto">
              <a:xfrm>
                <a:off x="5526287" y="2331423"/>
                <a:ext cx="2383463" cy="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5" name="AutoShape 15">
                <a:extLst>
                  <a:ext uri="{FF2B5EF4-FFF2-40B4-BE49-F238E27FC236}">
                    <a16:creationId xmlns:a16="http://schemas.microsoft.com/office/drawing/2014/main" id="{21704A5F-47A2-4129-9ECA-05A6766BA305}"/>
                  </a:ext>
                </a:extLst>
              </p:cNvPr>
              <p:cNvCxnSpPr>
                <a:cxnSpLocks noChangeShapeType="1"/>
                <a:endCxn id="43026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6" name="AutoShape 16">
                <a:extLst>
                  <a:ext uri="{FF2B5EF4-FFF2-40B4-BE49-F238E27FC236}">
                    <a16:creationId xmlns:a16="http://schemas.microsoft.com/office/drawing/2014/main" id="{88DE4D9E-17A3-4894-9D3B-98BED664054E}"/>
                  </a:ext>
                </a:extLst>
              </p:cNvPr>
              <p:cNvCxnSpPr>
                <a:cxnSpLocks noChangeShapeType="1"/>
                <a:stCxn id="43027" idx="7"/>
                <a:endCxn id="43026" idx="3"/>
              </p:cNvCxnSpPr>
              <p:nvPr/>
            </p:nvCxnSpPr>
            <p:spPr bwMode="auto">
              <a:xfrm flipV="1">
                <a:off x="6490527" y="980838"/>
                <a:ext cx="1168121" cy="60114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7" name="AutoShape 17">
                <a:extLst>
                  <a:ext uri="{FF2B5EF4-FFF2-40B4-BE49-F238E27FC236}">
                    <a16:creationId xmlns:a16="http://schemas.microsoft.com/office/drawing/2014/main" id="{B51EC028-63E2-4335-937E-833A6E7A01AB}"/>
                  </a:ext>
                </a:extLst>
              </p:cNvPr>
              <p:cNvCxnSpPr>
                <a:cxnSpLocks noChangeShapeType="1"/>
                <a:stCxn id="43029" idx="1"/>
                <a:endCxn id="43026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038" name="AutoShape 18">
                <a:extLst>
                  <a:ext uri="{FF2B5EF4-FFF2-40B4-BE49-F238E27FC236}">
                    <a16:creationId xmlns:a16="http://schemas.microsoft.com/office/drawing/2014/main" id="{79A9E9C0-46C5-45BC-9B10-A8971EE250BC}"/>
                  </a:ext>
                </a:extLst>
              </p:cNvPr>
              <p:cNvCxnSpPr>
                <a:cxnSpLocks noChangeShapeType="1"/>
                <a:stCxn id="43030" idx="7"/>
                <a:endCxn id="43029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3039" name="Text Box 21">
                <a:extLst>
                  <a:ext uri="{FF2B5EF4-FFF2-40B4-BE49-F238E27FC236}">
                    <a16:creationId xmlns:a16="http://schemas.microsoft.com/office/drawing/2014/main" id="{08A08C7C-21A2-454F-BAAE-EADAEFE82D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3040" name="Text Box 21">
                <a:extLst>
                  <a:ext uri="{FF2B5EF4-FFF2-40B4-BE49-F238E27FC236}">
                    <a16:creationId xmlns:a16="http://schemas.microsoft.com/office/drawing/2014/main" id="{B4421CD2-3143-4952-B07A-B1576FD69D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3041" name="Text Box 21">
                <a:extLst>
                  <a:ext uri="{FF2B5EF4-FFF2-40B4-BE49-F238E27FC236}">
                    <a16:creationId xmlns:a16="http://schemas.microsoft.com/office/drawing/2014/main" id="{C0D29FD2-3739-4E25-AF88-7E32B20152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3042" name="Text Box 21">
                <a:extLst>
                  <a:ext uri="{FF2B5EF4-FFF2-40B4-BE49-F238E27FC236}">
                    <a16:creationId xmlns:a16="http://schemas.microsoft.com/office/drawing/2014/main" id="{9C730C60-7835-44FA-ABED-B0CED29B3A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3043" name="Text Box 21">
                <a:extLst>
                  <a:ext uri="{FF2B5EF4-FFF2-40B4-BE49-F238E27FC236}">
                    <a16:creationId xmlns:a16="http://schemas.microsoft.com/office/drawing/2014/main" id="{4DD6B195-723A-4AB1-9FCE-AB16089C29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3044" name="Text Box 21">
                <a:extLst>
                  <a:ext uri="{FF2B5EF4-FFF2-40B4-BE49-F238E27FC236}">
                    <a16:creationId xmlns:a16="http://schemas.microsoft.com/office/drawing/2014/main" id="{9D9E2466-E37C-4A04-81E9-2DAF3B4061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0060" y="2368599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29" name="Oval 5">
              <a:extLst>
                <a:ext uri="{FF2B5EF4-FFF2-40B4-BE49-F238E27FC236}">
                  <a16:creationId xmlns:a16="http://schemas.microsoft.com/office/drawing/2014/main" id="{972242C5-591A-4A6D-9FF9-C3AE52543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426" y="3490860"/>
              <a:ext cx="179388" cy="1794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cxnSp>
          <p:nvCxnSpPr>
            <p:cNvPr id="43020" name="AutoShape 13">
              <a:extLst>
                <a:ext uri="{FF2B5EF4-FFF2-40B4-BE49-F238E27FC236}">
                  <a16:creationId xmlns:a16="http://schemas.microsoft.com/office/drawing/2014/main" id="{5C86116E-711B-4F4E-AAC1-2E3618976A86}"/>
                </a:ext>
              </a:extLst>
            </p:cNvPr>
            <p:cNvCxnSpPr>
              <a:cxnSpLocks noChangeShapeType="1"/>
              <a:endCxn id="43027" idx="1"/>
            </p:cNvCxnSpPr>
            <p:nvPr/>
          </p:nvCxnSpPr>
          <p:spPr bwMode="auto">
            <a:xfrm>
              <a:off x="2933042" y="3652217"/>
              <a:ext cx="525972" cy="43184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021" name="TextBox 30">
              <a:extLst>
                <a:ext uri="{FF2B5EF4-FFF2-40B4-BE49-F238E27FC236}">
                  <a16:creationId xmlns:a16="http://schemas.microsoft.com/office/drawing/2014/main" id="{15FD49AC-353F-497E-B502-42F8508B58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50754" y="4037090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3022" name="TextBox 31">
              <a:extLst>
                <a:ext uri="{FF2B5EF4-FFF2-40B4-BE49-F238E27FC236}">
                  <a16:creationId xmlns:a16="http://schemas.microsoft.com/office/drawing/2014/main" id="{B5114EF0-0C1D-4F49-92CC-FA7CCEB4A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81927" y="4476168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∞</a:t>
              </a:r>
            </a:p>
          </p:txBody>
        </p:sp>
        <p:sp>
          <p:nvSpPr>
            <p:cNvPr id="43023" name="TextBox 32">
              <a:extLst>
                <a:ext uri="{FF2B5EF4-FFF2-40B4-BE49-F238E27FC236}">
                  <a16:creationId xmlns:a16="http://schemas.microsoft.com/office/drawing/2014/main" id="{885005F1-BD36-4CE1-9F0A-0B9B7852C2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771" y="3147468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3024" name="TextBox 33">
              <a:extLst>
                <a:ext uri="{FF2B5EF4-FFF2-40B4-BE49-F238E27FC236}">
                  <a16:creationId xmlns:a16="http://schemas.microsoft.com/office/drawing/2014/main" id="{76232267-0B23-4A84-B8EC-0CEC121072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575" y="5003884"/>
              <a:ext cx="2534419" cy="4155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 b="1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= min{3, 4, ∞, </a:t>
              </a:r>
              <a:r>
                <a:rPr lang="en-US" altLang="ko-KR" sz="2100">
                  <a:solidFill>
                    <a:srgbClr val="0000CC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  <a:r>
                <a:rPr lang="en-US" altLang="ko-KR" sz="21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}</a:t>
              </a:r>
            </a:p>
          </p:txBody>
        </p:sp>
        <p:sp>
          <p:nvSpPr>
            <p:cNvPr id="43025" name="TextBox 34">
              <a:extLst>
                <a:ext uri="{FF2B5EF4-FFF2-40B4-BE49-F238E27FC236}">
                  <a16:creationId xmlns:a16="http://schemas.microsoft.com/office/drawing/2014/main" id="{B1DEBF07-57D3-4E6C-8279-A309E20EE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7038" y="3247859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55A927CD-AE2C-4DD1-8826-E981C44CBE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lvl="1" latinLnBrk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3333CC"/>
              </a:buClr>
            </a:pP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</a:t>
            </a:r>
            <a:r>
              <a:rPr lang="ko-KR" altLang="en-US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연결된 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</a:t>
            </a:r>
            <a:r>
              <a:rPr lang="ko-KR" altLang="en-US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D[e]</a:t>
            </a:r>
            <a:r>
              <a:rPr lang="ko-KR" altLang="en-US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갱신</a:t>
            </a:r>
            <a:endParaRPr lang="en-US" altLang="ko-KR" dirty="0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E49D5A-A527-4491-8742-66388811A5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4FFB555-A510-4B6B-9330-6B86C15BA0E3}" type="slidenum">
              <a:rPr lang="en-US" altLang="ko-KR" sz="1200">
                <a:latin typeface="Tahoma" panose="020B0604030504040204" pitchFamily="34" charset="0"/>
              </a:rPr>
              <a:pPr/>
              <a:t>34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44037" name="그룹 38">
            <a:extLst>
              <a:ext uri="{FF2B5EF4-FFF2-40B4-BE49-F238E27FC236}">
                <a16:creationId xmlns:a16="http://schemas.microsoft.com/office/drawing/2014/main" id="{3817B515-9B98-496C-BFDB-55E7D8D82384}"/>
              </a:ext>
            </a:extLst>
          </p:cNvPr>
          <p:cNvGrpSpPr>
            <a:grpSpLocks/>
          </p:cNvGrpSpPr>
          <p:nvPr/>
        </p:nvGrpSpPr>
        <p:grpSpPr bwMode="auto">
          <a:xfrm>
            <a:off x="3143673" y="2132856"/>
            <a:ext cx="5368925" cy="2357438"/>
            <a:chOff x="768586" y="2515554"/>
            <a:chExt cx="5369952" cy="235722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1EAFB6-4526-4996-9378-65B830DE07FD}"/>
                </a:ext>
              </a:extLst>
            </p:cNvPr>
            <p:cNvSpPr txBox="1"/>
            <p:nvPr/>
          </p:nvSpPr>
          <p:spPr>
            <a:xfrm>
              <a:off x="2253183" y="4109261"/>
              <a:ext cx="282629" cy="46192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 b="1" dirty="0">
                  <a:solidFill>
                    <a:srgbClr val="0000CC"/>
                  </a:solidFill>
                  <a:latin typeface="Times New Roman"/>
                  <a:cs typeface="Times New Roman"/>
                </a:rPr>
                <a:t>9</a:t>
              </a:r>
              <a:endParaRPr lang="en-US" sz="2400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자유형 4">
              <a:extLst>
                <a:ext uri="{FF2B5EF4-FFF2-40B4-BE49-F238E27FC236}">
                  <a16:creationId xmlns:a16="http://schemas.microsoft.com/office/drawing/2014/main" id="{7C78D8A9-840F-4B89-8EB9-821C0EED0D57}"/>
                </a:ext>
              </a:extLst>
            </p:cNvPr>
            <p:cNvSpPr/>
            <p:nvPr/>
          </p:nvSpPr>
          <p:spPr>
            <a:xfrm rot="15633597">
              <a:off x="4311297" y="2983636"/>
              <a:ext cx="2279446" cy="1343282"/>
            </a:xfrm>
            <a:custGeom>
              <a:avLst/>
              <a:gdLst>
                <a:gd name="connsiteX0" fmla="*/ 12142 w 2903559"/>
                <a:gd name="connsiteY0" fmla="*/ 294407 h 1516806"/>
                <a:gd name="connsiteX1" fmla="*/ 1971571 w 2903559"/>
                <a:gd name="connsiteY1" fmla="*/ 5158 h 1516806"/>
                <a:gd name="connsiteX2" fmla="*/ 2885971 w 2903559"/>
                <a:gd name="connsiteY2" fmla="*/ 229093 h 1516806"/>
                <a:gd name="connsiteX3" fmla="*/ 1225122 w 2903559"/>
                <a:gd name="connsiteY3" fmla="*/ 1516717 h 1516806"/>
                <a:gd name="connsiteX4" fmla="*/ 12142 w 2903559"/>
                <a:gd name="connsiteY4" fmla="*/ 294407 h 1516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03559" h="1516806">
                  <a:moveTo>
                    <a:pt x="12142" y="294407"/>
                  </a:moveTo>
                  <a:cubicBezTo>
                    <a:pt x="136550" y="42480"/>
                    <a:pt x="1492600" y="16044"/>
                    <a:pt x="1971571" y="5158"/>
                  </a:cubicBezTo>
                  <a:cubicBezTo>
                    <a:pt x="2450542" y="-5728"/>
                    <a:pt x="3010379" y="-22834"/>
                    <a:pt x="2885971" y="229093"/>
                  </a:cubicBezTo>
                  <a:cubicBezTo>
                    <a:pt x="2761563" y="481020"/>
                    <a:pt x="1700983" y="1505831"/>
                    <a:pt x="1225122" y="1516717"/>
                  </a:cubicBezTo>
                  <a:cubicBezTo>
                    <a:pt x="749261" y="1527603"/>
                    <a:pt x="-112266" y="546334"/>
                    <a:pt x="12142" y="294407"/>
                  </a:cubicBezTo>
                  <a:close/>
                </a:path>
              </a:pathLst>
            </a:custGeom>
            <a:solidFill>
              <a:srgbClr val="DBEEF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040" name="TextBox 6">
              <a:extLst>
                <a:ext uri="{FF2B5EF4-FFF2-40B4-BE49-F238E27FC236}">
                  <a16:creationId xmlns:a16="http://schemas.microsoft.com/office/drawing/2014/main" id="{50555498-3A48-4A09-BA3C-045187FA8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02007" y="2770763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4A877A-2FD9-45A1-9D98-5781129E1B76}"/>
                </a:ext>
              </a:extLst>
            </p:cNvPr>
            <p:cNvSpPr txBox="1"/>
            <p:nvPr/>
          </p:nvSpPr>
          <p:spPr>
            <a:xfrm>
              <a:off x="5233490" y="4236250"/>
              <a:ext cx="281042" cy="4000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latin typeface="Times New Roman"/>
                  <a:cs typeface="Times New Roman"/>
                </a:rPr>
                <a:t>1</a:t>
              </a:r>
              <a:endParaRPr lang="en-US" sz="2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E6D11F8-61F7-4FF9-88A4-208301AF4589}"/>
                </a:ext>
              </a:extLst>
            </p:cNvPr>
            <p:cNvSpPr txBox="1"/>
            <p:nvPr/>
          </p:nvSpPr>
          <p:spPr>
            <a:xfrm>
              <a:off x="3517075" y="3872746"/>
              <a:ext cx="192124" cy="40001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ko-KR" sz="2000" dirty="0">
                  <a:latin typeface="Times New Roman"/>
                  <a:cs typeface="Times New Roman"/>
                </a:rPr>
                <a:t>4</a:t>
              </a:r>
              <a:endParaRPr lang="en-US" altLang="ko-KR" sz="2000" dirty="0"/>
            </a:p>
          </p:txBody>
        </p:sp>
        <p:grpSp>
          <p:nvGrpSpPr>
            <p:cNvPr id="44043" name="그룹 9">
              <a:extLst>
                <a:ext uri="{FF2B5EF4-FFF2-40B4-BE49-F238E27FC236}">
                  <a16:creationId xmlns:a16="http://schemas.microsoft.com/office/drawing/2014/main" id="{C24BBC69-A7FA-46BD-AE7C-6D6C5ABE9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495" y="2633731"/>
              <a:ext cx="3659848" cy="2239050"/>
              <a:chOff x="5098720" y="498881"/>
              <a:chExt cx="3659848" cy="2239050"/>
            </a:xfrm>
          </p:grpSpPr>
          <p:sp>
            <p:nvSpPr>
              <p:cNvPr id="44053" name="Oval 5">
                <a:extLst>
                  <a:ext uri="{FF2B5EF4-FFF2-40B4-BE49-F238E27FC236}">
                    <a16:creationId xmlns:a16="http://schemas.microsoft.com/office/drawing/2014/main" id="{E8BCFA05-9672-4522-BA16-48FE9F2AFE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2288" y="827198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4054" name="Oval 6">
                <a:extLst>
                  <a:ext uri="{FF2B5EF4-FFF2-40B4-BE49-F238E27FC236}">
                    <a16:creationId xmlns:a16="http://schemas.microsoft.com/office/drawing/2014/main" id="{60668BD4-65F7-40F2-8077-043C31907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6887" y="1555623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5AD8597E-84CB-4D9F-B840-3E2D4D696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5807" y="2241087"/>
                <a:ext cx="179421" cy="18095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altLang="ko-KR" sz="1800" dirty="0"/>
              </a:p>
            </p:txBody>
          </p:sp>
          <p:sp>
            <p:nvSpPr>
              <p:cNvPr id="44056" name="Oval 8">
                <a:extLst>
                  <a:ext uri="{FF2B5EF4-FFF2-40B4-BE49-F238E27FC236}">
                    <a16:creationId xmlns:a16="http://schemas.microsoft.com/office/drawing/2014/main" id="{83528F38-C965-41D2-9040-B8DEEDE6F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18086" y="1524667"/>
                <a:ext cx="180000" cy="180000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sp>
            <p:nvSpPr>
              <p:cNvPr id="44057" name="Oval 9">
                <a:extLst>
                  <a:ext uri="{FF2B5EF4-FFF2-40B4-BE49-F238E27FC236}">
                    <a16:creationId xmlns:a16="http://schemas.microsoft.com/office/drawing/2014/main" id="{B8679C44-F3BA-444F-9036-1781A3436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09750" y="2241423"/>
                <a:ext cx="180000" cy="180000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lang="en-US" altLang="ko-KR" sz="18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</a:endParaRPr>
              </a:p>
            </p:txBody>
          </p:sp>
          <p:cxnSp>
            <p:nvCxnSpPr>
              <p:cNvPr id="44058" name="AutoShape 11">
                <a:extLst>
                  <a:ext uri="{FF2B5EF4-FFF2-40B4-BE49-F238E27FC236}">
                    <a16:creationId xmlns:a16="http://schemas.microsoft.com/office/drawing/2014/main" id="{8BAE40F7-74A3-4719-B1D0-1464E47EAA45}"/>
                  </a:ext>
                </a:extLst>
              </p:cNvPr>
              <p:cNvCxnSpPr>
                <a:cxnSpLocks noChangeShapeType="1"/>
                <a:stCxn id="44054" idx="3"/>
                <a:endCxn id="13" idx="7"/>
              </p:cNvCxnSpPr>
              <p:nvPr/>
            </p:nvCxnSpPr>
            <p:spPr bwMode="auto">
              <a:xfrm flipH="1">
                <a:off x="5499927" y="1709263"/>
                <a:ext cx="863320" cy="55852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59" name="AutoShape 12">
                <a:extLst>
                  <a:ext uri="{FF2B5EF4-FFF2-40B4-BE49-F238E27FC236}">
                    <a16:creationId xmlns:a16="http://schemas.microsoft.com/office/drawing/2014/main" id="{0E85CED0-AC7D-4763-8398-08D16E187AE9}"/>
                  </a:ext>
                </a:extLst>
              </p:cNvPr>
              <p:cNvCxnSpPr>
                <a:cxnSpLocks noChangeShapeType="1"/>
                <a:endCxn id="13" idx="0"/>
              </p:cNvCxnSpPr>
              <p:nvPr/>
            </p:nvCxnSpPr>
            <p:spPr bwMode="auto">
              <a:xfrm flipH="1">
                <a:off x="5436287" y="1099663"/>
                <a:ext cx="241160" cy="1141760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0" name="AutoShape 13">
                <a:extLst>
                  <a:ext uri="{FF2B5EF4-FFF2-40B4-BE49-F238E27FC236}">
                    <a16:creationId xmlns:a16="http://schemas.microsoft.com/office/drawing/2014/main" id="{0D8990DA-3147-4212-A3D3-CC8579E8C40E}"/>
                  </a:ext>
                </a:extLst>
              </p:cNvPr>
              <p:cNvCxnSpPr>
                <a:cxnSpLocks noChangeShapeType="1"/>
                <a:stCxn id="44054" idx="6"/>
                <a:endCxn id="44057" idx="1"/>
              </p:cNvCxnSpPr>
              <p:nvPr/>
            </p:nvCxnSpPr>
            <p:spPr bwMode="auto">
              <a:xfrm>
                <a:off x="6516887" y="1645623"/>
                <a:ext cx="1419223" cy="622160"/>
              </a:xfrm>
              <a:prstGeom prst="straightConnector1">
                <a:avLst/>
              </a:prstGeom>
              <a:noFill/>
              <a:ln w="19050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1" name="AutoShape 14">
                <a:extLst>
                  <a:ext uri="{FF2B5EF4-FFF2-40B4-BE49-F238E27FC236}">
                    <a16:creationId xmlns:a16="http://schemas.microsoft.com/office/drawing/2014/main" id="{DB5AB22D-DA6A-49F0-AC4A-40DDDA50397D}"/>
                  </a:ext>
                </a:extLst>
              </p:cNvPr>
              <p:cNvCxnSpPr>
                <a:cxnSpLocks noChangeShapeType="1"/>
                <a:stCxn id="13" idx="6"/>
                <a:endCxn id="44057" idx="2"/>
              </p:cNvCxnSpPr>
              <p:nvPr/>
            </p:nvCxnSpPr>
            <p:spPr bwMode="auto">
              <a:xfrm>
                <a:off x="5526287" y="2331423"/>
                <a:ext cx="2383463" cy="0"/>
              </a:xfrm>
              <a:prstGeom prst="straightConnector1">
                <a:avLst/>
              </a:prstGeom>
              <a:noFill/>
              <a:ln w="19050">
                <a:solidFill>
                  <a:srgbClr val="0000CC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2" name="AutoShape 15">
                <a:extLst>
                  <a:ext uri="{FF2B5EF4-FFF2-40B4-BE49-F238E27FC236}">
                    <a16:creationId xmlns:a16="http://schemas.microsoft.com/office/drawing/2014/main" id="{448C1903-4A74-41CD-BFD3-74BBEA4E6B7E}"/>
                  </a:ext>
                </a:extLst>
              </p:cNvPr>
              <p:cNvCxnSpPr>
                <a:cxnSpLocks noChangeShapeType="1"/>
                <a:endCxn id="44053" idx="2"/>
              </p:cNvCxnSpPr>
              <p:nvPr/>
            </p:nvCxnSpPr>
            <p:spPr bwMode="auto">
              <a:xfrm flipV="1">
                <a:off x="5831087" y="917198"/>
                <a:ext cx="1801201" cy="118825"/>
              </a:xfrm>
              <a:prstGeom prst="straightConnector1">
                <a:avLst/>
              </a:prstGeom>
              <a:noFill/>
              <a:ln w="3175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3" name="AutoShape 16">
                <a:extLst>
                  <a:ext uri="{FF2B5EF4-FFF2-40B4-BE49-F238E27FC236}">
                    <a16:creationId xmlns:a16="http://schemas.microsoft.com/office/drawing/2014/main" id="{AC995ABD-2635-4C93-8A77-94982563F93E}"/>
                  </a:ext>
                </a:extLst>
              </p:cNvPr>
              <p:cNvCxnSpPr>
                <a:cxnSpLocks noChangeShapeType="1"/>
                <a:stCxn id="44054" idx="7"/>
                <a:endCxn id="44053" idx="3"/>
              </p:cNvCxnSpPr>
              <p:nvPr/>
            </p:nvCxnSpPr>
            <p:spPr bwMode="auto">
              <a:xfrm flipV="1">
                <a:off x="6490527" y="980838"/>
                <a:ext cx="1168121" cy="601145"/>
              </a:xfrm>
              <a:prstGeom prst="straightConnector1">
                <a:avLst/>
              </a:prstGeom>
              <a:noFill/>
              <a:ln w="6350">
                <a:solidFill>
                  <a:schemeClr val="tx1"/>
                </a:solidFill>
                <a:prstDash val="lg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4" name="AutoShape 17">
                <a:extLst>
                  <a:ext uri="{FF2B5EF4-FFF2-40B4-BE49-F238E27FC236}">
                    <a16:creationId xmlns:a16="http://schemas.microsoft.com/office/drawing/2014/main" id="{C2E85119-E1B4-4BA1-A65C-1109045B0504}"/>
                  </a:ext>
                </a:extLst>
              </p:cNvPr>
              <p:cNvCxnSpPr>
                <a:cxnSpLocks noChangeShapeType="1"/>
                <a:stCxn id="44056" idx="1"/>
                <a:endCxn id="44053" idx="5"/>
              </p:cNvCxnSpPr>
              <p:nvPr/>
            </p:nvCxnSpPr>
            <p:spPr bwMode="auto">
              <a:xfrm flipH="1" flipV="1">
                <a:off x="7785928" y="980838"/>
                <a:ext cx="558518" cy="570189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4065" name="AutoShape 18">
                <a:extLst>
                  <a:ext uri="{FF2B5EF4-FFF2-40B4-BE49-F238E27FC236}">
                    <a16:creationId xmlns:a16="http://schemas.microsoft.com/office/drawing/2014/main" id="{E578E4E4-0317-4BC7-8E01-0AF76E9D0600}"/>
                  </a:ext>
                </a:extLst>
              </p:cNvPr>
              <p:cNvCxnSpPr>
                <a:cxnSpLocks noChangeShapeType="1"/>
                <a:stCxn id="44057" idx="7"/>
                <a:endCxn id="44056" idx="3"/>
              </p:cNvCxnSpPr>
              <p:nvPr/>
            </p:nvCxnSpPr>
            <p:spPr bwMode="auto">
              <a:xfrm flipV="1">
                <a:off x="8063390" y="1678307"/>
                <a:ext cx="281056" cy="589476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44066" name="Text Box 21">
                <a:extLst>
                  <a:ext uri="{FF2B5EF4-FFF2-40B4-BE49-F238E27FC236}">
                    <a16:creationId xmlns:a16="http://schemas.microsoft.com/office/drawing/2014/main" id="{D7273385-49FF-46E1-BEE7-4FFC1C87F8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7713" y="623417"/>
                <a:ext cx="309562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a</a:t>
                </a:r>
              </a:p>
            </p:txBody>
          </p:sp>
          <p:sp>
            <p:nvSpPr>
              <p:cNvPr id="44067" name="Text Box 21">
                <a:extLst>
                  <a:ext uri="{FF2B5EF4-FFF2-40B4-BE49-F238E27FC236}">
                    <a16:creationId xmlns:a16="http://schemas.microsoft.com/office/drawing/2014/main" id="{E7922090-0D5D-4D42-A943-470BB1A6B0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34536" y="498881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b</a:t>
                </a:r>
              </a:p>
            </p:txBody>
          </p:sp>
          <p:sp>
            <p:nvSpPr>
              <p:cNvPr id="44068" name="Text Box 21">
                <a:extLst>
                  <a:ext uri="{FF2B5EF4-FFF2-40B4-BE49-F238E27FC236}">
                    <a16:creationId xmlns:a16="http://schemas.microsoft.com/office/drawing/2014/main" id="{212BDCDF-B94E-43DF-9887-EE97D68109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468104" y="1301661"/>
                <a:ext cx="29046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c</a:t>
                </a:r>
              </a:p>
            </p:txBody>
          </p:sp>
          <p:sp>
            <p:nvSpPr>
              <p:cNvPr id="44069" name="Text Box 21">
                <a:extLst>
                  <a:ext uri="{FF2B5EF4-FFF2-40B4-BE49-F238E27FC236}">
                    <a16:creationId xmlns:a16="http://schemas.microsoft.com/office/drawing/2014/main" id="{43240D74-8088-45E2-BCA9-C7BA239F3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00192" y="1167246"/>
                <a:ext cx="31290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d</a:t>
                </a:r>
              </a:p>
            </p:txBody>
          </p:sp>
          <p:sp>
            <p:nvSpPr>
              <p:cNvPr id="44070" name="Text Box 21">
                <a:extLst>
                  <a:ext uri="{FF2B5EF4-FFF2-40B4-BE49-F238E27FC236}">
                    <a16:creationId xmlns:a16="http://schemas.microsoft.com/office/drawing/2014/main" id="{6161C071-535A-4A0D-973A-07A91191BF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flipH="1">
                <a:off x="5098720" y="2277075"/>
                <a:ext cx="312088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e</a:t>
                </a:r>
              </a:p>
            </p:txBody>
          </p:sp>
          <p:sp>
            <p:nvSpPr>
              <p:cNvPr id="44071" name="Text Box 21">
                <a:extLst>
                  <a:ext uri="{FF2B5EF4-FFF2-40B4-BE49-F238E27FC236}">
                    <a16:creationId xmlns:a16="http://schemas.microsoft.com/office/drawing/2014/main" id="{D410EDDC-14E4-4ECB-A4D5-F45BEE57A2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0060" y="2368599"/>
                <a:ext cx="25840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>
                    <a:solidFill>
                      <a:schemeClr val="tx1"/>
                    </a:solidFill>
                    <a:latin typeface="Tahoma" panose="020B0604030504040204" pitchFamily="34" charset="0"/>
                    <a:ea typeface="굴림" panose="020B0600000101010101" pitchFamily="50" charset="-127"/>
                  </a:rPr>
                  <a:t>f</a:t>
                </a:r>
              </a:p>
            </p:txBody>
          </p:sp>
        </p:grp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C29923E3-D615-494B-AF4D-5C747582C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4792" y="3123513"/>
              <a:ext cx="181010" cy="18095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altLang="ko-KR" sz="1800" dirty="0"/>
            </a:p>
          </p:txBody>
        </p:sp>
        <p:cxnSp>
          <p:nvCxnSpPr>
            <p:cNvPr id="44045" name="AutoShape 13">
              <a:extLst>
                <a:ext uri="{FF2B5EF4-FFF2-40B4-BE49-F238E27FC236}">
                  <a16:creationId xmlns:a16="http://schemas.microsoft.com/office/drawing/2014/main" id="{D07E95A6-EC9A-40D8-9EAC-616C6B25FC8D}"/>
                </a:ext>
              </a:extLst>
            </p:cNvPr>
            <p:cNvCxnSpPr>
              <a:cxnSpLocks noChangeShapeType="1"/>
              <a:endCxn id="44054" idx="1"/>
            </p:cNvCxnSpPr>
            <p:nvPr/>
          </p:nvCxnSpPr>
          <p:spPr bwMode="auto">
            <a:xfrm>
              <a:off x="3005050" y="3284985"/>
              <a:ext cx="525972" cy="431848"/>
            </a:xfrm>
            <a:prstGeom prst="straightConnector1">
              <a:avLst/>
            </a:prstGeom>
            <a:noFill/>
            <a:ln w="6350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046" name="TextBox 31">
              <a:extLst>
                <a:ext uri="{FF2B5EF4-FFF2-40B4-BE49-F238E27FC236}">
                  <a16:creationId xmlns:a16="http://schemas.microsoft.com/office/drawing/2014/main" id="{96FDDB77-36EF-473B-8F5B-A0F6A7979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762" y="3669858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4047" name="TextBox 32">
              <a:extLst>
                <a:ext uri="{FF2B5EF4-FFF2-40B4-BE49-F238E27FC236}">
                  <a16:creationId xmlns:a16="http://schemas.microsoft.com/office/drawing/2014/main" id="{2C45A88B-2420-4699-B1FD-21499296F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779" y="2780236"/>
              <a:ext cx="28133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048" name="TextBox 33">
              <a:extLst>
                <a:ext uri="{FF2B5EF4-FFF2-40B4-BE49-F238E27FC236}">
                  <a16:creationId xmlns:a16="http://schemas.microsoft.com/office/drawing/2014/main" id="{8078FB0A-9973-4F6D-907C-5C4B19EA7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9046" y="2880627"/>
              <a:ext cx="4994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400">
                  <a:solidFill>
                    <a:schemeClr val="tx1"/>
                  </a:solidFill>
                  <a:latin typeface="Times New Roman" panose="02020603050405020304" pitchFamily="18" charset="0"/>
                  <a:ea typeface="굴림" panose="020B0600000101010101" pitchFamily="50" charset="-127"/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4049" name="Text Box 24">
              <a:extLst>
                <a:ext uri="{FF2B5EF4-FFF2-40B4-BE49-F238E27FC236}">
                  <a16:creationId xmlns:a16="http://schemas.microsoft.com/office/drawing/2014/main" id="{B201CCB4-37EB-4297-A9C8-330A81FD70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7247" y="4160117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9</a:t>
              </a:r>
            </a:p>
          </p:txBody>
        </p:sp>
        <p:sp>
          <p:nvSpPr>
            <p:cNvPr id="44050" name="Text Box 24">
              <a:extLst>
                <a:ext uri="{FF2B5EF4-FFF2-40B4-BE49-F238E27FC236}">
                  <a16:creationId xmlns:a16="http://schemas.microsoft.com/office/drawing/2014/main" id="{62C00223-CE5C-46EA-901F-2D54FB34E1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92410" y="3725090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800">
                  <a:solidFill>
                    <a:schemeClr val="tx1"/>
                  </a:solidFill>
                  <a:latin typeface="Tahoma" panose="020B0604030504040204" pitchFamily="34" charset="0"/>
                  <a:ea typeface="굴림" panose="020B0600000101010101" pitchFamily="50" charset="-127"/>
                </a:rPr>
                <a:t>7</a:t>
              </a:r>
            </a:p>
          </p:txBody>
        </p:sp>
        <p:sp>
          <p:nvSpPr>
            <p:cNvPr id="44051" name="TextBox 36">
              <a:extLst>
                <a:ext uri="{FF2B5EF4-FFF2-40B4-BE49-F238E27FC236}">
                  <a16:creationId xmlns:a16="http://schemas.microsoft.com/office/drawing/2014/main" id="{6B6D4F29-4645-49EC-95FE-483B85AE5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586" y="3419042"/>
              <a:ext cx="1584176" cy="415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2100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갱신 안됨</a:t>
              </a:r>
              <a:endPara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AE0B1289-1A03-43AE-87B8-CEF19B65427E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1835590" y="3621943"/>
              <a:ext cx="1681485" cy="4508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BAFB650C-9E3B-40C1-92E8-3F25BAA8FCDE}"/>
              </a:ext>
            </a:extLst>
          </p:cNvPr>
          <p:cNvSpPr/>
          <p:nvPr/>
        </p:nvSpPr>
        <p:spPr bwMode="auto">
          <a:xfrm>
            <a:off x="4295801" y="3777567"/>
            <a:ext cx="234975" cy="366745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>
            <a:extLst>
              <a:ext uri="{FF2B5EF4-FFF2-40B4-BE49-F238E27FC236}">
                <a16:creationId xmlns:a16="http://schemas.microsoft.com/office/drawing/2014/main" id="{5C6C0BEF-EDFB-43B8-8CFE-915778F254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에 추가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F2E1F8-C28C-486B-B2C7-320AE3A2F6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CB45392-F5E5-40A1-B9A2-2904955FF405}" type="slidenum">
              <a:rPr lang="en-US" altLang="ko-KR" sz="1200">
                <a:latin typeface="Tahoma" panose="020B0604030504040204" pitchFamily="34" charset="0"/>
              </a:rPr>
              <a:pPr/>
              <a:t>35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F3EA1D-78C9-4B22-AFF2-5711CAD40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1" y="1772817"/>
            <a:ext cx="6788051" cy="222672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E09DE52-2247-4CFB-94F4-BBD3C4AAD7FD}"/>
              </a:ext>
            </a:extLst>
          </p:cNvPr>
          <p:cNvSpPr/>
          <p:nvPr/>
        </p:nvSpPr>
        <p:spPr bwMode="auto">
          <a:xfrm>
            <a:off x="5865682" y="3181991"/>
            <a:ext cx="288032" cy="288032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E5AFEE3B-8C0A-4AA1-87F5-CDB734783E0D}"/>
              </a:ext>
            </a:extLst>
          </p:cNvPr>
          <p:cNvSpPr/>
          <p:nvPr/>
        </p:nvSpPr>
        <p:spPr bwMode="auto">
          <a:xfrm>
            <a:off x="7158817" y="3326007"/>
            <a:ext cx="288032" cy="288032"/>
          </a:xfrm>
          <a:prstGeom prst="up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1C4F5218-722B-4552-B7A6-E1BA97C9D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에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7CBD6-76B9-4D58-81FE-03EAC4E9B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21F1FD3-ED0A-4123-9DE7-D9C914807988}" type="slidenum">
              <a:rPr lang="en-US" altLang="ko-KR" sz="1200">
                <a:latin typeface="Tahoma" panose="020B0604030504040204" pitchFamily="34" charset="0"/>
              </a:rPr>
              <a:pPr/>
              <a:t>36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2731B1-2484-4D51-8FE9-293B1CC41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2286000"/>
            <a:ext cx="69723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제목 1">
            <a:extLst>
              <a:ext uri="{FF2B5EF4-FFF2-40B4-BE49-F238E27FC236}">
                <a16:creationId xmlns:a16="http://schemas.microsoft.com/office/drawing/2014/main" id="{1C4F5218-722B-4552-B7A6-E1BA97C9D2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</a:t>
            </a:r>
            <a:r>
              <a:rPr lang="ko-KR" altLang="en-US" dirty="0"/>
              <a:t>를 </a:t>
            </a:r>
            <a:r>
              <a:rPr lang="en-US" altLang="ko-KR" dirty="0"/>
              <a:t>T</a:t>
            </a:r>
            <a:r>
              <a:rPr lang="ko-KR" altLang="en-US" dirty="0"/>
              <a:t>에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D7CBD6-76B9-4D58-81FE-03EAC4E9BA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21F1FD3-ED0A-4123-9DE7-D9C914807988}" type="slidenum">
              <a:rPr lang="en-US" altLang="ko-KR" sz="1200">
                <a:latin typeface="Tahoma" panose="020B0604030504040204" pitchFamily="34" charset="0"/>
              </a:rPr>
              <a:pPr/>
              <a:t>37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F8A440C-28DF-4D04-A7EE-4824B6324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5" y="2290763"/>
            <a:ext cx="6915150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61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제목 1">
            <a:extLst>
              <a:ext uri="{FF2B5EF4-FFF2-40B4-BE49-F238E27FC236}">
                <a16:creationId xmlns:a16="http://schemas.microsoft.com/office/drawing/2014/main" id="{0B8DC56C-F619-4E5C-B034-9CA9E5121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7528" y="177801"/>
            <a:ext cx="8350696" cy="946150"/>
          </a:xfrm>
        </p:spPr>
        <p:txBody>
          <a:bodyPr/>
          <a:lstStyle/>
          <a:p>
            <a:r>
              <a:rPr lang="en-US" altLang="ko-KR" sz="2800" dirty="0" err="1"/>
              <a:t>PrimMST</a:t>
            </a:r>
            <a:r>
              <a:rPr lang="ko-KR" altLang="en-US" sz="2800" dirty="0"/>
              <a:t>가 찾은 </a:t>
            </a:r>
            <a:r>
              <a:rPr lang="en-US" altLang="ko-KR" sz="2800" dirty="0"/>
              <a:t>T</a:t>
            </a:r>
            <a:r>
              <a:rPr lang="ko-KR" altLang="en-US" sz="2800" dirty="0"/>
              <a:t>에는 왜 사이클이 없을까</a:t>
            </a:r>
            <a:r>
              <a:rPr lang="en-US" altLang="ko-KR" sz="2800" dirty="0"/>
              <a:t>?</a:t>
            </a:r>
          </a:p>
        </p:txBody>
      </p:sp>
      <p:sp>
        <p:nvSpPr>
          <p:cNvPr id="47107" name="내용 개체 틀 2">
            <a:extLst>
              <a:ext uri="{FF2B5EF4-FFF2-40B4-BE49-F238E27FC236}">
                <a16:creationId xmlns:a16="http://schemas.microsoft.com/office/drawing/2014/main" id="{8BA9BAE8-1F58-4C4F-8448-6DE22629F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pPr algn="just"/>
            <a:r>
              <a:rPr lang="ko-KR" altLang="en-US" dirty="0" err="1"/>
              <a:t>프림</a:t>
            </a:r>
            <a:r>
              <a:rPr lang="ko-KR" altLang="en-US" dirty="0"/>
              <a:t> 알고리즘은 </a:t>
            </a:r>
            <a:r>
              <a:rPr lang="en-US" altLang="ko-KR" dirty="0">
                <a:solidFill>
                  <a:srgbClr val="00B0F0"/>
                </a:solidFill>
              </a:rPr>
              <a:t>T </a:t>
            </a:r>
            <a:r>
              <a:rPr lang="ko-KR" altLang="en-US" dirty="0">
                <a:solidFill>
                  <a:srgbClr val="00B0F0"/>
                </a:solidFill>
              </a:rPr>
              <a:t>밖에 있는 점을 항상 추가하므로</a:t>
            </a:r>
            <a:r>
              <a:rPr lang="ko-KR" altLang="en-US" dirty="0"/>
              <a:t> 사이클이 만들어지지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DB9CC-05BD-4C80-8402-CEA551C326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0B49263-3671-4BF9-9E5D-544C9494F051}" type="slidenum">
              <a:rPr lang="en-US" altLang="ko-KR" sz="1200">
                <a:latin typeface="Tahoma" panose="020B0604030504040204" pitchFamily="34" charset="0"/>
              </a:rPr>
              <a:pPr/>
              <a:t>38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65AD07B-A759-4F25-BC3D-6D8F734C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376" y="3284985"/>
            <a:ext cx="5915000" cy="201274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319F6166-1225-45D7-B349-6840F2864E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48131" name="내용 개체 틀 2">
            <a:extLst>
              <a:ext uri="{FF2B5EF4-FFF2-40B4-BE49-F238E27FC236}">
                <a16:creationId xmlns:a16="http://schemas.microsoft.com/office/drawing/2014/main" id="{0C86B3C0-F9A1-4D31-B569-FED8E15C6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484785"/>
            <a:ext cx="7772400" cy="4895255"/>
          </a:xfrm>
        </p:spPr>
        <p:txBody>
          <a:bodyPr/>
          <a:lstStyle/>
          <a:p>
            <a:r>
              <a:rPr lang="en-US" altLang="ko-KR" dirty="0"/>
              <a:t>while-</a:t>
            </a:r>
            <a:r>
              <a:rPr lang="ko-KR" altLang="en-US" dirty="0"/>
              <a:t>루프가 </a:t>
            </a:r>
            <a:r>
              <a:rPr lang="en-US" altLang="ko-KR" dirty="0"/>
              <a:t>(n-1)</a:t>
            </a:r>
            <a:r>
              <a:rPr lang="ko-KR" altLang="en-US" dirty="0"/>
              <a:t>회 반복되고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회 반복될 때 </a:t>
            </a:r>
            <a:r>
              <a:rPr lang="en-US" altLang="ko-KR" dirty="0"/>
              <a:t>line 9</a:t>
            </a:r>
            <a:r>
              <a:rPr lang="ko-KR" altLang="en-US" dirty="0"/>
              <a:t>에서 </a:t>
            </a:r>
            <a:r>
              <a:rPr lang="en-US" altLang="ko-KR" dirty="0"/>
              <a:t>T</a:t>
            </a:r>
            <a:r>
              <a:rPr lang="ko-KR" altLang="en-US" dirty="0"/>
              <a:t>에 속하지 않은 각 점 </a:t>
            </a:r>
            <a:r>
              <a:rPr lang="en-US" altLang="ko-KR" dirty="0"/>
              <a:t>v</a:t>
            </a:r>
            <a:r>
              <a:rPr lang="ko-KR" altLang="en-US" dirty="0"/>
              <a:t>에 대하여</a:t>
            </a:r>
            <a:r>
              <a:rPr lang="en-US" altLang="ko-KR" dirty="0"/>
              <a:t>, D[v]</a:t>
            </a:r>
            <a:r>
              <a:rPr lang="ko-KR" altLang="en-US" dirty="0"/>
              <a:t>가 최소인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찾는데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O(n) </a:t>
            </a:r>
            <a:r>
              <a:rPr lang="ko-KR" altLang="en-US" dirty="0"/>
              <a:t>시간 소요</a:t>
            </a:r>
            <a:endParaRPr lang="en-US" altLang="ko-KR" dirty="0"/>
          </a:p>
          <a:p>
            <a:pPr lvl="1"/>
            <a:r>
              <a:rPr lang="ko-KR" altLang="en-US" dirty="0"/>
              <a:t>배열 </a:t>
            </a:r>
            <a:r>
              <a:rPr lang="en-US" altLang="ko-KR" dirty="0"/>
              <a:t>D</a:t>
            </a:r>
            <a:r>
              <a:rPr lang="ko-KR" altLang="en-US" dirty="0"/>
              <a:t>에서 </a:t>
            </a:r>
            <a:r>
              <a:rPr lang="en-US" altLang="ko-KR" sz="1600" dirty="0"/>
              <a:t>(</a:t>
            </a:r>
            <a:r>
              <a:rPr lang="ko-KR" altLang="en-US" sz="1600" dirty="0"/>
              <a:t>현재 </a:t>
            </a:r>
            <a:r>
              <a:rPr lang="en-US" altLang="ko-KR" sz="1600" dirty="0"/>
              <a:t>T</a:t>
            </a:r>
            <a:r>
              <a:rPr lang="ko-KR" altLang="en-US" sz="1600" dirty="0"/>
              <a:t>에 속하지 않은 점들에 대해서</a:t>
            </a:r>
            <a:r>
              <a:rPr lang="en-US" altLang="ko-KR" sz="1600" dirty="0"/>
              <a:t>) </a:t>
            </a:r>
            <a:r>
              <a:rPr lang="ko-KR" altLang="en-US" dirty="0"/>
              <a:t>최솟값을 찾는 것이고</a:t>
            </a:r>
            <a:r>
              <a:rPr lang="en-US" altLang="ko-KR" dirty="0"/>
              <a:t>, </a:t>
            </a:r>
            <a:r>
              <a:rPr lang="ko-KR" altLang="en-US" dirty="0"/>
              <a:t>배열의 크기는 </a:t>
            </a:r>
            <a:r>
              <a:rPr lang="en-US" altLang="ko-KR" dirty="0"/>
              <a:t>n</a:t>
            </a:r>
            <a:r>
              <a:rPr lang="ko-KR" altLang="en-US" dirty="0"/>
              <a:t>이기 때문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프림</a:t>
            </a:r>
            <a:r>
              <a:rPr lang="ko-KR" altLang="en-US" dirty="0"/>
              <a:t> 알고리즘의 시간 복잡도</a:t>
            </a:r>
            <a:endParaRPr lang="en-US" altLang="ko-KR" dirty="0"/>
          </a:p>
          <a:p>
            <a:pPr lvl="1"/>
            <a:r>
              <a:rPr lang="en-US" altLang="ko-KR" dirty="0"/>
              <a:t>(n-1) 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 O(n) =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ko-KR" altLang="en-US" dirty="0"/>
              <a:t>최소 </a:t>
            </a:r>
            <a:r>
              <a:rPr lang="ko-KR" altLang="en-US" dirty="0" err="1"/>
              <a:t>힙</a:t>
            </a:r>
            <a:r>
              <a:rPr lang="en-US" altLang="ko-KR" dirty="0"/>
              <a:t>(Binary</a:t>
            </a:r>
            <a:r>
              <a:rPr lang="ko-KR" altLang="en-US" dirty="0"/>
              <a:t> </a:t>
            </a:r>
            <a:r>
              <a:rPr lang="en-US" altLang="ko-KR" dirty="0"/>
              <a:t>Heap)</a:t>
            </a:r>
            <a:r>
              <a:rPr lang="ko-KR" altLang="en-US" dirty="0"/>
              <a:t>을 사용하여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찾으면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mlogn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/>
              <a:t>, m</a:t>
            </a:r>
            <a:r>
              <a:rPr lang="ko-KR" altLang="en-US" dirty="0"/>
              <a:t>은 간선 수</a:t>
            </a:r>
            <a:r>
              <a:rPr lang="en-US" altLang="ko-KR" dirty="0"/>
              <a:t>. </a:t>
            </a:r>
            <a:r>
              <a:rPr lang="ko-KR" altLang="en-US" dirty="0"/>
              <a:t>따라서 간선 수가 </a:t>
            </a:r>
            <a:r>
              <a:rPr lang="en-US" altLang="ko-KR" dirty="0"/>
              <a:t>O(n)</a:t>
            </a:r>
            <a:r>
              <a:rPr lang="ko-KR" altLang="en-US" dirty="0"/>
              <a:t>이면</a:t>
            </a:r>
            <a:r>
              <a:rPr lang="ko-KR" altLang="en-US" b="0" dirty="0"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latin typeface="Consolas" panose="020B0609020204030204" pitchFamily="49" charset="0"/>
              </a:rPr>
              <a:t>nlogn</a:t>
            </a:r>
            <a:r>
              <a:rPr lang="en-US" altLang="ko-KR" b="0" dirty="0">
                <a:latin typeface="Consolas" panose="020B0609020204030204" pitchFamily="49" charset="0"/>
              </a:rPr>
              <a:t>)</a:t>
            </a:r>
            <a:endParaRPr lang="ko-KR" altLang="en-US" b="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F8B177-AB05-4A9A-A4F8-A2580B962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F51D32F-F7A8-4DD6-B0E0-301C5216507C}" type="slidenum">
              <a:rPr lang="en-US" altLang="ko-KR" sz="1200">
                <a:latin typeface="Tahoma" panose="020B0604030504040204" pitchFamily="34" charset="0"/>
              </a:rPr>
              <a:pPr/>
              <a:t>39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BEFCBC6C-6E1C-4038-A662-D94647469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그리디 </a:t>
            </a:r>
            <a:r>
              <a:rPr lang="en-US" altLang="ko-KR"/>
              <a:t>(Greedy) </a:t>
            </a:r>
            <a:r>
              <a:rPr lang="ko-KR" altLang="en-US"/>
              <a:t>알고리즘</a:t>
            </a:r>
          </a:p>
        </p:txBody>
      </p:sp>
      <p:sp>
        <p:nvSpPr>
          <p:cNvPr id="6147" name="내용 개체 틀 2">
            <a:extLst>
              <a:ext uri="{FF2B5EF4-FFF2-40B4-BE49-F238E27FC236}">
                <a16:creationId xmlns:a16="http://schemas.microsoft.com/office/drawing/2014/main" id="{7B17F4A4-469F-493F-819F-5122E165C9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/>
              <a:t>그리디</a:t>
            </a:r>
            <a:r>
              <a:rPr lang="ko-KR" altLang="en-US" dirty="0"/>
              <a:t> 알고리즘은 근시안적인 선택으로 부분적인 최적해를 찾고</a:t>
            </a:r>
            <a:r>
              <a:rPr lang="en-US" altLang="ko-KR" dirty="0"/>
              <a:t>, </a:t>
            </a:r>
            <a:r>
              <a:rPr lang="ko-KR" altLang="en-US" dirty="0"/>
              <a:t>이들을 모아서</a:t>
            </a:r>
            <a:r>
              <a:rPr lang="en-US" altLang="ko-KR" dirty="0"/>
              <a:t>(</a:t>
            </a:r>
            <a:r>
              <a:rPr lang="ko-KR" altLang="en-US" dirty="0"/>
              <a:t>축적하여</a:t>
            </a:r>
            <a:r>
              <a:rPr lang="en-US" altLang="ko-KR" dirty="0"/>
              <a:t>)</a:t>
            </a:r>
            <a:r>
              <a:rPr lang="ko-KR" altLang="en-US" dirty="0"/>
              <a:t> 문제의 최적해를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AB63C6-C9A7-4340-A751-DF1CDDB5F1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90FB870-FE5C-4BF0-A78E-720028850B84}" type="slidenum">
              <a:rPr lang="en-US" altLang="ko-KR" sz="1200">
                <a:latin typeface="Tahoma" panose="020B0604030504040204" pitchFamily="34" charset="0"/>
              </a:rPr>
              <a:pPr/>
              <a:t>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106A87-5953-4F45-A232-AB5FAD4E36F0}"/>
              </a:ext>
            </a:extLst>
          </p:cNvPr>
          <p:cNvSpPr txBox="1"/>
          <p:nvPr/>
        </p:nvSpPr>
        <p:spPr>
          <a:xfrm>
            <a:off x="2611975" y="3368321"/>
            <a:ext cx="305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최댓값</a:t>
            </a:r>
            <a:r>
              <a:rPr lang="en-US" sz="24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찾는 문제</a:t>
            </a:r>
            <a:endParaRPr lang="en-US" sz="2400" b="1" dirty="0">
              <a:solidFill>
                <a:srgbClr val="00B0F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5C862F-9A5C-4B8A-86DA-3BB25852CDF0}"/>
              </a:ext>
            </a:extLst>
          </p:cNvPr>
          <p:cNvSpPr txBox="1"/>
          <p:nvPr/>
        </p:nvSpPr>
        <p:spPr>
          <a:xfrm>
            <a:off x="2604999" y="5270798"/>
            <a:ext cx="3058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최솟값</a:t>
            </a:r>
            <a:r>
              <a:rPr lang="en-US" sz="24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4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찾는 문제</a:t>
            </a:r>
            <a:endParaRPr lang="en-US" sz="2400" b="1" dirty="0">
              <a:solidFill>
                <a:srgbClr val="00B0F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190CB7-84CE-4354-BCB2-5328DD4F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248" y="2780929"/>
            <a:ext cx="3744416" cy="365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90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E641F85A-873A-4AB2-AA6C-C70067637F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/>
              <a:t>Kruskal</a:t>
            </a:r>
            <a:r>
              <a:rPr lang="ko-KR" altLang="en-US" sz="2800"/>
              <a:t>과 </a:t>
            </a:r>
            <a:r>
              <a:rPr lang="en-US" altLang="ko-KR" sz="2800"/>
              <a:t>Prim </a:t>
            </a:r>
            <a:r>
              <a:rPr lang="ko-KR" altLang="en-US" sz="2800"/>
              <a:t>알고리즘의 수행 과정 비교</a:t>
            </a:r>
          </a:p>
        </p:txBody>
      </p:sp>
      <p:sp>
        <p:nvSpPr>
          <p:cNvPr id="49155" name="내용 개체 틀 2">
            <a:extLst>
              <a:ext uri="{FF2B5EF4-FFF2-40B4-BE49-F238E27FC236}">
                <a16:creationId xmlns:a16="http://schemas.microsoft.com/office/drawing/2014/main" id="{CA4FFD02-E14A-4888-ACDF-E726A712D4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크러스컬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/>
              <a:t>간선이 </a:t>
            </a:r>
            <a:r>
              <a:rPr lang="en-US" altLang="ko-KR" dirty="0"/>
              <a:t>1</a:t>
            </a:r>
            <a:r>
              <a:rPr lang="ko-KR" altLang="en-US" dirty="0"/>
              <a:t>개씩 </a:t>
            </a:r>
            <a:r>
              <a:rPr lang="en-US" altLang="ko-KR" dirty="0"/>
              <a:t>T</a:t>
            </a:r>
            <a:r>
              <a:rPr lang="ko-KR" altLang="en-US" dirty="0"/>
              <a:t>에 추가되는데</a:t>
            </a:r>
            <a:r>
              <a:rPr lang="en-US" altLang="ko-KR" dirty="0"/>
              <a:t>, </a:t>
            </a:r>
            <a:r>
              <a:rPr lang="ko-KR" altLang="en-US" dirty="0"/>
              <a:t>이는 마치 </a:t>
            </a:r>
            <a:r>
              <a:rPr lang="en-US" altLang="ko-KR" dirty="0"/>
              <a:t>n</a:t>
            </a:r>
            <a:r>
              <a:rPr lang="ko-KR" altLang="en-US" dirty="0"/>
              <a:t>개의 점들이 각각의 트리인 상태에서 간선이 추가되면 </a:t>
            </a:r>
            <a:r>
              <a:rPr lang="en-US" altLang="ko-KR" dirty="0"/>
              <a:t>2</a:t>
            </a:r>
            <a:r>
              <a:rPr lang="ko-KR" altLang="en-US" dirty="0"/>
              <a:t>개의 트리가 </a:t>
            </a:r>
            <a:r>
              <a:rPr lang="en-US" altLang="ko-KR" dirty="0"/>
              <a:t>1</a:t>
            </a:r>
            <a:r>
              <a:rPr lang="ko-KR" altLang="en-US" dirty="0"/>
              <a:t>개의 트리로 합쳐지는 것과 같음</a:t>
            </a:r>
            <a:endParaRPr lang="en-US" altLang="ko-KR" dirty="0"/>
          </a:p>
          <a:p>
            <a:pPr lvl="1"/>
            <a:r>
              <a:rPr lang="ko-KR" altLang="en-US" dirty="0" err="1"/>
              <a:t>크러스컬</a:t>
            </a:r>
            <a:r>
              <a:rPr lang="ko-KR" altLang="en-US" dirty="0"/>
              <a:t> 알고리즘은 이를 반복하여 </a:t>
            </a:r>
            <a:r>
              <a:rPr lang="en-US" altLang="ko-KR" dirty="0"/>
              <a:t>1</a:t>
            </a:r>
            <a:r>
              <a:rPr lang="ko-KR" altLang="en-US" dirty="0"/>
              <a:t>개의 트리인 </a:t>
            </a:r>
            <a:r>
              <a:rPr lang="en-US" altLang="ko-KR" dirty="0"/>
              <a:t>T</a:t>
            </a:r>
            <a:r>
              <a:rPr lang="ko-KR" altLang="en-US" dirty="0"/>
              <a:t>를 생성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u="sng" dirty="0">
                <a:solidFill>
                  <a:srgbClr val="00B0F0"/>
                </a:solidFill>
              </a:rPr>
              <a:t>n</a:t>
            </a:r>
            <a:r>
              <a:rPr lang="ko-KR" altLang="en-US" u="sng" dirty="0">
                <a:solidFill>
                  <a:srgbClr val="00B0F0"/>
                </a:solidFill>
              </a:rPr>
              <a:t>개의 트리들이 점차 합쳐져서 </a:t>
            </a:r>
            <a:r>
              <a:rPr lang="en-US" altLang="ko-KR" u="sng" dirty="0">
                <a:solidFill>
                  <a:srgbClr val="00B0F0"/>
                </a:solidFill>
              </a:rPr>
              <a:t>1</a:t>
            </a:r>
            <a:r>
              <a:rPr lang="ko-KR" altLang="en-US" u="sng" dirty="0">
                <a:solidFill>
                  <a:srgbClr val="00B0F0"/>
                </a:solidFill>
              </a:rPr>
              <a:t>개의 신장 트리가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ko-KR" altLang="en-US" dirty="0"/>
              <a:t>만들어진다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프림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en-US" altLang="ko-KR" dirty="0"/>
              <a:t>T</a:t>
            </a:r>
            <a:r>
              <a:rPr lang="ko-KR" altLang="en-US" dirty="0"/>
              <a:t>가 점 </a:t>
            </a:r>
            <a:r>
              <a:rPr lang="en-US" altLang="ko-KR" dirty="0"/>
              <a:t>1</a:t>
            </a:r>
            <a:r>
              <a:rPr lang="ko-KR" altLang="en-US" dirty="0"/>
              <a:t>개인 트리에서 시작되어 간선을 </a:t>
            </a:r>
            <a:r>
              <a:rPr lang="en-US" altLang="ko-KR" dirty="0"/>
              <a:t>1</a:t>
            </a:r>
            <a:r>
              <a:rPr lang="ko-KR" altLang="en-US" dirty="0"/>
              <a:t>개씩 추가</a:t>
            </a:r>
            <a:endParaRPr lang="en-US" altLang="ko-KR" dirty="0"/>
          </a:p>
          <a:p>
            <a:pPr lvl="1"/>
            <a:r>
              <a:rPr lang="en-US" altLang="ko-KR" u="sng" dirty="0">
                <a:solidFill>
                  <a:srgbClr val="00B0F0"/>
                </a:solidFill>
              </a:rPr>
              <a:t>1</a:t>
            </a:r>
            <a:r>
              <a:rPr lang="ko-KR" altLang="en-US" u="sng" dirty="0">
                <a:solidFill>
                  <a:srgbClr val="00B0F0"/>
                </a:solidFill>
              </a:rPr>
              <a:t>개의 트리가 자라나서 신장 트리</a:t>
            </a:r>
            <a:r>
              <a:rPr lang="ko-KR" altLang="en-US" u="sng" dirty="0">
                <a:solidFill>
                  <a:srgbClr val="0000CC"/>
                </a:solidFill>
              </a:rPr>
              <a:t>가 </a:t>
            </a:r>
            <a:r>
              <a:rPr lang="ko-KR" altLang="en-US" dirty="0"/>
              <a:t>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15EFD6-467F-4924-B0A0-CE5B7DBB1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D2D7FD5-E27D-4CD6-BADB-56A0BFAE0867}" type="slidenum">
              <a:rPr lang="en-US" altLang="ko-KR" sz="1200">
                <a:latin typeface="Tahoma" panose="020B0604030504040204" pitchFamily="34" charset="0"/>
              </a:rPr>
              <a:pPr/>
              <a:t>40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제목 1">
            <a:extLst>
              <a:ext uri="{FF2B5EF4-FFF2-40B4-BE49-F238E27FC236}">
                <a16:creationId xmlns:a16="http://schemas.microsoft.com/office/drawing/2014/main" id="{C76BFD07-5CF9-4952-BF2D-BAD4BE4469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36943F26-1656-4B15-98EC-D0720B520F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28801"/>
            <a:ext cx="7772400" cy="4967263"/>
          </a:xfrm>
        </p:spPr>
        <p:txBody>
          <a:bodyPr/>
          <a:lstStyle/>
          <a:p>
            <a:pPr algn="just"/>
            <a:r>
              <a:rPr lang="ko-KR" altLang="en-US" dirty="0"/>
              <a:t>최소 비용으로 선로 또는 파이프 네트워크 </a:t>
            </a:r>
            <a:r>
              <a:rPr lang="en-US" altLang="ko-KR" dirty="0"/>
              <a:t>(</a:t>
            </a:r>
            <a:r>
              <a:rPr lang="ko-KR" altLang="en-US" dirty="0"/>
              <a:t>인터넷 광 케이블 선로</a:t>
            </a:r>
            <a:r>
              <a:rPr lang="en-US" altLang="ko-KR" dirty="0"/>
              <a:t>, </a:t>
            </a:r>
            <a:r>
              <a:rPr lang="ko-KR" altLang="en-US" dirty="0"/>
              <a:t>케이블 </a:t>
            </a:r>
            <a:r>
              <a:rPr lang="en-US" altLang="ko-KR" dirty="0"/>
              <a:t>TV</a:t>
            </a:r>
            <a:r>
              <a:rPr lang="ko-KR" altLang="en-US" dirty="0"/>
              <a:t>선로</a:t>
            </a:r>
            <a:r>
              <a:rPr lang="en-US" altLang="ko-KR" dirty="0"/>
              <a:t>, </a:t>
            </a:r>
            <a:r>
              <a:rPr lang="ko-KR" altLang="en-US" dirty="0"/>
              <a:t>전화선로</a:t>
            </a:r>
            <a:r>
              <a:rPr lang="en-US" altLang="ko-KR" dirty="0"/>
              <a:t>, </a:t>
            </a:r>
            <a:r>
              <a:rPr lang="ko-KR" altLang="en-US" dirty="0" err="1"/>
              <a:t>송유관로</a:t>
            </a:r>
            <a:r>
              <a:rPr lang="en-US" altLang="ko-KR" dirty="0"/>
              <a:t>, </a:t>
            </a:r>
            <a:r>
              <a:rPr lang="ko-KR" altLang="en-US" dirty="0" err="1"/>
              <a:t>가스관로</a:t>
            </a:r>
            <a:r>
              <a:rPr lang="en-US" altLang="ko-KR" dirty="0"/>
              <a:t>, </a:t>
            </a:r>
            <a:r>
              <a:rPr lang="ko-KR" altLang="en-US" dirty="0"/>
              <a:t>배수로 등</a:t>
            </a:r>
            <a:r>
              <a:rPr lang="en-US" altLang="ko-KR" dirty="0"/>
              <a:t>)</a:t>
            </a:r>
            <a:r>
              <a:rPr lang="ko-KR" altLang="en-US" dirty="0"/>
              <a:t>를 설치하는데 활용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C1C37C-B4DF-47E9-8127-3F0A61542B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6152241-F7F4-42F2-8593-ED39935F5740}" type="slidenum">
              <a:rPr lang="en-US" altLang="ko-KR" sz="1200">
                <a:latin typeface="Tahoma" panose="020B0604030504040204" pitchFamily="34" charset="0"/>
              </a:rPr>
              <a:pPr/>
              <a:t>41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0604BE-D699-41C6-BBAA-2765D7C8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856" y="302693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80B838-4BF2-45F3-A7B3-4995596E3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13" y="133265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D1013D9A-4429-460A-B188-8167B56984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4.3 </a:t>
            </a:r>
            <a:r>
              <a:rPr lang="ko-KR" altLang="en-US" dirty="0"/>
              <a:t>최단 경로 찾기</a:t>
            </a:r>
          </a:p>
        </p:txBody>
      </p:sp>
      <p:sp>
        <p:nvSpPr>
          <p:cNvPr id="51203" name="내용 개체 틀 2">
            <a:extLst>
              <a:ext uri="{FF2B5EF4-FFF2-40B4-BE49-F238E27FC236}">
                <a16:creationId xmlns:a16="http://schemas.microsoft.com/office/drawing/2014/main" id="{04DFC575-DF44-459C-B145-4D2A39D79F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최단 경로 </a:t>
            </a:r>
            <a:r>
              <a:rPr lang="en-US" altLang="ko-KR" dirty="0"/>
              <a:t>(Shortest Path)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주어진 가중치 그래프에서 어느 한 출발점에서 또 다른 도착점까지의 최단 경로를 찾는 문제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최단 경로를 찾는 가장 대표적인 알고리즘</a:t>
            </a:r>
            <a:endParaRPr lang="en-US" altLang="ko-KR" dirty="0"/>
          </a:p>
          <a:p>
            <a:pPr lvl="1"/>
            <a:r>
              <a:rPr lang="ko-KR" altLang="en-US" dirty="0" err="1"/>
              <a:t>다익스트라</a:t>
            </a:r>
            <a:r>
              <a:rPr lang="en-US" altLang="ko-KR" dirty="0"/>
              <a:t>(Dijkstra) </a:t>
            </a:r>
            <a:r>
              <a:rPr lang="ko-KR" altLang="en-US" dirty="0"/>
              <a:t>최단 경로 알고리즘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다익스트라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/>
              <a:t>주어진 출발점에서 시작</a:t>
            </a:r>
            <a:endParaRPr lang="en-US" altLang="ko-KR" dirty="0"/>
          </a:p>
          <a:p>
            <a:pPr lvl="1"/>
            <a:r>
              <a:rPr lang="ko-KR" altLang="en-US" dirty="0"/>
              <a:t>출발점으로부터 최단 거리가 확정되지 않은 점들 중에서 출발점으로부터 가장 가까운 점을 추가하고</a:t>
            </a:r>
            <a:r>
              <a:rPr lang="en-US" altLang="ko-KR" dirty="0"/>
              <a:t>, </a:t>
            </a:r>
            <a:r>
              <a:rPr lang="ko-KR" altLang="en-US" dirty="0"/>
              <a:t>그 점의 최단 거리를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ADF505-0433-4D58-ABB9-AD6CDAADA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4604696-9AC1-47F7-816B-F5BFA7AE3211}" type="slidenum">
              <a:rPr lang="en-US" altLang="ko-KR" sz="1200">
                <a:latin typeface="Tahoma" panose="020B0604030504040204" pitchFamily="34" charset="0"/>
              </a:rPr>
              <a:pPr/>
              <a:t>42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882497DD-52E9-4EB2-961E-084109DC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latinLnBrk="1">
              <a:buNone/>
              <a:defRPr/>
            </a:pPr>
            <a:r>
              <a:rPr lang="en-US" altLang="ko-KR" sz="2800" dirty="0" err="1">
                <a:solidFill>
                  <a:srgbClr val="0000FF"/>
                </a:solidFill>
              </a:rPr>
              <a:t>ShortestPath</a:t>
            </a:r>
            <a:r>
              <a:rPr lang="en-US" altLang="ko-KR" sz="2800" dirty="0"/>
              <a:t>(G, s)</a:t>
            </a:r>
            <a:endParaRPr lang="ko-KR" altLang="en-US" sz="2800" dirty="0"/>
          </a:p>
          <a:p>
            <a:pPr marL="0" indent="0" latinLnBrk="1">
              <a:buNone/>
              <a:defRPr/>
            </a:pPr>
            <a:r>
              <a:rPr lang="ko-KR" altLang="en-US" sz="2800" dirty="0"/>
              <a:t>입력</a:t>
            </a:r>
            <a:r>
              <a:rPr lang="en-US" altLang="ko-KR" sz="2800" dirty="0"/>
              <a:t>: </a:t>
            </a:r>
            <a:r>
              <a:rPr lang="ko-KR" altLang="en-US" sz="2800" dirty="0"/>
              <a:t>가중치 그래프 </a:t>
            </a:r>
            <a:r>
              <a:rPr lang="en-US" altLang="ko-KR" sz="2800" dirty="0"/>
              <a:t>G=(V,E), |V|=n , |E|=m</a:t>
            </a:r>
            <a:endParaRPr lang="ko-KR" altLang="en-US" sz="2800" dirty="0"/>
          </a:p>
          <a:p>
            <a:pPr marL="803275" indent="-803275" latinLnBrk="1">
              <a:spcAft>
                <a:spcPts val="2400"/>
              </a:spcAft>
              <a:buNone/>
              <a:defRPr/>
            </a:pPr>
            <a:r>
              <a:rPr lang="ko-KR" altLang="en-US" sz="2800" dirty="0"/>
              <a:t>출력</a:t>
            </a:r>
            <a:r>
              <a:rPr lang="en-US" altLang="ko-KR" sz="2800" dirty="0"/>
              <a:t>: </a:t>
            </a:r>
            <a:r>
              <a:rPr lang="ko-KR" altLang="en-US" sz="2800" dirty="0"/>
              <a:t>출발점 </a:t>
            </a:r>
            <a:r>
              <a:rPr lang="en-US" altLang="ko-KR" sz="2800" dirty="0"/>
              <a:t>s</a:t>
            </a:r>
            <a:r>
              <a:rPr lang="ko-KR" altLang="en-US" sz="2800" dirty="0"/>
              <a:t>로부터 </a:t>
            </a:r>
            <a:r>
              <a:rPr lang="en-US" altLang="ko-KR" sz="2800" dirty="0"/>
              <a:t>(n-1)</a:t>
            </a:r>
            <a:r>
              <a:rPr lang="ko-KR" altLang="en-US" sz="2800" dirty="0"/>
              <a:t>개의 점까지 각각 최단 거리를 저장한 배열 </a:t>
            </a:r>
            <a:r>
              <a:rPr lang="en-US" altLang="ko-KR" sz="2800" dirty="0"/>
              <a:t>D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1. </a:t>
            </a:r>
            <a:r>
              <a:rPr lang="ko-KR" altLang="en-US" sz="2800" dirty="0"/>
              <a:t>배열 </a:t>
            </a:r>
            <a:r>
              <a:rPr lang="en-US" altLang="ko-KR" sz="2800" dirty="0"/>
              <a:t>D</a:t>
            </a:r>
            <a:r>
              <a:rPr lang="ko-KR" altLang="en-US" sz="2800" dirty="0"/>
              <a:t>를 ∞로 초기화</a:t>
            </a:r>
            <a:r>
              <a:rPr lang="en-US" altLang="ko-KR" sz="2800" dirty="0"/>
              <a:t>. </a:t>
            </a:r>
            <a:r>
              <a:rPr lang="ko-KR" altLang="en-US" sz="2800" dirty="0"/>
              <a:t>단</a:t>
            </a:r>
            <a:r>
              <a:rPr lang="en-US" altLang="ko-KR" sz="2800" dirty="0"/>
              <a:t>, D[s]=0</a:t>
            </a:r>
            <a:r>
              <a:rPr lang="ko-KR" altLang="en-US" sz="2800" dirty="0"/>
              <a:t>으로 초기화</a:t>
            </a:r>
          </a:p>
          <a:p>
            <a:pPr marL="0" indent="0" latinLnBrk="1">
              <a:buNone/>
              <a:defRPr/>
            </a:pPr>
            <a:r>
              <a:rPr lang="en-US" altLang="ko-KR" dirty="0">
                <a:solidFill>
                  <a:srgbClr val="0000CC"/>
                </a:solidFill>
              </a:rPr>
              <a:t>      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//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배열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D[v]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에는 출발점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로부터 점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까지의 거리를 저장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2.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2800" dirty="0"/>
              <a:t> (</a:t>
            </a:r>
            <a:r>
              <a:rPr lang="en-US" altLang="ko-KR" sz="2700" dirty="0"/>
              <a:t>s</a:t>
            </a:r>
            <a:r>
              <a:rPr lang="ko-KR" altLang="en-US" sz="2700" dirty="0"/>
              <a:t>로부터의 최단 거리가 확정되지 않은 점이 있으면</a:t>
            </a:r>
            <a:r>
              <a:rPr lang="en-US" altLang="ko-KR" sz="2800" dirty="0"/>
              <a:t>) </a:t>
            </a:r>
            <a:endParaRPr lang="ko-KR" altLang="en-US" sz="2800" dirty="0"/>
          </a:p>
          <a:p>
            <a:pPr marL="630238" indent="-630238" algn="just" latinLnBrk="1">
              <a:buNone/>
              <a:defRPr/>
            </a:pPr>
            <a:r>
              <a:rPr lang="en-US" altLang="ko-KR" sz="2800" dirty="0"/>
              <a:t>3.     </a:t>
            </a:r>
            <a:r>
              <a:rPr lang="ko-KR" altLang="en-US" sz="2800" dirty="0"/>
              <a:t>현재까지 최단 거리가 확정되지 않은 각 점 </a:t>
            </a:r>
            <a:r>
              <a:rPr lang="en-US" altLang="ko-KR" sz="2800" dirty="0"/>
              <a:t>v</a:t>
            </a:r>
            <a:r>
              <a:rPr lang="ko-KR" altLang="en-US" sz="2800" dirty="0"/>
              <a:t>에 대해서 최소의 </a:t>
            </a:r>
            <a:r>
              <a:rPr lang="en-US" altLang="ko-KR" sz="2800" dirty="0"/>
              <a:t>D[v]</a:t>
            </a:r>
            <a:r>
              <a:rPr lang="ko-KR" altLang="en-US" sz="2800" dirty="0"/>
              <a:t>의 값을 가진 점 </a:t>
            </a:r>
            <a:r>
              <a:rPr lang="en-US" altLang="ko-KR" sz="2800" dirty="0" err="1"/>
              <a:t>v</a:t>
            </a:r>
            <a:r>
              <a:rPr lang="en-US" altLang="ko-KR" sz="2800" baseline="-25000" dirty="0" err="1"/>
              <a:t>min</a:t>
            </a:r>
            <a:r>
              <a:rPr lang="ko-KR" altLang="en-US" sz="2800" dirty="0"/>
              <a:t>을 선택하고</a:t>
            </a:r>
            <a:r>
              <a:rPr lang="en-US" altLang="ko-KR" sz="2800" dirty="0"/>
              <a:t>, s</a:t>
            </a:r>
            <a:r>
              <a:rPr lang="ko-KR" altLang="en-US" sz="2800" dirty="0"/>
              <a:t>로부터 점 </a:t>
            </a:r>
            <a:r>
              <a:rPr lang="en-US" altLang="ko-KR" sz="2800" dirty="0" err="1"/>
              <a:t>v</a:t>
            </a:r>
            <a:r>
              <a:rPr lang="en-US" altLang="ko-KR" sz="2800" baseline="-25000" dirty="0" err="1"/>
              <a:t>min</a:t>
            </a:r>
            <a:r>
              <a:rPr lang="ko-KR" altLang="en-US" sz="2800" dirty="0"/>
              <a:t>까지의 최단 거리 </a:t>
            </a:r>
            <a:r>
              <a:rPr lang="en-US" altLang="ko-KR" sz="2800" dirty="0"/>
              <a:t>D[</a:t>
            </a:r>
            <a:r>
              <a:rPr lang="en-US" altLang="ko-KR" sz="2800" dirty="0" err="1"/>
              <a:t>v</a:t>
            </a:r>
            <a:r>
              <a:rPr lang="en-US" altLang="ko-KR" sz="2800" baseline="-25000" dirty="0" err="1"/>
              <a:t>min</a:t>
            </a:r>
            <a:r>
              <a:rPr lang="en-US" altLang="ko-KR" sz="2800" dirty="0"/>
              <a:t>]</a:t>
            </a:r>
            <a:r>
              <a:rPr lang="ko-KR" altLang="en-US" sz="2800" dirty="0"/>
              <a:t>을 확정</a:t>
            </a:r>
          </a:p>
          <a:p>
            <a:pPr marL="630238" indent="-630238" latinLnBrk="1">
              <a:buNone/>
              <a:defRPr/>
            </a:pPr>
            <a:r>
              <a:rPr lang="en-US" altLang="ko-KR" sz="2800" dirty="0"/>
              <a:t>4.     s</a:t>
            </a:r>
            <a:r>
              <a:rPr lang="ko-KR" altLang="en-US" sz="2800" dirty="0"/>
              <a:t>로부터 현재보다 짧은 거리로 점 </a:t>
            </a:r>
            <a:r>
              <a:rPr lang="en-US" altLang="ko-KR" sz="2800" dirty="0" err="1"/>
              <a:t>v</a:t>
            </a:r>
            <a:r>
              <a:rPr lang="en-US" altLang="ko-KR" sz="2800" baseline="-25000" dirty="0" err="1"/>
              <a:t>min</a:t>
            </a:r>
            <a:r>
              <a:rPr lang="ko-KR" altLang="en-US" sz="2800" dirty="0"/>
              <a:t>을 통해 우회 가능한 각 점 </a:t>
            </a:r>
            <a:r>
              <a:rPr lang="en-US" altLang="ko-KR" sz="2800" dirty="0"/>
              <a:t>w</a:t>
            </a:r>
            <a:r>
              <a:rPr lang="ko-KR" altLang="en-US" sz="2800" dirty="0"/>
              <a:t>에 대해서 </a:t>
            </a:r>
            <a:r>
              <a:rPr lang="en-US" altLang="ko-KR" sz="2800" dirty="0"/>
              <a:t>D[w]</a:t>
            </a:r>
            <a:r>
              <a:rPr lang="ko-KR" altLang="en-US" sz="2800" dirty="0"/>
              <a:t>를 갱신</a:t>
            </a:r>
            <a:r>
              <a:rPr lang="en-US" altLang="ko-KR" sz="2800" dirty="0"/>
              <a:t>   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</a:rPr>
              <a:t>간선 완화</a:t>
            </a:r>
            <a:r>
              <a:rPr lang="ko-KR" altLang="en-US" sz="2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2800" dirty="0"/>
          </a:p>
          <a:p>
            <a:pPr marL="0" indent="0" latinLnBrk="1">
              <a:buNone/>
              <a:defRPr/>
            </a:pPr>
            <a:r>
              <a:rPr lang="en-US" altLang="ko-KR" sz="2800" dirty="0"/>
              <a:t>5.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800" dirty="0"/>
              <a:t> D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409A7-B211-4B95-B9B3-8C4311339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B42865F-6F2B-4078-B00D-AD790EA9FB2A}" type="slidenum">
              <a:rPr lang="en-US" altLang="ko-KR" sz="1200">
                <a:latin typeface="Tahoma" panose="020B0604030504040204" pitchFamily="34" charset="0"/>
              </a:rPr>
              <a:pPr/>
              <a:t>43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130BA2-969D-4996-A56B-2FF8A040A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116633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E8D92481-0CA0-449E-BA7E-40101465E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 완화</a:t>
            </a:r>
            <a:r>
              <a:rPr lang="en-US" altLang="ko-KR" sz="2800" dirty="0"/>
              <a:t>(Edge Relaxation)</a:t>
            </a:r>
            <a:endParaRPr lang="ko-KR" altLang="en-US" dirty="0"/>
          </a:p>
        </p:txBody>
      </p:sp>
      <p:sp>
        <p:nvSpPr>
          <p:cNvPr id="54275" name="내용 개체 틀 2">
            <a:extLst>
              <a:ext uri="{FF2B5EF4-FFF2-40B4-BE49-F238E27FC236}">
                <a16:creationId xmlns:a16="http://schemas.microsoft.com/office/drawing/2014/main" id="{AE54BD91-C19A-479A-A5E8-FE1A394F75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Line 4</a:t>
            </a:r>
          </a:p>
          <a:p>
            <a:pPr lvl="1"/>
            <a:r>
              <a:rPr lang="en-US" altLang="ko-KR" sz="1800" dirty="0"/>
              <a:t>V-T</a:t>
            </a:r>
            <a:r>
              <a:rPr lang="ko-KR" altLang="en-US" sz="1800" dirty="0"/>
              <a:t>에 속한 점들 중 </a:t>
            </a:r>
            <a:r>
              <a:rPr lang="en-US" altLang="ko-KR" sz="1800" dirty="0" err="1"/>
              <a:t>v</a:t>
            </a:r>
            <a:r>
              <a:rPr lang="en-US" altLang="ko-KR" sz="1800" baseline="-25000" dirty="0" err="1"/>
              <a:t>min</a:t>
            </a:r>
            <a:r>
              <a:rPr lang="ko-KR" altLang="en-US" sz="1800" dirty="0"/>
              <a:t>을 거쳐 감 </a:t>
            </a:r>
            <a:r>
              <a:rPr lang="en-US" altLang="ko-KR" sz="1800" dirty="0"/>
              <a:t>(</a:t>
            </a:r>
            <a:r>
              <a:rPr lang="ko-KR" altLang="en-US" sz="1800" dirty="0"/>
              <a:t>경유함</a:t>
            </a:r>
            <a:r>
              <a:rPr lang="en-US" altLang="ko-KR" sz="1800" dirty="0"/>
              <a:t>)</a:t>
            </a:r>
            <a:r>
              <a:rPr lang="ko-KR" altLang="en-US" sz="1800" dirty="0"/>
              <a:t>으로서 </a:t>
            </a:r>
            <a:r>
              <a:rPr lang="en-US" altLang="ko-KR" sz="1800" dirty="0"/>
              <a:t>s</a:t>
            </a:r>
            <a:r>
              <a:rPr lang="ko-KR" altLang="en-US" sz="1800" dirty="0"/>
              <a:t>로부터의 거리가 현재보다 더 짧아지는 점 </a:t>
            </a:r>
            <a:r>
              <a:rPr lang="en-US" altLang="ko-KR" sz="1800" dirty="0"/>
              <a:t>w</a:t>
            </a:r>
            <a:r>
              <a:rPr lang="ko-KR" altLang="en-US" sz="1800" dirty="0"/>
              <a:t>가 있으면</a:t>
            </a:r>
            <a:r>
              <a:rPr lang="en-US" altLang="ko-KR" sz="1800" dirty="0"/>
              <a:t>, </a:t>
            </a:r>
            <a:r>
              <a:rPr lang="ko-KR" altLang="en-US" sz="1800" dirty="0"/>
              <a:t>그 점의 </a:t>
            </a:r>
            <a:r>
              <a:rPr lang="en-US" altLang="ko-KR" sz="1800" dirty="0"/>
              <a:t>D[w]</a:t>
            </a:r>
            <a:r>
              <a:rPr lang="ko-KR" altLang="en-US" sz="1800" dirty="0"/>
              <a:t>를 갱신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v</a:t>
            </a:r>
            <a:r>
              <a:rPr lang="en-US" altLang="ko-KR" sz="1800" baseline="-25000" dirty="0" err="1"/>
              <a:t>min</a:t>
            </a:r>
            <a:r>
              <a:rPr lang="ko-KR" altLang="en-US" sz="1800" dirty="0"/>
              <a:t>이 </a:t>
            </a:r>
            <a:r>
              <a:rPr lang="en-US" altLang="ko-KR" sz="1800" dirty="0"/>
              <a:t>T</a:t>
            </a:r>
            <a:r>
              <a:rPr lang="ko-KR" altLang="en-US" sz="1800" dirty="0"/>
              <a:t>에 포함된 상태에서</a:t>
            </a:r>
            <a:r>
              <a:rPr lang="en-US" altLang="ko-KR" sz="1800" dirty="0"/>
              <a:t> </a:t>
            </a:r>
            <a:r>
              <a:rPr lang="en-US" altLang="ko-KR" sz="1800" dirty="0" err="1"/>
              <a:t>v</a:t>
            </a:r>
            <a:r>
              <a:rPr lang="en-US" altLang="ko-KR" sz="1800" baseline="-25000" dirty="0" err="1"/>
              <a:t>min</a:t>
            </a:r>
            <a:r>
              <a:rPr lang="ko-KR" altLang="en-US" sz="1800" dirty="0"/>
              <a:t>에 인접한 점 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1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2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3</a:t>
            </a:r>
            <a:r>
              <a:rPr lang="ko-KR" altLang="en-US" sz="1800" dirty="0"/>
              <a:t> 각각에 대해서 만일 </a:t>
            </a:r>
            <a:r>
              <a:rPr lang="en-US" altLang="ko-KR" sz="1800" dirty="0"/>
              <a:t>(D[</a:t>
            </a:r>
            <a:r>
              <a:rPr lang="en-US" altLang="ko-KR" sz="1800" dirty="0" err="1"/>
              <a:t>v</a:t>
            </a:r>
            <a:r>
              <a:rPr lang="en-US" altLang="ko-KR" sz="1800" baseline="-25000" dirty="0" err="1"/>
              <a:t>min</a:t>
            </a:r>
            <a:r>
              <a:rPr lang="en-US" altLang="ko-KR" sz="1800" dirty="0"/>
              <a:t>]+</a:t>
            </a:r>
            <a:r>
              <a:rPr lang="ko-KR" altLang="en-US" sz="1800" dirty="0"/>
              <a:t>간선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v,w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)</a:t>
            </a:r>
            <a:r>
              <a:rPr lang="ko-KR" altLang="en-US" sz="1800" dirty="0"/>
              <a:t>의 가중치</a:t>
            </a:r>
            <a:r>
              <a:rPr lang="en-US" altLang="ko-KR" sz="1800" dirty="0"/>
              <a:t>) &lt; D[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]</a:t>
            </a:r>
            <a:r>
              <a:rPr lang="ko-KR" altLang="en-US" sz="1800" dirty="0"/>
              <a:t>이면</a:t>
            </a:r>
            <a:r>
              <a:rPr lang="en-US" altLang="ko-KR" sz="1800" dirty="0"/>
              <a:t>, D[</a:t>
            </a:r>
            <a:r>
              <a:rPr lang="en-US" altLang="ko-KR" sz="1800" dirty="0" err="1"/>
              <a:t>w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] = (D[</a:t>
            </a:r>
            <a:r>
              <a:rPr lang="en-US" altLang="ko-KR" sz="1800" dirty="0" err="1"/>
              <a:t>v</a:t>
            </a:r>
            <a:r>
              <a:rPr lang="en-US" altLang="ko-KR" sz="1800" baseline="-25000" dirty="0" err="1"/>
              <a:t>min</a:t>
            </a:r>
            <a:r>
              <a:rPr lang="en-US" altLang="ko-KR" sz="1800" dirty="0"/>
              <a:t>]+</a:t>
            </a:r>
            <a:r>
              <a:rPr lang="ko-KR" altLang="en-US" sz="1800" dirty="0"/>
              <a:t>간선</a:t>
            </a:r>
            <a:r>
              <a:rPr lang="en-US" altLang="ko-KR" sz="1800" dirty="0"/>
              <a:t>(</a:t>
            </a:r>
            <a:r>
              <a:rPr lang="en-US" altLang="ko-KR" sz="1800" dirty="0" err="1"/>
              <a:t>v</a:t>
            </a:r>
            <a:r>
              <a:rPr lang="en-US" altLang="ko-KR" sz="1800" baseline="-25000" dirty="0" err="1"/>
              <a:t>min</a:t>
            </a:r>
            <a:r>
              <a:rPr lang="en-US" altLang="ko-KR" sz="1800" dirty="0" err="1"/>
              <a:t>,w</a:t>
            </a:r>
            <a:r>
              <a:rPr lang="en-US" altLang="ko-KR" sz="1800" baseline="-25000" dirty="0" err="1"/>
              <a:t>i</a:t>
            </a:r>
            <a:r>
              <a:rPr lang="en-US" altLang="ko-KR" sz="1800" dirty="0"/>
              <a:t>)</a:t>
            </a:r>
            <a:r>
              <a:rPr lang="ko-KR" altLang="en-US" sz="1800" dirty="0"/>
              <a:t>의 가중치</a:t>
            </a:r>
            <a:r>
              <a:rPr lang="en-US" altLang="ko-KR" sz="1800" dirty="0"/>
              <a:t>)</a:t>
            </a:r>
            <a:r>
              <a:rPr lang="ko-KR" altLang="en-US" sz="1800" dirty="0"/>
              <a:t>로 갱신</a:t>
            </a:r>
            <a:endParaRPr lang="en-US" altLang="ko-KR" sz="18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F005E1-194A-4352-82DA-7B84FA452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A7CC342-A924-4D2C-9154-0D0A5FEF42B6}" type="slidenum">
              <a:rPr lang="en-US" altLang="ko-KR" sz="1200">
                <a:latin typeface="Tahoma" panose="020B0604030504040204" pitchFamily="34" charset="0"/>
              </a:rPr>
              <a:pPr/>
              <a:t>44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4277" name="_x193728104" descr="EMB0000074c4c57">
            <a:extLst>
              <a:ext uri="{FF2B5EF4-FFF2-40B4-BE49-F238E27FC236}">
                <a16:creationId xmlns:a16="http://schemas.microsoft.com/office/drawing/2014/main" id="{790F3E11-C4AC-4B56-96CD-C1EED341F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9" y="3573017"/>
            <a:ext cx="3456533" cy="259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>
            <a:extLst>
              <a:ext uri="{FF2B5EF4-FFF2-40B4-BE49-F238E27FC236}">
                <a16:creationId xmlns:a16="http://schemas.microsoft.com/office/drawing/2014/main" id="{C66A7BDC-773C-461D-B2C9-5E72081DE2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55299" name="내용 개체 틀 2">
            <a:extLst>
              <a:ext uri="{FF2B5EF4-FFF2-40B4-BE49-F238E27FC236}">
                <a16:creationId xmlns:a16="http://schemas.microsoft.com/office/drawing/2014/main" id="{02F6760C-4AE9-4744-829B-BF11DC9F6D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서울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6B28B7-E0F2-439C-94C8-501E0A556F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B00C8CD-4D6A-44E8-ADE9-07492D521441}" type="slidenum">
              <a:rPr lang="en-US" altLang="ko-KR" sz="1200">
                <a:latin typeface="Tahoma" panose="020B0604030504040204" pitchFamily="34" charset="0"/>
              </a:rPr>
              <a:pPr/>
              <a:t>45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5301" name="Picture 2">
            <a:extLst>
              <a:ext uri="{FF2B5EF4-FFF2-40B4-BE49-F238E27FC236}">
                <a16:creationId xmlns:a16="http://schemas.microsoft.com/office/drawing/2014/main" id="{AB1810BA-9CCF-4DDA-AB0D-962F4F397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132857"/>
            <a:ext cx="4070350" cy="3952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E36665B7-CF9D-46BA-B773-8B05922CA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 완화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19E591-C403-4075-85AB-7B4780FF1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- </a:t>
            </a:r>
            <a:fld id="{C09D2B40-83F0-4FEF-8BE3-0E35B1A730AE}" type="slidenum">
              <a:rPr lang="en-US" altLang="ko-KR"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pPr/>
              <a:t>46</a:t>
            </a:fld>
            <a:r>
              <a:rPr lang="en-US" altLang="ko-KR"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55D894-C0E1-413D-8CD7-57373B501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628800"/>
            <a:ext cx="4987454" cy="46050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60A6D3-3BBE-437C-A68E-B1610225D543}"/>
              </a:ext>
            </a:extLst>
          </p:cNvPr>
          <p:cNvSpPr txBox="1"/>
          <p:nvPr/>
        </p:nvSpPr>
        <p:spPr>
          <a:xfrm>
            <a:off x="2351585" y="3222268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BF9E6-5744-4AD5-8CED-3EA423F09114}"/>
              </a:ext>
            </a:extLst>
          </p:cNvPr>
          <p:cNvSpPr txBox="1"/>
          <p:nvPr/>
        </p:nvSpPr>
        <p:spPr>
          <a:xfrm>
            <a:off x="5879977" y="2132856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>
            <a:extLst>
              <a:ext uri="{FF2B5EF4-FFF2-40B4-BE49-F238E27FC236}">
                <a16:creationId xmlns:a16="http://schemas.microsoft.com/office/drawing/2014/main" id="{DF166165-E68A-4DBE-9DE6-C4E3DCF2FB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천안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B8333E-7BDE-4F3B-A995-A6BDEFC221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BCC123D-58C3-43EC-BA89-30DA8C4B35FA}" type="slidenum">
              <a:rPr lang="en-US" altLang="ko-KR" sz="1200">
                <a:latin typeface="Tahoma" panose="020B0604030504040204" pitchFamily="34" charset="0"/>
              </a:rPr>
              <a:pPr/>
              <a:t>47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D3A5161-7048-474D-A50D-CA69E9298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705" y="1484785"/>
            <a:ext cx="4969545" cy="4846333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A5C5061D-CAAE-420C-8F91-6A74C5F9E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 완화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59F51D-07A0-4DC1-925C-5F73D9241B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DB7251C-8849-49B4-B1C9-E69F4B3D34AB}" type="slidenum">
              <a:rPr lang="en-US" altLang="ko-KR" sz="1200">
                <a:latin typeface="Tahoma" panose="020B0604030504040204" pitchFamily="34" charset="0"/>
              </a:rPr>
              <a:pPr/>
              <a:t>48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DE8442-FFA0-403D-A644-C30FAE14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3" y="1412776"/>
            <a:ext cx="5313015" cy="474319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422678B-76E0-444E-9EA9-0BF265FF9850}"/>
              </a:ext>
            </a:extLst>
          </p:cNvPr>
          <p:cNvSpPr txBox="1"/>
          <p:nvPr/>
        </p:nvSpPr>
        <p:spPr>
          <a:xfrm>
            <a:off x="2351585" y="4221088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AA8F349-7D60-4460-8820-861B5F9171FB}"/>
              </a:ext>
            </a:extLst>
          </p:cNvPr>
          <p:cNvSpPr txBox="1"/>
          <p:nvPr/>
        </p:nvSpPr>
        <p:spPr>
          <a:xfrm>
            <a:off x="5375921" y="3240127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>
            <a:extLst>
              <a:ext uri="{FF2B5EF4-FFF2-40B4-BE49-F238E27FC236}">
                <a16:creationId xmlns:a16="http://schemas.microsoft.com/office/drawing/2014/main" id="{F326C154-81D3-4184-9356-D83052A7F5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원주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E1FE2-A94C-46E0-8055-9018396C3D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5FDB1A4-BCAB-4070-9CA2-18F12537837F}" type="slidenum">
              <a:rPr lang="en-US" altLang="ko-KR" sz="1200">
                <a:latin typeface="Tahoma" panose="020B0604030504040204" pitchFamily="34" charset="0"/>
              </a:rPr>
              <a:pPr/>
              <a:t>49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22AC51B-7092-4119-B97B-F3DBC8BD5F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261" y="1556793"/>
            <a:ext cx="5203478" cy="48044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9148127A-E2A9-44A9-BE0B-65F4528DAB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그리디 </a:t>
            </a:r>
            <a:r>
              <a:rPr lang="en-US" altLang="ko-KR"/>
              <a:t>(Greedy) </a:t>
            </a:r>
            <a:r>
              <a:rPr lang="ko-KR" altLang="en-US"/>
              <a:t>알고리즘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FF997F64-5CA2-45C8-96A3-1942B3994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 err="1"/>
              <a:t>그리디</a:t>
            </a:r>
            <a:r>
              <a:rPr lang="ko-KR" altLang="en-US" dirty="0"/>
              <a:t> 알고리즘은 일단 한 번 선택하면</a:t>
            </a:r>
            <a:r>
              <a:rPr lang="en-US" altLang="ko-KR" dirty="0"/>
              <a:t>, </a:t>
            </a:r>
            <a:r>
              <a:rPr lang="ko-KR" altLang="en-US" dirty="0"/>
              <a:t>이를 절대로 번복하지 않는다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선택한 데이터를 버리고 다른 것을 취하지 않는다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algn="just"/>
            <a:r>
              <a:rPr lang="ko-KR" altLang="en-US" dirty="0"/>
              <a:t>이러한 특성 때문에 대부분의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알고리즘들은 매우 단순하며</a:t>
            </a:r>
            <a:r>
              <a:rPr lang="en-US" altLang="ko-KR" dirty="0"/>
              <a:t>, </a:t>
            </a:r>
            <a:r>
              <a:rPr lang="ko-KR" altLang="en-US" dirty="0"/>
              <a:t>또한 제한적인 문제만이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알고리즘으로 해결된다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7CCE2C-F3E9-42CC-BC09-AE85D0454C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D15F5A4-B04B-432B-84C2-497242961F16}" type="slidenum">
              <a:rPr lang="en-US" altLang="ko-KR" sz="1200">
                <a:latin typeface="Tahoma" panose="020B0604030504040204" pitchFamily="34" charset="0"/>
              </a:rPr>
              <a:pPr/>
              <a:t>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>
            <a:extLst>
              <a:ext uri="{FF2B5EF4-FFF2-40B4-BE49-F238E27FC236}">
                <a16:creationId xmlns:a16="http://schemas.microsoft.com/office/drawing/2014/main" id="{30EBC802-7AC7-49E7-BCAB-BC5C9518A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 완화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58F29-250C-49E1-93E5-8A912A5FC6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BFC2939-6DC2-4DB2-B008-8FB34FC5D63A}" type="slidenum">
              <a:rPr lang="en-US" altLang="ko-KR" sz="1200">
                <a:latin typeface="Tahoma" panose="020B0604030504040204" pitchFamily="34" charset="0"/>
              </a:rPr>
              <a:pPr/>
              <a:t>50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C82F93F-863B-4BAA-9F86-8757128E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3" y="1628800"/>
            <a:ext cx="4895255" cy="43505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B7DA9DE-ECA8-4653-AF2D-A74A76170C52}"/>
              </a:ext>
            </a:extLst>
          </p:cNvPr>
          <p:cNvSpPr txBox="1"/>
          <p:nvPr/>
        </p:nvSpPr>
        <p:spPr>
          <a:xfrm>
            <a:off x="4727849" y="4653136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A163C27-4B38-4B93-BD44-BDEA34C7E9B6}"/>
              </a:ext>
            </a:extLst>
          </p:cNvPr>
          <p:cNvSpPr txBox="1"/>
          <p:nvPr/>
        </p:nvSpPr>
        <p:spPr>
          <a:xfrm>
            <a:off x="7492614" y="2420888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>
            <a:extLst>
              <a:ext uri="{FF2B5EF4-FFF2-40B4-BE49-F238E27FC236}">
                <a16:creationId xmlns:a16="http://schemas.microsoft.com/office/drawing/2014/main" id="{A6011109-865C-4226-A553-9F22B16DF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-87630"/>
            <a:ext cx="7772400" cy="946150"/>
          </a:xfrm>
        </p:spPr>
        <p:txBody>
          <a:bodyPr/>
          <a:lstStyle/>
          <a:p>
            <a:r>
              <a:rPr lang="ko-KR" altLang="en-US" dirty="0"/>
              <a:t>논산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E65BF9-223E-4F27-8DFD-760CF2AEF1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4D2AF5B-A07C-4A05-AC0A-7E32F203F41C}" type="slidenum">
              <a:rPr lang="en-US" altLang="ko-KR" sz="1200">
                <a:latin typeface="Tahoma" panose="020B0604030504040204" pitchFamily="34" charset="0"/>
              </a:rPr>
              <a:pPr/>
              <a:t>51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B1F1F6-6D26-4378-B3C8-134B9F329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878" y="1556792"/>
            <a:ext cx="5236245" cy="4681726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FA62421A-0D23-40A6-ABDD-1BCE91350E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 완화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D897B-8C3B-437A-A5D8-565D8192BF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2CB6B46-C3DA-45F6-9A47-D8D737D747A9}" type="slidenum">
              <a:rPr lang="en-US" altLang="ko-KR" sz="1200">
                <a:latin typeface="Tahoma" panose="020B0604030504040204" pitchFamily="34" charset="0"/>
              </a:rPr>
              <a:pPr/>
              <a:t>52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F4D2CE6-916B-4B7F-8F50-0ABFBC093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6447" y="1628801"/>
            <a:ext cx="5279107" cy="4656645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8D08C18-6A2A-4ECE-A6F7-EEEFB3EBE67E}"/>
              </a:ext>
            </a:extLst>
          </p:cNvPr>
          <p:cNvSpPr txBox="1"/>
          <p:nvPr/>
        </p:nvSpPr>
        <p:spPr>
          <a:xfrm>
            <a:off x="4367809" y="4941168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154FEEC-BF30-48BA-9680-82DEAAC4D8C7}"/>
              </a:ext>
            </a:extLst>
          </p:cNvPr>
          <p:cNvSpPr txBox="1"/>
          <p:nvPr/>
        </p:nvSpPr>
        <p:spPr>
          <a:xfrm>
            <a:off x="5159897" y="3464674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>
            <a:extLst>
              <a:ext uri="{FF2B5EF4-FFF2-40B4-BE49-F238E27FC236}">
                <a16:creationId xmlns:a16="http://schemas.microsoft.com/office/drawing/2014/main" id="{D43AE160-29DE-4DE6-87A0-2E4BCFD08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대전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635369-F2D2-4518-9750-D1651B5BBD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B708DDF-24E6-4EEE-A3BB-38A6CE1CE095}" type="slidenum">
              <a:rPr lang="en-US" altLang="ko-KR" sz="1200">
                <a:latin typeface="Tahoma" panose="020B0604030504040204" pitchFamily="34" charset="0"/>
              </a:rPr>
              <a:pPr/>
              <a:t>53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88A73C-1AD9-47D0-B296-09B8C704B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6" y="1556792"/>
            <a:ext cx="5078512" cy="4667808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5AAF5E2C-118C-4428-86DB-780FDC00E5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51088" y="24847"/>
            <a:ext cx="7772400" cy="946150"/>
          </a:xfrm>
        </p:spPr>
        <p:txBody>
          <a:bodyPr/>
          <a:lstStyle/>
          <a:p>
            <a:r>
              <a:rPr lang="ko-KR" altLang="en-US" dirty="0"/>
              <a:t>간선 완화 없음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F889C-5C8A-431C-8B78-3596B00779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D6C5F21-B1C4-4CF3-AC32-440DA1D79A14}" type="slidenum">
              <a:rPr lang="en-US" altLang="ko-KR" sz="1200">
                <a:latin typeface="Tahoma" panose="020B0604030504040204" pitchFamily="34" charset="0"/>
              </a:rPr>
              <a:pPr/>
              <a:t>54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90D88BB-A337-4676-8D9A-365EFC6A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1" y="1772817"/>
            <a:ext cx="4713709" cy="433925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>
            <a:extLst>
              <a:ext uri="{FF2B5EF4-FFF2-40B4-BE49-F238E27FC236}">
                <a16:creationId xmlns:a16="http://schemas.microsoft.com/office/drawing/2014/main" id="{E6242877-27E8-4883-A823-13FE8180F3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대구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5D25F-B6ED-41C1-88EE-7C6082CB40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D1E8450-4D05-43BD-91CA-2147A003F35F}" type="slidenum">
              <a:rPr lang="en-US" altLang="ko-KR" sz="1200">
                <a:latin typeface="Tahoma" panose="020B0604030504040204" pitchFamily="34" charset="0"/>
              </a:rPr>
              <a:pPr/>
              <a:t>55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BD7054-E13E-4EA5-BBCA-15339B9F5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628801"/>
            <a:ext cx="4934850" cy="454282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55260A29-5005-44D2-AE58-21116AB097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 완화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9F7C5-C5FF-4A5A-AEB8-2CF9D33D87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92D2DED-783F-4984-94D0-DCBAB869D3C3}" type="slidenum">
              <a:rPr lang="en-US" altLang="ko-KR" sz="1200">
                <a:latin typeface="Tahoma" panose="020B0604030504040204" pitchFamily="34" charset="0"/>
              </a:rPr>
              <a:pPr/>
              <a:t>56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066DE88-0C1D-4224-89DE-C8A50009B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697" y="1628801"/>
            <a:ext cx="5278537" cy="455418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EB2B3350-8F4C-44C9-A1E4-E4F13677E334}"/>
              </a:ext>
            </a:extLst>
          </p:cNvPr>
          <p:cNvSpPr txBox="1"/>
          <p:nvPr/>
        </p:nvSpPr>
        <p:spPr>
          <a:xfrm>
            <a:off x="8328249" y="4221088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9B2DEC-A72E-4EC1-B6D1-59CB129C5528}"/>
              </a:ext>
            </a:extLst>
          </p:cNvPr>
          <p:cNvSpPr txBox="1"/>
          <p:nvPr/>
        </p:nvSpPr>
        <p:spPr>
          <a:xfrm>
            <a:off x="7871496" y="5661248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>
            <a:extLst>
              <a:ext uri="{FF2B5EF4-FFF2-40B4-BE49-F238E27FC236}">
                <a16:creationId xmlns:a16="http://schemas.microsoft.com/office/drawing/2014/main" id="{E3BD9964-E3EA-46C2-B3FF-197FD7CBC3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광주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066AE5-0258-489F-8046-F0F29D41B8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9B0377C-3396-4F08-A61C-1DF5FE56574A}" type="slidenum">
              <a:rPr lang="en-US" altLang="ko-KR" sz="1200">
                <a:latin typeface="Tahoma" panose="020B0604030504040204" pitchFamily="34" charset="0"/>
              </a:rPr>
              <a:pPr/>
              <a:t>57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11B85F-323A-4F65-ABD7-7F7EF1A2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99" y="1484785"/>
            <a:ext cx="5365403" cy="4711669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C5EFF2A5-37AF-466E-BF4D-201914C26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부산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961CE0-862D-4A0F-A624-4000F38D2F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C385A03-D542-4BAB-960B-486D5C9E7227}" type="slidenum">
              <a:rPr lang="en-US" altLang="ko-KR" sz="1200">
                <a:latin typeface="Tahoma" panose="020B0604030504040204" pitchFamily="34" charset="0"/>
              </a:rPr>
              <a:pPr/>
              <a:t>58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487D1F6-73EB-4DAD-A1FA-6C72A7B0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295" y="1394555"/>
            <a:ext cx="5437411" cy="4799141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>
            <a:extLst>
              <a:ext uri="{FF2B5EF4-FFF2-40B4-BE49-F238E27FC236}">
                <a16:creationId xmlns:a16="http://schemas.microsoft.com/office/drawing/2014/main" id="{37AE3D93-694B-493B-AE00-C7EA98D5D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간선 완화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B0B9F9-CDB0-4E5E-9B35-59FBCEB92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50F56E3-8B33-4820-8832-FA16BA2E9371}" type="slidenum">
              <a:rPr lang="en-US" altLang="ko-KR" sz="1200">
                <a:latin typeface="Tahoma" panose="020B0604030504040204" pitchFamily="34" charset="0"/>
              </a:rPr>
              <a:pPr/>
              <a:t>59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F75028-5D58-4C5E-8410-AF973F733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949" y="1628800"/>
            <a:ext cx="5632103" cy="4565944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08E0608-8FE1-4A1F-87EC-D74FD3AC5D5D}"/>
              </a:ext>
            </a:extLst>
          </p:cNvPr>
          <p:cNvSpPr txBox="1"/>
          <p:nvPr/>
        </p:nvSpPr>
        <p:spPr>
          <a:xfrm>
            <a:off x="8112225" y="4437112"/>
            <a:ext cx="122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간선 완화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0E8CA1E3-8F1B-4404-A058-97CEC408A4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4.1 </a:t>
            </a:r>
            <a:r>
              <a:rPr lang="ko-KR" altLang="en-US" dirty="0"/>
              <a:t>동전 거스름돈 문제</a:t>
            </a:r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B3B080CC-CEE8-4D90-8D22-AEFD2A150A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ko-KR" altLang="en-US" dirty="0"/>
              <a:t>동전 거스름돈 </a:t>
            </a:r>
            <a:r>
              <a:rPr lang="en-US" altLang="ko-KR" dirty="0"/>
              <a:t>(Coin Change) </a:t>
            </a:r>
            <a:r>
              <a:rPr lang="ko-KR" altLang="en-US" dirty="0"/>
              <a:t>문제를 해결하는 가장 간단하고 효율적인 방법</a:t>
            </a:r>
            <a:endParaRPr lang="en-US" altLang="ko-KR" dirty="0"/>
          </a:p>
          <a:p>
            <a:pPr lvl="1"/>
            <a:r>
              <a:rPr lang="ko-KR" altLang="en-US" dirty="0"/>
              <a:t>남은 액수를 초과하지 않는 조건하에 </a:t>
            </a:r>
            <a:r>
              <a:rPr lang="en-US" altLang="ko-KR" dirty="0"/>
              <a:t>‘</a:t>
            </a:r>
            <a:r>
              <a:rPr lang="ko-KR" altLang="en-US" dirty="0" err="1"/>
              <a:t>욕심내어</a:t>
            </a:r>
            <a:r>
              <a:rPr lang="en-US" altLang="ko-KR" dirty="0"/>
              <a:t>’</a:t>
            </a:r>
            <a:r>
              <a:rPr lang="ko-KR" altLang="en-US" dirty="0"/>
              <a:t> 가장 큰 액면의 동전을 취하는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algn="just"/>
            <a:r>
              <a:rPr lang="ko-KR" altLang="en-US" dirty="0"/>
              <a:t>동전 거스름돈 문제의 최소 동전 수를 찾는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/>
              <a:t>동전의 액면은 </a:t>
            </a:r>
            <a:r>
              <a:rPr lang="en-US" altLang="ko-KR" dirty="0"/>
              <a:t>500</a:t>
            </a:r>
            <a:r>
              <a:rPr lang="ko-KR" altLang="en-US" dirty="0"/>
              <a:t>원</a:t>
            </a:r>
            <a:r>
              <a:rPr lang="en-US" altLang="ko-KR" dirty="0"/>
              <a:t>, 100</a:t>
            </a:r>
            <a:r>
              <a:rPr lang="ko-KR" altLang="en-US" dirty="0"/>
              <a:t>원</a:t>
            </a:r>
            <a:r>
              <a:rPr lang="en-US" altLang="ko-KR" dirty="0"/>
              <a:t>, 50</a:t>
            </a:r>
            <a:r>
              <a:rPr lang="ko-KR" altLang="en-US" dirty="0"/>
              <a:t>원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, 1</a:t>
            </a:r>
            <a:r>
              <a:rPr lang="ko-KR" altLang="en-US" dirty="0"/>
              <a:t>원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750EA-CA64-47AA-A577-11BB38681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8D2FD80-1103-4EF0-A6C6-98B91C9D33DB}" type="slidenum">
              <a:rPr lang="en-US" altLang="ko-KR" sz="1200">
                <a:latin typeface="Tahoma" panose="020B0604030504040204" pitchFamily="34" charset="0"/>
              </a:rPr>
              <a:pPr/>
              <a:t>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>
            <a:extLst>
              <a:ext uri="{FF2B5EF4-FFF2-40B4-BE49-F238E27FC236}">
                <a16:creationId xmlns:a16="http://schemas.microsoft.com/office/drawing/2014/main" id="{899A2D10-1228-4785-82BA-1E6E8E2B8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강릉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2111F-5099-482F-9573-4FD814DD1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735BB24-3EFC-42C1-A0F4-62B8D8A27766}" type="slidenum">
              <a:rPr lang="en-US" altLang="ko-KR" sz="1200">
                <a:latin typeface="Tahoma" panose="020B0604030504040204" pitchFamily="34" charset="0"/>
              </a:rPr>
              <a:pPr/>
              <a:t>60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BD4E5DF-399A-44D4-A143-76CD7BA0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7688" y="1432485"/>
            <a:ext cx="5790406" cy="4675041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제목 1">
            <a:extLst>
              <a:ext uri="{FF2B5EF4-FFF2-40B4-BE49-F238E27FC236}">
                <a16:creationId xmlns:a16="http://schemas.microsoft.com/office/drawing/2014/main" id="{2BD55B7D-50D3-4B9D-9D8B-D756D1D513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포항 확정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70E18F-D1DF-4C45-AA99-DD8D629B3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C6EA8A7-C10F-4F3C-B7A3-D8F36D386A44}" type="slidenum">
              <a:rPr lang="en-US" altLang="ko-KR" sz="1200">
                <a:latin typeface="Tahoma" panose="020B0604030504040204" pitchFamily="34" charset="0"/>
              </a:rPr>
              <a:pPr/>
              <a:t>61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261B84-31E1-4436-9F6B-8ED704D3A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793" y="1484785"/>
            <a:ext cx="5862414" cy="4733179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제목 1">
            <a:extLst>
              <a:ext uri="{FF2B5EF4-FFF2-40B4-BE49-F238E27FC236}">
                <a16:creationId xmlns:a16="http://schemas.microsoft.com/office/drawing/2014/main" id="{ED01B699-B494-44CF-87E4-CF1932312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ShortestPath</a:t>
            </a:r>
            <a:r>
              <a:rPr lang="en-US" altLang="ko-KR" dirty="0"/>
              <a:t> </a:t>
            </a:r>
            <a:r>
              <a:rPr lang="ko-KR" altLang="en-US" dirty="0"/>
              <a:t>알고리즘의 수행 결과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FA3D4-BB98-405A-8CA8-72DE24A9CF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72316E5-F939-4EF0-8930-8395755CB4A6}" type="slidenum">
              <a:rPr lang="en-US" altLang="ko-KR" sz="1200">
                <a:latin typeface="Tahoma" panose="020B0604030504040204" pitchFamily="34" charset="0"/>
              </a:rPr>
              <a:pPr/>
              <a:t>62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24ED86-5CAB-4A77-93D2-025649485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1445068"/>
            <a:ext cx="4896544" cy="4720849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제목 1">
            <a:extLst>
              <a:ext uri="{FF2B5EF4-FFF2-40B4-BE49-F238E27FC236}">
                <a16:creationId xmlns:a16="http://schemas.microsoft.com/office/drawing/2014/main" id="{EE847926-20E1-405A-9D7E-603EF2F66D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73731" name="내용 개체 틀 2">
            <a:extLst>
              <a:ext uri="{FF2B5EF4-FFF2-40B4-BE49-F238E27FC236}">
                <a16:creationId xmlns:a16="http://schemas.microsoft.com/office/drawing/2014/main" id="{52F07917-D616-4D0D-9F09-3605AA1D7D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235076"/>
            <a:ext cx="7772400" cy="5470525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while-</a:t>
            </a:r>
            <a:r>
              <a:rPr lang="ko-KR" altLang="en-US" dirty="0"/>
              <a:t>루프가 </a:t>
            </a:r>
            <a:r>
              <a:rPr lang="en-US" altLang="ko-KR" dirty="0"/>
              <a:t>(n-1)</a:t>
            </a:r>
            <a:r>
              <a:rPr lang="ko-KR" altLang="en-US" dirty="0"/>
              <a:t>회 반복되고</a:t>
            </a:r>
            <a:r>
              <a:rPr lang="en-US" altLang="ko-KR" dirty="0"/>
              <a:t>, 1</a:t>
            </a:r>
            <a:r>
              <a:rPr lang="ko-KR" altLang="en-US" dirty="0"/>
              <a:t>회 반복될 때</a:t>
            </a:r>
            <a:endParaRPr lang="en-US" altLang="ko-KR" dirty="0"/>
          </a:p>
          <a:p>
            <a:pPr lvl="1"/>
            <a:r>
              <a:rPr lang="en-US" altLang="ko-KR" dirty="0"/>
              <a:t>line 3</a:t>
            </a:r>
            <a:r>
              <a:rPr lang="ko-KR" altLang="en-US" dirty="0"/>
              <a:t>에서 최소의 </a:t>
            </a:r>
            <a:r>
              <a:rPr lang="en-US" altLang="ko-KR" dirty="0"/>
              <a:t>D[v]</a:t>
            </a:r>
            <a:r>
              <a:rPr lang="ko-KR" altLang="en-US" dirty="0"/>
              <a:t>를 가진 점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을 찾는데</a:t>
            </a:r>
            <a:r>
              <a:rPr lang="ko-KR" altLang="en-US" b="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O(n) </a:t>
            </a:r>
            <a:r>
              <a:rPr lang="ko-KR" altLang="en-US" dirty="0"/>
              <a:t>시간 소요</a:t>
            </a:r>
            <a:endParaRPr lang="en-US" altLang="ko-KR" dirty="0"/>
          </a:p>
          <a:p>
            <a:pPr lvl="2"/>
            <a:r>
              <a:rPr lang="ko-KR" altLang="en-US" dirty="0"/>
              <a:t>왜냐하면 배열 </a:t>
            </a:r>
            <a:r>
              <a:rPr lang="en-US" altLang="ko-KR" dirty="0"/>
              <a:t>D</a:t>
            </a:r>
            <a:r>
              <a:rPr lang="ko-KR" altLang="en-US" dirty="0"/>
              <a:t>에서 최솟값을 찾기 때문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line 4</a:t>
            </a:r>
            <a:r>
              <a:rPr lang="ko-KR" altLang="en-US" dirty="0"/>
              <a:t>에서도 </a:t>
            </a:r>
            <a:r>
              <a:rPr lang="en-US" altLang="ko-KR" dirty="0" err="1"/>
              <a:t>v</a:t>
            </a:r>
            <a:r>
              <a:rPr lang="en-US" altLang="ko-KR" baseline="-25000" dirty="0" err="1"/>
              <a:t>min</a:t>
            </a:r>
            <a:r>
              <a:rPr lang="ko-KR" altLang="en-US" dirty="0"/>
              <a:t>에 연결된 점의 수가 최대 </a:t>
            </a:r>
            <a:r>
              <a:rPr lang="en-US" altLang="ko-KR" dirty="0"/>
              <a:t>(n-1)</a:t>
            </a:r>
            <a:r>
              <a:rPr lang="ko-KR" altLang="en-US" dirty="0"/>
              <a:t>개이므로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D[w]</a:t>
            </a:r>
            <a:r>
              <a:rPr lang="ko-KR" altLang="en-US" dirty="0"/>
              <a:t>를 갱신하는데 걸리는 시간은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O(n)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ShotestPath</a:t>
            </a:r>
            <a:r>
              <a:rPr lang="ko-KR" altLang="en-US" dirty="0"/>
              <a:t>의 시간 복잡도는 </a:t>
            </a:r>
            <a:endParaRPr lang="en-US" altLang="ko-KR" dirty="0"/>
          </a:p>
          <a:p>
            <a:pPr lvl="1"/>
            <a:r>
              <a:rPr lang="en-US" altLang="ko-KR" dirty="0"/>
              <a:t>(n-1) </a:t>
            </a: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en-US" altLang="ko-KR" dirty="0"/>
              <a:t>{O(n)+O(n)} =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 O(n</a:t>
            </a:r>
            <a:r>
              <a:rPr lang="en-US" altLang="ko-KR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lvl="1" algn="just"/>
            <a:r>
              <a:rPr lang="ko-KR" altLang="en-US" dirty="0" err="1"/>
              <a:t>프림</a:t>
            </a:r>
            <a:r>
              <a:rPr lang="ko-KR" altLang="en-US" dirty="0"/>
              <a:t> 알고리즘과 같이 최소 </a:t>
            </a:r>
            <a:r>
              <a:rPr lang="ko-KR" altLang="en-US" dirty="0" err="1"/>
              <a:t>힙</a:t>
            </a:r>
            <a:r>
              <a:rPr lang="en-US" altLang="ko-KR" dirty="0"/>
              <a:t>(Binary</a:t>
            </a:r>
            <a:r>
              <a:rPr lang="ko-KR" altLang="en-US" dirty="0"/>
              <a:t> </a:t>
            </a:r>
            <a:r>
              <a:rPr lang="en-US" altLang="ko-KR" dirty="0"/>
              <a:t>Heap)</a:t>
            </a:r>
            <a:r>
              <a:rPr lang="ko-KR" altLang="en-US" dirty="0"/>
              <a:t>을 사용하면 </a:t>
            </a:r>
            <a:r>
              <a:rPr lang="en-US" altLang="ko-KR" dirty="0">
                <a:solidFill>
                  <a:srgbClr val="00B0F0"/>
                </a:solidFill>
              </a:rPr>
              <a:t>O(</a:t>
            </a:r>
            <a:r>
              <a:rPr lang="en-US" altLang="ko-KR" dirty="0" err="1">
                <a:solidFill>
                  <a:srgbClr val="00B0F0"/>
                </a:solidFill>
              </a:rPr>
              <a:t>mlogn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en-US" altLang="ko-KR" dirty="0"/>
              <a:t>, m</a:t>
            </a:r>
            <a:r>
              <a:rPr lang="ko-KR" altLang="en-US" dirty="0"/>
              <a:t>은 간선 수</a:t>
            </a:r>
            <a:r>
              <a:rPr lang="en-US" altLang="ko-KR" dirty="0"/>
              <a:t>. </a:t>
            </a:r>
            <a:r>
              <a:rPr lang="ko-KR" altLang="en-US" dirty="0"/>
              <a:t>따라서 간선 수가 </a:t>
            </a:r>
            <a:r>
              <a:rPr lang="en-US" altLang="ko-KR" dirty="0"/>
              <a:t>O(n)</a:t>
            </a:r>
            <a:r>
              <a:rPr lang="ko-KR" altLang="en-US" dirty="0"/>
              <a:t>이면 </a:t>
            </a:r>
            <a:r>
              <a:rPr lang="en-US" altLang="ko-KR" dirty="0"/>
              <a:t>O(</a:t>
            </a:r>
            <a:r>
              <a:rPr lang="en-US" altLang="ko-KR" dirty="0" err="1"/>
              <a:t>nlogn</a:t>
            </a:r>
            <a:r>
              <a:rPr lang="en-US" altLang="ko-KR" dirty="0"/>
              <a:t>)</a:t>
            </a:r>
            <a:endParaRPr lang="ko-KR" altLang="en-US" dirty="0"/>
          </a:p>
          <a:p>
            <a:endParaRPr lang="ko-KR" alt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0A0BC-09AD-416C-B198-460593CE40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568992B-B586-40A4-9845-BBCF2398C1F5}" type="slidenum">
              <a:rPr lang="en-US" altLang="ko-KR" sz="1200">
                <a:latin typeface="Tahoma" panose="020B0604030504040204" pitchFamily="34" charset="0"/>
              </a:rPr>
              <a:pPr/>
              <a:t>63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제목 1">
            <a:extLst>
              <a:ext uri="{FF2B5EF4-FFF2-40B4-BE49-F238E27FC236}">
                <a16:creationId xmlns:a16="http://schemas.microsoft.com/office/drawing/2014/main" id="{5D9A5537-D4BC-41E4-8A0C-EA444EE5C1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74755" name="내용 개체 틀 2">
            <a:extLst>
              <a:ext uri="{FF2B5EF4-FFF2-40B4-BE49-F238E27FC236}">
                <a16:creationId xmlns:a16="http://schemas.microsoft.com/office/drawing/2014/main" id="{C2F3E8AA-D3DB-4C9D-A5EF-E653BD3A38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556793"/>
            <a:ext cx="7772400" cy="503927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맵퀘스트</a:t>
            </a:r>
            <a:r>
              <a:rPr lang="ko-KR" altLang="en-US" dirty="0"/>
              <a:t> </a:t>
            </a:r>
            <a:r>
              <a:rPr lang="en-US" altLang="ko-KR" dirty="0"/>
              <a:t>(MapQuest)</a:t>
            </a:r>
            <a:r>
              <a:rPr lang="ko-KR" altLang="en-US" dirty="0"/>
              <a:t>와 구글 </a:t>
            </a:r>
            <a:r>
              <a:rPr lang="en-US" altLang="ko-KR" dirty="0"/>
              <a:t>(Google) </a:t>
            </a:r>
            <a:r>
              <a:rPr lang="ko-KR" altLang="en-US" dirty="0"/>
              <a:t>맵</a:t>
            </a:r>
          </a:p>
          <a:p>
            <a:r>
              <a:rPr lang="ko-KR" altLang="en-US" dirty="0"/>
              <a:t>자동차 네비게이션</a:t>
            </a:r>
          </a:p>
          <a:p>
            <a:r>
              <a:rPr lang="ko-KR" altLang="en-US" dirty="0"/>
              <a:t>네트워크와 통신 분야</a:t>
            </a:r>
          </a:p>
          <a:p>
            <a:r>
              <a:rPr lang="ko-KR" altLang="en-US" dirty="0"/>
              <a:t>모바일 네트워크</a:t>
            </a:r>
          </a:p>
          <a:p>
            <a:r>
              <a:rPr lang="ko-KR" altLang="en-US" dirty="0"/>
              <a:t>산업 공학</a:t>
            </a:r>
            <a:r>
              <a:rPr lang="en-US" altLang="ko-KR" dirty="0"/>
              <a:t>/</a:t>
            </a:r>
            <a:r>
              <a:rPr lang="ko-KR" altLang="en-US" dirty="0"/>
              <a:t>경영 공학의 운영 </a:t>
            </a:r>
            <a:r>
              <a:rPr lang="en-US" altLang="ko-KR" dirty="0"/>
              <a:t>(Operation) </a:t>
            </a:r>
            <a:r>
              <a:rPr lang="ko-KR" altLang="en-US" dirty="0"/>
              <a:t>연구</a:t>
            </a:r>
            <a:endParaRPr lang="en-US" altLang="ko-KR" dirty="0"/>
          </a:p>
          <a:p>
            <a:r>
              <a:rPr lang="ko-KR" altLang="en-US" dirty="0"/>
              <a:t>로봇 공학</a:t>
            </a:r>
          </a:p>
          <a:p>
            <a:r>
              <a:rPr lang="ko-KR" altLang="en-US" dirty="0"/>
              <a:t>교통 공학</a:t>
            </a:r>
          </a:p>
          <a:p>
            <a:r>
              <a:rPr lang="en-US" altLang="ko-KR" dirty="0"/>
              <a:t>VLSI </a:t>
            </a:r>
            <a:r>
              <a:rPr lang="ko-KR" altLang="en-US" dirty="0"/>
              <a:t>디자인 분야 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F72F0A-BE5A-4BDC-843B-C533C69FC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67A1F21-B669-478E-878C-B0C170905028}" type="slidenum">
              <a:rPr lang="en-US" altLang="ko-KR" sz="1200">
                <a:latin typeface="Tahoma" panose="020B0604030504040204" pitchFamily="34" charset="0"/>
              </a:rPr>
              <a:pPr/>
              <a:t>64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2ABE44-083C-4C86-BA61-05BFEBC7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84" y="332656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D1BF55C-AF67-46A1-AEF5-FE691E109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26" y="134930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>
            <a:extLst>
              <a:ext uri="{FF2B5EF4-FFF2-40B4-BE49-F238E27FC236}">
                <a16:creationId xmlns:a16="http://schemas.microsoft.com/office/drawing/2014/main" id="{FC95EFB8-3BCE-4242-9E9A-35958DC50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4.4 </a:t>
            </a:r>
            <a:r>
              <a:rPr lang="ko-KR" altLang="en-US" dirty="0"/>
              <a:t>부분 배낭 문제</a:t>
            </a:r>
          </a:p>
        </p:txBody>
      </p:sp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6F006E8E-0007-457A-A228-D48FDB487F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ko-KR" altLang="en-US" dirty="0"/>
              <a:t>배낭 </a:t>
            </a:r>
            <a:r>
              <a:rPr lang="en-US" altLang="ko-KR" dirty="0"/>
              <a:t>(Knapsack)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n</a:t>
            </a:r>
            <a:r>
              <a:rPr lang="ko-KR" altLang="en-US" dirty="0"/>
              <a:t>개의 물건이 각각 </a:t>
            </a:r>
            <a:r>
              <a:rPr lang="en-US" altLang="ko-KR" dirty="0"/>
              <a:t>1</a:t>
            </a:r>
            <a:r>
              <a:rPr lang="ko-KR" altLang="en-US" dirty="0"/>
              <a:t>개씩 있고</a:t>
            </a:r>
            <a:r>
              <a:rPr lang="en-US" altLang="ko-KR" dirty="0"/>
              <a:t>, </a:t>
            </a:r>
          </a:p>
          <a:p>
            <a:pPr lvl="1">
              <a:defRPr/>
            </a:pPr>
            <a:r>
              <a:rPr lang="ko-KR" altLang="en-US" dirty="0"/>
              <a:t>각 물건은 무게와 가치를 가지고 있으며</a:t>
            </a:r>
            <a:r>
              <a:rPr lang="en-US" altLang="ko-KR" dirty="0"/>
              <a:t>, </a:t>
            </a:r>
          </a:p>
          <a:p>
            <a:pPr lvl="1">
              <a:defRPr/>
            </a:pPr>
            <a:r>
              <a:rPr lang="ko-KR" altLang="en-US" dirty="0"/>
              <a:t>배낭이 한정된 무게의 물건들을 담을 수 있을 때</a:t>
            </a:r>
            <a:r>
              <a:rPr lang="en-US" altLang="ko-KR" dirty="0"/>
              <a:t>,</a:t>
            </a:r>
          </a:p>
          <a:p>
            <a:pPr lvl="1">
              <a:defRPr/>
            </a:pPr>
            <a:r>
              <a:rPr lang="ko-KR" altLang="en-US" dirty="0"/>
              <a:t>최대의 가치를 갖도록 배낭에 넣을 물건들을 정하는 문제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부분 배낭 </a:t>
            </a:r>
            <a:r>
              <a:rPr lang="en-US" altLang="ko-KR" dirty="0"/>
              <a:t>(Fractional Knapsack)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물건을 부분적으로 담는 것을 허용</a:t>
            </a:r>
            <a:endParaRPr lang="en-US" altLang="ko-KR" dirty="0"/>
          </a:p>
          <a:p>
            <a:pPr lvl="1">
              <a:defRPr/>
            </a:pPr>
            <a:r>
              <a:rPr lang="ko-KR" altLang="en-US" dirty="0" err="1"/>
              <a:t>그리디</a:t>
            </a:r>
            <a:r>
              <a:rPr lang="ko-KR" altLang="en-US" dirty="0"/>
              <a:t> 알고리즘으로 해결</a:t>
            </a:r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0-1 </a:t>
            </a:r>
            <a:r>
              <a:rPr lang="ko-KR" altLang="en-US" dirty="0"/>
              <a:t>배낭 문제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부분 배낭 문제의 원형으로 물건을 통째로 배낭에 넣어야 한다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ko-KR" altLang="en-US" dirty="0"/>
              <a:t>동적 계획 알고리즘</a:t>
            </a:r>
            <a:r>
              <a:rPr lang="en-US" altLang="ko-KR" dirty="0"/>
              <a:t>, </a:t>
            </a:r>
            <a:r>
              <a:rPr lang="ko-KR" altLang="en-US" dirty="0"/>
              <a:t>백트래킹 기법</a:t>
            </a:r>
            <a:r>
              <a:rPr lang="en-US" altLang="ko-KR" dirty="0"/>
              <a:t>, </a:t>
            </a:r>
            <a:r>
              <a:rPr lang="ko-KR" altLang="en-US" dirty="0"/>
              <a:t>분기 한정 기법으로 해결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D7EDEE-FB6F-4890-822C-9176E8D2FB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DAC2A32-CBA8-4C1B-8467-3AEA2998483C}" type="slidenum">
              <a:rPr lang="en-US" altLang="ko-KR" sz="1200">
                <a:latin typeface="Tahoma" panose="020B0604030504040204" pitchFamily="34" charset="0"/>
              </a:rPr>
              <a:pPr/>
              <a:t>65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>
            <a:extLst>
              <a:ext uri="{FF2B5EF4-FFF2-40B4-BE49-F238E27FC236}">
                <a16:creationId xmlns:a16="http://schemas.microsoft.com/office/drawing/2014/main" id="{1762CB1B-DF8F-4A09-A27A-A64ADDBF4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76803" name="내용 개체 틀 2">
            <a:extLst>
              <a:ext uri="{FF2B5EF4-FFF2-40B4-BE49-F238E27FC236}">
                <a16:creationId xmlns:a16="http://schemas.microsoft.com/office/drawing/2014/main" id="{2763701D-535B-4952-8FAB-B8B19AEA1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484785"/>
            <a:ext cx="7486600" cy="4823247"/>
          </a:xfrm>
        </p:spPr>
        <p:txBody>
          <a:bodyPr>
            <a:normAutofit/>
          </a:bodyPr>
          <a:lstStyle/>
          <a:p>
            <a:pPr algn="just"/>
            <a:r>
              <a:rPr lang="ko-KR" altLang="en-US" dirty="0"/>
              <a:t>부분 배낭 문제에서는 물건을 부분적으로 배낭에 담을 수 있으므로</a:t>
            </a:r>
            <a:r>
              <a:rPr lang="en-US" altLang="ko-KR" dirty="0"/>
              <a:t>, </a:t>
            </a:r>
            <a:r>
              <a:rPr lang="ko-KR" altLang="en-US" dirty="0"/>
              <a:t>최적해를 위해서 ‘욕심을 내어’ </a:t>
            </a:r>
            <a:r>
              <a:rPr lang="ko-KR" altLang="en-US" dirty="0">
                <a:solidFill>
                  <a:srgbClr val="00B0F0"/>
                </a:solidFill>
              </a:rPr>
              <a:t>단위 무게 당 가장 값나가는 물건을 배낭에</a:t>
            </a:r>
            <a:r>
              <a:rPr lang="ko-KR" altLang="en-US" dirty="0"/>
              <a:t> 넣고</a:t>
            </a:r>
            <a:r>
              <a:rPr lang="en-US" altLang="ko-KR" dirty="0"/>
              <a:t>, </a:t>
            </a:r>
            <a:r>
              <a:rPr lang="ko-KR" altLang="en-US" dirty="0"/>
              <a:t>계속해서 그 다음으로 값나가는 물건을 넣는다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algn="just"/>
            <a:r>
              <a:rPr lang="ko-KR" altLang="en-US" dirty="0"/>
              <a:t>만일 물건을 ‘통째로’ 배낭에 넣을 수 없으면</a:t>
            </a:r>
            <a:r>
              <a:rPr lang="en-US" altLang="ko-KR" dirty="0"/>
              <a:t>, </a:t>
            </a:r>
            <a:r>
              <a:rPr lang="ko-KR" altLang="en-US" dirty="0"/>
              <a:t>배낭에 넣을 수 있을 만큼만 물건을 부분적으로 배낭에 담는다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254404-1B7D-4199-91CA-8FBC665F78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1D36E36-4FC7-4201-93EF-3B72DF72EFE2}" type="slidenum">
              <a:rPr lang="en-US" altLang="ko-KR" sz="1200">
                <a:latin typeface="Tahoma" panose="020B0604030504040204" pitchFamily="34" charset="0"/>
              </a:rPr>
              <a:pPr/>
              <a:t>66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1BA65E-AE43-43A3-B11E-7AF823582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228600"/>
            <a:ext cx="49530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0DE3D03D-B3CD-43FB-A11D-0D9D74646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125539"/>
            <a:ext cx="7989888" cy="5470525"/>
          </a:xfrm>
        </p:spPr>
        <p:txBody>
          <a:bodyPr>
            <a:noAutofit/>
          </a:bodyPr>
          <a:lstStyle/>
          <a:p>
            <a:pPr marL="0" indent="0" latinLnBrk="1">
              <a:buNone/>
              <a:defRPr/>
            </a:pPr>
            <a:r>
              <a:rPr lang="en-US" altLang="ko-KR" dirty="0" err="1">
                <a:solidFill>
                  <a:srgbClr val="0000FF"/>
                </a:solidFill>
              </a:rPr>
              <a:t>FractionalKnapsack</a:t>
            </a:r>
            <a:endParaRPr lang="ko-KR" altLang="en-US" dirty="0">
              <a:solidFill>
                <a:srgbClr val="0000FF"/>
              </a:solidFill>
            </a:endParaRPr>
          </a:p>
          <a:p>
            <a:pPr marL="0" indent="0" latinLnBrk="1">
              <a:buNone/>
              <a:defRPr/>
            </a:pPr>
            <a:r>
              <a:rPr lang="ko-KR" altLang="en-US" sz="2200" dirty="0"/>
              <a:t>입력</a:t>
            </a:r>
            <a:r>
              <a:rPr lang="en-US" altLang="ko-KR" sz="2200" dirty="0"/>
              <a:t>: n</a:t>
            </a:r>
            <a:r>
              <a:rPr lang="ko-KR" altLang="en-US" sz="2200" dirty="0"/>
              <a:t>개의 물건</a:t>
            </a:r>
            <a:r>
              <a:rPr lang="en-US" altLang="ko-KR" sz="2200" dirty="0"/>
              <a:t>,</a:t>
            </a:r>
            <a:r>
              <a:rPr lang="ko-KR" altLang="en-US" sz="2200" dirty="0"/>
              <a:t> 각 물건의 무게와 가치</a:t>
            </a:r>
            <a:r>
              <a:rPr lang="en-US" altLang="ko-KR" sz="2200" dirty="0"/>
              <a:t>, </a:t>
            </a:r>
            <a:r>
              <a:rPr lang="ko-KR" altLang="en-US" sz="2200" dirty="0"/>
              <a:t>배낭의 용량 </a:t>
            </a:r>
            <a:r>
              <a:rPr lang="en-US" altLang="ko-KR" sz="2200" dirty="0"/>
              <a:t>C</a:t>
            </a:r>
            <a:endParaRPr lang="ko-KR" altLang="en-US" sz="2200" dirty="0"/>
          </a:p>
          <a:p>
            <a:pPr marL="803275" indent="-803275" latinLnBrk="1">
              <a:buNone/>
              <a:defRPr/>
            </a:pPr>
            <a:r>
              <a:rPr lang="ko-KR" altLang="en-US" sz="2200" dirty="0"/>
              <a:t>출력</a:t>
            </a:r>
            <a:r>
              <a:rPr lang="en-US" altLang="ko-KR" sz="2200" dirty="0"/>
              <a:t>: </a:t>
            </a:r>
            <a:r>
              <a:rPr lang="ko-KR" altLang="en-US" sz="2200" dirty="0"/>
              <a:t>배낭에 담은 물건 리스트 </a:t>
            </a:r>
            <a:r>
              <a:rPr lang="en-US" altLang="ko-KR" sz="2200" dirty="0"/>
              <a:t>L</a:t>
            </a:r>
            <a:r>
              <a:rPr lang="ko-KR" altLang="en-US" sz="2200" dirty="0"/>
              <a:t>과 배낭 속의 물건 가치의 합 </a:t>
            </a:r>
            <a:r>
              <a:rPr lang="en-US" altLang="ko-KR" sz="2200" dirty="0"/>
              <a:t>v</a:t>
            </a:r>
          </a:p>
          <a:p>
            <a:pPr marL="803275" indent="-803275" latinLnBrk="1">
              <a:buNone/>
              <a:defRPr/>
            </a:pPr>
            <a:endParaRPr lang="ko-KR" altLang="en-US" sz="2000" dirty="0"/>
          </a:p>
          <a:p>
            <a:pPr marL="0" indent="0" latinLnBrk="1">
              <a:buNone/>
              <a:defRPr/>
            </a:pPr>
            <a:r>
              <a:rPr lang="en-US" altLang="ko-KR" sz="2200" dirty="0"/>
              <a:t>1. </a:t>
            </a:r>
            <a:r>
              <a:rPr lang="ko-KR" altLang="en-US" sz="2200" dirty="0"/>
              <a:t>각 물건에 대해 단위 무게 당 가치를 계산한다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 marL="361950" indent="-361950" latinLnBrk="1">
              <a:buNone/>
              <a:defRPr/>
            </a:pPr>
            <a:r>
              <a:rPr lang="en-US" altLang="ko-KR" sz="2200" dirty="0"/>
              <a:t>2. </a:t>
            </a:r>
            <a:r>
              <a:rPr lang="ko-KR" altLang="en-US" sz="2200" dirty="0"/>
              <a:t>물건들을 단위 무게 당 가치를 기준으로 내림차순으로 정렬하고</a:t>
            </a:r>
            <a:r>
              <a:rPr lang="en-US" altLang="ko-KR" sz="2200" dirty="0"/>
              <a:t>, </a:t>
            </a:r>
            <a:r>
              <a:rPr lang="ko-KR" altLang="en-US" sz="2200" dirty="0"/>
              <a:t>정렬된 물건 리스트를 </a:t>
            </a:r>
            <a:r>
              <a:rPr lang="en-US" altLang="ko-KR" sz="2200" dirty="0"/>
              <a:t>S</a:t>
            </a:r>
            <a:r>
              <a:rPr lang="ko-KR" altLang="en-US" sz="2200" dirty="0"/>
              <a:t>라고 하자</a:t>
            </a:r>
            <a:r>
              <a:rPr lang="en-US" altLang="ko-KR" sz="2200" dirty="0"/>
              <a:t>.</a:t>
            </a:r>
            <a:endParaRPr lang="ko-KR" altLang="en-US" sz="2200" dirty="0"/>
          </a:p>
          <a:p>
            <a:pPr marL="0" indent="0" latinLnBrk="1">
              <a:buNone/>
              <a:defRPr/>
            </a:pPr>
            <a:r>
              <a:rPr lang="en-US" altLang="ko-KR" sz="2200" dirty="0"/>
              <a:t>3. L=</a:t>
            </a:r>
            <a:r>
              <a:rPr lang="ko-KR" altLang="en-US" sz="2200" dirty="0"/>
              <a:t>∅</a:t>
            </a:r>
            <a:r>
              <a:rPr lang="en-US" altLang="ko-KR" sz="2200" dirty="0"/>
              <a:t>, w=0, v=0 </a:t>
            </a:r>
            <a:endParaRPr lang="ko-KR" altLang="en-US" sz="2200" dirty="0"/>
          </a:p>
          <a:p>
            <a:pPr marL="717550" indent="-355600" latinLnBrk="1">
              <a:buNone/>
              <a:defRPr/>
            </a:pP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L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은 배낭에 담을 물건 리스트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, w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는 배낭에 담긴 물건들의 무게의 합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, v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는 배낭에 담긴 물건들의 가치의 합</a:t>
            </a:r>
          </a:p>
          <a:p>
            <a:pPr marL="0" indent="0" latinLnBrk="1">
              <a:buNone/>
              <a:defRPr/>
            </a:pPr>
            <a:r>
              <a:rPr lang="en-US" altLang="ko-KR" sz="2200" dirty="0"/>
              <a:t>4. S</a:t>
            </a:r>
            <a:r>
              <a:rPr lang="ko-KR" altLang="en-US" sz="2200" dirty="0"/>
              <a:t>에서 단위 무게 당 가치가 가장 큰 물건 </a:t>
            </a:r>
            <a:r>
              <a:rPr lang="en-US" altLang="ko-KR" sz="2200" dirty="0"/>
              <a:t>x</a:t>
            </a:r>
            <a:r>
              <a:rPr lang="ko-KR" altLang="en-US" sz="2200" dirty="0"/>
              <a:t>를 가져온다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5A1733-4CC6-43C3-859B-3D5F92E30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5BFFB16-3189-4A0B-9E93-A0946E079905}" type="slidenum">
              <a:rPr lang="en-US" altLang="ko-KR" sz="1200">
                <a:latin typeface="Tahoma" panose="020B0604030504040204" pitchFamily="34" charset="0"/>
              </a:rPr>
              <a:pPr/>
              <a:t>67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E23F6F-FC62-477D-9465-996285DA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9394" y="284962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내용 개체 틀 2">
            <a:extLst>
              <a:ext uri="{FF2B5EF4-FFF2-40B4-BE49-F238E27FC236}">
                <a16:creationId xmlns:a16="http://schemas.microsoft.com/office/drawing/2014/main" id="{271CBE78-E23B-4D1A-82BF-603154796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125539"/>
            <a:ext cx="8062664" cy="5470525"/>
          </a:xfrm>
        </p:spPr>
        <p:txBody>
          <a:bodyPr>
            <a:normAutofit lnSpcReduction="10000"/>
          </a:bodyPr>
          <a:lstStyle/>
          <a:p>
            <a:pPr marL="0" indent="0" latinLnBrk="1">
              <a:buNone/>
              <a:defRPr/>
            </a:pPr>
            <a:r>
              <a:rPr lang="en-US" altLang="ko-KR" dirty="0"/>
              <a:t>5.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dirty="0"/>
              <a:t>  w + (x</a:t>
            </a:r>
            <a:r>
              <a:rPr lang="ko-KR" altLang="en-US" dirty="0"/>
              <a:t>의 무게</a:t>
            </a:r>
            <a:r>
              <a:rPr lang="en-US" altLang="ko-KR" dirty="0"/>
              <a:t>) </a:t>
            </a:r>
            <a:r>
              <a:rPr lang="ko-KR" altLang="en-US" dirty="0"/>
              <a:t>≤ </a:t>
            </a:r>
            <a:r>
              <a:rPr lang="en-US" altLang="ko-KR" dirty="0"/>
              <a:t>C  </a:t>
            </a:r>
            <a:endParaRPr lang="ko-KR" altLang="en-US" dirty="0"/>
          </a:p>
          <a:p>
            <a:pPr marL="0" indent="0" latinLnBrk="1">
              <a:buNone/>
              <a:defRPr/>
            </a:pPr>
            <a:r>
              <a:rPr lang="en-US" altLang="ko-KR" dirty="0"/>
              <a:t>6.      x</a:t>
            </a:r>
            <a:r>
              <a:rPr lang="ko-KR" altLang="en-US" dirty="0"/>
              <a:t>를 </a:t>
            </a:r>
            <a:r>
              <a:rPr lang="en-US" altLang="ko-KR" dirty="0"/>
              <a:t>L</a:t>
            </a:r>
            <a:r>
              <a:rPr lang="ko-KR" altLang="en-US" dirty="0"/>
              <a:t>에 추가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7.      w = w + (x</a:t>
            </a:r>
            <a:r>
              <a:rPr lang="ko-KR" altLang="en-US" dirty="0"/>
              <a:t>의 무게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latinLnBrk="1">
              <a:buNone/>
              <a:defRPr/>
            </a:pPr>
            <a:r>
              <a:rPr lang="en-US" altLang="ko-KR" dirty="0"/>
              <a:t>8.      v = v + (x</a:t>
            </a:r>
            <a:r>
              <a:rPr lang="ko-KR" altLang="en-US" dirty="0"/>
              <a:t>의 가치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 latinLnBrk="1">
              <a:buNone/>
              <a:defRPr/>
            </a:pPr>
            <a:r>
              <a:rPr lang="en-US" altLang="ko-KR" dirty="0"/>
              <a:t>9. </a:t>
            </a:r>
            <a:r>
              <a:rPr lang="ko-KR" altLang="en-US" dirty="0"/>
              <a:t>    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S</a:t>
            </a:r>
            <a:r>
              <a:rPr lang="ko-KR" altLang="en-US" dirty="0"/>
              <a:t>에서 제거</a:t>
            </a:r>
          </a:p>
          <a:p>
            <a:pPr marL="898525" indent="-898525" latinLnBrk="1">
              <a:buNone/>
              <a:defRPr/>
            </a:pPr>
            <a:r>
              <a:rPr lang="en-US" altLang="ko-KR" dirty="0"/>
              <a:t>10.    S</a:t>
            </a:r>
            <a:r>
              <a:rPr lang="ko-KR" altLang="en-US" dirty="0"/>
              <a:t>에서 단위 무게 당 가치가 가장 큰 물건 </a:t>
            </a:r>
            <a:r>
              <a:rPr lang="en-US" altLang="ko-KR" dirty="0"/>
              <a:t>x</a:t>
            </a:r>
            <a:r>
              <a:rPr lang="ko-KR" altLang="en-US" dirty="0"/>
              <a:t>를 가져온다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2695575" indent="-2695575" latinLnBrk="1">
              <a:buNone/>
              <a:defRPr/>
            </a:pPr>
            <a:r>
              <a:rPr lang="en-US" altLang="ko-KR" dirty="0"/>
              <a:t>11.</a:t>
            </a:r>
            <a:r>
              <a:rPr lang="en-US" altLang="ko-KR" dirty="0">
                <a:solidFill>
                  <a:srgbClr val="00B0F0"/>
                </a:solidFill>
              </a:rPr>
              <a:t> If  </a:t>
            </a:r>
            <a:r>
              <a:rPr lang="en-US" altLang="ko-KR" dirty="0"/>
              <a:t>C-w &gt; 0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배낭에 물건을 부분적으로 담을 여유가 있으면 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12. 	</a:t>
            </a:r>
            <a:r>
              <a:rPr lang="ko-KR" altLang="en-US" dirty="0"/>
              <a:t>물건 </a:t>
            </a:r>
            <a:r>
              <a:rPr lang="en-US" altLang="ko-KR" dirty="0"/>
              <a:t>x</a:t>
            </a:r>
            <a:r>
              <a:rPr lang="ko-KR" altLang="en-US" dirty="0"/>
              <a:t>를 </a:t>
            </a:r>
            <a:r>
              <a:rPr lang="en-US" altLang="ko-KR" dirty="0"/>
              <a:t>(C-w) </a:t>
            </a:r>
            <a:r>
              <a:rPr lang="ko-KR" altLang="en-US" dirty="0"/>
              <a:t>만큼만 </a:t>
            </a:r>
            <a:r>
              <a:rPr lang="en-US" altLang="ko-KR" dirty="0"/>
              <a:t>L</a:t>
            </a:r>
            <a:r>
              <a:rPr lang="ko-KR" altLang="en-US" dirty="0"/>
              <a:t>에 추가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13. 	v = v + (C-w) </a:t>
            </a:r>
            <a:r>
              <a:rPr lang="ko-KR" altLang="en-US" dirty="0"/>
              <a:t>만큼의 </a:t>
            </a:r>
            <a:r>
              <a:rPr lang="en-US" altLang="ko-KR" dirty="0"/>
              <a:t>x</a:t>
            </a:r>
            <a:r>
              <a:rPr lang="ko-KR" altLang="en-US" dirty="0"/>
              <a:t>의 가치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14.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/>
              <a:t> L, v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6FF7C-755A-426E-9F86-FCE7C61DA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93B1A64-4679-4456-95D0-09A6B84DEE74}" type="slidenum">
              <a:rPr lang="en-US" altLang="ko-KR" sz="1200">
                <a:latin typeface="Tahoma" panose="020B0604030504040204" pitchFamily="34" charset="0"/>
              </a:rPr>
              <a:pPr/>
              <a:t>68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>
            <a:extLst>
              <a:ext uri="{FF2B5EF4-FFF2-40B4-BE49-F238E27FC236}">
                <a16:creationId xmlns:a16="http://schemas.microsoft.com/office/drawing/2014/main" id="{2DACC99F-A402-49C2-8862-136176017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9E0A12E3-4CFE-4AFC-AC69-B04043E3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배낭의 최대 용량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40</a:t>
            </a:r>
            <a:r>
              <a:rPr lang="ko-KR" altLang="en-US" dirty="0"/>
              <a:t>그램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 latinLnBrk="1">
              <a:defRPr/>
            </a:pPr>
            <a:endParaRPr lang="en-US" altLang="ko-KR" dirty="0"/>
          </a:p>
          <a:p>
            <a:pPr latinLnBrk="1">
              <a:defRPr/>
            </a:pPr>
            <a:endParaRPr lang="en-US" altLang="ko-KR" dirty="0"/>
          </a:p>
          <a:p>
            <a:pPr latinLnBrk="1">
              <a:defRPr/>
            </a:pPr>
            <a:endParaRPr lang="en-US" altLang="ko-KR" dirty="0"/>
          </a:p>
          <a:p>
            <a:pPr latinLnBrk="1">
              <a:defRPr/>
            </a:pPr>
            <a:r>
              <a:rPr lang="ko-KR" altLang="en-US" dirty="0"/>
              <a:t>단위 무게 당 가치로 정렬</a:t>
            </a:r>
            <a:r>
              <a:rPr lang="en-US" altLang="ko-KR" dirty="0"/>
              <a:t>: S=[</a:t>
            </a:r>
            <a:r>
              <a:rPr lang="ko-KR" altLang="en-US" dirty="0"/>
              <a:t>백금</a:t>
            </a:r>
            <a:r>
              <a:rPr lang="en-US" altLang="ko-KR" dirty="0"/>
              <a:t>, </a:t>
            </a:r>
            <a:r>
              <a:rPr lang="ko-KR" altLang="en-US" dirty="0"/>
              <a:t>금</a:t>
            </a:r>
            <a:r>
              <a:rPr lang="en-US" altLang="ko-KR" dirty="0"/>
              <a:t>, </a:t>
            </a:r>
            <a:r>
              <a:rPr lang="ko-KR" altLang="en-US" dirty="0"/>
              <a:t>은</a:t>
            </a:r>
            <a:r>
              <a:rPr lang="en-US" altLang="ko-KR" dirty="0"/>
              <a:t>, </a:t>
            </a:r>
            <a:r>
              <a:rPr lang="ko-KR" altLang="en-US" dirty="0"/>
              <a:t>주석</a:t>
            </a:r>
            <a:r>
              <a:rPr lang="en-US" altLang="ko-KR" dirty="0"/>
              <a:t>]</a:t>
            </a:r>
            <a:endParaRPr lang="ko-KR" altLang="en-US" dirty="0"/>
          </a:p>
          <a:p>
            <a:pPr marL="0" indent="0" latinLnBrk="1">
              <a:buNone/>
              <a:defRPr/>
            </a:pPr>
            <a:r>
              <a:rPr lang="ko-KR" altLang="en-US" dirty="0"/>
              <a:t>	</a:t>
            </a:r>
            <a:r>
              <a:rPr lang="ko-KR" altLang="en-US" sz="2000" u="sng" dirty="0"/>
              <a:t>물건</a:t>
            </a:r>
            <a:r>
              <a:rPr lang="ko-KR" altLang="en-US" sz="2000" dirty="0"/>
              <a:t>	</a:t>
            </a:r>
            <a:r>
              <a:rPr lang="ko-KR" altLang="en-US" sz="2000" u="sng" dirty="0"/>
              <a:t>단위 그램당 가치</a:t>
            </a:r>
            <a:endParaRPr lang="ko-KR" altLang="en-US" sz="2000" dirty="0"/>
          </a:p>
          <a:p>
            <a:pPr marL="0" indent="0" latinLnBrk="1">
              <a:buNone/>
              <a:defRPr/>
            </a:pPr>
            <a:r>
              <a:rPr lang="ko-KR" altLang="en-US" sz="2000" dirty="0"/>
              <a:t>	백금		</a:t>
            </a:r>
            <a:r>
              <a:rPr lang="en-US" altLang="ko-KR" sz="2000" dirty="0"/>
              <a:t>6</a:t>
            </a:r>
            <a:r>
              <a:rPr lang="ko-KR" altLang="en-US" sz="2000" dirty="0"/>
              <a:t>만원</a:t>
            </a:r>
          </a:p>
          <a:p>
            <a:pPr marL="0" indent="0" latinLnBrk="1">
              <a:buNone/>
              <a:defRPr/>
            </a:pPr>
            <a:r>
              <a:rPr lang="ko-KR" altLang="en-US" sz="2000" dirty="0"/>
              <a:t>	금		</a:t>
            </a:r>
            <a:r>
              <a:rPr lang="en-US" altLang="ko-KR" sz="2000" dirty="0"/>
              <a:t>5</a:t>
            </a:r>
            <a:r>
              <a:rPr lang="ko-KR" altLang="en-US" sz="2000" dirty="0"/>
              <a:t>만원</a:t>
            </a:r>
          </a:p>
          <a:p>
            <a:pPr marL="0" indent="0" latinLnBrk="1">
              <a:buNone/>
              <a:defRPr/>
            </a:pPr>
            <a:r>
              <a:rPr lang="ko-KR" altLang="en-US" sz="2000" dirty="0"/>
              <a:t>	은		</a:t>
            </a:r>
            <a:r>
              <a:rPr lang="en-US" altLang="ko-KR" sz="2000" dirty="0"/>
              <a:t>4</a:t>
            </a:r>
            <a:r>
              <a:rPr lang="ko-KR" altLang="en-US" sz="2000" dirty="0"/>
              <a:t>천원</a:t>
            </a:r>
          </a:p>
          <a:p>
            <a:pPr marL="0" indent="0" latinLnBrk="1">
              <a:buNone/>
              <a:defRPr/>
            </a:pPr>
            <a:r>
              <a:rPr lang="ko-KR" altLang="en-US" sz="2000" dirty="0"/>
              <a:t>	주석		</a:t>
            </a:r>
            <a:r>
              <a:rPr lang="en-US" altLang="ko-KR" sz="2000" dirty="0"/>
              <a:t>1</a:t>
            </a:r>
            <a:r>
              <a:rPr lang="ko-KR" altLang="en-US" sz="2000" dirty="0"/>
              <a:t>천원</a:t>
            </a:r>
          </a:p>
          <a:p>
            <a:pPr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44D2C-FCF2-4797-BD70-3D9F20351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0FA6C5A-CF9B-451A-87D9-4DAAA97362EB}" type="slidenum">
              <a:rPr lang="en-US" altLang="ko-KR" sz="1200">
                <a:latin typeface="Tahoma" panose="020B0604030504040204" pitchFamily="34" charset="0"/>
              </a:rPr>
              <a:pPr/>
              <a:t>69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80901" name="_x203627992" descr="EMB000016e059e4">
            <a:extLst>
              <a:ext uri="{FF2B5EF4-FFF2-40B4-BE49-F238E27FC236}">
                <a16:creationId xmlns:a16="http://schemas.microsoft.com/office/drawing/2014/main" id="{9997F0AF-7A09-4DC7-978D-E9E032943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876" y="1844824"/>
            <a:ext cx="2232248" cy="1535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7085D2DC-7907-4D1C-9F40-BDDA352BF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latinLnBrk="1">
              <a:buNone/>
              <a:defRPr/>
            </a:pPr>
            <a:r>
              <a:rPr lang="en-US" altLang="ko-KR" sz="2000" dirty="0" err="1">
                <a:solidFill>
                  <a:srgbClr val="0000FF"/>
                </a:solidFill>
              </a:rPr>
              <a:t>CoinChange</a:t>
            </a:r>
            <a:endParaRPr lang="en-US" altLang="ko-KR" sz="2000" dirty="0">
              <a:solidFill>
                <a:srgbClr val="0000FF"/>
              </a:solidFill>
            </a:endParaRPr>
          </a:p>
          <a:p>
            <a:pPr marL="0" indent="0" latinLnBrk="1">
              <a:buNone/>
              <a:defRPr/>
            </a:pPr>
            <a:r>
              <a:rPr lang="ko-KR" altLang="en-US" sz="1800" dirty="0"/>
              <a:t>입력</a:t>
            </a:r>
            <a:r>
              <a:rPr lang="en-US" altLang="ko-KR" sz="1800" dirty="0"/>
              <a:t>: </a:t>
            </a:r>
            <a:r>
              <a:rPr lang="ko-KR" altLang="en-US" sz="1800" dirty="0"/>
              <a:t>거스름돈 액수 </a:t>
            </a:r>
            <a:r>
              <a:rPr lang="en-US" altLang="ko-KR" sz="1800" dirty="0"/>
              <a:t>W</a:t>
            </a:r>
          </a:p>
          <a:p>
            <a:pPr marL="0" indent="0" latinLnBrk="1">
              <a:spcAft>
                <a:spcPts val="1200"/>
              </a:spcAft>
              <a:buNone/>
              <a:defRPr/>
            </a:pPr>
            <a:r>
              <a:rPr lang="ko-KR" altLang="en-US" sz="1800" dirty="0"/>
              <a:t>출력</a:t>
            </a:r>
            <a:r>
              <a:rPr lang="en-US" altLang="ko-KR" sz="1800" dirty="0"/>
              <a:t>: </a:t>
            </a:r>
            <a:r>
              <a:rPr lang="ko-KR" altLang="en-US" sz="1800" dirty="0"/>
              <a:t>거스름돈 액수에 대한 최소 동전 수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1. change=W, n500=n100=n50=n10=n1=0</a:t>
            </a:r>
          </a:p>
          <a:p>
            <a:pPr marL="0" indent="0" latinLnBrk="1">
              <a:buNone/>
              <a:defRPr/>
            </a:pPr>
            <a:r>
              <a:rPr lang="en-US" altLang="ko-KR" sz="1800" dirty="0">
                <a:solidFill>
                  <a:srgbClr val="0000CC"/>
                </a:solidFill>
              </a:rPr>
              <a:t>                    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// n500, n100, n50, n10, n1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은 각각의 동전 카운트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2.</a:t>
            </a:r>
            <a:r>
              <a:rPr lang="en-US" altLang="ko-KR" sz="1800" b="0" dirty="0">
                <a:solidFill>
                  <a:srgbClr val="00B0F0"/>
                </a:solidFill>
                <a:latin typeface="Consolas" panose="020B0609020204030204" pitchFamily="49" charset="0"/>
              </a:rPr>
              <a:t> while</a:t>
            </a:r>
            <a:r>
              <a:rPr lang="en-US" altLang="ko-KR" sz="1800" dirty="0"/>
              <a:t> ( change ≥ 500 )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       change = change-500, n500++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 // 500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원 동전 수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증가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3. </a:t>
            </a:r>
            <a:r>
              <a:rPr lang="en-US" altLang="ko-KR" sz="1800" b="0" dirty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dirty="0"/>
              <a:t> ( change ≥ 100 )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       change = change-100, n100++     </a:t>
            </a:r>
            <a:r>
              <a:rPr lang="en-US" altLang="ko-KR" sz="1800" dirty="0">
                <a:solidFill>
                  <a:srgbClr val="0000CC"/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100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원 동전 수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증가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4.</a:t>
            </a:r>
            <a:r>
              <a:rPr lang="en-US" altLang="ko-KR" sz="1800" b="0" dirty="0">
                <a:solidFill>
                  <a:srgbClr val="00B0F0"/>
                </a:solidFill>
                <a:latin typeface="Consolas" panose="020B0609020204030204" pitchFamily="49" charset="0"/>
              </a:rPr>
              <a:t> while</a:t>
            </a:r>
            <a:r>
              <a:rPr lang="en-US" altLang="ko-KR" sz="1800" dirty="0"/>
              <a:t> ( change ≥ 50 )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       change = change-50, n50++</a:t>
            </a:r>
            <a:r>
              <a:rPr lang="en-US" altLang="ko-KR" sz="1800" dirty="0">
                <a:solidFill>
                  <a:srgbClr val="00B050"/>
                </a:solidFill>
              </a:rPr>
              <a:t>  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50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원 동전 수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증가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5. </a:t>
            </a:r>
            <a:r>
              <a:rPr lang="en-US" altLang="ko-KR" sz="1800" b="0" dirty="0">
                <a:solidFill>
                  <a:srgbClr val="00B0F0"/>
                </a:solidFill>
                <a:latin typeface="Consolas" panose="020B0609020204030204" pitchFamily="49" charset="0"/>
              </a:rPr>
              <a:t>while</a:t>
            </a:r>
            <a:r>
              <a:rPr lang="en-US" altLang="ko-KR" sz="1800" dirty="0"/>
              <a:t> ( change ≥ 10 )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       change = change-10, n10++</a:t>
            </a:r>
            <a:r>
              <a:rPr lang="en-US" altLang="ko-KR" sz="1800" dirty="0">
                <a:solidFill>
                  <a:srgbClr val="00B050"/>
                </a:solidFill>
              </a:rPr>
              <a:t> 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// 10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원 동전 수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증가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6.</a:t>
            </a:r>
            <a:r>
              <a:rPr lang="en-US" altLang="ko-KR" sz="1800" b="0" dirty="0">
                <a:solidFill>
                  <a:srgbClr val="00B0F0"/>
                </a:solidFill>
                <a:latin typeface="Consolas" panose="020B0609020204030204" pitchFamily="49" charset="0"/>
              </a:rPr>
              <a:t> while</a:t>
            </a:r>
            <a:r>
              <a:rPr lang="en-US" altLang="ko-KR" sz="1800" dirty="0"/>
              <a:t> ( change ≥ 1 )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       change = change-1, n1++     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 // 1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원 동전 수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1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증가</a:t>
            </a:r>
          </a:p>
          <a:p>
            <a:pPr marL="0" indent="0" latinLnBrk="1">
              <a:buNone/>
              <a:defRPr/>
            </a:pPr>
            <a:r>
              <a:rPr lang="en-US" altLang="ko-KR" sz="1800" dirty="0"/>
              <a:t>7.</a:t>
            </a:r>
            <a:r>
              <a:rPr lang="en-US" altLang="ko-KR" sz="1800" b="0" dirty="0">
                <a:solidFill>
                  <a:srgbClr val="00B0F0"/>
                </a:solidFill>
                <a:latin typeface="Consolas" panose="020B0609020204030204" pitchFamily="49" charset="0"/>
              </a:rPr>
              <a:t> return</a:t>
            </a:r>
            <a:r>
              <a:rPr lang="en-US" altLang="ko-KR" sz="1800" dirty="0"/>
              <a:t> (n500+n100+n50+n10+n1)</a:t>
            </a:r>
            <a:r>
              <a:rPr lang="en-US" altLang="ko-KR" sz="1800" dirty="0">
                <a:solidFill>
                  <a:srgbClr val="0000CC"/>
                </a:solidFill>
              </a:rPr>
              <a:t>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총 동전 수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09DC19-420A-4C80-A842-2317C46B3E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B6C9D52-E6C0-41E8-86DF-833C7F5B0893}" type="slidenum">
              <a:rPr lang="en-US" altLang="ko-KR" sz="1200">
                <a:latin typeface="Tahoma" panose="020B0604030504040204" pitchFamily="34" charset="0"/>
              </a:rPr>
              <a:pPr/>
              <a:t>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800677-9084-4652-A116-C5C39BA1B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261938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>
            <a:extLst>
              <a:ext uri="{FF2B5EF4-FFF2-40B4-BE49-F238E27FC236}">
                <a16:creationId xmlns:a16="http://schemas.microsoft.com/office/drawing/2014/main" id="{2DACC99F-A402-49C2-8862-136176017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9E0A12E3-4CFE-4AFC-AC69-B04043E3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125539"/>
            <a:ext cx="7772400" cy="2951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백금을 통째로 담는다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배낭에 담긴 물건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의 무게 </a:t>
            </a:r>
            <a:r>
              <a:rPr lang="en-US" altLang="ko-KR" dirty="0"/>
              <a:t>w  = 10, </a:t>
            </a:r>
            <a:r>
              <a:rPr lang="ko-KR" altLang="en-US" dirty="0"/>
              <a:t>얻는 가치 </a:t>
            </a:r>
            <a:r>
              <a:rPr lang="en-US" altLang="ko-KR" dirty="0"/>
              <a:t>v = 60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44D2C-FCF2-4797-BD70-3D9F20351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0FA6C5A-CF9B-451A-87D9-4DAAA97362EB}" type="slidenum">
              <a:rPr lang="en-US" altLang="ko-KR" sz="1200">
                <a:latin typeface="Tahoma" panose="020B0604030504040204" pitchFamily="34" charset="0"/>
              </a:rPr>
              <a:pPr/>
              <a:t>70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E4BE695-B680-404C-8682-2DA5101070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0" y="2276873"/>
            <a:ext cx="857250" cy="155257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CFE8B5C-2021-458F-9BAC-1C3DE5B18F95}"/>
              </a:ext>
            </a:extLst>
          </p:cNvPr>
          <p:cNvSpPr txBox="1">
            <a:spLocks/>
          </p:cNvSpPr>
          <p:nvPr/>
        </p:nvSpPr>
        <p:spPr bwMode="auto">
          <a:xfrm>
            <a:off x="2351584" y="3906467"/>
            <a:ext cx="7772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sz="20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kumimoji="1" sz="20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kumimoji="1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kumimoji="1" sz="16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kern="0" dirty="0"/>
              <a:t>금을 통째로 담는다</a:t>
            </a:r>
            <a:r>
              <a:rPr lang="en-US" altLang="ko-KR" kern="0" dirty="0"/>
              <a:t>.</a:t>
            </a:r>
          </a:p>
          <a:p>
            <a:pPr>
              <a:defRPr/>
            </a:pPr>
            <a:r>
              <a:rPr lang="ko-KR" altLang="en-US" kern="0" dirty="0"/>
              <a:t>배낭에 담긴 물건</a:t>
            </a:r>
            <a:r>
              <a:rPr lang="en-US" altLang="ko-KR" kern="0" dirty="0"/>
              <a:t>(</a:t>
            </a:r>
            <a:r>
              <a:rPr lang="ko-KR" altLang="en-US" kern="0" dirty="0"/>
              <a:t>들</a:t>
            </a:r>
            <a:r>
              <a:rPr lang="en-US" altLang="ko-KR" kern="0" dirty="0"/>
              <a:t>)</a:t>
            </a:r>
            <a:r>
              <a:rPr lang="ko-KR" altLang="en-US" kern="0" dirty="0"/>
              <a:t>의 무게 </a:t>
            </a:r>
            <a:r>
              <a:rPr lang="en-US" altLang="ko-KR" kern="0" dirty="0"/>
              <a:t>w  = 25,</a:t>
            </a:r>
          </a:p>
          <a:p>
            <a:pPr marL="0" indent="0">
              <a:buNone/>
              <a:defRPr/>
            </a:pPr>
            <a:r>
              <a:rPr lang="en-US" altLang="ko-KR" kern="0" dirty="0"/>
              <a:t>    v  = 60+ 75 = 135</a:t>
            </a:r>
            <a:endParaRPr lang="ko-KR" altLang="en-US" kern="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5555AA4-548C-4385-BA0A-632905277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233" y="3964436"/>
            <a:ext cx="7524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08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>
            <a:extLst>
              <a:ext uri="{FF2B5EF4-FFF2-40B4-BE49-F238E27FC236}">
                <a16:creationId xmlns:a16="http://schemas.microsoft.com/office/drawing/2014/main" id="{2DACC99F-A402-49C2-8862-136176017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6083" name="내용 개체 틀 2">
            <a:extLst>
              <a:ext uri="{FF2B5EF4-FFF2-40B4-BE49-F238E27FC236}">
                <a16:creationId xmlns:a16="http://schemas.microsoft.com/office/drawing/2014/main" id="{9E0A12E3-4CFE-4AFC-AC69-B04043E36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125539"/>
            <a:ext cx="7772400" cy="2951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은을 통째로 담으려 하지만</a:t>
            </a:r>
            <a:endParaRPr lang="en-US" altLang="ko-KR" dirty="0"/>
          </a:p>
          <a:p>
            <a:pPr>
              <a:defRPr/>
            </a:pPr>
            <a:r>
              <a:rPr lang="ko-KR" altLang="en-US" dirty="0"/>
              <a:t>배낭에 담긴 물건</a:t>
            </a:r>
            <a:r>
              <a:rPr lang="en-US" altLang="ko-KR" dirty="0"/>
              <a:t>(</a:t>
            </a:r>
            <a:r>
              <a:rPr lang="ko-KR" altLang="en-US" dirty="0"/>
              <a:t>들</a:t>
            </a:r>
            <a:r>
              <a:rPr lang="en-US" altLang="ko-KR" dirty="0"/>
              <a:t>)</a:t>
            </a:r>
            <a:r>
              <a:rPr lang="ko-KR" altLang="en-US" dirty="0"/>
              <a:t>의 무게 </a:t>
            </a:r>
            <a:r>
              <a:rPr lang="en-US" altLang="ko-KR" dirty="0"/>
              <a:t>w  = 25 + 25 = 50</a:t>
            </a:r>
            <a:r>
              <a:rPr lang="ko-KR" altLang="en-US" dirty="0"/>
              <a:t>이 되어 배낭 용량 초과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B44D2C-FCF2-4797-BD70-3D9F20351F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0FA6C5A-CF9B-451A-87D9-4DAAA97362EB}" type="slidenum">
              <a:rPr lang="en-US" altLang="ko-KR" sz="1200">
                <a:latin typeface="Tahoma" panose="020B0604030504040204" pitchFamily="34" charset="0"/>
              </a:rPr>
              <a:pPr/>
              <a:t>71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CFE8B5C-2021-458F-9BAC-1C3DE5B18F95}"/>
              </a:ext>
            </a:extLst>
          </p:cNvPr>
          <p:cNvSpPr txBox="1">
            <a:spLocks/>
          </p:cNvSpPr>
          <p:nvPr/>
        </p:nvSpPr>
        <p:spPr bwMode="auto">
          <a:xfrm>
            <a:off x="2351584" y="4212013"/>
            <a:ext cx="77724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7373FF"/>
              </a:buClr>
              <a:buFont typeface="Wingdings" panose="05000000000000000000" pitchFamily="2" charset="2"/>
              <a:buChar char="Ø"/>
              <a:defRPr kumimoji="1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sz="20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 marL="914400" indent="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kumimoji="1" sz="20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3pPr>
            <a:lvl4pPr marL="1371600" indent="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kumimoji="1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4pPr>
            <a:lvl5pPr marL="1828800" indent="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None/>
              <a:defRPr kumimoji="1" sz="16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ko-KR" altLang="en-US" kern="0" dirty="0"/>
              <a:t>은을 </a:t>
            </a:r>
            <a:r>
              <a:rPr lang="en-US" altLang="ko-KR" kern="0" dirty="0"/>
              <a:t>40 -25 = 15 </a:t>
            </a:r>
            <a:r>
              <a:rPr lang="ko-KR" altLang="en-US" kern="0" dirty="0"/>
              <a:t>만큼만 담는다</a:t>
            </a:r>
            <a:r>
              <a:rPr lang="en-US" altLang="ko-KR" kern="0" dirty="0"/>
              <a:t>.</a:t>
            </a:r>
          </a:p>
          <a:p>
            <a:pPr>
              <a:defRPr/>
            </a:pPr>
            <a:r>
              <a:rPr lang="ko-KR" altLang="en-US" kern="0" dirty="0"/>
              <a:t>배낭에 담긴 물건</a:t>
            </a:r>
            <a:r>
              <a:rPr lang="en-US" altLang="ko-KR" kern="0" dirty="0"/>
              <a:t>(</a:t>
            </a:r>
            <a:r>
              <a:rPr lang="ko-KR" altLang="en-US" kern="0" dirty="0"/>
              <a:t>들</a:t>
            </a:r>
            <a:r>
              <a:rPr lang="en-US" altLang="ko-KR" kern="0" dirty="0"/>
              <a:t>)</a:t>
            </a:r>
            <a:r>
              <a:rPr lang="ko-KR" altLang="en-US" kern="0" dirty="0"/>
              <a:t>의 무게 </a:t>
            </a:r>
            <a:r>
              <a:rPr lang="en-US" altLang="ko-KR" kern="0" dirty="0"/>
              <a:t>w  = 40,</a:t>
            </a:r>
          </a:p>
          <a:p>
            <a:pPr marL="0" indent="0">
              <a:buNone/>
              <a:defRPr/>
            </a:pPr>
            <a:r>
              <a:rPr lang="en-US" altLang="ko-KR" kern="0" dirty="0"/>
              <a:t>    v  = 135 + (0.4</a:t>
            </a:r>
            <a:r>
              <a:rPr lang="en-US" altLang="ko-KR" kern="0" dirty="0">
                <a:latin typeface="+mn-ea"/>
                <a:ea typeface="+mn-ea"/>
              </a:rPr>
              <a:t>x</a:t>
            </a:r>
            <a:r>
              <a:rPr lang="en-US" altLang="ko-KR" kern="0" dirty="0"/>
              <a:t>15) = 141 </a:t>
            </a:r>
            <a:r>
              <a:rPr lang="ko-KR" altLang="en-US" kern="0" dirty="0"/>
              <a:t>만원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33F27F-118D-4386-A446-8469E371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936" y="2249116"/>
            <a:ext cx="838200" cy="1657350"/>
          </a:xfrm>
          <a:prstGeom prst="rect">
            <a:avLst/>
          </a:prstGeom>
        </p:spPr>
      </p:pic>
      <p:pic>
        <p:nvPicPr>
          <p:cNvPr id="9" name="_x203626552" descr="EMB000016e059f0">
            <a:extLst>
              <a:ext uri="{FF2B5EF4-FFF2-40B4-BE49-F238E27FC236}">
                <a16:creationId xmlns:a16="http://schemas.microsoft.com/office/drawing/2014/main" id="{E72C11C6-FBED-4653-B158-8CA848C9C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8208" y="3871403"/>
            <a:ext cx="2449512" cy="2510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220700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제목 1">
            <a:extLst>
              <a:ext uri="{FF2B5EF4-FFF2-40B4-BE49-F238E27FC236}">
                <a16:creationId xmlns:a16="http://schemas.microsoft.com/office/drawing/2014/main" id="{74FBE6E5-36D0-4E64-A9F2-46D05023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50179" name="내용 개체 틀 2">
            <a:extLst>
              <a:ext uri="{FF2B5EF4-FFF2-40B4-BE49-F238E27FC236}">
                <a16:creationId xmlns:a16="http://schemas.microsoft.com/office/drawing/2014/main" id="{828E3A50-7603-48B3-A93F-A19C5AE950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dirty="0"/>
              <a:t>Line 1: n</a:t>
            </a:r>
            <a:r>
              <a:rPr lang="ko-KR" altLang="en-US" dirty="0"/>
              <a:t>개의 물건 각각의 단위 무게 당 가치를 계산하는 데는 </a:t>
            </a:r>
            <a:r>
              <a:rPr lang="en-US" altLang="ko-KR" dirty="0"/>
              <a:t>O(n) </a:t>
            </a:r>
            <a:r>
              <a:rPr lang="ko-KR" altLang="en-US" dirty="0"/>
              <a:t>시간 소요</a:t>
            </a:r>
            <a:endParaRPr lang="en-US" altLang="ko-KR" dirty="0"/>
          </a:p>
          <a:p>
            <a:pPr algn="just">
              <a:defRPr/>
            </a:pPr>
            <a:r>
              <a:rPr lang="en-US" altLang="ko-KR" dirty="0"/>
              <a:t>Line 2: </a:t>
            </a:r>
            <a:r>
              <a:rPr lang="ko-KR" altLang="en-US" dirty="0"/>
              <a:t>물건의 단위 무게 당 가치에 대해서 정렬하기 위해</a:t>
            </a:r>
            <a:r>
              <a:rPr lang="ko-KR" altLang="en-US" b="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Line 5~10: while-</a:t>
            </a:r>
            <a:r>
              <a:rPr lang="ko-KR" altLang="en-US" dirty="0"/>
              <a:t>루프의 수행은 </a:t>
            </a:r>
            <a:r>
              <a:rPr lang="en-US" altLang="ko-KR" dirty="0"/>
              <a:t>n</a:t>
            </a:r>
            <a:r>
              <a:rPr lang="ko-KR" altLang="en-US" dirty="0"/>
              <a:t>번을 넘지 않으며</a:t>
            </a:r>
            <a:r>
              <a:rPr lang="en-US" altLang="ko-KR" dirty="0"/>
              <a:t>, </a:t>
            </a:r>
            <a:r>
              <a:rPr lang="ko-KR" altLang="en-US" dirty="0"/>
              <a:t>루프 내부의 수행은 </a:t>
            </a:r>
            <a:r>
              <a:rPr lang="en-US" altLang="ko-KR" dirty="0"/>
              <a:t>O(1)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Line 11~14: </a:t>
            </a:r>
            <a:r>
              <a:rPr lang="ko-KR" altLang="en-US" dirty="0"/>
              <a:t>각각 </a:t>
            </a:r>
            <a:r>
              <a:rPr lang="en-US" altLang="ko-KR" dirty="0"/>
              <a:t>O(1) </a:t>
            </a:r>
            <a:r>
              <a:rPr lang="ko-KR" altLang="en-US" dirty="0"/>
              <a:t>시간 소요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알고리즘의 시간 복잡도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O(n)+O(</a:t>
            </a:r>
            <a:r>
              <a:rPr lang="en-US" altLang="ko-KR" dirty="0" err="1"/>
              <a:t>nlogn</a:t>
            </a:r>
            <a:r>
              <a:rPr lang="en-US" altLang="ko-KR" dirty="0"/>
              <a:t>)+</a:t>
            </a:r>
            <a:r>
              <a:rPr lang="en-US" altLang="ko-KR" dirty="0" err="1"/>
              <a:t>n</a:t>
            </a:r>
            <a:r>
              <a:rPr lang="en-US" altLang="ko-KR" dirty="0" err="1">
                <a:latin typeface="+mn-ea"/>
                <a:ea typeface="+mn-ea"/>
              </a:rPr>
              <a:t>x</a:t>
            </a:r>
            <a:r>
              <a:rPr lang="en-US" altLang="ko-KR" dirty="0" err="1"/>
              <a:t>O</a:t>
            </a:r>
            <a:r>
              <a:rPr lang="en-US" altLang="ko-KR" dirty="0"/>
              <a:t>(1)+O(1) =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5DEE4A-C755-465F-AF68-AB006D6834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1576723-767C-4543-A5C1-855C32051EBB}" type="slidenum">
              <a:rPr lang="en-US" altLang="ko-KR" sz="1200">
                <a:latin typeface="Tahoma" panose="020B0604030504040204" pitchFamily="34" charset="0"/>
              </a:rPr>
              <a:pPr/>
              <a:t>72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제목 1">
            <a:extLst>
              <a:ext uri="{FF2B5EF4-FFF2-40B4-BE49-F238E27FC236}">
                <a16:creationId xmlns:a16="http://schemas.microsoft.com/office/drawing/2014/main" id="{7AF8C1B1-64CB-48E8-A61D-CA88D2CED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86019" name="내용 개체 틀 2">
            <a:extLst>
              <a:ext uri="{FF2B5EF4-FFF2-40B4-BE49-F238E27FC236}">
                <a16:creationId xmlns:a16="http://schemas.microsoft.com/office/drawing/2014/main" id="{92FFC71C-5571-4404-A46E-0D765B460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84785"/>
            <a:ext cx="7772400" cy="5111279"/>
          </a:xfrm>
        </p:spPr>
        <p:txBody>
          <a:bodyPr/>
          <a:lstStyle/>
          <a:p>
            <a:pPr algn="just"/>
            <a:r>
              <a:rPr lang="en-US" altLang="ko-KR" dirty="0"/>
              <a:t>0-1 </a:t>
            </a:r>
            <a:r>
              <a:rPr lang="ko-KR" altLang="en-US" dirty="0"/>
              <a:t>배낭 문제는 최소의 비용으로 자원을 할당하는 문제로서</a:t>
            </a:r>
            <a:r>
              <a:rPr lang="en-US" altLang="ko-KR" dirty="0"/>
              <a:t>, </a:t>
            </a:r>
            <a:r>
              <a:rPr lang="ko-KR" altLang="en-US" dirty="0" err="1"/>
              <a:t>조합론</a:t>
            </a:r>
            <a:r>
              <a:rPr lang="en-US" altLang="ko-KR" dirty="0"/>
              <a:t>, </a:t>
            </a:r>
            <a:r>
              <a:rPr lang="ko-KR" altLang="en-US" dirty="0"/>
              <a:t>계산이론</a:t>
            </a:r>
            <a:r>
              <a:rPr lang="en-US" altLang="ko-KR" dirty="0"/>
              <a:t>, </a:t>
            </a:r>
            <a:r>
              <a:rPr lang="ko-KR" altLang="en-US" dirty="0" err="1"/>
              <a:t>암호학</a:t>
            </a:r>
            <a:r>
              <a:rPr lang="en-US" altLang="ko-KR" dirty="0"/>
              <a:t>, </a:t>
            </a:r>
            <a:r>
              <a:rPr lang="ko-KR" altLang="en-US" dirty="0"/>
              <a:t>응용 수학 분야에서 기본적인 문제로 다뤄진다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‘버리는 부분 최소화하는’ 원자재 자르기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자산투자 및 금융 포트폴리오에서의 최선의 선택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Merkle–Hellman </a:t>
            </a:r>
            <a:r>
              <a:rPr lang="ko-KR" altLang="en-US" dirty="0"/>
              <a:t>배낭 암호 시스템에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848721-9FD1-4D48-BD3A-278CDEA462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0ADF579-EF35-4871-8644-EB73AB6E9623}" type="slidenum">
              <a:rPr lang="en-US" altLang="ko-KR" sz="1200">
                <a:latin typeface="Tahoma" panose="020B0604030504040204" pitchFamily="34" charset="0"/>
              </a:rPr>
              <a:pPr/>
              <a:t>73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C0D712-D713-4017-A873-6FE7242AD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84" y="238388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C8310FF-CCCB-481B-B8AD-7C36B0B7B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926" y="72076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제목 1">
            <a:extLst>
              <a:ext uri="{FF2B5EF4-FFF2-40B4-BE49-F238E27FC236}">
                <a16:creationId xmlns:a16="http://schemas.microsoft.com/office/drawing/2014/main" id="{C7253AEC-79C7-4510-8636-9F617072CA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4.5 </a:t>
            </a:r>
            <a:r>
              <a:rPr lang="ko-KR" altLang="en-US" dirty="0"/>
              <a:t>집합 커버 문제</a:t>
            </a:r>
          </a:p>
        </p:txBody>
      </p:sp>
      <p:sp>
        <p:nvSpPr>
          <p:cNvPr id="87043" name="내용 개체 틀 2">
            <a:extLst>
              <a:ext uri="{FF2B5EF4-FFF2-40B4-BE49-F238E27FC236}">
                <a16:creationId xmlns:a16="http://schemas.microsoft.com/office/drawing/2014/main" id="{D004552C-9FA1-4A45-A97C-55A6F9B5B2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28801"/>
            <a:ext cx="7772400" cy="4967263"/>
          </a:xfrm>
        </p:spPr>
        <p:txBody>
          <a:bodyPr/>
          <a:lstStyle/>
          <a:p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원소를 가진 집합 </a:t>
            </a:r>
            <a:r>
              <a:rPr lang="en-US" altLang="ko-KR" dirty="0"/>
              <a:t>U</a:t>
            </a:r>
            <a:r>
              <a:rPr lang="ko-KR" altLang="en-US" dirty="0"/>
              <a:t>가 있고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U</a:t>
            </a:r>
            <a:r>
              <a:rPr lang="ko-KR" altLang="en-US" dirty="0"/>
              <a:t>의 부분집합들을 원소로 하는 집합 </a:t>
            </a:r>
            <a:r>
              <a:rPr lang="en-US" altLang="ko-KR" dirty="0"/>
              <a:t>F</a:t>
            </a:r>
            <a:r>
              <a:rPr lang="ko-KR" altLang="en-US" dirty="0"/>
              <a:t>가 주어질 때</a:t>
            </a:r>
            <a:r>
              <a:rPr lang="en-US" altLang="ko-KR" dirty="0"/>
              <a:t>,</a:t>
            </a:r>
          </a:p>
          <a:p>
            <a:pPr lvl="1"/>
            <a:r>
              <a:rPr lang="en-US" altLang="ko-KR" dirty="0"/>
              <a:t>F</a:t>
            </a:r>
            <a:r>
              <a:rPr lang="ko-KR" altLang="en-US" dirty="0"/>
              <a:t>의 원소들인 집합들 중에서 어떤 집합들을 선택하여 </a:t>
            </a:r>
            <a:r>
              <a:rPr lang="ko-KR" altLang="en-US" dirty="0" err="1"/>
              <a:t>합집합하면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ko-KR" altLang="en-US" dirty="0"/>
              <a:t>와 같게 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집합 커버 </a:t>
            </a:r>
            <a:r>
              <a:rPr lang="en-US" altLang="ko-KR" dirty="0"/>
              <a:t>(Set Cover)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/>
            <a:r>
              <a:rPr lang="ko-KR" altLang="en-US" dirty="0"/>
              <a:t>집합 </a:t>
            </a:r>
            <a:r>
              <a:rPr lang="en-US" altLang="ko-KR" dirty="0"/>
              <a:t>F</a:t>
            </a:r>
            <a:r>
              <a:rPr lang="ko-KR" altLang="en-US" dirty="0"/>
              <a:t>에서 선택하는 집합들의 수를 최소화하는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CE8B53-BDBA-43CF-B116-E2737F0954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AE12CA3-3709-496E-95C8-37B85ADBE9C4}" type="slidenum">
              <a:rPr lang="en-US" altLang="ko-KR" sz="1200">
                <a:latin typeface="Tahoma" panose="020B0604030504040204" pitchFamily="34" charset="0"/>
              </a:rPr>
              <a:pPr/>
              <a:t>74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>
            <a:extLst>
              <a:ext uri="{FF2B5EF4-FFF2-40B4-BE49-F238E27FC236}">
                <a16:creationId xmlns:a16="http://schemas.microsoft.com/office/drawing/2014/main" id="{4BB48F57-657C-4B7E-971A-F92D94C96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신도시 학교 배치</a:t>
            </a:r>
          </a:p>
        </p:txBody>
      </p:sp>
      <p:sp>
        <p:nvSpPr>
          <p:cNvPr id="88067" name="내용 개체 틀 2">
            <a:extLst>
              <a:ext uri="{FF2B5EF4-FFF2-40B4-BE49-F238E27FC236}">
                <a16:creationId xmlns:a16="http://schemas.microsoft.com/office/drawing/2014/main" id="{13398B3C-F7B2-4AAE-812E-E8BA268A8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신도시를 계획하는 데 있어서 학교 배치의 예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개의 마을이 신도시에 만들어질 계획이다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다음 조건이 만족되도록 학교 위치를 선정해야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학교는 마을에 위치해야 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등교 거리는 걸어서 </a:t>
            </a:r>
            <a:r>
              <a:rPr lang="en-US" altLang="ko-KR" dirty="0"/>
              <a:t>15</a:t>
            </a:r>
            <a:r>
              <a:rPr lang="ko-KR" altLang="en-US" dirty="0"/>
              <a:t>분 이내이어야 한다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어느 마을에 학교를 신설해야 학교의 수가 최소가 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666263-3BBC-4BF8-92DB-0A3A5C4E7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1BC9C02-E0E4-44B0-96C0-F550C17B2367}" type="slidenum">
              <a:rPr lang="en-US" altLang="ko-KR" sz="1200">
                <a:latin typeface="Tahoma" panose="020B0604030504040204" pitchFamily="34" charset="0"/>
              </a:rPr>
              <a:pPr/>
              <a:t>75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88069" name="_x199739432" descr="EMB000015589131">
            <a:extLst>
              <a:ext uri="{FF2B5EF4-FFF2-40B4-BE49-F238E27FC236}">
                <a16:creationId xmlns:a16="http://schemas.microsoft.com/office/drawing/2014/main" id="{BD1168A9-1E01-4FA8-9D98-1D79D664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9" y="4241905"/>
            <a:ext cx="2800339" cy="1678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_x199739352" descr="EMB000015589134">
            <a:extLst>
              <a:ext uri="{FF2B5EF4-FFF2-40B4-BE49-F238E27FC236}">
                <a16:creationId xmlns:a16="http://schemas.microsoft.com/office/drawing/2014/main" id="{A57954A1-79E3-48E8-B894-8B8A6C3EC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4142492"/>
            <a:ext cx="2800340" cy="1678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71" name="직사각형 6">
            <a:extLst>
              <a:ext uri="{FF2B5EF4-FFF2-40B4-BE49-F238E27FC236}">
                <a16:creationId xmlns:a16="http://schemas.microsoft.com/office/drawing/2014/main" id="{EE24E2ED-1562-4601-B9E4-8D57B1339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7460" y="5955564"/>
            <a:ext cx="48609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1">
              <a:spcBef>
                <a:spcPct val="0"/>
              </a:spcBef>
              <a:buClrTx/>
              <a:buFontTx/>
              <a:buNone/>
            </a:pP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등교 거리가 </a:t>
            </a:r>
            <a:r>
              <a:rPr lang="en-US" altLang="ko-KR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</a:t>
            </a:r>
            <a:r>
              <a:rPr lang="ko-KR" altLang="en-US" sz="21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 이내인 마을 간의 관계</a:t>
            </a:r>
          </a:p>
        </p:txBody>
      </p:sp>
      <p:sp>
        <p:nvSpPr>
          <p:cNvPr id="88072" name="직사각형 7">
            <a:extLst>
              <a:ext uri="{FF2B5EF4-FFF2-40B4-BE49-F238E27FC236}">
                <a16:creationId xmlns:a16="http://schemas.microsoft.com/office/drawing/2014/main" id="{3BAC02FE-4CBA-4F93-B4E3-50CFBC9E2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1765" y="5904129"/>
            <a:ext cx="2232025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latinLnBrk="1">
              <a:spcBef>
                <a:spcPct val="0"/>
              </a:spcBef>
              <a:buClrTx/>
              <a:buFontTx/>
              <a:buNone/>
            </a:pPr>
            <a:r>
              <a:rPr lang="en-US" altLang="ko-KR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</a:t>
            </a:r>
            <a:r>
              <a:rPr lang="ko-KR" altLang="en-US" sz="21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마을의 위치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>
            <a:extLst>
              <a:ext uri="{FF2B5EF4-FFF2-40B4-BE49-F238E27FC236}">
                <a16:creationId xmlns:a16="http://schemas.microsoft.com/office/drawing/2014/main" id="{1EF34E73-08B6-4F12-9EDF-B2E4C7A6C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최적해</a:t>
            </a:r>
          </a:p>
        </p:txBody>
      </p:sp>
      <p:sp>
        <p:nvSpPr>
          <p:cNvPr id="89091" name="내용 개체 틀 2">
            <a:extLst>
              <a:ext uri="{FF2B5EF4-FFF2-40B4-BE49-F238E27FC236}">
                <a16:creationId xmlns:a16="http://schemas.microsoft.com/office/drawing/2014/main" id="{E0A5AB2E-C4D7-41D9-A430-F6A1E7BD84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어느 마을에 학교를 신설해야 학교의 수가 최소가 되는가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 마을에 학교를 만들면</a:t>
            </a:r>
            <a:endParaRPr lang="en-US" altLang="ko-KR" dirty="0"/>
          </a:p>
          <a:p>
            <a:pPr lvl="2"/>
            <a:r>
              <a:rPr lang="en-US" altLang="ko-KR" dirty="0"/>
              <a:t>1, 2, 3, 4, 8 </a:t>
            </a:r>
            <a:r>
              <a:rPr lang="ko-KR" altLang="en-US" dirty="0"/>
              <a:t>마을의 학생들이 </a:t>
            </a:r>
            <a:r>
              <a:rPr lang="en-US" altLang="ko-KR" dirty="0"/>
              <a:t>15</a:t>
            </a:r>
            <a:r>
              <a:rPr lang="ko-KR" altLang="en-US" dirty="0"/>
              <a:t>분 이내에 등교 가능</a:t>
            </a:r>
            <a:endParaRPr lang="en-US" altLang="ko-KR" dirty="0"/>
          </a:p>
          <a:p>
            <a:pPr lvl="2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마을 </a:t>
            </a:r>
            <a:r>
              <a:rPr lang="en-US" altLang="ko-KR" dirty="0"/>
              <a:t>1, 2, 3, 4, 8</a:t>
            </a:r>
            <a:r>
              <a:rPr lang="ko-KR" altLang="en-US" dirty="0"/>
              <a:t>이 커버된다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6</a:t>
            </a:r>
            <a:r>
              <a:rPr lang="ko-KR" altLang="en-US" dirty="0"/>
              <a:t>번 마을에 학교를 만들면</a:t>
            </a:r>
            <a:endParaRPr lang="en-US" altLang="ko-KR" dirty="0"/>
          </a:p>
          <a:p>
            <a:pPr lvl="2"/>
            <a:r>
              <a:rPr lang="ko-KR" altLang="en-US" dirty="0"/>
              <a:t>마을 </a:t>
            </a:r>
            <a:r>
              <a:rPr lang="en-US" altLang="ko-KR" dirty="0"/>
              <a:t>5, 6, 7, 9, 10</a:t>
            </a:r>
            <a:r>
              <a:rPr lang="ko-KR" altLang="en-US" dirty="0"/>
              <a:t>이 커버된다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번과 </a:t>
            </a:r>
            <a:r>
              <a:rPr lang="en-US" altLang="ko-KR" dirty="0"/>
              <a:t>6</a:t>
            </a:r>
            <a:r>
              <a:rPr lang="ko-KR" altLang="en-US" dirty="0"/>
              <a:t>번 마을에 학교를 배치하면 모든 마을이 커버된다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최소의 학교 수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C73D50-2CE4-4D66-BE88-FBBD5F0C2B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17E3D6B-9C05-43EC-A0AC-C90D3AFBED9B}" type="slidenum">
              <a:rPr lang="en-US" altLang="ko-KR" sz="1200">
                <a:latin typeface="Tahoma" panose="020B0604030504040204" pitchFamily="34" charset="0"/>
              </a:rPr>
              <a:pPr/>
              <a:t>76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89093" name="_x199738792" descr="EMB000015589148">
            <a:extLst>
              <a:ext uri="{FF2B5EF4-FFF2-40B4-BE49-F238E27FC236}">
                <a16:creationId xmlns:a16="http://schemas.microsoft.com/office/drawing/2014/main" id="{F41424A3-D0DE-42A8-B225-90526425F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1984" y="4653136"/>
            <a:ext cx="2952328" cy="172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>
            <a:extLst>
              <a:ext uri="{FF2B5EF4-FFF2-40B4-BE49-F238E27FC236}">
                <a16:creationId xmlns:a16="http://schemas.microsoft.com/office/drawing/2014/main" id="{9E5D1E28-8E98-4DBD-BA1F-872B77E47D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집합 커버</a:t>
            </a:r>
          </a:p>
        </p:txBody>
      </p:sp>
      <p:sp>
        <p:nvSpPr>
          <p:cNvPr id="90115" name="내용 개체 틀 2">
            <a:extLst>
              <a:ext uri="{FF2B5EF4-FFF2-40B4-BE49-F238E27FC236}">
                <a16:creationId xmlns:a16="http://schemas.microsoft.com/office/drawing/2014/main" id="{BC79D9AE-D248-486E-8C26-576068483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 dirty="0"/>
              <a:t>신도시 계획 문제를 집합 커버 문제로 변환</a:t>
            </a: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U = {1, 2, 3, 4, 5, 6, 7, 8, 9, 10}	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신도시의 마을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개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marL="457200" lvl="1" indent="0">
              <a:buNone/>
              <a:defRPr/>
            </a:pPr>
            <a:r>
              <a:rPr lang="en-US" altLang="ko-KR" dirty="0"/>
              <a:t>F = {S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4</a:t>
            </a:r>
            <a:r>
              <a:rPr lang="en-US" altLang="ko-KR" dirty="0"/>
              <a:t>, S</a:t>
            </a:r>
            <a:r>
              <a:rPr lang="en-US" altLang="ko-KR" baseline="-25000" dirty="0"/>
              <a:t>5</a:t>
            </a:r>
            <a:r>
              <a:rPr lang="en-US" altLang="ko-KR" dirty="0"/>
              <a:t>, S</a:t>
            </a:r>
            <a:r>
              <a:rPr lang="en-US" altLang="ko-KR" baseline="-25000" dirty="0"/>
              <a:t>6</a:t>
            </a:r>
            <a:r>
              <a:rPr lang="en-US" altLang="ko-KR" dirty="0"/>
              <a:t>, S</a:t>
            </a:r>
            <a:r>
              <a:rPr lang="en-US" altLang="ko-KR" baseline="-25000" dirty="0"/>
              <a:t>7</a:t>
            </a:r>
            <a:r>
              <a:rPr lang="en-US" altLang="ko-KR" dirty="0"/>
              <a:t>, S</a:t>
            </a:r>
            <a:r>
              <a:rPr lang="en-US" altLang="ko-KR" baseline="-25000" dirty="0"/>
              <a:t>8</a:t>
            </a:r>
            <a:r>
              <a:rPr lang="en-US" altLang="ko-KR" dirty="0"/>
              <a:t>, S</a:t>
            </a:r>
            <a:r>
              <a:rPr lang="en-US" altLang="ko-KR" baseline="-25000" dirty="0"/>
              <a:t>9</a:t>
            </a:r>
            <a:r>
              <a:rPr lang="en-US" altLang="ko-KR" dirty="0"/>
              <a:t>, S</a:t>
            </a:r>
            <a:r>
              <a:rPr lang="en-US" altLang="ko-KR" baseline="-25000" dirty="0"/>
              <a:t>10</a:t>
            </a:r>
            <a:r>
              <a:rPr lang="en-US" altLang="ko-KR" dirty="0"/>
              <a:t>}</a:t>
            </a:r>
          </a:p>
          <a:p>
            <a:pPr marL="457200" lvl="1" indent="0">
              <a:buNone/>
              <a:defRPr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// S</a:t>
            </a:r>
            <a:r>
              <a:rPr lang="en-US" altLang="ko-KR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는 마을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에 학교를 배치했을 때 커버되는 마을의 집합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  <a:p>
            <a:pPr lvl="4">
              <a:defRPr/>
            </a:pPr>
            <a:endParaRPr lang="en-US" altLang="ko-KR" dirty="0"/>
          </a:p>
          <a:p>
            <a:pPr marL="457200" lvl="1" indent="0"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={1, 2, 3, 8}           S</a:t>
            </a:r>
            <a:r>
              <a:rPr lang="en-US" altLang="ko-KR" baseline="-25000" dirty="0"/>
              <a:t>5</a:t>
            </a:r>
            <a:r>
              <a:rPr lang="en-US" altLang="ko-KR" dirty="0"/>
              <a:t>={4, 5, 6, 7}            S</a:t>
            </a:r>
            <a:r>
              <a:rPr lang="en-US" altLang="ko-KR" baseline="-25000" dirty="0"/>
              <a:t>9 </a:t>
            </a:r>
            <a:r>
              <a:rPr lang="en-US" altLang="ko-KR" dirty="0"/>
              <a:t>={6, 9}</a:t>
            </a:r>
          </a:p>
          <a:p>
            <a:pPr marL="457200" lvl="1" indent="0"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en-US" altLang="ko-KR" dirty="0"/>
              <a:t>={1, 2, 3, 4, 8} 	S</a:t>
            </a:r>
            <a:r>
              <a:rPr lang="en-US" altLang="ko-KR" baseline="-25000" dirty="0"/>
              <a:t>6</a:t>
            </a:r>
            <a:r>
              <a:rPr lang="en-US" altLang="ko-KR" dirty="0"/>
              <a:t>={5, 6, 7, 9, 10}      S</a:t>
            </a:r>
            <a:r>
              <a:rPr lang="en-US" altLang="ko-KR" baseline="-25000" dirty="0"/>
              <a:t>10</a:t>
            </a:r>
            <a:r>
              <a:rPr lang="en-US" altLang="ko-KR" dirty="0"/>
              <a:t>={6, 10}</a:t>
            </a:r>
          </a:p>
          <a:p>
            <a:pPr marL="457200" lvl="1" indent="0"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3</a:t>
            </a:r>
            <a:r>
              <a:rPr lang="en-US" altLang="ko-KR" dirty="0"/>
              <a:t>={1, 2, 3, 4}           S</a:t>
            </a:r>
            <a:r>
              <a:rPr lang="en-US" altLang="ko-KR" baseline="-25000" dirty="0"/>
              <a:t>7</a:t>
            </a:r>
            <a:r>
              <a:rPr lang="en-US" altLang="ko-KR" dirty="0"/>
              <a:t>={4, 5, 6, 7}</a:t>
            </a:r>
          </a:p>
          <a:p>
            <a:pPr marL="457200" lvl="1" indent="0"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4</a:t>
            </a:r>
            <a:r>
              <a:rPr lang="en-US" altLang="ko-KR" dirty="0"/>
              <a:t>={2, 3, 4, 5, 7, 8}    S</a:t>
            </a:r>
            <a:r>
              <a:rPr lang="en-US" altLang="ko-KR" baseline="-25000" dirty="0"/>
              <a:t>8</a:t>
            </a:r>
            <a:r>
              <a:rPr lang="en-US" altLang="ko-KR" dirty="0"/>
              <a:t>={1, 2, 4, 8}</a:t>
            </a:r>
          </a:p>
          <a:p>
            <a:pPr lvl="4">
              <a:defRPr/>
            </a:pPr>
            <a:endParaRPr lang="en-US" altLang="ko-KR" dirty="0"/>
          </a:p>
          <a:p>
            <a:pPr lvl="1" algn="just">
              <a:defRPr/>
            </a:pPr>
            <a:r>
              <a:rPr lang="en-US" altLang="ko-KR" sz="2400" dirty="0"/>
              <a:t>S</a:t>
            </a:r>
            <a:r>
              <a:rPr lang="en-US" altLang="ko-KR" sz="2400" baseline="-25000" dirty="0"/>
              <a:t>i</a:t>
            </a:r>
            <a:r>
              <a:rPr lang="ko-KR" altLang="en-US" sz="2400" dirty="0"/>
              <a:t> 집합들 중에서 어떤 집합들을 선택해야 그들의 합집합이 </a:t>
            </a:r>
            <a:r>
              <a:rPr lang="en-US" altLang="ko-KR" sz="2400" dirty="0"/>
              <a:t>U</a:t>
            </a:r>
            <a:r>
              <a:rPr lang="ko-KR" altLang="en-US" sz="2400" dirty="0"/>
              <a:t>와 같은가</a:t>
            </a:r>
            <a:r>
              <a:rPr lang="en-US" altLang="ko-KR" sz="2400" dirty="0"/>
              <a:t>?</a:t>
            </a:r>
          </a:p>
          <a:p>
            <a:pPr lvl="2">
              <a:defRPr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선택된 집합의 수는 최소이어야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18A31-24C0-458C-A212-10031A6831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909305E-02F2-4A66-A01A-79D7751F2633}" type="slidenum">
              <a:rPr lang="en-US" altLang="ko-KR" sz="1200">
                <a:latin typeface="Tahoma" panose="020B0604030504040204" pitchFamily="34" charset="0"/>
              </a:rPr>
              <a:pPr/>
              <a:t>77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1">
            <a:extLst>
              <a:ext uri="{FF2B5EF4-FFF2-40B4-BE49-F238E27FC236}">
                <a16:creationId xmlns:a16="http://schemas.microsoft.com/office/drawing/2014/main" id="{028294E6-197B-4714-ADBA-B1D83CFFBD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최적해</a:t>
            </a:r>
          </a:p>
        </p:txBody>
      </p:sp>
      <p:sp>
        <p:nvSpPr>
          <p:cNvPr id="91139" name="내용 개체 틀 2">
            <a:extLst>
              <a:ext uri="{FF2B5EF4-FFF2-40B4-BE49-F238E27FC236}">
                <a16:creationId xmlns:a16="http://schemas.microsoft.com/office/drawing/2014/main" id="{5BBD1BDF-529F-4FE7-B407-78C51AE5B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sz="2400" dirty="0"/>
              <a:t>S</a:t>
            </a:r>
            <a:r>
              <a:rPr lang="en-US" altLang="ko-KR" sz="2400" baseline="-25000" dirty="0"/>
              <a:t>2</a:t>
            </a:r>
            <a:r>
              <a:rPr lang="ko-KR" altLang="en-US" dirty="0"/>
              <a:t>∪</a:t>
            </a:r>
            <a:r>
              <a:rPr lang="en-US" altLang="ko-KR" sz="2400" dirty="0"/>
              <a:t>S</a:t>
            </a:r>
            <a:r>
              <a:rPr lang="en-US" altLang="ko-KR" sz="2400" baseline="-25000" dirty="0"/>
              <a:t>6</a:t>
            </a:r>
            <a:r>
              <a:rPr lang="ko-KR" altLang="en-US" baseline="-25000" dirty="0"/>
              <a:t> </a:t>
            </a:r>
            <a:r>
              <a:rPr lang="en-US" altLang="ko-KR" dirty="0"/>
              <a:t>= {1, 2, 3, 4, 8} </a:t>
            </a:r>
            <a:r>
              <a:rPr lang="ko-KR" altLang="en-US" dirty="0"/>
              <a:t>∪ </a:t>
            </a:r>
            <a:r>
              <a:rPr lang="en-US" altLang="ko-KR" dirty="0"/>
              <a:t>{5, 6, 7, 9, 10} </a:t>
            </a:r>
          </a:p>
          <a:p>
            <a:pPr marL="457200" lvl="1" indent="0">
              <a:buNone/>
              <a:defRPr/>
            </a:pPr>
            <a:r>
              <a:rPr lang="en-US" altLang="ko-KR" dirty="0"/>
              <a:t>	       = {1, 2, 3, 4, 5, 6, 7, 8, 9, 10} = U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783B07-6C50-4981-A9D4-153B6391E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00E0B0A-9F9E-453F-AB42-BC490C0C8CFE}" type="slidenum">
              <a:rPr lang="en-US" altLang="ko-KR" sz="1200">
                <a:latin typeface="Tahoma" panose="020B0604030504040204" pitchFamily="34" charset="0"/>
              </a:rPr>
              <a:pPr/>
              <a:t>78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91141" name="_x199738792" descr="EMB000015589148">
            <a:extLst>
              <a:ext uri="{FF2B5EF4-FFF2-40B4-BE49-F238E27FC236}">
                <a16:creationId xmlns:a16="http://schemas.microsoft.com/office/drawing/2014/main" id="{148C5B00-FB2B-4505-B09B-5E4774CBB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728" y="2564904"/>
            <a:ext cx="3960440" cy="231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>
            <a:extLst>
              <a:ext uri="{FF2B5EF4-FFF2-40B4-BE49-F238E27FC236}">
                <a16:creationId xmlns:a16="http://schemas.microsoft.com/office/drawing/2014/main" id="{02D48B3D-6E06-4CDB-B6E1-B8360D109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단순한 해결 방법</a:t>
            </a:r>
          </a:p>
        </p:txBody>
      </p:sp>
      <p:sp>
        <p:nvSpPr>
          <p:cNvPr id="92163" name="내용 개체 틀 2">
            <a:extLst>
              <a:ext uri="{FF2B5EF4-FFF2-40B4-BE49-F238E27FC236}">
                <a16:creationId xmlns:a16="http://schemas.microsoft.com/office/drawing/2014/main" id="{1987CEA1-3598-4290-8322-40D9565195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집합 커버 문제의 최적해는 어떻게 찾아야 할까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F</a:t>
            </a:r>
            <a:r>
              <a:rPr lang="ko-KR" altLang="en-US" dirty="0"/>
              <a:t>에 </a:t>
            </a:r>
            <a:r>
              <a:rPr lang="en-US" altLang="ko-KR" dirty="0"/>
              <a:t>n</a:t>
            </a:r>
            <a:r>
              <a:rPr lang="ko-KR" altLang="en-US" dirty="0"/>
              <a:t>개의 집합들이 있다고 가정해보자</a:t>
            </a:r>
            <a:r>
              <a:rPr lang="en-US" altLang="ko-KR" dirty="0"/>
              <a:t>.</a:t>
            </a:r>
          </a:p>
          <a:p>
            <a:pPr lvl="4"/>
            <a:endParaRPr lang="en-US" altLang="ko-KR" dirty="0"/>
          </a:p>
          <a:p>
            <a:r>
              <a:rPr lang="ko-KR" altLang="en-US" dirty="0"/>
              <a:t>가장 단순한 방법</a:t>
            </a:r>
            <a:endParaRPr lang="en-US" altLang="ko-KR" dirty="0"/>
          </a:p>
          <a:p>
            <a:pPr lvl="1"/>
            <a:r>
              <a:rPr lang="en-US" altLang="ko-KR" dirty="0"/>
              <a:t>F</a:t>
            </a:r>
            <a:r>
              <a:rPr lang="ko-KR" altLang="en-US" dirty="0"/>
              <a:t>에 있는 집합들의 모든 조합을 </a:t>
            </a:r>
            <a:r>
              <a:rPr lang="en-US" altLang="ko-KR" dirty="0"/>
              <a:t>1</a:t>
            </a:r>
            <a:r>
              <a:rPr lang="ko-KR" altLang="en-US" dirty="0"/>
              <a:t>개씩 </a:t>
            </a:r>
            <a:r>
              <a:rPr lang="ko-KR" altLang="en-US" dirty="0" err="1"/>
              <a:t>합집합하여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ko-KR" altLang="en-US" dirty="0"/>
              <a:t>가 되는지 확인하고</a:t>
            </a:r>
            <a:r>
              <a:rPr lang="en-US" altLang="ko-KR" dirty="0"/>
              <a:t>, </a:t>
            </a:r>
          </a:p>
          <a:p>
            <a:pPr lvl="1"/>
            <a:r>
              <a:rPr lang="en-US" altLang="ko-KR" dirty="0"/>
              <a:t>U</a:t>
            </a:r>
            <a:r>
              <a:rPr lang="ko-KR" altLang="en-US" dirty="0"/>
              <a:t>가 되는 조합의 집합 수가 최소인 것을 찾는다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F={S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}</a:t>
            </a:r>
            <a:r>
              <a:rPr lang="ko-KR" altLang="en-US" dirty="0"/>
              <a:t>일 경우 모든 조합</a:t>
            </a:r>
            <a:endParaRPr lang="en-US" altLang="ko-KR" dirty="0"/>
          </a:p>
          <a:p>
            <a:pPr lvl="2"/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1</a:t>
            </a:r>
            <a:r>
              <a:rPr lang="ko-KR" altLang="en-US" dirty="0"/>
              <a:t>∪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1</a:t>
            </a:r>
            <a:r>
              <a:rPr lang="ko-KR" altLang="en-US" dirty="0"/>
              <a:t>∪</a:t>
            </a:r>
            <a:r>
              <a:rPr lang="en-US" altLang="ko-KR" dirty="0"/>
              <a:t>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ko-KR" altLang="en-US" dirty="0"/>
              <a:t>∪</a:t>
            </a:r>
            <a:r>
              <a:rPr lang="en-US" altLang="ko-KR" dirty="0"/>
              <a:t>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1</a:t>
            </a:r>
            <a:r>
              <a:rPr lang="ko-KR" altLang="en-US" dirty="0"/>
              <a:t>∪</a:t>
            </a: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ko-KR" altLang="en-US" dirty="0"/>
              <a:t>∪</a:t>
            </a:r>
            <a:r>
              <a:rPr lang="en-US" altLang="ko-KR" dirty="0"/>
              <a:t>S</a:t>
            </a:r>
            <a:r>
              <a:rPr lang="en-US" altLang="ko-KR" baseline="-25000" dirty="0"/>
              <a:t>3</a:t>
            </a:r>
          </a:p>
          <a:p>
            <a:pPr lvl="2"/>
            <a:r>
              <a:rPr lang="ko-KR" altLang="en-US" dirty="0"/>
              <a:t>집합이 </a:t>
            </a:r>
            <a:r>
              <a:rPr lang="en-US" altLang="ko-KR" dirty="0"/>
              <a:t>1</a:t>
            </a:r>
            <a:r>
              <a:rPr lang="ko-KR" altLang="en-US" dirty="0"/>
              <a:t>개인 경우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= </a:t>
            </a:r>
            <a:r>
              <a:rPr lang="en-US" altLang="ko-KR" baseline="-25000" dirty="0"/>
              <a:t>3</a:t>
            </a:r>
            <a:r>
              <a:rPr lang="en-US" altLang="ko-KR" dirty="0"/>
              <a:t>C</a:t>
            </a:r>
            <a:r>
              <a:rPr lang="en-US" altLang="ko-KR" baseline="-25000" dirty="0"/>
              <a:t>1</a:t>
            </a:r>
            <a:endParaRPr lang="en-US" altLang="ko-KR" dirty="0"/>
          </a:p>
          <a:p>
            <a:pPr lvl="2"/>
            <a:r>
              <a:rPr lang="ko-KR" altLang="en-US" dirty="0"/>
              <a:t>집합이 </a:t>
            </a:r>
            <a:r>
              <a:rPr lang="en-US" altLang="ko-KR" dirty="0"/>
              <a:t>2</a:t>
            </a:r>
            <a:r>
              <a:rPr lang="ko-KR" altLang="en-US" dirty="0"/>
              <a:t>개인 경우 </a:t>
            </a:r>
            <a:r>
              <a:rPr lang="en-US" altLang="ko-KR" dirty="0"/>
              <a:t>3</a:t>
            </a:r>
            <a:r>
              <a:rPr lang="ko-KR" altLang="en-US" dirty="0"/>
              <a:t>개 </a:t>
            </a:r>
            <a:r>
              <a:rPr lang="en-US" altLang="ko-KR" dirty="0"/>
              <a:t>= </a:t>
            </a:r>
            <a:r>
              <a:rPr lang="en-US" altLang="ko-KR" baseline="-25000" dirty="0"/>
              <a:t>3</a:t>
            </a:r>
            <a:r>
              <a:rPr lang="en-US" altLang="ko-KR" dirty="0"/>
              <a:t>C</a:t>
            </a:r>
            <a:r>
              <a:rPr lang="en-US" altLang="ko-KR" baseline="-25000" dirty="0"/>
              <a:t>2</a:t>
            </a:r>
            <a:endParaRPr lang="en-US" altLang="ko-KR" dirty="0"/>
          </a:p>
          <a:p>
            <a:pPr lvl="2"/>
            <a:r>
              <a:rPr lang="ko-KR" altLang="en-US" dirty="0"/>
              <a:t>집합이 </a:t>
            </a:r>
            <a:r>
              <a:rPr lang="en-US" altLang="ko-KR" dirty="0"/>
              <a:t>3</a:t>
            </a:r>
            <a:r>
              <a:rPr lang="ko-KR" altLang="en-US" dirty="0"/>
              <a:t>개인 경우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r>
              <a:rPr lang="en-US" altLang="ko-KR" dirty="0"/>
              <a:t>= </a:t>
            </a:r>
            <a:r>
              <a:rPr lang="en-US" altLang="ko-KR" baseline="-25000" dirty="0"/>
              <a:t>3</a:t>
            </a:r>
            <a:r>
              <a:rPr lang="en-US" altLang="ko-KR" dirty="0"/>
              <a:t>C</a:t>
            </a:r>
            <a:r>
              <a:rPr lang="en-US" altLang="ko-KR" baseline="-25000" dirty="0"/>
              <a:t>3</a:t>
            </a:r>
            <a:endParaRPr lang="en-US" altLang="ko-KR" dirty="0"/>
          </a:p>
          <a:p>
            <a:pPr lvl="2"/>
            <a:r>
              <a:rPr lang="ko-KR" altLang="en-US" dirty="0"/>
              <a:t>총합은 </a:t>
            </a:r>
            <a:r>
              <a:rPr lang="en-US" altLang="ko-KR" dirty="0"/>
              <a:t>3+3+1= 7 = </a:t>
            </a:r>
            <a:r>
              <a:rPr lang="en-US" altLang="ko-KR" dirty="0">
                <a:highlight>
                  <a:srgbClr val="FFFF00"/>
                </a:highlight>
              </a:rPr>
              <a:t>2</a:t>
            </a:r>
            <a:r>
              <a:rPr lang="en-US" altLang="ko-KR" baseline="30000" dirty="0">
                <a:highlight>
                  <a:srgbClr val="FFFF00"/>
                </a:highlight>
              </a:rPr>
              <a:t>3</a:t>
            </a:r>
            <a:r>
              <a:rPr lang="en-US" altLang="ko-KR" dirty="0">
                <a:highlight>
                  <a:srgbClr val="FFFF00"/>
                </a:highlight>
              </a:rPr>
              <a:t>-1 </a:t>
            </a:r>
            <a:r>
              <a:rPr lang="ko-KR" altLang="en-US" dirty="0"/>
              <a:t>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ECC38D-B0C5-4D53-8935-01DAB6430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E2421F0-2FB0-4F7C-8D7B-1DFB1C59D572}" type="slidenum">
              <a:rPr lang="en-US" altLang="ko-KR" sz="1200">
                <a:latin typeface="Tahoma" panose="020B0604030504040204" pitchFamily="34" charset="0"/>
              </a:rPr>
              <a:pPr/>
              <a:t>79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53E54714-8CF8-485A-9A85-A939B01D6B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CoinChange </a:t>
            </a:r>
            <a:r>
              <a:rPr lang="ko-KR" altLang="en-US"/>
              <a:t>알고리즘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1B94D26F-D9BB-4442-A90C-C100C59DEA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그리디</a:t>
            </a:r>
            <a:r>
              <a:rPr lang="ko-KR" altLang="en-US" dirty="0"/>
              <a:t> 알고리즘의 근시안적인 특성</a:t>
            </a:r>
            <a:endParaRPr lang="en-US" altLang="ko-KR" dirty="0"/>
          </a:p>
          <a:p>
            <a:pPr lvl="1"/>
            <a:r>
              <a:rPr lang="en-US" altLang="ko-KR" dirty="0" err="1"/>
              <a:t>CoinChange</a:t>
            </a:r>
            <a:r>
              <a:rPr lang="ko-KR" altLang="en-US" dirty="0"/>
              <a:t> 알고리즘은 남아있는 거스름돈인 </a:t>
            </a:r>
            <a:r>
              <a:rPr lang="en-US" altLang="ko-KR" dirty="0"/>
              <a:t>change</a:t>
            </a:r>
            <a:r>
              <a:rPr lang="ko-KR" altLang="en-US" dirty="0"/>
              <a:t>에 대해 가장 높은 액면의 동전을 거스르며</a:t>
            </a:r>
            <a:r>
              <a:rPr lang="en-US" altLang="ko-KR" dirty="0"/>
              <a:t>,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500</a:t>
            </a:r>
            <a:r>
              <a:rPr lang="ko-KR" altLang="en-US" dirty="0"/>
              <a:t>원 동전을 처리하는 </a:t>
            </a:r>
            <a:r>
              <a:rPr lang="en-US" altLang="ko-KR" dirty="0"/>
              <a:t>line 2</a:t>
            </a:r>
            <a:r>
              <a:rPr lang="ko-KR" altLang="en-US" dirty="0"/>
              <a:t>에서는 </a:t>
            </a:r>
            <a:r>
              <a:rPr lang="en-US" altLang="ko-KR" dirty="0"/>
              <a:t>100</a:t>
            </a:r>
            <a:r>
              <a:rPr lang="ko-KR" altLang="en-US" dirty="0"/>
              <a:t>원</a:t>
            </a:r>
            <a:r>
              <a:rPr lang="en-US" altLang="ko-KR" dirty="0"/>
              <a:t>, 50</a:t>
            </a:r>
            <a:r>
              <a:rPr lang="ko-KR" altLang="en-US" dirty="0"/>
              <a:t>원</a:t>
            </a:r>
            <a:r>
              <a:rPr lang="en-US" altLang="ko-KR" dirty="0"/>
              <a:t>, 10</a:t>
            </a:r>
            <a:r>
              <a:rPr lang="ko-KR" altLang="en-US" dirty="0"/>
              <a:t>원</a:t>
            </a:r>
            <a:r>
              <a:rPr lang="en-US" altLang="ko-KR" dirty="0"/>
              <a:t>, 1</a:t>
            </a:r>
            <a:r>
              <a:rPr lang="ko-KR" altLang="en-US" dirty="0"/>
              <a:t>원 동전을 몇 개씩 거슬러 주어야 할 것인지에 대해서는 전혀 고려하지 않는다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1D31A3-866A-4E72-B068-E0FEC7D3F8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F0401B6-6170-4088-86C2-0178233223DF}" type="slidenum">
              <a:rPr lang="en-US" altLang="ko-KR" sz="1200">
                <a:latin typeface="Tahoma" panose="020B0604030504040204" pitchFamily="34" charset="0"/>
              </a:rPr>
              <a:pPr/>
              <a:t>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내용 개체 틀 2">
            <a:extLst>
              <a:ext uri="{FF2B5EF4-FFF2-40B4-BE49-F238E27FC236}">
                <a16:creationId xmlns:a16="http://schemas.microsoft.com/office/drawing/2014/main" id="{3DB78D9D-C1B2-40F1-8EB5-9449C34D2D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n</a:t>
            </a:r>
            <a:r>
              <a:rPr lang="ko-KR" altLang="en-US" dirty="0"/>
              <a:t>개의 원소가 있을 경우</a:t>
            </a:r>
            <a:endParaRPr lang="en-US" altLang="ko-KR" dirty="0"/>
          </a:p>
          <a:p>
            <a:pPr lvl="1"/>
            <a:r>
              <a:rPr lang="ko-KR" altLang="en-US" dirty="0"/>
              <a:t>최대 </a:t>
            </a:r>
            <a:r>
              <a:rPr lang="en-US" altLang="ko-KR" dirty="0"/>
              <a:t>(2</a:t>
            </a:r>
            <a:r>
              <a:rPr lang="en-US" altLang="ko-KR" baseline="30000" dirty="0"/>
              <a:t>n</a:t>
            </a:r>
            <a:r>
              <a:rPr lang="en-US" altLang="ko-KR" dirty="0"/>
              <a:t>-1)</a:t>
            </a:r>
            <a:r>
              <a:rPr lang="ko-KR" altLang="en-US" dirty="0"/>
              <a:t>개를 검사하여야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이 커지면 최적해를 찾는 것은 실질적으로 불가능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이를 극복하기 위한 방법</a:t>
            </a:r>
            <a:endParaRPr lang="en-US" altLang="ko-KR" dirty="0"/>
          </a:p>
          <a:p>
            <a:pPr lvl="1"/>
            <a:r>
              <a:rPr lang="ko-KR" altLang="en-US" dirty="0"/>
              <a:t>최적해를 찾는 대신에 최적해에 근접한 근사해 </a:t>
            </a:r>
            <a:r>
              <a:rPr lang="en-US" altLang="ko-KR" dirty="0"/>
              <a:t>(Approximation solution)</a:t>
            </a:r>
            <a:r>
              <a:rPr lang="ko-KR" altLang="en-US" dirty="0"/>
              <a:t>를 찾는다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FBFF6A-7994-4D37-AE00-DA56FDBC8B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04D4844-390E-4835-A8E8-9C56BB651900}" type="slidenum">
              <a:rPr lang="en-US" altLang="ko-KR" sz="1200">
                <a:latin typeface="Tahoma" panose="020B0604030504040204" pitchFamily="34" charset="0"/>
              </a:rPr>
              <a:pPr/>
              <a:t>80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내용 개체 틀 2">
            <a:extLst>
              <a:ext uri="{FF2B5EF4-FFF2-40B4-BE49-F238E27FC236}">
                <a16:creationId xmlns:a16="http://schemas.microsoft.com/office/drawing/2014/main" id="{A4E04740-A51A-4BA7-A78A-E3ABE70BD7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90275" y="956919"/>
            <a:ext cx="7772400" cy="5470525"/>
          </a:xfrm>
        </p:spPr>
        <p:txBody>
          <a:bodyPr>
            <a:normAutofit/>
          </a:bodyPr>
          <a:lstStyle/>
          <a:p>
            <a:pPr marL="0" indent="0" latinLnBrk="1">
              <a:buNone/>
              <a:defRPr/>
            </a:pPr>
            <a:r>
              <a:rPr lang="en-US" altLang="ko-KR" sz="2800" dirty="0" err="1">
                <a:solidFill>
                  <a:srgbClr val="0000FF"/>
                </a:solidFill>
              </a:rPr>
              <a:t>SetCover</a:t>
            </a:r>
            <a:r>
              <a:rPr lang="en-US" altLang="ko-KR" sz="2800" dirty="0">
                <a:solidFill>
                  <a:srgbClr val="0000FF"/>
                </a:solidFill>
              </a:rPr>
              <a:t> </a:t>
            </a:r>
          </a:p>
          <a:p>
            <a:pPr marL="0" indent="0" latinLnBrk="1"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U, F = {S</a:t>
            </a:r>
            <a:r>
              <a:rPr lang="en-US" altLang="ko-KR" baseline="-25000" dirty="0"/>
              <a:t>i</a:t>
            </a:r>
            <a:r>
              <a:rPr lang="en-US" altLang="ko-KR" dirty="0"/>
              <a:t>}, </a:t>
            </a:r>
            <a:r>
              <a:rPr lang="en-US" altLang="ko-KR" dirty="0" err="1"/>
              <a:t>i</a:t>
            </a:r>
            <a:r>
              <a:rPr lang="en-US" altLang="ko-KR" dirty="0"/>
              <a:t>=1,⋯,n</a:t>
            </a:r>
          </a:p>
          <a:p>
            <a:pPr marL="0" indent="0" latinLnBrk="1">
              <a:spcAft>
                <a:spcPts val="2400"/>
              </a:spcAft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집합 커버 </a:t>
            </a:r>
            <a:r>
              <a:rPr lang="en-US" altLang="ko-KR" dirty="0"/>
              <a:t>C</a:t>
            </a:r>
            <a:endParaRPr lang="ko-KR" altLang="en-US" sz="1400" dirty="0"/>
          </a:p>
          <a:p>
            <a:pPr marL="0" indent="0" latinLnBrk="1">
              <a:buNone/>
              <a:defRPr/>
            </a:pPr>
            <a:r>
              <a:rPr lang="en-US" altLang="ko-KR" dirty="0"/>
              <a:t>1. C = </a:t>
            </a:r>
            <a:r>
              <a:rPr lang="ko-KR" altLang="en-US" dirty="0"/>
              <a:t>∅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2.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 dirty="0"/>
              <a:t>U </a:t>
            </a:r>
            <a:r>
              <a:rPr lang="ko-KR" altLang="en-US" dirty="0"/>
              <a:t>≠ ∅</a:t>
            </a:r>
          </a:p>
          <a:p>
            <a:pPr marL="725488" indent="-725488" latinLnBrk="1">
              <a:buNone/>
              <a:defRPr/>
            </a:pPr>
            <a:r>
              <a:rPr lang="en-US" altLang="ko-KR" dirty="0"/>
              <a:t>3.    U</a:t>
            </a:r>
            <a:r>
              <a:rPr lang="ko-KR" altLang="en-US" dirty="0"/>
              <a:t>의 원소를 가장 많이 가진 집합 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F</a:t>
            </a:r>
            <a:r>
              <a:rPr lang="ko-KR" altLang="en-US" dirty="0"/>
              <a:t>에서 선택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4.    U = U - S</a:t>
            </a:r>
            <a:r>
              <a:rPr lang="en-US" altLang="ko-KR" baseline="-25000" dirty="0"/>
              <a:t>i</a:t>
            </a:r>
            <a:endParaRPr lang="ko-KR" altLang="en-US" dirty="0"/>
          </a:p>
          <a:p>
            <a:pPr marL="0" indent="0" latinLnBrk="1">
              <a:buNone/>
              <a:defRPr/>
            </a:pPr>
            <a:r>
              <a:rPr lang="en-US" altLang="ko-KR" dirty="0"/>
              <a:t>5.    S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F</a:t>
            </a:r>
            <a:r>
              <a:rPr lang="ko-KR" altLang="en-US" dirty="0"/>
              <a:t>에서 제거하고</a:t>
            </a:r>
            <a:r>
              <a:rPr lang="en-US" altLang="ko-KR" dirty="0"/>
              <a:t>, S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ko-KR" altLang="en-US" dirty="0"/>
              <a:t>에 추가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6.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/>
              <a:t> 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D082D1-E351-4E61-A5A5-52D1966E9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56F5C0A-E286-430A-BF34-99B33CB5AC14}" type="slidenum">
              <a:rPr lang="en-US" altLang="ko-KR" sz="1200">
                <a:latin typeface="Tahoma" panose="020B0604030504040204" pitchFamily="34" charset="0"/>
              </a:rPr>
              <a:pPr/>
              <a:t>81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6669EE-AA37-4CF4-A431-0830E76AE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188641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제목 1">
            <a:extLst>
              <a:ext uri="{FF2B5EF4-FFF2-40B4-BE49-F238E27FC236}">
                <a16:creationId xmlns:a16="http://schemas.microsoft.com/office/drawing/2014/main" id="{E5E46F40-019C-4CE4-80AC-91E8B50B55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97283" name="내용 개체 틀 2">
            <a:extLst>
              <a:ext uri="{FF2B5EF4-FFF2-40B4-BE49-F238E27FC236}">
                <a16:creationId xmlns:a16="http://schemas.microsoft.com/office/drawing/2014/main" id="{9F90E415-530A-48BF-9308-A129FA94FF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21325" y="1346498"/>
            <a:ext cx="7772400" cy="4895255"/>
          </a:xfrm>
        </p:spPr>
        <p:txBody>
          <a:bodyPr/>
          <a:lstStyle/>
          <a:p>
            <a:pPr marL="361950" indent="0" latinLnBrk="1">
              <a:buNone/>
              <a:defRPr/>
            </a:pPr>
            <a:r>
              <a:rPr lang="en-US" altLang="ko-KR" dirty="0"/>
              <a:t>U = {1, 2, 3, 4, 5, 6, 7, 8, 9, 10} </a:t>
            </a:r>
          </a:p>
          <a:p>
            <a:pPr marL="361950" indent="0" latinLnBrk="1">
              <a:buNone/>
              <a:defRPr/>
            </a:pPr>
            <a:endParaRPr lang="en-US" altLang="ko-KR" sz="1000" dirty="0"/>
          </a:p>
          <a:p>
            <a:pPr marL="361950" indent="0" latinLnBrk="1">
              <a:buNone/>
              <a:defRPr/>
            </a:pPr>
            <a:r>
              <a:rPr lang="en-US" altLang="ko-KR" dirty="0"/>
              <a:t>F = {S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4</a:t>
            </a:r>
            <a:r>
              <a:rPr lang="en-US" altLang="ko-KR" dirty="0"/>
              <a:t>, S</a:t>
            </a:r>
            <a:r>
              <a:rPr lang="en-US" altLang="ko-KR" baseline="-25000" dirty="0"/>
              <a:t>5</a:t>
            </a:r>
            <a:r>
              <a:rPr lang="en-US" altLang="ko-KR" dirty="0"/>
              <a:t>, S</a:t>
            </a:r>
            <a:r>
              <a:rPr lang="en-US" altLang="ko-KR" baseline="-25000" dirty="0"/>
              <a:t>6</a:t>
            </a:r>
            <a:r>
              <a:rPr lang="en-US" altLang="ko-KR" dirty="0"/>
              <a:t>, S</a:t>
            </a:r>
            <a:r>
              <a:rPr lang="en-US" altLang="ko-KR" baseline="-25000" dirty="0"/>
              <a:t>7</a:t>
            </a:r>
            <a:r>
              <a:rPr lang="en-US" altLang="ko-KR" dirty="0"/>
              <a:t>, S</a:t>
            </a:r>
            <a:r>
              <a:rPr lang="en-US" altLang="ko-KR" baseline="-25000" dirty="0"/>
              <a:t>8</a:t>
            </a:r>
            <a:r>
              <a:rPr lang="en-US" altLang="ko-KR" dirty="0"/>
              <a:t>, S</a:t>
            </a:r>
            <a:r>
              <a:rPr lang="en-US" altLang="ko-KR" baseline="-25000" dirty="0"/>
              <a:t>9</a:t>
            </a:r>
            <a:r>
              <a:rPr lang="en-US" altLang="ko-KR" dirty="0"/>
              <a:t>, S</a:t>
            </a:r>
            <a:r>
              <a:rPr lang="en-US" altLang="ko-KR" baseline="-25000" dirty="0"/>
              <a:t>10</a:t>
            </a:r>
            <a:r>
              <a:rPr lang="en-US" altLang="ko-KR" dirty="0"/>
              <a:t>} </a:t>
            </a:r>
          </a:p>
          <a:p>
            <a:pPr marL="361950" indent="0" latinLnBrk="1">
              <a:buNone/>
              <a:defRPr/>
            </a:pPr>
            <a:endParaRPr lang="en-US" altLang="ko-KR" sz="1000" dirty="0"/>
          </a:p>
          <a:p>
            <a:pPr marL="361950" indent="0" latinLnBrk="1"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en-US" altLang="ko-KR" dirty="0"/>
              <a:t>={1, 2, 3, 8}		S</a:t>
            </a:r>
            <a:r>
              <a:rPr lang="en-US" altLang="ko-KR" baseline="-25000" dirty="0"/>
              <a:t>6</a:t>
            </a:r>
            <a:r>
              <a:rPr lang="en-US" altLang="ko-KR" dirty="0"/>
              <a:t>={5, 6, 7, 9, 10}</a:t>
            </a:r>
          </a:p>
          <a:p>
            <a:pPr marL="361950" indent="0" latinLnBrk="1"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2</a:t>
            </a:r>
            <a:r>
              <a:rPr lang="en-US" altLang="ko-KR" dirty="0"/>
              <a:t>={1, 2, 3, 4, 8}		S</a:t>
            </a:r>
            <a:r>
              <a:rPr lang="en-US" altLang="ko-KR" baseline="-25000" dirty="0"/>
              <a:t>7</a:t>
            </a:r>
            <a:r>
              <a:rPr lang="en-US" altLang="ko-KR" dirty="0"/>
              <a:t>={4, 5, 6, 7}</a:t>
            </a:r>
          </a:p>
          <a:p>
            <a:pPr marL="361950" indent="0" latinLnBrk="1"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3</a:t>
            </a:r>
            <a:r>
              <a:rPr lang="en-US" altLang="ko-KR" dirty="0"/>
              <a:t>={1, 2, 3, 4} 		S</a:t>
            </a:r>
            <a:r>
              <a:rPr lang="en-US" altLang="ko-KR" baseline="-25000" dirty="0"/>
              <a:t>8</a:t>
            </a:r>
            <a:r>
              <a:rPr lang="en-US" altLang="ko-KR" dirty="0"/>
              <a:t>={1, 2, 4, 8}</a:t>
            </a:r>
          </a:p>
          <a:p>
            <a:pPr marL="361950" indent="0" latinLnBrk="1"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4</a:t>
            </a:r>
            <a:r>
              <a:rPr lang="en-US" altLang="ko-KR" dirty="0"/>
              <a:t>={2, 3, 4, 5, 7, 8} 	S</a:t>
            </a:r>
            <a:r>
              <a:rPr lang="en-US" altLang="ko-KR" baseline="-25000" dirty="0"/>
              <a:t>9</a:t>
            </a:r>
            <a:r>
              <a:rPr lang="en-US" altLang="ko-KR" dirty="0"/>
              <a:t>={6, 9}</a:t>
            </a:r>
          </a:p>
          <a:p>
            <a:pPr marL="361950" indent="0" latinLnBrk="1">
              <a:buNone/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5</a:t>
            </a:r>
            <a:r>
              <a:rPr lang="en-US" altLang="ko-KR" dirty="0"/>
              <a:t>={4, 5, 6, 7} 		S</a:t>
            </a:r>
            <a:r>
              <a:rPr lang="en-US" altLang="ko-KR" baseline="-25000" dirty="0"/>
              <a:t>10</a:t>
            </a:r>
            <a:r>
              <a:rPr lang="en-US" altLang="ko-KR" dirty="0"/>
              <a:t>={6, 10}</a:t>
            </a:r>
          </a:p>
          <a:p>
            <a:pPr marL="0" indent="0">
              <a:buNone/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31025E-769D-4533-9940-6BF2E0ACF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F971017-C015-4945-9EF2-42B95FCB7CC1}" type="slidenum">
              <a:rPr lang="en-US" altLang="ko-KR" sz="1200">
                <a:latin typeface="Tahoma" panose="020B0604030504040204" pitchFamily="34" charset="0"/>
              </a:rPr>
              <a:pPr/>
              <a:t>82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>
            <a:extLst>
              <a:ext uri="{FF2B5EF4-FFF2-40B4-BE49-F238E27FC236}">
                <a16:creationId xmlns:a16="http://schemas.microsoft.com/office/drawing/2014/main" id="{B9F4AD64-3547-4FF9-943C-F97F112DA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98307" name="내용 개체 틀 2">
            <a:extLst>
              <a:ext uri="{FF2B5EF4-FFF2-40B4-BE49-F238E27FC236}">
                <a16:creationId xmlns:a16="http://schemas.microsoft.com/office/drawing/2014/main" id="{5FB0F10C-4A2C-4EAE-BFB8-E6F9EE15F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U</a:t>
            </a:r>
            <a:r>
              <a:rPr lang="ko-KR" altLang="en-US" dirty="0"/>
              <a:t>의 원소를 가장 많이 커버하는 집합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	S</a:t>
            </a:r>
            <a:r>
              <a:rPr lang="en-US" altLang="ko-KR" baseline="-25000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={2, 3, 4, 5, 7, 8}</a:t>
            </a:r>
            <a:r>
              <a:rPr lang="ko-KR" altLang="en-US" dirty="0"/>
              <a:t> 선택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U = U - S</a:t>
            </a:r>
            <a:r>
              <a:rPr lang="en-US" altLang="ko-KR" baseline="-25000" dirty="0"/>
              <a:t>4 </a:t>
            </a:r>
          </a:p>
          <a:p>
            <a:pPr marL="0" indent="0">
              <a:buNone/>
              <a:defRPr/>
            </a:pPr>
            <a:r>
              <a:rPr lang="en-US" altLang="ko-KR" dirty="0"/>
              <a:t>    = {1, 2, 3, 4, 5, 6, 7, 8, 9, 10} - {2, 3, 4, 5, 7, 8} </a:t>
            </a:r>
          </a:p>
          <a:p>
            <a:pPr marL="0" indent="0">
              <a:buNone/>
              <a:defRPr/>
            </a:pPr>
            <a:r>
              <a:rPr lang="en-US" altLang="ko-KR" dirty="0"/>
              <a:t>    = {1, 6, 9, 10}</a:t>
            </a:r>
          </a:p>
          <a:p>
            <a:pPr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F</a:t>
            </a:r>
            <a:r>
              <a:rPr lang="ko-KR" altLang="en-US" dirty="0"/>
              <a:t>에서 제거</a:t>
            </a:r>
            <a:r>
              <a:rPr lang="en-US" altLang="ko-KR" dirty="0"/>
              <a:t> F = { 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4</a:t>
            </a:r>
            <a:r>
              <a:rPr lang="en-US" altLang="ko-KR" dirty="0"/>
              <a:t>, S</a:t>
            </a:r>
            <a:r>
              <a:rPr lang="en-US" altLang="ko-KR" baseline="-25000" dirty="0"/>
              <a:t>5</a:t>
            </a:r>
            <a:r>
              <a:rPr lang="en-US" altLang="ko-KR" dirty="0"/>
              <a:t>, S</a:t>
            </a:r>
            <a:r>
              <a:rPr lang="en-US" altLang="ko-KR" baseline="-25000" dirty="0"/>
              <a:t>6</a:t>
            </a:r>
            <a:r>
              <a:rPr lang="en-US" altLang="ko-KR" dirty="0"/>
              <a:t>, S</a:t>
            </a:r>
            <a:r>
              <a:rPr lang="en-US" altLang="ko-KR" baseline="-25000" dirty="0"/>
              <a:t>7</a:t>
            </a:r>
            <a:r>
              <a:rPr lang="en-US" altLang="ko-KR" dirty="0"/>
              <a:t>, S</a:t>
            </a:r>
            <a:r>
              <a:rPr lang="en-US" altLang="ko-KR" baseline="-25000" dirty="0"/>
              <a:t>8</a:t>
            </a:r>
            <a:r>
              <a:rPr lang="en-US" altLang="ko-KR" dirty="0"/>
              <a:t>, S</a:t>
            </a:r>
            <a:r>
              <a:rPr lang="en-US" altLang="ko-KR" baseline="-25000" dirty="0"/>
              <a:t>9</a:t>
            </a:r>
            <a:r>
              <a:rPr lang="en-US" altLang="ko-KR" dirty="0"/>
              <a:t>, S</a:t>
            </a:r>
            <a:r>
              <a:rPr lang="en-US" altLang="ko-KR" baseline="-25000" dirty="0"/>
              <a:t>10</a:t>
            </a:r>
            <a:r>
              <a:rPr lang="en-US" altLang="ko-KR" dirty="0"/>
              <a:t>} - {S</a:t>
            </a:r>
            <a:r>
              <a:rPr lang="en-US" altLang="ko-KR" baseline="-25000" dirty="0"/>
              <a:t>4</a:t>
            </a:r>
            <a:r>
              <a:rPr lang="en-US" altLang="ko-KR" dirty="0"/>
              <a:t>} = {S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5</a:t>
            </a:r>
            <a:r>
              <a:rPr lang="en-US" altLang="ko-KR" dirty="0"/>
              <a:t>, S</a:t>
            </a:r>
            <a:r>
              <a:rPr lang="en-US" altLang="ko-KR" baseline="-25000" dirty="0"/>
              <a:t>6</a:t>
            </a:r>
            <a:r>
              <a:rPr lang="en-US" altLang="ko-KR" dirty="0"/>
              <a:t>, S</a:t>
            </a:r>
            <a:r>
              <a:rPr lang="en-US" altLang="ko-KR" baseline="-25000" dirty="0"/>
              <a:t>7</a:t>
            </a:r>
            <a:r>
              <a:rPr lang="en-US" altLang="ko-KR" dirty="0"/>
              <a:t>, S</a:t>
            </a:r>
            <a:r>
              <a:rPr lang="en-US" altLang="ko-KR" baseline="-25000" dirty="0"/>
              <a:t>8</a:t>
            </a:r>
            <a:r>
              <a:rPr lang="en-US" altLang="ko-KR" dirty="0"/>
              <a:t>, S</a:t>
            </a:r>
            <a:r>
              <a:rPr lang="en-US" altLang="ko-KR" baseline="-25000" dirty="0"/>
              <a:t>9</a:t>
            </a:r>
            <a:r>
              <a:rPr lang="en-US" altLang="ko-KR" dirty="0"/>
              <a:t>, S</a:t>
            </a:r>
            <a:r>
              <a:rPr lang="en-US" altLang="ko-KR" baseline="-25000" dirty="0"/>
              <a:t>10</a:t>
            </a:r>
            <a:r>
              <a:rPr lang="en-US" altLang="ko-KR" dirty="0"/>
              <a:t>}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4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ko-KR" altLang="en-US" dirty="0"/>
              <a:t>에 추가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 = {</a:t>
            </a:r>
            <a:r>
              <a:rPr lang="en-US" altLang="ko-KR" dirty="0" err="1">
                <a:solidFill>
                  <a:srgbClr val="FF0000"/>
                </a:solidFill>
              </a:rPr>
              <a:t>S</a:t>
            </a:r>
            <a:r>
              <a:rPr lang="en-US" altLang="ko-KR" baseline="-25000" dirty="0" err="1">
                <a:solidFill>
                  <a:srgbClr val="FF0000"/>
                </a:solidFill>
              </a:rPr>
              <a:t>4</a:t>
            </a:r>
            <a:r>
              <a:rPr lang="en-US" altLang="ko-KR" dirty="0">
                <a:solidFill>
                  <a:srgbClr val="FF0000"/>
                </a:solidFill>
              </a:rPr>
              <a:t>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A53E-2351-4643-8780-1A34DE916F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65A7FD8-B39E-4E2F-B0F2-1499573B701E}" type="slidenum">
              <a:rPr lang="en-US" altLang="ko-KR" sz="1200">
                <a:latin typeface="Tahoma" panose="020B0604030504040204" pitchFamily="34" charset="0"/>
              </a:rPr>
              <a:pPr/>
              <a:t>83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3C8482-EABD-420A-A3F9-1F2E4E0998E5}"/>
              </a:ext>
            </a:extLst>
          </p:cNvPr>
          <p:cNvCxnSpPr/>
          <p:nvPr/>
        </p:nvCxnSpPr>
        <p:spPr bwMode="auto">
          <a:xfrm flipH="1">
            <a:off x="7032104" y="3789040"/>
            <a:ext cx="288032" cy="360040"/>
          </a:xfrm>
          <a:prstGeom prst="line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>
            <a:extLst>
              <a:ext uri="{FF2B5EF4-FFF2-40B4-BE49-F238E27FC236}">
                <a16:creationId xmlns:a16="http://schemas.microsoft.com/office/drawing/2014/main" id="{B9F4AD64-3547-4FF9-943C-F97F112DA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98307" name="내용 개체 틀 2">
            <a:extLst>
              <a:ext uri="{FF2B5EF4-FFF2-40B4-BE49-F238E27FC236}">
                <a16:creationId xmlns:a16="http://schemas.microsoft.com/office/drawing/2014/main" id="{5FB0F10C-4A2C-4EAE-BFB8-E6F9EE15F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U = {1, 6, 9, 10}</a:t>
            </a:r>
            <a:r>
              <a:rPr lang="ko-KR" altLang="en-US" dirty="0"/>
              <a:t>을 가장 많이 커버하는 집합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	 S</a:t>
            </a:r>
            <a:r>
              <a:rPr lang="en-US" altLang="ko-KR" baseline="-25000" dirty="0">
                <a:solidFill>
                  <a:srgbClr val="FF0000"/>
                </a:solidFill>
              </a:rPr>
              <a:t>6 </a:t>
            </a:r>
            <a:r>
              <a:rPr lang="en-US" altLang="ko-KR" dirty="0"/>
              <a:t>= {5, 6, 7, 9, 10} </a:t>
            </a:r>
            <a:r>
              <a:rPr lang="ko-KR" altLang="en-US" dirty="0"/>
              <a:t>선택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U = U – S</a:t>
            </a:r>
            <a:r>
              <a:rPr lang="en-US" altLang="ko-KR" baseline="-25000" dirty="0"/>
              <a:t>6 </a:t>
            </a:r>
          </a:p>
          <a:p>
            <a:pPr marL="0" indent="0">
              <a:buNone/>
              <a:defRPr/>
            </a:pPr>
            <a:r>
              <a:rPr lang="en-US" altLang="ko-KR" dirty="0"/>
              <a:t>    = {1, 6, 9, 10} - {5, 6, 7, 9, 10}</a:t>
            </a:r>
          </a:p>
          <a:p>
            <a:pPr marL="0" indent="0">
              <a:buNone/>
              <a:defRPr/>
            </a:pPr>
            <a:r>
              <a:rPr lang="en-US" altLang="ko-KR" dirty="0"/>
              <a:t>    = {1}</a:t>
            </a:r>
          </a:p>
          <a:p>
            <a:pPr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6</a:t>
            </a:r>
            <a:r>
              <a:rPr lang="ko-KR" altLang="en-US" dirty="0"/>
              <a:t>을 </a:t>
            </a:r>
            <a:r>
              <a:rPr lang="en-US" altLang="ko-KR" dirty="0"/>
              <a:t>F</a:t>
            </a:r>
            <a:r>
              <a:rPr lang="ko-KR" altLang="en-US" dirty="0"/>
              <a:t>에서 제거</a:t>
            </a:r>
            <a:r>
              <a:rPr lang="en-US" altLang="ko-KR" dirty="0"/>
              <a:t> F = { 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5</a:t>
            </a:r>
            <a:r>
              <a:rPr lang="en-US" altLang="ko-KR" dirty="0"/>
              <a:t>, S</a:t>
            </a:r>
            <a:r>
              <a:rPr lang="en-US" altLang="ko-KR" baseline="-25000" dirty="0"/>
              <a:t>6</a:t>
            </a:r>
            <a:r>
              <a:rPr lang="en-US" altLang="ko-KR" dirty="0"/>
              <a:t>, S</a:t>
            </a:r>
            <a:r>
              <a:rPr lang="en-US" altLang="ko-KR" baseline="-25000" dirty="0"/>
              <a:t>7</a:t>
            </a:r>
            <a:r>
              <a:rPr lang="en-US" altLang="ko-KR" dirty="0"/>
              <a:t>, S</a:t>
            </a:r>
            <a:r>
              <a:rPr lang="en-US" altLang="ko-KR" baseline="-25000" dirty="0"/>
              <a:t>8</a:t>
            </a:r>
            <a:r>
              <a:rPr lang="en-US" altLang="ko-KR" dirty="0"/>
              <a:t>, S</a:t>
            </a:r>
            <a:r>
              <a:rPr lang="en-US" altLang="ko-KR" baseline="-25000" dirty="0"/>
              <a:t>9</a:t>
            </a:r>
            <a:r>
              <a:rPr lang="en-US" altLang="ko-KR" dirty="0"/>
              <a:t>, S</a:t>
            </a:r>
            <a:r>
              <a:rPr lang="en-US" altLang="ko-KR" baseline="-25000" dirty="0"/>
              <a:t>10</a:t>
            </a:r>
            <a:r>
              <a:rPr lang="en-US" altLang="ko-KR" dirty="0"/>
              <a:t>} - {S</a:t>
            </a:r>
            <a:r>
              <a:rPr lang="en-US" altLang="ko-KR" baseline="-25000" dirty="0"/>
              <a:t>6</a:t>
            </a:r>
            <a:r>
              <a:rPr lang="en-US" altLang="ko-KR" dirty="0"/>
              <a:t>} = {S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5</a:t>
            </a:r>
            <a:r>
              <a:rPr lang="en-US" altLang="ko-KR" dirty="0"/>
              <a:t>, S</a:t>
            </a:r>
            <a:r>
              <a:rPr lang="en-US" altLang="ko-KR" baseline="-25000" dirty="0"/>
              <a:t>7</a:t>
            </a:r>
            <a:r>
              <a:rPr lang="en-US" altLang="ko-KR" dirty="0"/>
              <a:t>, S</a:t>
            </a:r>
            <a:r>
              <a:rPr lang="en-US" altLang="ko-KR" baseline="-25000" dirty="0"/>
              <a:t>8</a:t>
            </a:r>
            <a:r>
              <a:rPr lang="en-US" altLang="ko-KR" dirty="0"/>
              <a:t>, S</a:t>
            </a:r>
            <a:r>
              <a:rPr lang="en-US" altLang="ko-KR" baseline="-25000" dirty="0"/>
              <a:t>9</a:t>
            </a:r>
            <a:r>
              <a:rPr lang="en-US" altLang="ko-KR" dirty="0"/>
              <a:t>, S</a:t>
            </a:r>
            <a:r>
              <a:rPr lang="en-US" altLang="ko-KR" baseline="-25000" dirty="0"/>
              <a:t>10</a:t>
            </a:r>
            <a:r>
              <a:rPr lang="en-US" altLang="ko-KR" dirty="0"/>
              <a:t>}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6</a:t>
            </a:r>
            <a:r>
              <a:rPr lang="ko-KR" altLang="en-US" dirty="0"/>
              <a:t>을 </a:t>
            </a:r>
            <a:r>
              <a:rPr lang="en-US" altLang="ko-KR" dirty="0"/>
              <a:t>C</a:t>
            </a:r>
            <a:r>
              <a:rPr lang="ko-KR" altLang="en-US" dirty="0"/>
              <a:t>에 추가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 =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{S</a:t>
            </a:r>
            <a:r>
              <a:rPr lang="en-US" altLang="ko-KR" baseline="-25000" dirty="0"/>
              <a:t>4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baseline="-25000" dirty="0">
                <a:solidFill>
                  <a:srgbClr val="FF0000"/>
                </a:solidFill>
              </a:rPr>
              <a:t>6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A53E-2351-4643-8780-1A34DE916F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65A7FD8-B39E-4E2F-B0F2-1499573B701E}" type="slidenum">
              <a:rPr lang="en-US" altLang="ko-KR" sz="1200">
                <a:latin typeface="Tahoma" panose="020B0604030504040204" pitchFamily="34" charset="0"/>
              </a:rPr>
              <a:pPr/>
              <a:t>84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3C8482-EABD-420A-A3F9-1F2E4E0998E5}"/>
              </a:ext>
            </a:extLst>
          </p:cNvPr>
          <p:cNvCxnSpPr/>
          <p:nvPr/>
        </p:nvCxnSpPr>
        <p:spPr bwMode="auto">
          <a:xfrm flipH="1">
            <a:off x="7536160" y="3840728"/>
            <a:ext cx="288032" cy="360040"/>
          </a:xfrm>
          <a:prstGeom prst="line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5242530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제목 1">
            <a:extLst>
              <a:ext uri="{FF2B5EF4-FFF2-40B4-BE49-F238E27FC236}">
                <a16:creationId xmlns:a16="http://schemas.microsoft.com/office/drawing/2014/main" id="{B9F4AD64-3547-4FF9-943C-F97F112DA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98307" name="내용 개체 틀 2">
            <a:extLst>
              <a:ext uri="{FF2B5EF4-FFF2-40B4-BE49-F238E27FC236}">
                <a16:creationId xmlns:a16="http://schemas.microsoft.com/office/drawing/2014/main" id="{5FB0F10C-4A2C-4EAE-BFB8-E6F9EE15F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dirty="0"/>
              <a:t>U = {1}</a:t>
            </a:r>
            <a:r>
              <a:rPr lang="ko-KR" altLang="en-US" dirty="0"/>
              <a:t>을 가장 많이 커버하는 집합 </a:t>
            </a:r>
            <a:endParaRPr lang="en-US" altLang="ko-KR" dirty="0"/>
          </a:p>
          <a:p>
            <a:pPr marL="0" indent="0">
              <a:buNone/>
              <a:defRPr/>
            </a:pPr>
            <a:r>
              <a:rPr lang="en-US" altLang="ko-KR" dirty="0">
                <a:solidFill>
                  <a:srgbClr val="FF0000"/>
                </a:solidFill>
              </a:rPr>
              <a:t>	 S</a:t>
            </a:r>
            <a:r>
              <a:rPr lang="en-US" altLang="ko-KR" baseline="-25000" dirty="0">
                <a:solidFill>
                  <a:srgbClr val="FF0000"/>
                </a:solidFill>
              </a:rPr>
              <a:t>1 </a:t>
            </a:r>
            <a:r>
              <a:rPr lang="en-US" altLang="ko-KR" dirty="0"/>
              <a:t>= {1, 2, 3, 8} </a:t>
            </a:r>
            <a:r>
              <a:rPr lang="ko-KR" altLang="en-US" dirty="0"/>
              <a:t>선택</a:t>
            </a:r>
            <a:endParaRPr lang="en-US" altLang="ko-KR" dirty="0"/>
          </a:p>
          <a:p>
            <a:pPr>
              <a:defRPr/>
            </a:pPr>
            <a:r>
              <a:rPr lang="en-US" altLang="ko-KR" dirty="0"/>
              <a:t>U = U – S</a:t>
            </a:r>
            <a:r>
              <a:rPr lang="en-US" altLang="ko-KR" baseline="-25000" dirty="0"/>
              <a:t>1 </a:t>
            </a:r>
          </a:p>
          <a:p>
            <a:pPr marL="0" indent="0">
              <a:buNone/>
              <a:defRPr/>
            </a:pPr>
            <a:r>
              <a:rPr lang="en-US" altLang="ko-KR" dirty="0"/>
              <a:t>    = {1} - {1, 2, 3, 8}</a:t>
            </a:r>
          </a:p>
          <a:p>
            <a:pPr marL="0" indent="0">
              <a:buNone/>
              <a:defRPr/>
            </a:pPr>
            <a:r>
              <a:rPr lang="en-US" altLang="ko-KR" dirty="0"/>
              <a:t>    = { }</a:t>
            </a:r>
          </a:p>
          <a:p>
            <a:pPr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F</a:t>
            </a:r>
            <a:r>
              <a:rPr lang="ko-KR" altLang="en-US" dirty="0"/>
              <a:t>에서 제거</a:t>
            </a:r>
            <a:r>
              <a:rPr lang="en-US" altLang="ko-KR" dirty="0"/>
              <a:t>, F = { S</a:t>
            </a:r>
            <a:r>
              <a:rPr lang="en-US" altLang="ko-KR" baseline="-25000" dirty="0"/>
              <a:t>1</a:t>
            </a:r>
            <a:r>
              <a:rPr lang="en-US" altLang="ko-KR" dirty="0"/>
              <a:t>, 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5</a:t>
            </a:r>
            <a:r>
              <a:rPr lang="en-US" altLang="ko-KR" dirty="0"/>
              <a:t>, S</a:t>
            </a:r>
            <a:r>
              <a:rPr lang="en-US" altLang="ko-KR" baseline="-25000" dirty="0"/>
              <a:t>7</a:t>
            </a:r>
            <a:r>
              <a:rPr lang="en-US" altLang="ko-KR" dirty="0"/>
              <a:t>, S</a:t>
            </a:r>
            <a:r>
              <a:rPr lang="en-US" altLang="ko-KR" baseline="-25000" dirty="0"/>
              <a:t>8</a:t>
            </a:r>
            <a:r>
              <a:rPr lang="en-US" altLang="ko-KR" dirty="0"/>
              <a:t>, S</a:t>
            </a:r>
            <a:r>
              <a:rPr lang="en-US" altLang="ko-KR" baseline="-25000" dirty="0"/>
              <a:t>9</a:t>
            </a:r>
            <a:r>
              <a:rPr lang="en-US" altLang="ko-KR" dirty="0"/>
              <a:t>, S</a:t>
            </a:r>
            <a:r>
              <a:rPr lang="en-US" altLang="ko-KR" baseline="-25000" dirty="0"/>
              <a:t>10</a:t>
            </a:r>
            <a:r>
              <a:rPr lang="en-US" altLang="ko-KR" dirty="0"/>
              <a:t>} - {S</a:t>
            </a:r>
            <a:r>
              <a:rPr lang="en-US" altLang="ko-KR" baseline="-25000" dirty="0"/>
              <a:t>1</a:t>
            </a:r>
            <a:r>
              <a:rPr lang="en-US" altLang="ko-KR" dirty="0"/>
              <a:t>} = {S</a:t>
            </a:r>
            <a:r>
              <a:rPr lang="en-US" altLang="ko-KR" baseline="-25000" dirty="0"/>
              <a:t>2</a:t>
            </a:r>
            <a:r>
              <a:rPr lang="en-US" altLang="ko-KR" dirty="0"/>
              <a:t>, S</a:t>
            </a:r>
            <a:r>
              <a:rPr lang="en-US" altLang="ko-KR" baseline="-25000" dirty="0"/>
              <a:t>3</a:t>
            </a:r>
            <a:r>
              <a:rPr lang="en-US" altLang="ko-KR" dirty="0"/>
              <a:t>, S</a:t>
            </a:r>
            <a:r>
              <a:rPr lang="en-US" altLang="ko-KR" baseline="-25000" dirty="0"/>
              <a:t>5</a:t>
            </a:r>
            <a:r>
              <a:rPr lang="en-US" altLang="ko-KR" dirty="0"/>
              <a:t>, S</a:t>
            </a:r>
            <a:r>
              <a:rPr lang="en-US" altLang="ko-KR" baseline="-25000" dirty="0"/>
              <a:t>7</a:t>
            </a:r>
            <a:r>
              <a:rPr lang="en-US" altLang="ko-KR" dirty="0"/>
              <a:t>, S</a:t>
            </a:r>
            <a:r>
              <a:rPr lang="en-US" altLang="ko-KR" baseline="-25000" dirty="0"/>
              <a:t>8</a:t>
            </a:r>
            <a:r>
              <a:rPr lang="en-US" altLang="ko-KR" dirty="0"/>
              <a:t>, S</a:t>
            </a:r>
            <a:r>
              <a:rPr lang="en-US" altLang="ko-KR" baseline="-25000" dirty="0"/>
              <a:t>9</a:t>
            </a:r>
            <a:r>
              <a:rPr lang="en-US" altLang="ko-KR" dirty="0"/>
              <a:t>, S</a:t>
            </a:r>
            <a:r>
              <a:rPr lang="en-US" altLang="ko-KR" baseline="-25000" dirty="0"/>
              <a:t>10</a:t>
            </a:r>
            <a:r>
              <a:rPr lang="en-US" altLang="ko-KR" dirty="0"/>
              <a:t>}</a:t>
            </a:r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en-US" altLang="ko-KR" dirty="0"/>
              <a:t>S</a:t>
            </a:r>
            <a:r>
              <a:rPr lang="en-US" altLang="ko-KR" baseline="-25000" dirty="0"/>
              <a:t>1</a:t>
            </a:r>
            <a:r>
              <a:rPr lang="ko-KR" altLang="en-US" dirty="0"/>
              <a:t>을 </a:t>
            </a:r>
            <a:r>
              <a:rPr lang="en-US" altLang="ko-KR" dirty="0"/>
              <a:t>C</a:t>
            </a:r>
            <a:r>
              <a:rPr lang="ko-KR" altLang="en-US" dirty="0"/>
              <a:t>에 추가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C =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{S</a:t>
            </a:r>
            <a:r>
              <a:rPr lang="en-US" altLang="ko-KR" baseline="-25000" dirty="0"/>
              <a:t>4</a:t>
            </a:r>
            <a:r>
              <a:rPr lang="en-US" altLang="ko-KR" dirty="0"/>
              <a:t>, S</a:t>
            </a:r>
            <a:r>
              <a:rPr lang="en-US" altLang="ko-KR" baseline="-25000" dirty="0"/>
              <a:t>6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S</a:t>
            </a:r>
            <a:r>
              <a:rPr lang="en-US" altLang="ko-KR" baseline="-25000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A53E-2351-4643-8780-1A34DE916F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65A7FD8-B39E-4E2F-B0F2-1499573B701E}" type="slidenum">
              <a:rPr lang="en-US" altLang="ko-KR" sz="1200">
                <a:latin typeface="Tahoma" panose="020B0604030504040204" pitchFamily="34" charset="0"/>
              </a:rPr>
              <a:pPr/>
              <a:t>85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3C8482-EABD-420A-A3F9-1F2E4E0998E5}"/>
              </a:ext>
            </a:extLst>
          </p:cNvPr>
          <p:cNvCxnSpPr/>
          <p:nvPr/>
        </p:nvCxnSpPr>
        <p:spPr bwMode="auto">
          <a:xfrm flipH="1">
            <a:off x="5663952" y="3789040"/>
            <a:ext cx="288032" cy="360040"/>
          </a:xfrm>
          <a:prstGeom prst="line">
            <a:avLst/>
          </a:prstGeom>
          <a:solidFill>
            <a:schemeClr val="accent1"/>
          </a:solidFill>
          <a:ln w="17526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82176171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제목 1">
            <a:extLst>
              <a:ext uri="{FF2B5EF4-FFF2-40B4-BE49-F238E27FC236}">
                <a16:creationId xmlns:a16="http://schemas.microsoft.com/office/drawing/2014/main" id="{A7A1ACE0-43AB-45CB-B741-FD39381C35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01379" name="내용 개체 틀 2">
            <a:extLst>
              <a:ext uri="{FF2B5EF4-FFF2-40B4-BE49-F238E27FC236}">
                <a16:creationId xmlns:a16="http://schemas.microsoft.com/office/drawing/2014/main" id="{68E79B93-AE95-44F9-BF37-63F2640E87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Line 6: </a:t>
            </a:r>
            <a:r>
              <a:rPr lang="en-US" altLang="ko-KR" dirty="0">
                <a:solidFill>
                  <a:srgbClr val="00B0F0"/>
                </a:solidFill>
              </a:rPr>
              <a:t>C={S</a:t>
            </a:r>
            <a:r>
              <a:rPr lang="en-US" altLang="ko-KR" baseline="-25000" dirty="0">
                <a:solidFill>
                  <a:srgbClr val="00B0F0"/>
                </a:solidFill>
              </a:rPr>
              <a:t>1</a:t>
            </a:r>
            <a:r>
              <a:rPr lang="en-US" altLang="ko-KR" dirty="0">
                <a:solidFill>
                  <a:srgbClr val="00B0F0"/>
                </a:solidFill>
              </a:rPr>
              <a:t>, S</a:t>
            </a:r>
            <a:r>
              <a:rPr lang="en-US" altLang="ko-KR" baseline="-25000" dirty="0">
                <a:solidFill>
                  <a:srgbClr val="00B0F0"/>
                </a:solidFill>
              </a:rPr>
              <a:t>4</a:t>
            </a:r>
            <a:r>
              <a:rPr lang="en-US" altLang="ko-KR" dirty="0">
                <a:solidFill>
                  <a:srgbClr val="00B0F0"/>
                </a:solidFill>
              </a:rPr>
              <a:t>, S</a:t>
            </a:r>
            <a:r>
              <a:rPr lang="en-US" altLang="ko-KR" baseline="-25000" dirty="0">
                <a:solidFill>
                  <a:srgbClr val="00B0F0"/>
                </a:solidFill>
              </a:rPr>
              <a:t>6</a:t>
            </a:r>
            <a:r>
              <a:rPr lang="en-US" altLang="ko-KR" dirty="0">
                <a:solidFill>
                  <a:srgbClr val="00B0F0"/>
                </a:solidFill>
              </a:rPr>
              <a:t>}</a:t>
            </a:r>
            <a:r>
              <a:rPr lang="ko-KR" altLang="en-US" dirty="0"/>
              <a:t> 리턴</a:t>
            </a:r>
            <a:endParaRPr lang="en-US" altLang="ko-KR" dirty="0"/>
          </a:p>
          <a:p>
            <a:endParaRPr lang="en-US" altLang="ko-KR" dirty="0"/>
          </a:p>
          <a:p>
            <a:pPr marL="0" indent="0" algn="ctr">
              <a:buNone/>
            </a:pPr>
            <a:r>
              <a:rPr lang="en-US" altLang="ko-KR" dirty="0" err="1"/>
              <a:t>SetCover</a:t>
            </a:r>
            <a:r>
              <a:rPr lang="en-US" altLang="ko-KR" dirty="0"/>
              <a:t> </a:t>
            </a:r>
            <a:r>
              <a:rPr lang="ko-KR" altLang="en-US" dirty="0"/>
              <a:t>알고리즘의 </a:t>
            </a:r>
            <a:r>
              <a:rPr lang="ko-KR" altLang="en-US" dirty="0" err="1"/>
              <a:t>최종해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2A96CE-6A58-46BD-B536-DA9CC14562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BD9CC79-5302-4A18-8441-2D3C0077D02D}" type="slidenum">
              <a:rPr lang="en-US" altLang="ko-KR" sz="1200">
                <a:latin typeface="Tahoma" panose="020B0604030504040204" pitchFamily="34" charset="0"/>
              </a:rPr>
              <a:pPr/>
              <a:t>86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01381" name="_x199739112" descr="EMB000015589165">
            <a:extLst>
              <a:ext uri="{FF2B5EF4-FFF2-40B4-BE49-F238E27FC236}">
                <a16:creationId xmlns:a16="http://schemas.microsoft.com/office/drawing/2014/main" id="{F30AA736-9236-4310-BD38-8B4C83DF2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3" y="2876550"/>
            <a:ext cx="3887787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제목 1">
            <a:extLst>
              <a:ext uri="{FF2B5EF4-FFF2-40B4-BE49-F238E27FC236}">
                <a16:creationId xmlns:a16="http://schemas.microsoft.com/office/drawing/2014/main" id="{93590D0F-E316-4450-B9EA-7F4E6304C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02403" name="내용 개체 틀 2">
            <a:extLst>
              <a:ext uri="{FF2B5EF4-FFF2-40B4-BE49-F238E27FC236}">
                <a16:creationId xmlns:a16="http://schemas.microsoft.com/office/drawing/2014/main" id="{56A237C4-B363-4E39-9D42-D7968A8D9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dirty="0"/>
              <a:t>먼저 </a:t>
            </a:r>
            <a:r>
              <a:rPr lang="en-US" altLang="ko-KR" dirty="0"/>
              <a:t>while-</a:t>
            </a:r>
            <a:r>
              <a:rPr lang="ko-KR" altLang="en-US" dirty="0"/>
              <a:t>루프가 수행되는 횟수는 최대 </a:t>
            </a:r>
            <a:r>
              <a:rPr lang="en-US" altLang="ko-KR" dirty="0">
                <a:solidFill>
                  <a:srgbClr val="00B0F0"/>
                </a:solidFill>
              </a:rPr>
              <a:t>n</a:t>
            </a:r>
            <a:r>
              <a:rPr lang="ko-KR" altLang="en-US" dirty="0">
                <a:solidFill>
                  <a:srgbClr val="00B0F0"/>
                </a:solidFill>
              </a:rPr>
              <a:t>회</a:t>
            </a:r>
            <a:endParaRPr lang="en-US" altLang="ko-KR" dirty="0">
              <a:solidFill>
                <a:srgbClr val="00B0F0"/>
              </a:solidFill>
            </a:endParaRPr>
          </a:p>
          <a:p>
            <a:pPr lvl="1" algn="just">
              <a:spcAft>
                <a:spcPts val="1800"/>
              </a:spcAft>
            </a:pPr>
            <a:r>
              <a:rPr lang="ko-KR" altLang="en-US" dirty="0"/>
              <a:t>루프가 </a:t>
            </a:r>
            <a:r>
              <a:rPr lang="en-US" altLang="ko-KR" dirty="0"/>
              <a:t>1</a:t>
            </a:r>
            <a:r>
              <a:rPr lang="ko-KR" altLang="en-US" dirty="0"/>
              <a:t>회 수행될 때마다 집합 </a:t>
            </a:r>
            <a:r>
              <a:rPr lang="en-US" altLang="ko-KR" dirty="0"/>
              <a:t>U</a:t>
            </a:r>
            <a:r>
              <a:rPr lang="ko-KR" altLang="en-US" dirty="0"/>
              <a:t>의 원소 </a:t>
            </a:r>
            <a:r>
              <a:rPr lang="en-US" altLang="ko-KR" dirty="0"/>
              <a:t>1</a:t>
            </a:r>
            <a:r>
              <a:rPr lang="ko-KR" altLang="en-US" dirty="0"/>
              <a:t>개씩만 커버된다면</a:t>
            </a:r>
            <a:r>
              <a:rPr lang="en-US" altLang="ko-KR" dirty="0"/>
              <a:t>, </a:t>
            </a:r>
            <a:r>
              <a:rPr lang="ko-KR" altLang="en-US" dirty="0"/>
              <a:t>최악의 경우 루프가 </a:t>
            </a:r>
            <a:r>
              <a:rPr lang="en-US" altLang="ko-KR" dirty="0"/>
              <a:t>n</a:t>
            </a:r>
            <a:r>
              <a:rPr lang="ko-KR" altLang="en-US" dirty="0"/>
              <a:t>번 수행되어야 하기 때문</a:t>
            </a:r>
            <a:endParaRPr lang="en-US" altLang="ko-KR" dirty="0"/>
          </a:p>
          <a:p>
            <a:pPr algn="just"/>
            <a:r>
              <a:rPr lang="ko-KR" altLang="en-US" dirty="0"/>
              <a:t>루프가 </a:t>
            </a:r>
            <a:r>
              <a:rPr lang="en-US" altLang="ko-KR" dirty="0"/>
              <a:t>1</a:t>
            </a:r>
            <a:r>
              <a:rPr lang="ko-KR" altLang="en-US" dirty="0"/>
              <a:t>회 수행될 때</a:t>
            </a:r>
            <a:endParaRPr lang="en-US" altLang="ko-KR" dirty="0"/>
          </a:p>
          <a:p>
            <a:pPr lvl="1" algn="just"/>
            <a:r>
              <a:rPr lang="en-US" altLang="ko-KR" dirty="0"/>
              <a:t>Line 3:</a:t>
            </a:r>
            <a:r>
              <a:rPr lang="ko-KR" altLang="en-US" dirty="0"/>
              <a:t> </a:t>
            </a:r>
            <a:r>
              <a:rPr lang="en-US" altLang="ko-KR" dirty="0"/>
              <a:t>U</a:t>
            </a:r>
            <a:r>
              <a:rPr lang="ko-KR" altLang="en-US" dirty="0"/>
              <a:t>의 원소들을 가장 많이 포함하고 있는 집합 </a:t>
            </a:r>
            <a:r>
              <a:rPr lang="en-US" altLang="ko-KR" dirty="0"/>
              <a:t>S</a:t>
            </a:r>
            <a:r>
              <a:rPr lang="ko-KR" altLang="en-US" dirty="0"/>
              <a:t>를 찾으려면</a:t>
            </a:r>
            <a:r>
              <a:rPr lang="en-US" altLang="ko-KR" dirty="0"/>
              <a:t>, </a:t>
            </a:r>
            <a:r>
              <a:rPr lang="ko-KR" altLang="en-US" dirty="0"/>
              <a:t>현재 남아있는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들 각각을 </a:t>
            </a:r>
            <a:r>
              <a:rPr lang="en-US" altLang="ko-KR" dirty="0"/>
              <a:t>U</a:t>
            </a:r>
            <a:r>
              <a:rPr lang="ko-KR" altLang="en-US" dirty="0"/>
              <a:t>와 비교하여야</a:t>
            </a:r>
            <a:r>
              <a:rPr lang="en-US" altLang="ko-KR" dirty="0"/>
              <a:t> </a:t>
            </a:r>
          </a:p>
          <a:p>
            <a:pPr lvl="1" algn="just"/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들의 수가 최대 </a:t>
            </a:r>
            <a:r>
              <a:rPr lang="en-US" altLang="ko-KR" dirty="0"/>
              <a:t>n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와 </a:t>
            </a:r>
            <a:r>
              <a:rPr lang="en-US" altLang="ko-KR" dirty="0"/>
              <a:t>U</a:t>
            </a:r>
            <a:r>
              <a:rPr lang="ko-KR" altLang="en-US" dirty="0"/>
              <a:t>의 비교는 </a:t>
            </a:r>
            <a:r>
              <a:rPr lang="en-US" altLang="ko-KR" dirty="0"/>
              <a:t>O(n) </a:t>
            </a:r>
            <a:r>
              <a:rPr lang="ko-KR" altLang="en-US" dirty="0"/>
              <a:t>시간이 걸리므로</a:t>
            </a:r>
            <a:r>
              <a:rPr lang="en-US" altLang="ko-KR" dirty="0"/>
              <a:t>, line 3</a:t>
            </a:r>
            <a:r>
              <a:rPr lang="ko-KR" altLang="en-US" dirty="0"/>
              <a:t>은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 algn="just"/>
            <a:r>
              <a:rPr lang="ko-KR" altLang="en-US" dirty="0"/>
              <a:t>집합 </a:t>
            </a:r>
            <a:r>
              <a:rPr lang="en-US" altLang="ko-KR" dirty="0"/>
              <a:t>U</a:t>
            </a:r>
            <a:r>
              <a:rPr lang="ko-KR" altLang="en-US" dirty="0"/>
              <a:t>에서 집합 </a:t>
            </a: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의 원소를 제거하므로 </a:t>
            </a:r>
            <a:r>
              <a:rPr lang="en-US" altLang="ko-KR" dirty="0"/>
              <a:t>O(n) </a:t>
            </a:r>
            <a:r>
              <a:rPr lang="ko-KR" altLang="en-US" dirty="0"/>
              <a:t>시간</a:t>
            </a:r>
            <a:endParaRPr lang="en-US" altLang="ko-KR" dirty="0"/>
          </a:p>
          <a:p>
            <a:pPr lvl="1" algn="just">
              <a:spcAft>
                <a:spcPts val="1800"/>
              </a:spcAft>
            </a:pPr>
            <a:r>
              <a:rPr lang="en-US" altLang="ko-KR" dirty="0"/>
              <a:t>S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F</a:t>
            </a:r>
            <a:r>
              <a:rPr lang="ko-KR" altLang="en-US" dirty="0"/>
              <a:t>에서 제거하고</a:t>
            </a:r>
            <a:r>
              <a:rPr lang="en-US" altLang="ko-KR" dirty="0"/>
              <a:t>, S</a:t>
            </a:r>
            <a:r>
              <a:rPr lang="en-US" altLang="ko-KR" baseline="-25000" dirty="0"/>
              <a:t>i</a:t>
            </a:r>
            <a:r>
              <a:rPr lang="ko-KR" altLang="en-US" dirty="0"/>
              <a:t>를 </a:t>
            </a:r>
            <a:r>
              <a:rPr lang="en-US" altLang="ko-KR" dirty="0"/>
              <a:t>C</a:t>
            </a:r>
            <a:r>
              <a:rPr lang="ko-KR" altLang="en-US" dirty="0"/>
              <a:t>에 추가하는 것은 </a:t>
            </a:r>
            <a:r>
              <a:rPr lang="en-US" altLang="ko-KR" dirty="0"/>
              <a:t>O(1) </a:t>
            </a:r>
            <a:r>
              <a:rPr lang="ko-KR" altLang="en-US" dirty="0"/>
              <a:t>시간</a:t>
            </a:r>
            <a:endParaRPr lang="en-US" altLang="ko-KR" dirty="0"/>
          </a:p>
          <a:p>
            <a:pPr algn="just"/>
            <a:r>
              <a:rPr lang="ko-KR" altLang="en-US" dirty="0"/>
              <a:t>시간 복잡도</a:t>
            </a:r>
            <a:r>
              <a:rPr lang="en-US" altLang="ko-KR" dirty="0"/>
              <a:t>: n </a:t>
            </a:r>
            <a:r>
              <a:rPr lang="en-US" altLang="ko-KR" dirty="0">
                <a:latin typeface="+mn-ea"/>
              </a:rPr>
              <a:t>x</a:t>
            </a:r>
            <a:r>
              <a:rPr lang="en-US" altLang="ko-KR" dirty="0"/>
              <a:t> O(n</a:t>
            </a:r>
            <a:r>
              <a:rPr lang="en-US" altLang="ko-KR" baseline="30000" dirty="0"/>
              <a:t>2</a:t>
            </a:r>
            <a:r>
              <a:rPr lang="en-US" altLang="ko-KR" dirty="0"/>
              <a:t>) =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O(n</a:t>
            </a:r>
            <a:r>
              <a:rPr lang="en-US" altLang="ko-KR" b="0" baseline="30000" dirty="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02CA9-2144-4E16-AE8F-06EFF880F1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3069CE2-0B9E-44C6-B847-2C42DFB69BAF}" type="slidenum">
              <a:rPr lang="en-US" altLang="ko-KR" sz="1200">
                <a:latin typeface="Tahoma" panose="020B0604030504040204" pitchFamily="34" charset="0"/>
              </a:rPr>
              <a:pPr/>
              <a:t>87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제목 1">
            <a:extLst>
              <a:ext uri="{FF2B5EF4-FFF2-40B4-BE49-F238E27FC236}">
                <a16:creationId xmlns:a16="http://schemas.microsoft.com/office/drawing/2014/main" id="{D98E9AC3-06F8-4134-BE2F-AC3973F49F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ABD7E-5F4A-473B-A76F-BEEBF094D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885" y="1127126"/>
            <a:ext cx="7772400" cy="5470525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  <a:defRPr/>
            </a:pPr>
            <a:r>
              <a:rPr lang="ko-KR" altLang="en-US" dirty="0"/>
              <a:t>도시 계획 </a:t>
            </a:r>
            <a:r>
              <a:rPr lang="en-US" altLang="ko-KR" dirty="0"/>
              <a:t>(City Planning)</a:t>
            </a:r>
            <a:r>
              <a:rPr lang="ko-KR" altLang="en-US" dirty="0"/>
              <a:t>에서 공공 기관 배치하기</a:t>
            </a:r>
            <a:endParaRPr lang="en-US" altLang="ko-KR" sz="1400" dirty="0"/>
          </a:p>
          <a:p>
            <a:pPr>
              <a:spcAft>
                <a:spcPts val="1200"/>
              </a:spcAft>
              <a:defRPr/>
            </a:pPr>
            <a:r>
              <a:rPr lang="ko-KR" altLang="en-US" dirty="0"/>
              <a:t>경비 시스템</a:t>
            </a:r>
            <a:r>
              <a:rPr lang="en-US" altLang="ko-KR" dirty="0"/>
              <a:t>: </a:t>
            </a:r>
            <a:r>
              <a:rPr lang="ko-KR" altLang="en-US" dirty="0"/>
              <a:t>경비가 요구되는 장소의 </a:t>
            </a:r>
            <a:r>
              <a:rPr lang="en-US" altLang="ko-KR" dirty="0"/>
              <a:t>CCTV </a:t>
            </a:r>
            <a:r>
              <a:rPr lang="ko-KR" altLang="en-US" dirty="0"/>
              <a:t>카메라의 최적 배치</a:t>
            </a:r>
            <a:endParaRPr lang="en-US" altLang="ko-KR" sz="1400" dirty="0"/>
          </a:p>
          <a:p>
            <a:pPr>
              <a:spcAft>
                <a:spcPts val="1200"/>
              </a:spcAft>
              <a:defRPr/>
            </a:pPr>
            <a:r>
              <a:rPr lang="ko-KR" altLang="en-US" dirty="0"/>
              <a:t>컴퓨터 바이러스 찾기</a:t>
            </a:r>
            <a:endParaRPr lang="en-US" altLang="ko-KR" sz="1400" dirty="0"/>
          </a:p>
          <a:p>
            <a:pPr>
              <a:spcAft>
                <a:spcPts val="1200"/>
              </a:spcAft>
              <a:defRPr/>
            </a:pPr>
            <a:r>
              <a:rPr lang="ko-KR" altLang="en-US" dirty="0"/>
              <a:t>대기업의 구매 업체 선정</a:t>
            </a:r>
            <a:endParaRPr lang="en-US" altLang="ko-KR" sz="1400" dirty="0"/>
          </a:p>
          <a:p>
            <a:pPr>
              <a:spcAft>
                <a:spcPts val="1200"/>
              </a:spcAft>
              <a:defRPr/>
            </a:pPr>
            <a:r>
              <a:rPr lang="ko-KR" altLang="en-US" dirty="0"/>
              <a:t>기업의 경력 직원 고용</a:t>
            </a:r>
            <a:endParaRPr lang="en-US" altLang="ko-KR" sz="1400" dirty="0"/>
          </a:p>
          <a:p>
            <a:pPr>
              <a:spcAft>
                <a:spcPts val="1200"/>
              </a:spcAft>
              <a:defRPr/>
            </a:pPr>
            <a:r>
              <a:rPr lang="ko-KR" altLang="en-US" dirty="0"/>
              <a:t>그 외에도 비행기 조종사 스케줄링</a:t>
            </a:r>
            <a:r>
              <a:rPr lang="en-US" altLang="ko-KR" dirty="0"/>
              <a:t>, </a:t>
            </a:r>
            <a:r>
              <a:rPr lang="ko-KR" altLang="en-US" dirty="0"/>
              <a:t>조립 라인 균형화</a:t>
            </a:r>
            <a:r>
              <a:rPr lang="en-US" altLang="ko-KR" dirty="0"/>
              <a:t>, </a:t>
            </a:r>
            <a:r>
              <a:rPr lang="ko-KR" altLang="en-US" dirty="0"/>
              <a:t>정보 검색</a:t>
            </a:r>
            <a:r>
              <a:rPr lang="en-US" altLang="ko-KR" dirty="0"/>
              <a:t> </a:t>
            </a:r>
            <a:r>
              <a:rPr lang="ko-KR" altLang="en-US" dirty="0"/>
              <a:t>등에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C910D-3815-41A0-926E-BFB48516C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9329D8B-8E51-479E-B2D8-F4569B24F540}" type="slidenum">
              <a:rPr lang="en-US" altLang="ko-KR" sz="1200">
                <a:latin typeface="Tahoma" panose="020B0604030504040204" pitchFamily="34" charset="0"/>
              </a:rPr>
              <a:pPr/>
              <a:t>88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A494D7-1C95-4749-8279-D9E4A0E59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269" y="337251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3265B9C-C813-485F-8F7C-D44DA02B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113" y="139525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제목 1">
            <a:extLst>
              <a:ext uri="{FF2B5EF4-FFF2-40B4-BE49-F238E27FC236}">
                <a16:creationId xmlns:a16="http://schemas.microsoft.com/office/drawing/2014/main" id="{167609CA-3533-42B5-97D6-54E8B1AAC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4.6 </a:t>
            </a:r>
            <a:r>
              <a:rPr lang="ko-KR" altLang="en-US" dirty="0"/>
              <a:t>작업 스케줄링</a:t>
            </a:r>
          </a:p>
        </p:txBody>
      </p:sp>
      <p:sp>
        <p:nvSpPr>
          <p:cNvPr id="52227" name="내용 개체 틀 2">
            <a:extLst>
              <a:ext uri="{FF2B5EF4-FFF2-40B4-BE49-F238E27FC236}">
                <a16:creationId xmlns:a16="http://schemas.microsoft.com/office/drawing/2014/main" id="{0B030428-67EA-4F09-AE64-45B52B8346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작업 스케줄링 </a:t>
            </a:r>
            <a:r>
              <a:rPr lang="en-US" altLang="ko-KR" dirty="0"/>
              <a:t>(Job Scheduling) </a:t>
            </a:r>
            <a:r>
              <a:rPr lang="ko-KR" altLang="en-US" dirty="0"/>
              <a:t>문제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작업의 수행 시간이 중복되지 않도록 모든 작업을 가장 적은 수의 기계에 배정하는 문제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학술대회에서 발표자들을 강의실에 배정하는 문제와 같다</a:t>
            </a:r>
            <a:r>
              <a:rPr lang="en-US" altLang="ko-KR" dirty="0"/>
              <a:t>.</a:t>
            </a:r>
          </a:p>
          <a:p>
            <a:pPr lvl="2">
              <a:defRPr/>
            </a:pPr>
            <a:r>
              <a:rPr lang="ko-KR" altLang="en-US" dirty="0"/>
              <a:t>발표</a:t>
            </a:r>
            <a:r>
              <a:rPr lang="en-US" altLang="ko-KR" dirty="0"/>
              <a:t>=</a:t>
            </a:r>
            <a:r>
              <a:rPr lang="ko-KR" altLang="en-US" dirty="0"/>
              <a:t> ‘작업’</a:t>
            </a:r>
            <a:r>
              <a:rPr lang="en-US" altLang="ko-KR" dirty="0"/>
              <a:t>, </a:t>
            </a:r>
            <a:r>
              <a:rPr lang="ko-KR" altLang="en-US" dirty="0"/>
              <a:t>강의실</a:t>
            </a:r>
            <a:r>
              <a:rPr lang="en-US" altLang="ko-KR" dirty="0"/>
              <a:t>=</a:t>
            </a:r>
            <a:r>
              <a:rPr lang="ko-KR" altLang="en-US" dirty="0"/>
              <a:t> ‘기계’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작업 스케줄링 문제에 주어진 문제 요소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작업의 수</a:t>
            </a:r>
            <a:endParaRPr lang="en-US" altLang="ko-KR" dirty="0"/>
          </a:p>
          <a:p>
            <a:pPr lvl="2">
              <a:defRPr/>
            </a:pPr>
            <a:r>
              <a:rPr lang="ko-KR" altLang="en-US" sz="1800" dirty="0"/>
              <a:t>입력의 크기이므로 알고리즘을 고안하기 위해 고려되어야 하는 직접적인 요소는 아니다</a:t>
            </a:r>
            <a:r>
              <a:rPr lang="en-US" altLang="ko-KR" sz="1800" dirty="0"/>
              <a:t>.</a:t>
            </a:r>
          </a:p>
          <a:p>
            <a:pPr lvl="1">
              <a:defRPr/>
            </a:pPr>
            <a:r>
              <a:rPr lang="ko-KR" altLang="en-US" dirty="0"/>
              <a:t>각 작업의 시작시간과 종료시간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작업의 길이</a:t>
            </a:r>
            <a:endParaRPr lang="en-US" altLang="ko-KR" dirty="0"/>
          </a:p>
          <a:p>
            <a:pPr lvl="2">
              <a:defRPr/>
            </a:pPr>
            <a:r>
              <a:rPr lang="ko-KR" altLang="en-US" sz="1800" dirty="0"/>
              <a:t>작업의 시작시간과 종료시간은 정해져 있으므로 작업의 길이도 주어진 것</a:t>
            </a: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3D14A-ECDF-4489-9645-15BAC9EAA7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DDA3E27-99B5-4AF8-A8DF-A3092B8DB0BD}" type="slidenum">
              <a:rPr lang="en-US" altLang="ko-KR" sz="1200">
                <a:latin typeface="Tahoma" panose="020B0604030504040204" pitchFamily="34" charset="0"/>
              </a:rPr>
              <a:pPr/>
              <a:t>89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81432B45-020D-4029-91CE-24E2C6907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E92F4A-24E8-4844-8F8F-ED2AE779C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F9DAF2D-FE46-4340-912E-EF6A77B71218}" type="slidenum">
              <a:rPr lang="en-US" altLang="ko-KR" sz="1200">
                <a:latin typeface="Tahoma" panose="020B0604030504040204" pitchFamily="34" charset="0"/>
              </a:rPr>
              <a:pPr/>
              <a:t>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426D0-7D8F-4D52-B2EC-BAAB3B253DF5}"/>
              </a:ext>
            </a:extLst>
          </p:cNvPr>
          <p:cNvSpPr txBox="1"/>
          <p:nvPr/>
        </p:nvSpPr>
        <p:spPr>
          <a:xfrm>
            <a:off x="2135561" y="1484785"/>
            <a:ext cx="7410027" cy="490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ko-KR" sz="2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760</a:t>
            </a:r>
            <a:r>
              <a:rPr lang="ko-KR" altLang="en-US" sz="24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원의 거스름돈에 대해</a:t>
            </a:r>
            <a:r>
              <a:rPr lang="en-US" altLang="ko-KR" sz="2400" b="1" kern="0" dirty="0">
                <a:solidFill>
                  <a:srgbClr val="00B0F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E874CD-3424-4234-86CB-A578B277D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760" y="2622402"/>
            <a:ext cx="1067617" cy="9731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D9B7E67-9BB0-44B1-82B5-93C7567E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59" y="3595541"/>
            <a:ext cx="2173029" cy="97313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01F5A75-FC82-4CBE-9A9B-F65B46FAC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2444" y="4735267"/>
            <a:ext cx="1724025" cy="762000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1432E75-D97F-4148-BCA2-10257E236FD4}"/>
              </a:ext>
            </a:extLst>
          </p:cNvPr>
          <p:cNvSpPr/>
          <p:nvPr/>
        </p:nvSpPr>
        <p:spPr>
          <a:xfrm>
            <a:off x="3693207" y="3899229"/>
            <a:ext cx="426720" cy="365760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CE14F63-2A6C-438F-9EA5-BB8D5C860B1D}"/>
              </a:ext>
            </a:extLst>
          </p:cNvPr>
          <p:cNvSpPr/>
          <p:nvPr/>
        </p:nvSpPr>
        <p:spPr>
          <a:xfrm>
            <a:off x="6240016" y="4963208"/>
            <a:ext cx="426720" cy="365760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제목 1">
            <a:extLst>
              <a:ext uri="{FF2B5EF4-FFF2-40B4-BE49-F238E27FC236}">
                <a16:creationId xmlns:a16="http://schemas.microsoft.com/office/drawing/2014/main" id="{2FF4398D-213D-40C8-8BDC-B099F5004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스케줄링</a:t>
            </a:r>
          </a:p>
        </p:txBody>
      </p:sp>
      <p:sp>
        <p:nvSpPr>
          <p:cNvPr id="107523" name="내용 개체 틀 2">
            <a:extLst>
              <a:ext uri="{FF2B5EF4-FFF2-40B4-BE49-F238E27FC236}">
                <a16:creationId xmlns:a16="http://schemas.microsoft.com/office/drawing/2014/main" id="{5FF46D6C-5561-408B-88C3-11BDFBB804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시작시간</a:t>
            </a:r>
            <a:r>
              <a:rPr lang="en-US" altLang="ko-KR" dirty="0"/>
              <a:t>, </a:t>
            </a:r>
            <a:r>
              <a:rPr lang="ko-KR" altLang="en-US" dirty="0"/>
              <a:t>종료시간</a:t>
            </a:r>
            <a:r>
              <a:rPr lang="en-US" altLang="ko-KR" dirty="0"/>
              <a:t>, </a:t>
            </a:r>
            <a:r>
              <a:rPr lang="ko-KR" altLang="en-US" dirty="0"/>
              <a:t>작업 길이에</a:t>
            </a:r>
            <a:r>
              <a:rPr lang="en-US" altLang="ko-KR" dirty="0"/>
              <a:t> </a:t>
            </a:r>
            <a:r>
              <a:rPr lang="ko-KR" altLang="en-US" dirty="0"/>
              <a:t>대한 </a:t>
            </a:r>
            <a:r>
              <a:rPr lang="ko-KR" altLang="en-US" dirty="0" err="1"/>
              <a:t>그리디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/>
              <a:t>빠른 시작시간 작업 우선 </a:t>
            </a:r>
            <a:r>
              <a:rPr lang="en-US" altLang="ko-KR" dirty="0"/>
              <a:t>(Earliest start time first) </a:t>
            </a:r>
            <a:r>
              <a:rPr lang="ko-KR" altLang="en-US" dirty="0"/>
              <a:t>배정</a:t>
            </a:r>
            <a:endParaRPr lang="en-US" altLang="ko-KR" dirty="0"/>
          </a:p>
          <a:p>
            <a:pPr lvl="1"/>
            <a:r>
              <a:rPr lang="ko-KR" altLang="en-US" dirty="0"/>
              <a:t>빠른 종료시간 작업 우선 </a:t>
            </a:r>
            <a:r>
              <a:rPr lang="en-US" altLang="ko-KR" dirty="0"/>
              <a:t>(Earliest finish time first) </a:t>
            </a:r>
            <a:r>
              <a:rPr lang="ko-KR" altLang="en-US" dirty="0"/>
              <a:t>배정</a:t>
            </a:r>
            <a:endParaRPr lang="en-US" altLang="ko-KR" dirty="0"/>
          </a:p>
          <a:p>
            <a:pPr lvl="1"/>
            <a:r>
              <a:rPr lang="ko-KR" altLang="en-US" dirty="0"/>
              <a:t>짧은 작업 우선 </a:t>
            </a:r>
            <a:r>
              <a:rPr lang="en-US" altLang="ko-KR" dirty="0"/>
              <a:t>(Shortest job first) </a:t>
            </a:r>
            <a:r>
              <a:rPr lang="ko-KR" altLang="en-US" dirty="0"/>
              <a:t>배정</a:t>
            </a:r>
            <a:endParaRPr lang="en-US" altLang="ko-KR" dirty="0"/>
          </a:p>
          <a:p>
            <a:pPr lvl="1"/>
            <a:r>
              <a:rPr lang="ko-KR" altLang="en-US" dirty="0"/>
              <a:t>긴 작업 우선 </a:t>
            </a:r>
            <a:r>
              <a:rPr lang="en-US" altLang="ko-KR" dirty="0"/>
              <a:t>(Longest job first) </a:t>
            </a:r>
            <a:r>
              <a:rPr lang="ko-KR" altLang="en-US" dirty="0"/>
              <a:t>배정</a:t>
            </a:r>
            <a:endParaRPr lang="en-US" altLang="ko-KR" dirty="0"/>
          </a:p>
          <a:p>
            <a:endParaRPr lang="en-US" altLang="ko-KR" dirty="0"/>
          </a:p>
          <a:p>
            <a:pPr algn="just"/>
            <a:r>
              <a:rPr lang="ko-KR" altLang="en-US" dirty="0"/>
              <a:t>위 </a:t>
            </a:r>
            <a:r>
              <a:rPr lang="en-US" altLang="ko-KR" dirty="0"/>
              <a:t>4</a:t>
            </a:r>
            <a:r>
              <a:rPr lang="ko-KR" altLang="en-US" dirty="0"/>
              <a:t>가지 중 첫 번째 알고리즘을 제외하고 나머지 </a:t>
            </a:r>
            <a:r>
              <a:rPr lang="en-US" altLang="ko-KR" dirty="0"/>
              <a:t>3</a:t>
            </a:r>
            <a:r>
              <a:rPr lang="ko-KR" altLang="en-US" dirty="0"/>
              <a:t>가지는 항상 최적해를 찾지 못함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56F3FA-2459-41E4-858E-FC14B6E7FF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D41002B-0F11-49C2-8656-FDADAF9E5FDA}" type="slidenum">
              <a:rPr lang="en-US" altLang="ko-KR" sz="1200">
                <a:latin typeface="Tahoma" panose="020B0604030504040204" pitchFamily="34" charset="0"/>
              </a:rPr>
              <a:pPr/>
              <a:t>90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제목 1">
            <a:extLst>
              <a:ext uri="{FF2B5EF4-FFF2-40B4-BE49-F238E27FC236}">
                <a16:creationId xmlns:a16="http://schemas.microsoft.com/office/drawing/2014/main" id="{5CFE52F0-DEB2-4135-BEA7-914C1C1143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작업 스케줄링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F20528-F305-4D7C-8F4F-407A447A6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latinLnBrk="1">
              <a:buNone/>
              <a:defRPr/>
            </a:pPr>
            <a:r>
              <a:rPr lang="en-US" altLang="ko-KR" sz="3200" dirty="0" err="1">
                <a:solidFill>
                  <a:srgbClr val="0000FF"/>
                </a:solidFill>
              </a:rPr>
              <a:t>JobScheduling</a:t>
            </a:r>
            <a:endParaRPr lang="ko-KR" altLang="en-US" sz="3200" dirty="0">
              <a:solidFill>
                <a:srgbClr val="0000FF"/>
              </a:solidFill>
            </a:endParaRPr>
          </a:p>
          <a:p>
            <a:pPr marL="0" indent="0" latinLnBrk="1"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n</a:t>
            </a:r>
            <a:r>
              <a:rPr lang="ko-KR" altLang="en-US" dirty="0"/>
              <a:t>개의 작업 </a:t>
            </a:r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, t</a:t>
            </a:r>
            <a:r>
              <a:rPr lang="en-US" altLang="ko-KR" baseline="-25000" dirty="0"/>
              <a:t>2</a:t>
            </a:r>
            <a:r>
              <a:rPr lang="en-US" altLang="ko-KR" dirty="0"/>
              <a:t>, </a:t>
            </a:r>
            <a:r>
              <a:rPr lang="ko-KR" altLang="en-US" dirty="0"/>
              <a:t>⋯</a:t>
            </a:r>
            <a:r>
              <a:rPr lang="en-US" altLang="ko-KR" dirty="0"/>
              <a:t>, </a:t>
            </a:r>
            <a:r>
              <a:rPr lang="en-US" altLang="ko-KR" dirty="0" err="1"/>
              <a:t>t</a:t>
            </a:r>
            <a:r>
              <a:rPr lang="en-US" altLang="ko-KR" baseline="-25000" dirty="0" err="1"/>
              <a:t>n</a:t>
            </a:r>
            <a:endParaRPr lang="ko-KR" altLang="en-US" dirty="0"/>
          </a:p>
          <a:p>
            <a:pPr marL="0" indent="0" latinLnBrk="1"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각 기계에 배정된 작업 순서</a:t>
            </a:r>
            <a:endParaRPr lang="en-US" altLang="ko-KR" dirty="0"/>
          </a:p>
          <a:p>
            <a:pPr marL="0" indent="0" latinLnBrk="1">
              <a:buNone/>
              <a:defRPr/>
            </a:pPr>
            <a:endParaRPr lang="ko-KR" altLang="en-US" dirty="0"/>
          </a:p>
          <a:p>
            <a:pPr marL="361950" indent="-361950" latinLnBrk="1">
              <a:buNone/>
              <a:defRPr/>
            </a:pPr>
            <a:r>
              <a:rPr lang="en-US" altLang="ko-KR" sz="2800" dirty="0"/>
              <a:t>1. </a:t>
            </a:r>
            <a:r>
              <a:rPr lang="ko-KR" altLang="en-US" sz="2800" dirty="0"/>
              <a:t>시작 시간으로 정렬한 작업 리스트</a:t>
            </a:r>
            <a:r>
              <a:rPr lang="en-US" altLang="ko-KR" sz="2800" dirty="0"/>
              <a:t>:</a:t>
            </a:r>
            <a:r>
              <a:rPr lang="ko-KR" altLang="en-US" sz="2800" dirty="0"/>
              <a:t> </a:t>
            </a:r>
            <a:r>
              <a:rPr lang="en-US" altLang="ko-KR" sz="2800" dirty="0"/>
              <a:t>L </a:t>
            </a:r>
            <a:endParaRPr lang="ko-KR" altLang="en-US" sz="2800" dirty="0"/>
          </a:p>
          <a:p>
            <a:pPr marL="0" indent="0" latinLnBrk="1">
              <a:buNone/>
              <a:defRPr/>
            </a:pPr>
            <a:r>
              <a:rPr lang="en-US" altLang="ko-KR" sz="2800" dirty="0"/>
              <a:t>2.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while </a:t>
            </a:r>
            <a:r>
              <a:rPr lang="en-US" altLang="ko-KR" sz="2800" dirty="0"/>
              <a:t> L </a:t>
            </a:r>
            <a:r>
              <a:rPr lang="ko-KR" altLang="en-US" sz="2800" dirty="0"/>
              <a:t>≠ ∅ 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3.      L</a:t>
            </a:r>
            <a:r>
              <a:rPr lang="ko-KR" altLang="en-US" sz="2800" dirty="0"/>
              <a:t>에서 가장 이른 시작 시간 작업 </a:t>
            </a:r>
            <a:r>
              <a:rPr lang="en-US" altLang="ko-KR" sz="2800" dirty="0" err="1"/>
              <a:t>t</a:t>
            </a:r>
            <a:r>
              <a:rPr lang="en-US" altLang="ko-KR" sz="2800" baseline="-25000" dirty="0" err="1"/>
              <a:t>i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가져온다</a:t>
            </a:r>
            <a:r>
              <a:rPr lang="en-US" altLang="ko-KR" sz="2800" dirty="0"/>
              <a:t>.</a:t>
            </a:r>
            <a:endParaRPr lang="ko-KR" altLang="en-US" sz="2800" dirty="0"/>
          </a:p>
          <a:p>
            <a:pPr marL="0" indent="0" latinLnBrk="1">
              <a:buNone/>
              <a:defRPr/>
            </a:pPr>
            <a:r>
              <a:rPr lang="en-US" altLang="ko-KR" sz="2800" dirty="0"/>
              <a:t>4.    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 if</a:t>
            </a:r>
            <a:r>
              <a:rPr lang="en-US" altLang="ko-KR" sz="2800" dirty="0"/>
              <a:t>  </a:t>
            </a:r>
            <a:r>
              <a:rPr lang="en-US" altLang="ko-KR" sz="2800" dirty="0" err="1"/>
              <a:t>t</a:t>
            </a:r>
            <a:r>
              <a:rPr lang="en-US" altLang="ko-KR" sz="2800" baseline="-25000" dirty="0" err="1"/>
              <a:t>i</a:t>
            </a:r>
            <a:r>
              <a:rPr lang="ko-KR" altLang="en-US" sz="2800" dirty="0"/>
              <a:t>를 수행할 기계가 있으면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5.              </a:t>
            </a:r>
            <a:r>
              <a:rPr lang="en-US" altLang="ko-KR" sz="2800" dirty="0" err="1"/>
              <a:t>t</a:t>
            </a:r>
            <a:r>
              <a:rPr lang="en-US" altLang="ko-KR" sz="2800" baseline="-25000" dirty="0" err="1"/>
              <a:t>i</a:t>
            </a:r>
            <a:r>
              <a:rPr lang="ko-KR" altLang="en-US" sz="2800" dirty="0"/>
              <a:t>를 수행할 수 있는 기계에 배정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6.     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else </a:t>
            </a:r>
            <a:endParaRPr lang="ko-KR" altLang="en-US" sz="2800" b="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  <a:defRPr/>
            </a:pPr>
            <a:r>
              <a:rPr lang="en-US" altLang="ko-KR" sz="2800" dirty="0"/>
              <a:t>7.             </a:t>
            </a:r>
            <a:r>
              <a:rPr lang="ko-KR" altLang="en-US" sz="2800" dirty="0"/>
              <a:t>새 기계에 </a:t>
            </a:r>
            <a:r>
              <a:rPr lang="en-US" altLang="ko-KR" sz="2800" dirty="0" err="1"/>
              <a:t>t</a:t>
            </a:r>
            <a:r>
              <a:rPr lang="en-US" altLang="ko-KR" sz="2800" baseline="-25000" dirty="0" err="1"/>
              <a:t>i</a:t>
            </a:r>
            <a:r>
              <a:rPr lang="ko-KR" altLang="en-US" sz="2800" dirty="0" err="1"/>
              <a:t>를</a:t>
            </a:r>
            <a:r>
              <a:rPr lang="ko-KR" altLang="en-US" sz="2800" dirty="0"/>
              <a:t> 배정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8.      </a:t>
            </a:r>
            <a:r>
              <a:rPr lang="en-US" altLang="ko-KR" sz="2800" dirty="0" err="1"/>
              <a:t>t</a:t>
            </a:r>
            <a:r>
              <a:rPr lang="en-US" altLang="ko-KR" sz="2800" baseline="-25000" dirty="0" err="1"/>
              <a:t>i</a:t>
            </a:r>
            <a:r>
              <a:rPr lang="ko-KR" altLang="en-US" sz="2800" dirty="0"/>
              <a:t>를 </a:t>
            </a:r>
            <a:r>
              <a:rPr lang="en-US" altLang="ko-KR" sz="2800" dirty="0"/>
              <a:t>L</a:t>
            </a:r>
            <a:r>
              <a:rPr lang="ko-KR" altLang="en-US" sz="2800" dirty="0"/>
              <a:t>에서 제거</a:t>
            </a:r>
          </a:p>
          <a:p>
            <a:pPr marL="0" indent="0" latinLnBrk="1">
              <a:buNone/>
              <a:defRPr/>
            </a:pPr>
            <a:r>
              <a:rPr lang="en-US" altLang="ko-KR" sz="2800" dirty="0"/>
              <a:t>9. </a:t>
            </a:r>
            <a:r>
              <a:rPr lang="en-US" altLang="ko-KR" sz="28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 </a:t>
            </a:r>
            <a:r>
              <a:rPr lang="ko-KR" altLang="en-US" sz="2800" dirty="0"/>
              <a:t>각 기계에 배정된 작업 순서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8FA7E-288D-4151-857B-275B6F9A5E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3964371-826F-4F60-819E-A89F39694A35}" type="slidenum">
              <a:rPr lang="en-US" altLang="ko-KR" sz="1200">
                <a:latin typeface="Tahoma" panose="020B0604030504040204" pitchFamily="34" charset="0"/>
              </a:rPr>
              <a:pPr/>
              <a:t>91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제목 1">
            <a:extLst>
              <a:ext uri="{FF2B5EF4-FFF2-40B4-BE49-F238E27FC236}">
                <a16:creationId xmlns:a16="http://schemas.microsoft.com/office/drawing/2014/main" id="{545E090C-A7D6-4D39-93AD-467E84860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110595" name="내용 개체 틀 2">
            <a:extLst>
              <a:ext uri="{FF2B5EF4-FFF2-40B4-BE49-F238E27FC236}">
                <a16:creationId xmlns:a16="http://schemas.microsoft.com/office/drawing/2014/main" id="{20BF4FB3-8AD2-4D99-B1B8-CCBCA10A5A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baseline="-25000" dirty="0"/>
              <a:t>1</a:t>
            </a:r>
            <a:r>
              <a:rPr lang="en-US" altLang="ko-KR" dirty="0"/>
              <a:t>=[7,8], t</a:t>
            </a:r>
            <a:r>
              <a:rPr lang="en-US" altLang="ko-KR" baseline="-25000" dirty="0"/>
              <a:t>2</a:t>
            </a:r>
            <a:r>
              <a:rPr lang="en-US" altLang="ko-KR" dirty="0"/>
              <a:t>=[3,7], t</a:t>
            </a:r>
            <a:r>
              <a:rPr lang="en-US" altLang="ko-KR" baseline="-25000" dirty="0"/>
              <a:t>3</a:t>
            </a:r>
            <a:r>
              <a:rPr lang="en-US" altLang="ko-KR" dirty="0"/>
              <a:t>=[1,5], t</a:t>
            </a:r>
            <a:r>
              <a:rPr lang="en-US" altLang="ko-KR" baseline="-25000" dirty="0"/>
              <a:t>4</a:t>
            </a:r>
            <a:r>
              <a:rPr lang="en-US" altLang="ko-KR" dirty="0"/>
              <a:t>=[5,9], t</a:t>
            </a:r>
            <a:r>
              <a:rPr lang="en-US" altLang="ko-KR" baseline="-25000" dirty="0"/>
              <a:t>5</a:t>
            </a:r>
            <a:r>
              <a:rPr lang="en-US" altLang="ko-KR" dirty="0"/>
              <a:t>=[0,2], t</a:t>
            </a:r>
            <a:r>
              <a:rPr lang="en-US" altLang="ko-KR" baseline="-25000" dirty="0"/>
              <a:t>6</a:t>
            </a:r>
            <a:r>
              <a:rPr lang="en-US" altLang="ko-KR" dirty="0"/>
              <a:t>=[6,8], t</a:t>
            </a:r>
            <a:r>
              <a:rPr lang="en-US" altLang="ko-KR" baseline="-25000" dirty="0"/>
              <a:t>7</a:t>
            </a:r>
            <a:r>
              <a:rPr lang="en-US" altLang="ko-KR" dirty="0"/>
              <a:t>=[1,6]</a:t>
            </a:r>
          </a:p>
          <a:p>
            <a:pPr lvl="1"/>
            <a:r>
              <a:rPr lang="en-US" altLang="ko-KR" dirty="0"/>
              <a:t>[s, f]</a:t>
            </a:r>
            <a:r>
              <a:rPr lang="ko-KR" altLang="en-US" dirty="0"/>
              <a:t>에서</a:t>
            </a:r>
            <a:r>
              <a:rPr lang="en-US" altLang="ko-KR" dirty="0"/>
              <a:t>, s</a:t>
            </a:r>
            <a:r>
              <a:rPr lang="ko-KR" altLang="en-US" dirty="0"/>
              <a:t>는 시작 시간</a:t>
            </a:r>
            <a:r>
              <a:rPr lang="en-US" altLang="ko-KR" dirty="0"/>
              <a:t>, f</a:t>
            </a:r>
            <a:r>
              <a:rPr lang="ko-KR" altLang="en-US" dirty="0"/>
              <a:t>는 종료 시간</a:t>
            </a:r>
            <a:endParaRPr lang="en-US" altLang="ko-KR" dirty="0"/>
          </a:p>
          <a:p>
            <a:endParaRPr lang="en-US" altLang="ko-KR" sz="2000" dirty="0"/>
          </a:p>
          <a:p>
            <a:r>
              <a:rPr lang="ko-KR" altLang="en-US" dirty="0"/>
              <a:t>정렬</a:t>
            </a:r>
            <a:r>
              <a:rPr lang="en-US" altLang="ko-KR" dirty="0"/>
              <a:t>: L = {[</a:t>
            </a:r>
            <a:r>
              <a:rPr lang="en-US" altLang="ko-KR" dirty="0">
                <a:solidFill>
                  <a:srgbClr val="00B0F0"/>
                </a:solidFill>
              </a:rPr>
              <a:t>0</a:t>
            </a:r>
            <a:r>
              <a:rPr lang="en-US" altLang="ko-KR" dirty="0"/>
              <a:t>,2], [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en-US" altLang="ko-KR" dirty="0"/>
              <a:t>,6],</a:t>
            </a:r>
            <a:r>
              <a:rPr lang="ko-KR" altLang="en-US" dirty="0"/>
              <a:t> </a:t>
            </a:r>
            <a:r>
              <a:rPr lang="en-US" altLang="ko-KR" dirty="0"/>
              <a:t>[</a:t>
            </a:r>
            <a:r>
              <a:rPr lang="en-US" altLang="ko-KR" dirty="0">
                <a:solidFill>
                  <a:srgbClr val="00B0F0"/>
                </a:solidFill>
              </a:rPr>
              <a:t>1</a:t>
            </a:r>
            <a:r>
              <a:rPr lang="en-US" altLang="ko-KR" dirty="0"/>
              <a:t>,5], [</a:t>
            </a:r>
            <a:r>
              <a:rPr lang="en-US" altLang="ko-KR" dirty="0">
                <a:solidFill>
                  <a:srgbClr val="00B0F0"/>
                </a:solidFill>
              </a:rPr>
              <a:t>3</a:t>
            </a:r>
            <a:r>
              <a:rPr lang="en-US" altLang="ko-KR" dirty="0"/>
              <a:t>,7], [</a:t>
            </a:r>
            <a:r>
              <a:rPr lang="en-US" altLang="ko-KR" dirty="0">
                <a:solidFill>
                  <a:srgbClr val="00B0F0"/>
                </a:solidFill>
              </a:rPr>
              <a:t>5</a:t>
            </a:r>
            <a:r>
              <a:rPr lang="en-US" altLang="ko-KR" dirty="0"/>
              <a:t>,9], [</a:t>
            </a:r>
            <a:r>
              <a:rPr lang="en-US" altLang="ko-KR" dirty="0">
                <a:solidFill>
                  <a:srgbClr val="00B0F0"/>
                </a:solidFill>
              </a:rPr>
              <a:t>6</a:t>
            </a:r>
            <a:r>
              <a:rPr lang="en-US" altLang="ko-KR" dirty="0"/>
              <a:t>,8], [</a:t>
            </a:r>
            <a:r>
              <a:rPr lang="en-US" altLang="ko-KR" dirty="0">
                <a:solidFill>
                  <a:srgbClr val="00B0F0"/>
                </a:solidFill>
              </a:rPr>
              <a:t>7,</a:t>
            </a:r>
            <a:r>
              <a:rPr lang="en-US" altLang="ko-KR" dirty="0"/>
              <a:t>8]}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B2E54E-7359-423F-AD41-B52197DA6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2BF7A85-37FC-48B2-B4E9-C01866A631E6}" type="slidenum">
              <a:rPr lang="en-US" altLang="ko-KR" sz="1200">
                <a:latin typeface="Tahoma" panose="020B0604030504040204" pitchFamily="34" charset="0"/>
              </a:rPr>
              <a:pPr/>
              <a:t>92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제목 1">
            <a:extLst>
              <a:ext uri="{FF2B5EF4-FFF2-40B4-BE49-F238E27FC236}">
                <a16:creationId xmlns:a16="http://schemas.microsoft.com/office/drawing/2014/main" id="{D1C4DD32-FE3E-4D07-A0A9-9BDA82A0AB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CDF57-24F8-408D-960C-F1806CBA7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3C68289-A1AE-4AD6-A219-5514DB4F5837}" type="slidenum">
              <a:rPr lang="en-US" altLang="ko-KR" sz="1200">
                <a:latin typeface="Tahoma" panose="020B0604030504040204" pitchFamily="34" charset="0"/>
              </a:rPr>
              <a:pPr/>
              <a:t>93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111620" name="그룹 1">
            <a:extLst>
              <a:ext uri="{FF2B5EF4-FFF2-40B4-BE49-F238E27FC236}">
                <a16:creationId xmlns:a16="http://schemas.microsoft.com/office/drawing/2014/main" id="{0987AC66-F945-4FC6-851D-F40E580C9782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1655763"/>
            <a:ext cx="6889750" cy="3645416"/>
            <a:chOff x="1066626" y="1656308"/>
            <a:chExt cx="6889750" cy="3645416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362910C-51FC-4B4F-9AE5-6B6CF8C54E6E}"/>
                </a:ext>
              </a:extLst>
            </p:cNvPr>
            <p:cNvCxnSpPr/>
            <p:nvPr/>
          </p:nvCxnSpPr>
          <p:spPr bwMode="auto">
            <a:xfrm flipV="1">
              <a:off x="2838276" y="2665958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35C67D8-AD84-47B4-9C08-C33F4A97E819}"/>
                </a:ext>
              </a:extLst>
            </p:cNvPr>
            <p:cNvCxnSpPr/>
            <p:nvPr/>
          </p:nvCxnSpPr>
          <p:spPr bwMode="auto">
            <a:xfrm flipV="1">
              <a:off x="2838276" y="2523083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2D5A2FAA-8110-42C4-A80B-2B07FD4EBF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1426" y="1656308"/>
              <a:ext cx="1008063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normAutofit fontScale="92500" lnSpcReduction="20000"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6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rgbClr val="0000FF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rgbClr val="0000FF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rgbClr val="0000FF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rgbClr val="0000FF"/>
                  </a:solidFill>
                  <a:latin typeface="+mn-lt"/>
                  <a:ea typeface="+mn-ea"/>
                </a:defRPr>
              </a:lvl9pPr>
            </a:lstStyle>
            <a:p>
              <a:pPr marL="4763" lvl="1" indent="0" eaLnBrk="1" hangingPunct="1">
                <a:lnSpc>
                  <a:spcPct val="105000"/>
                </a:lnSpc>
                <a:buClr>
                  <a:schemeClr val="bg2">
                    <a:lumMod val="95000"/>
                    <a:lumOff val="5000"/>
                  </a:schemeClr>
                </a:buClr>
                <a:buNone/>
                <a:defRPr/>
              </a:pPr>
              <a:r>
                <a:rPr lang="en-US" altLang="ko-KR" sz="2000" b="1" kern="0">
                  <a:solidFill>
                    <a:srgbClr val="FF66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[0,2]</a:t>
              </a:r>
              <a:endParaRPr lang="en-US" altLang="ko-KR" sz="2000" b="1" kern="0" dirty="0">
                <a:solidFill>
                  <a:srgbClr val="80808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24" name="Line 686">
              <a:extLst>
                <a:ext uri="{FF2B5EF4-FFF2-40B4-BE49-F238E27FC236}">
                  <a16:creationId xmlns:a16="http://schemas.microsoft.com/office/drawing/2014/main" id="{E37F5D1B-2AEC-4B72-95DD-411AAD9F7C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2464" y="2888208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25" name="Line 687">
              <a:extLst>
                <a:ext uri="{FF2B5EF4-FFF2-40B4-BE49-F238E27FC236}">
                  <a16:creationId xmlns:a16="http://schemas.microsoft.com/office/drawing/2014/main" id="{0712440D-52A7-4FFE-B3F2-11003F735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289" y="2888208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26" name="Rectangle 688">
              <a:extLst>
                <a:ext uri="{FF2B5EF4-FFF2-40B4-BE49-F238E27FC236}">
                  <a16:creationId xmlns:a16="http://schemas.microsoft.com/office/drawing/2014/main" id="{04C16A86-07F4-47A6-9AA7-D241E49A56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701" y="3100933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27" name="Line 689">
              <a:extLst>
                <a:ext uri="{FF2B5EF4-FFF2-40B4-BE49-F238E27FC236}">
                  <a16:creationId xmlns:a16="http://schemas.microsoft.com/office/drawing/2014/main" id="{630B86AB-65DE-4445-B08B-8D0D4CAECB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0439" y="2888208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28" name="Line 690">
              <a:extLst>
                <a:ext uri="{FF2B5EF4-FFF2-40B4-BE49-F238E27FC236}">
                  <a16:creationId xmlns:a16="http://schemas.microsoft.com/office/drawing/2014/main" id="{072F0B11-5FBC-4D12-81C2-B56C63D1C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3264" y="2888208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29" name="Rectangle 691">
              <a:extLst>
                <a:ext uri="{FF2B5EF4-FFF2-40B4-BE49-F238E27FC236}">
                  <a16:creationId xmlns:a16="http://schemas.microsoft.com/office/drawing/2014/main" id="{CF02A019-45CA-48F4-BFE0-CCA3285DA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676" y="3100933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30" name="Line 692">
              <a:extLst>
                <a:ext uri="{FF2B5EF4-FFF2-40B4-BE49-F238E27FC236}">
                  <a16:creationId xmlns:a16="http://schemas.microsoft.com/office/drawing/2014/main" id="{BDD02F5E-C3CE-4ECC-91E4-472BE5E916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7676" y="2888208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31" name="Line 693">
              <a:extLst>
                <a:ext uri="{FF2B5EF4-FFF2-40B4-BE49-F238E27FC236}">
                  <a16:creationId xmlns:a16="http://schemas.microsoft.com/office/drawing/2014/main" id="{D2441CD4-7F46-41FC-891E-EAD92B487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0501" y="2888208"/>
              <a:ext cx="512763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32" name="Rectangle 694">
              <a:extLst>
                <a:ext uri="{FF2B5EF4-FFF2-40B4-BE49-F238E27FC236}">
                  <a16:creationId xmlns:a16="http://schemas.microsoft.com/office/drawing/2014/main" id="{9A0DD6C2-7B71-4938-974E-7AFA1A56F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326" y="3100933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33" name="Line 696">
              <a:extLst>
                <a:ext uri="{FF2B5EF4-FFF2-40B4-BE49-F238E27FC236}">
                  <a16:creationId xmlns:a16="http://schemas.microsoft.com/office/drawing/2014/main" id="{5F2908D2-C866-4B13-B451-D4CCD4A85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4564" y="2888208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34" name="Rectangle 697">
              <a:extLst>
                <a:ext uri="{FF2B5EF4-FFF2-40B4-BE49-F238E27FC236}">
                  <a16:creationId xmlns:a16="http://schemas.microsoft.com/office/drawing/2014/main" id="{6A6EF137-8B5B-4D9E-9428-B8E17DD8A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976" y="3100933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35" name="Line 698">
              <a:extLst>
                <a:ext uri="{FF2B5EF4-FFF2-40B4-BE49-F238E27FC236}">
                  <a16:creationId xmlns:a16="http://schemas.microsoft.com/office/drawing/2014/main" id="{AF0D8CB6-BE71-4667-9001-34EBFA4F6B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7389" y="2888208"/>
              <a:ext cx="1587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36" name="Line 699">
              <a:extLst>
                <a:ext uri="{FF2B5EF4-FFF2-40B4-BE49-F238E27FC236}">
                  <a16:creationId xmlns:a16="http://schemas.microsoft.com/office/drawing/2014/main" id="{83A33682-6CCE-42C3-BFB5-48F973EBE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0214" y="2888208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37" name="Rectangle 700">
              <a:extLst>
                <a:ext uri="{FF2B5EF4-FFF2-40B4-BE49-F238E27FC236}">
                  <a16:creationId xmlns:a16="http://schemas.microsoft.com/office/drawing/2014/main" id="{77E6EA6C-6355-4209-BFA0-765F1B643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451" y="3100933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38" name="Line 701">
              <a:extLst>
                <a:ext uri="{FF2B5EF4-FFF2-40B4-BE49-F238E27FC236}">
                  <a16:creationId xmlns:a16="http://schemas.microsoft.com/office/drawing/2014/main" id="{08A051BD-0556-4C0C-A3E8-75479979C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1451" y="2888208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39" name="Line 702">
              <a:extLst>
                <a:ext uri="{FF2B5EF4-FFF2-40B4-BE49-F238E27FC236}">
                  <a16:creationId xmlns:a16="http://schemas.microsoft.com/office/drawing/2014/main" id="{318D0640-0005-4334-AFFC-01F888D34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276" y="2888208"/>
              <a:ext cx="515938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40" name="Rectangle 703">
              <a:extLst>
                <a:ext uri="{FF2B5EF4-FFF2-40B4-BE49-F238E27FC236}">
                  <a16:creationId xmlns:a16="http://schemas.microsoft.com/office/drawing/2014/main" id="{F64E24A4-F412-4D1B-B7A1-15EAA48F6D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689" y="3100933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41" name="Line 704">
              <a:extLst>
                <a:ext uri="{FF2B5EF4-FFF2-40B4-BE49-F238E27FC236}">
                  <a16:creationId xmlns:a16="http://schemas.microsoft.com/office/drawing/2014/main" id="{E0B47CEB-2BA6-4207-B443-23F1E5356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7101" y="2888208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42" name="Line 705">
              <a:extLst>
                <a:ext uri="{FF2B5EF4-FFF2-40B4-BE49-F238E27FC236}">
                  <a16:creationId xmlns:a16="http://schemas.microsoft.com/office/drawing/2014/main" id="{DE09C2FF-6238-4F27-B851-98CAC38C2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9926" y="2888208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43" name="Rectangle 706">
              <a:extLst>
                <a:ext uri="{FF2B5EF4-FFF2-40B4-BE49-F238E27FC236}">
                  <a16:creationId xmlns:a16="http://schemas.microsoft.com/office/drawing/2014/main" id="{E65C461C-F4F8-4506-9402-6417E4859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339" y="3100933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44" name="Line 707">
              <a:extLst>
                <a:ext uri="{FF2B5EF4-FFF2-40B4-BE49-F238E27FC236}">
                  <a16:creationId xmlns:a16="http://schemas.microsoft.com/office/drawing/2014/main" id="{933B99CA-7320-459D-A941-FC73776256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751" y="2888208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45" name="Line 708">
              <a:extLst>
                <a:ext uri="{FF2B5EF4-FFF2-40B4-BE49-F238E27FC236}">
                  <a16:creationId xmlns:a16="http://schemas.microsoft.com/office/drawing/2014/main" id="{55557C8F-8A7D-44A2-9E99-B04365290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576" y="2888208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46" name="Rectangle 709">
              <a:extLst>
                <a:ext uri="{FF2B5EF4-FFF2-40B4-BE49-F238E27FC236}">
                  <a16:creationId xmlns:a16="http://schemas.microsoft.com/office/drawing/2014/main" id="{C411DADE-DF10-476A-8FFE-916A71081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989" y="3100933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47" name="Line 710">
              <a:extLst>
                <a:ext uri="{FF2B5EF4-FFF2-40B4-BE49-F238E27FC236}">
                  <a16:creationId xmlns:a16="http://schemas.microsoft.com/office/drawing/2014/main" id="{8C8C2A03-C00D-485D-99E7-D900DA01D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8401" y="2888208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48" name="Line 711">
              <a:extLst>
                <a:ext uri="{FF2B5EF4-FFF2-40B4-BE49-F238E27FC236}">
                  <a16:creationId xmlns:a16="http://schemas.microsoft.com/office/drawing/2014/main" id="{7514CA95-071A-40DF-A5CA-8646147C5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226" y="2888208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49" name="Rectangle 712">
              <a:extLst>
                <a:ext uri="{FF2B5EF4-FFF2-40B4-BE49-F238E27FC236}">
                  <a16:creationId xmlns:a16="http://schemas.microsoft.com/office/drawing/2014/main" id="{509F81C5-BFE7-406A-B473-7E073532E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464" y="3100933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50" name="Rectangle 723">
              <a:extLst>
                <a:ext uri="{FF2B5EF4-FFF2-40B4-BE49-F238E27FC236}">
                  <a16:creationId xmlns:a16="http://schemas.microsoft.com/office/drawing/2014/main" id="{87753E69-40A7-4D69-8325-1AB715BEA9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564" y="2462758"/>
              <a:ext cx="76463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Machine 1</a:t>
              </a:r>
              <a:endParaRPr lang="en-US" altLang="ko-KR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51" name="Freeform 726">
              <a:extLst>
                <a:ext uri="{FF2B5EF4-FFF2-40B4-BE49-F238E27FC236}">
                  <a16:creationId xmlns:a16="http://schemas.microsoft.com/office/drawing/2014/main" id="{4092A98E-D063-46D6-8515-390D9C4F5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114" y="2016671"/>
              <a:ext cx="5148262" cy="871537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2147483646 h 718"/>
                <a:gd name="T4" fmla="*/ 2147483646 w 2878"/>
                <a:gd name="T5" fmla="*/ 2147483646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52" name="Freeform 727">
              <a:extLst>
                <a:ext uri="{FF2B5EF4-FFF2-40B4-BE49-F238E27FC236}">
                  <a16:creationId xmlns:a16="http://schemas.microsoft.com/office/drawing/2014/main" id="{66F7D7A9-18EC-4CCF-9178-D6A3CF832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76" y="2534196"/>
              <a:ext cx="1008063" cy="131762"/>
            </a:xfrm>
            <a:custGeom>
              <a:avLst/>
              <a:gdLst>
                <a:gd name="T0" fmla="*/ 2147483646 w 575"/>
                <a:gd name="T1" fmla="*/ 2147483646 h 72"/>
                <a:gd name="T2" fmla="*/ 2147483646 w 575"/>
                <a:gd name="T3" fmla="*/ 2147483646 h 72"/>
                <a:gd name="T4" fmla="*/ 2147483646 w 575"/>
                <a:gd name="T5" fmla="*/ 2147483646 h 72"/>
                <a:gd name="T6" fmla="*/ 2147483646 w 575"/>
                <a:gd name="T7" fmla="*/ 2147483646 h 72"/>
                <a:gd name="T8" fmla="*/ 2147483646 w 575"/>
                <a:gd name="T9" fmla="*/ 2147483646 h 72"/>
                <a:gd name="T10" fmla="*/ 2147483646 w 575"/>
                <a:gd name="T11" fmla="*/ 2147483646 h 72"/>
                <a:gd name="T12" fmla="*/ 2147483646 w 575"/>
                <a:gd name="T13" fmla="*/ 0 h 72"/>
                <a:gd name="T14" fmla="*/ 2147483646 w 575"/>
                <a:gd name="T15" fmla="*/ 0 h 72"/>
                <a:gd name="T16" fmla="*/ 2147483646 w 575"/>
                <a:gd name="T17" fmla="*/ 2147483646 h 72"/>
                <a:gd name="T18" fmla="*/ 0 w 575"/>
                <a:gd name="T19" fmla="*/ 2147483646 h 72"/>
                <a:gd name="T20" fmla="*/ 0 w 575"/>
                <a:gd name="T21" fmla="*/ 2147483646 h 72"/>
                <a:gd name="T22" fmla="*/ 2147483646 w 575"/>
                <a:gd name="T23" fmla="*/ 2147483646 h 72"/>
                <a:gd name="T24" fmla="*/ 2147483646 w 575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FF66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53" name="Line 686">
              <a:extLst>
                <a:ext uri="{FF2B5EF4-FFF2-40B4-BE49-F238E27FC236}">
                  <a16:creationId xmlns:a16="http://schemas.microsoft.com/office/drawing/2014/main" id="{FD87DC68-4969-4DC3-895A-09456EF37C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9864" y="2881858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54" name="Rectangle 688">
              <a:extLst>
                <a:ext uri="{FF2B5EF4-FFF2-40B4-BE49-F238E27FC236}">
                  <a16:creationId xmlns:a16="http://schemas.microsoft.com/office/drawing/2014/main" id="{6FDEF9F1-3DAF-41ED-AAAF-DA3076AF0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576" y="3096171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55" name="Line 698">
              <a:extLst>
                <a:ext uri="{FF2B5EF4-FFF2-40B4-BE49-F238E27FC236}">
                  <a16:creationId xmlns:a16="http://schemas.microsoft.com/office/drawing/2014/main" id="{C6610F3C-322F-4A84-8EC8-22D2757E0B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8726" y="2881858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E3C849F-92EB-44E3-B7FC-240B6A7FB514}"/>
                </a:ext>
              </a:extLst>
            </p:cNvPr>
            <p:cNvCxnSpPr/>
            <p:nvPr/>
          </p:nvCxnSpPr>
          <p:spPr bwMode="auto">
            <a:xfrm flipV="1">
              <a:off x="2844626" y="4250283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1B5C400D-6F34-422F-8C8A-00F5E49DBACE}"/>
                </a:ext>
              </a:extLst>
            </p:cNvPr>
            <p:cNvCxnSpPr/>
            <p:nvPr/>
          </p:nvCxnSpPr>
          <p:spPr bwMode="auto">
            <a:xfrm flipV="1">
              <a:off x="2798589" y="4394745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88F7A4F4-1972-47C2-AB04-1A486549A52E}"/>
                </a:ext>
              </a:extLst>
            </p:cNvPr>
            <p:cNvCxnSpPr/>
            <p:nvPr/>
          </p:nvCxnSpPr>
          <p:spPr bwMode="auto">
            <a:xfrm flipV="1">
              <a:off x="2838276" y="4682083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5E024A58-CB72-4C9F-A7AC-79C94E0FA655}"/>
                </a:ext>
              </a:extLst>
            </p:cNvPr>
            <p:cNvCxnSpPr/>
            <p:nvPr/>
          </p:nvCxnSpPr>
          <p:spPr bwMode="auto">
            <a:xfrm flipV="1">
              <a:off x="2838276" y="4539208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1660" name="Line 686">
              <a:extLst>
                <a:ext uri="{FF2B5EF4-FFF2-40B4-BE49-F238E27FC236}">
                  <a16:creationId xmlns:a16="http://schemas.microsoft.com/office/drawing/2014/main" id="{D2F446D6-7187-43EB-9834-FE4629883B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2464" y="4904333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61" name="Line 687">
              <a:extLst>
                <a:ext uri="{FF2B5EF4-FFF2-40B4-BE49-F238E27FC236}">
                  <a16:creationId xmlns:a16="http://schemas.microsoft.com/office/drawing/2014/main" id="{DF433B37-241D-42D7-982E-D2DB23B7D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289" y="4904333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62" name="Rectangle 688">
              <a:extLst>
                <a:ext uri="{FF2B5EF4-FFF2-40B4-BE49-F238E27FC236}">
                  <a16:creationId xmlns:a16="http://schemas.microsoft.com/office/drawing/2014/main" id="{565C84C9-9A45-4321-93F8-A6DE38E0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701" y="5117058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1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63" name="Line 689">
              <a:extLst>
                <a:ext uri="{FF2B5EF4-FFF2-40B4-BE49-F238E27FC236}">
                  <a16:creationId xmlns:a16="http://schemas.microsoft.com/office/drawing/2014/main" id="{503C745F-AAA2-4D6F-B56C-BC61BCC3D4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0439" y="4904333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64" name="Line 690">
              <a:extLst>
                <a:ext uri="{FF2B5EF4-FFF2-40B4-BE49-F238E27FC236}">
                  <a16:creationId xmlns:a16="http://schemas.microsoft.com/office/drawing/2014/main" id="{39A41D84-CAA5-4CDA-B1BC-A239F76EEA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3264" y="4904333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65" name="Rectangle 691">
              <a:extLst>
                <a:ext uri="{FF2B5EF4-FFF2-40B4-BE49-F238E27FC236}">
                  <a16:creationId xmlns:a16="http://schemas.microsoft.com/office/drawing/2014/main" id="{C2CBA949-093E-4FD1-B545-074A13A1B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676" y="5117058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66" name="Line 692">
              <a:extLst>
                <a:ext uri="{FF2B5EF4-FFF2-40B4-BE49-F238E27FC236}">
                  <a16:creationId xmlns:a16="http://schemas.microsoft.com/office/drawing/2014/main" id="{E1A23939-432E-4734-A79B-234AC3366A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7676" y="4904333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67" name="Line 693">
              <a:extLst>
                <a:ext uri="{FF2B5EF4-FFF2-40B4-BE49-F238E27FC236}">
                  <a16:creationId xmlns:a16="http://schemas.microsoft.com/office/drawing/2014/main" id="{44319EF5-3F37-4069-BA92-7F7777774D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0501" y="4904333"/>
              <a:ext cx="512763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68" name="Rectangle 694">
              <a:extLst>
                <a:ext uri="{FF2B5EF4-FFF2-40B4-BE49-F238E27FC236}">
                  <a16:creationId xmlns:a16="http://schemas.microsoft.com/office/drawing/2014/main" id="{ABF0EBE1-C863-4952-80DC-425DA7260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326" y="5117058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8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69" name="Line 696">
              <a:extLst>
                <a:ext uri="{FF2B5EF4-FFF2-40B4-BE49-F238E27FC236}">
                  <a16:creationId xmlns:a16="http://schemas.microsoft.com/office/drawing/2014/main" id="{B1FBA7BB-165E-4666-B799-35EA2E15DA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4564" y="4904333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70" name="Rectangle 697">
              <a:extLst>
                <a:ext uri="{FF2B5EF4-FFF2-40B4-BE49-F238E27FC236}">
                  <a16:creationId xmlns:a16="http://schemas.microsoft.com/office/drawing/2014/main" id="{0399C718-C7C6-4E67-B0D4-0B3EA989E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976" y="5117058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7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71" name="Line 698">
              <a:extLst>
                <a:ext uri="{FF2B5EF4-FFF2-40B4-BE49-F238E27FC236}">
                  <a16:creationId xmlns:a16="http://schemas.microsoft.com/office/drawing/2014/main" id="{E18C97F6-2C3A-43C9-B1CA-E9F9E642EE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7389" y="4904333"/>
              <a:ext cx="1587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72" name="Line 699">
              <a:extLst>
                <a:ext uri="{FF2B5EF4-FFF2-40B4-BE49-F238E27FC236}">
                  <a16:creationId xmlns:a16="http://schemas.microsoft.com/office/drawing/2014/main" id="{CA2ED04D-034B-443F-A803-8791A0D5FD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0214" y="4904333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73" name="Rectangle 700">
              <a:extLst>
                <a:ext uri="{FF2B5EF4-FFF2-40B4-BE49-F238E27FC236}">
                  <a16:creationId xmlns:a16="http://schemas.microsoft.com/office/drawing/2014/main" id="{6139F03A-6D7C-4E33-BF37-2CA2028CE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451" y="5117058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6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74" name="Line 701">
              <a:extLst>
                <a:ext uri="{FF2B5EF4-FFF2-40B4-BE49-F238E27FC236}">
                  <a16:creationId xmlns:a16="http://schemas.microsoft.com/office/drawing/2014/main" id="{2B4D1A22-0065-464F-8EE0-76D9B3C316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1451" y="4904333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75" name="Line 702">
              <a:extLst>
                <a:ext uri="{FF2B5EF4-FFF2-40B4-BE49-F238E27FC236}">
                  <a16:creationId xmlns:a16="http://schemas.microsoft.com/office/drawing/2014/main" id="{2FAB8B51-EEDE-47A6-832F-F60CC6C86C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276" y="4904333"/>
              <a:ext cx="515938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76" name="Rectangle 703">
              <a:extLst>
                <a:ext uri="{FF2B5EF4-FFF2-40B4-BE49-F238E27FC236}">
                  <a16:creationId xmlns:a16="http://schemas.microsoft.com/office/drawing/2014/main" id="{BB8D4C95-CE10-4131-BE68-8AA9FA135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689" y="5117058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5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77" name="Line 704">
              <a:extLst>
                <a:ext uri="{FF2B5EF4-FFF2-40B4-BE49-F238E27FC236}">
                  <a16:creationId xmlns:a16="http://schemas.microsoft.com/office/drawing/2014/main" id="{514279AB-936C-40A2-9483-A50B9E2E7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7101" y="4904333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78" name="Line 705">
              <a:extLst>
                <a:ext uri="{FF2B5EF4-FFF2-40B4-BE49-F238E27FC236}">
                  <a16:creationId xmlns:a16="http://schemas.microsoft.com/office/drawing/2014/main" id="{38525934-FFB4-40C2-9EAE-B42C84131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9926" y="4904333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79" name="Rectangle 706">
              <a:extLst>
                <a:ext uri="{FF2B5EF4-FFF2-40B4-BE49-F238E27FC236}">
                  <a16:creationId xmlns:a16="http://schemas.microsoft.com/office/drawing/2014/main" id="{51677858-8760-4CBC-B635-9359686247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339" y="5117058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4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80" name="Line 707">
              <a:extLst>
                <a:ext uri="{FF2B5EF4-FFF2-40B4-BE49-F238E27FC236}">
                  <a16:creationId xmlns:a16="http://schemas.microsoft.com/office/drawing/2014/main" id="{499C4FCD-F7FB-4051-B413-0B4F94BCA7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751" y="4904333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81" name="Line 708">
              <a:extLst>
                <a:ext uri="{FF2B5EF4-FFF2-40B4-BE49-F238E27FC236}">
                  <a16:creationId xmlns:a16="http://schemas.microsoft.com/office/drawing/2014/main" id="{637E74E1-73E5-4E21-B09D-699180433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576" y="4904333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82" name="Rectangle 709">
              <a:extLst>
                <a:ext uri="{FF2B5EF4-FFF2-40B4-BE49-F238E27FC236}">
                  <a16:creationId xmlns:a16="http://schemas.microsoft.com/office/drawing/2014/main" id="{92FC4320-B409-423A-8905-7461C8D8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989" y="5117058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83" name="Line 710">
              <a:extLst>
                <a:ext uri="{FF2B5EF4-FFF2-40B4-BE49-F238E27FC236}">
                  <a16:creationId xmlns:a16="http://schemas.microsoft.com/office/drawing/2014/main" id="{82195666-70E9-4FBB-B5E5-3FF8781A6E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8401" y="4904333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84" name="Line 711">
              <a:extLst>
                <a:ext uri="{FF2B5EF4-FFF2-40B4-BE49-F238E27FC236}">
                  <a16:creationId xmlns:a16="http://schemas.microsoft.com/office/drawing/2014/main" id="{0F6B5D07-396F-4740-B402-F4DB7C342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226" y="4904333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85" name="Rectangle 712">
              <a:extLst>
                <a:ext uri="{FF2B5EF4-FFF2-40B4-BE49-F238E27FC236}">
                  <a16:creationId xmlns:a16="http://schemas.microsoft.com/office/drawing/2014/main" id="{91E317FD-EB99-455D-8450-A3B98C1C2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464" y="5117058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2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86" name="Freeform 713">
              <a:extLst>
                <a:ext uri="{FF2B5EF4-FFF2-40B4-BE49-F238E27FC236}">
                  <a16:creationId xmlns:a16="http://schemas.microsoft.com/office/drawing/2014/main" id="{90DA9FF5-F9CF-4FAF-BCF9-13050A60E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826" y="4262983"/>
              <a:ext cx="2590800" cy="131763"/>
            </a:xfrm>
            <a:custGeom>
              <a:avLst/>
              <a:gdLst>
                <a:gd name="T0" fmla="*/ 2147483646 w 863"/>
                <a:gd name="T1" fmla="*/ 2147483646 h 72"/>
                <a:gd name="T2" fmla="*/ 2147483646 w 863"/>
                <a:gd name="T3" fmla="*/ 2147483646 h 72"/>
                <a:gd name="T4" fmla="*/ 2147483646 w 863"/>
                <a:gd name="T5" fmla="*/ 2147483646 h 72"/>
                <a:gd name="T6" fmla="*/ 2147483646 w 863"/>
                <a:gd name="T7" fmla="*/ 2147483646 h 72"/>
                <a:gd name="T8" fmla="*/ 2147483646 w 863"/>
                <a:gd name="T9" fmla="*/ 2147483646 h 72"/>
                <a:gd name="T10" fmla="*/ 2147483646 w 863"/>
                <a:gd name="T11" fmla="*/ 2147483646 h 72"/>
                <a:gd name="T12" fmla="*/ 2147483646 w 863"/>
                <a:gd name="T13" fmla="*/ 0 h 72"/>
                <a:gd name="T14" fmla="*/ 2147483646 w 863"/>
                <a:gd name="T15" fmla="*/ 0 h 72"/>
                <a:gd name="T16" fmla="*/ 2147483646 w 863"/>
                <a:gd name="T17" fmla="*/ 2147483646 h 72"/>
                <a:gd name="T18" fmla="*/ 0 w 863"/>
                <a:gd name="T19" fmla="*/ 2147483646 h 72"/>
                <a:gd name="T20" fmla="*/ 0 w 863"/>
                <a:gd name="T21" fmla="*/ 2147483646 h 72"/>
                <a:gd name="T22" fmla="*/ 2147483646 w 863"/>
                <a:gd name="T23" fmla="*/ 2147483646 h 72"/>
                <a:gd name="T24" fmla="*/ 2147483646 w 863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2AA23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87" name="Rectangle 723">
              <a:extLst>
                <a:ext uri="{FF2B5EF4-FFF2-40B4-BE49-F238E27FC236}">
                  <a16:creationId xmlns:a16="http://schemas.microsoft.com/office/drawing/2014/main" id="{68D9B46F-BF11-4D86-88C2-655FA0988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564" y="4478883"/>
              <a:ext cx="76463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Machine 1</a:t>
              </a:r>
              <a:endParaRPr lang="en-US" altLang="ko-KR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88" name="Freeform 726">
              <a:extLst>
                <a:ext uri="{FF2B5EF4-FFF2-40B4-BE49-F238E27FC236}">
                  <a16:creationId xmlns:a16="http://schemas.microsoft.com/office/drawing/2014/main" id="{02FC0870-17DC-4B41-94A2-00F24FCCA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114" y="3961358"/>
              <a:ext cx="5148262" cy="942975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2147483646 h 718"/>
                <a:gd name="T4" fmla="*/ 2147483646 w 2878"/>
                <a:gd name="T5" fmla="*/ 2147483646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89" name="Freeform 727">
              <a:extLst>
                <a:ext uri="{FF2B5EF4-FFF2-40B4-BE49-F238E27FC236}">
                  <a16:creationId xmlns:a16="http://schemas.microsoft.com/office/drawing/2014/main" id="{0D0CBFEC-8BA9-4BB4-BD2C-BD0D02407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76" y="4550321"/>
              <a:ext cx="1008063" cy="131762"/>
            </a:xfrm>
            <a:custGeom>
              <a:avLst/>
              <a:gdLst>
                <a:gd name="T0" fmla="*/ 2147483646 w 575"/>
                <a:gd name="T1" fmla="*/ 2147483646 h 72"/>
                <a:gd name="T2" fmla="*/ 2147483646 w 575"/>
                <a:gd name="T3" fmla="*/ 2147483646 h 72"/>
                <a:gd name="T4" fmla="*/ 2147483646 w 575"/>
                <a:gd name="T5" fmla="*/ 2147483646 h 72"/>
                <a:gd name="T6" fmla="*/ 2147483646 w 575"/>
                <a:gd name="T7" fmla="*/ 2147483646 h 72"/>
                <a:gd name="T8" fmla="*/ 2147483646 w 575"/>
                <a:gd name="T9" fmla="*/ 2147483646 h 72"/>
                <a:gd name="T10" fmla="*/ 2147483646 w 575"/>
                <a:gd name="T11" fmla="*/ 2147483646 h 72"/>
                <a:gd name="T12" fmla="*/ 2147483646 w 575"/>
                <a:gd name="T13" fmla="*/ 0 h 72"/>
                <a:gd name="T14" fmla="*/ 2147483646 w 575"/>
                <a:gd name="T15" fmla="*/ 0 h 72"/>
                <a:gd name="T16" fmla="*/ 2147483646 w 575"/>
                <a:gd name="T17" fmla="*/ 2147483646 h 72"/>
                <a:gd name="T18" fmla="*/ 0 w 575"/>
                <a:gd name="T19" fmla="*/ 2147483646 h 72"/>
                <a:gd name="T20" fmla="*/ 0 w 575"/>
                <a:gd name="T21" fmla="*/ 2147483646 h 72"/>
                <a:gd name="T22" fmla="*/ 2147483646 w 575"/>
                <a:gd name="T23" fmla="*/ 2147483646 h 72"/>
                <a:gd name="T24" fmla="*/ 2147483646 w 575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FF66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90" name="Line 686">
              <a:extLst>
                <a:ext uri="{FF2B5EF4-FFF2-40B4-BE49-F238E27FC236}">
                  <a16:creationId xmlns:a16="http://schemas.microsoft.com/office/drawing/2014/main" id="{D3D95822-D77F-4068-9A2A-6B3EFC4B7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9864" y="4897983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91" name="Rectangle 688">
              <a:extLst>
                <a:ext uri="{FF2B5EF4-FFF2-40B4-BE49-F238E27FC236}">
                  <a16:creationId xmlns:a16="http://schemas.microsoft.com/office/drawing/2014/main" id="{919D484C-F223-42D0-8089-F26636BB3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576" y="5112296"/>
              <a:ext cx="8976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0</a:t>
              </a:r>
              <a:endParaRPr lang="ko-KR" altLang="en-US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92" name="Line 698">
              <a:extLst>
                <a:ext uri="{FF2B5EF4-FFF2-40B4-BE49-F238E27FC236}">
                  <a16:creationId xmlns:a16="http://schemas.microsoft.com/office/drawing/2014/main" id="{39A9304B-5545-472B-AEE2-E872ED539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8726" y="4897983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9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A8889692-35CC-4647-A77D-4E75E7A1AA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626" y="3456533"/>
              <a:ext cx="1998663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71500" indent="-5715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10000"/>
                <a:buFont typeface="Arial" pitchFamily="34" charset="0"/>
                <a:buChar char="•"/>
                <a:defRPr sz="2800" b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D0D0D"/>
                </a:buClr>
                <a:buSzPct val="60000"/>
                <a:buFont typeface="Arial" charset="0"/>
                <a:buChar char="•"/>
                <a:defRPr sz="2400">
                  <a:solidFill>
                    <a:schemeClr val="bg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bg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bg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bg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68288" lvl="1" indent="0" eaLnBrk="1" hangingPunct="1">
                <a:lnSpc>
                  <a:spcPct val="105000"/>
                </a:lnSpc>
                <a:buClr>
                  <a:schemeClr val="bg2">
                    <a:lumMod val="95000"/>
                    <a:lumOff val="5000"/>
                  </a:schemeClr>
                </a:buClr>
                <a:buNone/>
                <a:defRPr/>
              </a:pPr>
              <a:r>
                <a:rPr lang="en-US" altLang="ko-KR" sz="2000" b="1" dirty="0">
                  <a:solidFill>
                    <a:srgbClr val="FFFF66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en-US" altLang="ko-KR" sz="2000" b="1" dirty="0">
                  <a:solidFill>
                    <a:srgbClr val="FF66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[0,2]</a:t>
              </a:r>
              <a:r>
                <a:rPr lang="en-US" altLang="ko-KR" sz="2000" b="1" dirty="0">
                  <a:solidFill>
                    <a:srgbClr val="00000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en-US" altLang="ko-KR" sz="2000" b="1" dirty="0">
                  <a:solidFill>
                    <a:srgbClr val="2AA230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[1,6]</a:t>
              </a:r>
              <a:endParaRPr lang="en-US" altLang="ko-KR" sz="2000" b="1" dirty="0">
                <a:solidFill>
                  <a:srgbClr val="80808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11694" name="Rectangle 725">
              <a:extLst>
                <a:ext uri="{FF2B5EF4-FFF2-40B4-BE49-F238E27FC236}">
                  <a16:creationId xmlns:a16="http://schemas.microsoft.com/office/drawing/2014/main" id="{C1B9F3BE-6A01-4718-83A7-30AB2B895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7700" y="4216038"/>
              <a:ext cx="764633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 b="1">
                  <a:solidFill>
                    <a:schemeClr val="bg2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Machine 2</a:t>
              </a:r>
              <a:endParaRPr lang="en-US" altLang="ko-KR" sz="2100" b="1">
                <a:solidFill>
                  <a:schemeClr val="bg2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제목 1">
            <a:extLst>
              <a:ext uri="{FF2B5EF4-FFF2-40B4-BE49-F238E27FC236}">
                <a16:creationId xmlns:a16="http://schemas.microsoft.com/office/drawing/2014/main" id="{A15C762F-B10B-47CD-8C0F-772E912BA1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0CDF57-24F8-408D-960C-F1806CBA7D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6A964C8-B1C0-477C-8192-3CED809E4053}" type="slidenum">
              <a:rPr lang="en-US" altLang="ko-KR" sz="1200">
                <a:latin typeface="Tahoma" panose="020B0604030504040204" pitchFamily="34" charset="0"/>
              </a:rPr>
              <a:pPr/>
              <a:t>94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112644" name="그룹 1">
            <a:extLst>
              <a:ext uri="{FF2B5EF4-FFF2-40B4-BE49-F238E27FC236}">
                <a16:creationId xmlns:a16="http://schemas.microsoft.com/office/drawing/2014/main" id="{FE78DBDF-F96A-4A89-B471-920E7DF38428}"/>
              </a:ext>
            </a:extLst>
          </p:cNvPr>
          <p:cNvGrpSpPr>
            <a:grpSpLocks/>
          </p:cNvGrpSpPr>
          <p:nvPr/>
        </p:nvGrpSpPr>
        <p:grpSpPr bwMode="auto">
          <a:xfrm>
            <a:off x="2570164" y="1412875"/>
            <a:ext cx="6910387" cy="4679950"/>
            <a:chOff x="1045840" y="1412776"/>
            <a:chExt cx="6910536" cy="4680520"/>
          </a:xfrm>
        </p:grpSpPr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58B1CEA5-6241-482B-96A7-D8234D105E02}"/>
                </a:ext>
              </a:extLst>
            </p:cNvPr>
            <p:cNvCxnSpPr/>
            <p:nvPr/>
          </p:nvCxnSpPr>
          <p:spPr bwMode="auto">
            <a:xfrm flipV="1">
              <a:off x="2844516" y="2206623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B3CB9B17-1693-4814-A46E-714463C95FBC}"/>
                </a:ext>
              </a:extLst>
            </p:cNvPr>
            <p:cNvCxnSpPr/>
            <p:nvPr/>
          </p:nvCxnSpPr>
          <p:spPr bwMode="auto">
            <a:xfrm flipV="1">
              <a:off x="2844516" y="2349515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1A38B981-EE11-4096-BE07-33943E3380BA}"/>
                </a:ext>
              </a:extLst>
            </p:cNvPr>
            <p:cNvCxnSpPr/>
            <p:nvPr/>
          </p:nvCxnSpPr>
          <p:spPr bwMode="auto">
            <a:xfrm flipV="1">
              <a:off x="2844516" y="2493996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9F20C78-8C82-4B41-8160-D4B983B81F16}"/>
                </a:ext>
              </a:extLst>
            </p:cNvPr>
            <p:cNvCxnSpPr/>
            <p:nvPr/>
          </p:nvCxnSpPr>
          <p:spPr bwMode="auto">
            <a:xfrm flipV="1">
              <a:off x="2798478" y="2638475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26675AE8-E479-4523-9373-A64A8D7184D1}"/>
                </a:ext>
              </a:extLst>
            </p:cNvPr>
            <p:cNvCxnSpPr/>
            <p:nvPr/>
          </p:nvCxnSpPr>
          <p:spPr bwMode="auto">
            <a:xfrm flipV="1">
              <a:off x="2838166" y="2925848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176552C-DB44-4F8E-80FC-586C71FCD4AC}"/>
                </a:ext>
              </a:extLst>
            </p:cNvPr>
            <p:cNvCxnSpPr/>
            <p:nvPr/>
          </p:nvCxnSpPr>
          <p:spPr bwMode="auto">
            <a:xfrm flipV="1">
              <a:off x="2838166" y="2782956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651" name="Line 686">
              <a:extLst>
                <a:ext uri="{FF2B5EF4-FFF2-40B4-BE49-F238E27FC236}">
                  <a16:creationId xmlns:a16="http://schemas.microsoft.com/office/drawing/2014/main" id="{829B1547-60D3-4A30-B533-8C114944E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2464" y="3147914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2" name="Line 687">
              <a:extLst>
                <a:ext uri="{FF2B5EF4-FFF2-40B4-BE49-F238E27FC236}">
                  <a16:creationId xmlns:a16="http://schemas.microsoft.com/office/drawing/2014/main" id="{7FC0A472-00AE-478C-8045-E800D8F82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289" y="3147914"/>
              <a:ext cx="5159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3" name="Rectangle 688">
              <a:extLst>
                <a:ext uri="{FF2B5EF4-FFF2-40B4-BE49-F238E27FC236}">
                  <a16:creationId xmlns:a16="http://schemas.microsoft.com/office/drawing/2014/main" id="{4DB28622-4B6B-4306-A7D0-9D527558E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701" y="346541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1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54" name="Line 689">
              <a:extLst>
                <a:ext uri="{FF2B5EF4-FFF2-40B4-BE49-F238E27FC236}">
                  <a16:creationId xmlns:a16="http://schemas.microsoft.com/office/drawing/2014/main" id="{E08FA851-D418-4019-97EC-07C7B94B8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0439" y="3147914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5" name="Line 690">
              <a:extLst>
                <a:ext uri="{FF2B5EF4-FFF2-40B4-BE49-F238E27FC236}">
                  <a16:creationId xmlns:a16="http://schemas.microsoft.com/office/drawing/2014/main" id="{7197CB46-6BC0-4FA9-8F5C-8DE1B7521B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3264" y="3147914"/>
              <a:ext cx="5159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6" name="Rectangle 691">
              <a:extLst>
                <a:ext uri="{FF2B5EF4-FFF2-40B4-BE49-F238E27FC236}">
                  <a16:creationId xmlns:a16="http://schemas.microsoft.com/office/drawing/2014/main" id="{44E06DE8-C649-4A07-864D-4303843FAE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676" y="346541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9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57" name="Line 692">
              <a:extLst>
                <a:ext uri="{FF2B5EF4-FFF2-40B4-BE49-F238E27FC236}">
                  <a16:creationId xmlns:a16="http://schemas.microsoft.com/office/drawing/2014/main" id="{AE546AA7-71DC-4DC1-8B6F-7D9A3D8530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7676" y="3147914"/>
              <a:ext cx="1588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8" name="Line 693">
              <a:extLst>
                <a:ext uri="{FF2B5EF4-FFF2-40B4-BE49-F238E27FC236}">
                  <a16:creationId xmlns:a16="http://schemas.microsoft.com/office/drawing/2014/main" id="{713A95AE-61B8-4E49-BF18-7BC92B6131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0501" y="3147914"/>
              <a:ext cx="512763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59" name="Rectangle 694">
              <a:extLst>
                <a:ext uri="{FF2B5EF4-FFF2-40B4-BE49-F238E27FC236}">
                  <a16:creationId xmlns:a16="http://schemas.microsoft.com/office/drawing/2014/main" id="{3C360514-027F-4DC8-A101-3858C2A0C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326" y="346541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8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60" name="Line 696">
              <a:extLst>
                <a:ext uri="{FF2B5EF4-FFF2-40B4-BE49-F238E27FC236}">
                  <a16:creationId xmlns:a16="http://schemas.microsoft.com/office/drawing/2014/main" id="{B488A392-C641-412E-9BF0-53BF0D0C85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4564" y="3147914"/>
              <a:ext cx="5159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1" name="Rectangle 697">
              <a:extLst>
                <a:ext uri="{FF2B5EF4-FFF2-40B4-BE49-F238E27FC236}">
                  <a16:creationId xmlns:a16="http://schemas.microsoft.com/office/drawing/2014/main" id="{089E4331-76B9-4EC3-A227-06CA88FBA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976" y="346541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7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62" name="Line 698">
              <a:extLst>
                <a:ext uri="{FF2B5EF4-FFF2-40B4-BE49-F238E27FC236}">
                  <a16:creationId xmlns:a16="http://schemas.microsoft.com/office/drawing/2014/main" id="{CF33EF25-B421-4195-A2F7-D5A7DA53A1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7389" y="3147914"/>
              <a:ext cx="1587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3" name="Line 699">
              <a:extLst>
                <a:ext uri="{FF2B5EF4-FFF2-40B4-BE49-F238E27FC236}">
                  <a16:creationId xmlns:a16="http://schemas.microsoft.com/office/drawing/2014/main" id="{48B22E2A-0D64-401F-9263-0CFFC6105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0214" y="3147914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4" name="Rectangle 700">
              <a:extLst>
                <a:ext uri="{FF2B5EF4-FFF2-40B4-BE49-F238E27FC236}">
                  <a16:creationId xmlns:a16="http://schemas.microsoft.com/office/drawing/2014/main" id="{E2FE42F4-BE42-4F94-8688-D51B7FA76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451" y="346541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6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65" name="Line 701">
              <a:extLst>
                <a:ext uri="{FF2B5EF4-FFF2-40B4-BE49-F238E27FC236}">
                  <a16:creationId xmlns:a16="http://schemas.microsoft.com/office/drawing/2014/main" id="{3DB485DB-8A6A-4408-ADCA-27B03D055D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1451" y="3147914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6" name="Line 702">
              <a:extLst>
                <a:ext uri="{FF2B5EF4-FFF2-40B4-BE49-F238E27FC236}">
                  <a16:creationId xmlns:a16="http://schemas.microsoft.com/office/drawing/2014/main" id="{749C9366-0D58-4A9B-AACA-6342697A5A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276" y="3147914"/>
              <a:ext cx="515938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7" name="Rectangle 703">
              <a:extLst>
                <a:ext uri="{FF2B5EF4-FFF2-40B4-BE49-F238E27FC236}">
                  <a16:creationId xmlns:a16="http://schemas.microsoft.com/office/drawing/2014/main" id="{A0B3FA6F-5F8E-4600-B4B3-29ECEB709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689" y="346541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5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68" name="Line 704">
              <a:extLst>
                <a:ext uri="{FF2B5EF4-FFF2-40B4-BE49-F238E27FC236}">
                  <a16:creationId xmlns:a16="http://schemas.microsoft.com/office/drawing/2014/main" id="{B8BDAC56-ACC2-47AB-B8AF-1366C6D540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7101" y="3147914"/>
              <a:ext cx="1588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69" name="Line 705">
              <a:extLst>
                <a:ext uri="{FF2B5EF4-FFF2-40B4-BE49-F238E27FC236}">
                  <a16:creationId xmlns:a16="http://schemas.microsoft.com/office/drawing/2014/main" id="{490C2F09-5381-48CC-BAC2-2C1D88187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9926" y="3147914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0" name="Rectangle 706">
              <a:extLst>
                <a:ext uri="{FF2B5EF4-FFF2-40B4-BE49-F238E27FC236}">
                  <a16:creationId xmlns:a16="http://schemas.microsoft.com/office/drawing/2014/main" id="{37298203-6C21-459E-8C3C-E1D2EFCDE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339" y="346541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4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71" name="Line 707">
              <a:extLst>
                <a:ext uri="{FF2B5EF4-FFF2-40B4-BE49-F238E27FC236}">
                  <a16:creationId xmlns:a16="http://schemas.microsoft.com/office/drawing/2014/main" id="{F5A3A5B3-361F-45F1-91B7-BBE3629DE9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751" y="3147914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2" name="Line 708">
              <a:extLst>
                <a:ext uri="{FF2B5EF4-FFF2-40B4-BE49-F238E27FC236}">
                  <a16:creationId xmlns:a16="http://schemas.microsoft.com/office/drawing/2014/main" id="{358693F6-2E8C-494C-9781-76957FCE6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576" y="3147914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3" name="Rectangle 709">
              <a:extLst>
                <a:ext uri="{FF2B5EF4-FFF2-40B4-BE49-F238E27FC236}">
                  <a16:creationId xmlns:a16="http://schemas.microsoft.com/office/drawing/2014/main" id="{216C509D-FCBC-42C2-A06D-C162EE743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989" y="346541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3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74" name="Line 710">
              <a:extLst>
                <a:ext uri="{FF2B5EF4-FFF2-40B4-BE49-F238E27FC236}">
                  <a16:creationId xmlns:a16="http://schemas.microsoft.com/office/drawing/2014/main" id="{9A69B623-BF84-423F-863C-B9ECE567E8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8401" y="3147914"/>
              <a:ext cx="1588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5" name="Line 711">
              <a:extLst>
                <a:ext uri="{FF2B5EF4-FFF2-40B4-BE49-F238E27FC236}">
                  <a16:creationId xmlns:a16="http://schemas.microsoft.com/office/drawing/2014/main" id="{6DBD7FB8-D896-44A6-9EAE-0BC2EDB4A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226" y="3147914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76" name="Rectangle 712">
              <a:extLst>
                <a:ext uri="{FF2B5EF4-FFF2-40B4-BE49-F238E27FC236}">
                  <a16:creationId xmlns:a16="http://schemas.microsoft.com/office/drawing/2014/main" id="{430CF880-F33D-4DCF-ACD0-25C50B6A5C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464" y="3465414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2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77" name="Freeform 713">
              <a:extLst>
                <a:ext uri="{FF2B5EF4-FFF2-40B4-BE49-F238E27FC236}">
                  <a16:creationId xmlns:a16="http://schemas.microsoft.com/office/drawing/2014/main" id="{77A8A018-C3C9-4FDE-ADA7-AF4D0A1B1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826" y="2506564"/>
              <a:ext cx="2590800" cy="131762"/>
            </a:xfrm>
            <a:custGeom>
              <a:avLst/>
              <a:gdLst>
                <a:gd name="T0" fmla="*/ 2147483646 w 863"/>
                <a:gd name="T1" fmla="*/ 2147483646 h 72"/>
                <a:gd name="T2" fmla="*/ 2147483646 w 863"/>
                <a:gd name="T3" fmla="*/ 2147483646 h 72"/>
                <a:gd name="T4" fmla="*/ 2147483646 w 863"/>
                <a:gd name="T5" fmla="*/ 2147483646 h 72"/>
                <a:gd name="T6" fmla="*/ 2147483646 w 863"/>
                <a:gd name="T7" fmla="*/ 2147483646 h 72"/>
                <a:gd name="T8" fmla="*/ 2147483646 w 863"/>
                <a:gd name="T9" fmla="*/ 2147483646 h 72"/>
                <a:gd name="T10" fmla="*/ 2147483646 w 863"/>
                <a:gd name="T11" fmla="*/ 2147483646 h 72"/>
                <a:gd name="T12" fmla="*/ 2147483646 w 863"/>
                <a:gd name="T13" fmla="*/ 0 h 72"/>
                <a:gd name="T14" fmla="*/ 2147483646 w 863"/>
                <a:gd name="T15" fmla="*/ 0 h 72"/>
                <a:gd name="T16" fmla="*/ 2147483646 w 863"/>
                <a:gd name="T17" fmla="*/ 2147483646 h 72"/>
                <a:gd name="T18" fmla="*/ 0 w 863"/>
                <a:gd name="T19" fmla="*/ 2147483646 h 72"/>
                <a:gd name="T20" fmla="*/ 0 w 863"/>
                <a:gd name="T21" fmla="*/ 2147483646 h 72"/>
                <a:gd name="T22" fmla="*/ 2147483646 w 863"/>
                <a:gd name="T23" fmla="*/ 2147483646 h 72"/>
                <a:gd name="T24" fmla="*/ 2147483646 w 863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2AA23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78" name="Rectangle 723">
              <a:extLst>
                <a:ext uri="{FF2B5EF4-FFF2-40B4-BE49-F238E27FC236}">
                  <a16:creationId xmlns:a16="http://schemas.microsoft.com/office/drawing/2014/main" id="{5E2F14B1-1104-4A5A-90AF-BD60D8E600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564" y="2722464"/>
              <a:ext cx="655643" cy="18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1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79" name="Rectangle 724">
              <a:extLst>
                <a:ext uri="{FF2B5EF4-FFF2-40B4-BE49-F238E27FC236}">
                  <a16:creationId xmlns:a16="http://schemas.microsoft.com/office/drawing/2014/main" id="{982AD871-8A94-48AF-8E2F-8FBF5EBCA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564" y="2189064"/>
              <a:ext cx="655643" cy="18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3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80" name="Rectangle 725">
              <a:extLst>
                <a:ext uri="{FF2B5EF4-FFF2-40B4-BE49-F238E27FC236}">
                  <a16:creationId xmlns:a16="http://schemas.microsoft.com/office/drawing/2014/main" id="{53681109-2BB0-42C6-9A4D-562254BC1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564" y="2463701"/>
              <a:ext cx="6556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2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81" name="Freeform 726">
              <a:extLst>
                <a:ext uri="{FF2B5EF4-FFF2-40B4-BE49-F238E27FC236}">
                  <a16:creationId xmlns:a16="http://schemas.microsoft.com/office/drawing/2014/main" id="{278E66EC-5BAD-4C80-B106-F379C6051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114" y="1989039"/>
              <a:ext cx="5148262" cy="1158875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2147483646 h 718"/>
                <a:gd name="T4" fmla="*/ 2147483646 w 2878"/>
                <a:gd name="T5" fmla="*/ 2147483646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82" name="Freeform 727">
              <a:extLst>
                <a:ext uri="{FF2B5EF4-FFF2-40B4-BE49-F238E27FC236}">
                  <a16:creationId xmlns:a16="http://schemas.microsoft.com/office/drawing/2014/main" id="{514EE968-878B-4A53-972E-EEA106435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76" y="2795489"/>
              <a:ext cx="1008063" cy="131762"/>
            </a:xfrm>
            <a:custGeom>
              <a:avLst/>
              <a:gdLst>
                <a:gd name="T0" fmla="*/ 2147483646 w 575"/>
                <a:gd name="T1" fmla="*/ 2147483646 h 72"/>
                <a:gd name="T2" fmla="*/ 2147483646 w 575"/>
                <a:gd name="T3" fmla="*/ 2147483646 h 72"/>
                <a:gd name="T4" fmla="*/ 2147483646 w 575"/>
                <a:gd name="T5" fmla="*/ 2147483646 h 72"/>
                <a:gd name="T6" fmla="*/ 2147483646 w 575"/>
                <a:gd name="T7" fmla="*/ 2147483646 h 72"/>
                <a:gd name="T8" fmla="*/ 2147483646 w 575"/>
                <a:gd name="T9" fmla="*/ 2147483646 h 72"/>
                <a:gd name="T10" fmla="*/ 2147483646 w 575"/>
                <a:gd name="T11" fmla="*/ 2147483646 h 72"/>
                <a:gd name="T12" fmla="*/ 2147483646 w 575"/>
                <a:gd name="T13" fmla="*/ 0 h 72"/>
                <a:gd name="T14" fmla="*/ 2147483646 w 575"/>
                <a:gd name="T15" fmla="*/ 0 h 72"/>
                <a:gd name="T16" fmla="*/ 2147483646 w 575"/>
                <a:gd name="T17" fmla="*/ 2147483646 h 72"/>
                <a:gd name="T18" fmla="*/ 0 w 575"/>
                <a:gd name="T19" fmla="*/ 2147483646 h 72"/>
                <a:gd name="T20" fmla="*/ 0 w 575"/>
                <a:gd name="T21" fmla="*/ 2147483646 h 72"/>
                <a:gd name="T22" fmla="*/ 2147483646 w 575"/>
                <a:gd name="T23" fmla="*/ 2147483646 h 72"/>
                <a:gd name="T24" fmla="*/ 2147483646 w 575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FF66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3" name="Freeform 729">
              <a:extLst>
                <a:ext uri="{FF2B5EF4-FFF2-40B4-BE49-F238E27FC236}">
                  <a16:creationId xmlns:a16="http://schemas.microsoft.com/office/drawing/2014/main" id="{426C707D-50D7-4C77-B038-A3C1F7D6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826" y="2206526"/>
              <a:ext cx="2076450" cy="152400"/>
            </a:xfrm>
            <a:custGeom>
              <a:avLst/>
              <a:gdLst>
                <a:gd name="T0" fmla="*/ 2147483646 w 864"/>
                <a:gd name="T1" fmla="*/ 2147483646 h 71"/>
                <a:gd name="T2" fmla="*/ 2147483646 w 864"/>
                <a:gd name="T3" fmla="*/ 2147483646 h 71"/>
                <a:gd name="T4" fmla="*/ 2147483646 w 864"/>
                <a:gd name="T5" fmla="*/ 2147483646 h 71"/>
                <a:gd name="T6" fmla="*/ 2147483646 w 864"/>
                <a:gd name="T7" fmla="*/ 2147483646 h 71"/>
                <a:gd name="T8" fmla="*/ 2147483646 w 864"/>
                <a:gd name="T9" fmla="*/ 2147483646 h 71"/>
                <a:gd name="T10" fmla="*/ 2147483646 w 864"/>
                <a:gd name="T11" fmla="*/ 2147483646 h 71"/>
                <a:gd name="T12" fmla="*/ 2147483646 w 864"/>
                <a:gd name="T13" fmla="*/ 0 h 71"/>
                <a:gd name="T14" fmla="*/ 2147483646 w 864"/>
                <a:gd name="T15" fmla="*/ 0 h 71"/>
                <a:gd name="T16" fmla="*/ 2147483646 w 864"/>
                <a:gd name="T17" fmla="*/ 2147483646 h 71"/>
                <a:gd name="T18" fmla="*/ 0 w 864"/>
                <a:gd name="T19" fmla="*/ 2147483646 h 71"/>
                <a:gd name="T20" fmla="*/ 0 w 864"/>
                <a:gd name="T21" fmla="*/ 2147483646 h 71"/>
                <a:gd name="T22" fmla="*/ 2147483646 w 864"/>
                <a:gd name="T23" fmla="*/ 2147483646 h 71"/>
                <a:gd name="T24" fmla="*/ 2147483646 w 864"/>
                <a:gd name="T25" fmla="*/ 2147483646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4"/>
                <a:gd name="T40" fmla="*/ 0 h 71"/>
                <a:gd name="T41" fmla="*/ 864 w 8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4" h="71">
                  <a:moveTo>
                    <a:pt x="6" y="71"/>
                  </a:moveTo>
                  <a:lnTo>
                    <a:pt x="858" y="71"/>
                  </a:lnTo>
                  <a:lnTo>
                    <a:pt x="863" y="69"/>
                  </a:lnTo>
                  <a:lnTo>
                    <a:pt x="864" y="66"/>
                  </a:lnTo>
                  <a:lnTo>
                    <a:pt x="864" y="5"/>
                  </a:lnTo>
                  <a:lnTo>
                    <a:pt x="863" y="1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6" y="71"/>
                  </a:lnTo>
                  <a:close/>
                </a:path>
              </a:pathLst>
            </a:custGeom>
            <a:solidFill>
              <a:srgbClr val="5674F6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684" name="Line 686">
              <a:extLst>
                <a:ext uri="{FF2B5EF4-FFF2-40B4-BE49-F238E27FC236}">
                  <a16:creationId xmlns:a16="http://schemas.microsoft.com/office/drawing/2014/main" id="{D5CEE95E-9F8E-436D-969D-E67081A535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9864" y="3143151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85" name="Rectangle 688">
              <a:extLst>
                <a:ext uri="{FF2B5EF4-FFF2-40B4-BE49-F238E27FC236}">
                  <a16:creationId xmlns:a16="http://schemas.microsoft.com/office/drawing/2014/main" id="{A70327A7-BADD-4AA6-BD20-1907C2397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576" y="3462239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0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86" name="Line 698">
              <a:extLst>
                <a:ext uri="{FF2B5EF4-FFF2-40B4-BE49-F238E27FC236}">
                  <a16:creationId xmlns:a16="http://schemas.microsoft.com/office/drawing/2014/main" id="{FB7EF430-8F47-4513-BC69-012606583A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8726" y="3143151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5C6A5192-FF43-44D1-BF3E-731ACD17FF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477" y="1412776"/>
              <a:ext cx="2514654" cy="360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71500" indent="-5715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10000"/>
                <a:buFont typeface="Arial" pitchFamily="34" charset="0"/>
                <a:buChar char="•"/>
                <a:defRPr sz="2800" b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D0D0D"/>
                </a:buClr>
                <a:buSzPct val="60000"/>
                <a:buFont typeface="Arial" charset="0"/>
                <a:buChar char="•"/>
                <a:defRPr sz="2400">
                  <a:solidFill>
                    <a:schemeClr val="bg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bg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bg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bg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68288" lvl="1" indent="0" eaLnBrk="1" hangingPunct="1">
                <a:lnSpc>
                  <a:spcPct val="105000"/>
                </a:lnSpc>
                <a:buClr>
                  <a:schemeClr val="bg2">
                    <a:lumMod val="95000"/>
                    <a:lumOff val="5000"/>
                  </a:schemeClr>
                </a:buClr>
                <a:buNone/>
                <a:defRPr/>
              </a:pPr>
              <a:r>
                <a:rPr lang="en-US" altLang="ko-KR" sz="2000" dirty="0">
                  <a:solidFill>
                    <a:srgbClr val="FFFF66"/>
                  </a:solidFill>
                </a:rPr>
                <a:t> </a:t>
              </a:r>
              <a:r>
                <a:rPr lang="en-US" altLang="ko-KR" sz="2000" dirty="0">
                  <a:solidFill>
                    <a:srgbClr val="FF6600"/>
                  </a:solidFill>
                </a:rPr>
                <a:t>[0,2]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 </a:t>
              </a:r>
              <a:r>
                <a:rPr lang="en-US" altLang="ko-KR" sz="2000" dirty="0">
                  <a:solidFill>
                    <a:srgbClr val="2AA230"/>
                  </a:solidFill>
                </a:rPr>
                <a:t>[1,6]</a:t>
              </a:r>
              <a:r>
                <a:rPr lang="en-US" altLang="ko-KR" sz="2000" dirty="0"/>
                <a:t>,</a:t>
              </a:r>
              <a:r>
                <a:rPr lang="en-US" altLang="ko-KR" sz="2000" dirty="0">
                  <a:solidFill>
                    <a:srgbClr val="1F03EF"/>
                  </a:solidFill>
                </a:rPr>
                <a:t> [1,5]</a:t>
              </a:r>
              <a:endParaRPr lang="en-US" altLang="ko-KR" sz="2000" dirty="0">
                <a:solidFill>
                  <a:srgbClr val="808080"/>
                </a:solidFill>
              </a:endParaRPr>
            </a:p>
          </p:txBody>
        </p:sp>
        <p:sp>
          <p:nvSpPr>
            <p:cNvPr id="122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6F8AB4EA-E6BF-48C4-8638-6F0C5D9D3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5840" y="4105504"/>
              <a:ext cx="3886284" cy="3588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normAutofit fontScale="92500" lnSpcReduction="20000"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6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2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16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rgbClr val="0000FF"/>
                  </a:solidFill>
                  <a:latin typeface="+mn-lt"/>
                  <a:ea typeface="+mn-ea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rgbClr val="0000FF"/>
                  </a:solidFill>
                  <a:latin typeface="+mn-lt"/>
                  <a:ea typeface="+mn-ea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rgbClr val="0000FF"/>
                  </a:solidFill>
                  <a:latin typeface="+mn-lt"/>
                  <a:ea typeface="+mn-ea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rgbClr val="0000FF"/>
                  </a:solidFill>
                  <a:latin typeface="+mn-lt"/>
                  <a:ea typeface="+mn-ea"/>
                </a:defRPr>
              </a:lvl9pPr>
            </a:lstStyle>
            <a:p>
              <a:pPr marL="268288" lvl="1" indent="0" eaLnBrk="1" hangingPunct="1">
                <a:lnSpc>
                  <a:spcPct val="105000"/>
                </a:lnSpc>
                <a:buClr>
                  <a:schemeClr val="bg2">
                    <a:lumMod val="95000"/>
                    <a:lumOff val="5000"/>
                  </a:schemeClr>
                </a:buClr>
                <a:buNone/>
                <a:defRPr/>
              </a:pPr>
              <a:r>
                <a:rPr lang="en-US" altLang="ko-KR" sz="2000" kern="0" dirty="0">
                  <a:solidFill>
                    <a:srgbClr val="FFFF66"/>
                  </a:solidFill>
                  <a:ea typeface="굴림" pitchFamily="50" charset="-127"/>
                </a:rPr>
                <a:t> </a:t>
              </a:r>
              <a:r>
                <a:rPr lang="en-US" altLang="ko-KR" sz="2000" kern="0" dirty="0">
                  <a:solidFill>
                    <a:srgbClr val="FF6600"/>
                  </a:solidFill>
                  <a:ea typeface="굴림" pitchFamily="50" charset="-127"/>
                </a:rPr>
                <a:t>[0,2]</a:t>
              </a:r>
              <a:r>
                <a:rPr lang="en-US" altLang="ko-KR" sz="2000" kern="0" dirty="0">
                  <a:solidFill>
                    <a:srgbClr val="000000"/>
                  </a:solidFill>
                  <a:ea typeface="굴림" pitchFamily="50" charset="-127"/>
                </a:rPr>
                <a:t>, </a:t>
              </a:r>
              <a:r>
                <a:rPr lang="en-US" altLang="ko-KR" sz="2000" kern="0" dirty="0">
                  <a:solidFill>
                    <a:srgbClr val="2AA230"/>
                  </a:solidFill>
                  <a:ea typeface="굴림" pitchFamily="50" charset="-127"/>
                </a:rPr>
                <a:t>[1,6]</a:t>
              </a:r>
              <a:r>
                <a:rPr lang="en-US" altLang="ko-KR" sz="2000" kern="0" dirty="0">
                  <a:ea typeface="굴림" pitchFamily="50" charset="-127"/>
                </a:rPr>
                <a:t>,</a:t>
              </a:r>
              <a:r>
                <a:rPr lang="en-US" altLang="ko-KR" sz="2000" kern="0" dirty="0">
                  <a:solidFill>
                    <a:srgbClr val="1F03EF"/>
                  </a:solidFill>
                  <a:ea typeface="굴림" pitchFamily="50" charset="-127"/>
                </a:rPr>
                <a:t> [1,5]</a:t>
              </a:r>
              <a:r>
                <a:rPr lang="en-US" altLang="ko-KR" sz="2000" kern="0" dirty="0">
                  <a:solidFill>
                    <a:srgbClr val="000000"/>
                  </a:solidFill>
                  <a:ea typeface="굴림" pitchFamily="50" charset="-127"/>
                </a:rPr>
                <a:t>, </a:t>
              </a:r>
              <a:r>
                <a:rPr lang="en-US" altLang="ko-KR" sz="2000" kern="0" dirty="0">
                  <a:solidFill>
                    <a:srgbClr val="7030A0"/>
                  </a:solidFill>
                  <a:ea typeface="굴림" pitchFamily="50" charset="-127"/>
                </a:rPr>
                <a:t>[3,7]</a:t>
              </a:r>
              <a:endParaRPr lang="en-US" altLang="ko-KR" sz="2000" kern="0" dirty="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cxnSp>
          <p:nvCxnSpPr>
            <p:cNvPr id="123" name="직선 연결선 122">
              <a:extLst>
                <a:ext uri="{FF2B5EF4-FFF2-40B4-BE49-F238E27FC236}">
                  <a16:creationId xmlns:a16="http://schemas.microsoft.com/office/drawing/2014/main" id="{6BC48963-32DC-48ED-8FC1-3FD219F17B6A}"/>
                </a:ext>
              </a:extLst>
            </p:cNvPr>
            <p:cNvCxnSpPr/>
            <p:nvPr/>
          </p:nvCxnSpPr>
          <p:spPr bwMode="auto">
            <a:xfrm flipV="1">
              <a:off x="2844516" y="4754871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E7577AAF-E288-4DFE-B78A-2D41712BB0D2}"/>
                </a:ext>
              </a:extLst>
            </p:cNvPr>
            <p:cNvCxnSpPr/>
            <p:nvPr/>
          </p:nvCxnSpPr>
          <p:spPr bwMode="auto">
            <a:xfrm flipV="1">
              <a:off x="2844516" y="4897763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0F134ADF-2E07-4E6D-AF9F-B81360BBD420}"/>
                </a:ext>
              </a:extLst>
            </p:cNvPr>
            <p:cNvCxnSpPr/>
            <p:nvPr/>
          </p:nvCxnSpPr>
          <p:spPr bwMode="auto">
            <a:xfrm flipV="1">
              <a:off x="2844516" y="5042243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6F4363D5-16E0-41D8-AA46-93686990351B}"/>
                </a:ext>
              </a:extLst>
            </p:cNvPr>
            <p:cNvCxnSpPr/>
            <p:nvPr/>
          </p:nvCxnSpPr>
          <p:spPr bwMode="auto">
            <a:xfrm flipV="1">
              <a:off x="2798478" y="5186724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EB5DAF68-08DB-4552-A4D0-1E9C2ADA4785}"/>
                </a:ext>
              </a:extLst>
            </p:cNvPr>
            <p:cNvCxnSpPr/>
            <p:nvPr/>
          </p:nvCxnSpPr>
          <p:spPr bwMode="auto">
            <a:xfrm flipV="1">
              <a:off x="2838166" y="5474096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B3E2E88-4770-40F3-865F-25F75F20A7CE}"/>
                </a:ext>
              </a:extLst>
            </p:cNvPr>
            <p:cNvCxnSpPr/>
            <p:nvPr/>
          </p:nvCxnSpPr>
          <p:spPr bwMode="auto">
            <a:xfrm flipV="1">
              <a:off x="2838166" y="5331203"/>
              <a:ext cx="4673701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695" name="Line 686">
              <a:extLst>
                <a:ext uri="{FF2B5EF4-FFF2-40B4-BE49-F238E27FC236}">
                  <a16:creationId xmlns:a16="http://schemas.microsoft.com/office/drawing/2014/main" id="{CA7B3BD7-EC3D-4D48-AEF9-5EC1DE5753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2464" y="5696421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6" name="Line 687">
              <a:extLst>
                <a:ext uri="{FF2B5EF4-FFF2-40B4-BE49-F238E27FC236}">
                  <a16:creationId xmlns:a16="http://schemas.microsoft.com/office/drawing/2014/main" id="{C3FC42EF-0A0C-4E58-BF8D-3A82DE083D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65289" y="5696421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7" name="Rectangle 688">
              <a:extLst>
                <a:ext uri="{FF2B5EF4-FFF2-40B4-BE49-F238E27FC236}">
                  <a16:creationId xmlns:a16="http://schemas.microsoft.com/office/drawing/2014/main" id="{C2F04F45-1BAD-4173-BD5E-1C2519BCA2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7701" y="590914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1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698" name="Line 689">
              <a:extLst>
                <a:ext uri="{FF2B5EF4-FFF2-40B4-BE49-F238E27FC236}">
                  <a16:creationId xmlns:a16="http://schemas.microsoft.com/office/drawing/2014/main" id="{3E1EE0CA-B999-4BDF-89C3-7BD876BF44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440439" y="5696421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699" name="Line 690">
              <a:extLst>
                <a:ext uri="{FF2B5EF4-FFF2-40B4-BE49-F238E27FC236}">
                  <a16:creationId xmlns:a16="http://schemas.microsoft.com/office/drawing/2014/main" id="{69B8B08F-430A-4FE1-9463-B3607BD375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83264" y="5696421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0" name="Rectangle 691">
              <a:extLst>
                <a:ext uri="{FF2B5EF4-FFF2-40B4-BE49-F238E27FC236}">
                  <a16:creationId xmlns:a16="http://schemas.microsoft.com/office/drawing/2014/main" id="{9FE748FD-5B45-4FED-A823-AF6010635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5676" y="590914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9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01" name="Line 692">
              <a:extLst>
                <a:ext uri="{FF2B5EF4-FFF2-40B4-BE49-F238E27FC236}">
                  <a16:creationId xmlns:a16="http://schemas.microsoft.com/office/drawing/2014/main" id="{477649AC-1AD1-46EF-A23E-9205E493DE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27676" y="5696421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2" name="Line 693">
              <a:extLst>
                <a:ext uri="{FF2B5EF4-FFF2-40B4-BE49-F238E27FC236}">
                  <a16:creationId xmlns:a16="http://schemas.microsoft.com/office/drawing/2014/main" id="{A923819E-AF01-445B-AA98-56DDFDA50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70501" y="5696421"/>
              <a:ext cx="512763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3" name="Rectangle 694">
              <a:extLst>
                <a:ext uri="{FF2B5EF4-FFF2-40B4-BE49-F238E27FC236}">
                  <a16:creationId xmlns:a16="http://schemas.microsoft.com/office/drawing/2014/main" id="{C33636C0-1C4D-40E4-8350-39DEA446A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21326" y="590914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8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04" name="Line 696">
              <a:extLst>
                <a:ext uri="{FF2B5EF4-FFF2-40B4-BE49-F238E27FC236}">
                  <a16:creationId xmlns:a16="http://schemas.microsoft.com/office/drawing/2014/main" id="{29640342-7793-44FC-8027-A43EC314C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54564" y="5696421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5" name="Rectangle 697">
              <a:extLst>
                <a:ext uri="{FF2B5EF4-FFF2-40B4-BE49-F238E27FC236}">
                  <a16:creationId xmlns:a16="http://schemas.microsoft.com/office/drawing/2014/main" id="{FA42A3FA-E9CA-4F48-B94A-70D9942E0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6976" y="590914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7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06" name="Line 698">
              <a:extLst>
                <a:ext uri="{FF2B5EF4-FFF2-40B4-BE49-F238E27FC236}">
                  <a16:creationId xmlns:a16="http://schemas.microsoft.com/office/drawing/2014/main" id="{1C9FDEBF-25E5-4A77-91A9-BB088B765E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97389" y="5696421"/>
              <a:ext cx="1587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7" name="Line 699">
              <a:extLst>
                <a:ext uri="{FF2B5EF4-FFF2-40B4-BE49-F238E27FC236}">
                  <a16:creationId xmlns:a16="http://schemas.microsoft.com/office/drawing/2014/main" id="{DDF5D5F3-DFCD-4DAD-81FB-8F2F24B1C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40214" y="5696421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08" name="Rectangle 700">
              <a:extLst>
                <a:ext uri="{FF2B5EF4-FFF2-40B4-BE49-F238E27FC236}">
                  <a16:creationId xmlns:a16="http://schemas.microsoft.com/office/drawing/2014/main" id="{0A040506-CA31-4742-9DCF-B74DFF650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451" y="590914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6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09" name="Line 701">
              <a:extLst>
                <a:ext uri="{FF2B5EF4-FFF2-40B4-BE49-F238E27FC236}">
                  <a16:creationId xmlns:a16="http://schemas.microsoft.com/office/drawing/2014/main" id="{E3F52836-1FE6-4B6B-9466-7839AFC5D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81451" y="5696421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0" name="Line 702">
              <a:extLst>
                <a:ext uri="{FF2B5EF4-FFF2-40B4-BE49-F238E27FC236}">
                  <a16:creationId xmlns:a16="http://schemas.microsoft.com/office/drawing/2014/main" id="{E5AF2DCE-5692-4075-A870-34801F7C7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4276" y="5696421"/>
              <a:ext cx="515938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1" name="Rectangle 703">
              <a:extLst>
                <a:ext uri="{FF2B5EF4-FFF2-40B4-BE49-F238E27FC236}">
                  <a16:creationId xmlns:a16="http://schemas.microsoft.com/office/drawing/2014/main" id="{8DE93E4C-EA55-4E95-B671-43A50C370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6689" y="590914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5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12" name="Line 704">
              <a:extLst>
                <a:ext uri="{FF2B5EF4-FFF2-40B4-BE49-F238E27FC236}">
                  <a16:creationId xmlns:a16="http://schemas.microsoft.com/office/drawing/2014/main" id="{8C9C8F3F-4301-4C49-978A-E0E8A77C25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7101" y="5696421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3" name="Line 705">
              <a:extLst>
                <a:ext uri="{FF2B5EF4-FFF2-40B4-BE49-F238E27FC236}">
                  <a16:creationId xmlns:a16="http://schemas.microsoft.com/office/drawing/2014/main" id="{2D30D522-08E0-4049-92E2-A956C2524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9926" y="5696421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4" name="Rectangle 706">
              <a:extLst>
                <a:ext uri="{FF2B5EF4-FFF2-40B4-BE49-F238E27FC236}">
                  <a16:creationId xmlns:a16="http://schemas.microsoft.com/office/drawing/2014/main" id="{D4148681-441F-4F50-B27C-2AF960CD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339" y="590914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4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15" name="Line 707">
              <a:extLst>
                <a:ext uri="{FF2B5EF4-FFF2-40B4-BE49-F238E27FC236}">
                  <a16:creationId xmlns:a16="http://schemas.microsoft.com/office/drawing/2014/main" id="{65DB11ED-9873-4197-86D8-CC6A869D49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751" y="5696421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6" name="Line 708">
              <a:extLst>
                <a:ext uri="{FF2B5EF4-FFF2-40B4-BE49-F238E27FC236}">
                  <a16:creationId xmlns:a16="http://schemas.microsoft.com/office/drawing/2014/main" id="{8C6F7576-32E4-4049-99C6-3B1032D32B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95576" y="5696421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7" name="Rectangle 709">
              <a:extLst>
                <a:ext uri="{FF2B5EF4-FFF2-40B4-BE49-F238E27FC236}">
                  <a16:creationId xmlns:a16="http://schemas.microsoft.com/office/drawing/2014/main" id="{9581EB24-AC89-47FA-8859-DB46A18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7989" y="590914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3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18" name="Line 710">
              <a:extLst>
                <a:ext uri="{FF2B5EF4-FFF2-40B4-BE49-F238E27FC236}">
                  <a16:creationId xmlns:a16="http://schemas.microsoft.com/office/drawing/2014/main" id="{747469A8-B7E3-453E-A7C1-5B6C20614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38401" y="5696421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19" name="Line 711">
              <a:extLst>
                <a:ext uri="{FF2B5EF4-FFF2-40B4-BE49-F238E27FC236}">
                  <a16:creationId xmlns:a16="http://schemas.microsoft.com/office/drawing/2014/main" id="{902D9F34-9DC3-43CD-8ECE-FFAE60570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1226" y="5696421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0" name="Rectangle 712">
              <a:extLst>
                <a:ext uri="{FF2B5EF4-FFF2-40B4-BE49-F238E27FC236}">
                  <a16:creationId xmlns:a16="http://schemas.microsoft.com/office/drawing/2014/main" id="{655C551B-8D49-4D93-8753-B6B48E732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464" y="590914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2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21" name="Freeform 713">
              <a:extLst>
                <a:ext uri="{FF2B5EF4-FFF2-40B4-BE49-F238E27FC236}">
                  <a16:creationId xmlns:a16="http://schemas.microsoft.com/office/drawing/2014/main" id="{421141BB-E362-42C6-A81F-B61E56E3B8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826" y="5055071"/>
              <a:ext cx="2590800" cy="131763"/>
            </a:xfrm>
            <a:custGeom>
              <a:avLst/>
              <a:gdLst>
                <a:gd name="T0" fmla="*/ 2147483646 w 863"/>
                <a:gd name="T1" fmla="*/ 2147483646 h 72"/>
                <a:gd name="T2" fmla="*/ 2147483646 w 863"/>
                <a:gd name="T3" fmla="*/ 2147483646 h 72"/>
                <a:gd name="T4" fmla="*/ 2147483646 w 863"/>
                <a:gd name="T5" fmla="*/ 2147483646 h 72"/>
                <a:gd name="T6" fmla="*/ 2147483646 w 863"/>
                <a:gd name="T7" fmla="*/ 2147483646 h 72"/>
                <a:gd name="T8" fmla="*/ 2147483646 w 863"/>
                <a:gd name="T9" fmla="*/ 2147483646 h 72"/>
                <a:gd name="T10" fmla="*/ 2147483646 w 863"/>
                <a:gd name="T11" fmla="*/ 2147483646 h 72"/>
                <a:gd name="T12" fmla="*/ 2147483646 w 863"/>
                <a:gd name="T13" fmla="*/ 0 h 72"/>
                <a:gd name="T14" fmla="*/ 2147483646 w 863"/>
                <a:gd name="T15" fmla="*/ 0 h 72"/>
                <a:gd name="T16" fmla="*/ 2147483646 w 863"/>
                <a:gd name="T17" fmla="*/ 2147483646 h 72"/>
                <a:gd name="T18" fmla="*/ 0 w 863"/>
                <a:gd name="T19" fmla="*/ 2147483646 h 72"/>
                <a:gd name="T20" fmla="*/ 0 w 863"/>
                <a:gd name="T21" fmla="*/ 2147483646 h 72"/>
                <a:gd name="T22" fmla="*/ 2147483646 w 863"/>
                <a:gd name="T23" fmla="*/ 2147483646 h 72"/>
                <a:gd name="T24" fmla="*/ 2147483646 w 863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2AA23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2" name="Freeform 715">
              <a:extLst>
                <a:ext uri="{FF2B5EF4-FFF2-40B4-BE49-F238E27FC236}">
                  <a16:creationId xmlns:a16="http://schemas.microsoft.com/office/drawing/2014/main" id="{CED740CA-8BAB-4A78-8727-1F5781D8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3701" y="5331296"/>
              <a:ext cx="2089150" cy="142875"/>
            </a:xfrm>
            <a:custGeom>
              <a:avLst/>
              <a:gdLst>
                <a:gd name="T0" fmla="*/ 2147483646 w 1151"/>
                <a:gd name="T1" fmla="*/ 2147483646 h 72"/>
                <a:gd name="T2" fmla="*/ 2147483646 w 1151"/>
                <a:gd name="T3" fmla="*/ 2147483646 h 72"/>
                <a:gd name="T4" fmla="*/ 2147483646 w 1151"/>
                <a:gd name="T5" fmla="*/ 2147483646 h 72"/>
                <a:gd name="T6" fmla="*/ 2147483646 w 1151"/>
                <a:gd name="T7" fmla="*/ 2147483646 h 72"/>
                <a:gd name="T8" fmla="*/ 2147483646 w 1151"/>
                <a:gd name="T9" fmla="*/ 2147483646 h 72"/>
                <a:gd name="T10" fmla="*/ 2147483646 w 1151"/>
                <a:gd name="T11" fmla="*/ 2147483646 h 72"/>
                <a:gd name="T12" fmla="*/ 2147483646 w 1151"/>
                <a:gd name="T13" fmla="*/ 0 h 72"/>
                <a:gd name="T14" fmla="*/ 2147483646 w 1151"/>
                <a:gd name="T15" fmla="*/ 0 h 72"/>
                <a:gd name="T16" fmla="*/ 2147483646 w 1151"/>
                <a:gd name="T17" fmla="*/ 2147483646 h 72"/>
                <a:gd name="T18" fmla="*/ 0 w 1151"/>
                <a:gd name="T19" fmla="*/ 2147483646 h 72"/>
                <a:gd name="T20" fmla="*/ 0 w 1151"/>
                <a:gd name="T21" fmla="*/ 2147483646 h 72"/>
                <a:gd name="T22" fmla="*/ 2147483646 w 1151"/>
                <a:gd name="T23" fmla="*/ 2147483646 h 72"/>
                <a:gd name="T24" fmla="*/ 2147483646 w 1151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1"/>
                <a:gd name="T40" fmla="*/ 0 h 72"/>
                <a:gd name="T41" fmla="*/ 1151 w 1151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1" h="72">
                  <a:moveTo>
                    <a:pt x="6" y="72"/>
                  </a:moveTo>
                  <a:lnTo>
                    <a:pt x="1146" y="72"/>
                  </a:lnTo>
                  <a:lnTo>
                    <a:pt x="1150" y="70"/>
                  </a:lnTo>
                  <a:lnTo>
                    <a:pt x="1151" y="66"/>
                  </a:lnTo>
                  <a:lnTo>
                    <a:pt x="1151" y="6"/>
                  </a:lnTo>
                  <a:lnTo>
                    <a:pt x="1150" y="2"/>
                  </a:lnTo>
                  <a:lnTo>
                    <a:pt x="114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3" name="Rectangle 723">
              <a:extLst>
                <a:ext uri="{FF2B5EF4-FFF2-40B4-BE49-F238E27FC236}">
                  <a16:creationId xmlns:a16="http://schemas.microsoft.com/office/drawing/2014/main" id="{55BFF004-B318-4025-97E7-5ECBE67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564" y="5270971"/>
              <a:ext cx="655643" cy="18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1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24" name="Rectangle 724">
              <a:extLst>
                <a:ext uri="{FF2B5EF4-FFF2-40B4-BE49-F238E27FC236}">
                  <a16:creationId xmlns:a16="http://schemas.microsoft.com/office/drawing/2014/main" id="{3D52404B-EC35-43E9-868F-14BB84378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564" y="4737571"/>
              <a:ext cx="655643" cy="18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3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25" name="Rectangle 725">
              <a:extLst>
                <a:ext uri="{FF2B5EF4-FFF2-40B4-BE49-F238E27FC236}">
                  <a16:creationId xmlns:a16="http://schemas.microsoft.com/office/drawing/2014/main" id="{D8297195-8E88-4530-9911-F4B880843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564" y="5012209"/>
              <a:ext cx="6556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2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26" name="Freeform 726">
              <a:extLst>
                <a:ext uri="{FF2B5EF4-FFF2-40B4-BE49-F238E27FC236}">
                  <a16:creationId xmlns:a16="http://schemas.microsoft.com/office/drawing/2014/main" id="{1512E791-EC27-4BD9-8C12-28E039A62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8114" y="4537546"/>
              <a:ext cx="5148262" cy="1158875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2147483646 h 718"/>
                <a:gd name="T4" fmla="*/ 2147483646 w 2878"/>
                <a:gd name="T5" fmla="*/ 2147483646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27" name="Freeform 727">
              <a:extLst>
                <a:ext uri="{FF2B5EF4-FFF2-40B4-BE49-F238E27FC236}">
                  <a16:creationId xmlns:a16="http://schemas.microsoft.com/office/drawing/2014/main" id="{D8363C41-DB97-42DF-8549-02336FF65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5576" y="5342409"/>
              <a:ext cx="1008063" cy="131762"/>
            </a:xfrm>
            <a:custGeom>
              <a:avLst/>
              <a:gdLst>
                <a:gd name="T0" fmla="*/ 2147483646 w 575"/>
                <a:gd name="T1" fmla="*/ 2147483646 h 72"/>
                <a:gd name="T2" fmla="*/ 2147483646 w 575"/>
                <a:gd name="T3" fmla="*/ 2147483646 h 72"/>
                <a:gd name="T4" fmla="*/ 2147483646 w 575"/>
                <a:gd name="T5" fmla="*/ 2147483646 h 72"/>
                <a:gd name="T6" fmla="*/ 2147483646 w 575"/>
                <a:gd name="T7" fmla="*/ 2147483646 h 72"/>
                <a:gd name="T8" fmla="*/ 2147483646 w 575"/>
                <a:gd name="T9" fmla="*/ 2147483646 h 72"/>
                <a:gd name="T10" fmla="*/ 2147483646 w 575"/>
                <a:gd name="T11" fmla="*/ 2147483646 h 72"/>
                <a:gd name="T12" fmla="*/ 2147483646 w 575"/>
                <a:gd name="T13" fmla="*/ 0 h 72"/>
                <a:gd name="T14" fmla="*/ 2147483646 w 575"/>
                <a:gd name="T15" fmla="*/ 0 h 72"/>
                <a:gd name="T16" fmla="*/ 2147483646 w 575"/>
                <a:gd name="T17" fmla="*/ 2147483646 h 72"/>
                <a:gd name="T18" fmla="*/ 0 w 575"/>
                <a:gd name="T19" fmla="*/ 2147483646 h 72"/>
                <a:gd name="T20" fmla="*/ 0 w 575"/>
                <a:gd name="T21" fmla="*/ 2147483646 h 72"/>
                <a:gd name="T22" fmla="*/ 2147483646 w 575"/>
                <a:gd name="T23" fmla="*/ 2147483646 h 72"/>
                <a:gd name="T24" fmla="*/ 2147483646 w 575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FF66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8" name="Freeform 729">
              <a:extLst>
                <a:ext uri="{FF2B5EF4-FFF2-40B4-BE49-F238E27FC236}">
                  <a16:creationId xmlns:a16="http://schemas.microsoft.com/office/drawing/2014/main" id="{2860EF7A-E7D7-4EC1-96A3-3A1474694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1826" y="4755034"/>
              <a:ext cx="2076450" cy="152400"/>
            </a:xfrm>
            <a:custGeom>
              <a:avLst/>
              <a:gdLst>
                <a:gd name="T0" fmla="*/ 2147483646 w 864"/>
                <a:gd name="T1" fmla="*/ 2147483646 h 71"/>
                <a:gd name="T2" fmla="*/ 2147483646 w 864"/>
                <a:gd name="T3" fmla="*/ 2147483646 h 71"/>
                <a:gd name="T4" fmla="*/ 2147483646 w 864"/>
                <a:gd name="T5" fmla="*/ 2147483646 h 71"/>
                <a:gd name="T6" fmla="*/ 2147483646 w 864"/>
                <a:gd name="T7" fmla="*/ 2147483646 h 71"/>
                <a:gd name="T8" fmla="*/ 2147483646 w 864"/>
                <a:gd name="T9" fmla="*/ 2147483646 h 71"/>
                <a:gd name="T10" fmla="*/ 2147483646 w 864"/>
                <a:gd name="T11" fmla="*/ 2147483646 h 71"/>
                <a:gd name="T12" fmla="*/ 2147483646 w 864"/>
                <a:gd name="T13" fmla="*/ 0 h 71"/>
                <a:gd name="T14" fmla="*/ 2147483646 w 864"/>
                <a:gd name="T15" fmla="*/ 0 h 71"/>
                <a:gd name="T16" fmla="*/ 2147483646 w 864"/>
                <a:gd name="T17" fmla="*/ 2147483646 h 71"/>
                <a:gd name="T18" fmla="*/ 0 w 864"/>
                <a:gd name="T19" fmla="*/ 2147483646 h 71"/>
                <a:gd name="T20" fmla="*/ 0 w 864"/>
                <a:gd name="T21" fmla="*/ 2147483646 h 71"/>
                <a:gd name="T22" fmla="*/ 2147483646 w 864"/>
                <a:gd name="T23" fmla="*/ 2147483646 h 71"/>
                <a:gd name="T24" fmla="*/ 2147483646 w 864"/>
                <a:gd name="T25" fmla="*/ 2147483646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4"/>
                <a:gd name="T40" fmla="*/ 0 h 71"/>
                <a:gd name="T41" fmla="*/ 864 w 8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4" h="71">
                  <a:moveTo>
                    <a:pt x="6" y="71"/>
                  </a:moveTo>
                  <a:lnTo>
                    <a:pt x="858" y="71"/>
                  </a:lnTo>
                  <a:lnTo>
                    <a:pt x="863" y="69"/>
                  </a:lnTo>
                  <a:lnTo>
                    <a:pt x="864" y="66"/>
                  </a:lnTo>
                  <a:lnTo>
                    <a:pt x="864" y="5"/>
                  </a:lnTo>
                  <a:lnTo>
                    <a:pt x="863" y="1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6" y="71"/>
                  </a:lnTo>
                  <a:close/>
                </a:path>
              </a:pathLst>
            </a:custGeom>
            <a:solidFill>
              <a:srgbClr val="5674F6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9" name="Line 686">
              <a:extLst>
                <a:ext uri="{FF2B5EF4-FFF2-40B4-BE49-F238E27FC236}">
                  <a16:creationId xmlns:a16="http://schemas.microsoft.com/office/drawing/2014/main" id="{9B351645-281A-4625-AE94-1F86789E1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9864" y="5690071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730" name="Rectangle 688">
              <a:extLst>
                <a:ext uri="{FF2B5EF4-FFF2-40B4-BE49-F238E27FC236}">
                  <a16:creationId xmlns:a16="http://schemas.microsoft.com/office/drawing/2014/main" id="{F67EDF3D-D3A9-413E-B4F2-8E19FD4E6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5576" y="590597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0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2731" name="Line 698">
              <a:extLst>
                <a:ext uri="{FF2B5EF4-FFF2-40B4-BE49-F238E27FC236}">
                  <a16:creationId xmlns:a16="http://schemas.microsoft.com/office/drawing/2014/main" id="{DE2FFE3F-D739-4958-8318-9A823B193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7139" y="5690071"/>
              <a:ext cx="3175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제목 1">
            <a:extLst>
              <a:ext uri="{FF2B5EF4-FFF2-40B4-BE49-F238E27FC236}">
                <a16:creationId xmlns:a16="http://schemas.microsoft.com/office/drawing/2014/main" id="{F3996332-7CF8-4231-BF58-70CC62E4B7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54D23F-C3F8-4144-A0CD-3F35039F7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A77F8DA-66E6-4FA8-93DD-AC794BD67546}" type="slidenum">
              <a:rPr lang="en-US" altLang="ko-KR" sz="1200">
                <a:latin typeface="Tahoma" panose="020B0604030504040204" pitchFamily="34" charset="0"/>
              </a:rPr>
              <a:pPr/>
              <a:t>95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113668" name="그룹 2">
            <a:extLst>
              <a:ext uri="{FF2B5EF4-FFF2-40B4-BE49-F238E27FC236}">
                <a16:creationId xmlns:a16="http://schemas.microsoft.com/office/drawing/2014/main" id="{410E81CC-C289-4258-9B40-F99EFAE31EE7}"/>
              </a:ext>
            </a:extLst>
          </p:cNvPr>
          <p:cNvGrpSpPr>
            <a:grpSpLocks/>
          </p:cNvGrpSpPr>
          <p:nvPr/>
        </p:nvGrpSpPr>
        <p:grpSpPr bwMode="auto">
          <a:xfrm>
            <a:off x="2308226" y="1484314"/>
            <a:ext cx="6811963" cy="4465637"/>
            <a:chOff x="784374" y="1485056"/>
            <a:chExt cx="6811962" cy="4464224"/>
          </a:xfrm>
        </p:grpSpPr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A1EDF962-65D0-4E29-90BB-15D0BA5C91F8}"/>
                </a:ext>
              </a:extLst>
            </p:cNvPr>
            <p:cNvCxnSpPr/>
            <p:nvPr/>
          </p:nvCxnSpPr>
          <p:spPr bwMode="auto">
            <a:xfrm flipV="1">
              <a:off x="2411562" y="2162704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2" name="직선 연결선 181">
              <a:extLst>
                <a:ext uri="{FF2B5EF4-FFF2-40B4-BE49-F238E27FC236}">
                  <a16:creationId xmlns:a16="http://schemas.microsoft.com/office/drawing/2014/main" id="{8BCEC74D-EFF0-4685-B4AD-0E0E6E2889EB}"/>
                </a:ext>
              </a:extLst>
            </p:cNvPr>
            <p:cNvCxnSpPr/>
            <p:nvPr/>
          </p:nvCxnSpPr>
          <p:spPr bwMode="auto">
            <a:xfrm flipV="1">
              <a:off x="2411562" y="2305533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B5EFEDC0-F2B2-4EF1-B5A8-6458A83DB1D0}"/>
                </a:ext>
              </a:extLst>
            </p:cNvPr>
            <p:cNvCxnSpPr/>
            <p:nvPr/>
          </p:nvCxnSpPr>
          <p:spPr bwMode="auto">
            <a:xfrm flipV="1">
              <a:off x="2411562" y="2449951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1BF6F945-11F3-4C25-A380-2484A17916FC}"/>
                </a:ext>
              </a:extLst>
            </p:cNvPr>
            <p:cNvCxnSpPr/>
            <p:nvPr/>
          </p:nvCxnSpPr>
          <p:spPr bwMode="auto">
            <a:xfrm flipV="1">
              <a:off x="2365524" y="2594367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B6337B8C-A651-4F34-8714-FDEA0F67BDCC}"/>
                </a:ext>
              </a:extLst>
            </p:cNvPr>
            <p:cNvCxnSpPr/>
            <p:nvPr/>
          </p:nvCxnSpPr>
          <p:spPr bwMode="auto">
            <a:xfrm flipV="1">
              <a:off x="2405212" y="2881614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64129C1F-85F8-4F18-B139-2523623E72E9}"/>
                </a:ext>
              </a:extLst>
            </p:cNvPr>
            <p:cNvCxnSpPr/>
            <p:nvPr/>
          </p:nvCxnSpPr>
          <p:spPr bwMode="auto">
            <a:xfrm flipV="1">
              <a:off x="2405212" y="2738784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675" name="Line 686">
              <a:extLst>
                <a:ext uri="{FF2B5EF4-FFF2-40B4-BE49-F238E27FC236}">
                  <a16:creationId xmlns:a16="http://schemas.microsoft.com/office/drawing/2014/main" id="{A0EA8710-1A6A-4CF8-843D-A6DF0FED50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89399" y="3104306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6" name="Line 687">
              <a:extLst>
                <a:ext uri="{FF2B5EF4-FFF2-40B4-BE49-F238E27FC236}">
                  <a16:creationId xmlns:a16="http://schemas.microsoft.com/office/drawing/2014/main" id="{1C18B327-40A2-46C4-8ECB-BC45163F39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2224" y="3104306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7" name="Rectangle 688">
              <a:extLst>
                <a:ext uri="{FF2B5EF4-FFF2-40B4-BE49-F238E27FC236}">
                  <a16:creationId xmlns:a16="http://schemas.microsoft.com/office/drawing/2014/main" id="{DE2BD7A5-3797-4266-8A2A-54CE7C41D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4636" y="331703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1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678" name="Line 689">
              <a:extLst>
                <a:ext uri="{FF2B5EF4-FFF2-40B4-BE49-F238E27FC236}">
                  <a16:creationId xmlns:a16="http://schemas.microsoft.com/office/drawing/2014/main" id="{B43C2983-111E-4D1C-8E02-5FADFF14A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7374" y="3104306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79" name="Line 690">
              <a:extLst>
                <a:ext uri="{FF2B5EF4-FFF2-40B4-BE49-F238E27FC236}">
                  <a16:creationId xmlns:a16="http://schemas.microsoft.com/office/drawing/2014/main" id="{1FF93BC5-E54B-492A-B958-0FAA861CBC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0199" y="3104306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0" name="Rectangle 691">
              <a:extLst>
                <a:ext uri="{FF2B5EF4-FFF2-40B4-BE49-F238E27FC236}">
                  <a16:creationId xmlns:a16="http://schemas.microsoft.com/office/drawing/2014/main" id="{A4D9A449-789D-49A6-8CAA-E66B16EF6D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2611" y="331703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9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681" name="Line 692">
              <a:extLst>
                <a:ext uri="{FF2B5EF4-FFF2-40B4-BE49-F238E27FC236}">
                  <a16:creationId xmlns:a16="http://schemas.microsoft.com/office/drawing/2014/main" id="{12DF5B94-9B0E-4031-8B4F-71862D1F54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94611" y="3104306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2" name="Line 693">
              <a:extLst>
                <a:ext uri="{FF2B5EF4-FFF2-40B4-BE49-F238E27FC236}">
                  <a16:creationId xmlns:a16="http://schemas.microsoft.com/office/drawing/2014/main" id="{1B939EE7-21DB-4AEC-ABFB-91CFA2B6CB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7436" y="3104306"/>
              <a:ext cx="512763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3" name="Rectangle 694">
              <a:extLst>
                <a:ext uri="{FF2B5EF4-FFF2-40B4-BE49-F238E27FC236}">
                  <a16:creationId xmlns:a16="http://schemas.microsoft.com/office/drawing/2014/main" id="{1DC83431-9300-4ECA-8C54-9C34E66C3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8261" y="331703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8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684" name="Line 696">
              <a:extLst>
                <a:ext uri="{FF2B5EF4-FFF2-40B4-BE49-F238E27FC236}">
                  <a16:creationId xmlns:a16="http://schemas.microsoft.com/office/drawing/2014/main" id="{FEE89934-A7FB-4467-9A90-B7428205A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21499" y="3104306"/>
              <a:ext cx="515937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5" name="Rectangle 697">
              <a:extLst>
                <a:ext uri="{FF2B5EF4-FFF2-40B4-BE49-F238E27FC236}">
                  <a16:creationId xmlns:a16="http://schemas.microsoft.com/office/drawing/2014/main" id="{5B4DCB34-E658-41F9-A59D-70F79B41D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3911" y="331703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7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686" name="Line 698">
              <a:extLst>
                <a:ext uri="{FF2B5EF4-FFF2-40B4-BE49-F238E27FC236}">
                  <a16:creationId xmlns:a16="http://schemas.microsoft.com/office/drawing/2014/main" id="{4128EE33-02C1-47D6-9CC0-39C80C8DF3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64324" y="3104306"/>
              <a:ext cx="1587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7" name="Line 699">
              <a:extLst>
                <a:ext uri="{FF2B5EF4-FFF2-40B4-BE49-F238E27FC236}">
                  <a16:creationId xmlns:a16="http://schemas.microsoft.com/office/drawing/2014/main" id="{035F5476-F97F-4918-AD11-340998514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07149" y="3104306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88" name="Rectangle 700">
              <a:extLst>
                <a:ext uri="{FF2B5EF4-FFF2-40B4-BE49-F238E27FC236}">
                  <a16:creationId xmlns:a16="http://schemas.microsoft.com/office/drawing/2014/main" id="{2FD09037-3EEA-4C4C-9613-83D20EDCB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386" y="331703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6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689" name="Line 701">
              <a:extLst>
                <a:ext uri="{FF2B5EF4-FFF2-40B4-BE49-F238E27FC236}">
                  <a16:creationId xmlns:a16="http://schemas.microsoft.com/office/drawing/2014/main" id="{05904E94-3A0B-463D-A1F2-626821B147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8386" y="3104306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0" name="Line 702">
              <a:extLst>
                <a:ext uri="{FF2B5EF4-FFF2-40B4-BE49-F238E27FC236}">
                  <a16:creationId xmlns:a16="http://schemas.microsoft.com/office/drawing/2014/main" id="{A1DE036A-3BCA-48B5-B543-CDD090284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91211" y="3104306"/>
              <a:ext cx="515938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1" name="Rectangle 703">
              <a:extLst>
                <a:ext uri="{FF2B5EF4-FFF2-40B4-BE49-F238E27FC236}">
                  <a16:creationId xmlns:a16="http://schemas.microsoft.com/office/drawing/2014/main" id="{B2DB7B8A-4F89-486B-8583-5FA52F031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3624" y="331703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5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692" name="Line 704">
              <a:extLst>
                <a:ext uri="{FF2B5EF4-FFF2-40B4-BE49-F238E27FC236}">
                  <a16:creationId xmlns:a16="http://schemas.microsoft.com/office/drawing/2014/main" id="{CD546E8F-8033-4E10-A50E-3E8D304C0A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34036" y="3104306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3" name="Line 705">
              <a:extLst>
                <a:ext uri="{FF2B5EF4-FFF2-40B4-BE49-F238E27FC236}">
                  <a16:creationId xmlns:a16="http://schemas.microsoft.com/office/drawing/2014/main" id="{D048FC2F-54C4-4F5C-AE32-B0EDF4F32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861" y="3104306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4" name="Rectangle 706">
              <a:extLst>
                <a:ext uri="{FF2B5EF4-FFF2-40B4-BE49-F238E27FC236}">
                  <a16:creationId xmlns:a16="http://schemas.microsoft.com/office/drawing/2014/main" id="{A5981D51-C470-4CF9-A15E-5F79A1CB3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9274" y="331703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4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695" name="Line 707">
              <a:extLst>
                <a:ext uri="{FF2B5EF4-FFF2-40B4-BE49-F238E27FC236}">
                  <a16:creationId xmlns:a16="http://schemas.microsoft.com/office/drawing/2014/main" id="{799A61B2-7797-4BE0-841F-13ADA22B20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9686" y="3104306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6" name="Line 708">
              <a:extLst>
                <a:ext uri="{FF2B5EF4-FFF2-40B4-BE49-F238E27FC236}">
                  <a16:creationId xmlns:a16="http://schemas.microsoft.com/office/drawing/2014/main" id="{2FB0CC67-3E69-4091-BE00-D9ADF1D35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62511" y="3104306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7" name="Rectangle 709">
              <a:extLst>
                <a:ext uri="{FF2B5EF4-FFF2-40B4-BE49-F238E27FC236}">
                  <a16:creationId xmlns:a16="http://schemas.microsoft.com/office/drawing/2014/main" id="{A11E12EF-1D33-4F1B-B22F-C730F71F6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4924" y="331703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3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698" name="Line 710">
              <a:extLst>
                <a:ext uri="{FF2B5EF4-FFF2-40B4-BE49-F238E27FC236}">
                  <a16:creationId xmlns:a16="http://schemas.microsoft.com/office/drawing/2014/main" id="{227CB880-6631-402E-9980-2E24901FE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5336" y="3104306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699" name="Line 711">
              <a:extLst>
                <a:ext uri="{FF2B5EF4-FFF2-40B4-BE49-F238E27FC236}">
                  <a16:creationId xmlns:a16="http://schemas.microsoft.com/office/drawing/2014/main" id="{D53271E8-E616-4FBB-A6F5-DFCE088B1E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48161" y="3104306"/>
              <a:ext cx="514350" cy="1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0" name="Rectangle 712">
              <a:extLst>
                <a:ext uri="{FF2B5EF4-FFF2-40B4-BE49-F238E27FC236}">
                  <a16:creationId xmlns:a16="http://schemas.microsoft.com/office/drawing/2014/main" id="{78868814-B792-4500-BF99-A4D06964D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399" y="331703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2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01" name="Freeform 713">
              <a:extLst>
                <a:ext uri="{FF2B5EF4-FFF2-40B4-BE49-F238E27FC236}">
                  <a16:creationId xmlns:a16="http://schemas.microsoft.com/office/drawing/2014/main" id="{02B8A8F7-98CD-4E16-A2FF-750881F14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761" y="2462956"/>
              <a:ext cx="2590800" cy="131763"/>
            </a:xfrm>
            <a:custGeom>
              <a:avLst/>
              <a:gdLst>
                <a:gd name="T0" fmla="*/ 2147483646 w 863"/>
                <a:gd name="T1" fmla="*/ 2147483646 h 72"/>
                <a:gd name="T2" fmla="*/ 2147483646 w 863"/>
                <a:gd name="T3" fmla="*/ 2147483646 h 72"/>
                <a:gd name="T4" fmla="*/ 2147483646 w 863"/>
                <a:gd name="T5" fmla="*/ 2147483646 h 72"/>
                <a:gd name="T6" fmla="*/ 2147483646 w 863"/>
                <a:gd name="T7" fmla="*/ 2147483646 h 72"/>
                <a:gd name="T8" fmla="*/ 2147483646 w 863"/>
                <a:gd name="T9" fmla="*/ 2147483646 h 72"/>
                <a:gd name="T10" fmla="*/ 2147483646 w 863"/>
                <a:gd name="T11" fmla="*/ 2147483646 h 72"/>
                <a:gd name="T12" fmla="*/ 2147483646 w 863"/>
                <a:gd name="T13" fmla="*/ 0 h 72"/>
                <a:gd name="T14" fmla="*/ 2147483646 w 863"/>
                <a:gd name="T15" fmla="*/ 0 h 72"/>
                <a:gd name="T16" fmla="*/ 2147483646 w 863"/>
                <a:gd name="T17" fmla="*/ 2147483646 h 72"/>
                <a:gd name="T18" fmla="*/ 0 w 863"/>
                <a:gd name="T19" fmla="*/ 2147483646 h 72"/>
                <a:gd name="T20" fmla="*/ 0 w 863"/>
                <a:gd name="T21" fmla="*/ 2147483646 h 72"/>
                <a:gd name="T22" fmla="*/ 2147483646 w 863"/>
                <a:gd name="T23" fmla="*/ 2147483646 h 72"/>
                <a:gd name="T24" fmla="*/ 2147483646 w 863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2AA23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2" name="Freeform 715">
              <a:extLst>
                <a:ext uri="{FF2B5EF4-FFF2-40B4-BE49-F238E27FC236}">
                  <a16:creationId xmlns:a16="http://schemas.microsoft.com/office/drawing/2014/main" id="{A45D9575-0CEC-4205-B05D-2A254FEFF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0636" y="2739181"/>
              <a:ext cx="2089150" cy="142875"/>
            </a:xfrm>
            <a:custGeom>
              <a:avLst/>
              <a:gdLst>
                <a:gd name="T0" fmla="*/ 2147483646 w 1151"/>
                <a:gd name="T1" fmla="*/ 2147483646 h 72"/>
                <a:gd name="T2" fmla="*/ 2147483646 w 1151"/>
                <a:gd name="T3" fmla="*/ 2147483646 h 72"/>
                <a:gd name="T4" fmla="*/ 2147483646 w 1151"/>
                <a:gd name="T5" fmla="*/ 2147483646 h 72"/>
                <a:gd name="T6" fmla="*/ 2147483646 w 1151"/>
                <a:gd name="T7" fmla="*/ 2147483646 h 72"/>
                <a:gd name="T8" fmla="*/ 2147483646 w 1151"/>
                <a:gd name="T9" fmla="*/ 2147483646 h 72"/>
                <a:gd name="T10" fmla="*/ 2147483646 w 1151"/>
                <a:gd name="T11" fmla="*/ 2147483646 h 72"/>
                <a:gd name="T12" fmla="*/ 2147483646 w 1151"/>
                <a:gd name="T13" fmla="*/ 0 h 72"/>
                <a:gd name="T14" fmla="*/ 2147483646 w 1151"/>
                <a:gd name="T15" fmla="*/ 0 h 72"/>
                <a:gd name="T16" fmla="*/ 2147483646 w 1151"/>
                <a:gd name="T17" fmla="*/ 2147483646 h 72"/>
                <a:gd name="T18" fmla="*/ 0 w 1151"/>
                <a:gd name="T19" fmla="*/ 2147483646 h 72"/>
                <a:gd name="T20" fmla="*/ 0 w 1151"/>
                <a:gd name="T21" fmla="*/ 2147483646 h 72"/>
                <a:gd name="T22" fmla="*/ 2147483646 w 1151"/>
                <a:gd name="T23" fmla="*/ 2147483646 h 72"/>
                <a:gd name="T24" fmla="*/ 2147483646 w 1151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1"/>
                <a:gd name="T40" fmla="*/ 0 h 72"/>
                <a:gd name="T41" fmla="*/ 1151 w 1151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1" h="72">
                  <a:moveTo>
                    <a:pt x="6" y="72"/>
                  </a:moveTo>
                  <a:lnTo>
                    <a:pt x="1146" y="72"/>
                  </a:lnTo>
                  <a:lnTo>
                    <a:pt x="1150" y="70"/>
                  </a:lnTo>
                  <a:lnTo>
                    <a:pt x="1151" y="66"/>
                  </a:lnTo>
                  <a:lnTo>
                    <a:pt x="1151" y="6"/>
                  </a:lnTo>
                  <a:lnTo>
                    <a:pt x="1150" y="2"/>
                  </a:lnTo>
                  <a:lnTo>
                    <a:pt x="114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3" name="Freeform 719">
              <a:extLst>
                <a:ext uri="{FF2B5EF4-FFF2-40B4-BE49-F238E27FC236}">
                  <a16:creationId xmlns:a16="http://schemas.microsoft.com/office/drawing/2014/main" id="{812F04A0-5CFA-42F1-BC8E-6E44560A6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161" y="2162919"/>
              <a:ext cx="2124075" cy="142875"/>
            </a:xfrm>
            <a:custGeom>
              <a:avLst/>
              <a:gdLst>
                <a:gd name="T0" fmla="*/ 2147483646 w 863"/>
                <a:gd name="T1" fmla="*/ 2147483646 h 71"/>
                <a:gd name="T2" fmla="*/ 2147483646 w 863"/>
                <a:gd name="T3" fmla="*/ 2147483646 h 71"/>
                <a:gd name="T4" fmla="*/ 2147483646 w 863"/>
                <a:gd name="T5" fmla="*/ 2147483646 h 71"/>
                <a:gd name="T6" fmla="*/ 2147483646 w 863"/>
                <a:gd name="T7" fmla="*/ 2147483646 h 71"/>
                <a:gd name="T8" fmla="*/ 2147483646 w 863"/>
                <a:gd name="T9" fmla="*/ 2147483646 h 71"/>
                <a:gd name="T10" fmla="*/ 2147483646 w 863"/>
                <a:gd name="T11" fmla="*/ 2147483646 h 71"/>
                <a:gd name="T12" fmla="*/ 2147483646 w 863"/>
                <a:gd name="T13" fmla="*/ 0 h 71"/>
                <a:gd name="T14" fmla="*/ 2147483646 w 863"/>
                <a:gd name="T15" fmla="*/ 0 h 71"/>
                <a:gd name="T16" fmla="*/ 2147483646 w 863"/>
                <a:gd name="T17" fmla="*/ 2147483646 h 71"/>
                <a:gd name="T18" fmla="*/ 0 w 863"/>
                <a:gd name="T19" fmla="*/ 2147483646 h 71"/>
                <a:gd name="T20" fmla="*/ 0 w 863"/>
                <a:gd name="T21" fmla="*/ 2147483646 h 71"/>
                <a:gd name="T22" fmla="*/ 2147483646 w 863"/>
                <a:gd name="T23" fmla="*/ 2147483646 h 71"/>
                <a:gd name="T24" fmla="*/ 2147483646 w 863"/>
                <a:gd name="T25" fmla="*/ 2147483646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1"/>
                <a:gd name="T41" fmla="*/ 863 w 86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1">
                  <a:moveTo>
                    <a:pt x="5" y="71"/>
                  </a:moveTo>
                  <a:lnTo>
                    <a:pt x="857" y="71"/>
                  </a:lnTo>
                  <a:lnTo>
                    <a:pt x="862" y="69"/>
                  </a:lnTo>
                  <a:lnTo>
                    <a:pt x="863" y="66"/>
                  </a:lnTo>
                  <a:lnTo>
                    <a:pt x="863" y="5"/>
                  </a:lnTo>
                  <a:lnTo>
                    <a:pt x="862" y="1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5" y="71"/>
                  </a:lnTo>
                  <a:close/>
                </a:path>
              </a:pathLst>
            </a:custGeom>
            <a:solidFill>
              <a:srgbClr val="6633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4" name="Rectangle 723">
              <a:extLst>
                <a:ext uri="{FF2B5EF4-FFF2-40B4-BE49-F238E27FC236}">
                  <a16:creationId xmlns:a16="http://schemas.microsoft.com/office/drawing/2014/main" id="{3F20FD76-AA46-436C-ADDE-6DE8EF699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499" y="2678856"/>
              <a:ext cx="655629" cy="18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1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05" name="Rectangle 724">
              <a:extLst>
                <a:ext uri="{FF2B5EF4-FFF2-40B4-BE49-F238E27FC236}">
                  <a16:creationId xmlns:a16="http://schemas.microsoft.com/office/drawing/2014/main" id="{2F1DBFA1-588A-4616-8C11-007499AD0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499" y="2145456"/>
              <a:ext cx="655629" cy="18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3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06" name="Rectangle 725">
              <a:extLst>
                <a:ext uri="{FF2B5EF4-FFF2-40B4-BE49-F238E27FC236}">
                  <a16:creationId xmlns:a16="http://schemas.microsoft.com/office/drawing/2014/main" id="{7F176BAA-6434-432F-BB3C-28CD12B8B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499" y="2420094"/>
              <a:ext cx="6556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2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07" name="Freeform 726">
              <a:extLst>
                <a:ext uri="{FF2B5EF4-FFF2-40B4-BE49-F238E27FC236}">
                  <a16:creationId xmlns:a16="http://schemas.microsoft.com/office/drawing/2014/main" id="{D2AB1E21-DE3F-4A0C-8383-F0862FEFB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049" y="1916856"/>
              <a:ext cx="5148262" cy="1187450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2147483646 h 718"/>
                <a:gd name="T4" fmla="*/ 2147483646 w 2878"/>
                <a:gd name="T5" fmla="*/ 2147483646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08" name="Freeform 727">
              <a:extLst>
                <a:ext uri="{FF2B5EF4-FFF2-40B4-BE49-F238E27FC236}">
                  <a16:creationId xmlns:a16="http://schemas.microsoft.com/office/drawing/2014/main" id="{CAD3A916-95F0-4A41-8CFF-D20AF1FBB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92511" y="2750294"/>
              <a:ext cx="1008063" cy="131762"/>
            </a:xfrm>
            <a:custGeom>
              <a:avLst/>
              <a:gdLst>
                <a:gd name="T0" fmla="*/ 2147483646 w 575"/>
                <a:gd name="T1" fmla="*/ 2147483646 h 72"/>
                <a:gd name="T2" fmla="*/ 2147483646 w 575"/>
                <a:gd name="T3" fmla="*/ 2147483646 h 72"/>
                <a:gd name="T4" fmla="*/ 2147483646 w 575"/>
                <a:gd name="T5" fmla="*/ 2147483646 h 72"/>
                <a:gd name="T6" fmla="*/ 2147483646 w 575"/>
                <a:gd name="T7" fmla="*/ 2147483646 h 72"/>
                <a:gd name="T8" fmla="*/ 2147483646 w 575"/>
                <a:gd name="T9" fmla="*/ 2147483646 h 72"/>
                <a:gd name="T10" fmla="*/ 2147483646 w 575"/>
                <a:gd name="T11" fmla="*/ 2147483646 h 72"/>
                <a:gd name="T12" fmla="*/ 2147483646 w 575"/>
                <a:gd name="T13" fmla="*/ 0 h 72"/>
                <a:gd name="T14" fmla="*/ 2147483646 w 575"/>
                <a:gd name="T15" fmla="*/ 0 h 72"/>
                <a:gd name="T16" fmla="*/ 2147483646 w 575"/>
                <a:gd name="T17" fmla="*/ 2147483646 h 72"/>
                <a:gd name="T18" fmla="*/ 0 w 575"/>
                <a:gd name="T19" fmla="*/ 2147483646 h 72"/>
                <a:gd name="T20" fmla="*/ 0 w 575"/>
                <a:gd name="T21" fmla="*/ 2147483646 h 72"/>
                <a:gd name="T22" fmla="*/ 2147483646 w 575"/>
                <a:gd name="T23" fmla="*/ 2147483646 h 72"/>
                <a:gd name="T24" fmla="*/ 2147483646 w 575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FF66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09" name="Freeform 729">
              <a:extLst>
                <a:ext uri="{FF2B5EF4-FFF2-40B4-BE49-F238E27FC236}">
                  <a16:creationId xmlns:a16="http://schemas.microsoft.com/office/drawing/2014/main" id="{EADC2F7A-8C2B-46A8-B20B-9412FA35313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761" y="2162919"/>
              <a:ext cx="2076450" cy="152400"/>
            </a:xfrm>
            <a:custGeom>
              <a:avLst/>
              <a:gdLst>
                <a:gd name="T0" fmla="*/ 2147483646 w 864"/>
                <a:gd name="T1" fmla="*/ 2147483646 h 71"/>
                <a:gd name="T2" fmla="*/ 2147483646 w 864"/>
                <a:gd name="T3" fmla="*/ 2147483646 h 71"/>
                <a:gd name="T4" fmla="*/ 2147483646 w 864"/>
                <a:gd name="T5" fmla="*/ 2147483646 h 71"/>
                <a:gd name="T6" fmla="*/ 2147483646 w 864"/>
                <a:gd name="T7" fmla="*/ 2147483646 h 71"/>
                <a:gd name="T8" fmla="*/ 2147483646 w 864"/>
                <a:gd name="T9" fmla="*/ 2147483646 h 71"/>
                <a:gd name="T10" fmla="*/ 2147483646 w 864"/>
                <a:gd name="T11" fmla="*/ 2147483646 h 71"/>
                <a:gd name="T12" fmla="*/ 2147483646 w 864"/>
                <a:gd name="T13" fmla="*/ 0 h 71"/>
                <a:gd name="T14" fmla="*/ 2147483646 w 864"/>
                <a:gd name="T15" fmla="*/ 0 h 71"/>
                <a:gd name="T16" fmla="*/ 2147483646 w 864"/>
                <a:gd name="T17" fmla="*/ 2147483646 h 71"/>
                <a:gd name="T18" fmla="*/ 0 w 864"/>
                <a:gd name="T19" fmla="*/ 2147483646 h 71"/>
                <a:gd name="T20" fmla="*/ 0 w 864"/>
                <a:gd name="T21" fmla="*/ 2147483646 h 71"/>
                <a:gd name="T22" fmla="*/ 2147483646 w 864"/>
                <a:gd name="T23" fmla="*/ 2147483646 h 71"/>
                <a:gd name="T24" fmla="*/ 2147483646 w 864"/>
                <a:gd name="T25" fmla="*/ 2147483646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4"/>
                <a:gd name="T40" fmla="*/ 0 h 71"/>
                <a:gd name="T41" fmla="*/ 864 w 8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4" h="71">
                  <a:moveTo>
                    <a:pt x="6" y="71"/>
                  </a:moveTo>
                  <a:lnTo>
                    <a:pt x="858" y="71"/>
                  </a:lnTo>
                  <a:lnTo>
                    <a:pt x="863" y="69"/>
                  </a:lnTo>
                  <a:lnTo>
                    <a:pt x="864" y="66"/>
                  </a:lnTo>
                  <a:lnTo>
                    <a:pt x="864" y="5"/>
                  </a:lnTo>
                  <a:lnTo>
                    <a:pt x="863" y="1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6" y="71"/>
                  </a:lnTo>
                  <a:close/>
                </a:path>
              </a:pathLst>
            </a:custGeom>
            <a:solidFill>
              <a:srgbClr val="5674F6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10" name="Line 686">
              <a:extLst>
                <a:ext uri="{FF2B5EF4-FFF2-40B4-BE49-F238E27FC236}">
                  <a16:creationId xmlns:a16="http://schemas.microsoft.com/office/drawing/2014/main" id="{88DC46BF-2884-41D6-B4F7-71D3BF620B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6799" y="3097956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11" name="Rectangle 688">
              <a:extLst>
                <a:ext uri="{FF2B5EF4-FFF2-40B4-BE49-F238E27FC236}">
                  <a16:creationId xmlns:a16="http://schemas.microsoft.com/office/drawing/2014/main" id="{2BADCEC9-9199-4F81-BB3B-08429D8CE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511" y="331385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0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12" name="Line 698">
              <a:extLst>
                <a:ext uri="{FF2B5EF4-FFF2-40B4-BE49-F238E27FC236}">
                  <a16:creationId xmlns:a16="http://schemas.microsoft.com/office/drawing/2014/main" id="{0B195FF0-776A-4AE4-8393-3657B84A33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04074" y="3097956"/>
              <a:ext cx="3175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5656C72D-66B3-4256-BBE4-CE95D2BEA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374" y="1485056"/>
              <a:ext cx="4114799" cy="3586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71500" indent="-5715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10000"/>
                <a:buFont typeface="Arial" pitchFamily="34" charset="0"/>
                <a:buChar char="•"/>
                <a:defRPr sz="2800" b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D0D0D"/>
                </a:buClr>
                <a:buSzPct val="60000"/>
                <a:buFont typeface="Arial" charset="0"/>
                <a:buChar char="•"/>
                <a:defRPr sz="2400">
                  <a:solidFill>
                    <a:schemeClr val="bg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bg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bg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bg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68288" lvl="1" indent="0" eaLnBrk="1" hangingPunct="1">
                <a:lnSpc>
                  <a:spcPct val="105000"/>
                </a:lnSpc>
                <a:buClr>
                  <a:schemeClr val="bg2">
                    <a:lumMod val="95000"/>
                    <a:lumOff val="5000"/>
                  </a:schemeClr>
                </a:buClr>
                <a:buNone/>
                <a:defRPr/>
              </a:pPr>
              <a:r>
                <a:rPr lang="en-US" altLang="ko-KR" sz="2000" dirty="0">
                  <a:solidFill>
                    <a:srgbClr val="FFFF66"/>
                  </a:solidFill>
                </a:rPr>
                <a:t> </a:t>
              </a:r>
              <a:r>
                <a:rPr lang="en-US" altLang="ko-KR" sz="2000" dirty="0">
                  <a:solidFill>
                    <a:srgbClr val="FF6600"/>
                  </a:solidFill>
                </a:rPr>
                <a:t>[0,2]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 </a:t>
              </a:r>
              <a:r>
                <a:rPr lang="en-US" altLang="ko-KR" sz="2000" dirty="0">
                  <a:solidFill>
                    <a:srgbClr val="2AA230"/>
                  </a:solidFill>
                </a:rPr>
                <a:t>[1,6]</a:t>
              </a:r>
              <a:r>
                <a:rPr lang="en-US" altLang="ko-KR" sz="2000" dirty="0"/>
                <a:t>,</a:t>
              </a:r>
              <a:r>
                <a:rPr lang="en-US" altLang="ko-KR" sz="2000" dirty="0">
                  <a:solidFill>
                    <a:srgbClr val="1F03EF"/>
                  </a:solidFill>
                </a:rPr>
                <a:t> [1,5]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 </a:t>
              </a:r>
              <a:r>
                <a:rPr lang="en-US" altLang="ko-KR" sz="2000" dirty="0">
                  <a:solidFill>
                    <a:srgbClr val="7030A0"/>
                  </a:solidFill>
                </a:rPr>
                <a:t>[3,7]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 </a:t>
              </a:r>
              <a:r>
                <a:rPr lang="en-US" altLang="ko-KR" sz="2000" dirty="0">
                  <a:solidFill>
                    <a:srgbClr val="663300"/>
                  </a:solidFill>
                </a:rPr>
                <a:t>[5,9]</a:t>
              </a:r>
              <a:endParaRPr lang="en-US" altLang="ko-KR" sz="2000" dirty="0">
                <a:solidFill>
                  <a:srgbClr val="000000"/>
                </a:solidFill>
              </a:endParaRPr>
            </a:p>
          </p:txBody>
        </p:sp>
        <p:sp>
          <p:nvSpPr>
            <p:cNvPr id="113714" name="Freeform 717">
              <a:extLst>
                <a:ext uri="{FF2B5EF4-FFF2-40B4-BE49-F238E27FC236}">
                  <a16:creationId xmlns:a16="http://schemas.microsoft.com/office/drawing/2014/main" id="{F60A25B6-EF05-4ADE-8F42-BC5E113D3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2424" y="4911055"/>
              <a:ext cx="1079500" cy="131762"/>
            </a:xfrm>
            <a:custGeom>
              <a:avLst/>
              <a:gdLst>
                <a:gd name="T0" fmla="*/ 2147483646 w 863"/>
                <a:gd name="T1" fmla="*/ 2147483646 h 72"/>
                <a:gd name="T2" fmla="*/ 2147483646 w 863"/>
                <a:gd name="T3" fmla="*/ 2147483646 h 72"/>
                <a:gd name="T4" fmla="*/ 2147483646 w 863"/>
                <a:gd name="T5" fmla="*/ 2147483646 h 72"/>
                <a:gd name="T6" fmla="*/ 2147483646 w 863"/>
                <a:gd name="T7" fmla="*/ 2147483646 h 72"/>
                <a:gd name="T8" fmla="*/ 2147483646 w 863"/>
                <a:gd name="T9" fmla="*/ 2147483646 h 72"/>
                <a:gd name="T10" fmla="*/ 2147483646 w 863"/>
                <a:gd name="T11" fmla="*/ 2147483646 h 72"/>
                <a:gd name="T12" fmla="*/ 2147483646 w 863"/>
                <a:gd name="T13" fmla="*/ 0 h 72"/>
                <a:gd name="T14" fmla="*/ 2147483646 w 863"/>
                <a:gd name="T15" fmla="*/ 0 h 72"/>
                <a:gd name="T16" fmla="*/ 2147483646 w 863"/>
                <a:gd name="T17" fmla="*/ 2147483646 h 72"/>
                <a:gd name="T18" fmla="*/ 0 w 863"/>
                <a:gd name="T19" fmla="*/ 2147483646 h 72"/>
                <a:gd name="T20" fmla="*/ 0 w 863"/>
                <a:gd name="T21" fmla="*/ 2147483646 h 72"/>
                <a:gd name="T22" fmla="*/ 2147483646 w 863"/>
                <a:gd name="T23" fmla="*/ 2147483646 h 72"/>
                <a:gd name="T24" fmla="*/ 2147483646 w 863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6" y="72"/>
                  </a:moveTo>
                  <a:lnTo>
                    <a:pt x="858" y="72"/>
                  </a:lnTo>
                  <a:lnTo>
                    <a:pt x="862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2" y="2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chemeClr val="tx2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6881CB92-56A9-4969-96B8-1F0CE56972C8}"/>
                </a:ext>
              </a:extLst>
            </p:cNvPr>
            <p:cNvCxnSpPr/>
            <p:nvPr/>
          </p:nvCxnSpPr>
          <p:spPr bwMode="auto">
            <a:xfrm flipV="1">
              <a:off x="2484587" y="4611441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3C0F9F99-BA5D-4D7A-9DED-BFE3E46A65EB}"/>
                </a:ext>
              </a:extLst>
            </p:cNvPr>
            <p:cNvCxnSpPr/>
            <p:nvPr/>
          </p:nvCxnSpPr>
          <p:spPr bwMode="auto">
            <a:xfrm flipV="1">
              <a:off x="2484587" y="4754271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6A51248E-FABA-4573-8267-8B00266356D9}"/>
                </a:ext>
              </a:extLst>
            </p:cNvPr>
            <p:cNvCxnSpPr/>
            <p:nvPr/>
          </p:nvCxnSpPr>
          <p:spPr bwMode="auto">
            <a:xfrm flipV="1">
              <a:off x="2484587" y="4898688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DE09C1CA-3921-41FB-867D-F5BF788FB013}"/>
                </a:ext>
              </a:extLst>
            </p:cNvPr>
            <p:cNvCxnSpPr/>
            <p:nvPr/>
          </p:nvCxnSpPr>
          <p:spPr bwMode="auto">
            <a:xfrm flipV="1">
              <a:off x="2438549" y="5043105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B9391B15-0CA9-45C6-BE82-DEA81E46D06C}"/>
                </a:ext>
              </a:extLst>
            </p:cNvPr>
            <p:cNvCxnSpPr/>
            <p:nvPr/>
          </p:nvCxnSpPr>
          <p:spPr bwMode="auto">
            <a:xfrm flipV="1">
              <a:off x="2478237" y="5330351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54832A96-262B-4F2C-9F1E-A57B63040233}"/>
                </a:ext>
              </a:extLst>
            </p:cNvPr>
            <p:cNvCxnSpPr/>
            <p:nvPr/>
          </p:nvCxnSpPr>
          <p:spPr bwMode="auto">
            <a:xfrm flipV="1">
              <a:off x="2478237" y="5187521"/>
              <a:ext cx="4673599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3721" name="Line 686">
              <a:extLst>
                <a:ext uri="{FF2B5EF4-FFF2-40B4-BE49-F238E27FC236}">
                  <a16:creationId xmlns:a16="http://schemas.microsoft.com/office/drawing/2014/main" id="{17571D96-D762-48D4-9D73-7A495C575B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2424" y="5552405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22" name="Line 687">
              <a:extLst>
                <a:ext uri="{FF2B5EF4-FFF2-40B4-BE49-F238E27FC236}">
                  <a16:creationId xmlns:a16="http://schemas.microsoft.com/office/drawing/2014/main" id="{C1641BBF-05BB-446C-AEB1-358B5BAA3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5249" y="5552405"/>
              <a:ext cx="5159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23" name="Rectangle 688">
              <a:extLst>
                <a:ext uri="{FF2B5EF4-FFF2-40B4-BE49-F238E27FC236}">
                  <a16:creationId xmlns:a16="http://schemas.microsoft.com/office/drawing/2014/main" id="{04BEFD5C-AAB2-4FCB-A52B-105CDFFCF9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661" y="576513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1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24" name="Line 689">
              <a:extLst>
                <a:ext uri="{FF2B5EF4-FFF2-40B4-BE49-F238E27FC236}">
                  <a16:creationId xmlns:a16="http://schemas.microsoft.com/office/drawing/2014/main" id="{22DFD0B8-AA99-4225-BC5F-B776FBB39C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0399" y="5552405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25" name="Line 690">
              <a:extLst>
                <a:ext uri="{FF2B5EF4-FFF2-40B4-BE49-F238E27FC236}">
                  <a16:creationId xmlns:a16="http://schemas.microsoft.com/office/drawing/2014/main" id="{AC198FBC-CA75-4F4E-93CD-5DA6E8238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23224" y="5552405"/>
              <a:ext cx="5159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26" name="Rectangle 691">
              <a:extLst>
                <a:ext uri="{FF2B5EF4-FFF2-40B4-BE49-F238E27FC236}">
                  <a16:creationId xmlns:a16="http://schemas.microsoft.com/office/drawing/2014/main" id="{A530108C-934B-4BC6-8195-E4EB379C1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75636" y="576513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9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27" name="Line 692">
              <a:extLst>
                <a:ext uri="{FF2B5EF4-FFF2-40B4-BE49-F238E27FC236}">
                  <a16:creationId xmlns:a16="http://schemas.microsoft.com/office/drawing/2014/main" id="{33AAC0AB-B86D-4428-B354-13DEFCCFF1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67636" y="5552405"/>
              <a:ext cx="1588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28" name="Line 693">
              <a:extLst>
                <a:ext uri="{FF2B5EF4-FFF2-40B4-BE49-F238E27FC236}">
                  <a16:creationId xmlns:a16="http://schemas.microsoft.com/office/drawing/2014/main" id="{A7BBDFF0-AA78-4577-A7C4-8276EC133B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10461" y="5552405"/>
              <a:ext cx="512763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29" name="Rectangle 694">
              <a:extLst>
                <a:ext uri="{FF2B5EF4-FFF2-40B4-BE49-F238E27FC236}">
                  <a16:creationId xmlns:a16="http://schemas.microsoft.com/office/drawing/2014/main" id="{4610E5A2-C9FA-437D-82A4-B76F66A0C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1286" y="576513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8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30" name="Line 696">
              <a:extLst>
                <a:ext uri="{FF2B5EF4-FFF2-40B4-BE49-F238E27FC236}">
                  <a16:creationId xmlns:a16="http://schemas.microsoft.com/office/drawing/2014/main" id="{D11F98FF-E1FC-4F50-AC4A-4D62535868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4524" y="5552405"/>
              <a:ext cx="5159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1" name="Rectangle 697">
              <a:extLst>
                <a:ext uri="{FF2B5EF4-FFF2-40B4-BE49-F238E27FC236}">
                  <a16:creationId xmlns:a16="http://schemas.microsoft.com/office/drawing/2014/main" id="{B0DC1020-D5C4-4289-8009-4830C740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46936" y="576513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7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32" name="Line 698">
              <a:extLst>
                <a:ext uri="{FF2B5EF4-FFF2-40B4-BE49-F238E27FC236}">
                  <a16:creationId xmlns:a16="http://schemas.microsoft.com/office/drawing/2014/main" id="{CDCEE84E-9BE4-4BB0-AA5D-A4DCBAA42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37349" y="5552405"/>
              <a:ext cx="1587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3" name="Line 699">
              <a:extLst>
                <a:ext uri="{FF2B5EF4-FFF2-40B4-BE49-F238E27FC236}">
                  <a16:creationId xmlns:a16="http://schemas.microsoft.com/office/drawing/2014/main" id="{354AABE7-F9B2-4957-B971-470FA0D9C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174" y="5552405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4" name="Rectangle 700">
              <a:extLst>
                <a:ext uri="{FF2B5EF4-FFF2-40B4-BE49-F238E27FC236}">
                  <a16:creationId xmlns:a16="http://schemas.microsoft.com/office/drawing/2014/main" id="{E1B4EAE0-57CB-44F6-A0A1-F3C157FE8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411" y="576513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6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35" name="Line 701">
              <a:extLst>
                <a:ext uri="{FF2B5EF4-FFF2-40B4-BE49-F238E27FC236}">
                  <a16:creationId xmlns:a16="http://schemas.microsoft.com/office/drawing/2014/main" id="{D46C27FB-74A0-4568-B9B7-20F4A6ED30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21411" y="5552405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6" name="Line 702">
              <a:extLst>
                <a:ext uri="{FF2B5EF4-FFF2-40B4-BE49-F238E27FC236}">
                  <a16:creationId xmlns:a16="http://schemas.microsoft.com/office/drawing/2014/main" id="{C7C5033E-7D26-43D5-9FAB-7EDAB79DA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4236" y="5552405"/>
              <a:ext cx="515938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7" name="Rectangle 703">
              <a:extLst>
                <a:ext uri="{FF2B5EF4-FFF2-40B4-BE49-F238E27FC236}">
                  <a16:creationId xmlns:a16="http://schemas.microsoft.com/office/drawing/2014/main" id="{45E11F1A-848C-405E-BDCC-FA5F3E514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6649" y="576513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5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38" name="Line 704">
              <a:extLst>
                <a:ext uri="{FF2B5EF4-FFF2-40B4-BE49-F238E27FC236}">
                  <a16:creationId xmlns:a16="http://schemas.microsoft.com/office/drawing/2014/main" id="{D6BA9656-1C8A-46AC-A80D-000EB8785A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061" y="5552405"/>
              <a:ext cx="1588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39" name="Line 705">
              <a:extLst>
                <a:ext uri="{FF2B5EF4-FFF2-40B4-BE49-F238E27FC236}">
                  <a16:creationId xmlns:a16="http://schemas.microsoft.com/office/drawing/2014/main" id="{415385D8-E45E-4FDE-BCBC-CB42E88A32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9886" y="5552405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0" name="Rectangle 706">
              <a:extLst>
                <a:ext uri="{FF2B5EF4-FFF2-40B4-BE49-F238E27FC236}">
                  <a16:creationId xmlns:a16="http://schemas.microsoft.com/office/drawing/2014/main" id="{00106D7E-CEAA-4841-BFB7-7276E830BE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2299" y="576513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4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41" name="Line 707">
              <a:extLst>
                <a:ext uri="{FF2B5EF4-FFF2-40B4-BE49-F238E27FC236}">
                  <a16:creationId xmlns:a16="http://schemas.microsoft.com/office/drawing/2014/main" id="{BF6BE26F-C78C-4EC2-A604-F24497648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92711" y="5552405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2" name="Line 708">
              <a:extLst>
                <a:ext uri="{FF2B5EF4-FFF2-40B4-BE49-F238E27FC236}">
                  <a16:creationId xmlns:a16="http://schemas.microsoft.com/office/drawing/2014/main" id="{D5241C07-E291-4263-8BE4-DE12C9EF22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5536" y="5552405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3" name="Rectangle 709">
              <a:extLst>
                <a:ext uri="{FF2B5EF4-FFF2-40B4-BE49-F238E27FC236}">
                  <a16:creationId xmlns:a16="http://schemas.microsoft.com/office/drawing/2014/main" id="{BAF20179-211E-4AA4-B17C-A1319EBEB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7949" y="576513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3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44" name="Line 710">
              <a:extLst>
                <a:ext uri="{FF2B5EF4-FFF2-40B4-BE49-F238E27FC236}">
                  <a16:creationId xmlns:a16="http://schemas.microsoft.com/office/drawing/2014/main" id="{628A731F-8A53-4EC1-B10D-3257349B8D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8361" y="5552405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5" name="Line 711">
              <a:extLst>
                <a:ext uri="{FF2B5EF4-FFF2-40B4-BE49-F238E27FC236}">
                  <a16:creationId xmlns:a16="http://schemas.microsoft.com/office/drawing/2014/main" id="{96C48943-1803-485E-8D05-6057A9E48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21186" y="5552405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46" name="Rectangle 712">
              <a:extLst>
                <a:ext uri="{FF2B5EF4-FFF2-40B4-BE49-F238E27FC236}">
                  <a16:creationId xmlns:a16="http://schemas.microsoft.com/office/drawing/2014/main" id="{F448A268-EE7A-44F0-9521-7596F9C8A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424" y="5765130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2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47" name="Freeform 713">
              <a:extLst>
                <a:ext uri="{FF2B5EF4-FFF2-40B4-BE49-F238E27FC236}">
                  <a16:creationId xmlns:a16="http://schemas.microsoft.com/office/drawing/2014/main" id="{ABABE114-BBD3-498E-B9D5-8ACFA12C6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199" y="4911055"/>
              <a:ext cx="2592387" cy="131762"/>
            </a:xfrm>
            <a:custGeom>
              <a:avLst/>
              <a:gdLst>
                <a:gd name="T0" fmla="*/ 2147483646 w 863"/>
                <a:gd name="T1" fmla="*/ 2147483646 h 72"/>
                <a:gd name="T2" fmla="*/ 2147483646 w 863"/>
                <a:gd name="T3" fmla="*/ 2147483646 h 72"/>
                <a:gd name="T4" fmla="*/ 2147483646 w 863"/>
                <a:gd name="T5" fmla="*/ 2147483646 h 72"/>
                <a:gd name="T6" fmla="*/ 2147483646 w 863"/>
                <a:gd name="T7" fmla="*/ 2147483646 h 72"/>
                <a:gd name="T8" fmla="*/ 2147483646 w 863"/>
                <a:gd name="T9" fmla="*/ 2147483646 h 72"/>
                <a:gd name="T10" fmla="*/ 2147483646 w 863"/>
                <a:gd name="T11" fmla="*/ 2147483646 h 72"/>
                <a:gd name="T12" fmla="*/ 2147483646 w 863"/>
                <a:gd name="T13" fmla="*/ 0 h 72"/>
                <a:gd name="T14" fmla="*/ 2147483646 w 863"/>
                <a:gd name="T15" fmla="*/ 0 h 72"/>
                <a:gd name="T16" fmla="*/ 2147483646 w 863"/>
                <a:gd name="T17" fmla="*/ 2147483646 h 72"/>
                <a:gd name="T18" fmla="*/ 0 w 863"/>
                <a:gd name="T19" fmla="*/ 2147483646 h 72"/>
                <a:gd name="T20" fmla="*/ 0 w 863"/>
                <a:gd name="T21" fmla="*/ 2147483646 h 72"/>
                <a:gd name="T22" fmla="*/ 2147483646 w 863"/>
                <a:gd name="T23" fmla="*/ 2147483646 h 72"/>
                <a:gd name="T24" fmla="*/ 2147483646 w 863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2AA23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8" name="Freeform 715">
              <a:extLst>
                <a:ext uri="{FF2B5EF4-FFF2-40B4-BE49-F238E27FC236}">
                  <a16:creationId xmlns:a16="http://schemas.microsoft.com/office/drawing/2014/main" id="{5D8C1D71-82CA-4717-8D0E-729D1BE191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3661" y="5187280"/>
              <a:ext cx="2087563" cy="144462"/>
            </a:xfrm>
            <a:custGeom>
              <a:avLst/>
              <a:gdLst>
                <a:gd name="T0" fmla="*/ 2147483646 w 1151"/>
                <a:gd name="T1" fmla="*/ 2147483646 h 72"/>
                <a:gd name="T2" fmla="*/ 2147483646 w 1151"/>
                <a:gd name="T3" fmla="*/ 2147483646 h 72"/>
                <a:gd name="T4" fmla="*/ 2147483646 w 1151"/>
                <a:gd name="T5" fmla="*/ 2147483646 h 72"/>
                <a:gd name="T6" fmla="*/ 2147483646 w 1151"/>
                <a:gd name="T7" fmla="*/ 2147483646 h 72"/>
                <a:gd name="T8" fmla="*/ 2147483646 w 1151"/>
                <a:gd name="T9" fmla="*/ 2147483646 h 72"/>
                <a:gd name="T10" fmla="*/ 2147483646 w 1151"/>
                <a:gd name="T11" fmla="*/ 2147483646 h 72"/>
                <a:gd name="T12" fmla="*/ 2147483646 w 1151"/>
                <a:gd name="T13" fmla="*/ 0 h 72"/>
                <a:gd name="T14" fmla="*/ 2147483646 w 1151"/>
                <a:gd name="T15" fmla="*/ 0 h 72"/>
                <a:gd name="T16" fmla="*/ 2147483646 w 1151"/>
                <a:gd name="T17" fmla="*/ 2147483646 h 72"/>
                <a:gd name="T18" fmla="*/ 0 w 1151"/>
                <a:gd name="T19" fmla="*/ 2147483646 h 72"/>
                <a:gd name="T20" fmla="*/ 0 w 1151"/>
                <a:gd name="T21" fmla="*/ 2147483646 h 72"/>
                <a:gd name="T22" fmla="*/ 2147483646 w 1151"/>
                <a:gd name="T23" fmla="*/ 2147483646 h 72"/>
                <a:gd name="T24" fmla="*/ 2147483646 w 1151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1"/>
                <a:gd name="T40" fmla="*/ 0 h 72"/>
                <a:gd name="T41" fmla="*/ 1151 w 1151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1" h="72">
                  <a:moveTo>
                    <a:pt x="6" y="72"/>
                  </a:moveTo>
                  <a:lnTo>
                    <a:pt x="1146" y="72"/>
                  </a:lnTo>
                  <a:lnTo>
                    <a:pt x="1150" y="70"/>
                  </a:lnTo>
                  <a:lnTo>
                    <a:pt x="1151" y="66"/>
                  </a:lnTo>
                  <a:lnTo>
                    <a:pt x="1151" y="6"/>
                  </a:lnTo>
                  <a:lnTo>
                    <a:pt x="1150" y="2"/>
                  </a:lnTo>
                  <a:lnTo>
                    <a:pt x="114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49" name="Freeform 719">
              <a:extLst>
                <a:ext uri="{FF2B5EF4-FFF2-40B4-BE49-F238E27FC236}">
                  <a16:creationId xmlns:a16="http://schemas.microsoft.com/office/drawing/2014/main" id="{84288AFC-340F-4A81-B986-26E72DD11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7599" y="4611017"/>
              <a:ext cx="2124075" cy="144463"/>
            </a:xfrm>
            <a:custGeom>
              <a:avLst/>
              <a:gdLst>
                <a:gd name="T0" fmla="*/ 2147483646 w 863"/>
                <a:gd name="T1" fmla="*/ 2147483646 h 71"/>
                <a:gd name="T2" fmla="*/ 2147483646 w 863"/>
                <a:gd name="T3" fmla="*/ 2147483646 h 71"/>
                <a:gd name="T4" fmla="*/ 2147483646 w 863"/>
                <a:gd name="T5" fmla="*/ 2147483646 h 71"/>
                <a:gd name="T6" fmla="*/ 2147483646 w 863"/>
                <a:gd name="T7" fmla="*/ 2147483646 h 71"/>
                <a:gd name="T8" fmla="*/ 2147483646 w 863"/>
                <a:gd name="T9" fmla="*/ 2147483646 h 71"/>
                <a:gd name="T10" fmla="*/ 2147483646 w 863"/>
                <a:gd name="T11" fmla="*/ 2147483646 h 71"/>
                <a:gd name="T12" fmla="*/ 2147483646 w 863"/>
                <a:gd name="T13" fmla="*/ 0 h 71"/>
                <a:gd name="T14" fmla="*/ 2147483646 w 863"/>
                <a:gd name="T15" fmla="*/ 0 h 71"/>
                <a:gd name="T16" fmla="*/ 2147483646 w 863"/>
                <a:gd name="T17" fmla="*/ 2147483646 h 71"/>
                <a:gd name="T18" fmla="*/ 0 w 863"/>
                <a:gd name="T19" fmla="*/ 2147483646 h 71"/>
                <a:gd name="T20" fmla="*/ 0 w 863"/>
                <a:gd name="T21" fmla="*/ 2147483646 h 71"/>
                <a:gd name="T22" fmla="*/ 2147483646 w 863"/>
                <a:gd name="T23" fmla="*/ 2147483646 h 71"/>
                <a:gd name="T24" fmla="*/ 2147483646 w 863"/>
                <a:gd name="T25" fmla="*/ 2147483646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1"/>
                <a:gd name="T41" fmla="*/ 863 w 86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1">
                  <a:moveTo>
                    <a:pt x="5" y="71"/>
                  </a:moveTo>
                  <a:lnTo>
                    <a:pt x="857" y="71"/>
                  </a:lnTo>
                  <a:lnTo>
                    <a:pt x="862" y="69"/>
                  </a:lnTo>
                  <a:lnTo>
                    <a:pt x="863" y="66"/>
                  </a:lnTo>
                  <a:lnTo>
                    <a:pt x="863" y="5"/>
                  </a:lnTo>
                  <a:lnTo>
                    <a:pt x="862" y="1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5" y="71"/>
                  </a:lnTo>
                  <a:close/>
                </a:path>
              </a:pathLst>
            </a:custGeom>
            <a:solidFill>
              <a:srgbClr val="6633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0" name="Rectangle 723">
              <a:extLst>
                <a:ext uri="{FF2B5EF4-FFF2-40B4-BE49-F238E27FC236}">
                  <a16:creationId xmlns:a16="http://schemas.microsoft.com/office/drawing/2014/main" id="{A6E85B72-F576-4921-8201-8A0A0C832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524" y="5126955"/>
              <a:ext cx="655629" cy="18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1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51" name="Rectangle 724">
              <a:extLst>
                <a:ext uri="{FF2B5EF4-FFF2-40B4-BE49-F238E27FC236}">
                  <a16:creationId xmlns:a16="http://schemas.microsoft.com/office/drawing/2014/main" id="{6866E7FD-813C-4CA4-8502-E9781BC5A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524" y="4593555"/>
              <a:ext cx="655629" cy="184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3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52" name="Rectangle 725">
              <a:extLst>
                <a:ext uri="{FF2B5EF4-FFF2-40B4-BE49-F238E27FC236}">
                  <a16:creationId xmlns:a16="http://schemas.microsoft.com/office/drawing/2014/main" id="{A5061629-20EF-433B-92B7-60469C6A4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0524" y="4868192"/>
              <a:ext cx="655637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2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53" name="Freeform 726">
              <a:extLst>
                <a:ext uri="{FF2B5EF4-FFF2-40B4-BE49-F238E27FC236}">
                  <a16:creationId xmlns:a16="http://schemas.microsoft.com/office/drawing/2014/main" id="{56FC5C56-E422-4770-A932-C5FA1813EE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8074" y="4466555"/>
              <a:ext cx="5148262" cy="1085850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2147483646 h 718"/>
                <a:gd name="T4" fmla="*/ 2147483646 w 2878"/>
                <a:gd name="T5" fmla="*/ 2147483646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4" name="Freeform 727">
              <a:extLst>
                <a:ext uri="{FF2B5EF4-FFF2-40B4-BE49-F238E27FC236}">
                  <a16:creationId xmlns:a16="http://schemas.microsoft.com/office/drawing/2014/main" id="{AF093586-1269-4C6B-B36B-8A25F5EBF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949" y="5199980"/>
              <a:ext cx="1008062" cy="131762"/>
            </a:xfrm>
            <a:custGeom>
              <a:avLst/>
              <a:gdLst>
                <a:gd name="T0" fmla="*/ 2147483646 w 575"/>
                <a:gd name="T1" fmla="*/ 2147483646 h 72"/>
                <a:gd name="T2" fmla="*/ 2147483646 w 575"/>
                <a:gd name="T3" fmla="*/ 2147483646 h 72"/>
                <a:gd name="T4" fmla="*/ 2147483646 w 575"/>
                <a:gd name="T5" fmla="*/ 2147483646 h 72"/>
                <a:gd name="T6" fmla="*/ 2147483646 w 575"/>
                <a:gd name="T7" fmla="*/ 2147483646 h 72"/>
                <a:gd name="T8" fmla="*/ 2147483646 w 575"/>
                <a:gd name="T9" fmla="*/ 2147483646 h 72"/>
                <a:gd name="T10" fmla="*/ 2147483646 w 575"/>
                <a:gd name="T11" fmla="*/ 2147483646 h 72"/>
                <a:gd name="T12" fmla="*/ 2147483646 w 575"/>
                <a:gd name="T13" fmla="*/ 0 h 72"/>
                <a:gd name="T14" fmla="*/ 2147483646 w 575"/>
                <a:gd name="T15" fmla="*/ 0 h 72"/>
                <a:gd name="T16" fmla="*/ 2147483646 w 575"/>
                <a:gd name="T17" fmla="*/ 2147483646 h 72"/>
                <a:gd name="T18" fmla="*/ 0 w 575"/>
                <a:gd name="T19" fmla="*/ 2147483646 h 72"/>
                <a:gd name="T20" fmla="*/ 0 w 575"/>
                <a:gd name="T21" fmla="*/ 2147483646 h 72"/>
                <a:gd name="T22" fmla="*/ 2147483646 w 575"/>
                <a:gd name="T23" fmla="*/ 2147483646 h 72"/>
                <a:gd name="T24" fmla="*/ 2147483646 w 575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FF66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5" name="Freeform 729">
              <a:extLst>
                <a:ext uri="{FF2B5EF4-FFF2-40B4-BE49-F238E27FC236}">
                  <a16:creationId xmlns:a16="http://schemas.microsoft.com/office/drawing/2014/main" id="{543D9CC9-0AE2-4401-AE0C-0284D27D4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0199" y="4611017"/>
              <a:ext cx="2076450" cy="152400"/>
            </a:xfrm>
            <a:custGeom>
              <a:avLst/>
              <a:gdLst>
                <a:gd name="T0" fmla="*/ 2147483646 w 864"/>
                <a:gd name="T1" fmla="*/ 2147483646 h 71"/>
                <a:gd name="T2" fmla="*/ 2147483646 w 864"/>
                <a:gd name="T3" fmla="*/ 2147483646 h 71"/>
                <a:gd name="T4" fmla="*/ 2147483646 w 864"/>
                <a:gd name="T5" fmla="*/ 2147483646 h 71"/>
                <a:gd name="T6" fmla="*/ 2147483646 w 864"/>
                <a:gd name="T7" fmla="*/ 2147483646 h 71"/>
                <a:gd name="T8" fmla="*/ 2147483646 w 864"/>
                <a:gd name="T9" fmla="*/ 2147483646 h 71"/>
                <a:gd name="T10" fmla="*/ 2147483646 w 864"/>
                <a:gd name="T11" fmla="*/ 2147483646 h 71"/>
                <a:gd name="T12" fmla="*/ 2147483646 w 864"/>
                <a:gd name="T13" fmla="*/ 0 h 71"/>
                <a:gd name="T14" fmla="*/ 2147483646 w 864"/>
                <a:gd name="T15" fmla="*/ 0 h 71"/>
                <a:gd name="T16" fmla="*/ 2147483646 w 864"/>
                <a:gd name="T17" fmla="*/ 2147483646 h 71"/>
                <a:gd name="T18" fmla="*/ 0 w 864"/>
                <a:gd name="T19" fmla="*/ 2147483646 h 71"/>
                <a:gd name="T20" fmla="*/ 0 w 864"/>
                <a:gd name="T21" fmla="*/ 2147483646 h 71"/>
                <a:gd name="T22" fmla="*/ 2147483646 w 864"/>
                <a:gd name="T23" fmla="*/ 2147483646 h 71"/>
                <a:gd name="T24" fmla="*/ 2147483646 w 864"/>
                <a:gd name="T25" fmla="*/ 2147483646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4"/>
                <a:gd name="T40" fmla="*/ 0 h 71"/>
                <a:gd name="T41" fmla="*/ 864 w 8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4" h="71">
                  <a:moveTo>
                    <a:pt x="6" y="71"/>
                  </a:moveTo>
                  <a:lnTo>
                    <a:pt x="858" y="71"/>
                  </a:lnTo>
                  <a:lnTo>
                    <a:pt x="863" y="69"/>
                  </a:lnTo>
                  <a:lnTo>
                    <a:pt x="864" y="66"/>
                  </a:lnTo>
                  <a:lnTo>
                    <a:pt x="864" y="5"/>
                  </a:lnTo>
                  <a:lnTo>
                    <a:pt x="863" y="1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6" y="71"/>
                  </a:lnTo>
                  <a:close/>
                </a:path>
              </a:pathLst>
            </a:custGeom>
            <a:solidFill>
              <a:srgbClr val="5674F6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756" name="Line 686">
              <a:extLst>
                <a:ext uri="{FF2B5EF4-FFF2-40B4-BE49-F238E27FC236}">
                  <a16:creationId xmlns:a16="http://schemas.microsoft.com/office/drawing/2014/main" id="{19C78A1C-CAAC-44C0-B176-CFEFFF52BB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78236" y="5547642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757" name="Rectangle 688">
              <a:extLst>
                <a:ext uri="{FF2B5EF4-FFF2-40B4-BE49-F238E27FC236}">
                  <a16:creationId xmlns:a16="http://schemas.microsoft.com/office/drawing/2014/main" id="{FB7ACE43-EF66-4B7C-B837-13E14172AE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3949" y="5761955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0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3758" name="Line 698">
              <a:extLst>
                <a:ext uri="{FF2B5EF4-FFF2-40B4-BE49-F238E27FC236}">
                  <a16:creationId xmlns:a16="http://schemas.microsoft.com/office/drawing/2014/main" id="{5D96CFA3-B0E2-4736-B030-D63E7F9EF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7099" y="5547642"/>
              <a:ext cx="1587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7860A07C-D3CE-42B4-8C8C-95B4EFF6E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899" y="4005208"/>
              <a:ext cx="4821237" cy="360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71500" indent="-5715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10000"/>
                <a:buFont typeface="Arial" pitchFamily="34" charset="0"/>
                <a:buChar char="•"/>
                <a:defRPr sz="2800" b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D0D0D"/>
                </a:buClr>
                <a:buSzPct val="60000"/>
                <a:buFont typeface="Arial" charset="0"/>
                <a:buChar char="•"/>
                <a:defRPr sz="2400">
                  <a:solidFill>
                    <a:schemeClr val="bg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bg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bg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bg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68288" lvl="1" indent="0" eaLnBrk="1" hangingPunct="1">
                <a:lnSpc>
                  <a:spcPct val="105000"/>
                </a:lnSpc>
                <a:buClr>
                  <a:schemeClr val="bg2">
                    <a:lumMod val="95000"/>
                    <a:lumOff val="5000"/>
                  </a:schemeClr>
                </a:buClr>
                <a:buNone/>
                <a:defRPr/>
              </a:pPr>
              <a:r>
                <a:rPr lang="en-US" altLang="ko-KR" sz="2000" dirty="0">
                  <a:solidFill>
                    <a:srgbClr val="FFFF66"/>
                  </a:solidFill>
                </a:rPr>
                <a:t> </a:t>
              </a:r>
              <a:r>
                <a:rPr lang="en-US" altLang="ko-KR" sz="2000" dirty="0">
                  <a:solidFill>
                    <a:srgbClr val="FF6600"/>
                  </a:solidFill>
                </a:rPr>
                <a:t>[0,2]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 </a:t>
              </a:r>
              <a:r>
                <a:rPr lang="en-US" altLang="ko-KR" sz="2000" dirty="0">
                  <a:solidFill>
                    <a:srgbClr val="2AA230"/>
                  </a:solidFill>
                </a:rPr>
                <a:t>[1,6]</a:t>
              </a:r>
              <a:r>
                <a:rPr lang="en-US" altLang="ko-KR" sz="2000" dirty="0"/>
                <a:t>,</a:t>
              </a:r>
              <a:r>
                <a:rPr lang="en-US" altLang="ko-KR" sz="2000" dirty="0">
                  <a:solidFill>
                    <a:srgbClr val="1F03EF"/>
                  </a:solidFill>
                </a:rPr>
                <a:t> [1,5]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 </a:t>
              </a:r>
              <a:r>
                <a:rPr lang="en-US" altLang="ko-KR" sz="2000" dirty="0">
                  <a:solidFill>
                    <a:srgbClr val="7030A0"/>
                  </a:solidFill>
                </a:rPr>
                <a:t>[3,7]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 </a:t>
              </a:r>
              <a:r>
                <a:rPr lang="en-US" altLang="ko-KR" sz="2000" dirty="0">
                  <a:solidFill>
                    <a:srgbClr val="663300"/>
                  </a:solidFill>
                </a:rPr>
                <a:t>[5,9]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</a:t>
              </a:r>
              <a:r>
                <a:rPr lang="en-US" altLang="ko-KR" sz="2000" dirty="0">
                  <a:solidFill>
                    <a:schemeClr val="tx1"/>
                  </a:solidFill>
                </a:rPr>
                <a:t> [6,8]</a:t>
              </a:r>
            </a:p>
          </p:txBody>
        </p:sp>
      </p:grp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제목 1">
            <a:extLst>
              <a:ext uri="{FF2B5EF4-FFF2-40B4-BE49-F238E27FC236}">
                <a16:creationId xmlns:a16="http://schemas.microsoft.com/office/drawing/2014/main" id="{0C0FB765-899C-497E-B35B-A2CAECF10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34557B-D8AC-4864-BCDC-06556B5AD8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D606419-0942-4D9F-948F-0401F466B7AC}" type="slidenum">
              <a:rPr lang="en-US" altLang="ko-KR" sz="1200">
                <a:latin typeface="Tahoma" panose="020B0604030504040204" pitchFamily="34" charset="0"/>
              </a:rPr>
              <a:pPr/>
              <a:t>96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114692" name="그룹 51">
            <a:extLst>
              <a:ext uri="{FF2B5EF4-FFF2-40B4-BE49-F238E27FC236}">
                <a16:creationId xmlns:a16="http://schemas.microsoft.com/office/drawing/2014/main" id="{50B34290-DDF5-4C7C-9DD5-E0BB356A1037}"/>
              </a:ext>
            </a:extLst>
          </p:cNvPr>
          <p:cNvGrpSpPr>
            <a:grpSpLocks/>
          </p:cNvGrpSpPr>
          <p:nvPr/>
        </p:nvGrpSpPr>
        <p:grpSpPr bwMode="auto">
          <a:xfrm>
            <a:off x="2333625" y="1512888"/>
            <a:ext cx="6802438" cy="1987550"/>
            <a:chOff x="809625" y="1225426"/>
            <a:chExt cx="6802438" cy="1987550"/>
          </a:xfrm>
        </p:grpSpPr>
        <p:sp>
          <p:nvSpPr>
            <p:cNvPr id="114693" name="Freeform 717">
              <a:extLst>
                <a:ext uri="{FF2B5EF4-FFF2-40B4-BE49-F238E27FC236}">
                  <a16:creationId xmlns:a16="http://schemas.microsoft.com/office/drawing/2014/main" id="{643FF8CF-9645-4CE5-9C77-42BD7D615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8150" y="2174751"/>
              <a:ext cx="1079500" cy="131762"/>
            </a:xfrm>
            <a:custGeom>
              <a:avLst/>
              <a:gdLst>
                <a:gd name="T0" fmla="*/ 2147483646 w 863"/>
                <a:gd name="T1" fmla="*/ 2147483646 h 72"/>
                <a:gd name="T2" fmla="*/ 2147483646 w 863"/>
                <a:gd name="T3" fmla="*/ 2147483646 h 72"/>
                <a:gd name="T4" fmla="*/ 2147483646 w 863"/>
                <a:gd name="T5" fmla="*/ 2147483646 h 72"/>
                <a:gd name="T6" fmla="*/ 2147483646 w 863"/>
                <a:gd name="T7" fmla="*/ 2147483646 h 72"/>
                <a:gd name="T8" fmla="*/ 2147483646 w 863"/>
                <a:gd name="T9" fmla="*/ 2147483646 h 72"/>
                <a:gd name="T10" fmla="*/ 2147483646 w 863"/>
                <a:gd name="T11" fmla="*/ 2147483646 h 72"/>
                <a:gd name="T12" fmla="*/ 2147483646 w 863"/>
                <a:gd name="T13" fmla="*/ 0 h 72"/>
                <a:gd name="T14" fmla="*/ 2147483646 w 863"/>
                <a:gd name="T15" fmla="*/ 0 h 72"/>
                <a:gd name="T16" fmla="*/ 2147483646 w 863"/>
                <a:gd name="T17" fmla="*/ 2147483646 h 72"/>
                <a:gd name="T18" fmla="*/ 0 w 863"/>
                <a:gd name="T19" fmla="*/ 2147483646 h 72"/>
                <a:gd name="T20" fmla="*/ 0 w 863"/>
                <a:gd name="T21" fmla="*/ 2147483646 h 72"/>
                <a:gd name="T22" fmla="*/ 2147483646 w 863"/>
                <a:gd name="T23" fmla="*/ 2147483646 h 72"/>
                <a:gd name="T24" fmla="*/ 2147483646 w 863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6" y="72"/>
                  </a:moveTo>
                  <a:lnTo>
                    <a:pt x="858" y="72"/>
                  </a:lnTo>
                  <a:lnTo>
                    <a:pt x="862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2" y="2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chemeClr val="tx2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FAF7A44-A982-4DC8-AE99-301819CFC7C8}"/>
                </a:ext>
              </a:extLst>
            </p:cNvPr>
            <p:cNvCxnSpPr/>
            <p:nvPr/>
          </p:nvCxnSpPr>
          <p:spPr bwMode="auto">
            <a:xfrm flipV="1">
              <a:off x="2500313" y="1874713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8FA144CE-67E6-4599-883F-543AA98DFF95}"/>
                </a:ext>
              </a:extLst>
            </p:cNvPr>
            <p:cNvCxnSpPr/>
            <p:nvPr/>
          </p:nvCxnSpPr>
          <p:spPr bwMode="auto">
            <a:xfrm flipV="1">
              <a:off x="2500313" y="2017588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F535442-62BC-4F8A-A06F-593CF33BE5A7}"/>
                </a:ext>
              </a:extLst>
            </p:cNvPr>
            <p:cNvCxnSpPr/>
            <p:nvPr/>
          </p:nvCxnSpPr>
          <p:spPr bwMode="auto">
            <a:xfrm flipV="1">
              <a:off x="2500313" y="2162051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B06385-536F-463D-9867-31260C8DE320}"/>
                </a:ext>
              </a:extLst>
            </p:cNvPr>
            <p:cNvCxnSpPr/>
            <p:nvPr/>
          </p:nvCxnSpPr>
          <p:spPr bwMode="auto">
            <a:xfrm flipV="1">
              <a:off x="2454275" y="2306513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9D3A477E-E374-476F-A3B5-61B76554349A}"/>
                </a:ext>
              </a:extLst>
            </p:cNvPr>
            <p:cNvCxnSpPr/>
            <p:nvPr/>
          </p:nvCxnSpPr>
          <p:spPr bwMode="auto">
            <a:xfrm flipV="1">
              <a:off x="2493963" y="2593851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2820E527-A283-4C4D-8239-CBEED917AF4E}"/>
                </a:ext>
              </a:extLst>
            </p:cNvPr>
            <p:cNvCxnSpPr/>
            <p:nvPr/>
          </p:nvCxnSpPr>
          <p:spPr bwMode="auto">
            <a:xfrm flipV="1">
              <a:off x="2493963" y="2450976"/>
              <a:ext cx="4673600" cy="0"/>
            </a:xfrm>
            <a:prstGeom prst="line">
              <a:avLst/>
            </a:prstGeom>
            <a:noFill/>
            <a:ln w="3175" cap="flat" cmpd="sng" algn="ctr">
              <a:solidFill>
                <a:schemeClr val="bg1">
                  <a:lumMod val="75000"/>
                  <a:lumOff val="2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700" name="Line 686">
              <a:extLst>
                <a:ext uri="{FF2B5EF4-FFF2-40B4-BE49-F238E27FC236}">
                  <a16:creationId xmlns:a16="http://schemas.microsoft.com/office/drawing/2014/main" id="{5F621610-16DB-49D1-A70F-D94AC3F1CF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8150" y="2816101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1" name="Line 687">
              <a:extLst>
                <a:ext uri="{FF2B5EF4-FFF2-40B4-BE49-F238E27FC236}">
                  <a16:creationId xmlns:a16="http://schemas.microsoft.com/office/drawing/2014/main" id="{BAA9F37D-8198-4CFF-A33E-9004DCF29B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975" y="2816101"/>
              <a:ext cx="515938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2" name="Rectangle 688">
              <a:extLst>
                <a:ext uri="{FF2B5EF4-FFF2-40B4-BE49-F238E27FC236}">
                  <a16:creationId xmlns:a16="http://schemas.microsoft.com/office/drawing/2014/main" id="{28441FB3-1623-46C1-9944-A8DBF6915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388" y="302882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1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03" name="Line 689">
              <a:extLst>
                <a:ext uri="{FF2B5EF4-FFF2-40B4-BE49-F238E27FC236}">
                  <a16:creationId xmlns:a16="http://schemas.microsoft.com/office/drawing/2014/main" id="{9738AED3-0FF3-45FF-96D6-D44FD3B596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96125" y="2816101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4" name="Line 690">
              <a:extLst>
                <a:ext uri="{FF2B5EF4-FFF2-40B4-BE49-F238E27FC236}">
                  <a16:creationId xmlns:a16="http://schemas.microsoft.com/office/drawing/2014/main" id="{1DE70AA8-6E24-40FC-B618-FEE5BA4AB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8950" y="2816101"/>
              <a:ext cx="515938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5" name="Rectangle 691">
              <a:extLst>
                <a:ext uri="{FF2B5EF4-FFF2-40B4-BE49-F238E27FC236}">
                  <a16:creationId xmlns:a16="http://schemas.microsoft.com/office/drawing/2014/main" id="{F00A43A4-17FD-4EFC-A71E-18FE293DB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302882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9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06" name="Line 692">
              <a:extLst>
                <a:ext uri="{FF2B5EF4-FFF2-40B4-BE49-F238E27FC236}">
                  <a16:creationId xmlns:a16="http://schemas.microsoft.com/office/drawing/2014/main" id="{E5A74070-7BFA-4A4C-83E3-D3344707AA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83363" y="2816101"/>
              <a:ext cx="1587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7" name="Line 693">
              <a:extLst>
                <a:ext uri="{FF2B5EF4-FFF2-40B4-BE49-F238E27FC236}">
                  <a16:creationId xmlns:a16="http://schemas.microsoft.com/office/drawing/2014/main" id="{44F89C27-3C58-4C42-9FA7-21DCCBB08B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6188" y="2816101"/>
              <a:ext cx="512762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08" name="Rectangle 694">
              <a:extLst>
                <a:ext uri="{FF2B5EF4-FFF2-40B4-BE49-F238E27FC236}">
                  <a16:creationId xmlns:a16="http://schemas.microsoft.com/office/drawing/2014/main" id="{734CD630-C269-4C5B-BF76-BE3856F5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7013" y="302882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8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09" name="Line 696">
              <a:extLst>
                <a:ext uri="{FF2B5EF4-FFF2-40B4-BE49-F238E27FC236}">
                  <a16:creationId xmlns:a16="http://schemas.microsoft.com/office/drawing/2014/main" id="{013C4578-565B-494E-8C4A-071A340B18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250" y="2816101"/>
              <a:ext cx="515938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0" name="Rectangle 697">
              <a:extLst>
                <a:ext uri="{FF2B5EF4-FFF2-40B4-BE49-F238E27FC236}">
                  <a16:creationId xmlns:a16="http://schemas.microsoft.com/office/drawing/2014/main" id="{3FA4AE1A-3FA5-4BF6-950A-8B83A7845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2663" y="302882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7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11" name="Line 698">
              <a:extLst>
                <a:ext uri="{FF2B5EF4-FFF2-40B4-BE49-F238E27FC236}">
                  <a16:creationId xmlns:a16="http://schemas.microsoft.com/office/drawing/2014/main" id="{B5F5C085-580B-488F-AE19-8139269BB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53075" y="2816101"/>
              <a:ext cx="1588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2" name="Line 699">
              <a:extLst>
                <a:ext uri="{FF2B5EF4-FFF2-40B4-BE49-F238E27FC236}">
                  <a16:creationId xmlns:a16="http://schemas.microsoft.com/office/drawing/2014/main" id="{82739356-5727-4FBE-B06A-31D1074FB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5900" y="2816101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3" name="Rectangle 700">
              <a:extLst>
                <a:ext uri="{FF2B5EF4-FFF2-40B4-BE49-F238E27FC236}">
                  <a16:creationId xmlns:a16="http://schemas.microsoft.com/office/drawing/2014/main" id="{1E2A82CB-D78F-4082-BD0E-43C720913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5138" y="302882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6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14" name="Line 701">
              <a:extLst>
                <a:ext uri="{FF2B5EF4-FFF2-40B4-BE49-F238E27FC236}">
                  <a16:creationId xmlns:a16="http://schemas.microsoft.com/office/drawing/2014/main" id="{333D8C9C-1BA4-4DF1-AACD-612472C69B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7138" y="2816101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5" name="Line 702">
              <a:extLst>
                <a:ext uri="{FF2B5EF4-FFF2-40B4-BE49-F238E27FC236}">
                  <a16:creationId xmlns:a16="http://schemas.microsoft.com/office/drawing/2014/main" id="{AF2B1E48-040F-44A0-9037-B44FDF204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9963" y="2816101"/>
              <a:ext cx="515937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6" name="Rectangle 703">
              <a:extLst>
                <a:ext uri="{FF2B5EF4-FFF2-40B4-BE49-F238E27FC236}">
                  <a16:creationId xmlns:a16="http://schemas.microsoft.com/office/drawing/2014/main" id="{41965E91-DD51-4457-8A44-6B5F80404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2375" y="302882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5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17" name="Line 704">
              <a:extLst>
                <a:ext uri="{FF2B5EF4-FFF2-40B4-BE49-F238E27FC236}">
                  <a16:creationId xmlns:a16="http://schemas.microsoft.com/office/drawing/2014/main" id="{283B87C4-1916-45ED-B91D-6C483E250A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22788" y="2816101"/>
              <a:ext cx="1587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8" name="Line 705">
              <a:extLst>
                <a:ext uri="{FF2B5EF4-FFF2-40B4-BE49-F238E27FC236}">
                  <a16:creationId xmlns:a16="http://schemas.microsoft.com/office/drawing/2014/main" id="{B647F995-1BBB-4C90-8CFC-B17DB9FFD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5613" y="2816101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19" name="Rectangle 706">
              <a:extLst>
                <a:ext uri="{FF2B5EF4-FFF2-40B4-BE49-F238E27FC236}">
                  <a16:creationId xmlns:a16="http://schemas.microsoft.com/office/drawing/2014/main" id="{0EEB312B-4402-4477-BBA4-58DEED879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025" y="302882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4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20" name="Line 707">
              <a:extLst>
                <a:ext uri="{FF2B5EF4-FFF2-40B4-BE49-F238E27FC236}">
                  <a16:creationId xmlns:a16="http://schemas.microsoft.com/office/drawing/2014/main" id="{974DBAA2-04D1-4D21-88F7-8959AA7DF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08438" y="2816101"/>
              <a:ext cx="0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1" name="Line 708">
              <a:extLst>
                <a:ext uri="{FF2B5EF4-FFF2-40B4-BE49-F238E27FC236}">
                  <a16:creationId xmlns:a16="http://schemas.microsoft.com/office/drawing/2014/main" id="{0B386329-348B-471C-AE1E-DF7268D975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1263" y="2816101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2" name="Rectangle 709">
              <a:extLst>
                <a:ext uri="{FF2B5EF4-FFF2-40B4-BE49-F238E27FC236}">
                  <a16:creationId xmlns:a16="http://schemas.microsoft.com/office/drawing/2014/main" id="{B19B2C56-9DCF-42AA-91C8-3A71DB316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302882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3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23" name="Line 710">
              <a:extLst>
                <a:ext uri="{FF2B5EF4-FFF2-40B4-BE49-F238E27FC236}">
                  <a16:creationId xmlns:a16="http://schemas.microsoft.com/office/drawing/2014/main" id="{3BD2D3B8-ADF4-4D84-B7AC-3A0953851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94088" y="2816101"/>
              <a:ext cx="1587" cy="128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4" name="Line 711">
              <a:extLst>
                <a:ext uri="{FF2B5EF4-FFF2-40B4-BE49-F238E27FC236}">
                  <a16:creationId xmlns:a16="http://schemas.microsoft.com/office/drawing/2014/main" id="{1B001BFD-785F-480D-83BD-C197B71A3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913" y="2816101"/>
              <a:ext cx="514350" cy="158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25" name="Rectangle 712">
              <a:extLst>
                <a:ext uri="{FF2B5EF4-FFF2-40B4-BE49-F238E27FC236}">
                  <a16:creationId xmlns:a16="http://schemas.microsoft.com/office/drawing/2014/main" id="{AADAAFD3-CBF0-4FE9-9556-CEFD319D7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150" y="3028826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ko-KR" altLang="en-US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2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26" name="Freeform 713">
              <a:extLst>
                <a:ext uri="{FF2B5EF4-FFF2-40B4-BE49-F238E27FC236}">
                  <a16:creationId xmlns:a16="http://schemas.microsoft.com/office/drawing/2014/main" id="{E48C2651-9DB6-4E4E-92AC-5AEB2B2D3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925" y="2174751"/>
              <a:ext cx="2592388" cy="131762"/>
            </a:xfrm>
            <a:custGeom>
              <a:avLst/>
              <a:gdLst>
                <a:gd name="T0" fmla="*/ 2147483646 w 863"/>
                <a:gd name="T1" fmla="*/ 2147483646 h 72"/>
                <a:gd name="T2" fmla="*/ 2147483646 w 863"/>
                <a:gd name="T3" fmla="*/ 2147483646 h 72"/>
                <a:gd name="T4" fmla="*/ 2147483646 w 863"/>
                <a:gd name="T5" fmla="*/ 2147483646 h 72"/>
                <a:gd name="T6" fmla="*/ 2147483646 w 863"/>
                <a:gd name="T7" fmla="*/ 2147483646 h 72"/>
                <a:gd name="T8" fmla="*/ 2147483646 w 863"/>
                <a:gd name="T9" fmla="*/ 2147483646 h 72"/>
                <a:gd name="T10" fmla="*/ 2147483646 w 863"/>
                <a:gd name="T11" fmla="*/ 2147483646 h 72"/>
                <a:gd name="T12" fmla="*/ 2147483646 w 863"/>
                <a:gd name="T13" fmla="*/ 0 h 72"/>
                <a:gd name="T14" fmla="*/ 2147483646 w 863"/>
                <a:gd name="T15" fmla="*/ 0 h 72"/>
                <a:gd name="T16" fmla="*/ 2147483646 w 863"/>
                <a:gd name="T17" fmla="*/ 2147483646 h 72"/>
                <a:gd name="T18" fmla="*/ 0 w 863"/>
                <a:gd name="T19" fmla="*/ 2147483646 h 72"/>
                <a:gd name="T20" fmla="*/ 0 w 863"/>
                <a:gd name="T21" fmla="*/ 2147483646 h 72"/>
                <a:gd name="T22" fmla="*/ 2147483646 w 863"/>
                <a:gd name="T23" fmla="*/ 2147483646 h 72"/>
                <a:gd name="T24" fmla="*/ 2147483646 w 863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2"/>
                <a:gd name="T41" fmla="*/ 863 w 863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2">
                  <a:moveTo>
                    <a:pt x="5" y="72"/>
                  </a:moveTo>
                  <a:lnTo>
                    <a:pt x="857" y="72"/>
                  </a:lnTo>
                  <a:lnTo>
                    <a:pt x="861" y="70"/>
                  </a:lnTo>
                  <a:lnTo>
                    <a:pt x="863" y="66"/>
                  </a:lnTo>
                  <a:lnTo>
                    <a:pt x="863" y="6"/>
                  </a:lnTo>
                  <a:lnTo>
                    <a:pt x="861" y="2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2AA23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7" name="Freeform 715">
              <a:extLst>
                <a:ext uri="{FF2B5EF4-FFF2-40B4-BE49-F238E27FC236}">
                  <a16:creationId xmlns:a16="http://schemas.microsoft.com/office/drawing/2014/main" id="{FB2A6D57-7333-4C6E-98BD-C39FD7AB6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2450976"/>
              <a:ext cx="2087562" cy="144462"/>
            </a:xfrm>
            <a:custGeom>
              <a:avLst/>
              <a:gdLst>
                <a:gd name="T0" fmla="*/ 2147483646 w 1151"/>
                <a:gd name="T1" fmla="*/ 2147483646 h 72"/>
                <a:gd name="T2" fmla="*/ 2147483646 w 1151"/>
                <a:gd name="T3" fmla="*/ 2147483646 h 72"/>
                <a:gd name="T4" fmla="*/ 2147483646 w 1151"/>
                <a:gd name="T5" fmla="*/ 2147483646 h 72"/>
                <a:gd name="T6" fmla="*/ 2147483646 w 1151"/>
                <a:gd name="T7" fmla="*/ 2147483646 h 72"/>
                <a:gd name="T8" fmla="*/ 2147483646 w 1151"/>
                <a:gd name="T9" fmla="*/ 2147483646 h 72"/>
                <a:gd name="T10" fmla="*/ 2147483646 w 1151"/>
                <a:gd name="T11" fmla="*/ 2147483646 h 72"/>
                <a:gd name="T12" fmla="*/ 2147483646 w 1151"/>
                <a:gd name="T13" fmla="*/ 0 h 72"/>
                <a:gd name="T14" fmla="*/ 2147483646 w 1151"/>
                <a:gd name="T15" fmla="*/ 0 h 72"/>
                <a:gd name="T16" fmla="*/ 2147483646 w 1151"/>
                <a:gd name="T17" fmla="*/ 2147483646 h 72"/>
                <a:gd name="T18" fmla="*/ 0 w 1151"/>
                <a:gd name="T19" fmla="*/ 2147483646 h 72"/>
                <a:gd name="T20" fmla="*/ 0 w 1151"/>
                <a:gd name="T21" fmla="*/ 2147483646 h 72"/>
                <a:gd name="T22" fmla="*/ 2147483646 w 1151"/>
                <a:gd name="T23" fmla="*/ 2147483646 h 72"/>
                <a:gd name="T24" fmla="*/ 2147483646 w 1151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51"/>
                <a:gd name="T40" fmla="*/ 0 h 72"/>
                <a:gd name="T41" fmla="*/ 1151 w 1151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51" h="72">
                  <a:moveTo>
                    <a:pt x="6" y="72"/>
                  </a:moveTo>
                  <a:lnTo>
                    <a:pt x="1146" y="72"/>
                  </a:lnTo>
                  <a:lnTo>
                    <a:pt x="1150" y="70"/>
                  </a:lnTo>
                  <a:lnTo>
                    <a:pt x="1151" y="66"/>
                  </a:lnTo>
                  <a:lnTo>
                    <a:pt x="1151" y="6"/>
                  </a:lnTo>
                  <a:lnTo>
                    <a:pt x="1150" y="2"/>
                  </a:lnTo>
                  <a:lnTo>
                    <a:pt x="1146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7030A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8" name="Freeform 719">
              <a:extLst>
                <a:ext uri="{FF2B5EF4-FFF2-40B4-BE49-F238E27FC236}">
                  <a16:creationId xmlns:a16="http://schemas.microsoft.com/office/drawing/2014/main" id="{C6753D7C-E864-483D-8B1F-57FEF6BD5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13325" y="1874713"/>
              <a:ext cx="2124075" cy="144463"/>
            </a:xfrm>
            <a:custGeom>
              <a:avLst/>
              <a:gdLst>
                <a:gd name="T0" fmla="*/ 2147483646 w 863"/>
                <a:gd name="T1" fmla="*/ 2147483646 h 71"/>
                <a:gd name="T2" fmla="*/ 2147483646 w 863"/>
                <a:gd name="T3" fmla="*/ 2147483646 h 71"/>
                <a:gd name="T4" fmla="*/ 2147483646 w 863"/>
                <a:gd name="T5" fmla="*/ 2147483646 h 71"/>
                <a:gd name="T6" fmla="*/ 2147483646 w 863"/>
                <a:gd name="T7" fmla="*/ 2147483646 h 71"/>
                <a:gd name="T8" fmla="*/ 2147483646 w 863"/>
                <a:gd name="T9" fmla="*/ 2147483646 h 71"/>
                <a:gd name="T10" fmla="*/ 2147483646 w 863"/>
                <a:gd name="T11" fmla="*/ 2147483646 h 71"/>
                <a:gd name="T12" fmla="*/ 2147483646 w 863"/>
                <a:gd name="T13" fmla="*/ 0 h 71"/>
                <a:gd name="T14" fmla="*/ 2147483646 w 863"/>
                <a:gd name="T15" fmla="*/ 0 h 71"/>
                <a:gd name="T16" fmla="*/ 2147483646 w 863"/>
                <a:gd name="T17" fmla="*/ 2147483646 h 71"/>
                <a:gd name="T18" fmla="*/ 0 w 863"/>
                <a:gd name="T19" fmla="*/ 2147483646 h 71"/>
                <a:gd name="T20" fmla="*/ 0 w 863"/>
                <a:gd name="T21" fmla="*/ 2147483646 h 71"/>
                <a:gd name="T22" fmla="*/ 2147483646 w 863"/>
                <a:gd name="T23" fmla="*/ 2147483646 h 71"/>
                <a:gd name="T24" fmla="*/ 2147483646 w 863"/>
                <a:gd name="T25" fmla="*/ 2147483646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3"/>
                <a:gd name="T40" fmla="*/ 0 h 71"/>
                <a:gd name="T41" fmla="*/ 863 w 863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3" h="71">
                  <a:moveTo>
                    <a:pt x="5" y="71"/>
                  </a:moveTo>
                  <a:lnTo>
                    <a:pt x="857" y="71"/>
                  </a:lnTo>
                  <a:lnTo>
                    <a:pt x="862" y="69"/>
                  </a:lnTo>
                  <a:lnTo>
                    <a:pt x="863" y="66"/>
                  </a:lnTo>
                  <a:lnTo>
                    <a:pt x="863" y="5"/>
                  </a:lnTo>
                  <a:lnTo>
                    <a:pt x="862" y="1"/>
                  </a:lnTo>
                  <a:lnTo>
                    <a:pt x="857" y="0"/>
                  </a:lnTo>
                  <a:lnTo>
                    <a:pt x="5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5" y="71"/>
                  </a:lnTo>
                  <a:close/>
                </a:path>
              </a:pathLst>
            </a:custGeom>
            <a:solidFill>
              <a:srgbClr val="6633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29" name="Freeform 721">
              <a:extLst>
                <a:ext uri="{FF2B5EF4-FFF2-40B4-BE49-F238E27FC236}">
                  <a16:creationId xmlns:a16="http://schemas.microsoft.com/office/drawing/2014/main" id="{85647D29-ECFA-47F9-B741-CCFA4CC4FF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9013" y="2450976"/>
              <a:ext cx="539750" cy="144462"/>
            </a:xfrm>
            <a:custGeom>
              <a:avLst/>
              <a:gdLst>
                <a:gd name="T0" fmla="*/ 2147483646 w 288"/>
                <a:gd name="T1" fmla="*/ 2147483646 h 72"/>
                <a:gd name="T2" fmla="*/ 2147483646 w 288"/>
                <a:gd name="T3" fmla="*/ 2147483646 h 72"/>
                <a:gd name="T4" fmla="*/ 2147483646 w 288"/>
                <a:gd name="T5" fmla="*/ 2147483646 h 72"/>
                <a:gd name="T6" fmla="*/ 2147483646 w 288"/>
                <a:gd name="T7" fmla="*/ 2147483646 h 72"/>
                <a:gd name="T8" fmla="*/ 2147483646 w 288"/>
                <a:gd name="T9" fmla="*/ 2147483646 h 72"/>
                <a:gd name="T10" fmla="*/ 2147483646 w 288"/>
                <a:gd name="T11" fmla="*/ 2147483646 h 72"/>
                <a:gd name="T12" fmla="*/ 2147483646 w 288"/>
                <a:gd name="T13" fmla="*/ 0 h 72"/>
                <a:gd name="T14" fmla="*/ 2147483646 w 288"/>
                <a:gd name="T15" fmla="*/ 0 h 72"/>
                <a:gd name="T16" fmla="*/ 2147483646 w 288"/>
                <a:gd name="T17" fmla="*/ 2147483646 h 72"/>
                <a:gd name="T18" fmla="*/ 0 w 288"/>
                <a:gd name="T19" fmla="*/ 2147483646 h 72"/>
                <a:gd name="T20" fmla="*/ 0 w 288"/>
                <a:gd name="T21" fmla="*/ 2147483646 h 72"/>
                <a:gd name="T22" fmla="*/ 2147483646 w 288"/>
                <a:gd name="T23" fmla="*/ 2147483646 h 72"/>
                <a:gd name="T24" fmla="*/ 2147483646 w 288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88"/>
                <a:gd name="T40" fmla="*/ 0 h 72"/>
                <a:gd name="T41" fmla="*/ 288 w 28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88" h="72">
                  <a:moveTo>
                    <a:pt x="6" y="72"/>
                  </a:moveTo>
                  <a:lnTo>
                    <a:pt x="282" y="72"/>
                  </a:lnTo>
                  <a:lnTo>
                    <a:pt x="287" y="70"/>
                  </a:lnTo>
                  <a:lnTo>
                    <a:pt x="288" y="66"/>
                  </a:lnTo>
                  <a:lnTo>
                    <a:pt x="288" y="6"/>
                  </a:lnTo>
                  <a:lnTo>
                    <a:pt x="287" y="2"/>
                  </a:lnTo>
                  <a:lnTo>
                    <a:pt x="282" y="0"/>
                  </a:lnTo>
                  <a:lnTo>
                    <a:pt x="6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6" y="72"/>
                  </a:lnTo>
                  <a:close/>
                </a:path>
              </a:pathLst>
            </a:custGeom>
            <a:solidFill>
              <a:srgbClr val="80808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0" name="Rectangle 723">
              <a:extLst>
                <a:ext uri="{FF2B5EF4-FFF2-40B4-BE49-F238E27FC236}">
                  <a16:creationId xmlns:a16="http://schemas.microsoft.com/office/drawing/2014/main" id="{3463B7B4-CED0-4E58-B7E6-9B5377724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0" y="2390651"/>
              <a:ext cx="6492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1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31" name="Rectangle 724">
              <a:extLst>
                <a:ext uri="{FF2B5EF4-FFF2-40B4-BE49-F238E27FC236}">
                  <a16:creationId xmlns:a16="http://schemas.microsoft.com/office/drawing/2014/main" id="{BDF00C3F-51C0-4E0A-9364-0941E56CA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0" y="1857251"/>
              <a:ext cx="64928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3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32" name="Rectangle 725">
              <a:extLst>
                <a:ext uri="{FF2B5EF4-FFF2-40B4-BE49-F238E27FC236}">
                  <a16:creationId xmlns:a16="http://schemas.microsoft.com/office/drawing/2014/main" id="{0D990AFB-6433-487F-A27C-A184E78F5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250" y="2131888"/>
              <a:ext cx="655638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Times" panose="02020603050405020304" pitchFamily="18" charset="0"/>
                  <a:ea typeface="굴림" panose="020B0600000101010101" pitchFamily="50" charset="-127"/>
                </a:rPr>
                <a:t>Machine 2</a:t>
              </a:r>
              <a:endParaRPr lang="en-US" altLang="ko-KR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33" name="Freeform 726">
              <a:extLst>
                <a:ext uri="{FF2B5EF4-FFF2-40B4-BE49-F238E27FC236}">
                  <a16:creationId xmlns:a16="http://schemas.microsoft.com/office/drawing/2014/main" id="{336BD9A3-2ADB-4103-A9EE-E5205FA9B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3800" y="1728663"/>
              <a:ext cx="5148263" cy="1087438"/>
            </a:xfrm>
            <a:custGeom>
              <a:avLst/>
              <a:gdLst>
                <a:gd name="T0" fmla="*/ 0 w 2878"/>
                <a:gd name="T1" fmla="*/ 0 h 718"/>
                <a:gd name="T2" fmla="*/ 0 w 2878"/>
                <a:gd name="T3" fmla="*/ 2147483646 h 718"/>
                <a:gd name="T4" fmla="*/ 2147483646 w 2878"/>
                <a:gd name="T5" fmla="*/ 2147483646 h 718"/>
                <a:gd name="T6" fmla="*/ 0 60000 65536"/>
                <a:gd name="T7" fmla="*/ 0 60000 65536"/>
                <a:gd name="T8" fmla="*/ 0 60000 65536"/>
                <a:gd name="T9" fmla="*/ 0 w 2878"/>
                <a:gd name="T10" fmla="*/ 0 h 718"/>
                <a:gd name="T11" fmla="*/ 2878 w 2878"/>
                <a:gd name="T12" fmla="*/ 718 h 71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8" h="718">
                  <a:moveTo>
                    <a:pt x="0" y="0"/>
                  </a:moveTo>
                  <a:lnTo>
                    <a:pt x="0" y="718"/>
                  </a:lnTo>
                  <a:lnTo>
                    <a:pt x="2878" y="718"/>
                  </a:lnTo>
                </a:path>
              </a:pathLst>
            </a:cu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4" name="Freeform 727">
              <a:extLst>
                <a:ext uri="{FF2B5EF4-FFF2-40B4-BE49-F238E27FC236}">
                  <a16:creationId xmlns:a16="http://schemas.microsoft.com/office/drawing/2014/main" id="{A1D21F2B-1186-4DD1-B239-E1DD7E42106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675" y="2463676"/>
              <a:ext cx="1008063" cy="131762"/>
            </a:xfrm>
            <a:custGeom>
              <a:avLst/>
              <a:gdLst>
                <a:gd name="T0" fmla="*/ 2147483646 w 575"/>
                <a:gd name="T1" fmla="*/ 2147483646 h 72"/>
                <a:gd name="T2" fmla="*/ 2147483646 w 575"/>
                <a:gd name="T3" fmla="*/ 2147483646 h 72"/>
                <a:gd name="T4" fmla="*/ 2147483646 w 575"/>
                <a:gd name="T5" fmla="*/ 2147483646 h 72"/>
                <a:gd name="T6" fmla="*/ 2147483646 w 575"/>
                <a:gd name="T7" fmla="*/ 2147483646 h 72"/>
                <a:gd name="T8" fmla="*/ 2147483646 w 575"/>
                <a:gd name="T9" fmla="*/ 2147483646 h 72"/>
                <a:gd name="T10" fmla="*/ 2147483646 w 575"/>
                <a:gd name="T11" fmla="*/ 2147483646 h 72"/>
                <a:gd name="T12" fmla="*/ 2147483646 w 575"/>
                <a:gd name="T13" fmla="*/ 0 h 72"/>
                <a:gd name="T14" fmla="*/ 2147483646 w 575"/>
                <a:gd name="T15" fmla="*/ 0 h 72"/>
                <a:gd name="T16" fmla="*/ 2147483646 w 575"/>
                <a:gd name="T17" fmla="*/ 2147483646 h 72"/>
                <a:gd name="T18" fmla="*/ 0 w 575"/>
                <a:gd name="T19" fmla="*/ 2147483646 h 72"/>
                <a:gd name="T20" fmla="*/ 0 w 575"/>
                <a:gd name="T21" fmla="*/ 2147483646 h 72"/>
                <a:gd name="T22" fmla="*/ 2147483646 w 575"/>
                <a:gd name="T23" fmla="*/ 2147483646 h 72"/>
                <a:gd name="T24" fmla="*/ 2147483646 w 575"/>
                <a:gd name="T25" fmla="*/ 2147483646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5"/>
                <a:gd name="T40" fmla="*/ 0 h 72"/>
                <a:gd name="T41" fmla="*/ 575 w 575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5" h="72">
                  <a:moveTo>
                    <a:pt x="5" y="72"/>
                  </a:moveTo>
                  <a:lnTo>
                    <a:pt x="569" y="72"/>
                  </a:lnTo>
                  <a:lnTo>
                    <a:pt x="573" y="70"/>
                  </a:lnTo>
                  <a:lnTo>
                    <a:pt x="575" y="66"/>
                  </a:lnTo>
                  <a:lnTo>
                    <a:pt x="575" y="6"/>
                  </a:lnTo>
                  <a:lnTo>
                    <a:pt x="573" y="2"/>
                  </a:lnTo>
                  <a:lnTo>
                    <a:pt x="56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66"/>
                  </a:lnTo>
                  <a:lnTo>
                    <a:pt x="2" y="70"/>
                  </a:lnTo>
                  <a:lnTo>
                    <a:pt x="5" y="72"/>
                  </a:lnTo>
                  <a:close/>
                </a:path>
              </a:pathLst>
            </a:custGeom>
            <a:solidFill>
              <a:srgbClr val="FF66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5" name="Freeform 729">
              <a:extLst>
                <a:ext uri="{FF2B5EF4-FFF2-40B4-BE49-F238E27FC236}">
                  <a16:creationId xmlns:a16="http://schemas.microsoft.com/office/drawing/2014/main" id="{BAF889C1-9A5E-4785-A7F4-70F9F6FC50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925" y="1874713"/>
              <a:ext cx="2076450" cy="152400"/>
            </a:xfrm>
            <a:custGeom>
              <a:avLst/>
              <a:gdLst>
                <a:gd name="T0" fmla="*/ 2147483646 w 864"/>
                <a:gd name="T1" fmla="*/ 2147483646 h 71"/>
                <a:gd name="T2" fmla="*/ 2147483646 w 864"/>
                <a:gd name="T3" fmla="*/ 2147483646 h 71"/>
                <a:gd name="T4" fmla="*/ 2147483646 w 864"/>
                <a:gd name="T5" fmla="*/ 2147483646 h 71"/>
                <a:gd name="T6" fmla="*/ 2147483646 w 864"/>
                <a:gd name="T7" fmla="*/ 2147483646 h 71"/>
                <a:gd name="T8" fmla="*/ 2147483646 w 864"/>
                <a:gd name="T9" fmla="*/ 2147483646 h 71"/>
                <a:gd name="T10" fmla="*/ 2147483646 w 864"/>
                <a:gd name="T11" fmla="*/ 2147483646 h 71"/>
                <a:gd name="T12" fmla="*/ 2147483646 w 864"/>
                <a:gd name="T13" fmla="*/ 0 h 71"/>
                <a:gd name="T14" fmla="*/ 2147483646 w 864"/>
                <a:gd name="T15" fmla="*/ 0 h 71"/>
                <a:gd name="T16" fmla="*/ 2147483646 w 864"/>
                <a:gd name="T17" fmla="*/ 2147483646 h 71"/>
                <a:gd name="T18" fmla="*/ 0 w 864"/>
                <a:gd name="T19" fmla="*/ 2147483646 h 71"/>
                <a:gd name="T20" fmla="*/ 0 w 864"/>
                <a:gd name="T21" fmla="*/ 2147483646 h 71"/>
                <a:gd name="T22" fmla="*/ 2147483646 w 864"/>
                <a:gd name="T23" fmla="*/ 2147483646 h 71"/>
                <a:gd name="T24" fmla="*/ 2147483646 w 864"/>
                <a:gd name="T25" fmla="*/ 2147483646 h 7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864"/>
                <a:gd name="T40" fmla="*/ 0 h 71"/>
                <a:gd name="T41" fmla="*/ 864 w 864"/>
                <a:gd name="T42" fmla="*/ 71 h 7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864" h="71">
                  <a:moveTo>
                    <a:pt x="6" y="71"/>
                  </a:moveTo>
                  <a:lnTo>
                    <a:pt x="858" y="71"/>
                  </a:lnTo>
                  <a:lnTo>
                    <a:pt x="863" y="69"/>
                  </a:lnTo>
                  <a:lnTo>
                    <a:pt x="864" y="66"/>
                  </a:lnTo>
                  <a:lnTo>
                    <a:pt x="864" y="5"/>
                  </a:lnTo>
                  <a:lnTo>
                    <a:pt x="863" y="1"/>
                  </a:lnTo>
                  <a:lnTo>
                    <a:pt x="858" y="0"/>
                  </a:lnTo>
                  <a:lnTo>
                    <a:pt x="6" y="0"/>
                  </a:lnTo>
                  <a:lnTo>
                    <a:pt x="2" y="1"/>
                  </a:lnTo>
                  <a:lnTo>
                    <a:pt x="0" y="5"/>
                  </a:lnTo>
                  <a:lnTo>
                    <a:pt x="0" y="66"/>
                  </a:lnTo>
                  <a:lnTo>
                    <a:pt x="2" y="69"/>
                  </a:lnTo>
                  <a:lnTo>
                    <a:pt x="6" y="71"/>
                  </a:lnTo>
                  <a:close/>
                </a:path>
              </a:pathLst>
            </a:custGeom>
            <a:solidFill>
              <a:srgbClr val="5674F6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736" name="Line 686">
              <a:extLst>
                <a:ext uri="{FF2B5EF4-FFF2-40B4-BE49-F238E27FC236}">
                  <a16:creationId xmlns:a16="http://schemas.microsoft.com/office/drawing/2014/main" id="{2B63B410-4ABF-4829-AC1B-CFBE2BF40E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3963" y="2811338"/>
              <a:ext cx="0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737" name="Rectangle 688">
              <a:extLst>
                <a:ext uri="{FF2B5EF4-FFF2-40B4-BE49-F238E27FC236}">
                  <a16:creationId xmlns:a16="http://schemas.microsoft.com/office/drawing/2014/main" id="{25CA7AD7-636D-40BA-98BC-0CF00F95D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9675" y="3025651"/>
              <a:ext cx="85725" cy="184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1200">
                  <a:solidFill>
                    <a:schemeClr val="bg2"/>
                  </a:solidFill>
                  <a:latin typeface="Arial" panose="020B0604020202020204" pitchFamily="34" charset="0"/>
                  <a:ea typeface="굴림" panose="020B0600000101010101" pitchFamily="50" charset="-127"/>
                </a:rPr>
                <a:t>0</a:t>
              </a:r>
              <a:endParaRPr lang="ko-KR" altLang="en-US" sz="2100">
                <a:solidFill>
                  <a:schemeClr val="bg2"/>
                </a:solidFill>
                <a:latin typeface="Tahoma" panose="020B0604030504040204" pitchFamily="34" charset="0"/>
                <a:ea typeface="굴림" panose="020B0600000101010101" pitchFamily="50" charset="-127"/>
              </a:endParaRPr>
            </a:p>
          </p:txBody>
        </p:sp>
        <p:sp>
          <p:nvSpPr>
            <p:cNvPr id="114738" name="Line 698">
              <a:extLst>
                <a:ext uri="{FF2B5EF4-FFF2-40B4-BE49-F238E27FC236}">
                  <a16:creationId xmlns:a16="http://schemas.microsoft.com/office/drawing/2014/main" id="{7E380C05-4762-44D6-9644-A406089065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2825" y="2811338"/>
              <a:ext cx="1588" cy="128588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3" descr="Rectangle: Click to edit Master text styles&#10;Second level&#10;Third level&#10;Fourth level&#10;Fifth level">
              <a:extLst>
                <a:ext uri="{FF2B5EF4-FFF2-40B4-BE49-F238E27FC236}">
                  <a16:creationId xmlns:a16="http://schemas.microsoft.com/office/drawing/2014/main" id="{15D0C780-40EB-4202-8799-2CCF99A80F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625" y="1225426"/>
              <a:ext cx="5616575" cy="360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571500" indent="-5715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110000"/>
                <a:buFont typeface="Arial" pitchFamily="34" charset="0"/>
                <a:buChar char="•"/>
                <a:defRPr sz="2800" b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D0D0D"/>
                </a:buClr>
                <a:buSzPct val="60000"/>
                <a:buFont typeface="Arial" charset="0"/>
                <a:buChar char="•"/>
                <a:defRPr sz="2400">
                  <a:solidFill>
                    <a:schemeClr val="bg2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95000"/>
                <a:buFont typeface="Wingdings" pitchFamily="2" charset="2"/>
                <a:buChar char="w"/>
                <a:defRPr sz="2400">
                  <a:solidFill>
                    <a:schemeClr val="bg2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n"/>
                <a:defRPr sz="2000">
                  <a:solidFill>
                    <a:schemeClr val="bg2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bg2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268288" lvl="1" indent="0" eaLnBrk="1" hangingPunct="1">
                <a:lnSpc>
                  <a:spcPct val="105000"/>
                </a:lnSpc>
                <a:buClr>
                  <a:schemeClr val="bg2">
                    <a:lumMod val="95000"/>
                    <a:lumOff val="5000"/>
                  </a:schemeClr>
                </a:buClr>
                <a:buNone/>
                <a:defRPr/>
              </a:pPr>
              <a:r>
                <a:rPr lang="en-US" altLang="ko-KR" sz="2000" dirty="0">
                  <a:solidFill>
                    <a:srgbClr val="FFFF66"/>
                  </a:solidFill>
                </a:rPr>
                <a:t> </a:t>
              </a:r>
              <a:r>
                <a:rPr lang="en-US" altLang="ko-KR" sz="2000" dirty="0">
                  <a:solidFill>
                    <a:srgbClr val="FF6600"/>
                  </a:solidFill>
                </a:rPr>
                <a:t>[0,2]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 </a:t>
              </a:r>
              <a:r>
                <a:rPr lang="en-US" altLang="ko-KR" sz="2000" dirty="0">
                  <a:solidFill>
                    <a:srgbClr val="2AA230"/>
                  </a:solidFill>
                </a:rPr>
                <a:t>[1,6]</a:t>
              </a:r>
              <a:r>
                <a:rPr lang="en-US" altLang="ko-KR" sz="2000" dirty="0"/>
                <a:t>,</a:t>
              </a:r>
              <a:r>
                <a:rPr lang="en-US" altLang="ko-KR" sz="2000" dirty="0">
                  <a:solidFill>
                    <a:srgbClr val="1F03EF"/>
                  </a:solidFill>
                </a:rPr>
                <a:t> [1,5]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 </a:t>
              </a:r>
              <a:r>
                <a:rPr lang="en-US" altLang="ko-KR" sz="2000" dirty="0">
                  <a:solidFill>
                    <a:srgbClr val="7030A0"/>
                  </a:solidFill>
                </a:rPr>
                <a:t>[3,7]</a:t>
              </a:r>
              <a:r>
                <a:rPr lang="en-US" altLang="ko-KR" sz="2000" dirty="0">
                  <a:solidFill>
                    <a:srgbClr val="000000"/>
                  </a:solidFill>
                </a:rPr>
                <a:t>, </a:t>
              </a:r>
              <a:r>
                <a:rPr lang="en-US" altLang="ko-KR" sz="2000" dirty="0">
                  <a:solidFill>
                    <a:srgbClr val="663300"/>
                  </a:solidFill>
                </a:rPr>
                <a:t>[5,9</a:t>
              </a:r>
              <a:r>
                <a:rPr lang="en-US" altLang="ko-KR" sz="2000" dirty="0">
                  <a:solidFill>
                    <a:schemeClr val="tx1"/>
                  </a:solidFill>
                </a:rPr>
                <a:t>], [6,8], </a:t>
              </a:r>
              <a:r>
                <a:rPr lang="en-US" altLang="ko-KR" sz="2000" dirty="0">
                  <a:solidFill>
                    <a:srgbClr val="808080"/>
                  </a:solidFill>
                </a:rPr>
                <a:t>[7,8]</a:t>
              </a: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제목 1">
            <a:extLst>
              <a:ext uri="{FF2B5EF4-FFF2-40B4-BE49-F238E27FC236}">
                <a16:creationId xmlns:a16="http://schemas.microsoft.com/office/drawing/2014/main" id="{7F1D4EEB-69DC-4D15-99F7-3486060814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15715" name="내용 개체 틀 2">
            <a:extLst>
              <a:ext uri="{FF2B5EF4-FFF2-40B4-BE49-F238E27FC236}">
                <a16:creationId xmlns:a16="http://schemas.microsoft.com/office/drawing/2014/main" id="{867EE98E-1381-445A-9939-6CF64999DF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 1: </a:t>
            </a:r>
            <a:r>
              <a:rPr lang="ko-KR" altLang="en-US" dirty="0"/>
              <a:t>정렬</a:t>
            </a:r>
            <a:r>
              <a:rPr lang="en-US" altLang="ko-KR" dirty="0"/>
              <a:t> </a:t>
            </a:r>
            <a:r>
              <a:rPr lang="ko-KR" altLang="en-US" dirty="0"/>
              <a:t>시간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while-</a:t>
            </a:r>
            <a:r>
              <a:rPr lang="ko-KR" altLang="en-US" dirty="0"/>
              <a:t>루프</a:t>
            </a:r>
            <a:endParaRPr lang="en-US" altLang="ko-KR" dirty="0"/>
          </a:p>
          <a:p>
            <a:pPr lvl="1" algn="just"/>
            <a:r>
              <a:rPr lang="ko-KR" altLang="en-US" dirty="0"/>
              <a:t>작업을 </a:t>
            </a:r>
            <a:r>
              <a:rPr lang="en-US" altLang="ko-KR" dirty="0"/>
              <a:t>L</a:t>
            </a:r>
            <a:r>
              <a:rPr lang="ko-KR" altLang="en-US" dirty="0"/>
              <a:t>에서 가져다 수행 가능한 기계를 찾아서 배정하므로 </a:t>
            </a:r>
            <a:r>
              <a:rPr lang="en-US" altLang="ko-KR" dirty="0"/>
              <a:t>O(m)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r>
              <a:rPr lang="en-US" altLang="ko-KR" dirty="0"/>
              <a:t>, </a:t>
            </a:r>
            <a:r>
              <a:rPr lang="ko-KR" altLang="en-US" dirty="0"/>
              <a:t>단</a:t>
            </a:r>
            <a:r>
              <a:rPr lang="en-US" altLang="ko-KR" dirty="0"/>
              <a:t>, m</a:t>
            </a:r>
            <a:r>
              <a:rPr lang="ko-KR" altLang="en-US" dirty="0"/>
              <a:t>은 사용된 기계의 수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 algn="just"/>
            <a:r>
              <a:rPr lang="en-US" altLang="ko-KR" dirty="0"/>
              <a:t>while-</a:t>
            </a:r>
            <a:r>
              <a:rPr lang="ko-KR" altLang="en-US" dirty="0"/>
              <a:t>루프가 수행된 총 횟수는 </a:t>
            </a:r>
            <a:r>
              <a:rPr lang="en-US" altLang="ko-KR" dirty="0"/>
              <a:t>n</a:t>
            </a:r>
            <a:r>
              <a:rPr lang="ko-KR" altLang="en-US" dirty="0"/>
              <a:t>번이므로</a:t>
            </a:r>
            <a:r>
              <a:rPr lang="en-US" altLang="ko-KR" dirty="0"/>
              <a:t>, line 2~9</a:t>
            </a:r>
            <a:r>
              <a:rPr lang="ko-KR" altLang="en-US" dirty="0"/>
              <a:t>까지는 </a:t>
            </a:r>
            <a:r>
              <a:rPr lang="en-US" altLang="ko-KR" dirty="0"/>
              <a:t>O(m) </a:t>
            </a: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en-US" altLang="ko-KR" dirty="0"/>
              <a:t>n =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mn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시간</a:t>
            </a:r>
            <a:r>
              <a:rPr lang="en-US" altLang="ko-KR" dirty="0"/>
              <a:t> </a:t>
            </a:r>
            <a:r>
              <a:rPr lang="ko-KR" altLang="en-US" dirty="0"/>
              <a:t>소요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시간 복잡도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nlogn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)+O(</a:t>
            </a:r>
            <a:r>
              <a:rPr lang="en-US" altLang="ko-KR" b="0" dirty="0" err="1">
                <a:solidFill>
                  <a:srgbClr val="00B0F0"/>
                </a:solidFill>
                <a:latin typeface="Consolas" panose="020B0609020204030204" pitchFamily="49" charset="0"/>
              </a:rPr>
              <a:t>mn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)</a:t>
            </a:r>
            <a:endParaRPr lang="ko-KR" altLang="en-US" b="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DAD1D9-E159-419E-8D89-9E73C436A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5A794F5-648E-4C53-9635-7B1931EA1382}" type="slidenum">
              <a:rPr lang="en-US" altLang="ko-KR" sz="1200">
                <a:latin typeface="Tahoma" panose="020B0604030504040204" pitchFamily="34" charset="0"/>
              </a:rPr>
              <a:pPr/>
              <a:t>97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제목 1">
            <a:extLst>
              <a:ext uri="{FF2B5EF4-FFF2-40B4-BE49-F238E27FC236}">
                <a16:creationId xmlns:a16="http://schemas.microsoft.com/office/drawing/2014/main" id="{4F82988D-0C5C-4CBA-9D9A-8FBC18AA38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116739" name="내용 개체 틀 2">
            <a:extLst>
              <a:ext uri="{FF2B5EF4-FFF2-40B4-BE49-F238E27FC236}">
                <a16:creationId xmlns:a16="http://schemas.microsoft.com/office/drawing/2014/main" id="{185E00A3-927C-4861-A1D9-BD3EB72455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412777"/>
            <a:ext cx="7772400" cy="5183287"/>
          </a:xfrm>
        </p:spPr>
        <p:txBody>
          <a:bodyPr/>
          <a:lstStyle/>
          <a:p>
            <a:r>
              <a:rPr lang="ko-KR" altLang="en-US" dirty="0"/>
              <a:t>비즈니스 프로세싱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공장 생산 공정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강의실</a:t>
            </a:r>
            <a:r>
              <a:rPr lang="en-US" altLang="ko-KR" dirty="0"/>
              <a:t>/</a:t>
            </a:r>
            <a:r>
              <a:rPr lang="ko-KR" altLang="en-US" dirty="0"/>
              <a:t>세미나 룸 배정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컴퓨터 태스크 스케줄링 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6DE43-7347-4E14-91DF-5DE31BA1CC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70A84F5-62CA-4B20-9819-BB8067F79839}" type="slidenum">
              <a:rPr lang="en-US" altLang="ko-KR" sz="1200">
                <a:latin typeface="Tahoma" panose="020B0604030504040204" pitchFamily="34" charset="0"/>
              </a:rPr>
              <a:pPr/>
              <a:t>98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15FED5-D2AA-4D9C-89E8-DF368E120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84" y="252313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A4F58B-58CF-46CF-9E3F-98EA32B29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894" y="139525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제목 1">
            <a:extLst>
              <a:ext uri="{FF2B5EF4-FFF2-40B4-BE49-F238E27FC236}">
                <a16:creationId xmlns:a16="http://schemas.microsoft.com/office/drawing/2014/main" id="{34052253-1AD8-4D06-BC3C-4506E57D66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4.7 </a:t>
            </a:r>
            <a:r>
              <a:rPr lang="ko-KR" altLang="en-US" dirty="0" err="1"/>
              <a:t>허프만</a:t>
            </a:r>
            <a:r>
              <a:rPr lang="ko-KR" altLang="en-US" dirty="0"/>
              <a:t> 압축</a:t>
            </a:r>
          </a:p>
        </p:txBody>
      </p:sp>
      <p:sp>
        <p:nvSpPr>
          <p:cNvPr id="63491" name="내용 개체 틀 2">
            <a:extLst>
              <a:ext uri="{FF2B5EF4-FFF2-40B4-BE49-F238E27FC236}">
                <a16:creationId xmlns:a16="http://schemas.microsoft.com/office/drawing/2014/main" id="{CEF76605-FFDC-4652-B829-7D558DCCA8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ko-KR" altLang="en-US" dirty="0"/>
              <a:t>파일의 각 문자가 </a:t>
            </a:r>
            <a:r>
              <a:rPr lang="en-US" altLang="ko-KR" dirty="0"/>
              <a:t>8 bit </a:t>
            </a:r>
            <a:r>
              <a:rPr lang="ko-KR" altLang="en-US" dirty="0"/>
              <a:t>아스키 </a:t>
            </a:r>
            <a:r>
              <a:rPr lang="en-US" altLang="ko-KR" dirty="0"/>
              <a:t>(ASCII) </a:t>
            </a:r>
            <a:r>
              <a:rPr lang="ko-KR" altLang="en-US" dirty="0"/>
              <a:t>코드로 저장되면</a:t>
            </a:r>
            <a:r>
              <a:rPr lang="en-US" altLang="ko-KR" dirty="0"/>
              <a:t>, </a:t>
            </a:r>
            <a:r>
              <a:rPr lang="ko-KR" altLang="en-US" dirty="0"/>
              <a:t>그 파일의 </a:t>
            </a:r>
            <a:r>
              <a:rPr lang="en-US" altLang="ko-KR" dirty="0"/>
              <a:t>bit </a:t>
            </a:r>
            <a:r>
              <a:rPr lang="ko-KR" altLang="en-US" dirty="0"/>
              <a:t>수는 </a:t>
            </a:r>
            <a:r>
              <a:rPr lang="en-US" altLang="ko-KR" dirty="0"/>
              <a:t>8 </a:t>
            </a:r>
            <a:r>
              <a:rPr lang="en-US" altLang="ko-KR" dirty="0">
                <a:latin typeface="+mn-ea"/>
                <a:ea typeface="+mn-ea"/>
              </a:rPr>
              <a:t>x </a:t>
            </a:r>
            <a:r>
              <a:rPr lang="en-US" altLang="ko-KR" dirty="0"/>
              <a:t>(</a:t>
            </a:r>
            <a:r>
              <a:rPr lang="ko-KR" altLang="en-US" dirty="0"/>
              <a:t>파일의 문자 수</a:t>
            </a:r>
            <a:r>
              <a:rPr lang="en-US" altLang="ko-KR" dirty="0"/>
              <a:t>)</a:t>
            </a:r>
          </a:p>
          <a:p>
            <a:pPr lvl="4">
              <a:defRPr/>
            </a:pPr>
            <a:endParaRPr lang="en-US" altLang="ko-KR" sz="1400" dirty="0"/>
          </a:p>
          <a:p>
            <a:pPr algn="just">
              <a:defRPr/>
            </a:pPr>
            <a:r>
              <a:rPr lang="ko-KR" altLang="en-US" dirty="0"/>
              <a:t>파일의 각 문자는 일반적으로 고정된 크기의 코드로 표현</a:t>
            </a:r>
            <a:endParaRPr lang="en-US" altLang="ko-KR" dirty="0"/>
          </a:p>
          <a:p>
            <a:pPr lvl="4">
              <a:defRPr/>
            </a:pPr>
            <a:endParaRPr lang="en-US" altLang="ko-KR" sz="1400" dirty="0"/>
          </a:p>
          <a:p>
            <a:pPr algn="just">
              <a:defRPr/>
            </a:pPr>
            <a:r>
              <a:rPr lang="ko-KR" altLang="en-US" dirty="0"/>
              <a:t>고정된 크기의 코드로 구성된 파일을 저장하거나 전송할 때 파일의 크기를 줄이고</a:t>
            </a:r>
            <a:r>
              <a:rPr lang="en-US" altLang="ko-KR" dirty="0"/>
              <a:t>, </a:t>
            </a:r>
            <a:r>
              <a:rPr lang="ko-KR" altLang="en-US" dirty="0"/>
              <a:t>필요시 원래의 파일로 변환할 수 있으면</a:t>
            </a:r>
            <a:r>
              <a:rPr lang="en-US" altLang="ko-KR" dirty="0"/>
              <a:t>, </a:t>
            </a:r>
            <a:r>
              <a:rPr lang="ko-KR" altLang="en-US" dirty="0"/>
              <a:t>메모리 공간을 효율적으로 사용할 수 있고</a:t>
            </a:r>
            <a:r>
              <a:rPr lang="en-US" altLang="ko-KR" dirty="0"/>
              <a:t>, </a:t>
            </a:r>
            <a:r>
              <a:rPr lang="ko-KR" altLang="en-US" dirty="0"/>
              <a:t>파일 전송 시간을 단축</a:t>
            </a:r>
            <a:endParaRPr lang="en-US" altLang="ko-KR" dirty="0"/>
          </a:p>
          <a:p>
            <a:pPr lvl="4">
              <a:defRPr/>
            </a:pPr>
            <a:endParaRPr lang="en-US" altLang="ko-KR" sz="1400" dirty="0"/>
          </a:p>
          <a:p>
            <a:pPr>
              <a:defRPr/>
            </a:pPr>
            <a:r>
              <a:rPr lang="ko-KR" altLang="en-US" dirty="0"/>
              <a:t>파일의 크기를 줄이는 방법을 </a:t>
            </a:r>
            <a:r>
              <a:rPr lang="ko-KR" altLang="en-US" dirty="0">
                <a:solidFill>
                  <a:srgbClr val="00B0F0"/>
                </a:solidFill>
              </a:rPr>
              <a:t>파일 압축 </a:t>
            </a:r>
            <a:r>
              <a:rPr lang="en-US" altLang="ko-KR" dirty="0">
                <a:solidFill>
                  <a:srgbClr val="00B0F0"/>
                </a:solidFill>
              </a:rPr>
              <a:t>(file compression)</a:t>
            </a:r>
            <a:r>
              <a:rPr lang="ko-KR" altLang="en-US" dirty="0"/>
              <a:t>이라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D356FE-AA43-4226-8377-BE72654C69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259564C-5073-4C68-9943-913FD271D41B}" type="slidenum">
              <a:rPr lang="en-US" altLang="ko-KR" sz="1200">
                <a:latin typeface="Tahoma" panose="020B0604030504040204" pitchFamily="34" charset="0"/>
              </a:rPr>
              <a:pPr/>
              <a:t>99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21943</TotalTime>
  <Words>5559</Words>
  <Application>Microsoft Office PowerPoint</Application>
  <PresentationFormat>와이드스크린</PresentationFormat>
  <Paragraphs>1019</Paragraphs>
  <Slides>116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116</vt:i4>
      </vt:variant>
    </vt:vector>
  </HeadingPairs>
  <TitlesOfParts>
    <vt:vector size="129" baseType="lpstr">
      <vt:lpstr>HY크리스탈M</vt:lpstr>
      <vt:lpstr>굴림</vt:lpstr>
      <vt:lpstr>맑은 고딕</vt:lpstr>
      <vt:lpstr>바탕</vt:lpstr>
      <vt:lpstr>함초롬바탕</vt:lpstr>
      <vt:lpstr>Arial</vt:lpstr>
      <vt:lpstr>Consolas</vt:lpstr>
      <vt:lpstr>Script MT Bold</vt:lpstr>
      <vt:lpstr>Tahoma</vt:lpstr>
      <vt:lpstr>Times</vt:lpstr>
      <vt:lpstr>Times New Roman</vt:lpstr>
      <vt:lpstr>Wingdings</vt:lpstr>
      <vt:lpstr>국가지정발표</vt:lpstr>
      <vt:lpstr>Chapter 4 그리디 알고리즘</vt:lpstr>
      <vt:lpstr>차례</vt:lpstr>
      <vt:lpstr>그리디 (Greedy) 알고리즘</vt:lpstr>
      <vt:lpstr>그리디 (Greedy) 알고리즘</vt:lpstr>
      <vt:lpstr>그리디 (Greedy) 알고리즘</vt:lpstr>
      <vt:lpstr>4.1 동전 거스름돈 문제</vt:lpstr>
      <vt:lpstr>PowerPoint 프레젠테이션</vt:lpstr>
      <vt:lpstr>CoinChange 알고리즘</vt:lpstr>
      <vt:lpstr>수행 과정</vt:lpstr>
      <vt:lpstr>CoinChange 알고리즘의 문제점</vt:lpstr>
      <vt:lpstr>PowerPoint 프레젠테이션</vt:lpstr>
      <vt:lpstr>4.2 최소 신장 트리</vt:lpstr>
      <vt:lpstr>최소 신장 트리</vt:lpstr>
      <vt:lpstr>최소 신장 트리 알고리즘</vt:lpstr>
      <vt:lpstr>PowerPoint 프레젠테이션</vt:lpstr>
      <vt:lpstr>KruskalMST 알고리즘 수행 과정</vt:lpstr>
      <vt:lpstr>수행 과정</vt:lpstr>
      <vt:lpstr>수행 과정</vt:lpstr>
      <vt:lpstr>수행 과정</vt:lpstr>
      <vt:lpstr>수행 과정</vt:lpstr>
      <vt:lpstr>수행 과정</vt:lpstr>
      <vt:lpstr>수행 과정</vt:lpstr>
      <vt:lpstr>수행 과정</vt:lpstr>
      <vt:lpstr>시간 복잡도</vt:lpstr>
      <vt:lpstr>프림 (Prim)의 MST 알고리즘</vt:lpstr>
      <vt:lpstr>PowerPoint 프레젠테이션</vt:lpstr>
      <vt:lpstr>Prim의 MST 알고리즘</vt:lpstr>
      <vt:lpstr>D[v] 설명</vt:lpstr>
      <vt:lpstr>수행 과정</vt:lpstr>
      <vt:lpstr>수행 과정</vt:lpstr>
      <vt:lpstr>수행 과정</vt:lpstr>
      <vt:lpstr>b에 연결된 a와 d의 D[a]와 D[d] 갱신</vt:lpstr>
      <vt:lpstr>T에 가장 가까운 점 f를 추가</vt:lpstr>
      <vt:lpstr>f에 연결된 e의 D[e] 갱신</vt:lpstr>
      <vt:lpstr>a를 T에 추가</vt:lpstr>
      <vt:lpstr>d를 T에 추가</vt:lpstr>
      <vt:lpstr>e를 T에 추가</vt:lpstr>
      <vt:lpstr>PrimMST가 찾은 T에는 왜 사이클이 없을까?</vt:lpstr>
      <vt:lpstr>시간 복잡도</vt:lpstr>
      <vt:lpstr>Kruskal과 Prim 알고리즘의 수행 과정 비교</vt:lpstr>
      <vt:lpstr>응용</vt:lpstr>
      <vt:lpstr>4.3 최단 경로 찾기</vt:lpstr>
      <vt:lpstr>PowerPoint 프레젠테이션</vt:lpstr>
      <vt:lpstr>간선 완화(Edge Relaxation)</vt:lpstr>
      <vt:lpstr>수행 과정</vt:lpstr>
      <vt:lpstr>간선 완화</vt:lpstr>
      <vt:lpstr>천안 확정</vt:lpstr>
      <vt:lpstr>간선 완화</vt:lpstr>
      <vt:lpstr>원주 확정</vt:lpstr>
      <vt:lpstr>간선 완화</vt:lpstr>
      <vt:lpstr>논산 확정</vt:lpstr>
      <vt:lpstr>간선 완화</vt:lpstr>
      <vt:lpstr>대전 확정</vt:lpstr>
      <vt:lpstr>간선 완화 없음</vt:lpstr>
      <vt:lpstr>대구 확정</vt:lpstr>
      <vt:lpstr>간선 완화</vt:lpstr>
      <vt:lpstr>광주 확정</vt:lpstr>
      <vt:lpstr>부산 확정</vt:lpstr>
      <vt:lpstr>간선 완화</vt:lpstr>
      <vt:lpstr>강릉 확정</vt:lpstr>
      <vt:lpstr>포항 확정</vt:lpstr>
      <vt:lpstr>ShortestPath 알고리즘의 수행 결과</vt:lpstr>
      <vt:lpstr>시간 복잡도</vt:lpstr>
      <vt:lpstr>응용</vt:lpstr>
      <vt:lpstr>4.4 부분 배낭 문제</vt:lpstr>
      <vt:lpstr>아이디어</vt:lpstr>
      <vt:lpstr>PowerPoint 프레젠테이션</vt:lpstr>
      <vt:lpstr>PowerPoint 프레젠테이션</vt:lpstr>
      <vt:lpstr>수행 과정</vt:lpstr>
      <vt:lpstr>수행 과정</vt:lpstr>
      <vt:lpstr>수행 과정</vt:lpstr>
      <vt:lpstr>시간 복잡도</vt:lpstr>
      <vt:lpstr>응용</vt:lpstr>
      <vt:lpstr>4.5 집합 커버 문제</vt:lpstr>
      <vt:lpstr>신도시 학교 배치</vt:lpstr>
      <vt:lpstr>최적해</vt:lpstr>
      <vt:lpstr>집합 커버</vt:lpstr>
      <vt:lpstr>최적해</vt:lpstr>
      <vt:lpstr>단순한 해결 방법</vt:lpstr>
      <vt:lpstr>PowerPoint 프레젠테이션</vt:lpstr>
      <vt:lpstr>PowerPoint 프레젠테이션</vt:lpstr>
      <vt:lpstr>수행 과정</vt:lpstr>
      <vt:lpstr>수행 과정</vt:lpstr>
      <vt:lpstr>수행 과정</vt:lpstr>
      <vt:lpstr>수행 과정</vt:lpstr>
      <vt:lpstr>수행 과정</vt:lpstr>
      <vt:lpstr>시간 복잡도</vt:lpstr>
      <vt:lpstr>응용</vt:lpstr>
      <vt:lpstr>4.6 작업 스케줄링</vt:lpstr>
      <vt:lpstr>작업 스케줄링</vt:lpstr>
      <vt:lpstr>작업 스케줄링 알고리즘</vt:lpstr>
      <vt:lpstr>수행 과정</vt:lpstr>
      <vt:lpstr>수행 과정</vt:lpstr>
      <vt:lpstr>수행 과정</vt:lpstr>
      <vt:lpstr>수행 과정</vt:lpstr>
      <vt:lpstr>수행 과정</vt:lpstr>
      <vt:lpstr>시간 복잡도</vt:lpstr>
      <vt:lpstr>응용</vt:lpstr>
      <vt:lpstr>4.7 허프만 압축</vt:lpstr>
      <vt:lpstr>아이디어</vt:lpstr>
      <vt:lpstr>허프만 압축</vt:lpstr>
      <vt:lpstr>PowerPoint 프레젠테이션</vt:lpstr>
      <vt:lpstr>수행 과정</vt:lpstr>
      <vt:lpstr>수행 과정</vt:lpstr>
      <vt:lpstr>수행 과정</vt:lpstr>
      <vt:lpstr>수행 과정</vt:lpstr>
      <vt:lpstr>수행 과정</vt:lpstr>
      <vt:lpstr>압축률</vt:lpstr>
      <vt:lpstr>복호화</vt:lpstr>
      <vt:lpstr>시간 복잡도</vt:lpstr>
      <vt:lpstr>시간 복잡도</vt:lpstr>
      <vt:lpstr>응용</vt:lpstr>
      <vt:lpstr>요약</vt:lpstr>
      <vt:lpstr>요약</vt:lpstr>
      <vt:lpstr>요약</vt:lpstr>
      <vt:lpstr>요약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SBGram</dc:creator>
  <cp:lastModifiedBy>scgyong</cp:lastModifiedBy>
  <cp:revision>1868</cp:revision>
  <cp:lastPrinted>2016-02-29T07:25:24Z</cp:lastPrinted>
  <dcterms:created xsi:type="dcterms:W3CDTF">1999-06-08T06:08:29Z</dcterms:created>
  <dcterms:modified xsi:type="dcterms:W3CDTF">2022-08-01T17:48:04Z</dcterms:modified>
</cp:coreProperties>
</file>