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393" r:id="rId2"/>
    <p:sldId id="544" r:id="rId3"/>
    <p:sldId id="395" r:id="rId4"/>
    <p:sldId id="396" r:id="rId5"/>
    <p:sldId id="397" r:id="rId6"/>
    <p:sldId id="444" r:id="rId7"/>
    <p:sldId id="545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1" r:id="rId40"/>
    <p:sldId id="445" r:id="rId41"/>
    <p:sldId id="446" r:id="rId42"/>
    <p:sldId id="447" r:id="rId43"/>
    <p:sldId id="448" r:id="rId44"/>
    <p:sldId id="449" r:id="rId45"/>
    <p:sldId id="453" r:id="rId46"/>
    <p:sldId id="450" r:id="rId47"/>
    <p:sldId id="451" r:id="rId48"/>
    <p:sldId id="452" r:id="rId49"/>
    <p:sldId id="454" r:id="rId50"/>
    <p:sldId id="457" r:id="rId51"/>
    <p:sldId id="458" r:id="rId52"/>
    <p:sldId id="459" r:id="rId53"/>
  </p:sldIdLst>
  <p:sldSz cx="9144000" cy="6858000" type="screen4x3"/>
  <p:notesSz cx="7104063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FF"/>
    <a:srgbClr val="00B400"/>
    <a:srgbClr val="33CC33"/>
    <a:srgbClr val="9999FF"/>
    <a:srgbClr val="FF9966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18" autoAdjust="0"/>
  </p:normalViewPr>
  <p:slideViewPr>
    <p:cSldViewPr>
      <p:cViewPr varScale="1">
        <p:scale>
          <a:sx n="83" d="100"/>
          <a:sy n="83" d="100"/>
        </p:scale>
        <p:origin x="1378" y="43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AE1BAB2-7A3A-4D02-92CC-DDF9AF684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F945C-2A60-4753-B3AE-38AA8FA40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0C7F0F-829E-4F64-A416-7595710E6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0643AB6-5A89-4784-B5AF-EBB664E23B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CF3BA7B3-0D40-4A97-96F9-BEC61088E10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DAB9FF-3BE2-47C1-BE62-4525CFF5F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20D4C2-9E54-438B-BE71-5E8F48C5F4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F5C6079-7372-4391-A334-1E81FF74C5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4925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F96C4E-878F-4002-A67F-E37CFFF4EA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101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F1180-4555-44A7-BF16-324913354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4309-2EEF-4E37-A804-1E321E844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562BDA00-FA17-4185-BE1D-6D9BFA34C2B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0BE1C6-D546-407C-9995-D670CB9C12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B20082CA-6D3A-473B-BB42-89ADEDF856A5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4302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algn="just">
              <a:defRPr sz="2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algn="just">
              <a:defRPr sz="2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just"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just"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just"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7D5ACD-4D50-45A1-BA68-6EF1C8EF59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214EF405-13C6-44DB-BB94-DE1DE41D4D6E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6657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3EFD40-7ED8-4589-AFF7-5B9F1FA6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DB0AEAA-B622-49ED-A79B-2328F45FA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유형을 편집하려면 </a:t>
            </a:r>
            <a:r>
              <a:rPr lang="ko-KR" altLang="en-US" dirty="0" err="1"/>
              <a:t>누르십시</a:t>
            </a:r>
            <a:endParaRPr lang="en-US" altLang="ko-K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58E6FB4-F9EA-4E77-8F70-0075001D0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둘째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41B7A01D-D3F5-47CD-9CE8-C687CCEA3EC3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CA372C07-5DD2-4FDC-B6D1-D618296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0000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rgbClr val="7373FF"/>
        </a:buClr>
        <a:buFont typeface="Wingdings" panose="05000000000000000000" pitchFamily="2" charset="2"/>
        <a:buChar char="Ø"/>
        <a:defRPr kumimoji="1" sz="28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just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Times New Roman" panose="02020603050405020304" pitchFamily="18" charset="0"/>
        <a:buChar char="–"/>
        <a:defRPr kumimoji="1" sz="24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•"/>
        <a:defRPr kumimoji="1" sz="20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–"/>
        <a:defRPr kumimoji="1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»"/>
        <a:defRPr kumimoji="1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>
            <a:extLst>
              <a:ext uri="{FF2B5EF4-FFF2-40B4-BE49-F238E27FC236}">
                <a16:creationId xmlns:a16="http://schemas.microsoft.com/office/drawing/2014/main" id="{46B1B2D6-F445-4B9F-9C99-CC65963A08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600" dirty="0">
                <a:solidFill>
                  <a:schemeClr val="tx1"/>
                </a:solidFill>
              </a:rPr>
              <a:t>Chapter 7</a:t>
            </a:r>
            <a:br>
              <a:rPr lang="en-US" altLang="ko-KR" sz="4000" dirty="0"/>
            </a:br>
            <a:r>
              <a:rPr lang="en-US" altLang="ko-KR" sz="4000" dirty="0"/>
              <a:t>NP-</a:t>
            </a:r>
            <a:r>
              <a:rPr lang="ko-KR" altLang="en-US" sz="4000" dirty="0"/>
              <a:t>완전 문제</a:t>
            </a:r>
            <a:endParaRPr lang="en-US" altLang="ko-KR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E9315FBF-A5A4-449A-846A-6163644E4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 </a:t>
            </a:r>
            <a:r>
              <a:rPr lang="ko-KR" altLang="en-US" dirty="0"/>
              <a:t>알고리즘의 예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ECD813F7-E251-4E50-A261-98E61B920A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 8</a:t>
            </a:r>
            <a:r>
              <a:rPr lang="ko-KR" altLang="en-US" sz="2000" dirty="0"/>
              <a:t>개 도시 </a:t>
            </a:r>
            <a:r>
              <a:rPr lang="en-US" altLang="ko-KR" sz="2000" dirty="0"/>
              <a:t>(A B C D E F G H)</a:t>
            </a:r>
            <a:r>
              <a:rPr lang="ko-KR" altLang="en-US" sz="2000" dirty="0"/>
              <a:t>에 대한 여행자 문제의 </a:t>
            </a:r>
            <a:r>
              <a:rPr lang="en-US" altLang="ko-KR" sz="2000" dirty="0"/>
              <a:t>NP </a:t>
            </a:r>
            <a:r>
              <a:rPr lang="ko-KR" altLang="en-US" sz="2000" dirty="0"/>
              <a:t>알고리즘은 다음과 같다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A</a:t>
            </a:r>
            <a:r>
              <a:rPr lang="ko-KR" altLang="en-US" sz="2000" dirty="0"/>
              <a:t>는 시작 도시이다</a:t>
            </a:r>
            <a:r>
              <a:rPr lang="en-US" altLang="ko-KR" sz="2000" dirty="0"/>
              <a:t>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8</a:t>
            </a:r>
            <a:r>
              <a:rPr lang="ko-KR" altLang="en-US" sz="2000" dirty="0"/>
              <a:t>개 도시 </a:t>
            </a:r>
            <a:r>
              <a:rPr lang="en-US" altLang="ko-KR" sz="2000" dirty="0"/>
              <a:t>(A B C D E F G H)</a:t>
            </a:r>
            <a:r>
              <a:rPr lang="ko-KR" altLang="en-US" sz="2000" dirty="0"/>
              <a:t>의 여행자 문제의 하나의 해를 추측한다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A G D H F E B C</a:t>
            </a:r>
            <a:r>
              <a:rPr lang="ko-KR" altLang="en-US" sz="2000" dirty="0"/>
              <a:t>를 추측했다면</a:t>
            </a:r>
            <a:endParaRPr lang="en-US" altLang="ko-KR" sz="2000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추측한 해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경로의 거리를 다음과 같이 계산한다</a:t>
            </a:r>
            <a:r>
              <a:rPr lang="en-US" altLang="ko-KR" sz="2000" dirty="0"/>
              <a:t>.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경로의 거리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(A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 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사이의 거리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endParaRPr lang="ko-KR" altLang="en-US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1950" indent="0" latinLnBrk="1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+ (G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 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사이의 거리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endParaRPr lang="ko-KR" altLang="en-US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1950" indent="0" latinLnBrk="1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+ (D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 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사이의 거리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endParaRPr lang="ko-KR" altLang="en-US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1950" indent="0" latinLnBrk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          </a:t>
            </a:r>
            <a:r>
              <a:rPr lang="en-US" altLang="ko-KR" sz="1800" dirty="0">
                <a:solidFill>
                  <a:schemeClr val="tx2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⋮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361950" indent="0" latinLnBrk="1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+ (B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 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사이의 거리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endParaRPr lang="ko-KR" altLang="en-US" sz="18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1950" indent="0" latinLnBrk="1"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+ (C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 </a:t>
            </a:r>
            <a:r>
              <a:rPr lang="ko-KR" altLang="en-US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사이의 거리</a:t>
            </a:r>
            <a:r>
              <a:rPr lang="en-US" altLang="ko-KR" sz="18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/>
              <a:t>그리고 경로의 거리가 </a:t>
            </a:r>
            <a:r>
              <a:rPr lang="en-US" altLang="ko-KR" sz="2000" dirty="0"/>
              <a:t>K</a:t>
            </a:r>
            <a:r>
              <a:rPr lang="ko-KR" altLang="en-US" sz="2000" dirty="0"/>
              <a:t>보다 작으면 ‘</a:t>
            </a:r>
            <a:r>
              <a:rPr lang="en-US" altLang="ko-KR" sz="2000" dirty="0"/>
              <a:t>yes’</a:t>
            </a:r>
            <a:r>
              <a:rPr lang="ko-KR" altLang="en-US" sz="2000" dirty="0"/>
              <a:t>라고 답한다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9A38B-05E7-4787-B5B5-F87D97C58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2A2AF61-3DFD-4E52-908C-282D889A8873}" type="slidenum">
              <a:rPr lang="en-US" altLang="ko-KR" sz="1200">
                <a:latin typeface="Tahoma" panose="020B0604030504040204" pitchFamily="34" charset="0"/>
              </a:rPr>
              <a:pPr/>
              <a:t>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3D13C8D6-5E83-4D74-9A52-CC559B0B1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NP </a:t>
            </a:r>
            <a:r>
              <a:rPr lang="ko-KR" altLang="en-US"/>
              <a:t>알고리즘의 예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D3DAE50-68A5-42CF-ADB9-60A2FF828F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두 번째 단계에서 계산에 소요되는 시간은 </a:t>
            </a:r>
            <a:r>
              <a:rPr lang="ko-KR" altLang="en-US" sz="2000" dirty="0">
                <a:solidFill>
                  <a:srgbClr val="00B0F0"/>
                </a:solidFill>
              </a:rPr>
              <a:t>선형 시간</a:t>
            </a:r>
            <a:r>
              <a:rPr lang="en-US" altLang="ko-KR" sz="2000" dirty="0"/>
              <a:t> </a:t>
            </a:r>
          </a:p>
          <a:p>
            <a:pPr lvl="2"/>
            <a:r>
              <a:rPr lang="ko-KR" altLang="en-US" sz="1800" dirty="0"/>
              <a:t>왜냐하면 입력으로 </a:t>
            </a:r>
            <a:r>
              <a:rPr lang="en-US" altLang="ko-KR" sz="1800" dirty="0"/>
              <a:t>8</a:t>
            </a:r>
            <a:r>
              <a:rPr lang="ko-KR" altLang="en-US" sz="1800" dirty="0"/>
              <a:t>개 도시가 주어질 때</a:t>
            </a:r>
            <a:r>
              <a:rPr lang="en-US" altLang="ko-KR" sz="1800" dirty="0"/>
              <a:t>, 8</a:t>
            </a:r>
            <a:r>
              <a:rPr lang="ko-KR" altLang="en-US" sz="1800" dirty="0"/>
              <a:t>개의 거리를 합하는데 걸리는 시간은 </a:t>
            </a:r>
            <a:r>
              <a:rPr lang="en-US" altLang="ko-KR" sz="1800" dirty="0"/>
              <a:t>8</a:t>
            </a:r>
            <a:r>
              <a:rPr lang="ko-KR" altLang="en-US" sz="1800" dirty="0"/>
              <a:t>번의 덧셈 연산</a:t>
            </a:r>
            <a:endParaRPr lang="en-US" altLang="ko-KR" sz="1800" dirty="0"/>
          </a:p>
          <a:p>
            <a:pPr lvl="2"/>
            <a:r>
              <a:rPr lang="ko-KR" altLang="en-US" sz="1800" dirty="0"/>
              <a:t>계산된 경로의 거리와 </a:t>
            </a:r>
            <a:r>
              <a:rPr lang="en-US" altLang="ko-KR" sz="1800" dirty="0"/>
              <a:t>K</a:t>
            </a:r>
            <a:r>
              <a:rPr lang="ko-KR" altLang="en-US" sz="1800" dirty="0"/>
              <a:t>를 </a:t>
            </a:r>
            <a:r>
              <a:rPr lang="en-US" altLang="ko-KR" sz="1800" dirty="0"/>
              <a:t>1</a:t>
            </a:r>
            <a:r>
              <a:rPr lang="ko-KR" altLang="en-US" sz="1800" dirty="0"/>
              <a:t>번 비교하는 것이기 때문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다른 </a:t>
            </a:r>
            <a:r>
              <a:rPr lang="en-US" altLang="ko-KR" sz="2400" dirty="0"/>
              <a:t>NP-</a:t>
            </a:r>
            <a:r>
              <a:rPr lang="ko-KR" altLang="en-US" sz="2400" dirty="0"/>
              <a:t>완전 문제에 대해서도 위와 같이 상수를 사용하여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각각의 문제를 결정 문제로 바꿀 수 있다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4E1C69-6D72-4B64-A64F-68E5BF37D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CDE2976-D783-405F-9EAE-A52721B77967}" type="slidenum">
              <a:rPr lang="en-US" altLang="ko-KR" sz="1200">
                <a:latin typeface="Tahoma" panose="020B0604030504040204" pitchFamily="34" charset="0"/>
              </a:rPr>
              <a:pPr/>
              <a:t>11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06AA6266-B4C5-4FD1-89B6-21CA84B74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NP-</a:t>
            </a:r>
            <a:r>
              <a:rPr lang="ko-KR" altLang="en-US" dirty="0"/>
              <a:t>완전 문제의 특성</a:t>
            </a:r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99561EA1-2F9D-4198-8207-34B89D34A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sz="2800" dirty="0"/>
              <a:t>NP-</a:t>
            </a:r>
            <a:r>
              <a:rPr lang="ko-KR" altLang="en-US" sz="2800" dirty="0"/>
              <a:t>완전 문제의 특성을 알기 위해 어떤 문제를 다른 문제로 </a:t>
            </a:r>
            <a:r>
              <a:rPr lang="ko-KR" altLang="en-US" sz="2800" dirty="0">
                <a:solidFill>
                  <a:srgbClr val="00B0F0"/>
                </a:solidFill>
              </a:rPr>
              <a:t>변환 </a:t>
            </a:r>
            <a:r>
              <a:rPr lang="en-US" altLang="ko-KR" sz="2800" dirty="0">
                <a:solidFill>
                  <a:srgbClr val="00B0F0"/>
                </a:solidFill>
              </a:rPr>
              <a:t>(reduction)</a:t>
            </a:r>
            <a:r>
              <a:rPr lang="ko-KR" altLang="en-US" sz="2800" dirty="0"/>
              <a:t>하는 과정을 이해하여야 한다</a:t>
            </a:r>
            <a:r>
              <a:rPr lang="en-US" altLang="ko-KR" sz="2800" dirty="0"/>
              <a:t>.</a:t>
            </a:r>
          </a:p>
          <a:p>
            <a:pPr lvl="4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2800" dirty="0"/>
              <a:t>문제의 변환</a:t>
            </a:r>
            <a:endParaRPr lang="en-US" altLang="ko-KR" sz="2800" dirty="0"/>
          </a:p>
          <a:p>
            <a:pPr lvl="1">
              <a:defRPr/>
            </a:pP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를 해결하기 위해서 문제 </a:t>
            </a:r>
            <a:r>
              <a:rPr lang="en-US" altLang="ko-KR" sz="2400" dirty="0"/>
              <a:t>B</a:t>
            </a:r>
            <a:r>
              <a:rPr lang="ko-KR" altLang="en-US" sz="2400" dirty="0"/>
              <a:t>를 해결하는 알고리즘을 이용하는 것을 의미</a:t>
            </a:r>
            <a:endParaRPr lang="en-US" altLang="ko-KR" sz="2400" dirty="0"/>
          </a:p>
          <a:p>
            <a:pPr lvl="4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2800" dirty="0"/>
              <a:t>문제의 변환 과정</a:t>
            </a:r>
            <a:endParaRPr lang="en-US" altLang="ko-KR" sz="2800" dirty="0"/>
          </a:p>
          <a:p>
            <a:pPr lvl="1">
              <a:defRPr/>
            </a:pPr>
            <a:r>
              <a:rPr lang="ko-KR" altLang="en-US" sz="2400" dirty="0"/>
              <a:t>먼저 문제 </a:t>
            </a:r>
            <a:r>
              <a:rPr lang="en-US" altLang="ko-KR" sz="2400" dirty="0"/>
              <a:t>A</a:t>
            </a:r>
            <a:r>
              <a:rPr lang="ko-KR" altLang="en-US" sz="2400" dirty="0"/>
              <a:t>의 입력을 문제 </a:t>
            </a:r>
            <a:r>
              <a:rPr lang="en-US" altLang="ko-KR" sz="2400" dirty="0"/>
              <a:t>B</a:t>
            </a:r>
            <a:r>
              <a:rPr lang="ko-KR" altLang="en-US" sz="2400" dirty="0"/>
              <a:t>의 입력 형태 </a:t>
            </a:r>
            <a:r>
              <a:rPr lang="en-US" altLang="ko-KR" sz="2400" dirty="0"/>
              <a:t>(format)</a:t>
            </a:r>
            <a:r>
              <a:rPr lang="ko-KR" altLang="en-US" sz="2400" dirty="0"/>
              <a:t>로 변환시키고</a:t>
            </a:r>
            <a:r>
              <a:rPr lang="en-US" altLang="ko-KR" sz="2400" dirty="0"/>
              <a:t>, </a:t>
            </a:r>
          </a:p>
          <a:p>
            <a:pPr lvl="1">
              <a:defRPr/>
            </a:pPr>
            <a:r>
              <a:rPr lang="ko-KR" altLang="en-US" sz="2400" dirty="0"/>
              <a:t>변환된 입력으로 문제 </a:t>
            </a:r>
            <a:r>
              <a:rPr lang="en-US" altLang="ko-KR" sz="2400" dirty="0"/>
              <a:t>B</a:t>
            </a:r>
            <a:r>
              <a:rPr lang="ko-KR" altLang="en-US" sz="2400" dirty="0"/>
              <a:t>를 해결하는 알고리즘을 수행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400" dirty="0"/>
              <a:t>마지막으로 수행 결과인 해를 문제 </a:t>
            </a:r>
            <a:r>
              <a:rPr lang="en-US" altLang="ko-KR" sz="2400" dirty="0"/>
              <a:t>A</a:t>
            </a:r>
            <a:r>
              <a:rPr lang="ko-KR" altLang="en-US" sz="2400" dirty="0"/>
              <a:t>의 해로 변환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3FDEC-9246-4054-A285-B4677ED2F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EDA3A78-B187-45BA-B162-79C7508C0C28}" type="slidenum">
              <a:rPr lang="en-US" altLang="ko-KR" sz="1200">
                <a:latin typeface="Tahoma" panose="020B0604030504040204" pitchFamily="34" charset="0"/>
              </a:rPr>
              <a:pPr/>
              <a:t>12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FB06DF49-8DEF-4E26-9D4E-A72C48279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변환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34890-A00C-4834-B538-F10A32BAD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D3F8BC2-1F2D-4929-B4EF-3322FF4EEDBF}" type="slidenum">
              <a:rPr lang="en-US" altLang="ko-KR" sz="1200">
                <a:latin typeface="Tahoma" panose="020B0604030504040204" pitchFamily="34" charset="0"/>
              </a:rPr>
              <a:pPr/>
              <a:t>13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1A0FE-E15A-4D87-9F15-668301E6805C}"/>
              </a:ext>
            </a:extLst>
          </p:cNvPr>
          <p:cNvSpPr/>
          <p:nvPr/>
        </p:nvSpPr>
        <p:spPr>
          <a:xfrm>
            <a:off x="1835696" y="2348880"/>
            <a:ext cx="5472608" cy="2160240"/>
          </a:xfrm>
          <a:prstGeom prst="rect">
            <a:avLst/>
          </a:prstGeom>
          <a:solidFill>
            <a:srgbClr val="FFF7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F3947-72B2-4858-BA4C-BC25FF32D93D}"/>
              </a:ext>
            </a:extLst>
          </p:cNvPr>
          <p:cNvSpPr txBox="1"/>
          <p:nvPr/>
        </p:nvSpPr>
        <p:spPr>
          <a:xfrm>
            <a:off x="34925" y="3113092"/>
            <a:ext cx="1440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입력</a:t>
            </a:r>
            <a:r>
              <a:rPr 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2B113-934A-4A2C-8D1C-00B5E2E2B3E8}"/>
              </a:ext>
            </a:extLst>
          </p:cNvPr>
          <p:cNvSpPr txBox="1"/>
          <p:nvPr/>
        </p:nvSpPr>
        <p:spPr>
          <a:xfrm>
            <a:off x="2164583" y="3038486"/>
            <a:ext cx="1237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입력</a:t>
            </a:r>
            <a:r>
              <a:rPr 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903A11-9A39-43FA-958E-7FC807103867}"/>
              </a:ext>
            </a:extLst>
          </p:cNvPr>
          <p:cNvSpPr/>
          <p:nvPr/>
        </p:nvSpPr>
        <p:spPr>
          <a:xfrm>
            <a:off x="3563888" y="2636912"/>
            <a:ext cx="2088232" cy="1584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00CC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5916A-CF47-4AA8-9045-DC2FD876EEAB}"/>
              </a:ext>
            </a:extLst>
          </p:cNvPr>
          <p:cNvSpPr txBox="1"/>
          <p:nvPr/>
        </p:nvSpPr>
        <p:spPr>
          <a:xfrm>
            <a:off x="3923928" y="3068960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2000" b="1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 </a:t>
            </a:r>
            <a:r>
              <a:rPr lang="ko-KR" altLang="en-US" sz="2000" b="1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</a:t>
            </a:r>
            <a:r>
              <a:rPr lang="en-US" sz="2000" b="1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559FC-9C86-4144-B543-7FC7452CE115}"/>
              </a:ext>
            </a:extLst>
          </p:cNvPr>
          <p:cNvSpPr txBox="1"/>
          <p:nvPr/>
        </p:nvSpPr>
        <p:spPr>
          <a:xfrm>
            <a:off x="5926967" y="3205425"/>
            <a:ext cx="103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해</a:t>
            </a:r>
            <a:r>
              <a:rPr 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512CD-9760-4F79-A47A-B514D0AC5D8B}"/>
              </a:ext>
            </a:extLst>
          </p:cNvPr>
          <p:cNvSpPr txBox="1"/>
          <p:nvPr/>
        </p:nvSpPr>
        <p:spPr>
          <a:xfrm>
            <a:off x="7812360" y="3079294"/>
            <a:ext cx="975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해</a:t>
            </a:r>
            <a:r>
              <a:rPr 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60932A-BE4F-435F-8725-2C997102B907}"/>
              </a:ext>
            </a:extLst>
          </p:cNvPr>
          <p:cNvCxnSpPr/>
          <p:nvPr/>
        </p:nvCxnSpPr>
        <p:spPr>
          <a:xfrm>
            <a:off x="3095888" y="3487012"/>
            <a:ext cx="468000" cy="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B2F519-81A7-4539-9797-A3EFED478B58}"/>
              </a:ext>
            </a:extLst>
          </p:cNvPr>
          <p:cNvSpPr txBox="1"/>
          <p:nvPr/>
        </p:nvSpPr>
        <p:spPr>
          <a:xfrm>
            <a:off x="1475656" y="3563724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</a:t>
            </a:r>
            <a:r>
              <a: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A79A29-A3B3-4775-A45B-3424867D2C3C}"/>
              </a:ext>
            </a:extLst>
          </p:cNvPr>
          <p:cNvCxnSpPr/>
          <p:nvPr/>
        </p:nvCxnSpPr>
        <p:spPr>
          <a:xfrm>
            <a:off x="5616160" y="3464133"/>
            <a:ext cx="360000" cy="1741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0E9D9B-8ABE-4840-B6B2-334D83F3C274}"/>
              </a:ext>
            </a:extLst>
          </p:cNvPr>
          <p:cNvSpPr txBox="1"/>
          <p:nvPr/>
        </p:nvSpPr>
        <p:spPr>
          <a:xfrm>
            <a:off x="6921195" y="3511214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</a:t>
            </a:r>
            <a:r>
              <a:rPr 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6" name="오른쪽 화살표 16">
            <a:extLst>
              <a:ext uri="{FF2B5EF4-FFF2-40B4-BE49-F238E27FC236}">
                <a16:creationId xmlns:a16="http://schemas.microsoft.com/office/drawing/2014/main" id="{200DD1B4-7CDC-4774-AF71-5441C07816BE}"/>
              </a:ext>
            </a:extLst>
          </p:cNvPr>
          <p:cNvSpPr/>
          <p:nvPr/>
        </p:nvSpPr>
        <p:spPr>
          <a:xfrm>
            <a:off x="6961449" y="3253626"/>
            <a:ext cx="792088" cy="288032"/>
          </a:xfrm>
          <a:prstGeom prst="rightArrow">
            <a:avLst/>
          </a:prstGeom>
          <a:solidFill>
            <a:srgbClr val="E5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오른쪽 화살표 18">
            <a:extLst>
              <a:ext uri="{FF2B5EF4-FFF2-40B4-BE49-F238E27FC236}">
                <a16:creationId xmlns:a16="http://schemas.microsoft.com/office/drawing/2014/main" id="{A580D4A0-FDED-42F4-B1F2-A33E6D044A8A}"/>
              </a:ext>
            </a:extLst>
          </p:cNvPr>
          <p:cNvSpPr/>
          <p:nvPr/>
        </p:nvSpPr>
        <p:spPr>
          <a:xfrm>
            <a:off x="1475656" y="3284984"/>
            <a:ext cx="792088" cy="288032"/>
          </a:xfrm>
          <a:prstGeom prst="rightArrow">
            <a:avLst/>
          </a:prstGeom>
          <a:solidFill>
            <a:srgbClr val="E5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7F0CF-2CF5-462D-A9F9-98D36394292B}"/>
              </a:ext>
            </a:extLst>
          </p:cNvPr>
          <p:cNvSpPr txBox="1"/>
          <p:nvPr/>
        </p:nvSpPr>
        <p:spPr>
          <a:xfrm>
            <a:off x="1475656" y="172723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</a:t>
            </a:r>
            <a:r>
              <a:rPr 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7A4FF-EE4D-4B41-BCF9-1D0E1E1C9DCF}"/>
              </a:ext>
            </a:extLst>
          </p:cNvPr>
          <p:cNvSpPr txBox="1"/>
          <p:nvPr/>
        </p:nvSpPr>
        <p:spPr>
          <a:xfrm>
            <a:off x="1475656" y="2924944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</a:t>
            </a:r>
            <a:r>
              <a: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40CE1-79CB-490F-8EB6-621D4262DC76}"/>
              </a:ext>
            </a:extLst>
          </p:cNvPr>
          <p:cNvSpPr txBox="1"/>
          <p:nvPr/>
        </p:nvSpPr>
        <p:spPr>
          <a:xfrm>
            <a:off x="6890081" y="2843644"/>
            <a:ext cx="72008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r>
              <a: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542F3BAB-F4F9-463F-B38F-310DAF849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변환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2F4893EB-6915-4383-98B0-942123ABD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문제 </a:t>
            </a:r>
            <a:r>
              <a:rPr lang="en-US" altLang="ko-KR" sz="2400" dirty="0"/>
              <a:t>A =</a:t>
            </a:r>
            <a:r>
              <a:rPr lang="ko-KR" altLang="en-US" sz="2400" dirty="0"/>
              <a:t> 부분 집합의 합</a:t>
            </a:r>
            <a:r>
              <a:rPr lang="en-US" altLang="ko-KR" sz="2400" dirty="0"/>
              <a:t>(Subset Sum) </a:t>
            </a:r>
            <a:r>
              <a:rPr lang="ko-KR" altLang="en-US" sz="2400" dirty="0"/>
              <a:t>문제</a:t>
            </a:r>
            <a:endParaRPr lang="en-US" altLang="ko-KR" sz="2400" dirty="0"/>
          </a:p>
          <a:p>
            <a:pPr lvl="1"/>
            <a:r>
              <a:rPr lang="ko-KR" altLang="en-US" sz="2000" dirty="0"/>
              <a:t>정수의 집합 </a:t>
            </a:r>
            <a:r>
              <a:rPr lang="en-US" altLang="ko-KR" sz="2000" dirty="0"/>
              <a:t>S</a:t>
            </a:r>
            <a:r>
              <a:rPr lang="ko-KR" altLang="en-US" sz="2000" dirty="0"/>
              <a:t>에 대해</a:t>
            </a:r>
            <a:r>
              <a:rPr lang="en-US" altLang="ko-KR" sz="2000" dirty="0"/>
              <a:t>, </a:t>
            </a:r>
            <a:r>
              <a:rPr lang="ko-KR" altLang="en-US" sz="2000" dirty="0"/>
              <a:t>부분 집합의 합 문제는 </a:t>
            </a:r>
            <a:r>
              <a:rPr lang="en-US" altLang="ko-KR" sz="2000" dirty="0"/>
              <a:t>S</a:t>
            </a:r>
            <a:r>
              <a:rPr lang="ko-KR" altLang="en-US" sz="2000" dirty="0"/>
              <a:t>의 부분 집합들 중에서 원소의 합이 </a:t>
            </a:r>
            <a:r>
              <a:rPr lang="en-US" altLang="ko-KR" sz="2000" dirty="0"/>
              <a:t>K</a:t>
            </a:r>
            <a:r>
              <a:rPr lang="ko-KR" altLang="en-US" sz="2000" dirty="0"/>
              <a:t>가 되는 부분 집합을 찾는 문제</a:t>
            </a:r>
            <a:endParaRPr lang="en-US" altLang="ko-KR" sz="2000" dirty="0"/>
          </a:p>
          <a:p>
            <a:pPr lvl="1"/>
            <a:r>
              <a:rPr lang="ko-KR" altLang="en-US" sz="2000" dirty="0"/>
              <a:t>예를 들어</a:t>
            </a:r>
            <a:r>
              <a:rPr lang="en-US" altLang="ko-KR" sz="2000" dirty="0"/>
              <a:t>, S={20, 35, 45, 70, 80}</a:t>
            </a:r>
            <a:r>
              <a:rPr lang="ko-KR" altLang="en-US" sz="2000" dirty="0"/>
              <a:t>이고</a:t>
            </a:r>
            <a:r>
              <a:rPr lang="en-US" altLang="ko-KR" sz="2000" dirty="0"/>
              <a:t>, K=105</a:t>
            </a:r>
            <a:r>
              <a:rPr lang="ko-KR" altLang="en-US" sz="2000" dirty="0"/>
              <a:t>이라면</a:t>
            </a:r>
            <a:r>
              <a:rPr lang="en-US" altLang="ko-KR" sz="2000" dirty="0"/>
              <a:t>, {35, 70}</a:t>
            </a:r>
            <a:r>
              <a:rPr lang="ko-KR" altLang="en-US" sz="2000" dirty="0"/>
              <a:t>의 원소의 합이 </a:t>
            </a:r>
            <a:r>
              <a:rPr lang="en-US" altLang="ko-KR" sz="2000" dirty="0"/>
              <a:t>105</a:t>
            </a:r>
            <a:r>
              <a:rPr lang="ko-KR" altLang="en-US" sz="2000" dirty="0"/>
              <a:t>가 되므로</a:t>
            </a:r>
            <a:r>
              <a:rPr lang="en-US" altLang="ko-KR" sz="2000" dirty="0"/>
              <a:t>, </a:t>
            </a:r>
            <a:r>
              <a:rPr lang="ko-KR" altLang="en-US" sz="2000" dirty="0"/>
              <a:t>문제의 해는 </a:t>
            </a:r>
            <a:r>
              <a:rPr lang="en-US" altLang="ko-KR" sz="2000" dirty="0"/>
              <a:t>{35, 70}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C663F-1D27-4C17-B904-C3E9579FF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5C23EEF-1698-4C5C-ABFA-C93C4B261A67}" type="slidenum">
              <a:rPr lang="en-US" altLang="ko-KR" sz="1200">
                <a:latin typeface="Tahoma" panose="020B0604030504040204" pitchFamily="34" charset="0"/>
              </a:rPr>
              <a:pPr/>
              <a:t>14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5365" name="_x203847896" descr="EMB0000072868eb">
            <a:extLst>
              <a:ext uri="{FF2B5EF4-FFF2-40B4-BE49-F238E27FC236}">
                <a16:creationId xmlns:a16="http://schemas.microsoft.com/office/drawing/2014/main" id="{65AA6142-91A6-4D29-944C-B1884BBFC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789363"/>
            <a:ext cx="6121400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8F2BAB3-1114-4A11-A243-5A7FBDD9C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변환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4AB50734-9CF1-44FB-91E4-A10F62751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문제 </a:t>
            </a:r>
            <a:r>
              <a:rPr lang="en-US" altLang="ko-KR" sz="2400" dirty="0"/>
              <a:t>B =</a:t>
            </a:r>
            <a:r>
              <a:rPr lang="ko-KR" altLang="en-US" sz="2400" dirty="0"/>
              <a:t> 분할 </a:t>
            </a:r>
            <a:r>
              <a:rPr lang="en-US" altLang="ko-KR" sz="2400" dirty="0"/>
              <a:t>(Partition) </a:t>
            </a:r>
            <a:r>
              <a:rPr lang="ko-KR" altLang="en-US" sz="2400" dirty="0"/>
              <a:t>문제</a:t>
            </a:r>
            <a:endParaRPr lang="en-US" altLang="ko-KR" sz="2400" dirty="0"/>
          </a:p>
          <a:p>
            <a:pPr lvl="1"/>
            <a:r>
              <a:rPr lang="ko-KR" altLang="en-US" dirty="0"/>
              <a:t>정수의 집합 </a:t>
            </a:r>
            <a:r>
              <a:rPr lang="en-US" altLang="ko-KR" dirty="0"/>
              <a:t>S</a:t>
            </a:r>
            <a:r>
              <a:rPr lang="ko-KR" altLang="en-US" dirty="0"/>
              <a:t>에 대해</a:t>
            </a:r>
            <a:r>
              <a:rPr lang="en-US" altLang="ko-KR" dirty="0"/>
              <a:t>, S</a:t>
            </a:r>
            <a:r>
              <a:rPr lang="ko-KR" altLang="en-US" dirty="0"/>
              <a:t>를 분할하여 원소들의 합이 같은 </a:t>
            </a:r>
            <a:r>
              <a:rPr lang="en-US" altLang="ko-KR" dirty="0"/>
              <a:t>2</a:t>
            </a:r>
            <a:r>
              <a:rPr lang="ko-KR" altLang="en-US" dirty="0"/>
              <a:t>개의 부분 집합을 찾는 문제</a:t>
            </a:r>
            <a:endParaRPr lang="en-US" altLang="ko-KR" dirty="0"/>
          </a:p>
          <a:p>
            <a:pPr lvl="1"/>
            <a:r>
              <a:rPr lang="ko-KR" altLang="en-US" sz="2000" dirty="0"/>
              <a:t>예를 들어</a:t>
            </a:r>
            <a:r>
              <a:rPr lang="en-US" altLang="ko-KR" sz="2000" dirty="0"/>
              <a:t>, S={20, 35, 45, 70, 80}</a:t>
            </a:r>
            <a:r>
              <a:rPr lang="ko-KR" altLang="en-US" sz="2000" dirty="0"/>
              <a:t>이 주어지면</a:t>
            </a:r>
            <a:r>
              <a:rPr lang="en-US" altLang="ko-KR" sz="2000" dirty="0"/>
              <a:t>, X = {20, 35, 70}</a:t>
            </a:r>
            <a:r>
              <a:rPr lang="ko-KR" altLang="en-US" sz="2000" dirty="0"/>
              <a:t>과 </a:t>
            </a:r>
            <a:r>
              <a:rPr lang="en-US" altLang="ko-KR" sz="2000" dirty="0"/>
              <a:t>Y = {45, 80}</a:t>
            </a:r>
            <a:r>
              <a:rPr lang="ko-KR" altLang="en-US" sz="2000" dirty="0"/>
              <a:t>이 해</a:t>
            </a:r>
            <a:endParaRPr lang="en-US" altLang="ko-KR" sz="2000" dirty="0"/>
          </a:p>
          <a:p>
            <a:pPr lvl="1"/>
            <a:r>
              <a:rPr lang="ko-KR" altLang="en-US" sz="2000" dirty="0"/>
              <a:t>왜냐하면 </a:t>
            </a:r>
            <a:r>
              <a:rPr lang="en-US" altLang="ko-KR" sz="2000" dirty="0"/>
              <a:t>X</a:t>
            </a:r>
            <a:r>
              <a:rPr lang="ko-KR" altLang="en-US" sz="2000" dirty="0"/>
              <a:t>의 원소의 합이 </a:t>
            </a:r>
            <a:r>
              <a:rPr lang="en-US" altLang="ko-KR" sz="2000" dirty="0"/>
              <a:t>20+35+70 = 125</a:t>
            </a:r>
            <a:r>
              <a:rPr lang="ko-KR" altLang="en-US" sz="2000" dirty="0"/>
              <a:t>이고</a:t>
            </a:r>
            <a:r>
              <a:rPr lang="en-US" altLang="ko-KR" sz="2000" dirty="0"/>
              <a:t>, Y</a:t>
            </a:r>
            <a:r>
              <a:rPr lang="ko-KR" altLang="en-US" sz="2000" dirty="0"/>
              <a:t>의 원소의 합도 </a:t>
            </a:r>
            <a:r>
              <a:rPr lang="en-US" altLang="ko-KR" sz="2000" dirty="0"/>
              <a:t>45+80 = 125</a:t>
            </a:r>
            <a:r>
              <a:rPr lang="ko-KR" altLang="en-US" sz="2000" dirty="0"/>
              <a:t>이기 때문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230430-EB90-496D-A718-3994F6B4A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4BA15B7-31F6-4DE0-9684-2D1E0FBF872E}" type="slidenum">
              <a:rPr lang="en-US" altLang="ko-KR" sz="1200">
                <a:latin typeface="Tahoma" panose="020B0604030504040204" pitchFamily="34" charset="0"/>
              </a:rPr>
              <a:pPr/>
              <a:t>15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6389" name="_x204055616" descr="EMB0000072868f3">
            <a:extLst>
              <a:ext uri="{FF2B5EF4-FFF2-40B4-BE49-F238E27FC236}">
                <a16:creationId xmlns:a16="http://schemas.microsoft.com/office/drawing/2014/main" id="{C0122F93-F5BF-4B41-B3A2-AD4BB789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5702201" cy="21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61988F9C-D25F-4B33-9FEC-93805CB25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변환 아이디어</a:t>
            </a:r>
            <a:endParaRPr lang="en-US" altLang="ko-KR" dirty="0"/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551FEB47-2BF6-4ABF-B03C-271B9C335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sz="2400" dirty="0"/>
              <a:t>부분 집합의 합 문제의 입력인 집합 </a:t>
            </a:r>
            <a:r>
              <a:rPr lang="en-US" altLang="ko-KR" sz="2400" dirty="0"/>
              <a:t>S</a:t>
            </a:r>
            <a:r>
              <a:rPr lang="ko-KR" altLang="en-US" sz="2400" dirty="0"/>
              <a:t>를 분할 문제의 입력으로 변환할 때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2400" dirty="0"/>
              <a:t>를 집합 </a:t>
            </a:r>
            <a:r>
              <a:rPr lang="en-US" altLang="ko-KR" sz="2400" dirty="0"/>
              <a:t>S</a:t>
            </a:r>
            <a:r>
              <a:rPr lang="ko-KR" altLang="en-US" sz="2400" dirty="0"/>
              <a:t>에 추가</a:t>
            </a:r>
            <a:endParaRPr lang="en-US" altLang="ko-KR" sz="2400" dirty="0"/>
          </a:p>
          <a:p>
            <a:pPr marL="57150" indent="0"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t = s - 2K</a:t>
            </a:r>
          </a:p>
          <a:p>
            <a:pPr>
              <a:spcAft>
                <a:spcPts val="1200"/>
              </a:spcAft>
              <a:defRPr/>
            </a:pPr>
            <a:r>
              <a:rPr lang="ko-KR" altLang="en-US" sz="2400" dirty="0"/>
              <a:t>단</a:t>
            </a:r>
            <a:r>
              <a:rPr lang="en-US" altLang="ko-KR" sz="2400" dirty="0"/>
              <a:t>, s</a:t>
            </a:r>
            <a:r>
              <a:rPr lang="ko-KR" altLang="en-US" sz="2400" dirty="0"/>
              <a:t>는 집합 </a:t>
            </a:r>
            <a:r>
              <a:rPr lang="en-US" altLang="ko-KR" sz="2400" dirty="0"/>
              <a:t>S</a:t>
            </a:r>
            <a:r>
              <a:rPr lang="ko-KR" altLang="en-US" sz="2400" dirty="0"/>
              <a:t>의 모든 원소의 합</a:t>
            </a:r>
            <a:endParaRPr lang="en-US" altLang="ko-KR" sz="2400" dirty="0"/>
          </a:p>
          <a:p>
            <a:pPr>
              <a:spcAft>
                <a:spcPts val="1200"/>
              </a:spcAft>
              <a:defRPr/>
            </a:pPr>
            <a:r>
              <a:rPr lang="ko-KR" altLang="en-US" sz="2400" dirty="0"/>
              <a:t>부분 집합의 합 문제를 해결하기 위해서</a:t>
            </a:r>
            <a:r>
              <a:rPr lang="en-US" altLang="ko-KR" sz="2400" dirty="0"/>
              <a:t>, </a:t>
            </a:r>
            <a:r>
              <a:rPr lang="ko-KR" altLang="en-US" sz="2400" dirty="0"/>
              <a:t>집합 </a:t>
            </a:r>
            <a:r>
              <a:rPr lang="en-US" altLang="ko-KR" sz="2400" dirty="0"/>
              <a:t>S' = S</a:t>
            </a:r>
            <a:r>
              <a:rPr lang="ko-KR" altLang="en-US" sz="2400" dirty="0"/>
              <a:t>∪</a:t>
            </a:r>
            <a:r>
              <a:rPr lang="en-US" altLang="ko-KR" sz="2400" dirty="0"/>
              <a:t>{t}</a:t>
            </a:r>
            <a:r>
              <a:rPr lang="ko-KR" altLang="en-US" sz="2400" dirty="0"/>
              <a:t>를 입력으로 하는 분할 문제를 위한 알고리즘을 이용</a:t>
            </a:r>
            <a:endParaRPr lang="en-US" altLang="ko-KR" sz="2400" dirty="0"/>
          </a:p>
          <a:p>
            <a:pPr>
              <a:spcAft>
                <a:spcPts val="1200"/>
              </a:spcAft>
              <a:defRPr/>
            </a:pPr>
            <a:r>
              <a:rPr lang="ko-KR" altLang="en-US" sz="2400" dirty="0"/>
              <a:t>분할 문제 알고리즘의 해인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집합 </a:t>
            </a:r>
            <a:r>
              <a:rPr lang="en-US" altLang="ko-KR" sz="2400" dirty="0"/>
              <a:t>X</a:t>
            </a:r>
            <a:r>
              <a:rPr lang="ko-KR" altLang="en-US" sz="2400" dirty="0"/>
              <a:t>와 </a:t>
            </a:r>
            <a:r>
              <a:rPr lang="en-US" altLang="ko-KR" sz="2400" dirty="0"/>
              <a:t>Y</a:t>
            </a:r>
            <a:r>
              <a:rPr lang="ko-KR" altLang="en-US" sz="2400" dirty="0"/>
              <a:t>에 대해</a:t>
            </a:r>
            <a:r>
              <a:rPr lang="en-US" altLang="ko-KR" sz="2400" dirty="0"/>
              <a:t>, X</a:t>
            </a:r>
            <a:r>
              <a:rPr lang="ko-KR" altLang="en-US" sz="2400" dirty="0"/>
              <a:t>에 속한 원소의 합과 </a:t>
            </a:r>
            <a:r>
              <a:rPr lang="en-US" altLang="ko-KR" sz="2400" dirty="0"/>
              <a:t>Y</a:t>
            </a:r>
            <a:r>
              <a:rPr lang="ko-KR" altLang="en-US" sz="2400" dirty="0"/>
              <a:t>에 속한 원소의 합이 같으므로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각각의 합은 </a:t>
            </a:r>
            <a:r>
              <a:rPr lang="en-US" altLang="ko-KR" sz="2400" dirty="0"/>
              <a:t>(s-K)</a:t>
            </a:r>
          </a:p>
          <a:p>
            <a:pPr>
              <a:spcAft>
                <a:spcPts val="1200"/>
              </a:spcAft>
              <a:defRPr/>
            </a:pPr>
            <a:r>
              <a:rPr lang="ko-KR" altLang="en-US" sz="2400" dirty="0"/>
              <a:t>왜냐하면 새 집합 </a:t>
            </a:r>
            <a:r>
              <a:rPr lang="en-US" altLang="ko-KR" sz="2400" dirty="0"/>
              <a:t>S'</a:t>
            </a:r>
            <a:r>
              <a:rPr lang="ko-KR" altLang="en-US" sz="2400" dirty="0"/>
              <a:t>의 모든 원소의 합이</a:t>
            </a:r>
            <a:r>
              <a:rPr lang="ko-KR" altLang="en-US" sz="2400" b="0" dirty="0"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latin typeface="Consolas" panose="020B0609020204030204" pitchFamily="49" charset="0"/>
              </a:rPr>
              <a:t>s+t</a:t>
            </a:r>
            <a:r>
              <a:rPr lang="en-US" altLang="ko-KR" sz="2400" b="0" dirty="0">
                <a:latin typeface="Consolas" panose="020B0609020204030204" pitchFamily="49" charset="0"/>
              </a:rPr>
              <a:t> = s+(s-2K) = 2s-2K</a:t>
            </a:r>
            <a:r>
              <a:rPr lang="ko-KR" altLang="en-US" sz="2400" dirty="0"/>
              <a:t>이고</a:t>
            </a:r>
            <a:r>
              <a:rPr lang="en-US" altLang="ko-KR" sz="2400" dirty="0"/>
              <a:t>, (2s-2K)</a:t>
            </a:r>
            <a:r>
              <a:rPr lang="ko-KR" altLang="en-US" sz="2400" dirty="0"/>
              <a:t>의 </a:t>
            </a:r>
            <a:r>
              <a:rPr lang="en-US" altLang="ko-KR" sz="2400" dirty="0"/>
              <a:t>1/2</a:t>
            </a:r>
            <a:r>
              <a:rPr lang="ko-KR" altLang="en-US" sz="2400" dirty="0"/>
              <a:t>이면 </a:t>
            </a:r>
            <a:r>
              <a:rPr lang="en-US" altLang="ko-KR" sz="2400" dirty="0"/>
              <a:t>(s-K)</a:t>
            </a:r>
            <a:r>
              <a:rPr lang="ko-KR" altLang="en-US" sz="2400" dirty="0"/>
              <a:t>이므로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DB759-9F2F-4370-9AA9-1D7529381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72F5FC1-E5AE-4298-8FC8-E8AC8DC65A3D}" type="slidenum">
              <a:rPr lang="en-US" altLang="ko-KR" sz="1200">
                <a:latin typeface="Tahoma" panose="020B0604030504040204" pitchFamily="34" charset="0"/>
              </a:rPr>
              <a:pPr/>
              <a:t>16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D02EEBDA-4CBF-42D9-8D8F-8A3CEF906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 아이디어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2935CF80-23B6-4733-9925-194976E3FA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따라서 분할 문제의 해인 </a:t>
            </a:r>
            <a:r>
              <a:rPr lang="en-US" altLang="ko-KR" sz="2400" dirty="0"/>
              <a:t>X</a:t>
            </a:r>
            <a:r>
              <a:rPr lang="ko-KR" altLang="en-US" sz="2400" dirty="0"/>
              <a:t>와 </a:t>
            </a:r>
            <a:r>
              <a:rPr lang="en-US" altLang="ko-KR" sz="2400" dirty="0"/>
              <a:t>Y </a:t>
            </a:r>
            <a:r>
              <a:rPr lang="ko-KR" altLang="en-US" sz="2400" dirty="0"/>
              <a:t>중에서 </a:t>
            </a:r>
            <a:r>
              <a:rPr lang="en-US" altLang="ko-KR" sz="2400" dirty="0"/>
              <a:t>t</a:t>
            </a:r>
            <a:r>
              <a:rPr lang="ko-KR" altLang="en-US" sz="2400" dirty="0"/>
              <a:t>를 가진 집합에서 </a:t>
            </a:r>
            <a:r>
              <a:rPr lang="en-US" altLang="ko-KR" sz="2400" dirty="0"/>
              <a:t>t</a:t>
            </a:r>
            <a:r>
              <a:rPr lang="ko-KR" altLang="en-US" sz="2400" dirty="0"/>
              <a:t>를 제거한 집합이 부분 집합의 합 문제의 해가 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왜냐하면 만일 </a:t>
            </a:r>
            <a:r>
              <a:rPr lang="en-US" altLang="ko-KR" sz="2400" dirty="0"/>
              <a:t>X</a:t>
            </a:r>
            <a:r>
              <a:rPr lang="ko-KR" altLang="en-US" sz="2400" dirty="0"/>
              <a:t>에 </a:t>
            </a:r>
            <a:r>
              <a:rPr lang="en-US" altLang="ko-KR" sz="2400" dirty="0"/>
              <a:t>t</a:t>
            </a:r>
            <a:r>
              <a:rPr lang="ko-KR" altLang="en-US" sz="2400" dirty="0"/>
              <a:t>가 속해 있었다면</a:t>
            </a:r>
            <a:r>
              <a:rPr lang="en-US" altLang="ko-KR" sz="2400" dirty="0"/>
              <a:t>, X</a:t>
            </a:r>
            <a:r>
              <a:rPr lang="ko-KR" altLang="en-US" sz="2400" dirty="0"/>
              <a:t>에서 </a:t>
            </a:r>
            <a:r>
              <a:rPr lang="en-US" altLang="ko-KR" sz="2400" dirty="0"/>
              <a:t>t</a:t>
            </a:r>
            <a:r>
              <a:rPr lang="ko-KR" altLang="en-US" sz="2400" dirty="0"/>
              <a:t>를 제외한 원소의 합이 </a:t>
            </a:r>
            <a:r>
              <a:rPr lang="en-US" altLang="ko-KR" sz="2400" dirty="0"/>
              <a:t>(s-K)-t = (s-K)-(s-2K) = s-K-s+2K = K</a:t>
            </a:r>
            <a:r>
              <a:rPr lang="ko-KR" altLang="en-US" sz="2400" dirty="0"/>
              <a:t>가 되기 때문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그러므로 부분 집합의 합 문제의 해는 바로</a:t>
            </a:r>
            <a:r>
              <a:rPr lang="ko-KR" altLang="en-US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X-t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2DB792-890A-4B94-AABB-8149C514EA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4752636-84D9-43EB-B5BA-137E9A60D3E8}" type="slidenum">
              <a:rPr lang="en-US" altLang="ko-KR" sz="1200">
                <a:latin typeface="Tahoma" panose="020B0604030504040204" pitchFamily="34" charset="0"/>
              </a:rPr>
              <a:pPr/>
              <a:t>17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8467BF6C-AF0C-4AE7-A1D3-F94B35F88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 예제</a:t>
            </a:r>
            <a:endParaRPr lang="en-US" altLang="ko-KR" dirty="0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229B1975-1C38-4799-819E-214C6F7F5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부분 집합의 합 문제를 분할 문제로 변환하여 해결하는 예제로 </a:t>
            </a:r>
            <a:r>
              <a:rPr lang="en-US" altLang="ko-KR" dirty="0"/>
              <a:t>s, K, t </a:t>
            </a:r>
            <a:r>
              <a:rPr lang="ko-KR" altLang="en-US" dirty="0"/>
              <a:t>값은 다음과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 = 20+35+45+70+80 = 250</a:t>
            </a:r>
          </a:p>
          <a:p>
            <a:pPr lvl="1"/>
            <a:r>
              <a:rPr lang="en-US" altLang="ko-KR" dirty="0"/>
              <a:t>K = 105</a:t>
            </a:r>
          </a:p>
          <a:p>
            <a:pPr lvl="1"/>
            <a:r>
              <a:rPr lang="en-US" altLang="ko-KR" dirty="0"/>
              <a:t>t = s-2K = 250-(2x105) = 250-210 = 40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9B6492-B435-481D-97A3-0E1775425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7FD6ED1-C2E8-47EC-9E45-7E6954414FA6}" type="slidenum">
              <a:rPr lang="en-US" altLang="ko-KR" sz="1200">
                <a:latin typeface="Tahoma" panose="020B0604030504040204" pitchFamily="34" charset="0"/>
              </a:rPr>
              <a:pPr/>
              <a:t>18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BC0605-F117-42A5-B43A-38AB6A04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60585"/>
            <a:ext cx="78295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C6040B64-7469-408B-B991-4945901EB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변환과 시간 복잡도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EE20BA3A-9B57-4E26-92AB-2F4265677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sz="2800" dirty="0"/>
              <a:t>문제를 변환하는 전 과정의 시간 복잡도는 다음의 </a:t>
            </a:r>
            <a:r>
              <a:rPr lang="en-US" altLang="ko-KR" sz="2800" dirty="0"/>
              <a:t>3</a:t>
            </a:r>
            <a:r>
              <a:rPr lang="ko-KR" altLang="en-US" sz="2800" dirty="0"/>
              <a:t>단계의 시간 복잡도의 합</a:t>
            </a:r>
            <a:endParaRPr lang="en-US" altLang="ko-KR" sz="2800" dirty="0"/>
          </a:p>
          <a:p>
            <a:pPr lvl="4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문제 </a:t>
            </a:r>
            <a:r>
              <a:rPr lang="en-US" altLang="ko-KR" dirty="0"/>
              <a:t>A</a:t>
            </a:r>
            <a:r>
              <a:rPr lang="ko-KR" altLang="en-US" dirty="0"/>
              <a:t>의 입력을 문제 </a:t>
            </a:r>
            <a:r>
              <a:rPr lang="en-US" altLang="ko-KR" dirty="0"/>
              <a:t>B</a:t>
            </a:r>
            <a:r>
              <a:rPr lang="ko-KR" altLang="en-US" dirty="0"/>
              <a:t>의 입력으로 변환하는 시간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문제 </a:t>
            </a:r>
            <a:r>
              <a:rPr lang="en-US" altLang="ko-KR" dirty="0"/>
              <a:t>B</a:t>
            </a:r>
            <a:r>
              <a:rPr lang="ko-KR" altLang="en-US" dirty="0"/>
              <a:t>를 위한 알고리즘이 수행되는 시간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문제 </a:t>
            </a:r>
            <a:r>
              <a:rPr lang="en-US" altLang="ko-KR" dirty="0"/>
              <a:t>B</a:t>
            </a:r>
            <a:r>
              <a:rPr lang="ko-KR" altLang="en-US" dirty="0"/>
              <a:t>의 해를 문제 </a:t>
            </a:r>
            <a:r>
              <a:rPr lang="en-US" altLang="ko-KR" dirty="0"/>
              <a:t>A</a:t>
            </a:r>
            <a:r>
              <a:rPr lang="ko-KR" altLang="en-US" dirty="0"/>
              <a:t>의 해로 변환하는 시간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첫 단계와 세 번째 단계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단순한 입출력 변환이므로 다항식 시간에 수행</a:t>
            </a:r>
            <a:endParaRPr lang="en-US" altLang="ko-KR" dirty="0"/>
          </a:p>
          <a:p>
            <a:pPr lvl="4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ko-KR" altLang="en-US" dirty="0"/>
              <a:t>두 번째 단계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문제 변환의 시간 복잡도는 두 번째 단계의 시간 복잡도에 따라 결정된다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두 번째 단계가 다항식 시간이 걸리면</a:t>
            </a:r>
            <a:r>
              <a:rPr lang="en-US" altLang="ko-KR" dirty="0"/>
              <a:t>, </a:t>
            </a:r>
            <a:r>
              <a:rPr lang="ko-KR" altLang="en-US" dirty="0"/>
              <a:t>문제 </a:t>
            </a:r>
            <a:r>
              <a:rPr lang="en-US" altLang="ko-KR" dirty="0"/>
              <a:t>A</a:t>
            </a:r>
            <a:r>
              <a:rPr lang="ko-KR" altLang="en-US" dirty="0"/>
              <a:t>도 다항식 시간에 해결된다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662246-7418-4492-8E4C-17976C1CEA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BB95EF6-54FB-429E-A681-6D5F75B65EB9}" type="slidenum">
              <a:rPr lang="en-US" altLang="ko-KR" sz="1200">
                <a:latin typeface="Tahoma" panose="020B0604030504040204" pitchFamily="34" charset="0"/>
              </a:rPr>
              <a:pPr/>
              <a:t>19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3B8AC-B2FE-49F5-9670-E3B55E5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A485-D841-401B-9DDF-DBA19757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7512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7.1 </a:t>
            </a:r>
            <a:r>
              <a:rPr lang="ko-KR" altLang="en-US" dirty="0"/>
              <a:t>문제 분류</a:t>
            </a:r>
          </a:p>
          <a:p>
            <a:pPr marL="0" indent="0">
              <a:buNone/>
            </a:pPr>
            <a:r>
              <a:rPr lang="en-US" altLang="ko-KR" dirty="0"/>
              <a:t>7.2 NP-</a:t>
            </a:r>
            <a:r>
              <a:rPr lang="ko-KR" altLang="en-US" dirty="0"/>
              <a:t>완전 문제의 특성</a:t>
            </a:r>
          </a:p>
          <a:p>
            <a:pPr marL="0" indent="0">
              <a:buNone/>
            </a:pPr>
            <a:r>
              <a:rPr lang="en-US" altLang="ko-KR" dirty="0"/>
              <a:t>7.3 NP-</a:t>
            </a:r>
            <a:r>
              <a:rPr lang="ko-KR" altLang="en-US" dirty="0"/>
              <a:t>완전 문제의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7.4 NP-</a:t>
            </a:r>
            <a:r>
              <a:rPr lang="ko-KR" altLang="en-US" dirty="0"/>
              <a:t>완전 </a:t>
            </a:r>
            <a:r>
              <a:rPr lang="ko-KR" altLang="en-US"/>
              <a:t>문제들의 활용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24BEF-A40D-4220-948C-21803440D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49F2DEC-EC42-4636-8D02-31596CFDBC9E}" type="slidenum">
              <a:rPr lang="en-US" altLang="ko-KR" smtClean="0"/>
              <a:pPr/>
              <a:t>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940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11C7346D-B8AA-46F0-8BC7-9BDE157B0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변환과 시간 복잡도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CD65B-B282-4201-A35A-1BD57A0ED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606FA6D-02BF-4A8E-B18B-FF09D38D1351}" type="slidenum">
              <a:rPr lang="en-US" altLang="ko-KR" sz="1200">
                <a:latin typeface="Tahoma" panose="020B0604030504040204" pitchFamily="34" charset="0"/>
              </a:rPr>
              <a:pPr/>
              <a:t>20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F338D0-ECD9-49E9-9EC9-8FEB515B10A3}"/>
              </a:ext>
            </a:extLst>
          </p:cNvPr>
          <p:cNvSpPr/>
          <p:nvPr/>
        </p:nvSpPr>
        <p:spPr>
          <a:xfrm>
            <a:off x="1691680" y="2276872"/>
            <a:ext cx="5472608" cy="2160240"/>
          </a:xfrm>
          <a:prstGeom prst="rect">
            <a:avLst/>
          </a:prstGeom>
          <a:solidFill>
            <a:srgbClr val="FFF7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BF1-FFFF-4E81-9446-9127BEA9207E}"/>
              </a:ext>
            </a:extLst>
          </p:cNvPr>
          <p:cNvSpPr txBox="1"/>
          <p:nvPr/>
        </p:nvSpPr>
        <p:spPr>
          <a:xfrm>
            <a:off x="179512" y="306896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입력</a:t>
            </a:r>
            <a:r>
              <a:rPr 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451E7-C9A3-4722-B799-FD15713C1993}"/>
              </a:ext>
            </a:extLst>
          </p:cNvPr>
          <p:cNvSpPr txBox="1"/>
          <p:nvPr/>
        </p:nvSpPr>
        <p:spPr>
          <a:xfrm>
            <a:off x="1979712" y="306896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입력</a:t>
            </a:r>
            <a:r>
              <a:rPr 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5E2567-65D8-497D-A4A1-FA9B727D0176}"/>
              </a:ext>
            </a:extLst>
          </p:cNvPr>
          <p:cNvSpPr/>
          <p:nvPr/>
        </p:nvSpPr>
        <p:spPr>
          <a:xfrm>
            <a:off x="3419872" y="2636911"/>
            <a:ext cx="2088232" cy="1342891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00CC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48ADD-0991-4A9E-9D9F-41A4087459BC}"/>
              </a:ext>
            </a:extLst>
          </p:cNvPr>
          <p:cNvSpPr txBox="1"/>
          <p:nvPr/>
        </p:nvSpPr>
        <p:spPr>
          <a:xfrm>
            <a:off x="3779912" y="299695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2000" b="1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 </a:t>
            </a:r>
            <a:r>
              <a:rPr lang="ko-KR" altLang="en-US" sz="2000" b="1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</a:t>
            </a:r>
            <a:r>
              <a:rPr lang="en-US" sz="2000" b="1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AE8C4-CCFC-40F5-9B1B-ED031B18915E}"/>
              </a:ext>
            </a:extLst>
          </p:cNvPr>
          <p:cNvSpPr txBox="1"/>
          <p:nvPr/>
        </p:nvSpPr>
        <p:spPr>
          <a:xfrm>
            <a:off x="5802729" y="31094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해</a:t>
            </a:r>
            <a:r>
              <a:rPr lang="en-US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BC923-6714-4E47-8573-863A68C33C1A}"/>
              </a:ext>
            </a:extLst>
          </p:cNvPr>
          <p:cNvSpPr txBox="1"/>
          <p:nvPr/>
        </p:nvSpPr>
        <p:spPr>
          <a:xfrm>
            <a:off x="7756110" y="2989988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해</a:t>
            </a:r>
            <a:r>
              <a:rPr 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B37F45-AED2-4C7F-A762-98F72E52CEBE}"/>
              </a:ext>
            </a:extLst>
          </p:cNvPr>
          <p:cNvCxnSpPr/>
          <p:nvPr/>
        </p:nvCxnSpPr>
        <p:spPr>
          <a:xfrm>
            <a:off x="2951872" y="3415004"/>
            <a:ext cx="468000" cy="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5A3EA9-DE01-4184-8BB1-36AE8F8D20F5}"/>
              </a:ext>
            </a:extLst>
          </p:cNvPr>
          <p:cNvSpPr txBox="1"/>
          <p:nvPr/>
        </p:nvSpPr>
        <p:spPr>
          <a:xfrm>
            <a:off x="1331640" y="34917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</a:t>
            </a:r>
            <a:r>
              <a: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FD9DCE-414D-4154-8493-72611E29D675}"/>
              </a:ext>
            </a:extLst>
          </p:cNvPr>
          <p:cNvCxnSpPr/>
          <p:nvPr/>
        </p:nvCxnSpPr>
        <p:spPr>
          <a:xfrm>
            <a:off x="5508152" y="3392125"/>
            <a:ext cx="432000" cy="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B9F018-F79B-431E-AA02-5745097DBFDD}"/>
              </a:ext>
            </a:extLst>
          </p:cNvPr>
          <p:cNvSpPr txBox="1"/>
          <p:nvPr/>
        </p:nvSpPr>
        <p:spPr>
          <a:xfrm>
            <a:off x="6919320" y="3410344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</a:t>
            </a:r>
            <a:r>
              <a: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6" name="오른쪽 화살표 12">
            <a:extLst>
              <a:ext uri="{FF2B5EF4-FFF2-40B4-BE49-F238E27FC236}">
                <a16:creationId xmlns:a16="http://schemas.microsoft.com/office/drawing/2014/main" id="{04EC3C1F-86C1-42A0-91FA-FB2081AFD8F1}"/>
              </a:ext>
            </a:extLst>
          </p:cNvPr>
          <p:cNvSpPr/>
          <p:nvPr/>
        </p:nvSpPr>
        <p:spPr>
          <a:xfrm>
            <a:off x="6941671" y="3190746"/>
            <a:ext cx="792088" cy="288032"/>
          </a:xfrm>
          <a:prstGeom prst="rightArrow">
            <a:avLst/>
          </a:prstGeom>
          <a:solidFill>
            <a:srgbClr val="E5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오른쪽 화살표 13">
            <a:extLst>
              <a:ext uri="{FF2B5EF4-FFF2-40B4-BE49-F238E27FC236}">
                <a16:creationId xmlns:a16="http://schemas.microsoft.com/office/drawing/2014/main" id="{FC4C72FF-90B5-417E-A132-16FF988D81D3}"/>
              </a:ext>
            </a:extLst>
          </p:cNvPr>
          <p:cNvSpPr/>
          <p:nvPr/>
        </p:nvSpPr>
        <p:spPr>
          <a:xfrm>
            <a:off x="1331640" y="3212976"/>
            <a:ext cx="792088" cy="288032"/>
          </a:xfrm>
          <a:prstGeom prst="rightArrow">
            <a:avLst/>
          </a:prstGeom>
          <a:solidFill>
            <a:srgbClr val="E5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4C17C-EE0B-4654-83EA-A6FDD1D1150B}"/>
              </a:ext>
            </a:extLst>
          </p:cNvPr>
          <p:cNvSpPr txBox="1"/>
          <p:nvPr/>
        </p:nvSpPr>
        <p:spPr>
          <a:xfrm>
            <a:off x="1223628" y="173138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</a:t>
            </a:r>
            <a:r>
              <a:rPr lang="en-US" altLang="ko-KR"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 </a:t>
            </a:r>
            <a:r>
              <a:rPr lang="ko-KR" altLang="en-US"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</a:t>
            </a:r>
            <a:r>
              <a:rPr lang="en-US"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92125-3573-4260-9BD7-60C2737F1A2D}"/>
              </a:ext>
            </a:extLst>
          </p:cNvPr>
          <p:cNvSpPr txBox="1"/>
          <p:nvPr/>
        </p:nvSpPr>
        <p:spPr>
          <a:xfrm>
            <a:off x="1331640" y="285293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</a:t>
            </a:r>
            <a:r>
              <a: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989180-424E-444D-819B-69F0FE08110D}"/>
              </a:ext>
            </a:extLst>
          </p:cNvPr>
          <p:cNvSpPr txBox="1"/>
          <p:nvPr/>
        </p:nvSpPr>
        <p:spPr>
          <a:xfrm>
            <a:off x="6872960" y="2775248"/>
            <a:ext cx="79208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r>
              <a:rPr 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D8003-C499-4B4B-BD9B-3A11D9577FE9}"/>
              </a:ext>
            </a:extLst>
          </p:cNvPr>
          <p:cNvSpPr txBox="1"/>
          <p:nvPr/>
        </p:nvSpPr>
        <p:spPr>
          <a:xfrm>
            <a:off x="1122209" y="3923861"/>
            <a:ext cx="1239442" cy="338554"/>
          </a:xfrm>
          <a:prstGeom prst="rect">
            <a:avLst/>
          </a:prstGeom>
          <a:solidFill>
            <a:srgbClr val="E5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다항식</a:t>
            </a:r>
            <a:r>
              <a:rPr lang="en-US" sz="16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</a:t>
            </a:r>
            <a:endParaRPr lang="en-US" sz="16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821394-2B75-4854-8073-39AF00BDCCF3}"/>
              </a:ext>
            </a:extLst>
          </p:cNvPr>
          <p:cNvSpPr txBox="1"/>
          <p:nvPr/>
        </p:nvSpPr>
        <p:spPr>
          <a:xfrm>
            <a:off x="6797218" y="3797878"/>
            <a:ext cx="1239442" cy="338554"/>
          </a:xfrm>
          <a:prstGeom prst="rect">
            <a:avLst/>
          </a:prstGeom>
          <a:solidFill>
            <a:srgbClr val="E5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다항식</a:t>
            </a:r>
            <a:r>
              <a:rPr lang="en-US" sz="16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</a:t>
            </a:r>
            <a:endParaRPr lang="en-US" sz="16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458CD-A71B-4EAF-AA6D-0D11D7CF08ED}"/>
              </a:ext>
            </a:extLst>
          </p:cNvPr>
          <p:cNvSpPr txBox="1"/>
          <p:nvPr/>
        </p:nvSpPr>
        <p:spPr>
          <a:xfrm>
            <a:off x="3690232" y="4167382"/>
            <a:ext cx="1622560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6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 </a:t>
            </a:r>
            <a:r>
              <a:rPr lang="ko-KR" altLang="en-US" sz="16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</a:t>
            </a:r>
            <a:endParaRPr lang="en-US" altLang="ko-KR" sz="1600" b="1" dirty="0">
              <a:solidFill>
                <a:srgbClr val="0000CC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복잡도</a:t>
            </a:r>
            <a:endParaRPr lang="en-US" sz="1600" b="1" dirty="0">
              <a:solidFill>
                <a:srgbClr val="0000CC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BB5DAA2A-2490-4505-ADFB-4F861FB7C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추이 </a:t>
            </a:r>
            <a:r>
              <a:rPr lang="en-US" altLang="ko-KR" dirty="0"/>
              <a:t>(transitive) </a:t>
            </a:r>
            <a:r>
              <a:rPr lang="ko-KR" altLang="en-US" dirty="0"/>
              <a:t>관계</a:t>
            </a:r>
            <a:endParaRPr lang="en-US" altLang="ko-KR" dirty="0"/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CA12D059-87F7-4286-8919-41335401C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와 문제 </a:t>
            </a:r>
            <a:r>
              <a:rPr lang="en-US" altLang="ko-KR" sz="2400" dirty="0"/>
              <a:t>B </a:t>
            </a:r>
            <a:r>
              <a:rPr lang="ko-KR" altLang="en-US" sz="2400" dirty="0"/>
              <a:t>사이에 다항식 시간 변환 관계가 성립하면</a:t>
            </a:r>
            <a:r>
              <a:rPr lang="en-US" altLang="ko-KR" sz="2400" dirty="0"/>
              <a:t>, </a:t>
            </a: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가 문제 </a:t>
            </a:r>
            <a:r>
              <a:rPr lang="en-US" altLang="ko-KR" sz="2400" dirty="0"/>
              <a:t>B</a:t>
            </a:r>
            <a:r>
              <a:rPr lang="ko-KR" altLang="en-US" sz="2400" dirty="0"/>
              <a:t>로 다항식 시간에 변환 </a:t>
            </a:r>
            <a:r>
              <a:rPr lang="en-US" altLang="ko-KR" sz="2400" dirty="0"/>
              <a:t>(polynomial time reduction)</a:t>
            </a:r>
            <a:r>
              <a:rPr lang="ko-KR" altLang="en-US" sz="2400" dirty="0"/>
              <a:t>이</a:t>
            </a:r>
            <a:r>
              <a:rPr lang="en-US" altLang="ko-KR" sz="2400" dirty="0"/>
              <a:t> </a:t>
            </a:r>
            <a:r>
              <a:rPr lang="ko-KR" altLang="en-US" sz="2400" dirty="0"/>
              <a:t>가능하다고 한다</a:t>
            </a:r>
            <a:r>
              <a:rPr lang="en-US" altLang="ko-KR" sz="2400" dirty="0"/>
              <a:t>.</a:t>
            </a:r>
          </a:p>
          <a:p>
            <a:pPr>
              <a:spcAft>
                <a:spcPts val="1800"/>
              </a:spcAft>
            </a:pPr>
            <a:r>
              <a:rPr lang="ko-KR" altLang="en-US" sz="2400" dirty="0"/>
              <a:t>동시에 문제 </a:t>
            </a:r>
            <a:r>
              <a:rPr lang="en-US" altLang="ko-KR" sz="2400" dirty="0"/>
              <a:t>B</a:t>
            </a:r>
            <a:r>
              <a:rPr lang="ko-KR" altLang="en-US" sz="2400" dirty="0"/>
              <a:t>가 문제 </a:t>
            </a:r>
            <a:r>
              <a:rPr lang="en-US" altLang="ko-KR" sz="2400" dirty="0"/>
              <a:t>C</a:t>
            </a:r>
            <a:r>
              <a:rPr lang="ko-KR" altLang="en-US" sz="2400" dirty="0"/>
              <a:t>로 다항식 시간에 변환 가능하면</a:t>
            </a:r>
            <a:r>
              <a:rPr lang="en-US" altLang="ko-KR" sz="2400" dirty="0"/>
              <a:t>, </a:t>
            </a:r>
            <a:r>
              <a:rPr lang="ko-KR" altLang="en-US" sz="2400" dirty="0"/>
              <a:t>결국 문제 </a:t>
            </a:r>
            <a:r>
              <a:rPr lang="en-US" altLang="ko-KR" sz="2400" dirty="0"/>
              <a:t>A</a:t>
            </a:r>
            <a:r>
              <a:rPr lang="ko-KR" altLang="en-US" sz="2400" dirty="0"/>
              <a:t>가 문제 </a:t>
            </a:r>
            <a:r>
              <a:rPr lang="en-US" altLang="ko-KR" sz="2400" dirty="0"/>
              <a:t>C</a:t>
            </a:r>
            <a:r>
              <a:rPr lang="ko-KR" altLang="en-US" sz="2400" dirty="0"/>
              <a:t>로 다항식 시간에 변환 가능하다</a:t>
            </a:r>
            <a:r>
              <a:rPr lang="en-US" altLang="ko-KR" sz="2400" dirty="0"/>
              <a:t>.</a:t>
            </a:r>
          </a:p>
          <a:p>
            <a:pPr>
              <a:spcAft>
                <a:spcPts val="1800"/>
              </a:spcAft>
            </a:pPr>
            <a:r>
              <a:rPr lang="ko-KR" altLang="en-US" sz="2400" dirty="0"/>
              <a:t>이러한 추이 관계로 </a:t>
            </a:r>
            <a:r>
              <a:rPr lang="en-US" altLang="ko-KR" sz="2400" dirty="0"/>
              <a:t>NP-</a:t>
            </a:r>
            <a:r>
              <a:rPr lang="ko-KR" altLang="en-US" sz="2400" dirty="0"/>
              <a:t>완전 문제들이 서로 얽혀 있어서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00B0F0"/>
                </a:solidFill>
              </a:rPr>
              <a:t>NP-</a:t>
            </a:r>
            <a:r>
              <a:rPr lang="ko-KR" altLang="en-US" sz="2400" dirty="0">
                <a:solidFill>
                  <a:srgbClr val="00B0F0"/>
                </a:solidFill>
              </a:rPr>
              <a:t>완전 문제들 중에서 어느 한 문제만 다항식 시간에 해결되면</a:t>
            </a:r>
            <a:r>
              <a:rPr lang="en-US" altLang="ko-KR" sz="2400" dirty="0">
                <a:solidFill>
                  <a:srgbClr val="00B0F0"/>
                </a:solidFill>
              </a:rPr>
              <a:t>, </a:t>
            </a:r>
            <a:r>
              <a:rPr lang="ko-KR" altLang="en-US" sz="2400" dirty="0">
                <a:solidFill>
                  <a:srgbClr val="00B0F0"/>
                </a:solidFill>
              </a:rPr>
              <a:t>모든 다른 </a:t>
            </a:r>
            <a:r>
              <a:rPr lang="en-US" altLang="ko-KR" sz="2400" dirty="0">
                <a:solidFill>
                  <a:srgbClr val="00B0F0"/>
                </a:solidFill>
              </a:rPr>
              <a:t>NP-</a:t>
            </a:r>
            <a:r>
              <a:rPr lang="ko-KR" altLang="en-US" sz="2400" dirty="0">
                <a:solidFill>
                  <a:srgbClr val="00B0F0"/>
                </a:solidFill>
              </a:rPr>
              <a:t>완전 문제들이 다항식 시간에 해결</a:t>
            </a:r>
            <a:r>
              <a:rPr lang="ko-KR" altLang="en-US" sz="2400" dirty="0"/>
              <a:t>된다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BACFF-41F8-4664-A423-9814F0F77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A06155B-3410-4F35-96E5-DAA391BF9D0A}" type="slidenum">
              <a:rPr lang="en-US" altLang="ko-KR" sz="1200">
                <a:latin typeface="Tahoma" panose="020B0604030504040204" pitchFamily="34" charset="0"/>
              </a:rPr>
              <a:pPr/>
              <a:t>21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7ED64F19-8FD0-4EC3-8882-C1ED107E7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NP-</a:t>
            </a:r>
            <a:r>
              <a:rPr lang="ko-KR" altLang="en-US" dirty="0"/>
              <a:t>하드</a:t>
            </a:r>
            <a:r>
              <a:rPr lang="en-US" altLang="ko-KR" dirty="0"/>
              <a:t>(Hard) </a:t>
            </a:r>
            <a:r>
              <a:rPr lang="ko-KR" altLang="en-US" dirty="0"/>
              <a:t>문제 집합</a:t>
            </a:r>
            <a:endParaRPr lang="en-US" altLang="ko-KR" dirty="0"/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F12F4591-55C4-42FC-A9B3-01B7C5244B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문제의 변환을 통해 또 다른 문제 집합인 </a:t>
            </a:r>
            <a:r>
              <a:rPr lang="en-US" altLang="ko-KR" sz="2400" dirty="0"/>
              <a:t>NP-</a:t>
            </a:r>
            <a:r>
              <a:rPr lang="ko-KR" altLang="en-US" sz="2400" dirty="0"/>
              <a:t>하드 </a:t>
            </a:r>
            <a:r>
              <a:rPr lang="en-US" altLang="ko-KR" sz="2400" dirty="0"/>
              <a:t>(hard)</a:t>
            </a:r>
            <a:r>
              <a:rPr lang="ko-KR" altLang="en-US" sz="2400" dirty="0"/>
              <a:t> 문제 집합을 다음과 같이 정의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‘</a:t>
            </a:r>
            <a:r>
              <a:rPr lang="ko-KR" altLang="en-US" sz="2200" dirty="0"/>
              <a:t>하드</a:t>
            </a:r>
            <a:r>
              <a:rPr lang="en-US" altLang="ko-KR" sz="2200" dirty="0"/>
              <a:t>’</a:t>
            </a:r>
            <a:r>
              <a:rPr lang="ko-KR" altLang="en-US" sz="2200" dirty="0"/>
              <a:t>란 적어도 어떤 </a:t>
            </a:r>
            <a:r>
              <a:rPr lang="en-US" altLang="ko-KR" sz="2200" dirty="0"/>
              <a:t>NP </a:t>
            </a:r>
            <a:r>
              <a:rPr lang="ko-KR" altLang="en-US" sz="2200" dirty="0"/>
              <a:t>문제보다 해결하기 어렵다는 뜻</a:t>
            </a:r>
            <a:endParaRPr lang="en-US" altLang="ko-KR" sz="2200" dirty="0"/>
          </a:p>
          <a:p>
            <a:pPr lvl="2"/>
            <a:endParaRPr lang="en-US" altLang="ko-KR" sz="2200" dirty="0"/>
          </a:p>
          <a:p>
            <a:r>
              <a:rPr lang="ko-KR" altLang="en-US" sz="2200" dirty="0"/>
              <a:t>모든 </a:t>
            </a:r>
            <a:r>
              <a:rPr lang="en-US" altLang="ko-KR" sz="2200" dirty="0"/>
              <a:t>NP </a:t>
            </a:r>
            <a:r>
              <a:rPr lang="ko-KR" altLang="en-US" sz="2200" dirty="0"/>
              <a:t>문제가 </a:t>
            </a:r>
            <a:r>
              <a:rPr lang="en-US" altLang="ko-KR" sz="2200" dirty="0"/>
              <a:t>NP-</a:t>
            </a:r>
            <a:r>
              <a:rPr lang="ko-KR" altLang="en-US" sz="2200" dirty="0"/>
              <a:t>하드 문제로 다항식 시간에 변환 가능하여야 함에도 불구하고</a:t>
            </a:r>
            <a:r>
              <a:rPr lang="en-US" altLang="ko-KR" sz="2200" dirty="0"/>
              <a:t>, NP-</a:t>
            </a:r>
            <a:r>
              <a:rPr lang="ko-KR" altLang="en-US" sz="2200" dirty="0"/>
              <a:t>하드 문제는 반드시 </a:t>
            </a:r>
            <a:r>
              <a:rPr lang="en-US" altLang="ko-KR" sz="2200" dirty="0"/>
              <a:t>NP </a:t>
            </a:r>
            <a:r>
              <a:rPr lang="ko-KR" altLang="en-US" sz="2200" dirty="0"/>
              <a:t>문제일 필요는 </a:t>
            </a:r>
            <a:r>
              <a:rPr lang="ko-KR" altLang="en-US" sz="2400" dirty="0"/>
              <a:t>없다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A92ED-900E-4CE2-80FE-E6B82F1AD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781F044-7226-4663-AC08-0CA9086B1803}" type="slidenum">
              <a:rPr lang="en-US" altLang="ko-KR" sz="1200">
                <a:latin typeface="Tahoma" panose="020B0604030504040204" pitchFamily="34" charset="0"/>
              </a:rPr>
              <a:pPr/>
              <a:t>22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23557" name="TextBox 4">
            <a:extLst>
              <a:ext uri="{FF2B5EF4-FFF2-40B4-BE49-F238E27FC236}">
                <a16:creationId xmlns:a16="http://schemas.microsoft.com/office/drawing/2014/main" id="{DFB5CC8C-1699-4005-B828-4FF3E9F93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2413000"/>
            <a:ext cx="6408738" cy="10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ko-KR" altLang="en-US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어느 문제 </a:t>
            </a:r>
            <a:r>
              <a:rPr lang="en-US" altLang="ko-KR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대해서</a:t>
            </a:r>
            <a:r>
              <a:rPr lang="en-US" altLang="ko-KR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만일 </a:t>
            </a:r>
            <a:r>
              <a:rPr lang="ko-KR" altLang="en-US" sz="2000" b="1" u="sng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모든 </a:t>
            </a:r>
            <a:r>
              <a:rPr lang="en-US" altLang="ko-KR" sz="2000" b="1" u="sng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NP </a:t>
            </a:r>
            <a:r>
              <a:rPr lang="ko-KR" altLang="en-US" sz="2000" b="1" u="sng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</a:t>
            </a:r>
            <a:r>
              <a:rPr lang="ko-KR" altLang="en-US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문제 </a:t>
            </a:r>
            <a:r>
              <a:rPr lang="en-US" altLang="ko-KR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다항식 시간에 변환이 가능하다면</a:t>
            </a:r>
            <a:r>
              <a:rPr lang="en-US" altLang="ko-KR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NP-</a:t>
            </a:r>
            <a:r>
              <a:rPr lang="ko-KR" altLang="en-US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하드 문제이다</a:t>
            </a:r>
            <a:r>
              <a:rPr lang="en-US" altLang="ko-KR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1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D8FDF186-0A20-431F-9073-BBF9337E2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집합들 사이의 관계</a:t>
            </a:r>
            <a:endParaRPr lang="en-US" altLang="ko-KR" dirty="0"/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F9134C9E-72C3-46D9-B390-76F85F7757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dirty="0"/>
              <a:t>NP-</a:t>
            </a:r>
            <a:r>
              <a:rPr lang="ko-KR" altLang="en-US" sz="2400" dirty="0"/>
              <a:t>완전 문제는 </a:t>
            </a:r>
            <a:r>
              <a:rPr lang="en-US" altLang="ko-KR" sz="2400" dirty="0"/>
              <a:t>NP-</a:t>
            </a:r>
            <a:r>
              <a:rPr lang="ko-KR" altLang="en-US" sz="2400" dirty="0"/>
              <a:t>하드 문제이면서 동시에 </a:t>
            </a:r>
            <a:r>
              <a:rPr lang="en-US" altLang="ko-KR" sz="2400" dirty="0"/>
              <a:t>NP </a:t>
            </a:r>
            <a:r>
              <a:rPr lang="ko-KR" altLang="en-US" sz="2400" dirty="0"/>
              <a:t>문제이다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dirty="0">
                <a:solidFill>
                  <a:srgbClr val="00B0F0"/>
                </a:solidFill>
              </a:rPr>
              <a:t>NP-</a:t>
            </a:r>
            <a:r>
              <a:rPr lang="ko-KR" altLang="en-US" dirty="0">
                <a:solidFill>
                  <a:srgbClr val="00B0F0"/>
                </a:solidFill>
              </a:rPr>
              <a:t>완전 문제의 정의</a:t>
            </a:r>
            <a:endParaRPr lang="en-US" altLang="ko-KR" dirty="0">
              <a:solidFill>
                <a:srgbClr val="00B0F0"/>
              </a:solidFill>
            </a:endParaRPr>
          </a:p>
          <a:p>
            <a:pPr lvl="1"/>
            <a:r>
              <a:rPr lang="ko-KR" altLang="en-US" sz="2000" dirty="0"/>
              <a:t>문제 </a:t>
            </a:r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NP-</a:t>
            </a:r>
            <a:r>
              <a:rPr lang="ko-KR" altLang="en-US" sz="2000" dirty="0"/>
              <a:t>완전 문제가 되려면</a:t>
            </a:r>
            <a:r>
              <a:rPr lang="en-US" altLang="ko-KR" sz="2000" dirty="0"/>
              <a:t>,</a:t>
            </a:r>
          </a:p>
          <a:p>
            <a:pPr lvl="2"/>
            <a:r>
              <a:rPr lang="ko-KR" altLang="en-US" dirty="0"/>
              <a:t>문제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NP </a:t>
            </a:r>
            <a:r>
              <a:rPr lang="ko-KR" altLang="en-US" dirty="0"/>
              <a:t>문제이고</a:t>
            </a:r>
            <a:r>
              <a:rPr lang="en-US" altLang="ko-KR" dirty="0"/>
              <a:t>, </a:t>
            </a:r>
            <a:r>
              <a:rPr lang="ko-KR" altLang="en-US" sz="1800" dirty="0"/>
              <a:t>동시에</a:t>
            </a:r>
            <a:endParaRPr lang="en-US" altLang="ko-KR" sz="1800" dirty="0"/>
          </a:p>
          <a:p>
            <a:pPr lvl="2"/>
            <a:r>
              <a:rPr lang="ko-KR" altLang="en-US" dirty="0"/>
              <a:t>문제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NP-</a:t>
            </a:r>
            <a:r>
              <a:rPr lang="ko-KR" altLang="en-US" dirty="0"/>
              <a:t>하드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03F066-0D66-4239-91D7-B16317205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8F0A4D4-E7EB-444E-81C3-57D0D30A895D}" type="slidenum">
              <a:rPr lang="en-US" altLang="ko-KR" sz="1200">
                <a:latin typeface="Tahoma" panose="020B0604030504040204" pitchFamily="34" charset="0"/>
              </a:rPr>
              <a:pPr/>
              <a:t>23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95884-45CF-4705-BC61-5AAE08BB8C2F}"/>
              </a:ext>
            </a:extLst>
          </p:cNvPr>
          <p:cNvSpPr txBox="1"/>
          <p:nvPr/>
        </p:nvSpPr>
        <p:spPr>
          <a:xfrm>
            <a:off x="5089809" y="2780928"/>
            <a:ext cx="387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주의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포함 관계는 아직 증명되지 못했으나 대부분의 학자들이 맞을 것이라고 생각한다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50C91C-E62D-4921-855D-D186C7D2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2" y="2060848"/>
            <a:ext cx="2855590" cy="18365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46167F8C-C842-42D1-BFDF-800108006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NP-</a:t>
            </a:r>
            <a:r>
              <a:rPr lang="ko-KR" altLang="en-US" dirty="0"/>
              <a:t>완전 문제의 소개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7CC38646-8433-4E5C-9CBD-3B1E8CBA8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NP-</a:t>
            </a:r>
            <a:r>
              <a:rPr lang="ko-KR" altLang="en-US" sz="2400" dirty="0"/>
              <a:t>완전 문제 집합에는 컴퓨터 분야 뿐만 아니라 과학</a:t>
            </a:r>
            <a:r>
              <a:rPr lang="en-US" altLang="ko-KR" sz="2400" dirty="0"/>
              <a:t>, </a:t>
            </a:r>
            <a:r>
              <a:rPr lang="ko-KR" altLang="en-US" sz="2400" dirty="0"/>
              <a:t>공학</a:t>
            </a:r>
            <a:r>
              <a:rPr lang="en-US" altLang="ko-KR" sz="2400" dirty="0"/>
              <a:t>, </a:t>
            </a:r>
            <a:r>
              <a:rPr lang="ko-KR" altLang="en-US" sz="2400" dirty="0"/>
              <a:t>의학</a:t>
            </a:r>
            <a:r>
              <a:rPr lang="en-US" altLang="ko-KR" sz="2400" dirty="0"/>
              <a:t>, </a:t>
            </a:r>
            <a:r>
              <a:rPr lang="ko-KR" altLang="en-US" sz="2400" dirty="0"/>
              <a:t>약학</a:t>
            </a:r>
            <a:r>
              <a:rPr lang="en-US" altLang="ko-KR" sz="2400" dirty="0"/>
              <a:t>, </a:t>
            </a:r>
            <a:r>
              <a:rPr lang="ko-KR" altLang="en-US" sz="2400" dirty="0"/>
              <a:t>경영학</a:t>
            </a:r>
            <a:r>
              <a:rPr lang="en-US" altLang="ko-KR" sz="2400" dirty="0"/>
              <a:t>, </a:t>
            </a:r>
            <a:r>
              <a:rPr lang="ko-KR" altLang="en-US" sz="2400" dirty="0"/>
              <a:t>정치학</a:t>
            </a:r>
            <a:r>
              <a:rPr lang="en-US" altLang="ko-KR" sz="2400" dirty="0"/>
              <a:t>, </a:t>
            </a:r>
            <a:r>
              <a:rPr lang="ko-KR" altLang="en-US" sz="2400" dirty="0"/>
              <a:t>금융 심지어는 문화 분야 등에까지 광범위한 분야에서 실제로 제기되는 문제들이 포함되어 있다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/>
          </a:p>
          <a:p>
            <a:r>
              <a:rPr lang="en-US" altLang="ko-KR" sz="2400" dirty="0"/>
              <a:t>NP-</a:t>
            </a:r>
            <a:r>
              <a:rPr lang="ko-KR" altLang="en-US" sz="2400" dirty="0"/>
              <a:t>완전 문제는 다항식 시간에 하나의 문제에서 다른 문제로 변환 가능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r>
              <a:rPr lang="ko-KR" altLang="en-US" sz="2400" dirty="0"/>
              <a:t>이러한 문제 변환은 부분 집합의 합 문제를 분할 문제로 변환하는 것같이 간단한 경우도 있고</a:t>
            </a:r>
            <a:r>
              <a:rPr lang="en-US" altLang="ko-KR" sz="2400" dirty="0"/>
              <a:t>, </a:t>
            </a:r>
            <a:r>
              <a:rPr lang="ko-KR" altLang="en-US" sz="2400" dirty="0"/>
              <a:t>반면에 매우 복잡한 경우도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6304D-F11E-4E17-B49D-0A56B3DB7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19C9A4C-1BC2-42F2-B1C1-A9057C856860}" type="slidenum">
              <a:rPr lang="en-US" altLang="ko-KR" sz="1200">
                <a:latin typeface="Tahoma" panose="020B0604030504040204" pitchFamily="34" charset="0"/>
              </a:rPr>
              <a:pPr/>
              <a:t>24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3806B25D-2314-4FB5-A1EE-CCA2566A7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SAT (Satisfiability)</a:t>
            </a:r>
            <a:endParaRPr lang="ko-KR" altLang="en-US"/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9D8C8A15-522E-42A2-BBC2-8EE1FD0BF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 err="1">
                <a:latin typeface="+mn-ea"/>
              </a:rPr>
              <a:t>부울</a:t>
            </a:r>
            <a:r>
              <a:rPr lang="ko-KR" altLang="en-US" sz="2400" dirty="0">
                <a:latin typeface="+mn-ea"/>
              </a:rPr>
              <a:t> 변수 </a:t>
            </a:r>
            <a:r>
              <a:rPr lang="en-US" altLang="ko-KR" sz="2400" dirty="0">
                <a:latin typeface="+mn-ea"/>
              </a:rPr>
              <a:t>(Boolean variable)</a:t>
            </a:r>
            <a:r>
              <a:rPr lang="ko-KR" altLang="en-US" sz="2400" dirty="0">
                <a:latin typeface="+mn-ea"/>
              </a:rPr>
              <a:t>들이 ∨ </a:t>
            </a:r>
            <a:r>
              <a:rPr lang="en-US" altLang="ko-KR" sz="2400" dirty="0">
                <a:latin typeface="+mn-ea"/>
              </a:rPr>
              <a:t>(OR)</a:t>
            </a:r>
            <a:r>
              <a:rPr lang="ko-KR" altLang="en-US" sz="2400" dirty="0">
                <a:latin typeface="+mn-ea"/>
              </a:rPr>
              <a:t>로 표현된 논리식이 여러 개 주어질 때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 논리식들을 모두 만족시키는 각 </a:t>
            </a:r>
            <a:r>
              <a:rPr lang="ko-KR" altLang="en-US" sz="2400" dirty="0" err="1">
                <a:latin typeface="+mn-ea"/>
              </a:rPr>
              <a:t>부울</a:t>
            </a:r>
            <a:r>
              <a:rPr lang="ko-KR" altLang="en-US" sz="2400" dirty="0">
                <a:latin typeface="+mn-ea"/>
              </a:rPr>
              <a:t> 변수의 값을 찾는 문제</a:t>
            </a: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예제</a:t>
            </a:r>
            <a:r>
              <a:rPr lang="en-US" altLang="ko-KR" sz="2400" dirty="0">
                <a:latin typeface="+mn-ea"/>
              </a:rPr>
              <a:t>] </a:t>
            </a:r>
            <a:r>
              <a:rPr lang="ko-KR" altLang="en-US" sz="2400" dirty="0" err="1">
                <a:latin typeface="+mn-ea"/>
              </a:rPr>
              <a:t>부울</a:t>
            </a:r>
            <a:r>
              <a:rPr lang="ko-KR" altLang="en-US" sz="2400" dirty="0">
                <a:latin typeface="+mn-ea"/>
              </a:rPr>
              <a:t> 변수 </a:t>
            </a:r>
            <a:r>
              <a:rPr lang="en-US" altLang="ko-KR" sz="2400" dirty="0">
                <a:latin typeface="+mn-ea"/>
              </a:rPr>
              <a:t>w, x, y, z</a:t>
            </a:r>
            <a:r>
              <a:rPr lang="ko-KR" altLang="en-US" sz="2400" dirty="0">
                <a:latin typeface="+mn-ea"/>
              </a:rPr>
              <a:t>에 대하여</a:t>
            </a:r>
            <a:r>
              <a:rPr lang="en-US" altLang="ko-KR" sz="2400" dirty="0">
                <a:latin typeface="+mn-ea"/>
              </a:rPr>
              <a:t>,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>
                <a:latin typeface="+mn-ea"/>
              </a:rPr>
              <a:t>해</a:t>
            </a:r>
            <a:r>
              <a:rPr lang="en-US" altLang="ko-KR" dirty="0">
                <a:latin typeface="+mn-ea"/>
              </a:rPr>
              <a:t>: w=true, x=true, y=false, z=true or false</a:t>
            </a:r>
            <a:endParaRPr lang="en-US" altLang="ko-KR" dirty="0">
              <a:latin typeface="Calibri" pitchFamily="34" charset="0"/>
              <a:ea typeface="문체부 제목 바탕체" pitchFamily="17" charset="-127"/>
              <a:cs typeface="Calibri" pitchFamily="34" charset="0"/>
            </a:endParaRPr>
          </a:p>
          <a:p>
            <a:pPr lvl="1">
              <a:defRPr/>
            </a:pP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해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없음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BE9E77-089C-4741-A2BF-EFCCCC9C7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EA10D83-54A0-4D9F-8459-84082D2DC0CC}" type="slidenum">
              <a:rPr lang="en-US" altLang="ko-KR" sz="1200">
                <a:latin typeface="Tahoma" panose="020B0604030504040204" pitchFamily="34" charset="0"/>
              </a:rPr>
              <a:pPr/>
              <a:t>25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1FB05C-A41F-44F2-88E3-795BB265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572247"/>
            <a:ext cx="5114925" cy="504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AECC58-31A6-464D-982D-AC9D2AE5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937780"/>
            <a:ext cx="7394724" cy="4349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194C6A21-199C-4487-8B6A-F20703B34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부분 집합의 합 </a:t>
            </a:r>
            <a:r>
              <a:rPr lang="en-US" altLang="ko-KR"/>
              <a:t>(Subset Sum)</a:t>
            </a:r>
            <a:endParaRPr lang="ko-KR" altLang="en-US"/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62704B32-1EEA-4BB7-9E5B-A2254B359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주어진 정수의 집합 </a:t>
            </a:r>
            <a:r>
              <a:rPr lang="en-US" altLang="ko-KR" sz="2400" dirty="0"/>
              <a:t>S</a:t>
            </a:r>
            <a:r>
              <a:rPr lang="ko-KR" altLang="en-US" sz="2400" dirty="0"/>
              <a:t>의 원소의 합이 </a:t>
            </a:r>
            <a:r>
              <a:rPr lang="en-US" altLang="ko-KR" sz="2400" dirty="0"/>
              <a:t>K</a:t>
            </a:r>
            <a:r>
              <a:rPr lang="ko-KR" altLang="en-US" sz="2400" dirty="0"/>
              <a:t>가 되는 </a:t>
            </a:r>
            <a:r>
              <a:rPr lang="en-US" altLang="ko-KR" sz="2400" dirty="0"/>
              <a:t>S</a:t>
            </a:r>
            <a:r>
              <a:rPr lang="ko-KR" altLang="en-US" sz="2400" dirty="0"/>
              <a:t>의 부분 집합을 찾는 문제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</a:t>
            </a:r>
          </a:p>
          <a:p>
            <a:pPr lvl="1"/>
            <a:r>
              <a:rPr lang="en-US" altLang="ko-KR" dirty="0"/>
              <a:t>S = {20, 30, 40, 80, 90}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합이 </a:t>
            </a:r>
            <a:r>
              <a:rPr lang="en-US" altLang="ko-KR" dirty="0"/>
              <a:t>200</a:t>
            </a:r>
            <a:r>
              <a:rPr lang="ko-KR" altLang="en-US" dirty="0"/>
              <a:t>이 되는 부분 집합을 찾고자 할 때</a:t>
            </a:r>
            <a:r>
              <a:rPr lang="en-US" altLang="ko-KR" dirty="0"/>
              <a:t>,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해</a:t>
            </a:r>
            <a:r>
              <a:rPr lang="en-US" altLang="ko-KR" dirty="0"/>
              <a:t>] {30, 80, 90}</a:t>
            </a:r>
            <a:r>
              <a:rPr lang="ko-KR" altLang="en-US" dirty="0"/>
              <a:t>의 원소 합이 </a:t>
            </a:r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AB9AA-42B9-4323-978F-CDDFE422EC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62C8B2E-C86D-4367-965B-C587245B7979}" type="slidenum">
              <a:rPr lang="en-US" altLang="ko-KR" sz="1200">
                <a:latin typeface="Tahoma" panose="020B0604030504040204" pitchFamily="34" charset="0"/>
              </a:rPr>
              <a:pPr/>
              <a:t>26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04D4E97C-C141-4D84-8A3E-A8E5EC0DA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분할 </a:t>
            </a:r>
            <a:r>
              <a:rPr lang="en-US" altLang="ko-KR"/>
              <a:t>(Partition)</a:t>
            </a:r>
            <a:endParaRPr lang="ko-KR" altLang="en-US"/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F62120D1-EFA0-4E63-AC30-B607114418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주어진 정수의 집합 </a:t>
            </a:r>
            <a:r>
              <a:rPr lang="en-US" altLang="ko-KR" sz="2400" dirty="0"/>
              <a:t>S</a:t>
            </a:r>
            <a:r>
              <a:rPr lang="ko-KR" altLang="en-US" sz="2400" dirty="0"/>
              <a:t>를 분할하여 원소의 합이 같은 </a:t>
            </a:r>
            <a:r>
              <a:rPr lang="en-US" altLang="ko-KR" sz="2400" dirty="0"/>
              <a:t>2</a:t>
            </a:r>
            <a:r>
              <a:rPr lang="ko-KR" altLang="en-US" sz="2400" dirty="0"/>
              <a:t>개의 부분 집합을 찾는 문제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 </a:t>
            </a:r>
          </a:p>
          <a:p>
            <a:pPr lvl="1"/>
            <a:r>
              <a:rPr lang="en-US" altLang="ko-KR" dirty="0"/>
              <a:t>S = {20, 30, 40, 80, 90}</a:t>
            </a:r>
            <a:r>
              <a:rPr lang="ko-KR" altLang="en-US" dirty="0"/>
              <a:t>일 때</a:t>
            </a:r>
            <a:r>
              <a:rPr lang="en-US" altLang="ko-KR" dirty="0"/>
              <a:t>, S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개의 합이 동일한 부분 집합으로 분할하면</a:t>
            </a:r>
            <a:r>
              <a:rPr lang="en-US" altLang="ko-KR" dirty="0"/>
              <a:t>,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해</a:t>
            </a:r>
            <a:r>
              <a:rPr lang="en-US" altLang="ko-KR" dirty="0"/>
              <a:t>] X = {20, 30, 80}, Y = {40, 90}; </a:t>
            </a:r>
            <a:r>
              <a:rPr lang="ko-KR" altLang="en-US" dirty="0"/>
              <a:t>각각의 부분 집합의 합이 </a:t>
            </a:r>
            <a:r>
              <a:rPr lang="en-US" altLang="ko-KR" dirty="0"/>
              <a:t>130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A9FCF-12FF-42FE-A95C-A5671D1AD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7DB8445-4076-4704-A585-8FFB25BFE9A4}" type="slidenum">
              <a:rPr lang="en-US" altLang="ko-KR" sz="1200">
                <a:latin typeface="Tahoma" panose="020B0604030504040204" pitchFamily="34" charset="0"/>
              </a:rPr>
              <a:pPr/>
              <a:t>27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9BB76F4E-F9B0-41E4-AD5A-254C6529F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0-1 </a:t>
            </a:r>
            <a:r>
              <a:rPr lang="ko-KR" altLang="en-US"/>
              <a:t>배낭 </a:t>
            </a:r>
            <a:r>
              <a:rPr lang="en-US" altLang="ko-KR"/>
              <a:t>(Knapsack)</a:t>
            </a:r>
            <a:endParaRPr lang="ko-KR" altLang="en-US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847E7088-4D93-46D5-B4AD-FB4BABB66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배낭의 용량이 </a:t>
            </a:r>
            <a:r>
              <a:rPr lang="en-US" altLang="ko-KR" sz="2400" dirty="0"/>
              <a:t>C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ko-KR" altLang="en-US" sz="2400" dirty="0"/>
              <a:t>물건 각각의 무게와 가치가 </a:t>
            </a:r>
            <a:r>
              <a:rPr lang="en-US" altLang="ko-KR" sz="2400" dirty="0" err="1"/>
              <a:t>w</a:t>
            </a:r>
            <a:r>
              <a:rPr lang="en-US" altLang="ko-KR" sz="2400" baseline="-25000" dirty="0" err="1"/>
              <a:t>i</a:t>
            </a:r>
            <a:r>
              <a:rPr lang="ko-KR" altLang="en-US" sz="2400" dirty="0"/>
              <a:t>와 </a:t>
            </a:r>
            <a:r>
              <a:rPr lang="en-US" altLang="ko-KR" sz="2400" dirty="0"/>
              <a:t>v</a:t>
            </a:r>
            <a:r>
              <a:rPr lang="en-US" altLang="ko-KR" sz="2400" baseline="-25000" dirty="0"/>
              <a:t>i</a:t>
            </a:r>
            <a:r>
              <a:rPr lang="ko-KR" altLang="en-US" sz="2400" dirty="0"/>
              <a:t>일 때</a:t>
            </a:r>
            <a:r>
              <a:rPr lang="en-US" altLang="ko-KR" sz="2400" dirty="0"/>
              <a:t>,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1, 2, </a:t>
            </a:r>
            <a:r>
              <a:rPr lang="ko-KR" altLang="en-US" sz="2400" dirty="0"/>
              <a:t>⋯</a:t>
            </a:r>
            <a:r>
              <a:rPr lang="en-US" altLang="ko-KR" sz="2400" dirty="0"/>
              <a:t>, n, </a:t>
            </a:r>
            <a:r>
              <a:rPr lang="ko-KR" altLang="en-US" sz="2400" dirty="0"/>
              <a:t>배낭에 담을 수 있는 물건의 최대 가치를 찾는 문제</a:t>
            </a:r>
            <a:r>
              <a:rPr lang="en-US" altLang="ko-KR" sz="2400" dirty="0"/>
              <a:t> 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담을 물건의 무게의 합이 배낭의 용량을 초과하지 말아야 한다</a:t>
            </a:r>
            <a:r>
              <a:rPr lang="en-US" altLang="ko-KR" dirty="0"/>
              <a:t>.</a:t>
            </a:r>
          </a:p>
          <a:p>
            <a:pPr lvl="1"/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 </a:t>
            </a:r>
          </a:p>
          <a:p>
            <a:pPr lvl="1"/>
            <a:r>
              <a:rPr lang="en-US" altLang="ko-KR" dirty="0"/>
              <a:t>C = 20kg, w</a:t>
            </a:r>
            <a:r>
              <a:rPr lang="en-US" altLang="ko-KR" baseline="-25000" dirty="0"/>
              <a:t>1 </a:t>
            </a:r>
            <a:r>
              <a:rPr lang="en-US" altLang="ko-KR" dirty="0"/>
              <a:t>= 12kg, w</a:t>
            </a:r>
            <a:r>
              <a:rPr lang="en-US" altLang="ko-KR" baseline="-25000" dirty="0"/>
              <a:t>2 </a:t>
            </a:r>
            <a:r>
              <a:rPr lang="en-US" altLang="ko-KR" dirty="0"/>
              <a:t>= 8kg, w</a:t>
            </a:r>
            <a:r>
              <a:rPr lang="en-US" altLang="ko-KR" baseline="-25000" dirty="0"/>
              <a:t>3 </a:t>
            </a:r>
            <a:r>
              <a:rPr lang="en-US" altLang="ko-KR" dirty="0"/>
              <a:t>= 6kg, w</a:t>
            </a:r>
            <a:r>
              <a:rPr lang="en-US" altLang="ko-KR" baseline="-25000" dirty="0"/>
              <a:t>4 </a:t>
            </a:r>
            <a:r>
              <a:rPr lang="en-US" altLang="ko-KR" dirty="0"/>
              <a:t>= 5kg</a:t>
            </a:r>
            <a:r>
              <a:rPr lang="ko-KR" altLang="en-US" dirty="0"/>
              <a:t>이고</a:t>
            </a:r>
            <a:r>
              <a:rPr lang="en-US" altLang="ko-KR" dirty="0"/>
              <a:t>, v</a:t>
            </a:r>
            <a:r>
              <a:rPr lang="en-US" altLang="ko-KR" baseline="-25000" dirty="0"/>
              <a:t>1 </a:t>
            </a:r>
            <a:r>
              <a:rPr lang="en-US" altLang="ko-KR" dirty="0"/>
              <a:t>= 20, v</a:t>
            </a:r>
            <a:r>
              <a:rPr lang="en-US" altLang="ko-KR" baseline="-25000" dirty="0"/>
              <a:t>2 </a:t>
            </a:r>
            <a:r>
              <a:rPr lang="en-US" altLang="ko-KR" dirty="0"/>
              <a:t>= 10, v</a:t>
            </a:r>
            <a:r>
              <a:rPr lang="en-US" altLang="ko-KR" baseline="-25000" dirty="0"/>
              <a:t>3 </a:t>
            </a:r>
            <a:r>
              <a:rPr lang="en-US" altLang="ko-KR" dirty="0"/>
              <a:t>= 15, v</a:t>
            </a:r>
            <a:r>
              <a:rPr lang="en-US" altLang="ko-KR" baseline="-25000" dirty="0"/>
              <a:t>4 </a:t>
            </a:r>
            <a:r>
              <a:rPr lang="en-US" altLang="ko-KR" dirty="0"/>
              <a:t>= 25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해</a:t>
            </a:r>
            <a:r>
              <a:rPr lang="en-US" altLang="ko-KR" dirty="0"/>
              <a:t>] </a:t>
            </a:r>
            <a:r>
              <a:rPr lang="ko-KR" altLang="en-US" dirty="0"/>
              <a:t>물건 </a:t>
            </a:r>
            <a:r>
              <a:rPr lang="en-US" altLang="ko-KR" dirty="0"/>
              <a:t>2, 3, 4</a:t>
            </a:r>
            <a:r>
              <a:rPr lang="ko-KR" altLang="en-US" dirty="0"/>
              <a:t>를 배낭에 담으면</a:t>
            </a:r>
            <a:r>
              <a:rPr lang="en-US" altLang="ko-KR" dirty="0"/>
              <a:t>, </a:t>
            </a:r>
            <a:r>
              <a:rPr lang="ko-KR" altLang="en-US" dirty="0"/>
              <a:t>그 무게의 합은 </a:t>
            </a:r>
            <a:r>
              <a:rPr lang="en-US" altLang="ko-KR" dirty="0"/>
              <a:t>8+6+5 = 19kg, </a:t>
            </a:r>
            <a:r>
              <a:rPr lang="ko-KR" altLang="en-US" dirty="0"/>
              <a:t>그 가치의 합은 </a:t>
            </a:r>
            <a:r>
              <a:rPr lang="en-US" altLang="ko-KR" dirty="0"/>
              <a:t>10+15+25 = 50</a:t>
            </a:r>
            <a:r>
              <a:rPr lang="ko-KR" altLang="en-US" dirty="0"/>
              <a:t>으로 최대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AF58-665A-422C-B49E-4036EABF9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3680F39-5AE9-496D-985B-E4BE87974635}" type="slidenum">
              <a:rPr lang="en-US" altLang="ko-KR" sz="1200">
                <a:latin typeface="Tahoma" panose="020B0604030504040204" pitchFamily="34" charset="0"/>
              </a:rPr>
              <a:pPr/>
              <a:t>28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9B95BE75-8AA2-4C5B-AFC5-C9C620288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정점 커버 </a:t>
            </a:r>
            <a:r>
              <a:rPr lang="en-US" altLang="ko-KR"/>
              <a:t>(Vertex Cover)</a:t>
            </a:r>
            <a:endParaRPr lang="ko-KR" altLang="en-US"/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CCD14826-C871-4849-B084-052A7CF55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정점 </a:t>
            </a:r>
            <a:r>
              <a:rPr lang="ko-KR" altLang="en-US" sz="2400" dirty="0" err="1"/>
              <a:t>커버란</a:t>
            </a:r>
            <a:r>
              <a:rPr lang="ko-KR" altLang="en-US" sz="2400" dirty="0"/>
              <a:t> 주어진 그래프 </a:t>
            </a:r>
            <a:r>
              <a:rPr lang="en-US" altLang="ko-KR" sz="2400" dirty="0"/>
              <a:t>G=(</a:t>
            </a:r>
            <a:r>
              <a:rPr lang="en-US" altLang="ko-KR" sz="2400" dirty="0" err="1"/>
              <a:t>V,E</a:t>
            </a:r>
            <a:r>
              <a:rPr lang="en-US" altLang="ko-KR" sz="2400" dirty="0"/>
              <a:t>)</a:t>
            </a:r>
            <a:r>
              <a:rPr lang="ko-KR" altLang="en-US" sz="2400" dirty="0"/>
              <a:t>에서 각 간선의 양 끝점들 중에서 적어도 </a:t>
            </a:r>
            <a:r>
              <a:rPr lang="en-US" altLang="ko-KR" sz="2400" dirty="0"/>
              <a:t>1</a:t>
            </a:r>
            <a:r>
              <a:rPr lang="ko-KR" altLang="en-US" sz="2400" dirty="0"/>
              <a:t>개의 점을 포함하는 집합이다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정점 커버 문제는 </a:t>
            </a:r>
            <a:r>
              <a:rPr lang="ko-KR" altLang="en-US" sz="2400" dirty="0">
                <a:solidFill>
                  <a:srgbClr val="00B0F0"/>
                </a:solidFill>
              </a:rPr>
              <a:t>최소 크기의 정점 커버를 찾는 문제</a:t>
            </a:r>
            <a:endParaRPr lang="en-US" altLang="ko-KR" sz="2400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7F899-0EA0-4456-85C7-0B39622D9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FE2A775-765E-46DA-AB53-DA7628EDF2D4}" type="slidenum">
              <a:rPr lang="en-US" altLang="ko-KR" sz="1200">
                <a:latin typeface="Tahoma" panose="020B0604030504040204" pitchFamily="34" charset="0"/>
              </a:rPr>
              <a:pPr/>
              <a:t>29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0725" name="_x202624168" descr="EMB000007286932">
            <a:extLst>
              <a:ext uri="{FF2B5EF4-FFF2-40B4-BE49-F238E27FC236}">
                <a16:creationId xmlns:a16="http://schemas.microsoft.com/office/drawing/2014/main" id="{76E971DE-2B92-48F2-B989-D0F938EB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3008313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내용 개체 틀 2">
            <a:extLst>
              <a:ext uri="{FF2B5EF4-FFF2-40B4-BE49-F238E27FC236}">
                <a16:creationId xmlns:a16="http://schemas.microsoft.com/office/drawing/2014/main" id="{A1C5B293-E251-4AA0-8F87-5CC19959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933825"/>
            <a:ext cx="453231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[</a:t>
            </a:r>
            <a:r>
              <a:rPr lang="ko-KR" altLang="en-US" sz="2000" dirty="0">
                <a:solidFill>
                  <a:schemeClr val="tx1"/>
                </a:solidFill>
              </a:rPr>
              <a:t>해</a:t>
            </a:r>
            <a:r>
              <a:rPr lang="en-US" altLang="ko-KR" sz="2000" dirty="0">
                <a:solidFill>
                  <a:schemeClr val="tx1"/>
                </a:solidFill>
              </a:rPr>
              <a:t>] {1, 5, 6}: </a:t>
            </a:r>
            <a:r>
              <a:rPr lang="ko-KR" altLang="en-US" sz="2000" dirty="0">
                <a:solidFill>
                  <a:schemeClr val="tx1"/>
                </a:solidFill>
              </a:rPr>
              <a:t>그래프의 각 간선의 양 끝점들 중에서 적어도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개의 끝점이 점 </a:t>
            </a:r>
            <a:r>
              <a:rPr lang="en-US" altLang="ko-KR" sz="2000" dirty="0">
                <a:solidFill>
                  <a:schemeClr val="tx1"/>
                </a:solidFill>
              </a:rPr>
              <a:t>1, 5, 6 </a:t>
            </a:r>
            <a:r>
              <a:rPr lang="ko-KR" altLang="en-US" sz="2000" dirty="0">
                <a:solidFill>
                  <a:schemeClr val="tx1"/>
                </a:solidFill>
              </a:rPr>
              <a:t>중에 하나이다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그리고 이는 최소 크기의 커버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FB873097-60DD-4BB9-854B-340D1CA54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문제의 분류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2089548E-7702-4C65-B354-736EBFB91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5183287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다항식 시간</a:t>
            </a:r>
            <a:r>
              <a:rPr lang="ko-KR" altLang="en-US" dirty="0"/>
              <a:t> 복잡도를 가진 알고리즘으로 해결되는 </a:t>
            </a:r>
            <a:r>
              <a:rPr lang="en-US" altLang="ko-KR" dirty="0">
                <a:solidFill>
                  <a:srgbClr val="00B0F0"/>
                </a:solidFill>
              </a:rPr>
              <a:t>P</a:t>
            </a:r>
            <a:r>
              <a:rPr lang="en-US" altLang="ko-KR" dirty="0"/>
              <a:t>(polynomial) </a:t>
            </a:r>
            <a:r>
              <a:rPr lang="ko-KR" altLang="en-US" dirty="0"/>
              <a:t>문제 집합</a:t>
            </a:r>
            <a:endParaRPr lang="en-US" altLang="ko-KR" dirty="0"/>
          </a:p>
          <a:p>
            <a:pPr lvl="1"/>
            <a:r>
              <a:rPr lang="ko-KR" altLang="en-US" dirty="0"/>
              <a:t>시간 복잡도가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), O(n), O(</a:t>
            </a:r>
            <a:r>
              <a:rPr lang="en-US" altLang="ko-KR" dirty="0" err="1"/>
              <a:t>nlogn</a:t>
            </a:r>
            <a:r>
              <a:rPr lang="en-US" altLang="ko-KR" dirty="0"/>
              <a:t>), O(n</a:t>
            </a:r>
            <a:r>
              <a:rPr lang="en-US" altLang="ko-KR" baseline="30000" dirty="0"/>
              <a:t>2</a:t>
            </a:r>
            <a:r>
              <a:rPr lang="en-US" altLang="ko-KR" dirty="0"/>
              <a:t>), O(n</a:t>
            </a:r>
            <a:r>
              <a:rPr lang="en-US" altLang="ko-KR" baseline="30000" dirty="0"/>
              <a:t>3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이러한 시간 복잡도는 </a:t>
            </a:r>
            <a:r>
              <a:rPr lang="ko-KR" altLang="en-US" dirty="0" err="1"/>
              <a:t>점근적</a:t>
            </a:r>
            <a:r>
              <a:rPr lang="ko-KR" altLang="en-US" dirty="0"/>
              <a:t> 표기법에 따르면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0" baseline="30000" dirty="0" err="1">
                <a:solidFill>
                  <a:srgbClr val="00B0F0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에 포함되기 때문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k</a:t>
            </a:r>
            <a:r>
              <a:rPr lang="ko-KR" altLang="en-US" dirty="0"/>
              <a:t>는 양의 상수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C0690-E160-4DD9-AA48-77D7F8032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7E9BB0D-7B6E-406B-9939-8D15E7FF215A}" type="slidenum">
              <a:rPr lang="en-US" altLang="ko-KR" sz="1200">
                <a:latin typeface="Tahoma" panose="020B0604030504040204" pitchFamily="34" charset="0"/>
              </a:rPr>
              <a:pPr/>
              <a:t>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3FD5F32B-A0D1-4BAA-95D4-E071803DC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독립 집합 </a:t>
            </a:r>
            <a:r>
              <a:rPr lang="en-US" altLang="ko-KR"/>
              <a:t>(Independence Set)</a:t>
            </a:r>
            <a:endParaRPr lang="ko-KR" altLang="en-US"/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636E3CE4-1DAD-48E7-8EEA-931E313EA2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독립 집합이란 주어진 그래프 </a:t>
            </a:r>
            <a:r>
              <a:rPr lang="en-US" altLang="ko-KR" sz="2400" dirty="0"/>
              <a:t>G=(</a:t>
            </a:r>
            <a:r>
              <a:rPr lang="en-US" altLang="ko-KR" sz="2400" dirty="0" err="1"/>
              <a:t>V,E</a:t>
            </a:r>
            <a:r>
              <a:rPr lang="en-US" altLang="ko-KR" sz="2400" dirty="0"/>
              <a:t>)</a:t>
            </a:r>
            <a:r>
              <a:rPr lang="ko-KR" altLang="en-US" sz="2400" dirty="0"/>
              <a:t>에서 연결하는 간선이 없는 점들의 집합이다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독립 집합 문제는 </a:t>
            </a:r>
            <a:r>
              <a:rPr lang="ko-KR" altLang="en-US" sz="2400" dirty="0">
                <a:solidFill>
                  <a:srgbClr val="00B0F0"/>
                </a:solidFill>
              </a:rPr>
              <a:t>최대 크기의 독립 집합을 찾는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F93E6-EFAF-4B9D-BC1E-612F7A493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E0B04CE-71AD-4844-83CA-9BF25D2D4C98}" type="slidenum">
              <a:rPr lang="en-US" altLang="ko-KR" sz="1200">
                <a:latin typeface="Tahoma" panose="020B0604030504040204" pitchFamily="34" charset="0"/>
              </a:rPr>
              <a:pPr/>
              <a:t>30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1749" name="_x208095336" descr="EMB000017800062">
            <a:extLst>
              <a:ext uri="{FF2B5EF4-FFF2-40B4-BE49-F238E27FC236}">
                <a16:creationId xmlns:a16="http://schemas.microsoft.com/office/drawing/2014/main" id="{56F716D0-1ADF-45B9-8887-BD23E6C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3141663"/>
            <a:ext cx="32067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내용 개체 틀 2">
            <a:extLst>
              <a:ext uri="{FF2B5EF4-FFF2-40B4-BE49-F238E27FC236}">
                <a16:creationId xmlns:a16="http://schemas.microsoft.com/office/drawing/2014/main" id="{04EE267C-DD06-41AE-AA2F-35FF9B430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933825"/>
            <a:ext cx="395763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buClr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[</a:t>
            </a:r>
            <a:r>
              <a:rPr lang="ko-KR" altLang="en-US" sz="2000" dirty="0">
                <a:solidFill>
                  <a:schemeClr val="tx1"/>
                </a:solidFill>
              </a:rPr>
              <a:t>해</a:t>
            </a:r>
            <a:r>
              <a:rPr lang="en-US" altLang="ko-KR" sz="2000" dirty="0">
                <a:solidFill>
                  <a:schemeClr val="tx1"/>
                </a:solidFill>
              </a:rPr>
              <a:t>] {2, 3, 4, 7, 8}</a:t>
            </a:r>
            <a:r>
              <a:rPr lang="ko-KR" altLang="en-US" sz="2000" dirty="0">
                <a:solidFill>
                  <a:schemeClr val="tx1"/>
                </a:solidFill>
              </a:rPr>
              <a:t>은 서로 간선으로 연결 안 된 최대 크기의 독립 집합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081AE6FE-AA78-45EB-9335-3F02FF052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클리크 </a:t>
            </a:r>
            <a:r>
              <a:rPr lang="en-US" altLang="ko-KR"/>
              <a:t>(Clique)</a:t>
            </a:r>
            <a:endParaRPr lang="ko-KR" altLang="en-US"/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4C797EE7-9277-4A0F-93B8-0FED3E1F9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/>
              <a:t>클리크란</a:t>
            </a:r>
            <a:r>
              <a:rPr lang="ko-KR" altLang="en-US" sz="2400" dirty="0"/>
              <a:t> 주어진 그래프 </a:t>
            </a:r>
            <a:r>
              <a:rPr lang="en-US" altLang="ko-KR" sz="2400" dirty="0"/>
              <a:t>G=(</a:t>
            </a:r>
            <a:r>
              <a:rPr lang="en-US" altLang="ko-KR" sz="2400" dirty="0" err="1"/>
              <a:t>V,E</a:t>
            </a:r>
            <a:r>
              <a:rPr lang="en-US" altLang="ko-KR" sz="2400" dirty="0"/>
              <a:t>)</a:t>
            </a:r>
            <a:r>
              <a:rPr lang="ko-KR" altLang="en-US" sz="2400" dirty="0"/>
              <a:t>에서 모든 점들 사이를 연결하는 간선이 있는 부분 그래프이다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 err="1"/>
              <a:t>클리크</a:t>
            </a:r>
            <a:r>
              <a:rPr lang="ko-KR" altLang="en-US" sz="2400" dirty="0"/>
              <a:t> 문제는</a:t>
            </a:r>
            <a:r>
              <a:rPr lang="ko-KR" altLang="en-US" sz="2400" dirty="0">
                <a:solidFill>
                  <a:srgbClr val="00B0F0"/>
                </a:solidFill>
              </a:rPr>
              <a:t> 최대 크기의 </a:t>
            </a:r>
            <a:r>
              <a:rPr lang="ko-KR" altLang="en-US" sz="2400" dirty="0" err="1">
                <a:solidFill>
                  <a:srgbClr val="00B0F0"/>
                </a:solidFill>
              </a:rPr>
              <a:t>클리크를</a:t>
            </a:r>
            <a:r>
              <a:rPr lang="ko-KR" altLang="en-US" sz="2400" dirty="0">
                <a:solidFill>
                  <a:srgbClr val="00B0F0"/>
                </a:solidFill>
              </a:rPr>
              <a:t> 찾는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1F759-1A5F-406F-8B06-CB11056E7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0BA4DA0-A992-48C3-AB00-70511DE0A033}" type="slidenum">
              <a:rPr lang="en-US" altLang="ko-KR" sz="1200">
                <a:latin typeface="Tahoma" panose="020B0604030504040204" pitchFamily="34" charset="0"/>
              </a:rPr>
              <a:pPr/>
              <a:t>31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2773" name="_x209775712" descr="EMB00001780006d">
            <a:extLst>
              <a:ext uri="{FF2B5EF4-FFF2-40B4-BE49-F238E27FC236}">
                <a16:creationId xmlns:a16="http://schemas.microsoft.com/office/drawing/2014/main" id="{3EE05BD7-8588-4870-A30E-97784F11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068638"/>
            <a:ext cx="3478212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내용 개체 틀 2">
            <a:extLst>
              <a:ext uri="{FF2B5EF4-FFF2-40B4-BE49-F238E27FC236}">
                <a16:creationId xmlns:a16="http://schemas.microsoft.com/office/drawing/2014/main" id="{0618CA50-142B-4693-AAB7-75F90FBC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076700"/>
            <a:ext cx="36004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buClr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[</a:t>
            </a:r>
            <a:r>
              <a:rPr lang="ko-KR" altLang="en-US" sz="2000" dirty="0">
                <a:solidFill>
                  <a:schemeClr val="tx1"/>
                </a:solidFill>
              </a:rPr>
              <a:t>해</a:t>
            </a:r>
            <a:r>
              <a:rPr lang="en-US" altLang="ko-KR" sz="2000" dirty="0">
                <a:solidFill>
                  <a:schemeClr val="tx1"/>
                </a:solidFill>
              </a:rPr>
              <a:t>] {2, 3, 4, 7, 8}</a:t>
            </a:r>
            <a:r>
              <a:rPr lang="ko-KR" altLang="en-US" sz="2000" dirty="0">
                <a:solidFill>
                  <a:schemeClr val="tx1"/>
                </a:solidFill>
              </a:rPr>
              <a:t>은 서로 간선으로 모두 연결된 최대 크기의 </a:t>
            </a:r>
            <a:r>
              <a:rPr lang="ko-KR" altLang="en-US" sz="2000" dirty="0" err="1">
                <a:solidFill>
                  <a:schemeClr val="tx1"/>
                </a:solidFill>
              </a:rPr>
              <a:t>클리크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351A62AA-F643-423A-BB63-3004167D3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색칠하기 </a:t>
            </a:r>
            <a:r>
              <a:rPr lang="en-US" altLang="ko-KR"/>
              <a:t>(Graph Coloring)</a:t>
            </a:r>
            <a:endParaRPr lang="ko-KR" altLang="en-US"/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54ECD029-D65C-4690-8D1D-A0F0BD1DC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그래프 색칠하기란 주어진 그래프 </a:t>
            </a:r>
            <a:r>
              <a:rPr lang="en-US" altLang="ko-KR" sz="2400" dirty="0"/>
              <a:t>G=(V,E)</a:t>
            </a:r>
            <a:r>
              <a:rPr lang="ko-KR" altLang="en-US" sz="2400" dirty="0"/>
              <a:t>에서 인접한 점들을 서로 다른 색으로 색칠하는 것이다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그래프 색칠하기 문제는 </a:t>
            </a:r>
            <a:r>
              <a:rPr lang="ko-KR" altLang="en-US" sz="2400" dirty="0">
                <a:solidFill>
                  <a:srgbClr val="00B0F0"/>
                </a:solidFill>
              </a:rPr>
              <a:t>가장 적은 수의 색을 사용하여 그래프를 색칠하는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54E83-57C5-46F2-B3F9-449C08C5C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FFBF665-A92D-4661-A6A6-79BBB0C5E8D9}" type="slidenum">
              <a:rPr lang="en-US" altLang="ko-KR" sz="1200">
                <a:latin typeface="Tahoma" panose="020B0604030504040204" pitchFamily="34" charset="0"/>
              </a:rPr>
              <a:pPr/>
              <a:t>32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33797" name="내용 개체 틀 2">
            <a:extLst>
              <a:ext uri="{FF2B5EF4-FFF2-40B4-BE49-F238E27FC236}">
                <a16:creationId xmlns:a16="http://schemas.microsoft.com/office/drawing/2014/main" id="{0FDC55C0-92F3-4575-8E2A-ACCDDDF2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156075"/>
            <a:ext cx="43211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해</a:t>
            </a:r>
            <a:r>
              <a:rPr lang="en-US" altLang="ko-KR" sz="2000">
                <a:solidFill>
                  <a:schemeClr val="tx1"/>
                </a:solidFill>
              </a:rPr>
              <a:t>] {1, 5}</a:t>
            </a:r>
            <a:r>
              <a:rPr lang="ko-KR" altLang="en-US" sz="2000">
                <a:solidFill>
                  <a:schemeClr val="tx1"/>
                </a:solidFill>
              </a:rPr>
              <a:t>는 흰색</a:t>
            </a:r>
            <a:r>
              <a:rPr lang="en-US" altLang="ko-KR" sz="2000">
                <a:solidFill>
                  <a:schemeClr val="tx1"/>
                </a:solidFill>
              </a:rPr>
              <a:t>, {3, 4}</a:t>
            </a:r>
            <a:r>
              <a:rPr lang="ko-KR" altLang="en-US" sz="2000">
                <a:solidFill>
                  <a:schemeClr val="tx1"/>
                </a:solidFill>
              </a:rPr>
              <a:t>는 검은색</a:t>
            </a:r>
            <a:r>
              <a:rPr lang="en-US" altLang="ko-KR" sz="2000">
                <a:solidFill>
                  <a:schemeClr val="tx1"/>
                </a:solidFill>
              </a:rPr>
              <a:t>, {2, 6, 7}</a:t>
            </a:r>
            <a:r>
              <a:rPr lang="ko-KR" altLang="en-US" sz="2000">
                <a:solidFill>
                  <a:schemeClr val="tx1"/>
                </a:solidFill>
              </a:rPr>
              <a:t>은 파란색으로 칠한다</a:t>
            </a:r>
            <a:r>
              <a:rPr lang="en-US" altLang="ko-KR" sz="2000">
                <a:solidFill>
                  <a:schemeClr val="tx1"/>
                </a:solidFill>
              </a:rPr>
              <a:t>. 3</a:t>
            </a:r>
            <a:r>
              <a:rPr lang="ko-KR" altLang="en-US" sz="2000">
                <a:solidFill>
                  <a:schemeClr val="tx1"/>
                </a:solidFill>
              </a:rPr>
              <a:t>가지 색보다 적은 수의 색으로 이 그래프를 칠할 수는 없다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endParaRPr lang="ko-KR" altLang="en-US" sz="2000">
              <a:solidFill>
                <a:schemeClr val="tx1"/>
              </a:solidFill>
            </a:endParaRP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/>
              </a:solidFill>
            </a:endParaRPr>
          </a:p>
        </p:txBody>
      </p:sp>
      <p:pic>
        <p:nvPicPr>
          <p:cNvPr id="33798" name="_x209775792" descr="EMB000017800076">
            <a:extLst>
              <a:ext uri="{FF2B5EF4-FFF2-40B4-BE49-F238E27FC236}">
                <a16:creationId xmlns:a16="http://schemas.microsoft.com/office/drawing/2014/main" id="{61B2202D-BAF6-4949-B4F1-AAB109F1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57563"/>
            <a:ext cx="34559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BAB25BC9-3245-4D7D-A81C-157C5CC08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 커버 </a:t>
            </a:r>
            <a:r>
              <a:rPr lang="en-US" altLang="ko-KR"/>
              <a:t>(Set Cover)</a:t>
            </a:r>
            <a:endParaRPr lang="ko-KR" altLang="en-US"/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1EDAF82E-F8C1-4373-A80C-54B60BA3D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주어진 집합 </a:t>
            </a:r>
            <a:r>
              <a:rPr lang="en-US" altLang="ko-KR" sz="2400" dirty="0"/>
              <a:t>S = {1, 2, 3, </a:t>
            </a:r>
            <a:r>
              <a:rPr lang="ko-KR" altLang="en-US" sz="2400" dirty="0"/>
              <a:t>⋯</a:t>
            </a:r>
            <a:r>
              <a:rPr lang="en-US" altLang="ko-KR" sz="2400" dirty="0"/>
              <a:t>, n}</a:t>
            </a:r>
            <a:r>
              <a:rPr lang="ko-KR" altLang="en-US" sz="2400" dirty="0"/>
              <a:t>에 대해서 </a:t>
            </a:r>
            <a:r>
              <a:rPr lang="en-US" altLang="ko-KR" sz="2400" dirty="0"/>
              <a:t>S</a:t>
            </a:r>
            <a:r>
              <a:rPr lang="ko-KR" altLang="en-US" sz="2400" dirty="0"/>
              <a:t>의 부분 집합들이 주어질 때</a:t>
            </a:r>
            <a:r>
              <a:rPr lang="en-US" altLang="ko-KR" sz="2400" dirty="0"/>
              <a:t>, </a:t>
            </a:r>
            <a:r>
              <a:rPr lang="ko-KR" altLang="en-US" sz="2400" dirty="0"/>
              <a:t>이 부분 집합들 중에서 </a:t>
            </a:r>
            <a:r>
              <a:rPr lang="ko-KR" altLang="en-US" sz="2400" dirty="0" err="1"/>
              <a:t>합집합하여</a:t>
            </a:r>
            <a:r>
              <a:rPr lang="ko-KR" altLang="en-US" sz="2400" dirty="0"/>
              <a:t> </a:t>
            </a:r>
            <a:r>
              <a:rPr lang="en-US" altLang="ko-KR" sz="2400" dirty="0"/>
              <a:t>S</a:t>
            </a:r>
            <a:r>
              <a:rPr lang="ko-KR" altLang="en-US" sz="2400" dirty="0"/>
              <a:t>와 같게 되는 부분 집합들을 집합 커버라고 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집합 커버 문제는 </a:t>
            </a:r>
            <a:r>
              <a:rPr lang="ko-KR" altLang="en-US" sz="2400" dirty="0">
                <a:solidFill>
                  <a:srgbClr val="00B0F0"/>
                </a:solidFill>
              </a:rPr>
              <a:t>가장 적은 수의 부분 집합으로 이루어진 집합 커버를 찾는 문제</a:t>
            </a:r>
            <a:endParaRPr lang="en-US" altLang="ko-KR" sz="2400" dirty="0">
              <a:solidFill>
                <a:srgbClr val="00B0F0"/>
              </a:solidFill>
            </a:endParaRP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 </a:t>
            </a:r>
          </a:p>
          <a:p>
            <a:pPr lvl="1"/>
            <a:r>
              <a:rPr lang="en-US" altLang="ko-KR" dirty="0"/>
              <a:t>S = {1, 2, 3, 4, 5}, </a:t>
            </a:r>
            <a:r>
              <a:rPr lang="ko-KR" altLang="en-US" dirty="0"/>
              <a:t>부분 집합</a:t>
            </a:r>
            <a:r>
              <a:rPr lang="en-US" altLang="ko-KR" dirty="0"/>
              <a:t>: {1, 2, 3}, {2, 3, 4}, {3, 5}, {3, 4, 5} </a:t>
            </a:r>
            <a:r>
              <a:rPr lang="ko-KR" altLang="en-US" dirty="0"/>
              <a:t>라면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해</a:t>
            </a:r>
            <a:r>
              <a:rPr lang="en-US" altLang="ko-KR" dirty="0"/>
              <a:t>] {1, 2, 3}</a:t>
            </a:r>
            <a:r>
              <a:rPr lang="ko-KR" altLang="en-US" dirty="0"/>
              <a:t>과 </a:t>
            </a:r>
            <a:r>
              <a:rPr lang="en-US" altLang="ko-KR" dirty="0"/>
              <a:t>{3, 4, 5}</a:t>
            </a:r>
            <a:r>
              <a:rPr lang="ko-KR" altLang="en-US" dirty="0"/>
              <a:t>를 </a:t>
            </a:r>
            <a:r>
              <a:rPr lang="ko-KR" altLang="en-US" dirty="0" err="1"/>
              <a:t>합집합하면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가 되고</a:t>
            </a:r>
            <a:r>
              <a:rPr lang="en-US" altLang="ko-KR" dirty="0"/>
              <a:t>, </a:t>
            </a:r>
            <a:r>
              <a:rPr lang="ko-KR" altLang="en-US" dirty="0"/>
              <a:t>부분 집합 수가 최소이다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7DF990-3465-48C4-90A6-ACED4C16B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A0FF19C-A344-4F69-AFC0-3D9DB726C657}" type="slidenum">
              <a:rPr lang="en-US" altLang="ko-KR" sz="1200">
                <a:latin typeface="Tahoma" panose="020B0604030504040204" pitchFamily="34" charset="0"/>
              </a:rPr>
              <a:pPr/>
              <a:t>33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141178E9-F8EF-423A-8AAA-92CBDCF82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최장 경로 </a:t>
            </a:r>
            <a:r>
              <a:rPr lang="en-US" altLang="ko-KR"/>
              <a:t>(Longest Path)</a:t>
            </a:r>
            <a:endParaRPr lang="ko-KR" altLang="en-US"/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0AECEDFC-D340-48D4-940D-526DA2179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주어진 가중치 그래프 </a:t>
            </a:r>
            <a:r>
              <a:rPr lang="en-US" altLang="ko-KR" sz="2400" dirty="0"/>
              <a:t>G=(V, E)</a:t>
            </a:r>
            <a:r>
              <a:rPr lang="ko-KR" altLang="en-US" sz="2400" dirty="0"/>
              <a:t>에서 시작점 </a:t>
            </a:r>
            <a:r>
              <a:rPr lang="en-US" altLang="ko-KR" sz="2400" dirty="0"/>
              <a:t>s</a:t>
            </a:r>
            <a:r>
              <a:rPr lang="ko-KR" altLang="en-US" sz="2400" dirty="0"/>
              <a:t>에서 도착점 </a:t>
            </a:r>
            <a:r>
              <a:rPr lang="en-US" altLang="ko-KR" sz="2400" dirty="0"/>
              <a:t>t</a:t>
            </a:r>
            <a:r>
              <a:rPr lang="ko-KR" altLang="en-US" sz="2400" dirty="0"/>
              <a:t>까지의 </a:t>
            </a:r>
            <a:r>
              <a:rPr lang="ko-KR" altLang="en-US" sz="2400" dirty="0">
                <a:solidFill>
                  <a:srgbClr val="00B0F0"/>
                </a:solidFill>
              </a:rPr>
              <a:t>가장 긴 경로를 찾는 문제</a:t>
            </a:r>
            <a:endParaRPr lang="en-US" altLang="ko-KR" sz="2400" dirty="0">
              <a:solidFill>
                <a:srgbClr val="00B0F0"/>
              </a:solidFill>
            </a:endParaRPr>
          </a:p>
          <a:p>
            <a:pPr lvl="1"/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간선의 가중치는 양수이고</a:t>
            </a:r>
            <a:r>
              <a:rPr lang="en-US" altLang="ko-KR" sz="2000" dirty="0"/>
              <a:t>, </a:t>
            </a:r>
            <a:r>
              <a:rPr lang="ko-KR" altLang="en-US" sz="2000" dirty="0"/>
              <a:t>찾는 경로에는 반복되는 점이 없어야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81B43-EBF0-43C2-BEFF-FEA01D018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647D281-71AE-4001-A5E7-C7FB61760D98}" type="slidenum">
              <a:rPr lang="en-US" altLang="ko-KR" sz="1200">
                <a:latin typeface="Tahoma" panose="020B0604030504040204" pitchFamily="34" charset="0"/>
              </a:rPr>
              <a:pPr/>
              <a:t>34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5845" name="_x208866520" descr="EMB000017800085">
            <a:extLst>
              <a:ext uri="{FF2B5EF4-FFF2-40B4-BE49-F238E27FC236}">
                <a16:creationId xmlns:a16="http://schemas.microsoft.com/office/drawing/2014/main" id="{79ACA99E-15DE-4F70-964D-BB5E3EEF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151313"/>
            <a:ext cx="293846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D0C20D-6F54-4771-93A9-1CF5502C4C86}"/>
              </a:ext>
            </a:extLst>
          </p:cNvPr>
          <p:cNvSpPr txBox="1">
            <a:spLocks/>
          </p:cNvSpPr>
          <p:nvPr/>
        </p:nvSpPr>
        <p:spPr>
          <a:xfrm>
            <a:off x="4356100" y="3357563"/>
            <a:ext cx="4102100" cy="7921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Font typeface="Arial" pitchFamily="34" charset="0"/>
              <a:buNone/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 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최장 경로로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 typeface="Arial" pitchFamily="34" charset="0"/>
              <a:buNone/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 길이는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847" name="_x208866360" descr="EMB000017800082">
            <a:extLst>
              <a:ext uri="{FF2B5EF4-FFF2-40B4-BE49-F238E27FC236}">
                <a16:creationId xmlns:a16="http://schemas.microsoft.com/office/drawing/2014/main" id="{6B3CECF0-C82C-42D4-9617-3092275A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3429000"/>
            <a:ext cx="3141662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0100B7EE-CF91-4C5B-82F8-2282193C1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여행자 </a:t>
            </a:r>
            <a:r>
              <a:rPr lang="en-US" altLang="ko-KR"/>
              <a:t>(Traveling Salesman) </a:t>
            </a:r>
            <a:r>
              <a:rPr lang="ko-KR" altLang="en-US"/>
              <a:t>문제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B657DC80-5AC5-4024-AA04-4BF8317090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주어진 가중치 그래프 </a:t>
            </a:r>
            <a:r>
              <a:rPr lang="en-US" altLang="ko-KR" sz="2400"/>
              <a:t>G=(V,E)</a:t>
            </a:r>
            <a:r>
              <a:rPr lang="ko-KR" altLang="en-US" sz="2400"/>
              <a:t>에서</a:t>
            </a:r>
            <a:r>
              <a:rPr lang="en-US" altLang="ko-KR" sz="2400"/>
              <a:t>, </a:t>
            </a:r>
            <a:r>
              <a:rPr lang="ko-KR" altLang="en-US" sz="2400"/>
              <a:t>임의의 한 점에서 출발하여</a:t>
            </a:r>
            <a:r>
              <a:rPr lang="en-US" altLang="ko-KR" sz="2400"/>
              <a:t>, </a:t>
            </a:r>
            <a:r>
              <a:rPr lang="ko-KR" altLang="en-US" sz="2400"/>
              <a:t>다른 모든 점들을 </a:t>
            </a:r>
            <a:r>
              <a:rPr lang="en-US" altLang="ko-KR" sz="2400"/>
              <a:t>1</a:t>
            </a:r>
            <a:r>
              <a:rPr lang="ko-KR" altLang="en-US" sz="2400"/>
              <a:t>번씩만 방문하고</a:t>
            </a:r>
            <a:r>
              <a:rPr lang="en-US" altLang="ko-KR" sz="2400"/>
              <a:t>, </a:t>
            </a:r>
            <a:r>
              <a:rPr lang="ko-KR" altLang="en-US" sz="2400"/>
              <a:t>다시 시작점으로 돌아오는 경로 중에서 최단 경로를 찾는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208C22-5B04-4DEA-A6EC-18A6B25DFA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F705EAE-1D70-4ED5-9F4F-02BB82F7EA16}" type="slidenum">
              <a:rPr lang="en-US" altLang="ko-KR" sz="1200">
                <a:latin typeface="Tahoma" panose="020B0604030504040204" pitchFamily="34" charset="0"/>
              </a:rPr>
              <a:pPr/>
              <a:t>35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6869" name="_x209775712" descr="EMB00001780008f">
            <a:extLst>
              <a:ext uri="{FF2B5EF4-FFF2-40B4-BE49-F238E27FC236}">
                <a16:creationId xmlns:a16="http://schemas.microsoft.com/office/drawing/2014/main" id="{AB3B27CD-F59E-4524-B957-565E955A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500438"/>
            <a:ext cx="291623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_x209775792" descr="EMB000017800092">
            <a:extLst>
              <a:ext uri="{FF2B5EF4-FFF2-40B4-BE49-F238E27FC236}">
                <a16:creationId xmlns:a16="http://schemas.microsoft.com/office/drawing/2014/main" id="{61F6AEDE-C721-43F6-8274-FAB63839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500438"/>
            <a:ext cx="2789238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Box 6">
            <a:extLst>
              <a:ext uri="{FF2B5EF4-FFF2-40B4-BE49-F238E27FC236}">
                <a16:creationId xmlns:a16="http://schemas.microsoft.com/office/drawing/2014/main" id="{1923206A-9BC1-41B8-B017-7D5C3896F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3759200"/>
            <a:ext cx="719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ko-KR" altLang="en-US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해</a:t>
            </a:r>
            <a:r>
              <a: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83CB5FD3-B824-419E-B382-B59B7B498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헤밀토니안 사이클 </a:t>
            </a:r>
            <a:r>
              <a:rPr lang="en-US" altLang="ko-KR"/>
              <a:t>(Hamiltonian Cycle)</a:t>
            </a:r>
            <a:endParaRPr lang="ko-KR" altLang="en-US"/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3C0A8AC1-7A89-4757-8ED2-5C72BDAB1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주어진 그래프 </a:t>
            </a:r>
            <a:r>
              <a:rPr lang="en-US" altLang="ko-KR" sz="2400" dirty="0"/>
              <a:t>G=(V, E)</a:t>
            </a:r>
            <a:r>
              <a:rPr lang="ko-KR" altLang="en-US" sz="2400" dirty="0"/>
              <a:t>에서</a:t>
            </a:r>
            <a:r>
              <a:rPr lang="en-US" altLang="ko-KR" sz="2400" dirty="0"/>
              <a:t>, </a:t>
            </a:r>
            <a:r>
              <a:rPr lang="ko-KR" altLang="en-US" sz="2400" dirty="0"/>
              <a:t>임의의 한 점에서 출발하여 모든 다른 점들을 </a:t>
            </a:r>
            <a:r>
              <a:rPr lang="en-US" altLang="ko-KR" sz="2400" dirty="0"/>
              <a:t>1</a:t>
            </a:r>
            <a:r>
              <a:rPr lang="ko-KR" altLang="en-US" sz="2400" dirty="0"/>
              <a:t>번씩만 방문하고</a:t>
            </a:r>
            <a:r>
              <a:rPr lang="en-US" altLang="ko-KR" sz="2400" dirty="0"/>
              <a:t>, </a:t>
            </a:r>
            <a:r>
              <a:rPr lang="ko-KR" altLang="en-US" sz="2400" dirty="0"/>
              <a:t>다시 시작점으로 돌아오는 경로를 찾는 문제</a:t>
            </a:r>
            <a:endParaRPr lang="en-US" altLang="ko-KR" sz="2400" dirty="0"/>
          </a:p>
          <a:p>
            <a:pPr lvl="1"/>
            <a:r>
              <a:rPr lang="ko-KR" altLang="en-US" sz="2000" dirty="0"/>
              <a:t>간선의 가중치를 모두 동일하게 하여 여행자 문제의 해를 찾았을 때</a:t>
            </a:r>
            <a:r>
              <a:rPr lang="en-US" altLang="ko-KR" sz="2000" dirty="0"/>
              <a:t>, </a:t>
            </a:r>
            <a:r>
              <a:rPr lang="ko-KR" altLang="en-US" sz="2000" dirty="0"/>
              <a:t>그 해가 </a:t>
            </a:r>
            <a:r>
              <a:rPr lang="ko-KR" altLang="en-US" sz="2000" dirty="0" err="1"/>
              <a:t>헤밀토니안</a:t>
            </a:r>
            <a:r>
              <a:rPr lang="ko-KR" altLang="en-US" sz="2000" dirty="0"/>
              <a:t> 사이클 문제의 해가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9B82D-7B9D-4E53-BC11-CFCA5ED3CF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594BA96-DD8A-42D9-A790-0729481E53D7}" type="slidenum">
              <a:rPr lang="en-US" altLang="ko-KR" sz="1200">
                <a:latin typeface="Tahoma" panose="020B0604030504040204" pitchFamily="34" charset="0"/>
              </a:rPr>
              <a:pPr/>
              <a:t>36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7893" name="_x208866600" descr="EMB000017800098">
            <a:extLst>
              <a:ext uri="{FF2B5EF4-FFF2-40B4-BE49-F238E27FC236}">
                <a16:creationId xmlns:a16="http://schemas.microsoft.com/office/drawing/2014/main" id="{78CCBE06-5AD9-4943-957F-4B63EA494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644900"/>
            <a:ext cx="61214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5">
            <a:extLst>
              <a:ext uri="{FF2B5EF4-FFF2-40B4-BE49-F238E27FC236}">
                <a16:creationId xmlns:a16="http://schemas.microsoft.com/office/drawing/2014/main" id="{D5CA453D-1F72-4D00-B6EC-CF159284C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3830638"/>
            <a:ext cx="719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ko-KR" altLang="en-US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해</a:t>
            </a:r>
            <a:r>
              <a: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EAB9A2A6-9FE0-41FB-975F-2187E803E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통 채우기 </a:t>
            </a:r>
            <a:r>
              <a:rPr lang="en-US" altLang="ko-KR"/>
              <a:t>(Bin Packing)</a:t>
            </a:r>
            <a:endParaRPr lang="ko-KR" altLang="en-US"/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698E60ED-7C7F-48A0-BCFA-3903FE103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개의 물건이 주어지고</a:t>
            </a:r>
            <a:r>
              <a:rPr lang="en-US" altLang="ko-KR" sz="2400" dirty="0"/>
              <a:t>, </a:t>
            </a:r>
            <a:r>
              <a:rPr lang="ko-KR" altLang="en-US" sz="2400" dirty="0"/>
              <a:t>통 </a:t>
            </a:r>
            <a:r>
              <a:rPr lang="en-US" altLang="ko-KR" sz="2400" dirty="0"/>
              <a:t>(bin)</a:t>
            </a:r>
            <a:r>
              <a:rPr lang="ko-KR" altLang="en-US" sz="2400" dirty="0"/>
              <a:t>의 용량이 </a:t>
            </a:r>
            <a:r>
              <a:rPr lang="en-US" altLang="ko-KR" sz="2400" dirty="0"/>
              <a:t>C</a:t>
            </a:r>
            <a:r>
              <a:rPr lang="ko-KR" altLang="en-US" sz="2400" dirty="0"/>
              <a:t>일 때</a:t>
            </a:r>
            <a:r>
              <a:rPr lang="en-US" altLang="ko-KR" sz="2400" dirty="0"/>
              <a:t>, </a:t>
            </a:r>
            <a:r>
              <a:rPr lang="ko-KR" altLang="en-US" sz="2400" dirty="0"/>
              <a:t>가장 적은 수의 통을 사용하여 모든 물건을 통에 채우는 문제</a:t>
            </a:r>
            <a:r>
              <a:rPr lang="en-US" altLang="ko-KR" sz="2400" dirty="0"/>
              <a:t> </a:t>
            </a:r>
          </a:p>
          <a:p>
            <a:pPr lvl="1"/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각 물건의 크기는 </a:t>
            </a:r>
            <a:r>
              <a:rPr lang="en-US" altLang="ko-KR" sz="2000" dirty="0"/>
              <a:t>C</a:t>
            </a:r>
            <a:r>
              <a:rPr lang="ko-KR" altLang="en-US" sz="2000" dirty="0"/>
              <a:t>보다 크지 않다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 </a:t>
            </a:r>
          </a:p>
          <a:p>
            <a:pPr lvl="1"/>
            <a:r>
              <a:rPr lang="ko-KR" altLang="en-US" dirty="0"/>
              <a:t>통의 용량 </a:t>
            </a:r>
            <a:r>
              <a:rPr lang="en-US" altLang="ko-KR" dirty="0"/>
              <a:t>C=10</a:t>
            </a:r>
            <a:r>
              <a:rPr lang="ko-KR" altLang="en-US" dirty="0"/>
              <a:t>이고</a:t>
            </a:r>
            <a:r>
              <a:rPr lang="en-US" altLang="ko-KR" dirty="0"/>
              <a:t>, n=6</a:t>
            </a:r>
            <a:r>
              <a:rPr lang="ko-KR" altLang="en-US" dirty="0"/>
              <a:t>개의 물건의 크기가 각각 </a:t>
            </a:r>
            <a:r>
              <a:rPr lang="en-US" altLang="ko-KR" dirty="0"/>
              <a:t>5, 6, 3, 7, 5, 4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해</a:t>
            </a:r>
            <a:r>
              <a:rPr lang="en-US" altLang="ko-KR" dirty="0"/>
              <a:t>] 3</a:t>
            </a:r>
            <a:r>
              <a:rPr lang="ko-KR" altLang="en-US" dirty="0"/>
              <a:t>개의 통을 사용하여 아래와 같이 채울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ACF03-5AAE-4A88-A09A-8562DA25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7E3A04F-9315-4669-AC5A-472BA84ADEF4}" type="slidenum">
              <a:rPr lang="en-US" altLang="ko-KR" sz="1200">
                <a:latin typeface="Tahoma" panose="020B0604030504040204" pitchFamily="34" charset="0"/>
              </a:rPr>
              <a:pPr/>
              <a:t>37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8917" name="_x44602912" descr="EMB00001780009f">
            <a:extLst>
              <a:ext uri="{FF2B5EF4-FFF2-40B4-BE49-F238E27FC236}">
                <a16:creationId xmlns:a16="http://schemas.microsoft.com/office/drawing/2014/main" id="{09CC9CBE-97EE-438F-8E99-10578A14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69" y="4509120"/>
            <a:ext cx="4246661" cy="199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37E5161D-9A27-4AAF-85F5-AE214718A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</a:t>
            </a:r>
            <a:r>
              <a:rPr lang="en-US" altLang="ko-KR"/>
              <a:t> </a:t>
            </a:r>
            <a:r>
              <a:rPr lang="ko-KR" altLang="en-US"/>
              <a:t>스케줄링 </a:t>
            </a:r>
            <a:r>
              <a:rPr lang="en-US" altLang="ko-KR"/>
              <a:t>(Job Scheduling)</a:t>
            </a:r>
            <a:endParaRPr lang="ko-KR" altLang="en-US"/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38261EB1-1983-48CF-B96A-7003A6EDA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각 작업의 수행 시간 </a:t>
            </a:r>
            <a:r>
              <a:rPr lang="en-US" altLang="ko-KR" sz="2400" dirty="0" err="1"/>
              <a:t>t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,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1, 2, 3, </a:t>
            </a:r>
            <a:r>
              <a:rPr lang="ko-KR" altLang="en-US" sz="2400" dirty="0"/>
              <a:t>⋯</a:t>
            </a:r>
            <a:r>
              <a:rPr lang="en-US" altLang="ko-KR" sz="2400" dirty="0"/>
              <a:t>, n, </a:t>
            </a:r>
            <a:r>
              <a:rPr lang="ko-KR" altLang="en-US" sz="2400" dirty="0"/>
              <a:t>그리고 </a:t>
            </a:r>
            <a:r>
              <a:rPr lang="en-US" altLang="ko-KR" sz="2400" dirty="0"/>
              <a:t>m</a:t>
            </a:r>
            <a:r>
              <a:rPr lang="ko-KR" altLang="en-US" sz="2400" dirty="0"/>
              <a:t>개의 동일한 성능의 기계가 주어질 때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00B0F0"/>
                </a:solidFill>
              </a:rPr>
              <a:t>모든 작업이 가장 빨리 종료되도록 작업을 기계에 배정하는 문제</a:t>
            </a:r>
            <a:endParaRPr lang="en-US" altLang="ko-KR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 </a:t>
            </a:r>
          </a:p>
          <a:p>
            <a:pPr lvl="1"/>
            <a:r>
              <a:rPr lang="en-US" altLang="ko-KR" dirty="0"/>
              <a:t>n = 5</a:t>
            </a:r>
            <a:r>
              <a:rPr lang="ko-KR" altLang="en-US" dirty="0"/>
              <a:t>개의 작업이 주어지고</a:t>
            </a:r>
            <a:r>
              <a:rPr lang="en-US" altLang="ko-KR" dirty="0"/>
              <a:t>, </a:t>
            </a:r>
            <a:r>
              <a:rPr lang="ko-KR" altLang="en-US" dirty="0"/>
              <a:t>각각의 수행 시간이 </a:t>
            </a:r>
            <a:r>
              <a:rPr lang="en-US" altLang="ko-KR" dirty="0"/>
              <a:t>8, 4, 3, 7, 9</a:t>
            </a:r>
            <a:r>
              <a:rPr lang="ko-KR" altLang="en-US" dirty="0"/>
              <a:t>이며</a:t>
            </a:r>
            <a:r>
              <a:rPr lang="en-US" altLang="ko-KR" dirty="0"/>
              <a:t>, m = 2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해</a:t>
            </a:r>
            <a:r>
              <a:rPr lang="en-US" altLang="ko-KR" dirty="0"/>
              <a:t>] </a:t>
            </a:r>
            <a:r>
              <a:rPr lang="ko-KR" altLang="en-US" dirty="0"/>
              <a:t>아래와 같이 작업을 배정하면 가장 빨리 모든 작업 종료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F66FA-6607-4997-9766-CE50CA545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515F3FB-8289-47BF-B785-8A8DB116D966}" type="slidenum">
              <a:rPr lang="en-US" altLang="ko-KR" sz="1200">
                <a:latin typeface="Tahoma" panose="020B0604030504040204" pitchFamily="34" charset="0"/>
              </a:rPr>
              <a:pPr/>
              <a:t>38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9941" name="_x208866760" descr="EMB0000178000a5">
            <a:extLst>
              <a:ext uri="{FF2B5EF4-FFF2-40B4-BE49-F238E27FC236}">
                <a16:creationId xmlns:a16="http://schemas.microsoft.com/office/drawing/2014/main" id="{95912932-3415-41E3-BF42-8A1F10B0F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4653136"/>
            <a:ext cx="392534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95E6642C-06E5-4709-A2AF-2CDD2A0E9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NP-</a:t>
            </a:r>
            <a:r>
              <a:rPr lang="ko-KR" altLang="en-US" dirty="0"/>
              <a:t>완전 문제들의 활용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08D33106-1FF6-44E2-ADA8-D3BE86F28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지금까지 살펴본 문제들은 각각 지수 시간 알고리즘을 가지고 있다</a:t>
            </a:r>
            <a:r>
              <a:rPr lang="en-US" altLang="ko-KR" sz="2400"/>
              <a:t>.</a:t>
            </a:r>
          </a:p>
          <a:p>
            <a:pPr lvl="1"/>
            <a:endParaRPr lang="en-US" altLang="ko-KR" sz="2400"/>
          </a:p>
          <a:p>
            <a:r>
              <a:rPr lang="ko-KR" altLang="en-US" sz="2400"/>
              <a:t>각각의 문제는 문제 그 자체로서도 중요한 문제이지만</a:t>
            </a:r>
            <a:r>
              <a:rPr lang="en-US" altLang="ko-KR" sz="2400"/>
              <a:t>, </a:t>
            </a:r>
            <a:r>
              <a:rPr lang="ko-KR" altLang="en-US" sz="2400"/>
              <a:t>실세계에서 해결해야 할 매우 광범위한 응용문제들과 직접적으로 연관되어 있다</a:t>
            </a:r>
            <a:r>
              <a:rPr lang="en-US" altLang="ko-KR" sz="2400"/>
              <a:t>.</a:t>
            </a:r>
          </a:p>
          <a:p>
            <a:pPr lvl="1"/>
            <a:endParaRPr lang="en-US" altLang="ko-KR" sz="2400"/>
          </a:p>
          <a:p>
            <a:r>
              <a:rPr lang="ko-KR" altLang="en-US" sz="2400"/>
              <a:t>각각의 </a:t>
            </a:r>
            <a:r>
              <a:rPr lang="en-US" altLang="ko-KR" sz="2400"/>
              <a:t>NP-</a:t>
            </a:r>
            <a:r>
              <a:rPr lang="ko-KR" altLang="en-US" sz="2400"/>
              <a:t>완전 문제가 직접 또는 간접적으로 활용되는 사례는 다음과 같다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29C09-96CC-49FB-BFB7-68AFCFA0F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1044174-4FD6-459A-8A20-607A5C07C94F}" type="slidenum">
              <a:rPr lang="en-US" altLang="ko-KR" sz="1200">
                <a:latin typeface="Tahoma" panose="020B0604030504040204" pitchFamily="34" charset="0"/>
              </a:rPr>
              <a:pPr/>
              <a:t>39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FCAF7838-4C28-4F1C-82F6-99B54AD86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문제의 분류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FA291B03-9F83-446A-B4AC-91921DE04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다항식 시간보다</a:t>
            </a:r>
            <a:r>
              <a:rPr lang="en-US" altLang="ko-KR" dirty="0"/>
              <a:t> </a:t>
            </a:r>
            <a:r>
              <a:rPr lang="ko-KR" altLang="en-US" dirty="0"/>
              <a:t>큰 복잡도를 가진 알고리즘으로 해결되는 문제의 집합</a:t>
            </a:r>
          </a:p>
          <a:p>
            <a:pPr lvl="1"/>
            <a:r>
              <a:rPr lang="ko-KR" altLang="en-US" dirty="0"/>
              <a:t>여러 가지 문제 집합으로 다시 분류</a:t>
            </a:r>
            <a:endParaRPr lang="en-US" altLang="ko-KR" dirty="0"/>
          </a:p>
          <a:p>
            <a:pPr lvl="1"/>
            <a:r>
              <a:rPr lang="ko-KR" altLang="en-US" dirty="0"/>
              <a:t>그 중에 가장 중요한 문제 집합은 지수 시간 </a:t>
            </a:r>
            <a:r>
              <a:rPr lang="en-US" altLang="ko-KR" dirty="0"/>
              <a:t>(exponential time) </a:t>
            </a:r>
            <a:r>
              <a:rPr lang="ko-KR" altLang="en-US" dirty="0"/>
              <a:t>시간 복잡도를 가진 알고리즘으로 해결되는 </a:t>
            </a:r>
            <a:r>
              <a:rPr lang="en-US" altLang="ko-KR" dirty="0">
                <a:solidFill>
                  <a:srgbClr val="00B0F0"/>
                </a:solidFill>
              </a:rPr>
              <a:t>NP-</a:t>
            </a:r>
            <a:r>
              <a:rPr lang="ko-KR" altLang="en-US" dirty="0">
                <a:solidFill>
                  <a:srgbClr val="00B0F0"/>
                </a:solidFill>
              </a:rPr>
              <a:t>완전 문제</a:t>
            </a:r>
            <a:r>
              <a:rPr lang="ko-KR" altLang="en-US" dirty="0"/>
              <a:t> 집합이다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NP-</a:t>
            </a:r>
            <a:r>
              <a:rPr lang="ko-KR" altLang="en-US" dirty="0"/>
              <a:t>완전 문제의 특성</a:t>
            </a:r>
            <a:endParaRPr lang="en-US" altLang="ko-KR" dirty="0"/>
          </a:p>
          <a:p>
            <a:pPr lvl="1"/>
            <a:r>
              <a:rPr lang="ko-KR" altLang="en-US" dirty="0"/>
              <a:t>어느 하나의 </a:t>
            </a:r>
            <a:r>
              <a:rPr lang="en-US" altLang="ko-KR" dirty="0"/>
              <a:t>NP-</a:t>
            </a:r>
            <a:r>
              <a:rPr lang="ko-KR" altLang="en-US" dirty="0"/>
              <a:t>완전 문제에 대해서 다항식 시간의 알고리즘을 찾아내면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다항식 시간에 해를 찾을 수 있으면</a:t>
            </a:r>
            <a:r>
              <a:rPr lang="en-US" altLang="ko-KR" dirty="0"/>
              <a:t>) </a:t>
            </a:r>
            <a:r>
              <a:rPr lang="ko-KR" altLang="en-US" dirty="0"/>
              <a:t>모든 다른 </a:t>
            </a:r>
            <a:r>
              <a:rPr lang="en-US" altLang="ko-KR" dirty="0"/>
              <a:t>NP-</a:t>
            </a:r>
            <a:r>
              <a:rPr lang="ko-KR" altLang="en-US" dirty="0"/>
              <a:t>완전 문제도 다항식 시간에 해를 찾을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397DD-C374-48F8-B943-D50DE2AD5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18CA3D3-BF01-46C2-8C21-5D8EE60619E3}" type="slidenum">
              <a:rPr lang="en-US" altLang="ko-KR" sz="1200">
                <a:latin typeface="Tahoma" panose="020B0604030504040204" pitchFamily="34" charset="0"/>
              </a:rPr>
              <a:pPr/>
              <a:t>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8EA732F3-A78B-4F2C-9B28-88C88DB85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SAT (Satisfiability)</a:t>
            </a:r>
            <a:endParaRPr lang="ko-KR" altLang="en-US"/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9D8C8A15-522E-42A2-BBC2-8EE1FD0BF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반도체 칩 </a:t>
            </a:r>
            <a:r>
              <a:rPr lang="en-US" altLang="ko-KR" sz="2800" dirty="0"/>
              <a:t>(Chip)</a:t>
            </a:r>
            <a:r>
              <a:rPr lang="ko-KR" altLang="en-US" sz="2800" dirty="0"/>
              <a:t>을 디자인하는 전자 디자인 자동화 </a:t>
            </a:r>
            <a:r>
              <a:rPr lang="en-US" altLang="ko-KR" sz="2800" dirty="0"/>
              <a:t>(Electronic Design Automation)</a:t>
            </a:r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소프트웨어에 핵심적인 부분인 형식 동치 관계 검사 </a:t>
            </a:r>
            <a:r>
              <a:rPr lang="en-US" altLang="ko-KR" sz="2800" dirty="0"/>
              <a:t>(Formal Equivalence Checking)</a:t>
            </a:r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모델 검사 </a:t>
            </a:r>
            <a:r>
              <a:rPr lang="en-US" altLang="ko-KR" sz="2800" dirty="0"/>
              <a:t>(Model Checking)</a:t>
            </a:r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형식 검증 </a:t>
            </a:r>
            <a:r>
              <a:rPr lang="en-US" altLang="ko-KR" sz="2800" dirty="0"/>
              <a:t>(Formal Verification)</a:t>
            </a:r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자동 테스트 패턴 생성 </a:t>
            </a:r>
            <a:r>
              <a:rPr lang="en-US" altLang="ko-KR" sz="2800" dirty="0"/>
              <a:t>(Automatic Test Pattern Generation)</a:t>
            </a:r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인공 지능에서의 계획 </a:t>
            </a:r>
            <a:r>
              <a:rPr lang="en-US" altLang="ko-KR" sz="2800" dirty="0"/>
              <a:t>(Planning)</a:t>
            </a:r>
            <a:r>
              <a:rPr lang="ko-KR" altLang="en-US" sz="2800" dirty="0"/>
              <a:t>과 명제 모델을 컴파일하는 지식 컴파일 </a:t>
            </a:r>
            <a:r>
              <a:rPr lang="en-US" altLang="ko-KR" sz="2800" dirty="0"/>
              <a:t>(Knowledge Compilation)</a:t>
            </a:r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800" dirty="0"/>
              <a:t>생물 정보 공학 분야에서 염색체로부터 질병 인자를 추출 또는 염색체의 진화를 연구하는데 사용되는 단상형 추론 </a:t>
            </a:r>
            <a:r>
              <a:rPr lang="en-US" altLang="ko-KR" sz="2800" dirty="0"/>
              <a:t>(Haplotype Inference) </a:t>
            </a:r>
            <a:r>
              <a:rPr lang="ko-KR" altLang="en-US" sz="2800" dirty="0"/>
              <a:t>연구</a:t>
            </a:r>
            <a:endParaRPr lang="en-US" altLang="ko-KR" sz="2800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800" dirty="0"/>
              <a:t>소프트웨어 검증 </a:t>
            </a:r>
            <a:r>
              <a:rPr lang="en-US" altLang="ko-KR" sz="2800" dirty="0"/>
              <a:t>(Software Verification) </a:t>
            </a:r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800" dirty="0"/>
              <a:t>자동 정리 증명 </a:t>
            </a:r>
            <a:r>
              <a:rPr lang="en-US" altLang="ko-KR" sz="2800" dirty="0"/>
              <a:t>(Automatic Theorem Proving) </a:t>
            </a:r>
            <a:r>
              <a:rPr lang="ko-KR" altLang="en-US" sz="2800" dirty="0"/>
              <a:t>등</a:t>
            </a: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BE9E77-089C-4741-A2BF-EFCCCC9C7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2816788-ECD2-403D-9C85-804F067A1B19}" type="slidenum">
              <a:rPr lang="en-US" altLang="ko-KR" sz="1200">
                <a:latin typeface="Tahoma" panose="020B0604030504040204" pitchFamily="34" charset="0"/>
              </a:rPr>
              <a:pPr/>
              <a:t>40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67149B0B-F2C0-4E78-A6AF-2B9A5105D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부분 집합의 합 </a:t>
            </a:r>
            <a:r>
              <a:rPr lang="en-US" altLang="ko-KR"/>
              <a:t>(Subset Sum)</a:t>
            </a:r>
            <a:endParaRPr lang="ko-KR" altLang="en-US"/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A08AD75E-D136-4408-ACAC-BA5992AE7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200"/>
              <a:t>암호 시스템 개발에 사용되는데</a:t>
            </a:r>
            <a:r>
              <a:rPr lang="en-US" altLang="ko-KR" sz="2200"/>
              <a:t>, </a:t>
            </a:r>
            <a:r>
              <a:rPr lang="ko-KR" altLang="en-US" sz="2200"/>
              <a:t>그 이유는 문제 자체는 얼핏 보기에 매우 쉬우나 해결하기는 매우 어렵기 때문이다</a:t>
            </a:r>
            <a:r>
              <a:rPr lang="en-US" altLang="ko-KR" sz="2200"/>
              <a:t>. </a:t>
            </a:r>
          </a:p>
          <a:p>
            <a:pPr>
              <a:spcAft>
                <a:spcPts val="1800"/>
              </a:spcAft>
            </a:pPr>
            <a:r>
              <a:rPr lang="ko-KR" altLang="en-US" sz="2200"/>
              <a:t>실용적인 전자 태그 암호 시스템 </a:t>
            </a:r>
            <a:r>
              <a:rPr lang="en-US" altLang="ko-KR" sz="2200"/>
              <a:t>(RFID Cryptosystem)</a:t>
            </a:r>
          </a:p>
          <a:p>
            <a:pPr>
              <a:spcAft>
                <a:spcPts val="1800"/>
              </a:spcAft>
            </a:pPr>
            <a:r>
              <a:rPr lang="ko-KR" altLang="en-US" sz="2200"/>
              <a:t>격자 기반 </a:t>
            </a:r>
            <a:r>
              <a:rPr lang="en-US" altLang="ko-KR" sz="2200"/>
              <a:t>(Lattice-based) </a:t>
            </a:r>
            <a:r>
              <a:rPr lang="ko-KR" altLang="en-US" sz="2200"/>
              <a:t>암호화 시스템 </a:t>
            </a:r>
            <a:endParaRPr lang="en-US" altLang="ko-KR" sz="2200"/>
          </a:p>
          <a:p>
            <a:pPr>
              <a:spcAft>
                <a:spcPts val="1800"/>
              </a:spcAft>
            </a:pPr>
            <a:r>
              <a:rPr lang="ko-KR" altLang="en-US" sz="2200"/>
              <a:t>공개 암호 시스템 </a:t>
            </a:r>
            <a:r>
              <a:rPr lang="en-US" altLang="ko-KR" sz="2200"/>
              <a:t>(Public Key Cryptography)</a:t>
            </a:r>
          </a:p>
          <a:p>
            <a:pPr>
              <a:spcAft>
                <a:spcPts val="1800"/>
              </a:spcAft>
            </a:pPr>
            <a:r>
              <a:rPr lang="ko-KR" altLang="en-US" sz="2200"/>
              <a:t>컴퓨터 패스워드 </a:t>
            </a:r>
            <a:r>
              <a:rPr lang="en-US" altLang="ko-KR" sz="2200"/>
              <a:t>(Password) </a:t>
            </a:r>
            <a:r>
              <a:rPr lang="ko-KR" altLang="en-US" sz="2200"/>
              <a:t>검사 및 메시지 검증</a:t>
            </a:r>
            <a:endParaRPr lang="en-US" altLang="ko-KR" sz="2200"/>
          </a:p>
          <a:p>
            <a:pPr>
              <a:spcAft>
                <a:spcPts val="1800"/>
              </a:spcAft>
            </a:pPr>
            <a:r>
              <a:rPr lang="ko-KR" altLang="en-US" sz="2200"/>
              <a:t>음악에도 적용하여 스마트폰 앱으로도 만들어진 사례도 있다</a:t>
            </a:r>
            <a:r>
              <a:rPr lang="en-US" altLang="ko-KR" sz="2200"/>
              <a:t>.</a:t>
            </a:r>
            <a:endParaRPr lang="ko-KR" altLang="en-US" sz="22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AB9AA-42B9-4323-978F-CDDFE422EC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BA34F82-DCE2-4CE9-B55A-554C2C9BB0E8}" type="slidenum">
              <a:rPr lang="en-US" altLang="ko-KR" sz="1200">
                <a:latin typeface="Tahoma" panose="020B0604030504040204" pitchFamily="34" charset="0"/>
              </a:rPr>
              <a:pPr/>
              <a:t>41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E586D8EF-5E3A-40E1-97E1-52E4843A2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분할 </a:t>
            </a:r>
            <a:r>
              <a:rPr lang="en-US" altLang="ko-KR"/>
              <a:t>(Partition)</a:t>
            </a:r>
            <a:endParaRPr lang="ko-KR" altLang="en-US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19AAC480-F7EB-4555-A501-71B46A1A0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분할 문제를 보다 일반화하여 분할할 부분 집합 수를 </a:t>
            </a:r>
            <a:r>
              <a:rPr lang="en-US" altLang="ko-KR" sz="2800" dirty="0"/>
              <a:t>2</a:t>
            </a:r>
            <a:r>
              <a:rPr lang="ko-KR" altLang="en-US" sz="2800" dirty="0"/>
              <a:t>개에서 </a:t>
            </a:r>
            <a:r>
              <a:rPr lang="en-US" altLang="ko-KR" sz="2800" dirty="0"/>
              <a:t>k</a:t>
            </a:r>
            <a:r>
              <a:rPr lang="ko-KR" altLang="en-US" sz="2800" dirty="0"/>
              <a:t>개로 확장시키면</a:t>
            </a:r>
            <a:r>
              <a:rPr lang="en-US" altLang="ko-KR" sz="2800" dirty="0"/>
              <a:t>, </a:t>
            </a:r>
            <a:r>
              <a:rPr lang="ko-KR" altLang="en-US" sz="2800" dirty="0"/>
              <a:t>더욱 더 다양한 곳에 응용 가능</a:t>
            </a:r>
            <a:endParaRPr lang="en-US" altLang="ko-KR" sz="2800" dirty="0"/>
          </a:p>
          <a:p>
            <a:pPr latinLnBrk="1">
              <a:spcAft>
                <a:spcPts val="1200"/>
              </a:spcAft>
              <a:defRPr/>
            </a:pPr>
            <a:r>
              <a:rPr lang="en-US" altLang="ko-KR" sz="2800" dirty="0"/>
              <a:t>Switching Network</a:t>
            </a:r>
            <a:r>
              <a:rPr lang="ko-KR" altLang="en-US" sz="2800" dirty="0"/>
              <a:t>에서 채널 그래프 비교</a:t>
            </a:r>
            <a:endParaRPr lang="en-US" altLang="ko-KR" sz="28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시간과 장소를 고려한 컨테이너의 효율적 배치</a:t>
            </a:r>
            <a:endParaRPr lang="en-US" altLang="ko-KR" sz="28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네트워크 디자인</a:t>
            </a:r>
            <a:endParaRPr lang="en-US" altLang="ko-KR" sz="2800" dirty="0"/>
          </a:p>
          <a:p>
            <a:pPr>
              <a:spcAft>
                <a:spcPts val="1200"/>
              </a:spcAft>
              <a:defRPr/>
            </a:pPr>
            <a:r>
              <a:rPr lang="ko-KR" altLang="en-US" sz="2800" dirty="0"/>
              <a:t>인공 지능 신경망 네트워크 </a:t>
            </a:r>
            <a:r>
              <a:rPr lang="en-US" altLang="ko-KR" sz="2800" dirty="0"/>
              <a:t>(Artificial Neural Network)</a:t>
            </a:r>
            <a:r>
              <a:rPr lang="ko-KR" altLang="en-US" sz="2800" dirty="0"/>
              <a:t>의 학습</a:t>
            </a:r>
            <a:endParaRPr lang="en-US" altLang="ko-KR" sz="2800" dirty="0"/>
          </a:p>
          <a:p>
            <a:pPr>
              <a:spcAft>
                <a:spcPts val="1200"/>
              </a:spcAft>
              <a:defRPr/>
            </a:pPr>
            <a:r>
              <a:rPr lang="ko-KR" altLang="en-US" sz="2800" dirty="0"/>
              <a:t>패턴 인식 </a:t>
            </a:r>
            <a:r>
              <a:rPr lang="en-US" altLang="ko-KR" sz="2800" dirty="0"/>
              <a:t>(Pattern Recognition)</a:t>
            </a:r>
          </a:p>
          <a:p>
            <a:pPr>
              <a:spcAft>
                <a:spcPts val="1200"/>
              </a:spcAft>
              <a:defRPr/>
            </a:pPr>
            <a:r>
              <a:rPr lang="ko-KR" altLang="en-US" sz="2800" dirty="0"/>
              <a:t>로봇 동작 계획 </a:t>
            </a:r>
            <a:r>
              <a:rPr lang="en-US" altLang="ko-KR" sz="2800" dirty="0"/>
              <a:t>(Robotic Motion Planning)</a:t>
            </a:r>
          </a:p>
          <a:p>
            <a:pPr>
              <a:spcAft>
                <a:spcPts val="1200"/>
              </a:spcAft>
              <a:defRPr/>
            </a:pPr>
            <a:r>
              <a:rPr lang="ko-KR" altLang="en-US" sz="2800" dirty="0"/>
              <a:t>회로 및 </a:t>
            </a:r>
            <a:r>
              <a:rPr lang="en-US" altLang="ko-KR" sz="2800" dirty="0"/>
              <a:t>VLSI </a:t>
            </a:r>
            <a:r>
              <a:rPr lang="ko-KR" altLang="en-US" sz="2800" dirty="0"/>
              <a:t>디자인</a:t>
            </a:r>
            <a:endParaRPr lang="en-US" altLang="ko-KR" sz="2800" dirty="0"/>
          </a:p>
          <a:p>
            <a:pPr>
              <a:spcAft>
                <a:spcPts val="1200"/>
              </a:spcAft>
              <a:defRPr/>
            </a:pPr>
            <a:r>
              <a:rPr lang="ko-KR" altLang="en-US" sz="2800" dirty="0"/>
              <a:t>의학 전문가 시스템 </a:t>
            </a:r>
            <a:r>
              <a:rPr lang="en-US" altLang="ko-KR" sz="2800" dirty="0"/>
              <a:t>(Medical Expert System)</a:t>
            </a:r>
          </a:p>
          <a:p>
            <a:pPr>
              <a:spcAft>
                <a:spcPts val="1200"/>
              </a:spcAft>
              <a:defRPr/>
            </a:pPr>
            <a:r>
              <a:rPr lang="ko-KR" altLang="en-US" sz="2800" dirty="0"/>
              <a:t>유전자의 군집화 </a:t>
            </a:r>
            <a:r>
              <a:rPr lang="en-US" altLang="ko-KR" sz="2800" dirty="0"/>
              <a:t>(Gene Clustering) </a:t>
            </a:r>
            <a:r>
              <a:rPr lang="ko-KR" altLang="en-US" sz="2800" dirty="0"/>
              <a:t>등</a:t>
            </a: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A9FCF-12FF-42FE-A95C-A5671D1AD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DF17B94-076D-414F-B036-130D014F7364}" type="slidenum">
              <a:rPr lang="en-US" altLang="ko-KR" sz="1200">
                <a:latin typeface="Tahoma" panose="020B0604030504040204" pitchFamily="34" charset="0"/>
              </a:rPr>
              <a:pPr/>
              <a:t>42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72F510F6-7EB2-487A-9DE2-64B82E5E4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0-1 </a:t>
            </a:r>
            <a:r>
              <a:rPr lang="ko-KR" altLang="en-US"/>
              <a:t>배낭 </a:t>
            </a:r>
            <a:r>
              <a:rPr lang="en-US" altLang="ko-KR"/>
              <a:t>(Knapsack)</a:t>
            </a:r>
            <a:endParaRPr lang="ko-KR" altLang="en-US"/>
          </a:p>
        </p:txBody>
      </p:sp>
      <p:sp>
        <p:nvSpPr>
          <p:cNvPr id="45059" name="내용 개체 틀 2">
            <a:extLst>
              <a:ext uri="{FF2B5EF4-FFF2-40B4-BE49-F238E27FC236}">
                <a16:creationId xmlns:a16="http://schemas.microsoft.com/office/drawing/2014/main" id="{AA9D2B55-C39A-4D95-A6D5-B8467BF42B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200"/>
              </a:spcAft>
            </a:pPr>
            <a:r>
              <a:rPr lang="ko-KR" altLang="en-US" sz="2200" dirty="0"/>
              <a:t>다양한 분야에서 의사 결정 과정에 활용된다</a:t>
            </a:r>
            <a:r>
              <a:rPr lang="en-US" altLang="ko-KR" sz="2200" dirty="0"/>
              <a:t>. 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원자재의 버리는 부분을 최소화하는 분할</a:t>
            </a:r>
            <a:endParaRPr lang="en-US" altLang="ko-KR" sz="2200" dirty="0"/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금융 분야에서 금융 포트폴리오 선택</a:t>
            </a:r>
            <a:endParaRPr lang="en-US" altLang="ko-KR" sz="2200" dirty="0"/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자산 투자의 선택</a:t>
            </a:r>
            <a:endParaRPr lang="en-US" altLang="ko-KR" sz="2200" dirty="0"/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주식 투자</a:t>
            </a:r>
            <a:endParaRPr lang="en-US" altLang="ko-KR" sz="2200" dirty="0"/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다차원 경매 </a:t>
            </a:r>
            <a:r>
              <a:rPr lang="en-US" altLang="ko-KR" sz="2200" dirty="0"/>
              <a:t>(Combinatorial Auction)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공개키</a:t>
            </a:r>
            <a:r>
              <a:rPr lang="en-US" altLang="ko-KR" sz="2200" dirty="0"/>
              <a:t> </a:t>
            </a:r>
            <a:r>
              <a:rPr lang="ko-KR" altLang="en-US" sz="2200" dirty="0"/>
              <a:t>암호시스템인</a:t>
            </a:r>
            <a:r>
              <a:rPr lang="en-US" altLang="ko-KR" sz="2200" dirty="0"/>
              <a:t>Merkle–Hellman Knapsack Cryptosystem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게임 </a:t>
            </a:r>
            <a:r>
              <a:rPr lang="ko-KR" altLang="en-US" sz="2200" dirty="0" err="1"/>
              <a:t>스도쿠</a:t>
            </a:r>
            <a:r>
              <a:rPr lang="ko-KR" altLang="en-US" sz="2200" dirty="0"/>
              <a:t> </a:t>
            </a:r>
            <a:r>
              <a:rPr lang="en-US" altLang="ko-KR" sz="2200" dirty="0"/>
              <a:t>(Sudoku)</a:t>
            </a:r>
            <a:r>
              <a:rPr lang="ko-KR" altLang="en-US" sz="2200" dirty="0"/>
              <a:t> 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AF58-665A-422C-B49E-4036EABF9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912CD72-549F-4062-A457-DC409F02ED5B}" type="slidenum">
              <a:rPr lang="en-US" altLang="ko-KR" sz="1200">
                <a:latin typeface="Tahoma" panose="020B0604030504040204" pitchFamily="34" charset="0"/>
              </a:rPr>
              <a:pPr/>
              <a:t>43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5061" name="_x208062664" descr="EMB0000178000f7">
            <a:extLst>
              <a:ext uri="{FF2B5EF4-FFF2-40B4-BE49-F238E27FC236}">
                <a16:creationId xmlns:a16="http://schemas.microsoft.com/office/drawing/2014/main" id="{9220AEC7-195E-4B40-BEC9-40CC0027F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571750"/>
            <a:ext cx="180022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_x208062664" descr="EMB0000178000f4">
            <a:extLst>
              <a:ext uri="{FF2B5EF4-FFF2-40B4-BE49-F238E27FC236}">
                <a16:creationId xmlns:a16="http://schemas.microsoft.com/office/drawing/2014/main" id="{483A7906-BA04-4BF0-BCB9-2DC3D8E2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904581"/>
            <a:ext cx="18288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9C05A044-4D08-439A-9714-30CA4DE45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정점 커버 </a:t>
            </a:r>
            <a:r>
              <a:rPr lang="en-US" altLang="ko-KR"/>
              <a:t>(Vertex Cover)</a:t>
            </a:r>
            <a:endParaRPr lang="ko-KR" altLang="en-US"/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F129AF45-3ED3-4643-AFB1-0B749A320D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ko-KR" altLang="en-US" sz="2800" dirty="0"/>
              <a:t>집합 커버 문제의 특별한 경우이다</a:t>
            </a:r>
            <a:r>
              <a:rPr lang="en-US" altLang="ko-KR" sz="2800" dirty="0"/>
              <a:t>. 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ko-KR" altLang="en-US" sz="2800" dirty="0"/>
              <a:t>다시 말하면 집합 커버 문제보다 더 일반적인 문제이다</a:t>
            </a:r>
            <a:r>
              <a:rPr lang="en-US" altLang="ko-KR" sz="2800" dirty="0"/>
              <a:t>.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ko-KR" altLang="en-US" sz="2800" dirty="0" err="1"/>
              <a:t>부울</a:t>
            </a:r>
            <a:r>
              <a:rPr lang="ko-KR" altLang="en-US" sz="2800" dirty="0"/>
              <a:t> 논리 최소화 </a:t>
            </a:r>
            <a:r>
              <a:rPr lang="en-US" altLang="ko-KR" sz="2800" dirty="0"/>
              <a:t>(Boolean Logic Minimization)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ko-KR" altLang="en-US" sz="2800" dirty="0"/>
              <a:t>센서 </a:t>
            </a:r>
            <a:r>
              <a:rPr lang="en-US" altLang="ko-KR" sz="2800" dirty="0"/>
              <a:t>(Sensor) </a:t>
            </a:r>
            <a:r>
              <a:rPr lang="ko-KR" altLang="en-US" sz="2800" dirty="0"/>
              <a:t>네트워크에서 사용되는 센서 수의 최소화</a:t>
            </a:r>
            <a:endParaRPr lang="en-US" altLang="ko-KR" sz="2800" dirty="0"/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ko-KR" altLang="en-US" sz="2800" dirty="0"/>
              <a:t>무선 통신 </a:t>
            </a:r>
            <a:r>
              <a:rPr lang="en-US" altLang="ko-KR" sz="2800" dirty="0"/>
              <a:t>(Wireless Telecommunication)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ko-KR" altLang="en-US" sz="2800" dirty="0"/>
              <a:t>토목 공학 </a:t>
            </a:r>
            <a:r>
              <a:rPr lang="en-US" altLang="ko-KR" sz="2800" dirty="0"/>
              <a:t>(Civil Engineering)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ko-KR" altLang="en-US" sz="2800" dirty="0"/>
              <a:t>전기 공학 </a:t>
            </a:r>
            <a:r>
              <a:rPr lang="en-US" altLang="ko-KR" sz="2800" dirty="0"/>
              <a:t>(Electrical Engineering)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ko-KR" altLang="en-US" sz="2800" dirty="0"/>
              <a:t>최적 회로 설계 </a:t>
            </a:r>
            <a:r>
              <a:rPr lang="en-US" altLang="ko-KR" sz="2800" dirty="0"/>
              <a:t>(Circuit Design)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ko-KR" altLang="en-US" sz="2800" dirty="0"/>
              <a:t>네트워크 플로우 </a:t>
            </a:r>
            <a:r>
              <a:rPr lang="en-US" altLang="ko-KR" sz="2800" dirty="0"/>
              <a:t>(Network Flow) 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ko-KR" altLang="en-US" sz="2800" dirty="0"/>
              <a:t>생물 정보 공학에서의 유전자 배열 연구</a:t>
            </a:r>
            <a:endParaRPr lang="en-US" altLang="ko-KR" sz="2800" dirty="0"/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ko-KR" altLang="en-US" sz="2800" dirty="0"/>
              <a:t>미술관</a:t>
            </a:r>
            <a:r>
              <a:rPr lang="en-US" altLang="ko-KR" sz="2800" dirty="0"/>
              <a:t>, </a:t>
            </a:r>
            <a:r>
              <a:rPr lang="ko-KR" altLang="en-US" sz="2800" dirty="0"/>
              <a:t>박물관</a:t>
            </a:r>
            <a:r>
              <a:rPr lang="en-US" altLang="ko-KR" sz="2800" dirty="0"/>
              <a:t>, </a:t>
            </a:r>
            <a:r>
              <a:rPr lang="ko-KR" altLang="en-US" sz="2800" dirty="0"/>
              <a:t>기타 철저한 경비가 요구되는 장소의 경비 시스템 </a:t>
            </a:r>
            <a:r>
              <a:rPr lang="en-US" altLang="ko-KR" sz="2800" dirty="0"/>
              <a:t>- CCTV </a:t>
            </a:r>
            <a:r>
              <a:rPr lang="ko-KR" altLang="en-US" sz="2800" dirty="0"/>
              <a:t>카메라의 최적 배치 </a:t>
            </a:r>
            <a:r>
              <a:rPr lang="en-US" altLang="ko-KR" sz="2800" dirty="0"/>
              <a:t>(Art Gallery </a:t>
            </a:r>
            <a:r>
              <a:rPr lang="ko-KR" altLang="en-US" sz="2800" dirty="0"/>
              <a:t>문제</a:t>
            </a:r>
            <a:r>
              <a:rPr lang="en-US" altLang="ko-KR" sz="2800" dirty="0"/>
              <a:t>) </a:t>
            </a:r>
            <a:r>
              <a:rPr lang="ko-KR" altLang="en-US" sz="2800" dirty="0"/>
              <a:t>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7F899-0EA0-4456-85C7-0B39622D9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C43D716-9A3F-4BC7-83A5-759B06EE9824}" type="slidenum">
              <a:rPr lang="en-US" altLang="ko-KR" sz="1200">
                <a:latin typeface="Tahoma" panose="020B0604030504040204" pitchFamily="34" charset="0"/>
              </a:rPr>
              <a:pPr/>
              <a:t>44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F9984CCB-3590-4581-AB81-C45C4B9B7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 커버 </a:t>
            </a:r>
            <a:r>
              <a:rPr lang="en-US" altLang="ko-KR"/>
              <a:t>(Set Cover)</a:t>
            </a:r>
            <a:endParaRPr lang="ko-KR" altLang="en-US"/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7FB8712F-A48F-4C62-B3CF-976268469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200"/>
              </a:spcAft>
            </a:pPr>
            <a:r>
              <a:rPr lang="ko-KR" altLang="en-US" sz="2200" dirty="0"/>
              <a:t>집합 커버 문제의 응용은 정점 커버 문제의 응용을 포함</a:t>
            </a:r>
            <a:endParaRPr lang="en-US" altLang="ko-KR" sz="2200" dirty="0"/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비행기 조종사 스케줄링 </a:t>
            </a:r>
            <a:r>
              <a:rPr lang="en-US" altLang="ko-KR" sz="2200" dirty="0"/>
              <a:t>(Flight Crew Scheduling)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조립 라인 균형화 </a:t>
            </a:r>
            <a:r>
              <a:rPr lang="en-US" altLang="ko-KR" sz="2200" dirty="0"/>
              <a:t>(Assembly Line Balancing)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정보 검색 </a:t>
            </a:r>
            <a:r>
              <a:rPr lang="en-US" altLang="ko-KR" sz="2200" dirty="0"/>
              <a:t>(Information Retrieval) 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도시 계획 </a:t>
            </a:r>
            <a:r>
              <a:rPr lang="en-US" altLang="ko-KR" sz="2200" dirty="0"/>
              <a:t>(City Planning)</a:t>
            </a:r>
            <a:r>
              <a:rPr lang="ko-KR" altLang="en-US" sz="2200" dirty="0"/>
              <a:t>에서 공공 기관 배치하기</a:t>
            </a:r>
            <a:endParaRPr lang="en-US" altLang="ko-KR" sz="2200" dirty="0"/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컴퓨터 바이러스 찾기</a:t>
            </a:r>
            <a:endParaRPr lang="en-US" altLang="ko-KR" sz="2200" dirty="0"/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기업의 구매 업체 선정</a:t>
            </a:r>
            <a:endParaRPr lang="en-US" altLang="ko-KR" sz="2200" dirty="0"/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기업의 경력 직원 고용 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7DF990-3465-48C4-90A6-ACED4C16B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05B3A50-1549-41CB-8DD8-36D02EBFD3FC}" type="slidenum">
              <a:rPr lang="en-US" altLang="ko-KR" sz="1200">
                <a:latin typeface="Tahoma" panose="020B0604030504040204" pitchFamily="34" charset="0"/>
              </a:rPr>
              <a:pPr/>
              <a:t>45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60C07E38-A019-4D5A-80CD-D1B0EEBEB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독립 집합 </a:t>
            </a:r>
            <a:r>
              <a:rPr lang="en-US" altLang="ko-KR"/>
              <a:t>(Independence Set)</a:t>
            </a:r>
            <a:endParaRPr lang="ko-KR" altLang="en-US"/>
          </a:p>
        </p:txBody>
      </p:sp>
      <p:sp>
        <p:nvSpPr>
          <p:cNvPr id="48131" name="내용 개체 틀 2">
            <a:extLst>
              <a:ext uri="{FF2B5EF4-FFF2-40B4-BE49-F238E27FC236}">
                <a16:creationId xmlns:a16="http://schemas.microsoft.com/office/drawing/2014/main" id="{0F225992-E1A0-42C2-AFFC-9C34EA817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200"/>
              </a:spcAft>
            </a:pPr>
            <a:r>
              <a:rPr lang="ko-KR" altLang="en-US" sz="2200" dirty="0"/>
              <a:t>컴퓨터 </a:t>
            </a:r>
            <a:r>
              <a:rPr lang="ko-KR" altLang="en-US" sz="2200" dirty="0" err="1"/>
              <a:t>비젼</a:t>
            </a:r>
            <a:r>
              <a:rPr lang="ko-KR" altLang="en-US" sz="2200" dirty="0"/>
              <a:t> </a:t>
            </a:r>
            <a:r>
              <a:rPr lang="en-US" altLang="ko-KR" sz="2200" dirty="0"/>
              <a:t>(Computer Vision)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패턴 인식 </a:t>
            </a:r>
            <a:r>
              <a:rPr lang="en-US" altLang="ko-KR" sz="2200" dirty="0"/>
              <a:t>(Pattern Recognition)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정보</a:t>
            </a:r>
            <a:r>
              <a:rPr lang="en-US" altLang="ko-KR" sz="2200" dirty="0"/>
              <a:t>/</a:t>
            </a:r>
            <a:r>
              <a:rPr lang="ko-KR" altLang="en-US" sz="2200" dirty="0"/>
              <a:t>코딩 이론 </a:t>
            </a:r>
            <a:r>
              <a:rPr lang="en-US" altLang="ko-KR" sz="2200" dirty="0"/>
              <a:t>(Information/Coding Theory)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지도 레이블링 </a:t>
            </a:r>
            <a:r>
              <a:rPr lang="en-US" altLang="ko-KR" sz="2200" dirty="0"/>
              <a:t>(Map Labeling)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분자 생물학 </a:t>
            </a:r>
            <a:r>
              <a:rPr lang="en-US" altLang="ko-KR" sz="2200" dirty="0"/>
              <a:t>(Molecular Biology)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스케줄링 </a:t>
            </a:r>
            <a:r>
              <a:rPr lang="en-US" altLang="ko-KR" sz="2200" dirty="0"/>
              <a:t>(Scheduling)</a:t>
            </a:r>
          </a:p>
          <a:p>
            <a:pPr latinLnBrk="1">
              <a:spcAft>
                <a:spcPts val="1200"/>
              </a:spcAft>
            </a:pPr>
            <a:r>
              <a:rPr lang="ko-KR" altLang="en-US" sz="2200" dirty="0"/>
              <a:t>회로 테스트</a:t>
            </a:r>
            <a:endParaRPr lang="en-US" altLang="ko-KR" sz="2200" dirty="0"/>
          </a:p>
          <a:p>
            <a:pPr latinLnBrk="1">
              <a:spcAft>
                <a:spcPts val="1200"/>
              </a:spcAft>
            </a:pPr>
            <a:r>
              <a:rPr lang="en-US" altLang="ko-KR" sz="2200" dirty="0"/>
              <a:t>CAD </a:t>
            </a:r>
            <a:r>
              <a:rPr lang="ko-KR" altLang="en-US" sz="2200" dirty="0"/>
              <a:t>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F93E6-EFAF-4B9D-BC1E-612F7A493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51C5E8B-9E0A-4FBD-806B-63D6D25F2CF6}" type="slidenum">
              <a:rPr lang="en-US" altLang="ko-KR" sz="1200">
                <a:latin typeface="Tahoma" panose="020B0604030504040204" pitchFamily="34" charset="0"/>
              </a:rPr>
              <a:pPr/>
              <a:t>46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B6582798-1115-4B6B-ADEF-01722C53C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클리크 </a:t>
            </a:r>
            <a:r>
              <a:rPr lang="en-US" altLang="ko-KR"/>
              <a:t>(Clique)</a:t>
            </a:r>
            <a:endParaRPr lang="ko-KR" altLang="en-US"/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7E45D9A2-ECBE-46AF-A6ED-9A3752FC3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생물 정보 공학에서 유전자 표현 데이터 </a:t>
            </a:r>
            <a:r>
              <a:rPr lang="en-US" altLang="ko-KR" sz="2800" dirty="0"/>
              <a:t>(Gene Expression Data)</a:t>
            </a:r>
            <a:r>
              <a:rPr lang="ko-KR" altLang="en-US" sz="2800" dirty="0"/>
              <a:t>의 군집화</a:t>
            </a:r>
            <a:endParaRPr lang="en-US" altLang="ko-KR" sz="28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단백질 구조 예측 연구</a:t>
            </a:r>
            <a:endParaRPr lang="en-US" altLang="ko-KR" sz="28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단백질 특성 연구</a:t>
            </a:r>
            <a:endParaRPr lang="en-US" altLang="ko-KR" sz="28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생태학에서 먹이 그물 </a:t>
            </a:r>
            <a:r>
              <a:rPr lang="en-US" altLang="ko-KR" sz="2800" dirty="0"/>
              <a:t>(Food Web)</a:t>
            </a:r>
            <a:r>
              <a:rPr lang="ko-KR" altLang="en-US" sz="2800" dirty="0"/>
              <a:t>에 기반한 종 </a:t>
            </a:r>
            <a:r>
              <a:rPr lang="en-US" altLang="ko-KR" sz="2800" dirty="0"/>
              <a:t>(Species)</a:t>
            </a:r>
            <a:r>
              <a:rPr lang="ko-KR" altLang="en-US" sz="2800" dirty="0"/>
              <a:t>에 관한 관계 연구</a:t>
            </a:r>
            <a:endParaRPr lang="en-US" altLang="ko-KR" sz="28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진화 계보 유추를 위한 연구</a:t>
            </a:r>
            <a:endParaRPr lang="en-US" altLang="ko-KR" sz="28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전자 공학에서는 통신 네트워크 분석</a:t>
            </a:r>
            <a:endParaRPr lang="en-US" altLang="ko-KR" sz="28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800" dirty="0"/>
              <a:t>효율적인 집적 회로 설계</a:t>
            </a:r>
            <a:endParaRPr lang="en-US" altLang="ko-KR" sz="2800" dirty="0"/>
          </a:p>
          <a:p>
            <a:pPr>
              <a:spcAft>
                <a:spcPts val="1200"/>
              </a:spcAft>
              <a:defRPr/>
            </a:pPr>
            <a:r>
              <a:rPr lang="ko-KR" altLang="en-US" sz="2800" dirty="0"/>
              <a:t>자동 테스트 패턴 생성 </a:t>
            </a:r>
            <a:r>
              <a:rPr lang="en-US" altLang="ko-KR" sz="2800" dirty="0"/>
              <a:t>(Automatic Test Pattern Generation)</a:t>
            </a:r>
            <a:endParaRPr lang="ko-KR" altLang="en-US" sz="2800" dirty="0"/>
          </a:p>
          <a:p>
            <a:pPr>
              <a:spcAft>
                <a:spcPts val="1200"/>
              </a:spcAft>
              <a:defRPr/>
            </a:pPr>
            <a:r>
              <a:rPr lang="ko-KR" altLang="en-US" sz="2800" dirty="0"/>
              <a:t>화학 분야에서는 화학 데이터베이스에서 화학 물질의 유사성 연구와 </a:t>
            </a:r>
            <a:r>
              <a:rPr lang="en-US" altLang="ko-KR" sz="2800" dirty="0"/>
              <a:t>2</a:t>
            </a:r>
            <a:r>
              <a:rPr lang="ko-KR" altLang="en-US" sz="2800" dirty="0"/>
              <a:t>개의 화학 물질의 결합의 위치를 모델링하는데 활용</a:t>
            </a: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1F759-1A5F-406F-8B06-CB11056E7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4DB7E1B-F9D4-4B6B-8B17-EB922A4967CE}" type="slidenum">
              <a:rPr lang="en-US" altLang="ko-KR" sz="1200">
                <a:latin typeface="Tahoma" panose="020B0604030504040204" pitchFamily="34" charset="0"/>
              </a:rPr>
              <a:pPr/>
              <a:t>47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FC894BE3-6321-4361-A3E2-8D7E9E785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색칠하기 </a:t>
            </a:r>
            <a:r>
              <a:rPr lang="en-US" altLang="ko-KR"/>
              <a:t>(Graph Coloring)</a:t>
            </a:r>
            <a:endParaRPr lang="ko-KR" altLang="en-US"/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706D4A79-756C-454E-8CEB-712AC277F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생산 라인</a:t>
            </a:r>
            <a:r>
              <a:rPr lang="en-US" altLang="ko-KR" sz="2200" dirty="0"/>
              <a:t>, </a:t>
            </a:r>
            <a:r>
              <a:rPr lang="ko-KR" altLang="en-US" sz="2200" dirty="0"/>
              <a:t>시간표 등의 스케줄링</a:t>
            </a:r>
            <a:endParaRPr lang="en-US" altLang="ko-KR" sz="2200" dirty="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무선 네트워크에서 주파수 할당 </a:t>
            </a:r>
            <a:r>
              <a:rPr lang="en-US" altLang="ko-KR" sz="2200" dirty="0"/>
              <a:t>(Bandwidth Allocation)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컴파일러의 프로그램 최적화</a:t>
            </a:r>
            <a:endParaRPr lang="en-US" altLang="ko-KR" sz="2200" dirty="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패턴 인식</a:t>
            </a:r>
            <a:endParaRPr lang="en-US" altLang="ko-KR" sz="2200" dirty="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데이터 압축 </a:t>
            </a:r>
            <a:r>
              <a:rPr lang="en-US" altLang="ko-KR" sz="2200" dirty="0"/>
              <a:t>(Data Compression)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 err="1"/>
              <a:t>스도쿠</a:t>
            </a:r>
            <a:r>
              <a:rPr lang="ko-KR" altLang="en-US" sz="2200" dirty="0"/>
              <a:t> </a:t>
            </a:r>
            <a:r>
              <a:rPr lang="en-US" altLang="ko-KR" sz="2200" dirty="0"/>
              <a:t>(Sudoku) </a:t>
            </a:r>
            <a:r>
              <a:rPr lang="ko-KR" altLang="en-US" sz="2200" dirty="0"/>
              <a:t>게임</a:t>
            </a:r>
            <a:r>
              <a:rPr lang="en-US" altLang="ko-KR" sz="2200" dirty="0"/>
              <a:t>:</a:t>
            </a:r>
            <a:r>
              <a:rPr lang="ko-KR" altLang="en-US" sz="2200" dirty="0"/>
              <a:t> </a:t>
            </a:r>
            <a:r>
              <a:rPr lang="en-US" altLang="ko-KR" sz="2200" dirty="0"/>
              <a:t>81</a:t>
            </a:r>
            <a:r>
              <a:rPr lang="ko-KR" altLang="en-US" sz="2200" dirty="0"/>
              <a:t>개의 점이 있는 그래프에서 </a:t>
            </a:r>
            <a:r>
              <a:rPr lang="en-US" altLang="ko-KR" sz="2200" dirty="0"/>
              <a:t>9</a:t>
            </a:r>
            <a:r>
              <a:rPr lang="ko-KR" altLang="en-US" sz="2200" dirty="0"/>
              <a:t>개의 색으로 점을 색칠하기와 동일하다</a:t>
            </a:r>
            <a:r>
              <a:rPr lang="en-US" altLang="ko-KR" sz="2200" dirty="0"/>
              <a:t>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생물학에서 생체 분석</a:t>
            </a:r>
            <a:endParaRPr lang="en-US" altLang="ko-KR" sz="2200" dirty="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고고학 자료 분석에 응용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54E83-57C5-46F2-B3F9-449C08C5C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E5CC58B-3202-4806-86FB-76E14C554DA7}" type="slidenum">
              <a:rPr lang="en-US" altLang="ko-KR" sz="1200">
                <a:latin typeface="Tahoma" panose="020B0604030504040204" pitchFamily="34" charset="0"/>
              </a:rPr>
              <a:pPr/>
              <a:t>48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0181" name="_x209775952" descr="EMB0000178000d9">
            <a:extLst>
              <a:ext uri="{FF2B5EF4-FFF2-40B4-BE49-F238E27FC236}">
                <a16:creationId xmlns:a16="http://schemas.microsoft.com/office/drawing/2014/main" id="{720239FD-5A7E-4375-89A7-75E17431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581525"/>
            <a:ext cx="208756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E9E5D171-53EB-4664-ADAC-3612FAF75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200"/>
              <a:t>최장 경로 </a:t>
            </a:r>
            <a:r>
              <a:rPr lang="en-US" altLang="ko-KR" sz="2200"/>
              <a:t>(Longest Path), </a:t>
            </a:r>
            <a:r>
              <a:rPr lang="ko-KR" altLang="en-US" sz="2200"/>
              <a:t>여행자 </a:t>
            </a:r>
            <a:r>
              <a:rPr lang="en-US" altLang="ko-KR" sz="2200"/>
              <a:t>(Traveling Salesman)  </a:t>
            </a:r>
            <a:r>
              <a:rPr lang="ko-KR" altLang="en-US" sz="2200"/>
              <a:t>문제</a:t>
            </a:r>
            <a:r>
              <a:rPr lang="en-US" altLang="ko-KR" sz="2200"/>
              <a:t>, </a:t>
            </a:r>
            <a:r>
              <a:rPr lang="ko-KR" altLang="en-US" sz="2200"/>
              <a:t>헤밀토니안 사이클 </a:t>
            </a:r>
            <a:r>
              <a:rPr lang="en-US" altLang="ko-KR" sz="2200"/>
              <a:t>(Hamiltonian Cycle)</a:t>
            </a:r>
            <a:endParaRPr lang="ko-KR" altLang="en-US" sz="2200"/>
          </a:p>
        </p:txBody>
      </p:sp>
      <p:sp>
        <p:nvSpPr>
          <p:cNvPr id="51203" name="내용 개체 틀 2">
            <a:extLst>
              <a:ext uri="{FF2B5EF4-FFF2-40B4-BE49-F238E27FC236}">
                <a16:creationId xmlns:a16="http://schemas.microsoft.com/office/drawing/2014/main" id="{D69644FF-32A9-4AD6-B73F-83CA5EF61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운송 및 택배 사업에서의 차량 운행 </a:t>
            </a:r>
            <a:r>
              <a:rPr lang="en-US" altLang="ko-KR" sz="2200" dirty="0"/>
              <a:t>(Vehicle Routing)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가전 수리 및 케이블 회사에서의 서비스 콜의 스케줄링</a:t>
            </a:r>
            <a:endParaRPr lang="en-US" altLang="ko-KR" sz="2200" dirty="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회로 기판에 구멍을 뚫기 위한 기계의 스케줄링</a:t>
            </a:r>
            <a:endParaRPr lang="en-US" altLang="ko-KR" sz="2200" dirty="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회로 기판에서의 배선 </a:t>
            </a:r>
            <a:r>
              <a:rPr lang="en-US" altLang="ko-KR" sz="2200" dirty="0"/>
              <a:t>(Wiring)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논리 회로 테스트</a:t>
            </a:r>
            <a:endParaRPr lang="en-US" altLang="ko-KR" sz="2200" dirty="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건축 시공에서의 배관 및 전선 배치</a:t>
            </a:r>
            <a:r>
              <a:rPr lang="en-US" altLang="ko-KR" sz="2200" dirty="0"/>
              <a:t>,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 dirty="0"/>
              <a:t>데이터의 군집화 </a:t>
            </a:r>
            <a:r>
              <a:rPr lang="en-US" altLang="ko-KR" sz="2200" dirty="0"/>
              <a:t>(Clustering) </a:t>
            </a:r>
            <a:r>
              <a:rPr lang="ko-KR" altLang="en-US" sz="2200" dirty="0"/>
              <a:t>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81B43-EBF0-43C2-BEFF-FEA01D018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798432C-A5BA-4B57-894B-3E17623601B8}" type="slidenum">
              <a:rPr lang="en-US" altLang="ko-KR" sz="1200">
                <a:latin typeface="Tahoma" panose="020B0604030504040204" pitchFamily="34" charset="0"/>
              </a:rPr>
              <a:pPr/>
              <a:t>49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1205" name="_x208062584" descr="EMB0000178000e6">
            <a:extLst>
              <a:ext uri="{FF2B5EF4-FFF2-40B4-BE49-F238E27FC236}">
                <a16:creationId xmlns:a16="http://schemas.microsoft.com/office/drawing/2014/main" id="{6F54C2B8-CD63-4606-AC6E-BA5CFBAD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492375"/>
            <a:ext cx="20891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C7117193-8209-4872-93C5-E5BCE5DED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NP </a:t>
            </a:r>
            <a:r>
              <a:rPr lang="ko-KR" altLang="en-US" dirty="0"/>
              <a:t>문제 집합</a:t>
            </a:r>
            <a:endParaRPr lang="en-US" altLang="ko-KR" dirty="0"/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861C1272-7B81-4D48-AC3D-571DAB6EB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NP </a:t>
            </a:r>
            <a:r>
              <a:rPr lang="ko-KR" altLang="en-US" dirty="0"/>
              <a:t>문제 집합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 </a:t>
            </a:r>
            <a:r>
              <a:rPr lang="ko-KR" altLang="en-US" dirty="0"/>
              <a:t>문제 집합과 </a:t>
            </a:r>
            <a:r>
              <a:rPr lang="en-US" altLang="ko-KR" dirty="0"/>
              <a:t>NP-</a:t>
            </a:r>
            <a:r>
              <a:rPr lang="ko-KR" altLang="en-US" dirty="0"/>
              <a:t>완전 문제 집합을 둘 다 포함하는 문제의 집합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NP </a:t>
            </a:r>
            <a:r>
              <a:rPr lang="ko-KR" altLang="en-US" dirty="0"/>
              <a:t>문제 집합에 속한 문제를 </a:t>
            </a:r>
            <a:r>
              <a:rPr lang="en-US" altLang="ko-KR" dirty="0">
                <a:solidFill>
                  <a:srgbClr val="00B0F0"/>
                </a:solidFill>
              </a:rPr>
              <a:t>NP </a:t>
            </a:r>
            <a:r>
              <a:rPr lang="ko-KR" altLang="en-US" dirty="0">
                <a:solidFill>
                  <a:srgbClr val="00B0F0"/>
                </a:solidFill>
              </a:rPr>
              <a:t>문제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NP </a:t>
            </a:r>
            <a:r>
              <a:rPr lang="ko-KR" altLang="en-US" dirty="0"/>
              <a:t>문제는 비결정적 다항식 시간</a:t>
            </a:r>
            <a:r>
              <a:rPr lang="en-US" altLang="ko-KR" dirty="0"/>
              <a:t>(Nondeterministic Polynomial time) </a:t>
            </a:r>
            <a:r>
              <a:rPr lang="ko-KR" altLang="en-US" dirty="0"/>
              <a:t>알고리즘을 가진 문제이다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NP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비결정적 다항식 시간 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첫 번째 단계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주어진 입력에 대해서 하나의 해를 추측하고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두 번째 단계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그 해를 다항식 시간에 확인한 후에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그 해가 </a:t>
            </a:r>
            <a:r>
              <a:rPr lang="en-US" altLang="ko-KR" dirty="0"/>
              <a:t>‘</a:t>
            </a:r>
            <a:r>
              <a:rPr lang="ko-KR" altLang="en-US" dirty="0"/>
              <a:t>맞다</a:t>
            </a:r>
            <a:r>
              <a:rPr lang="en-US" altLang="ko-KR" dirty="0"/>
              <a:t>/</a:t>
            </a:r>
            <a:r>
              <a:rPr lang="ko-KR" altLang="en-US" dirty="0"/>
              <a:t>아니다</a:t>
            </a:r>
            <a:r>
              <a:rPr lang="en-US" altLang="ko-KR" dirty="0"/>
              <a:t>’</a:t>
            </a:r>
            <a:r>
              <a:rPr lang="ko-KR" altLang="en-US" dirty="0"/>
              <a:t>라고 답한다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31760-15E2-448A-AD1C-09FAD7014F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3A9C3EF-6A48-4835-9640-B45255FD3E36}" type="slidenum">
              <a:rPr lang="en-US" altLang="ko-KR" sz="1200">
                <a:latin typeface="Tahoma" panose="020B0604030504040204" pitchFamily="34" charset="0"/>
              </a:rPr>
              <a:pPr/>
              <a:t>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D56064AD-C0BB-4BAF-875E-A0F3656A1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통 채우기 </a:t>
            </a:r>
            <a:r>
              <a:rPr lang="en-US" altLang="ko-KR"/>
              <a:t>(Bin Packing)</a:t>
            </a:r>
            <a:endParaRPr lang="ko-KR" altLang="en-US"/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C86AC54A-433F-4AD3-8E44-C22D7CC46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ko-KR" altLang="en-US" sz="2400" dirty="0"/>
              <a:t>다중 처리 장치 </a:t>
            </a:r>
            <a:r>
              <a:rPr lang="en-US" altLang="ko-KR" sz="2400" dirty="0"/>
              <a:t>(Multiprocessor) </a:t>
            </a:r>
            <a:r>
              <a:rPr lang="ko-KR" altLang="en-US" sz="2400" dirty="0"/>
              <a:t>스케줄링</a:t>
            </a:r>
            <a:endParaRPr lang="en-US" altLang="ko-KR" sz="2400" dirty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ko-KR" altLang="en-US" sz="2400" dirty="0"/>
              <a:t>멀티미디어 저장 장치 시스템</a:t>
            </a:r>
            <a:endParaRPr lang="en-US" altLang="ko-KR" sz="2400" dirty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400" dirty="0"/>
              <a:t>Video-on-Demand </a:t>
            </a:r>
            <a:r>
              <a:rPr lang="ko-KR" altLang="en-US" sz="2400" dirty="0"/>
              <a:t>서버의 비디오 데이터 배치 등의 자원 할당 </a:t>
            </a:r>
            <a:r>
              <a:rPr lang="en-US" altLang="ko-KR" sz="2400" dirty="0"/>
              <a:t>(Resource Allocation) 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ko-KR" altLang="en-US" sz="2400" dirty="0"/>
              <a:t>생산 조립 라인에서의 최적화</a:t>
            </a:r>
            <a:endParaRPr lang="en-US" altLang="ko-KR" sz="2400" dirty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ko-KR" altLang="en-US" sz="2400" dirty="0"/>
              <a:t>산업 공학</a:t>
            </a:r>
            <a:r>
              <a:rPr lang="en-US" altLang="ko-KR" sz="2400" dirty="0"/>
              <a:t>, </a:t>
            </a:r>
            <a:r>
              <a:rPr lang="ko-KR" altLang="en-US" sz="2400" dirty="0"/>
              <a:t>경영 공학의 주요 분야인 공급 망 경영 </a:t>
            </a:r>
            <a:r>
              <a:rPr lang="en-US" altLang="ko-KR" sz="2400" dirty="0"/>
              <a:t>(Supply Chain Management)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ko-KR" altLang="en-US" sz="2400" dirty="0"/>
              <a:t>트럭</a:t>
            </a:r>
            <a:r>
              <a:rPr lang="en-US" altLang="ko-KR" sz="2400" dirty="0"/>
              <a:t>, </a:t>
            </a:r>
            <a:r>
              <a:rPr lang="ko-KR" altLang="en-US" sz="2400" dirty="0"/>
              <a:t>컨테이너에 화물 채우기</a:t>
            </a:r>
            <a:endParaRPr lang="en-US" altLang="ko-KR" sz="2400" dirty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ko-KR" altLang="en-US" sz="2400" dirty="0"/>
              <a:t>재료 절단 </a:t>
            </a:r>
            <a:r>
              <a:rPr lang="en-US" altLang="ko-KR" sz="2400" dirty="0"/>
              <a:t>(Cutting Stock) </a:t>
            </a:r>
            <a:r>
              <a:rPr lang="ko-KR" altLang="en-US" sz="2400" dirty="0"/>
              <a:t>문제</a:t>
            </a:r>
            <a:endParaRPr lang="en-US" altLang="ko-KR" sz="2400" dirty="0"/>
          </a:p>
          <a:p>
            <a:pPr>
              <a:spcAft>
                <a:spcPts val="1200"/>
              </a:spcAft>
              <a:defRPr/>
            </a:pPr>
            <a:r>
              <a:rPr lang="ko-KR" altLang="en-US" sz="2400" dirty="0"/>
              <a:t>작업의 부하 균등화 </a:t>
            </a:r>
            <a:r>
              <a:rPr lang="en-US" altLang="ko-KR" sz="2400" dirty="0"/>
              <a:t>(Load Balancing)</a:t>
            </a:r>
          </a:p>
          <a:p>
            <a:pPr>
              <a:spcAft>
                <a:spcPts val="1200"/>
              </a:spcAft>
              <a:defRPr/>
            </a:pPr>
            <a:r>
              <a:rPr lang="ko-KR" altLang="en-US" sz="2400" dirty="0"/>
              <a:t>스케줄링 </a:t>
            </a:r>
            <a:r>
              <a:rPr lang="en-US" altLang="ko-KR" sz="2400" dirty="0"/>
              <a:t>(Scheduling)</a:t>
            </a:r>
          </a:p>
          <a:p>
            <a:pPr>
              <a:spcAft>
                <a:spcPts val="1200"/>
              </a:spcAft>
              <a:defRPr/>
            </a:pPr>
            <a:r>
              <a:rPr lang="ko-KR" altLang="en-US" sz="2400" dirty="0"/>
              <a:t>프로젝트 경영 </a:t>
            </a:r>
            <a:r>
              <a:rPr lang="en-US" altLang="ko-KR" sz="2400" dirty="0"/>
              <a:t>(Project Management)</a:t>
            </a:r>
          </a:p>
          <a:p>
            <a:pPr>
              <a:spcAft>
                <a:spcPts val="1200"/>
              </a:spcAft>
              <a:defRPr/>
            </a:pPr>
            <a:r>
              <a:rPr lang="ko-KR" altLang="en-US" sz="2400" dirty="0"/>
              <a:t>재무 예산 집행 계획 </a:t>
            </a:r>
            <a:r>
              <a:rPr lang="en-US" altLang="ko-KR" sz="2400" dirty="0"/>
              <a:t>(Financial Budgeting) </a:t>
            </a:r>
            <a:r>
              <a:rPr lang="ko-KR" altLang="en-US" sz="2400" dirty="0"/>
              <a:t>등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ACF03-5AAE-4A88-A09A-8562DA25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7367215-406F-4887-B620-B88CE8A28B36}" type="slidenum">
              <a:rPr lang="en-US" altLang="ko-KR" sz="1200">
                <a:latin typeface="Tahoma" panose="020B0604030504040204" pitchFamily="34" charset="0"/>
              </a:rPr>
              <a:pPr/>
              <a:t>50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B86BF60A-2336-481E-8F1B-345995789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</a:t>
            </a:r>
            <a:r>
              <a:rPr lang="en-US" altLang="ko-KR"/>
              <a:t> </a:t>
            </a:r>
            <a:r>
              <a:rPr lang="ko-KR" altLang="en-US"/>
              <a:t>스케줄링 </a:t>
            </a:r>
            <a:r>
              <a:rPr lang="en-US" altLang="ko-KR"/>
              <a:t>(Job Scheduling)</a:t>
            </a:r>
            <a:endParaRPr lang="ko-KR" altLang="en-US"/>
          </a:p>
        </p:txBody>
      </p:sp>
      <p:sp>
        <p:nvSpPr>
          <p:cNvPr id="53251" name="내용 개체 틀 2">
            <a:extLst>
              <a:ext uri="{FF2B5EF4-FFF2-40B4-BE49-F238E27FC236}">
                <a16:creationId xmlns:a16="http://schemas.microsoft.com/office/drawing/2014/main" id="{044CE8F3-5B77-4B29-BBB1-C80F3BE16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/>
              <a:t>컴퓨터 운영 체제의 작업 스케줄링</a:t>
            </a:r>
            <a:endParaRPr lang="en-US" altLang="ko-KR" sz="220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/>
              <a:t>다중 프로세서 </a:t>
            </a:r>
            <a:r>
              <a:rPr lang="en-US" altLang="ko-KR" sz="2200"/>
              <a:t>(Multiprocessor) </a:t>
            </a:r>
            <a:r>
              <a:rPr lang="ko-KR" altLang="en-US" sz="2200"/>
              <a:t>스케줄링</a:t>
            </a:r>
            <a:endParaRPr lang="en-US" altLang="ko-KR" sz="220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/>
              <a:t>웹 서버 </a:t>
            </a:r>
            <a:r>
              <a:rPr lang="en-US" altLang="ko-KR" sz="2200"/>
              <a:t>(Web Server)</a:t>
            </a:r>
            <a:r>
              <a:rPr lang="ko-KR" altLang="en-US" sz="2200"/>
              <a:t>에서 사용자 질의 처리</a:t>
            </a:r>
            <a:endParaRPr lang="en-US" altLang="ko-KR" sz="220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/>
              <a:t>주파수 대역 스케줄링 </a:t>
            </a:r>
            <a:r>
              <a:rPr lang="en-US" altLang="ko-KR" sz="2200"/>
              <a:t>(Bandwidth Scheduling)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/>
              <a:t>기타 산업 및 경영 공학에서의 공정 스케줄링</a:t>
            </a:r>
            <a:endParaRPr lang="en-US" altLang="ko-KR" sz="220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/>
              <a:t>시간표 작성 </a:t>
            </a:r>
            <a:r>
              <a:rPr lang="en-US" altLang="ko-KR" sz="2200"/>
              <a:t>(Timetable Design)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/>
              <a:t>항공 산업에서 공항 게이트 </a:t>
            </a:r>
            <a:r>
              <a:rPr lang="en-US" altLang="ko-KR" sz="2200"/>
              <a:t>(Gate) </a:t>
            </a:r>
            <a:r>
              <a:rPr lang="ko-KR" altLang="en-US" sz="2200"/>
              <a:t>스케줄링</a:t>
            </a:r>
            <a:endParaRPr lang="en-US" altLang="ko-KR" sz="220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/>
              <a:t>조종사 스케줄링</a:t>
            </a:r>
            <a:endParaRPr lang="en-US" altLang="ko-KR" sz="220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ko-KR" altLang="en-US" sz="2200"/>
              <a:t>정비사 스케줄링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F66FA-6607-4997-9766-CE50CA545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4AE79B3-8A09-4388-879D-029C7B30DB5A}" type="slidenum">
              <a:rPr lang="en-US" altLang="ko-KR" sz="1200">
                <a:latin typeface="Tahoma" panose="020B0604030504040204" pitchFamily="34" charset="0"/>
              </a:rPr>
              <a:pPr/>
              <a:t>51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3253" name="_x208867160" descr="EMB0000178000ef">
            <a:extLst>
              <a:ext uri="{FF2B5EF4-FFF2-40B4-BE49-F238E27FC236}">
                <a16:creationId xmlns:a16="http://schemas.microsoft.com/office/drawing/2014/main" id="{74946A19-DC1A-4BF7-BA8C-C4914AF4E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013176"/>
            <a:ext cx="2448966" cy="13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C8FA15FD-E0F6-478B-B41A-6AF549572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FE15A-8DB7-42CA-84C1-EB591BF3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200"/>
              </a:spcAft>
              <a:defRPr/>
            </a:pPr>
            <a:r>
              <a:rPr lang="en-US" altLang="ko-KR" sz="2400" dirty="0"/>
              <a:t>NP-</a:t>
            </a:r>
            <a:r>
              <a:rPr lang="ko-KR" altLang="en-US" sz="2400" dirty="0"/>
              <a:t>완전 문제의 특성은 어느 하나의 </a:t>
            </a:r>
            <a:r>
              <a:rPr lang="en-US" altLang="ko-KR" sz="2400" dirty="0"/>
              <a:t>NP-</a:t>
            </a:r>
            <a:r>
              <a:rPr lang="ko-KR" altLang="en-US" sz="2400" dirty="0"/>
              <a:t>완전 문제에 대해서 다항식 시간의 알고리즘을 찾아내면</a:t>
            </a:r>
            <a:r>
              <a:rPr lang="en-US" altLang="ko-KR" sz="2400" dirty="0"/>
              <a:t>, </a:t>
            </a:r>
            <a:r>
              <a:rPr lang="ko-KR" altLang="en-US" sz="2400" dirty="0"/>
              <a:t>모든 다른 </a:t>
            </a:r>
            <a:r>
              <a:rPr lang="en-US" altLang="ko-KR" sz="2400" dirty="0"/>
              <a:t>NP-</a:t>
            </a:r>
            <a:r>
              <a:rPr lang="ko-KR" altLang="en-US" sz="2400" dirty="0"/>
              <a:t>완전 문제도 다항식 시간에 해를 구할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400" dirty="0"/>
              <a:t>다항식 시간 복잡도를 가진 알고리즘으로 해결되는 문제의 집합을 </a:t>
            </a:r>
            <a:r>
              <a:rPr lang="en-US" altLang="ko-KR" sz="2400" dirty="0">
                <a:solidFill>
                  <a:srgbClr val="00B0F0"/>
                </a:solidFill>
              </a:rPr>
              <a:t>P (Polynomial) </a:t>
            </a:r>
            <a:r>
              <a:rPr lang="ko-KR" altLang="en-US" sz="2400" dirty="0">
                <a:solidFill>
                  <a:srgbClr val="00B0F0"/>
                </a:solidFill>
              </a:rPr>
              <a:t>문제 집합</a:t>
            </a:r>
            <a:r>
              <a:rPr lang="ko-KR" altLang="en-US" sz="2400" dirty="0"/>
              <a:t>이라고 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400" dirty="0"/>
              <a:t>어느 문제 </a:t>
            </a:r>
            <a:r>
              <a:rPr lang="en-US" altLang="ko-KR" sz="2400" dirty="0"/>
              <a:t>A</a:t>
            </a:r>
            <a:r>
              <a:rPr lang="ko-KR" altLang="en-US" sz="2400" dirty="0"/>
              <a:t>에 대해서</a:t>
            </a:r>
            <a:r>
              <a:rPr lang="en-US" altLang="ko-KR" sz="2400" dirty="0"/>
              <a:t>, </a:t>
            </a:r>
            <a:r>
              <a:rPr lang="ko-KR" altLang="en-US" sz="2400" dirty="0"/>
              <a:t>만일 모든 </a:t>
            </a:r>
            <a:r>
              <a:rPr lang="en-US" altLang="ko-KR" sz="2400" dirty="0"/>
              <a:t>NP </a:t>
            </a:r>
            <a:r>
              <a:rPr lang="ko-KR" altLang="en-US" sz="2400" dirty="0"/>
              <a:t>문제가 문제 </a:t>
            </a:r>
            <a:r>
              <a:rPr lang="en-US" altLang="ko-KR" sz="2400" dirty="0"/>
              <a:t>A</a:t>
            </a:r>
            <a:r>
              <a:rPr lang="ko-KR" altLang="en-US" sz="2400" dirty="0"/>
              <a:t>로 다항식 시간에 변환이 가능하다면</a:t>
            </a:r>
            <a:r>
              <a:rPr lang="en-US" altLang="ko-KR" sz="2400" dirty="0"/>
              <a:t>, </a:t>
            </a: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는</a:t>
            </a:r>
            <a:r>
              <a:rPr lang="ko-KR" altLang="en-US" sz="2400" dirty="0">
                <a:solidFill>
                  <a:srgbClr val="0000CC"/>
                </a:solidFill>
              </a:rPr>
              <a:t> </a:t>
            </a:r>
            <a:r>
              <a:rPr lang="en-US" altLang="ko-KR" sz="2400" dirty="0">
                <a:solidFill>
                  <a:srgbClr val="00B0F0"/>
                </a:solidFill>
              </a:rPr>
              <a:t>NP-</a:t>
            </a:r>
            <a:r>
              <a:rPr lang="ko-KR" altLang="en-US" sz="2400" dirty="0">
                <a:solidFill>
                  <a:srgbClr val="00B0F0"/>
                </a:solidFill>
              </a:rPr>
              <a:t>하드 문제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가 </a:t>
            </a:r>
            <a:r>
              <a:rPr lang="en-US" altLang="ko-KR" sz="2400" dirty="0">
                <a:solidFill>
                  <a:srgbClr val="00B0F0"/>
                </a:solidFill>
              </a:rPr>
              <a:t>NP-</a:t>
            </a:r>
            <a:r>
              <a:rPr lang="ko-KR" altLang="en-US" sz="2400" dirty="0">
                <a:solidFill>
                  <a:srgbClr val="00B0F0"/>
                </a:solidFill>
              </a:rPr>
              <a:t>완전 문제</a:t>
            </a:r>
            <a:r>
              <a:rPr lang="ko-KR" altLang="en-US" sz="2400" dirty="0"/>
              <a:t>가 되려면</a:t>
            </a:r>
            <a:r>
              <a:rPr lang="en-US" altLang="ko-KR" sz="2400" dirty="0"/>
              <a:t>, </a:t>
            </a:r>
            <a:r>
              <a:rPr lang="ko-KR" altLang="en-US" sz="2400" dirty="0"/>
              <a:t>문제 </a:t>
            </a:r>
            <a:r>
              <a:rPr lang="en-US" altLang="ko-KR" sz="2400" dirty="0"/>
              <a:t>A</a:t>
            </a:r>
            <a:r>
              <a:rPr lang="ko-KR" altLang="en-US" sz="2400" dirty="0"/>
              <a:t>는 </a:t>
            </a:r>
            <a:r>
              <a:rPr lang="en-US" altLang="ko-KR" sz="2400" dirty="0"/>
              <a:t>NP </a:t>
            </a:r>
            <a:r>
              <a:rPr lang="ko-KR" altLang="en-US" sz="2400" dirty="0"/>
              <a:t>문제이고 동시에 </a:t>
            </a:r>
            <a:r>
              <a:rPr lang="en-US" altLang="ko-KR" sz="2400" dirty="0"/>
              <a:t>NP-</a:t>
            </a:r>
            <a:r>
              <a:rPr lang="ko-KR" altLang="en-US" sz="2400" dirty="0"/>
              <a:t>하드 문제여야 한다</a:t>
            </a:r>
            <a:r>
              <a:rPr lang="en-US" altLang="ko-KR" sz="24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7BC6C2-5452-4D5A-9F78-4460DB13B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DD07E21-D93C-4697-A8A6-B3C681EBAE59}" type="slidenum">
              <a:rPr lang="en-US" altLang="ko-KR" sz="1200">
                <a:latin typeface="Tahoma" panose="020B0604030504040204" pitchFamily="34" charset="0"/>
              </a:rPr>
              <a:pPr/>
              <a:t>52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A40FC-9763-4D2B-AC6E-C53B894B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2863"/>
            <a:ext cx="720080" cy="774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770D30CA-D857-415C-8CB8-08317009C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1218C915-A484-40DE-BDB2-B839882AA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NP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해를 찾는 알고리즘이 아니라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해를 다항식 시간에 확인하는 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CE591-B8C0-4318-BB16-58CA44B55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283E44C-C3D5-4FE4-BF29-2117E4C0B047}" type="slidenum">
              <a:rPr lang="en-US" altLang="ko-KR" sz="1200">
                <a:latin typeface="Tahoma" panose="020B0604030504040204" pitchFamily="34" charset="0"/>
              </a:rPr>
              <a:pPr/>
              <a:t>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770D30CA-D857-415C-8CB8-08317009C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관계</a:t>
            </a:r>
            <a:endParaRPr lang="en-US" altLang="ko-KR" dirty="0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1218C915-A484-40DE-BDB2-B839882AA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문제</a:t>
            </a:r>
            <a:r>
              <a:rPr lang="en-US" altLang="ko-KR" dirty="0"/>
              <a:t>, NP-</a:t>
            </a:r>
            <a:r>
              <a:rPr lang="ko-KR" altLang="en-US" dirty="0"/>
              <a:t>완전 문제</a:t>
            </a:r>
            <a:r>
              <a:rPr lang="en-US" altLang="ko-KR" dirty="0"/>
              <a:t>, NP </a:t>
            </a:r>
            <a:r>
              <a:rPr lang="ko-KR" altLang="en-US" dirty="0"/>
              <a:t>문제 집합 사이의 관계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CE591-B8C0-4318-BB16-58CA44B55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283E44C-C3D5-4FE4-BF29-2117E4C0B047}" type="slidenum">
              <a:rPr lang="en-US" altLang="ko-KR" sz="1200">
                <a:latin typeface="Tahoma" panose="020B0604030504040204" pitchFamily="34" charset="0"/>
              </a:rPr>
              <a:pPr/>
              <a:t>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8197" name="_x202215520" descr="EMB0000072868cf">
            <a:extLst>
              <a:ext uri="{FF2B5EF4-FFF2-40B4-BE49-F238E27FC236}">
                <a16:creationId xmlns:a16="http://schemas.microsoft.com/office/drawing/2014/main" id="{8BA6D36D-211C-45FF-8E93-F75275D4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3255986" cy="25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A06A2F-CD09-4AF2-AE9B-7F87DC859C1E}"/>
              </a:ext>
            </a:extLst>
          </p:cNvPr>
          <p:cNvSpPr txBox="1"/>
          <p:nvPr/>
        </p:nvSpPr>
        <p:spPr>
          <a:xfrm>
            <a:off x="1619672" y="550331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주의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 그림의 문제 포함 관계는 아직 증명되지 못했으나 대부분의 학자들이 맞을 것이라고 생각한다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5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5304D222-B519-437B-9F31-C9E64664E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문제 집합이 </a:t>
            </a:r>
            <a:r>
              <a:rPr lang="en-US" altLang="ko-KR" dirty="0"/>
              <a:t>NP </a:t>
            </a:r>
            <a:r>
              <a:rPr lang="ko-KR" altLang="en-US" dirty="0"/>
              <a:t>문제 집합에 속하는 이유</a:t>
            </a:r>
            <a:endParaRPr lang="en-US" altLang="ko-KR" dirty="0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B16D95D-8F89-4113-8592-776AA92E3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 </a:t>
            </a:r>
            <a:r>
              <a:rPr lang="ko-KR" altLang="en-US" sz="2400" dirty="0"/>
              <a:t>문제를 해결하는데 다항식 시간이 걸리므로 이를 </a:t>
            </a:r>
            <a:r>
              <a:rPr lang="en-US" altLang="ko-KR" sz="2400" dirty="0"/>
              <a:t>NP </a:t>
            </a:r>
            <a:r>
              <a:rPr lang="ko-KR" altLang="en-US" sz="2400" dirty="0"/>
              <a:t>알고리즘이 문제의 해를 다항식 시간에 확인하는 것과 대응시킬 수 있기 때문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 </a:t>
            </a:r>
            <a:r>
              <a:rPr lang="ko-KR" altLang="en-US" sz="2400" dirty="0"/>
              <a:t>문제를 위한 </a:t>
            </a:r>
            <a:r>
              <a:rPr lang="en-US" altLang="ko-KR" sz="2400" dirty="0"/>
              <a:t>NP </a:t>
            </a:r>
            <a:r>
              <a:rPr lang="ko-KR" altLang="en-US" sz="2400" dirty="0"/>
              <a:t>알고리즘은 해를 추측하는 단계를 생략하고</a:t>
            </a:r>
            <a:r>
              <a:rPr lang="en-US" altLang="ko-KR" sz="2400" dirty="0"/>
              <a:t>, </a:t>
            </a:r>
            <a:r>
              <a:rPr lang="ko-KR" altLang="en-US" sz="2400" dirty="0"/>
              <a:t>해를 확인하는 단계 대신에 해를 직접 다항식 시간에 구하고 확인 결과를 </a:t>
            </a:r>
            <a:r>
              <a:rPr lang="en-US" altLang="ko-KR" sz="2400" dirty="0"/>
              <a:t>‘</a:t>
            </a:r>
            <a:r>
              <a:rPr lang="ko-KR" altLang="en-US" sz="2400" dirty="0"/>
              <a:t>맞다</a:t>
            </a:r>
            <a:r>
              <a:rPr lang="en-US" altLang="ko-KR" sz="2400" dirty="0"/>
              <a:t>’</a:t>
            </a:r>
            <a:r>
              <a:rPr lang="ko-KR" altLang="en-US" sz="2400" dirty="0"/>
              <a:t>라고 답한다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EB3F0-22D4-4911-B6F7-FAAB34D05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EDFAC76-36AB-449B-89A5-D90039C25984}" type="slidenum">
              <a:rPr lang="en-US" altLang="ko-KR" sz="1200">
                <a:latin typeface="Tahoma" panose="020B0604030504040204" pitchFamily="34" charset="0"/>
              </a:rPr>
              <a:pPr/>
              <a:t>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A3FF5EA5-2B75-420F-8B0C-78443494F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변형</a:t>
            </a:r>
            <a:endParaRPr lang="en-US" altLang="ko-KR" dirty="0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8BC49021-35BD-4EF0-85AF-AA6368944C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NP</a:t>
            </a:r>
            <a:r>
              <a:rPr lang="ko-KR" altLang="en-US" sz="2400" dirty="0"/>
              <a:t> 알고리즘은 추측한 해를 확인하여 </a:t>
            </a:r>
            <a:r>
              <a:rPr lang="en-US" altLang="ko-KR" sz="2400" dirty="0"/>
              <a:t>‘</a:t>
            </a:r>
            <a:r>
              <a:rPr lang="ko-KR" altLang="en-US" sz="2400" dirty="0"/>
              <a:t>맞다</a:t>
            </a:r>
            <a:r>
              <a:rPr lang="en-US" altLang="ko-KR" sz="2400" dirty="0"/>
              <a:t>/</a:t>
            </a:r>
            <a:r>
              <a:rPr lang="ko-KR" altLang="en-US" sz="2400" dirty="0"/>
              <a:t>아니다</a:t>
            </a:r>
            <a:r>
              <a:rPr lang="en-US" altLang="ko-KR" sz="2400" dirty="0"/>
              <a:t>’</a:t>
            </a:r>
            <a:r>
              <a:rPr lang="ko-KR" altLang="en-US" sz="2400" dirty="0"/>
              <a:t>라고 답하므로</a:t>
            </a:r>
            <a:r>
              <a:rPr lang="en-US" altLang="ko-KR" sz="2400" dirty="0"/>
              <a:t>, </a:t>
            </a:r>
            <a:r>
              <a:rPr lang="ko-KR" altLang="en-US" sz="2400" dirty="0"/>
              <a:t>문제의 해가 </a:t>
            </a:r>
            <a:r>
              <a:rPr lang="en-US" altLang="ko-KR" sz="2400" dirty="0"/>
              <a:t>‘yes’ </a:t>
            </a:r>
            <a:r>
              <a:rPr lang="ko-KR" altLang="en-US" sz="2400" dirty="0"/>
              <a:t>또는 </a:t>
            </a:r>
            <a:r>
              <a:rPr lang="en-US" altLang="ko-KR" sz="2400" dirty="0"/>
              <a:t>‘no’</a:t>
            </a:r>
            <a:r>
              <a:rPr lang="ko-KR" altLang="en-US" sz="2400" dirty="0"/>
              <a:t>가 되도록 주어진 문제를 변형시켜야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이러한 유형의 문제를 </a:t>
            </a:r>
            <a:r>
              <a:rPr lang="ko-KR" altLang="en-US" sz="2400" dirty="0">
                <a:solidFill>
                  <a:srgbClr val="00B0F0"/>
                </a:solidFill>
              </a:rPr>
              <a:t>결정</a:t>
            </a:r>
            <a:r>
              <a:rPr lang="en-US" altLang="ko-KR" sz="2400" dirty="0">
                <a:solidFill>
                  <a:srgbClr val="00B0F0"/>
                </a:solidFill>
              </a:rPr>
              <a:t>(decision) </a:t>
            </a:r>
            <a:r>
              <a:rPr lang="ko-KR" altLang="en-US" sz="2400" dirty="0">
                <a:solidFill>
                  <a:srgbClr val="00B0F0"/>
                </a:solidFill>
              </a:rPr>
              <a:t>문제</a:t>
            </a:r>
            <a:r>
              <a:rPr lang="ko-KR" altLang="en-US" sz="2400" dirty="0"/>
              <a:t>라고 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여행자 문제</a:t>
            </a:r>
            <a:r>
              <a:rPr lang="en-US" altLang="ko-KR" sz="2400" dirty="0"/>
              <a:t> (TSP: Traveling Salesperson Problem)</a:t>
            </a:r>
          </a:p>
          <a:p>
            <a:pPr lvl="1"/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도시를 한 번씩만 방문하고 시작 도시로 돌아오는 최단 경로의 거리를 찾는 문제</a:t>
            </a:r>
            <a:endParaRPr lang="en-US" altLang="ko-KR" sz="2000" dirty="0"/>
          </a:p>
          <a:p>
            <a:pPr lvl="1"/>
            <a:r>
              <a:rPr lang="ko-KR" altLang="en-US" sz="2000" dirty="0"/>
              <a:t>상수 </a:t>
            </a:r>
            <a:r>
              <a:rPr lang="en-US" altLang="ko-KR" sz="2000" dirty="0"/>
              <a:t>K</a:t>
            </a:r>
            <a:r>
              <a:rPr lang="ko-KR" altLang="en-US" sz="2000" dirty="0"/>
              <a:t>를 사용하여 다음과 같이 결정 문제로 변형된다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DE83E-4E78-4F5F-B064-7C53513D9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F3BA199-1299-4349-A822-4EEFBFBCD691}" type="slidenum">
              <a:rPr lang="en-US" altLang="ko-KR" sz="1200">
                <a:latin typeface="Tahoma" panose="020B0604030504040204" pitchFamily="34" charset="0"/>
              </a:rPr>
              <a:pPr/>
              <a:t>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10245" name="TextBox 2">
            <a:extLst>
              <a:ext uri="{FF2B5EF4-FFF2-40B4-BE49-F238E27FC236}">
                <a16:creationId xmlns:a16="http://schemas.microsoft.com/office/drawing/2014/main" id="{E7CE6ADC-91C7-4440-8D4D-5C856449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631" y="5519713"/>
            <a:ext cx="6858782" cy="739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도시를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번씩만 방문하고 시작 도시로 돌아오는 경로의 거리가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짧은 경로가 있는가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21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C88F69F-F7F8-4322-8B06-B37D035A40DD}"/>
              </a:ext>
            </a:extLst>
          </p:cNvPr>
          <p:cNvSpPr/>
          <p:nvPr/>
        </p:nvSpPr>
        <p:spPr bwMode="auto">
          <a:xfrm>
            <a:off x="917587" y="5709581"/>
            <a:ext cx="216024" cy="360040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22185</TotalTime>
  <Words>3716</Words>
  <Application>Microsoft Office PowerPoint</Application>
  <PresentationFormat>화면 슬라이드 쇼(4:3)</PresentationFormat>
  <Paragraphs>430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6" baseType="lpstr">
      <vt:lpstr>HY크리스탈M</vt:lpstr>
      <vt:lpstr>MS PGothic</vt:lpstr>
      <vt:lpstr>굴림</vt:lpstr>
      <vt:lpstr>굴림체</vt:lpstr>
      <vt:lpstr>맑은 고딕</vt:lpstr>
      <vt:lpstr>문체부 제목 바탕체</vt:lpstr>
      <vt:lpstr>함초롬바탕</vt:lpstr>
      <vt:lpstr>Arial</vt:lpstr>
      <vt:lpstr>Calibri</vt:lpstr>
      <vt:lpstr>Consolas</vt:lpstr>
      <vt:lpstr>Tahoma</vt:lpstr>
      <vt:lpstr>Times New Roman</vt:lpstr>
      <vt:lpstr>Wingdings</vt:lpstr>
      <vt:lpstr>국가지정발표</vt:lpstr>
      <vt:lpstr>Chapter 7 NP-완전 문제</vt:lpstr>
      <vt:lpstr>차례</vt:lpstr>
      <vt:lpstr>7.1 문제의 분류</vt:lpstr>
      <vt:lpstr>문제의 분류</vt:lpstr>
      <vt:lpstr>NP 문제 집합</vt:lpstr>
      <vt:lpstr>NP 알고리즘</vt:lpstr>
      <vt:lpstr>문제의 관계</vt:lpstr>
      <vt:lpstr>P 문제 집합이 NP 문제 집합에 속하는 이유</vt:lpstr>
      <vt:lpstr>문제의 변형</vt:lpstr>
      <vt:lpstr>NP 알고리즘의 예</vt:lpstr>
      <vt:lpstr>NP 알고리즘의 예</vt:lpstr>
      <vt:lpstr>7.2 NP-완전 문제의 특성</vt:lpstr>
      <vt:lpstr>문제의 변환 과정</vt:lpstr>
      <vt:lpstr>문제 변환</vt:lpstr>
      <vt:lpstr>문제 변환</vt:lpstr>
      <vt:lpstr>변환 아이디어</vt:lpstr>
      <vt:lpstr>변환 아이디어</vt:lpstr>
      <vt:lpstr>변환 예제</vt:lpstr>
      <vt:lpstr>문제 변환과 시간 복잡도</vt:lpstr>
      <vt:lpstr>문제 변환과 시간 복잡도</vt:lpstr>
      <vt:lpstr>추이 (transitive) 관계</vt:lpstr>
      <vt:lpstr>NP-하드(Hard) 문제 집합</vt:lpstr>
      <vt:lpstr>문제 집합들 사이의 관계</vt:lpstr>
      <vt:lpstr>7.3 NP-완전 문제의 소개</vt:lpstr>
      <vt:lpstr>SAT (Satisfiability)</vt:lpstr>
      <vt:lpstr>부분 집합의 합 (Subset Sum)</vt:lpstr>
      <vt:lpstr>분할 (Partition)</vt:lpstr>
      <vt:lpstr>0-1 배낭 (Knapsack)</vt:lpstr>
      <vt:lpstr>정점 커버 (Vertex Cover)</vt:lpstr>
      <vt:lpstr>독립 집합 (Independence Set)</vt:lpstr>
      <vt:lpstr>클리크 (Clique)</vt:lpstr>
      <vt:lpstr>그래프 색칠하기 (Graph Coloring)</vt:lpstr>
      <vt:lpstr>집합 커버 (Set Cover)</vt:lpstr>
      <vt:lpstr>최장 경로 (Longest Path)</vt:lpstr>
      <vt:lpstr>여행자 (Traveling Salesman) 문제</vt:lpstr>
      <vt:lpstr>헤밀토니안 사이클 (Hamiltonian Cycle)</vt:lpstr>
      <vt:lpstr>통 채우기 (Bin Packing)</vt:lpstr>
      <vt:lpstr>작업 스케줄링 (Job Scheduling)</vt:lpstr>
      <vt:lpstr>7.4 NP-완전 문제들의 활용</vt:lpstr>
      <vt:lpstr>SAT (Satisfiability)</vt:lpstr>
      <vt:lpstr>부분 집합의 합 (Subset Sum)</vt:lpstr>
      <vt:lpstr>분할 (Partition)</vt:lpstr>
      <vt:lpstr>0-1 배낭 (Knapsack)</vt:lpstr>
      <vt:lpstr>정점 커버 (Vertex Cover)</vt:lpstr>
      <vt:lpstr>집합 커버 (Set Cover)</vt:lpstr>
      <vt:lpstr>독립 집합 (Independence Set)</vt:lpstr>
      <vt:lpstr>클리크 (Clique)</vt:lpstr>
      <vt:lpstr>그래프 색칠하기 (Graph Coloring)</vt:lpstr>
      <vt:lpstr>최장 경로 (Longest Path), 여행자 (Traveling Salesman)  문제, 헤밀토니안 사이클 (Hamiltonian Cycle)</vt:lpstr>
      <vt:lpstr>통 채우기 (Bin Packing)</vt:lpstr>
      <vt:lpstr>작업 스케줄링 (Job Scheduling)</vt:lpstr>
      <vt:lpstr>요약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SBGram</dc:creator>
  <cp:lastModifiedBy>user</cp:lastModifiedBy>
  <cp:revision>1949</cp:revision>
  <cp:lastPrinted>2018-05-03T04:46:24Z</cp:lastPrinted>
  <dcterms:created xsi:type="dcterms:W3CDTF">1999-06-08T06:08:29Z</dcterms:created>
  <dcterms:modified xsi:type="dcterms:W3CDTF">2021-06-06T08:09:17Z</dcterms:modified>
</cp:coreProperties>
</file>