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4" r:id="rId2"/>
  </p:sldMasterIdLst>
  <p:notesMasterIdLst>
    <p:notesMasterId r:id="rId96"/>
  </p:notesMasterIdLst>
  <p:handoutMasterIdLst>
    <p:handoutMasterId r:id="rId97"/>
  </p:handoutMasterIdLst>
  <p:sldIdLst>
    <p:sldId id="393" r:id="rId3"/>
    <p:sldId id="544" r:id="rId4"/>
    <p:sldId id="397" r:id="rId5"/>
    <p:sldId id="398" r:id="rId6"/>
    <p:sldId id="399" r:id="rId7"/>
    <p:sldId id="402" r:id="rId8"/>
    <p:sldId id="403" r:id="rId9"/>
    <p:sldId id="404" r:id="rId10"/>
    <p:sldId id="406" r:id="rId11"/>
    <p:sldId id="408" r:id="rId12"/>
    <p:sldId id="409" r:id="rId13"/>
    <p:sldId id="411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5" r:id="rId24"/>
    <p:sldId id="426" r:id="rId25"/>
    <p:sldId id="428" r:id="rId26"/>
    <p:sldId id="429" r:id="rId27"/>
    <p:sldId id="430" r:id="rId28"/>
    <p:sldId id="433" r:id="rId29"/>
    <p:sldId id="450" r:id="rId30"/>
    <p:sldId id="434" r:id="rId31"/>
    <p:sldId id="436" r:id="rId32"/>
    <p:sldId id="437" r:id="rId33"/>
    <p:sldId id="438" r:id="rId34"/>
    <p:sldId id="439" r:id="rId35"/>
    <p:sldId id="440" r:id="rId36"/>
    <p:sldId id="441" r:id="rId37"/>
    <p:sldId id="545" r:id="rId38"/>
    <p:sldId id="451" r:id="rId39"/>
    <p:sldId id="443" r:id="rId40"/>
    <p:sldId id="444" r:id="rId41"/>
    <p:sldId id="445" r:id="rId42"/>
    <p:sldId id="448" r:id="rId43"/>
    <p:sldId id="446" r:id="rId44"/>
    <p:sldId id="452" r:id="rId45"/>
    <p:sldId id="757" r:id="rId46"/>
    <p:sldId id="453" r:id="rId47"/>
    <p:sldId id="454" r:id="rId48"/>
    <p:sldId id="455" r:id="rId49"/>
    <p:sldId id="456" r:id="rId50"/>
    <p:sldId id="457" r:id="rId51"/>
    <p:sldId id="458" r:id="rId52"/>
    <p:sldId id="474" r:id="rId53"/>
    <p:sldId id="459" r:id="rId54"/>
    <p:sldId id="460" r:id="rId55"/>
    <p:sldId id="461" r:id="rId56"/>
    <p:sldId id="765" r:id="rId57"/>
    <p:sldId id="462" r:id="rId58"/>
    <p:sldId id="463" r:id="rId59"/>
    <p:sldId id="464" r:id="rId60"/>
    <p:sldId id="465" r:id="rId61"/>
    <p:sldId id="466" r:id="rId62"/>
    <p:sldId id="826" r:id="rId63"/>
    <p:sldId id="827" r:id="rId64"/>
    <p:sldId id="828" r:id="rId65"/>
    <p:sldId id="467" r:id="rId66"/>
    <p:sldId id="468" r:id="rId67"/>
    <p:sldId id="469" r:id="rId68"/>
    <p:sldId id="470" r:id="rId69"/>
    <p:sldId id="546" r:id="rId70"/>
    <p:sldId id="472" r:id="rId71"/>
    <p:sldId id="473" r:id="rId72"/>
    <p:sldId id="475" r:id="rId73"/>
    <p:sldId id="476" r:id="rId74"/>
    <p:sldId id="477" r:id="rId75"/>
    <p:sldId id="479" r:id="rId76"/>
    <p:sldId id="480" r:id="rId77"/>
    <p:sldId id="481" r:id="rId78"/>
    <p:sldId id="482" r:id="rId79"/>
    <p:sldId id="483" r:id="rId80"/>
    <p:sldId id="484" r:id="rId81"/>
    <p:sldId id="485" r:id="rId82"/>
    <p:sldId id="486" r:id="rId83"/>
    <p:sldId id="488" r:id="rId84"/>
    <p:sldId id="489" r:id="rId85"/>
    <p:sldId id="490" r:id="rId86"/>
    <p:sldId id="491" r:id="rId87"/>
    <p:sldId id="829" r:id="rId88"/>
    <p:sldId id="492" r:id="rId89"/>
    <p:sldId id="493" r:id="rId90"/>
    <p:sldId id="494" r:id="rId91"/>
    <p:sldId id="496" r:id="rId92"/>
    <p:sldId id="497" r:id="rId93"/>
    <p:sldId id="498" r:id="rId94"/>
    <p:sldId id="499" r:id="rId95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00"/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83" d="100"/>
          <a:sy n="83" d="100"/>
        </p:scale>
        <p:origin x="1378" y="48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122" y="120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7C1771BD-1AC9-4605-BEC4-9659A9C8063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3D348FA-CA1D-42F6-9637-D523B553B4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E1DA01AB-B4DD-4467-B769-F105571704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EFA47C-C8B7-4B2A-BBC6-606A732F4A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4C758E4B-547B-40FF-AFA7-EF0B1618AC40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36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2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lnSpc>
                <a:spcPct val="120000"/>
              </a:lnSpc>
              <a:spcAft>
                <a:spcPts val="600"/>
              </a:spcAft>
              <a:defRPr sz="2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lnSpc>
                <a:spcPct val="120000"/>
              </a:lnSpc>
              <a:spcAft>
                <a:spcPts val="600"/>
              </a:spcAft>
              <a:defRPr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425914-C612-4FAA-869B-3172E915DF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865787A9-2A5C-40A4-BB12-8CC923AD3FA6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5128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67506-3125-4E43-9646-FD274D4B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7409A6-10DF-4A9C-8EED-F382CE5E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80591-35A7-429D-9AB2-E1499C6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C215FC68-C7F7-4853-8403-E44A53BE21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84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0D77E94-52C4-49AA-9B2C-EE97DF3AFA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57F4D-80D1-4B25-8F92-79CF8B6E81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62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4724400"/>
          </a:xfrm>
        </p:spPr>
        <p:txBody>
          <a:bodyPr/>
          <a:lstStyle>
            <a:lvl1pPr>
              <a:buSzPct val="80000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71039CAF-1F57-4A6B-BA56-D622E11B77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E7EA-5788-45E5-B0B4-386FD97E5D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2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DC2A3A-1F2E-4EA3-BA65-1519AFF2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2A076D-9B84-48D0-B07B-F7427AE90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E2E60FAF-68D2-4838-8541-CF2645D1D0B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>
            <a:extLst>
              <a:ext uri="{FF2B5EF4-FFF2-40B4-BE49-F238E27FC236}">
                <a16:creationId xmlns:a16="http://schemas.microsoft.com/office/drawing/2014/main" id="{7B46240B-5E48-4340-8268-848818517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81B528B-1EEF-48DF-95EC-7BE62671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endParaRPr lang="en-US" altLang="ko-KR"/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2DA6E51B-9144-4414-8B6F-03CAA21DAE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79950B-529B-4167-93B8-92CDDE0479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Blip>
          <a:blip r:embed="rId4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anose="020B0604020202020204" pitchFamily="34" charset="0"/>
        <a:buChar char="•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7931BF6B-8D12-4410-BE7C-3E095340FF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600">
                <a:solidFill>
                  <a:schemeClr val="tx1"/>
                </a:solidFill>
              </a:rPr>
              <a:t>Chapter </a:t>
            </a:r>
            <a:r>
              <a:rPr lang="en-US" altLang="ko-KR" sz="3600" dirty="0">
                <a:solidFill>
                  <a:schemeClr val="tx1"/>
                </a:solidFill>
              </a:rPr>
              <a:t>9</a:t>
            </a:r>
            <a:br>
              <a:rPr lang="en-US" altLang="ko-KR" sz="4000" dirty="0"/>
            </a:br>
            <a:r>
              <a:rPr lang="ko-KR" altLang="en-US" sz="4000" dirty="0"/>
              <a:t>해 탐색 알고리즘</a:t>
            </a:r>
            <a:endParaRPr lang="en-US" altLang="ko-K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3256D3ED-BC48-410B-B8D8-B9A4B359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bestSolution</a:t>
            </a:r>
            <a:r>
              <a:rPr lang="en-US" altLang="ko-KR" dirty="0"/>
              <a:t>=([A, B, C, E, D, A], 18)</a:t>
            </a:r>
            <a:endParaRPr lang="ko-KR" altLang="en-US" dirty="0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D3BFB990-DBB8-4774-9829-48E57C4CB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첫 번째 완전한 해를 찾은 후</a:t>
            </a:r>
            <a:r>
              <a:rPr lang="en-US" altLang="ko-KR" sz="2200" dirty="0"/>
              <a:t>,</a:t>
            </a:r>
            <a:r>
              <a:rPr lang="ko-KR" altLang="en-US" sz="2200" dirty="0"/>
              <a:t> 더 짧은 해인 </a:t>
            </a:r>
            <a:r>
              <a:rPr lang="en-US" altLang="ko-KR" sz="2200" dirty="0" err="1"/>
              <a:t>bestSolution</a:t>
            </a:r>
            <a:r>
              <a:rPr lang="en-US" altLang="ko-KR" sz="2200" dirty="0"/>
              <a:t>=([A, B, C, E, D, A], 18)</a:t>
            </a:r>
            <a:r>
              <a:rPr lang="ko-KR" altLang="en-US" sz="2200" dirty="0"/>
              <a:t>을 찾는다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3C98F-3BA0-4600-BA9D-BA976373E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9577A45-9CA0-40AF-918F-52AF0FEFEB33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AE5006-AD1B-4091-A192-0F487627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36385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54D20F08-D401-4E7E-83A8-B4A8AE1FE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bestSolution</a:t>
            </a:r>
            <a:r>
              <a:rPr lang="en-US" altLang="ko-KR" dirty="0"/>
              <a:t>=([A, B, E, C, D, A], 16)</a:t>
            </a:r>
            <a:endParaRPr lang="ko-KR" altLang="en-US" dirty="0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73BEB291-ACC3-45DB-8539-49E028B0C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tour=[A,B]</a:t>
            </a:r>
            <a:r>
              <a:rPr lang="ko-KR" altLang="en-US" sz="2400" dirty="0"/>
              <a:t>에 대해 모든 수행을 마친 결과</a:t>
            </a:r>
            <a:endParaRPr lang="en-US" altLang="ko-KR" sz="2400" dirty="0"/>
          </a:p>
          <a:p>
            <a:pPr lvl="1"/>
            <a:r>
              <a:rPr lang="en-US" altLang="ko-KR" dirty="0" err="1"/>
              <a:t>bestSolution</a:t>
            </a:r>
            <a:r>
              <a:rPr lang="en-US" altLang="ko-KR" dirty="0"/>
              <a:t>=([A, B, E, C, D, A], 16)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4EF3E-E1E2-47F0-90EF-F42BDF9D2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FC328A8-063A-48C2-BCFD-E1FFECB2BB7B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EEFC18-6C31-47CB-AD65-DE80F3FF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65"/>
            <a:ext cx="7887791" cy="44631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42A827D-FBD3-4B75-85B3-2BE915BB4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tour = [A, C]</a:t>
            </a:r>
            <a:r>
              <a:rPr lang="ko-KR" altLang="en-US" dirty="0"/>
              <a:t>에 대한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A5555-0790-42A8-9101-D2F5C584D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979E111-51AE-4429-8C24-100D07C67C4F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AB61B4-8889-4C8A-B55E-096890642DDF}"/>
              </a:ext>
            </a:extLst>
          </p:cNvPr>
          <p:cNvSpPr/>
          <p:nvPr/>
        </p:nvSpPr>
        <p:spPr>
          <a:xfrm>
            <a:off x="1115616" y="6056565"/>
            <a:ext cx="7632848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sz="1800" b="1" kern="0" dirty="0">
                <a:solidFill>
                  <a:srgbClr val="FF0000"/>
                </a:solidFill>
                <a:latin typeface="굴림" panose="020B0600000101010101" pitchFamily="50" charset="-127"/>
                <a:cs typeface="함초롬바탕" panose="02030604000101010101" pitchFamily="18" charset="-127"/>
              </a:rPr>
              <a:t>x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표시된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상태 각각은 </a:t>
            </a:r>
            <a:r>
              <a:rPr lang="en-US" altLang="ko-KR" sz="18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bestSolution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거리보다 짧지 않으므로 가지치기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(pruning)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됨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07C3BA-B5F1-448C-88B5-448F90D7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066800"/>
            <a:ext cx="87439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84BC29FD-CD0E-409E-B6C8-91CBEDBCA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tour = [A, D]</a:t>
            </a:r>
            <a:r>
              <a:rPr lang="ko-KR" altLang="en-US" dirty="0"/>
              <a:t>에 대한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3783D-1335-4907-874C-733D5151B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EE3E74B-35BA-4A60-B457-331675A8EB99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E4951-E032-4BED-98E4-F8D95D23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4" y="1268760"/>
            <a:ext cx="84201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FDDE2572-B07A-4723-81B2-D0AFA99D9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BacktrackTSP</a:t>
            </a:r>
            <a:r>
              <a:rPr lang="en-US" altLang="ko-KR" dirty="0"/>
              <a:t> </a:t>
            </a:r>
            <a:r>
              <a:rPr lang="ko-KR" altLang="en-US" dirty="0"/>
              <a:t>알고리즘의 수행 결과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DB1127D7-9353-429F-9244-ECF1D4980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마지막으로 </a:t>
            </a:r>
            <a:r>
              <a:rPr lang="en-US" altLang="ko-KR" sz="2400" dirty="0"/>
              <a:t>tour=[A, E]</a:t>
            </a:r>
            <a:r>
              <a:rPr lang="ko-KR" altLang="en-US" sz="2400" dirty="0"/>
              <a:t>에 대해서 탐색을 수행하여도 </a:t>
            </a:r>
            <a:r>
              <a:rPr lang="en-US" altLang="ko-KR" sz="2400" dirty="0" err="1"/>
              <a:t>bestSolution</a:t>
            </a:r>
            <a:r>
              <a:rPr lang="ko-KR" altLang="en-US" sz="2400" dirty="0"/>
              <a:t>보다 더 우수한 해는 없다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최종해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[A, B, E, C, D, A], </a:t>
            </a:r>
            <a:r>
              <a:rPr lang="ko-KR" altLang="en-US" sz="2400" dirty="0"/>
              <a:t>거리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16</a:t>
            </a:r>
            <a:endParaRPr lang="ko-KR" altLang="en-US" sz="2400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18513-BBB6-46C1-A35F-3223A3F26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AC6C1FD-9544-4788-BFCA-D683DC99C95D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2533" name="_x191734976" descr="EMB00000f5021f5">
            <a:extLst>
              <a:ext uri="{FF2B5EF4-FFF2-40B4-BE49-F238E27FC236}">
                <a16:creationId xmlns:a16="http://schemas.microsoft.com/office/drawing/2014/main" id="{39DE8A12-A642-4621-AED9-0BA393FE5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29000"/>
            <a:ext cx="31559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2D4D88CE-2C2D-42D2-B0F2-F6283BE0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D5986065-8AFA-4D58-B5FF-075E17697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Backtracking </a:t>
            </a:r>
            <a:r>
              <a:rPr lang="ko-KR" altLang="en-US" sz="2400" dirty="0"/>
              <a:t>알고리즘의 시간 복잡도는 </a:t>
            </a:r>
            <a:r>
              <a:rPr lang="ko-KR" altLang="en-US" sz="2400" dirty="0">
                <a:solidFill>
                  <a:srgbClr val="00B0F0"/>
                </a:solidFill>
              </a:rPr>
              <a:t>상태 공간 트리</a:t>
            </a:r>
            <a:r>
              <a:rPr lang="ko-KR" altLang="en-US" sz="2400" dirty="0"/>
              <a:t>의 노드 수에 비례</a:t>
            </a:r>
            <a:endParaRPr lang="en-US" altLang="ko-KR" sz="2400" dirty="0"/>
          </a:p>
          <a:p>
            <a:r>
              <a:rPr lang="en-US" altLang="ko-KR" sz="2400" dirty="0"/>
              <a:t>n</a:t>
            </a:r>
            <a:r>
              <a:rPr lang="ko-KR" altLang="en-US" sz="2400" dirty="0"/>
              <a:t>개의 점이 있는 입력 그래프에 대해서 </a:t>
            </a:r>
            <a:r>
              <a:rPr lang="en-US" altLang="ko-KR" sz="2400" dirty="0" err="1"/>
              <a:t>BacktrackTSP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알고리즘이 탐색하는 최대 크기의 상태 공간 트리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위의 트리의 이파리 노드 수만 계산해도 </a:t>
            </a:r>
            <a:r>
              <a:rPr lang="en-US" altLang="ko-KR" sz="2000" dirty="0"/>
              <a:t>(n-1)!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E3C4A-002E-4DF9-B297-DF944169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7582500-6E18-4CB4-98DD-29B0DF9FC068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3557" name="_x191733456" descr="EMB00000f5021f7">
            <a:extLst>
              <a:ext uri="{FF2B5EF4-FFF2-40B4-BE49-F238E27FC236}">
                <a16:creationId xmlns:a16="http://schemas.microsoft.com/office/drawing/2014/main" id="{2EC5A023-27BD-46CF-A048-6ECE955F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4" y="2780928"/>
            <a:ext cx="6983412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867E9EB2-B14D-4F4B-AB64-558019120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29C40505-512C-4089-861D-CF551526C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문제에 따라서 이진 트리 형태의 상태 공간 트리가 형성되기도 하는데 이때에도 최악의 경우에 </a:t>
            </a:r>
            <a:r>
              <a:rPr lang="en-US" altLang="ko-KR" sz="2400" dirty="0"/>
              <a:t>2</a:t>
            </a:r>
            <a:r>
              <a:rPr lang="en-US" altLang="ko-KR" sz="2400" baseline="30000" dirty="0"/>
              <a:t>n</a:t>
            </a:r>
            <a:r>
              <a:rPr lang="ko-KR" altLang="en-US" sz="2400" dirty="0"/>
              <a:t>개의 노드를 대부분 탐색해야 하므로 지수 시간이 걸림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이는 모든 경우를 다 검사하여 해를 찾는 </a:t>
            </a:r>
            <a:r>
              <a:rPr lang="ko-KR" altLang="en-US" sz="2400" dirty="0">
                <a:solidFill>
                  <a:srgbClr val="00B0F0"/>
                </a:solidFill>
              </a:rPr>
              <a:t>완전 탐색 </a:t>
            </a:r>
            <a:r>
              <a:rPr lang="en-US" altLang="ko-KR" sz="2400" dirty="0">
                <a:solidFill>
                  <a:srgbClr val="00B0F0"/>
                </a:solidFill>
              </a:rPr>
              <a:t>(Exhaustive Search)</a:t>
            </a:r>
            <a:r>
              <a:rPr lang="ko-KR" altLang="en-US" sz="2400" dirty="0"/>
              <a:t>의 시간 복잡도와 같음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그러나 일반적으로 백트래킹 기법은 ‘</a:t>
            </a:r>
            <a:r>
              <a:rPr lang="ko-KR" altLang="en-US" sz="2400" dirty="0" err="1"/>
              <a:t>가지치기’를</a:t>
            </a:r>
            <a:r>
              <a:rPr lang="ko-KR" altLang="en-US" sz="2400" dirty="0"/>
              <a:t> 하므로 완전 탐색보다 훨씬 효율적임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6B6B7-6BD6-4C48-88CF-0601FCF20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EBE69E5-72C8-484C-A1E1-5E8A1D28263E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6E6BC73A-B30C-495A-BBE3-8A8341C1E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9.2 </a:t>
            </a:r>
            <a:r>
              <a:rPr lang="ko-KR" altLang="en-US" dirty="0"/>
              <a:t>분기 한정 </a:t>
            </a:r>
            <a:r>
              <a:rPr lang="en-US" altLang="ko-KR" dirty="0"/>
              <a:t>(Branch-and-Bound) </a:t>
            </a:r>
            <a:r>
              <a:rPr lang="ko-KR" altLang="en-US" dirty="0"/>
              <a:t>기법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7FF6D2BB-8C00-422E-ACA2-3C3E3F8D65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백트래킹 기법은 깊이 우선 탐색수행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최적화 문제에 대해서는 최적해가 상태 공간 트리의 어디에 있는지 알 수 없으므로</a:t>
            </a:r>
            <a:r>
              <a:rPr lang="en-US" altLang="ko-KR" sz="2400" dirty="0"/>
              <a:t>, </a:t>
            </a:r>
            <a:r>
              <a:rPr lang="ko-KR" altLang="en-US" sz="2400" dirty="0"/>
              <a:t>트리에서 대부분의 노드를 탐색하여야 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입력의 크기가 커지면 해를 찾는 것은 거의 불가능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분기 한정</a:t>
            </a:r>
            <a:r>
              <a:rPr lang="en-US" altLang="ko-KR" sz="2400" dirty="0"/>
              <a:t>(Branch-and-bound) </a:t>
            </a:r>
            <a:r>
              <a:rPr lang="ko-KR" altLang="en-US" sz="2400" dirty="0"/>
              <a:t>기법은 이러한 단점을 보완하는 탐색 기법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B2029-2431-4FAB-B742-867CD7E1C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9F85C85-C71A-4A74-9389-A46BAF8508E2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927494E4-5224-449C-A241-3A96CD96B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분기 한정 </a:t>
            </a:r>
            <a:r>
              <a:rPr lang="en-US" altLang="ko-KR"/>
              <a:t>(Branch-and-Bound) </a:t>
            </a:r>
            <a:r>
              <a:rPr lang="ko-KR" altLang="en-US"/>
              <a:t>기법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CBFA862-A8CF-4FEA-9BA0-7D6B7DA61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ko-KR" altLang="en-US" sz="2400" dirty="0"/>
              <a:t>분기 한정 기법은 상태 공간 트리의 각 노드</a:t>
            </a:r>
            <a:r>
              <a:rPr lang="en-US" altLang="ko-KR" sz="2400" dirty="0"/>
              <a:t>(</a:t>
            </a:r>
            <a:r>
              <a:rPr lang="ko-KR" altLang="en-US" sz="2400" dirty="0"/>
              <a:t>상태</a:t>
            </a:r>
            <a:r>
              <a:rPr lang="en-US" altLang="ko-KR" sz="2400" dirty="0"/>
              <a:t>)</a:t>
            </a:r>
            <a:r>
              <a:rPr lang="ko-KR" altLang="en-US" sz="2400" dirty="0"/>
              <a:t>에 특정한 값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한정값</a:t>
            </a:r>
            <a:r>
              <a:rPr lang="en-US" altLang="ko-KR" sz="2400" dirty="0"/>
              <a:t>)</a:t>
            </a:r>
            <a:r>
              <a:rPr lang="ko-KR" altLang="en-US" sz="2400" dirty="0"/>
              <a:t>을 부여</a:t>
            </a:r>
            <a:endParaRPr lang="en-US" altLang="ko-KR" sz="2400" dirty="0"/>
          </a:p>
          <a:p>
            <a:pPr marL="3429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ko-KR" altLang="en-US" sz="2400" dirty="0"/>
              <a:t>노드의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활용하여 가지치기를 함으로써</a:t>
            </a:r>
            <a:r>
              <a:rPr lang="en-US" altLang="ko-KR" sz="2400" dirty="0"/>
              <a:t> </a:t>
            </a:r>
            <a:r>
              <a:rPr lang="ko-KR" altLang="en-US" sz="2400" dirty="0"/>
              <a:t>백트래킹 기법보다 빠르게 해를 찾는다</a:t>
            </a:r>
            <a:r>
              <a:rPr lang="en-US" altLang="ko-KR" sz="2400" dirty="0"/>
              <a:t>.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ko-KR" altLang="en-US" sz="2400" dirty="0"/>
              <a:t>분기 한정 기법에서는 가장 우수한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가진 노드를 먼저 탐색하는 </a:t>
            </a:r>
            <a:r>
              <a:rPr lang="ko-KR" altLang="en-US" sz="2400" dirty="0">
                <a:solidFill>
                  <a:srgbClr val="00B0F0"/>
                </a:solidFill>
              </a:rPr>
              <a:t>최선 우선 탐색</a:t>
            </a:r>
            <a:r>
              <a:rPr lang="en-US" altLang="ko-KR" sz="2400" dirty="0">
                <a:solidFill>
                  <a:srgbClr val="00B0F0"/>
                </a:solidFill>
              </a:rPr>
              <a:t>(Best First Search)</a:t>
            </a:r>
            <a:r>
              <a:rPr lang="ko-KR" altLang="en-US" sz="2400" dirty="0"/>
              <a:t>으로 해를 찾는다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BEAC2-B673-435E-AC8E-26143717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64DC40E-2C2C-4D50-9723-20B9582E3B64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316B0DC8-F812-4A04-A488-E3398AB35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한정 기법의 효율적인 탐색 원리</a:t>
            </a:r>
            <a:endParaRPr lang="en-US" altLang="ko-KR" dirty="0"/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8778079D-D3DF-4D78-BFE6-1463D90D8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5327303"/>
          </a:xfrm>
        </p:spPr>
        <p:txBody>
          <a:bodyPr/>
          <a:lstStyle/>
          <a:p>
            <a:r>
              <a:rPr lang="ko-KR" altLang="en-US" dirty="0"/>
              <a:t>최적해를 찾은 후에</a:t>
            </a:r>
            <a:r>
              <a:rPr lang="en-US" altLang="ko-KR" dirty="0"/>
              <a:t> </a:t>
            </a:r>
            <a:r>
              <a:rPr lang="ko-KR" altLang="en-US" dirty="0"/>
              <a:t>나머지 노드의 </a:t>
            </a:r>
            <a:r>
              <a:rPr lang="ko-KR" altLang="en-US" dirty="0" err="1"/>
              <a:t>한정값이</a:t>
            </a:r>
            <a:r>
              <a:rPr lang="ko-KR" altLang="en-US" dirty="0"/>
              <a:t> 최적해의 값과 같거나 나쁘면 더 이상 탐색하지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 공간 트리의 대부분의 노드가 문제의 조건에 맞지 않아서 해가 되지 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최적해가 있을 만한 영역을 먼저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875CD-54CD-4C22-AA81-79F0742BC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217D516-9349-47AD-B50B-2091C41E92DB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9.1 </a:t>
            </a:r>
            <a:r>
              <a:rPr lang="ko-KR" altLang="en-US" dirty="0"/>
              <a:t>백트래킹 기법</a:t>
            </a:r>
          </a:p>
          <a:p>
            <a:pPr marL="0" indent="0">
              <a:buNone/>
            </a:pPr>
            <a:r>
              <a:rPr lang="en-US" altLang="ko-KR" dirty="0"/>
              <a:t>9.2 </a:t>
            </a:r>
            <a:r>
              <a:rPr lang="ko-KR" altLang="en-US" dirty="0"/>
              <a:t>분기 한정 기법</a:t>
            </a:r>
          </a:p>
          <a:p>
            <a:pPr marL="0" indent="0">
              <a:buNone/>
            </a:pPr>
            <a:r>
              <a:rPr lang="en-US" altLang="ko-KR" dirty="0"/>
              <a:t>9.3 </a:t>
            </a:r>
            <a:r>
              <a:rPr lang="ko-KR" altLang="en-US" dirty="0"/>
              <a:t>유전자 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9.4 </a:t>
            </a:r>
            <a:r>
              <a:rPr lang="ko-KR" altLang="en-US" dirty="0"/>
              <a:t>모의 </a:t>
            </a:r>
            <a:r>
              <a:rPr lang="ko-KR" altLang="en-US"/>
              <a:t>담금질 기법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25E481D-C4B9-433F-A5B1-C53D83CAF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  <a:defRPr/>
            </a:pPr>
            <a:r>
              <a:rPr lang="en-US" altLang="ko-KR" b="1" dirty="0">
                <a:solidFill>
                  <a:srgbClr val="0000FF"/>
                </a:solidFill>
              </a:rPr>
              <a:t>Branch-and-Bound</a:t>
            </a:r>
            <a:r>
              <a:rPr lang="en-US" altLang="ko-KR" b="1" dirty="0"/>
              <a:t>(S)   </a:t>
            </a:r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는 문제의 초기 상태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  </a:t>
            </a:r>
            <a:r>
              <a:rPr lang="ko-KR" altLang="en-US" sz="2400" dirty="0"/>
              <a:t>상태 </a:t>
            </a:r>
            <a:r>
              <a:rPr lang="en-US" altLang="ko-KR" sz="2400" dirty="0"/>
              <a:t>S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계산한다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= { S }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탐색되어야 하는 상태의 집합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 </a:t>
            </a:r>
            <a:r>
              <a:rPr lang="en-US" altLang="ko-KR" sz="2400" dirty="0" err="1"/>
              <a:t>bestValue</a:t>
            </a:r>
            <a:r>
              <a:rPr lang="en-US" altLang="ko-KR" sz="2400" dirty="0"/>
              <a:t> = </a:t>
            </a:r>
            <a:r>
              <a:rPr lang="ko-KR" altLang="en-US" sz="2400" dirty="0"/>
              <a:t>∞ </a:t>
            </a:r>
            <a:r>
              <a:rPr lang="ko-KR" altLang="en-US" sz="2000" dirty="0"/>
              <a:t>        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현재까지 탐색된 해 중의 최솟값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4.  while ( </a:t>
            </a:r>
            <a:r>
              <a:rPr lang="en-US" altLang="ko-KR" sz="2400" dirty="0" err="1"/>
              <a:t>activeNodes</a:t>
            </a:r>
            <a:r>
              <a:rPr lang="en-US" altLang="ko-KR" sz="2400" dirty="0"/>
              <a:t> </a:t>
            </a:r>
            <a:r>
              <a:rPr lang="ko-KR" altLang="en-US" sz="2400" dirty="0"/>
              <a:t>≠ ∅ </a:t>
            </a:r>
            <a:r>
              <a:rPr lang="en-US" altLang="ko-KR" sz="2400" dirty="0"/>
              <a:t>) {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5.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의 상태 중에서 </a:t>
            </a:r>
            <a:r>
              <a:rPr lang="ko-KR" altLang="en-US" sz="2400" dirty="0" err="1"/>
              <a:t>한정값이</a:t>
            </a:r>
            <a:r>
              <a:rPr lang="ko-KR" altLang="en-US" sz="2400" dirty="0"/>
              <a:t> </a:t>
            </a:r>
            <a:r>
              <a:rPr lang="en-US" altLang="ko-KR" sz="2400" dirty="0"/>
              <a:t>                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        가장 작은 상태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6.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에서 제거</a:t>
            </a:r>
          </a:p>
          <a:p>
            <a:pPr marL="0" indent="0" latinLnBrk="1">
              <a:buNone/>
              <a:defRPr/>
            </a:pPr>
            <a:r>
              <a:rPr lang="en-US" altLang="ko-KR" sz="2400" dirty="0"/>
              <a:t>7.    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의 자식</a:t>
            </a:r>
            <a:r>
              <a:rPr lang="en-US" altLang="ko-KR" sz="2400" dirty="0"/>
              <a:t>(</a:t>
            </a:r>
            <a:r>
              <a:rPr lang="ko-KR" altLang="en-US" sz="2400" dirty="0"/>
              <a:t>확장 가능한</a:t>
            </a:r>
            <a:r>
              <a:rPr lang="en-US" altLang="ko-KR" sz="2400" dirty="0"/>
              <a:t>) </a:t>
            </a:r>
            <a:r>
              <a:rPr lang="ko-KR" altLang="en-US" sz="2400" dirty="0"/>
              <a:t>노드 </a:t>
            </a:r>
            <a:r>
              <a:rPr lang="en-US" altLang="ko-KR" sz="2400" dirty="0"/>
              <a:t>S</a:t>
            </a:r>
            <a:r>
              <a:rPr lang="ko-KR" altLang="en-US" sz="2400" dirty="0">
                <a:sym typeface="Symbol" panose="05050102010706020507" pitchFamily="18" charset="2"/>
              </a:rPr>
              <a:t>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S</a:t>
            </a:r>
            <a:r>
              <a:rPr lang="ko-KR" altLang="en-US" sz="2400" dirty="0">
                <a:sym typeface="Symbol" panose="05050102010706020507" pitchFamily="18" charset="2"/>
              </a:rPr>
              <a:t>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, ..., S</a:t>
            </a:r>
            <a:r>
              <a:rPr lang="ko-KR" altLang="en-US" sz="2400" dirty="0">
                <a:sym typeface="Symbol" panose="05050102010706020507" pitchFamily="18" charset="2"/>
              </a:rPr>
              <a:t></a:t>
            </a:r>
            <a:r>
              <a:rPr lang="en-US" altLang="ko-KR" sz="2400" baseline="-25000" dirty="0"/>
              <a:t>k</a:t>
            </a:r>
            <a:r>
              <a:rPr lang="ko-KR" altLang="en-US" sz="2400" dirty="0"/>
              <a:t>를 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      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각각의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계산한다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E3BFE-0C44-4473-ADC7-4F0B032E8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9F7B637-FA50-4E5F-964E-787A6A5E689A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D7DDAB-6783-4A18-A313-607DBAA7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21F061E9-41FE-473C-A586-5E0C89481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  <a:defRPr/>
            </a:pPr>
            <a:r>
              <a:rPr lang="en-US" altLang="ko-KR" sz="2200" dirty="0"/>
              <a:t>8.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=1 to k </a:t>
            </a:r>
            <a:r>
              <a:rPr lang="en-US" altLang="ko-KR" sz="2200" dirty="0">
                <a:solidFill>
                  <a:srgbClr val="00B050"/>
                </a:solidFill>
              </a:rPr>
              <a:t>    </a:t>
            </a:r>
            <a:r>
              <a:rPr lang="en-US" altLang="ko-KR" sz="2200" dirty="0">
                <a:solidFill>
                  <a:srgbClr val="0000CC"/>
                </a:solidFill>
              </a:rPr>
              <a:t>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확장한 각 자식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ko-KR" altLang="en-US" sz="2000" dirty="0">
                <a:sym typeface="Symbol" panose="05050102010706020507" pitchFamily="18" charset="2"/>
              </a:rPr>
              <a:t></a:t>
            </a:r>
            <a:r>
              <a:rPr lang="en-US" altLang="ko-KR" sz="2000" baseline="-250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에 대해서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9.   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200" dirty="0"/>
              <a:t> S</a:t>
            </a:r>
            <a:r>
              <a:rPr lang="ko-KR" altLang="en-US" sz="2200" dirty="0">
                <a:sym typeface="Symbol" panose="05050102010706020507" pitchFamily="18" charset="2"/>
              </a:rPr>
              <a:t></a:t>
            </a:r>
            <a:r>
              <a:rPr lang="en-US" altLang="ko-KR" sz="2200" baseline="-25000" dirty="0" err="1"/>
              <a:t>i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한정값</a:t>
            </a:r>
            <a:r>
              <a:rPr lang="ko-KR" altLang="en-US" sz="2200" dirty="0"/>
              <a:t> ≥ </a:t>
            </a:r>
            <a:r>
              <a:rPr lang="en-US" altLang="ko-KR" sz="2200" dirty="0" err="1"/>
              <a:t>bestValue</a:t>
            </a:r>
            <a:endParaRPr lang="ko-KR" altLang="en-US" sz="2200" dirty="0"/>
          </a:p>
          <a:p>
            <a:pPr marL="0" indent="0" latinLnBrk="1">
              <a:buNone/>
              <a:defRPr/>
            </a:pPr>
            <a:r>
              <a:rPr lang="en-US" altLang="ko-KR" sz="2200" dirty="0"/>
              <a:t>10.           S</a:t>
            </a:r>
            <a:r>
              <a:rPr lang="ko-KR" altLang="en-US" sz="2200" dirty="0">
                <a:sym typeface="Symbol" panose="05050102010706020507" pitchFamily="18" charset="2"/>
              </a:rPr>
              <a:t></a:t>
            </a:r>
            <a:r>
              <a:rPr lang="en-US" altLang="ko-KR" sz="2200" baseline="-25000" dirty="0" err="1"/>
              <a:t>i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</a:t>
            </a:r>
            <a:r>
              <a:rPr lang="ko-KR" altLang="en-US" sz="2200" dirty="0" err="1"/>
              <a:t>가지치기한다</a:t>
            </a:r>
            <a:r>
              <a:rPr lang="en-US" altLang="ko-KR" sz="2200" dirty="0"/>
              <a:t>.</a:t>
            </a:r>
            <a:r>
              <a:rPr lang="en-US" altLang="ko-KR" sz="2200" dirty="0">
                <a:solidFill>
                  <a:srgbClr val="00B050"/>
                </a:solidFill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더 우수한 해가 없으므로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11.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 else if</a:t>
            </a:r>
            <a:r>
              <a:rPr lang="en-US" altLang="ko-KR" sz="2200" dirty="0"/>
              <a:t>  </a:t>
            </a:r>
            <a:r>
              <a:rPr lang="en-US" altLang="ko-KR" sz="2000" dirty="0"/>
              <a:t>S</a:t>
            </a:r>
            <a:r>
              <a:rPr lang="ko-KR" altLang="en-US" sz="2000" dirty="0">
                <a:sym typeface="Symbol" panose="05050102010706020507" pitchFamily="18" charset="2"/>
              </a:rPr>
              <a:t></a:t>
            </a:r>
            <a:r>
              <a:rPr lang="en-US" altLang="ko-KR" sz="2000" baseline="-25000" dirty="0" err="1"/>
              <a:t>i</a:t>
            </a:r>
            <a:r>
              <a:rPr lang="ko-KR" altLang="en-US" sz="2000" dirty="0"/>
              <a:t>가 완전한 해이고 </a:t>
            </a:r>
            <a:r>
              <a:rPr lang="en-US" altLang="ko-KR" sz="2000" dirty="0"/>
              <a:t>S</a:t>
            </a:r>
            <a:r>
              <a:rPr lang="ko-KR" altLang="en-US" sz="2000" dirty="0">
                <a:sym typeface="Symbol" panose="05050102010706020507" pitchFamily="18" charset="2"/>
              </a:rPr>
              <a:t></a:t>
            </a:r>
            <a:r>
              <a:rPr lang="en-US" altLang="ko-KR" sz="2000" baseline="-25000" dirty="0" err="1"/>
              <a:t>i</a:t>
            </a:r>
            <a:r>
              <a:rPr lang="ko-KR" altLang="en-US" sz="2000" dirty="0"/>
              <a:t>의 값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bestValue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pPr marL="0" indent="0" latinLnBrk="1">
              <a:buNone/>
              <a:defRPr/>
            </a:pPr>
            <a:r>
              <a:rPr lang="en-US" altLang="ko-KR" sz="2200" dirty="0"/>
              <a:t>12.             </a:t>
            </a:r>
            <a:r>
              <a:rPr lang="en-US" altLang="ko-KR" sz="2200" dirty="0" err="1"/>
              <a:t>bestValue</a:t>
            </a:r>
            <a:r>
              <a:rPr lang="en-US" altLang="ko-KR" sz="2200" dirty="0"/>
              <a:t> = S</a:t>
            </a:r>
            <a:r>
              <a:rPr lang="ko-KR" altLang="en-US" sz="2200" dirty="0">
                <a:sym typeface="Symbol" panose="05050102010706020507" pitchFamily="18" charset="2"/>
              </a:rPr>
              <a:t></a:t>
            </a:r>
            <a:r>
              <a:rPr lang="en-US" altLang="ko-KR" sz="2200" baseline="-25000" dirty="0" err="1"/>
              <a:t>i</a:t>
            </a:r>
            <a:r>
              <a:rPr lang="ko-KR" altLang="en-US" sz="2200" dirty="0"/>
              <a:t>의 값</a:t>
            </a:r>
          </a:p>
          <a:p>
            <a:pPr marL="0" indent="0" latinLnBrk="1">
              <a:buNone/>
              <a:defRPr/>
            </a:pPr>
            <a:r>
              <a:rPr lang="en-US" altLang="ko-KR" sz="2200" dirty="0"/>
              <a:t>13.</a:t>
            </a:r>
            <a:r>
              <a:rPr lang="ko-KR" altLang="en-US" sz="2200" dirty="0"/>
              <a:t>	       </a:t>
            </a:r>
            <a:r>
              <a:rPr lang="en-US" altLang="ko-KR" sz="2200" dirty="0" err="1"/>
              <a:t>bestSolution</a:t>
            </a:r>
            <a:r>
              <a:rPr lang="en-US" altLang="ko-KR" sz="2200" dirty="0"/>
              <a:t> = S</a:t>
            </a:r>
            <a:r>
              <a:rPr lang="ko-KR" altLang="en-US" sz="2200" dirty="0">
                <a:sym typeface="Symbol" panose="05050102010706020507" pitchFamily="18" charset="2"/>
              </a:rPr>
              <a:t></a:t>
            </a:r>
            <a:r>
              <a:rPr lang="en-US" altLang="ko-KR" sz="2200" baseline="-25000" dirty="0" err="1"/>
              <a:t>i</a:t>
            </a:r>
            <a:endParaRPr lang="ko-KR" altLang="en-US" sz="2200" dirty="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14.</a:t>
            </a:r>
            <a:r>
              <a:rPr lang="ko-KR" altLang="en-US" sz="2200" dirty="0"/>
              <a:t> 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endParaRPr lang="ko-KR" altLang="en-US" sz="2200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15.            S</a:t>
            </a:r>
            <a:r>
              <a:rPr lang="ko-KR" altLang="en-US" sz="2200" dirty="0">
                <a:sym typeface="Symbol" panose="05050102010706020507" pitchFamily="18" charset="2"/>
              </a:rPr>
              <a:t></a:t>
            </a:r>
            <a:r>
              <a:rPr lang="en-US" altLang="ko-KR" sz="2200" baseline="-25000" dirty="0" err="1"/>
              <a:t>i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</a:t>
            </a:r>
            <a:r>
              <a:rPr lang="en-US" altLang="ko-KR" sz="2200" dirty="0" err="1"/>
              <a:t>activeNodes</a:t>
            </a:r>
            <a:r>
              <a:rPr lang="ko-KR" altLang="en-US" sz="2200" dirty="0"/>
              <a:t>에 추가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 latinLnBrk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 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04553-EBD2-4F25-B069-CBC5841E2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626D6AB-EEB2-4666-8B9A-391BB3D128EF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CD9350C4-978A-4B52-AAE0-04E5E2788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TSP</a:t>
            </a:r>
            <a:endParaRPr lang="ko-KR" altLang="en-US" dirty="0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A47BB293-A292-4E1B-A661-E12721DFB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분기 한정 기법으로 문제의 최적해를 찾으려면</a:t>
            </a:r>
            <a:r>
              <a:rPr lang="en-US" altLang="ko-KR" dirty="0"/>
              <a:t>, </a:t>
            </a:r>
            <a:r>
              <a:rPr lang="ko-KR" altLang="en-US" dirty="0"/>
              <a:t>먼저 각 상태에서의 </a:t>
            </a:r>
            <a:r>
              <a:rPr lang="ko-KR" altLang="en-US" dirty="0" err="1"/>
              <a:t>한정값을</a:t>
            </a:r>
            <a:r>
              <a:rPr lang="ko-KR" altLang="en-US" dirty="0"/>
              <a:t> 계산하여야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한정값</a:t>
            </a:r>
            <a:r>
              <a:rPr lang="ko-KR" altLang="en-US" dirty="0"/>
              <a:t> 계산을</a:t>
            </a:r>
            <a:r>
              <a:rPr lang="en-US" altLang="ko-KR" dirty="0"/>
              <a:t> </a:t>
            </a:r>
            <a:r>
              <a:rPr lang="ko-KR" altLang="en-US" dirty="0"/>
              <a:t>위한 여행자 문제의 조건</a:t>
            </a:r>
            <a:endParaRPr lang="en-US" altLang="ko-KR" dirty="0"/>
          </a:p>
          <a:p>
            <a:pPr lvl="1"/>
            <a:r>
              <a:rPr lang="ko-KR" altLang="en-US" dirty="0"/>
              <a:t>문제의 해는 주어진 시작점에서 출발하여 모든 다른 점을 </a:t>
            </a:r>
            <a:r>
              <a:rPr lang="en-US" altLang="ko-KR" dirty="0"/>
              <a:t>1</a:t>
            </a:r>
            <a:r>
              <a:rPr lang="ko-KR" altLang="en-US" dirty="0"/>
              <a:t>번씩만 방문하고 시작점으로 돌아와야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경로 상의 </a:t>
            </a:r>
            <a:r>
              <a:rPr lang="en-US" altLang="ko-KR" dirty="0"/>
              <a:t>1</a:t>
            </a:r>
            <a:r>
              <a:rPr lang="ko-KR" altLang="en-US" dirty="0"/>
              <a:t>개의 점 </a:t>
            </a:r>
            <a:r>
              <a:rPr lang="en-US" altLang="ko-KR" dirty="0"/>
              <a:t>x</a:t>
            </a:r>
            <a:r>
              <a:rPr lang="ko-KR" altLang="en-US" dirty="0"/>
              <a:t>를 살펴보면</a:t>
            </a:r>
            <a:r>
              <a:rPr lang="en-US" altLang="ko-KR" dirty="0"/>
              <a:t>, </a:t>
            </a:r>
            <a:r>
              <a:rPr lang="ko-KR" altLang="en-US" dirty="0"/>
              <a:t>다른 점에서 점 </a:t>
            </a:r>
            <a:r>
              <a:rPr lang="en-US" altLang="ko-KR" dirty="0"/>
              <a:t>x</a:t>
            </a:r>
            <a:r>
              <a:rPr lang="ko-KR" altLang="en-US" dirty="0"/>
              <a:t>로 들어온 후에 점 </a:t>
            </a:r>
            <a:r>
              <a:rPr lang="en-US" altLang="ko-KR" dirty="0"/>
              <a:t>x</a:t>
            </a:r>
            <a:r>
              <a:rPr lang="ko-KR" altLang="en-US" dirty="0"/>
              <a:t>를 떠나 또 다른 점으로 나간다</a:t>
            </a:r>
            <a:r>
              <a:rPr lang="en-US" altLang="ko-KR" dirty="0"/>
              <a:t>. </a:t>
            </a:r>
            <a:r>
              <a:rPr lang="ko-KR" altLang="en-US" dirty="0"/>
              <a:t>이를 점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r>
              <a:rPr lang="ko-KR" altLang="en-US" dirty="0"/>
              <a:t> 계산에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3F727-D00B-4FBC-8CAC-2DA227E94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44927EB-FB5C-4FAA-9188-FCF04D12BA8A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5512E-7EF4-4DA2-BB71-EAB9C8F1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53136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F9D4E5A2-3D93-47BA-8AA8-71EAA8716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TSP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r>
              <a:rPr lang="ko-KR" altLang="en-US" dirty="0"/>
              <a:t> 계산 방법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A990665-89B9-4253-BA8B-21E04AACC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sz="2400" dirty="0"/>
              <a:t>TSP</a:t>
            </a:r>
            <a:r>
              <a:rPr lang="ko-KR" altLang="en-US" sz="2400" dirty="0"/>
              <a:t>에서 임의의 점 </a:t>
            </a:r>
            <a:r>
              <a:rPr lang="en-US" altLang="ko-KR" sz="2400" dirty="0"/>
              <a:t>x</a:t>
            </a:r>
            <a:r>
              <a:rPr lang="ko-KR" altLang="en-US" sz="2400" dirty="0"/>
              <a:t>에서의 </a:t>
            </a:r>
            <a:r>
              <a:rPr lang="ko-KR" altLang="en-US" sz="2400" dirty="0" err="1"/>
              <a:t>한정값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시작점부터 점 </a:t>
            </a:r>
            <a:r>
              <a:rPr lang="en-US" altLang="ko-KR" sz="2400" dirty="0"/>
              <a:t>x</a:t>
            </a:r>
            <a:r>
              <a:rPr lang="ko-KR" altLang="en-US" sz="2400" dirty="0"/>
              <a:t>까지의 경로 길이 </a:t>
            </a:r>
            <a:r>
              <a:rPr lang="en-US" altLang="ko-KR" sz="2400" dirty="0"/>
              <a:t>+</a:t>
            </a:r>
            <a:r>
              <a:rPr lang="ko-KR" altLang="en-US" sz="2400" dirty="0"/>
              <a:t> 점 </a:t>
            </a:r>
            <a:r>
              <a:rPr lang="en-US" altLang="ko-KR" sz="2400" dirty="0"/>
              <a:t>x</a:t>
            </a:r>
            <a:r>
              <a:rPr lang="ko-KR" altLang="en-US" sz="2400" dirty="0"/>
              <a:t>를 떠나서 남은 다른 점들을 </a:t>
            </a:r>
            <a:r>
              <a:rPr lang="en-US" altLang="ko-KR" sz="2400" dirty="0"/>
              <a:t>1</a:t>
            </a:r>
            <a:r>
              <a:rPr lang="ko-KR" altLang="en-US" sz="2400" dirty="0"/>
              <a:t>번씩만 방문하고 시작점으로 돌아오는 경로의 </a:t>
            </a:r>
            <a:r>
              <a:rPr lang="en-US" altLang="ko-KR" sz="2400" dirty="0"/>
              <a:t>‘</a:t>
            </a:r>
            <a:r>
              <a:rPr lang="ko-KR" altLang="en-US" sz="2400" dirty="0"/>
              <a:t>예측</a:t>
            </a:r>
            <a:r>
              <a:rPr lang="en-US" altLang="ko-KR" sz="2400" dirty="0"/>
              <a:t>’</a:t>
            </a:r>
            <a:r>
              <a:rPr lang="ko-KR" altLang="en-US" sz="2400" dirty="0"/>
              <a:t> 길이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여행자 문제는 최단 경로를 찾는 문제이므로 앞으로 방문해야 할 </a:t>
            </a:r>
            <a:r>
              <a:rPr lang="ko-KR" altLang="en-US" sz="2400" dirty="0">
                <a:solidFill>
                  <a:srgbClr val="00B0F0"/>
                </a:solidFill>
              </a:rPr>
              <a:t>각 점 </a:t>
            </a:r>
            <a:r>
              <a:rPr lang="en-US" altLang="ko-KR" sz="2400" dirty="0">
                <a:solidFill>
                  <a:srgbClr val="00B0F0"/>
                </a:solidFill>
              </a:rPr>
              <a:t>x</a:t>
            </a:r>
            <a:r>
              <a:rPr lang="ko-KR" altLang="en-US" sz="2400" dirty="0">
                <a:solidFill>
                  <a:srgbClr val="00B0F0"/>
                </a:solidFill>
              </a:rPr>
              <a:t>에 연결된 간선 중에서 가장 짧은 두 간선의 가중치의 평균의 합을 예측 길이를 계산하는데 사용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ko-KR" altLang="en-US" dirty="0"/>
              <a:t>가중치의 합을 </a:t>
            </a:r>
            <a:r>
              <a:rPr lang="en-US" altLang="ko-KR" dirty="0"/>
              <a:t>1/2</a:t>
            </a:r>
            <a:r>
              <a:rPr lang="ko-KR" altLang="en-US" dirty="0"/>
              <a:t>로 곱하는</a:t>
            </a:r>
            <a:endParaRPr lang="en-US" altLang="ko-KR" dirty="0"/>
          </a:p>
          <a:p>
            <a:pPr marL="514350" lvl="1" indent="0">
              <a:buNone/>
              <a:defRPr/>
            </a:pPr>
            <a:r>
              <a:rPr lang="en-US" altLang="ko-KR" dirty="0"/>
              <a:t>  (</a:t>
            </a:r>
            <a:r>
              <a:rPr lang="ko-KR" altLang="en-US" dirty="0"/>
              <a:t>평균을 내는</a:t>
            </a:r>
            <a:r>
              <a:rPr lang="en-US" altLang="ko-KR" dirty="0"/>
              <a:t>) </a:t>
            </a:r>
            <a:r>
              <a:rPr lang="ko-KR" altLang="en-US" dirty="0"/>
              <a:t>이유는 한 점에서 </a:t>
            </a:r>
            <a:endParaRPr lang="en-US" altLang="ko-KR" dirty="0"/>
          </a:p>
          <a:p>
            <a:pPr marL="514350" lvl="1" indent="0">
              <a:buNone/>
              <a:defRPr/>
            </a:pPr>
            <a:r>
              <a:rPr lang="ko-KR" altLang="en-US" dirty="0"/>
              <a:t>  나가는 간선은 인접한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) </a:t>
            </a:r>
            <a:r>
              <a:rPr lang="ko-KR" altLang="en-US" dirty="0"/>
              <a:t>점</a:t>
            </a:r>
            <a:endParaRPr lang="en-US" altLang="ko-KR" dirty="0"/>
          </a:p>
          <a:p>
            <a:pPr marL="514350" lvl="1" indent="0">
              <a:buNone/>
              <a:defRPr/>
            </a:pPr>
            <a:r>
              <a:rPr lang="ko-KR" altLang="en-US" dirty="0"/>
              <a:t>  에서 들어오는 간선과 동일하므로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소수점 이하의 숫자는 올림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A5D0C-0894-4569-A378-E21C6FD78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29BCF7-8C06-4BE5-869C-1EFE7B6F6B32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4821" name="_x191624200" descr="EMB00000514420f">
            <a:extLst>
              <a:ext uri="{FF2B5EF4-FFF2-40B4-BE49-F238E27FC236}">
                <a16:creationId xmlns:a16="http://schemas.microsoft.com/office/drawing/2014/main" id="{F6D74A95-72D6-4218-8E20-2F5497A6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3498850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47B3D56D-4516-4427-BB6B-AEA121981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점에 인접한 간선 중에서 </a:t>
            </a:r>
            <a:r>
              <a:rPr lang="en-US" altLang="ko-KR" sz="2800" dirty="0"/>
              <a:t>2</a:t>
            </a:r>
            <a:r>
              <a:rPr lang="ko-KR" altLang="en-US" sz="2800" dirty="0"/>
              <a:t>개의 가장 작은 가중치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962751FD-03C5-4884-9517-B0026B8E8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가중치 </a:t>
            </a:r>
            <a:r>
              <a:rPr lang="en-US" altLang="ko-KR" sz="2400" dirty="0"/>
              <a:t>3</a:t>
            </a:r>
            <a:r>
              <a:rPr lang="ko-KR" altLang="en-US" sz="2400" dirty="0"/>
              <a:t>인 간선으로 들어와서 가중치 </a:t>
            </a:r>
            <a:r>
              <a:rPr lang="en-US" altLang="ko-KR" sz="2400" dirty="0"/>
              <a:t>2</a:t>
            </a:r>
            <a:r>
              <a:rPr lang="ko-KR" altLang="en-US" sz="2400" dirty="0"/>
              <a:t>인 간선으로 나가든지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왼쪽 그림</a:t>
            </a:r>
            <a:r>
              <a:rPr lang="en-US" altLang="ko-KR" sz="2000" dirty="0"/>
              <a:t>) </a:t>
            </a:r>
          </a:p>
          <a:p>
            <a:r>
              <a:rPr lang="ko-KR" altLang="en-US" sz="2400" dirty="0"/>
              <a:t>반대로 가중치 </a:t>
            </a:r>
            <a:r>
              <a:rPr lang="en-US" altLang="ko-KR" sz="2400" dirty="0"/>
              <a:t>2</a:t>
            </a:r>
            <a:r>
              <a:rPr lang="ko-KR" altLang="en-US" sz="2400" dirty="0"/>
              <a:t>인 간선으로 들어와서 가중치 </a:t>
            </a:r>
            <a:r>
              <a:rPr lang="en-US" altLang="ko-KR" sz="2400" dirty="0"/>
              <a:t>3</a:t>
            </a:r>
            <a:r>
              <a:rPr lang="ko-KR" altLang="en-US" sz="2400" dirty="0"/>
              <a:t>인 간선으로 나가든지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오른쪽 그림</a:t>
            </a:r>
            <a:r>
              <a:rPr lang="en-US" altLang="ko-KR" sz="2000" dirty="0"/>
              <a:t>)</a:t>
            </a:r>
            <a:endParaRPr lang="en-US" altLang="ko-KR" sz="2400" dirty="0"/>
          </a:p>
          <a:p>
            <a:r>
              <a:rPr lang="ko-KR" altLang="en-US" sz="2400" dirty="0"/>
              <a:t>두 경우 모두 최소의 비용으로 점을 방문한다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7E58F-8B73-4C1D-AD7B-9F7E04656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02FADE7-4F74-498B-A3A9-A8A8FBD3B6AA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5845" name="_x191623800" descr="EMB000005144218">
            <a:extLst>
              <a:ext uri="{FF2B5EF4-FFF2-40B4-BE49-F238E27FC236}">
                <a16:creationId xmlns:a16="http://schemas.microsoft.com/office/drawing/2014/main" id="{A78E2272-2A8C-41D8-AB6F-A3DA0EB41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5" y="3894300"/>
            <a:ext cx="5183410" cy="201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25F71D35-0D80-415E-B03B-A94730B76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Branch-and-Bound </a:t>
            </a:r>
            <a:r>
              <a:rPr lang="ko-KR" altLang="en-US" dirty="0"/>
              <a:t>알고리즘 수행 과정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93DE9475-4C1F-43CA-B4DD-D4BD7B634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5</a:t>
            </a:r>
            <a:r>
              <a:rPr lang="ko-KR" altLang="en-US" dirty="0"/>
              <a:t>개의 점</a:t>
            </a:r>
            <a:r>
              <a:rPr lang="en-US" altLang="ko-KR" dirty="0"/>
              <a:t>(A, B, C, D, E)</a:t>
            </a:r>
            <a:r>
              <a:rPr lang="ko-KR" altLang="en-US" dirty="0"/>
              <a:t>으로 된 그래프</a:t>
            </a:r>
            <a:endParaRPr lang="en-US" altLang="ko-KR" dirty="0"/>
          </a:p>
          <a:p>
            <a:pPr lvl="1"/>
            <a:r>
              <a:rPr lang="ko-KR" altLang="en-US" dirty="0"/>
              <a:t>초기 상태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[A]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Branch-and-Bound</a:t>
            </a:r>
            <a:r>
              <a:rPr lang="en-US" altLang="ko-KR" dirty="0"/>
              <a:t>([A])</a:t>
            </a:r>
            <a:r>
              <a:rPr lang="ko-KR" altLang="en-US" dirty="0"/>
              <a:t> 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A1877-447C-423E-809F-E5796EF2F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0D52560-758D-41C2-8B2C-574D596E31E3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6869" name="_x191625160" descr="EMB00000514421e">
            <a:extLst>
              <a:ext uri="{FF2B5EF4-FFF2-40B4-BE49-F238E27FC236}">
                <a16:creationId xmlns:a16="http://schemas.microsoft.com/office/drawing/2014/main" id="{5ECF075A-484F-483B-9B57-0581CB95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40951"/>
            <a:ext cx="3312368" cy="266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F93BE4-FC31-4C6B-A995-C939B44600E5}"/>
              </a:ext>
            </a:extLst>
          </p:cNvPr>
          <p:cNvSpPr/>
          <p:nvPr/>
        </p:nvSpPr>
        <p:spPr>
          <a:xfrm>
            <a:off x="1979712" y="4005064"/>
            <a:ext cx="91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시작점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5008B599-8A15-4F69-8675-F9F598104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상태 </a:t>
            </a:r>
            <a:r>
              <a:rPr lang="en-US" altLang="ko-KR" dirty="0"/>
              <a:t>[A]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ko-KR" altLang="en-US" dirty="0"/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4175689E-F4CA-4BC7-B0F5-20C4FA9F8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초기 상태는 경로를 시작하기 전이므로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각 점에 인접한 간선의 가중치 중에서 가장 작은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가중치의 합을 구한 다음에</a:t>
            </a:r>
            <a:r>
              <a:rPr lang="en-US" altLang="ko-KR" sz="2000" dirty="0"/>
              <a:t>, </a:t>
            </a:r>
            <a:r>
              <a:rPr lang="ko-KR" altLang="en-US" sz="2000" dirty="0"/>
              <a:t>모든 점의 합의 </a:t>
            </a:r>
            <a:r>
              <a:rPr lang="en-US" altLang="ko-KR" sz="2000" dirty="0"/>
              <a:t>1/2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한정값으로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F762D-1FFF-4343-A223-D2EA1CF13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FBB2463-4DBF-4618-9298-2C596F8FF1C0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_x191625880" descr="EMB000005144225">
            <a:extLst>
              <a:ext uri="{FF2B5EF4-FFF2-40B4-BE49-F238E27FC236}">
                <a16:creationId xmlns:a16="http://schemas.microsoft.com/office/drawing/2014/main" id="{3BE6BDE4-18E4-49AC-BA49-9F99CA21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22588"/>
            <a:ext cx="6609481" cy="314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9C1E5A-465A-4F8D-B85F-E815DFE0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504319"/>
            <a:ext cx="667702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C761BF-83C3-405D-9E11-5269A5E3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52" y="2587960"/>
            <a:ext cx="1047750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5BA6F593-1FD2-4A15-9313-D9684282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en-US" altLang="ko-KR" dirty="0"/>
              <a:t>= [A]</a:t>
            </a:r>
            <a:endParaRPr lang="ko-KR" altLang="en-US" dirty="0"/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BEEABE37-B8ED-4552-9950-DABD1207A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062664" cy="5470525"/>
          </a:xfrm>
        </p:spPr>
        <p:txBody>
          <a:bodyPr/>
          <a:lstStyle/>
          <a:p>
            <a:pPr lvl="1"/>
            <a:r>
              <a:rPr lang="en-US" altLang="ko-KR" dirty="0" err="1"/>
              <a:t>activeNodes</a:t>
            </a:r>
            <a:r>
              <a:rPr lang="en-US" altLang="ko-KR" dirty="0"/>
              <a:t>={S}, </a:t>
            </a:r>
            <a:r>
              <a:rPr lang="en-US" altLang="ko-KR" dirty="0" err="1"/>
              <a:t>bestValue</a:t>
            </a:r>
            <a:r>
              <a:rPr lang="en-US" altLang="ko-KR" dirty="0"/>
              <a:t>=</a:t>
            </a:r>
            <a:r>
              <a:rPr lang="ko-KR" altLang="en-US" dirty="0"/>
              <a:t>∞로 각각 초기화</a:t>
            </a:r>
            <a:endParaRPr lang="en-US" altLang="ko-KR" dirty="0"/>
          </a:p>
          <a:p>
            <a:pPr lvl="1"/>
            <a:r>
              <a:rPr lang="en-US" altLang="ko-KR" dirty="0" err="1"/>
              <a:t>activeNodes</a:t>
            </a:r>
            <a:r>
              <a:rPr lang="en-US" altLang="ko-KR" dirty="0"/>
              <a:t> </a:t>
            </a:r>
            <a:r>
              <a:rPr lang="ko-KR" altLang="en-US" dirty="0"/>
              <a:t>집합에 초기 상태 </a:t>
            </a:r>
            <a:r>
              <a:rPr lang="en-US" altLang="ko-KR" dirty="0"/>
              <a:t>[A]</a:t>
            </a:r>
            <a:r>
              <a:rPr lang="ko-KR" altLang="en-US" dirty="0"/>
              <a:t>만 있으므로</a:t>
            </a:r>
            <a:r>
              <a:rPr lang="en-US" altLang="ko-KR" dirty="0"/>
              <a:t>,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en-US" altLang="ko-KR" dirty="0"/>
              <a:t>= [A]</a:t>
            </a:r>
          </a:p>
          <a:p>
            <a:pPr lvl="1"/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en-US" altLang="ko-KR" dirty="0"/>
              <a:t>[A])</a:t>
            </a:r>
            <a:r>
              <a:rPr lang="ko-KR" altLang="en-US" dirty="0"/>
              <a:t>의 자식 노드 생성 및 </a:t>
            </a:r>
            <a:r>
              <a:rPr lang="ko-KR" altLang="en-US" dirty="0" err="1"/>
              <a:t>한정값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자식 노드는 점이 </a:t>
            </a:r>
            <a:r>
              <a:rPr lang="en-US" altLang="ko-KR" dirty="0"/>
              <a:t>B</a:t>
            </a:r>
            <a:r>
              <a:rPr lang="ko-KR" altLang="en-US" dirty="0"/>
              <a:t>인 상태 </a:t>
            </a:r>
            <a:r>
              <a:rPr lang="en-US" altLang="ko-KR" dirty="0"/>
              <a:t>[A,B], C</a:t>
            </a:r>
            <a:r>
              <a:rPr lang="ko-KR" altLang="en-US" dirty="0"/>
              <a:t>인 상태 </a:t>
            </a:r>
            <a:r>
              <a:rPr lang="en-US" altLang="ko-KR" dirty="0"/>
              <a:t>[A,C], D</a:t>
            </a:r>
            <a:r>
              <a:rPr lang="ko-KR" altLang="en-US" dirty="0"/>
              <a:t>인 상태 </a:t>
            </a:r>
            <a:r>
              <a:rPr lang="en-US" altLang="ko-KR" dirty="0"/>
              <a:t>[A,D], E</a:t>
            </a:r>
            <a:r>
              <a:rPr lang="ko-KR" altLang="en-US" dirty="0"/>
              <a:t>인 상태 </a:t>
            </a:r>
            <a:r>
              <a:rPr lang="en-US" altLang="ko-KR" dirty="0"/>
              <a:t>[A,E]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C8ED7-7B2F-4EBE-A955-815794B77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54F1EFE-9FD6-4203-9868-DB40B0AD5057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0965" name="_x191626440" descr="EMB00000514422a">
            <a:extLst>
              <a:ext uri="{FF2B5EF4-FFF2-40B4-BE49-F238E27FC236}">
                <a16:creationId xmlns:a16="http://schemas.microsoft.com/office/drawing/2014/main" id="{9318E200-A072-41B4-A423-D9F5424C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3734852"/>
            <a:ext cx="573087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7330622-F48C-4685-857C-458B01819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[A,B], [A,C], [A,D], [A,E]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ko-KR" altLang="en-US" dirty="0"/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8374D935-C8AA-46AE-95C5-9E0B21B6B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278688" cy="5470525"/>
          </a:xfrm>
        </p:spPr>
        <p:txBody>
          <a:bodyPr>
            <a:normAutofit/>
          </a:bodyPr>
          <a:lstStyle/>
          <a:p>
            <a:pPr marL="360363" lvl="1" indent="-358775">
              <a:spcAft>
                <a:spcPts val="2400"/>
              </a:spcAft>
              <a:defRPr/>
            </a:pPr>
            <a:r>
              <a:rPr lang="en-US" altLang="ko-KR" sz="2000" dirty="0"/>
              <a:t>[A,B]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한정값</a:t>
            </a:r>
            <a:r>
              <a:rPr lang="ko-KR" altLang="en-US" sz="2000" dirty="0"/>
              <a:t> </a:t>
            </a:r>
            <a:r>
              <a:rPr lang="en-US" altLang="ko-KR" sz="2000" dirty="0"/>
              <a:t>=([2+3]+[2+3]+[1+3]+[3+5]+[1+4])/2 = 27/2 = 14</a:t>
            </a:r>
          </a:p>
          <a:p>
            <a:pPr marL="360363" lvl="1" indent="-358775">
              <a:spcAft>
                <a:spcPts val="2400"/>
              </a:spcAft>
              <a:defRPr/>
            </a:pPr>
            <a:r>
              <a:rPr lang="en-US" altLang="ko-KR" sz="2000" dirty="0"/>
              <a:t>[A,C]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한정값</a:t>
            </a:r>
            <a:r>
              <a:rPr lang="ko-KR" altLang="en-US" sz="2000" dirty="0"/>
              <a:t> </a:t>
            </a:r>
            <a:r>
              <a:rPr lang="en-US" altLang="ko-KR" sz="2000" dirty="0"/>
              <a:t>= ([2+7]+[2+3]+[1+7]+[3+5]+[1+4])/2 = 36/2 = 18</a:t>
            </a:r>
          </a:p>
          <a:p>
            <a:pPr marL="360363" lvl="1" indent="-358775">
              <a:spcAft>
                <a:spcPts val="2400"/>
              </a:spcAft>
              <a:defRPr/>
            </a:pPr>
            <a:r>
              <a:rPr lang="en-US" altLang="ko-KR" sz="2000" dirty="0"/>
              <a:t>[A,D]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한정값</a:t>
            </a:r>
            <a:r>
              <a:rPr lang="ko-KR" altLang="en-US" sz="2000" dirty="0"/>
              <a:t> </a:t>
            </a:r>
            <a:r>
              <a:rPr lang="en-US" altLang="ko-KR" sz="2000" dirty="0"/>
              <a:t>= ([2+3]+[2+3]+[1+3]+[3+5]+[1+4])/2 = 27/2 = 14</a:t>
            </a:r>
          </a:p>
          <a:p>
            <a:pPr marL="360363" lvl="1" indent="-358775">
              <a:spcAft>
                <a:spcPts val="2400"/>
              </a:spcAft>
              <a:defRPr/>
            </a:pPr>
            <a:r>
              <a:rPr lang="en-US" altLang="ko-KR" sz="2000" dirty="0"/>
              <a:t>[A,E]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한정값</a:t>
            </a:r>
            <a:r>
              <a:rPr lang="ko-KR" altLang="en-US" sz="2000" dirty="0"/>
              <a:t> </a:t>
            </a:r>
            <a:r>
              <a:rPr lang="en-US" altLang="ko-KR" sz="2000" dirty="0"/>
              <a:t>= ([2+10]+[2+3]+[1+3]+[3+5]+[1+10])/2 = 40/2 = 20</a:t>
            </a:r>
          </a:p>
          <a:p>
            <a:pPr marL="914400" lvl="2" indent="0">
              <a:spcAft>
                <a:spcPts val="2400"/>
              </a:spcAft>
              <a:buFontTx/>
              <a:buNone/>
              <a:defRPr/>
            </a:pPr>
            <a:endParaRPr lang="en-US" altLang="ko-KR" dirty="0"/>
          </a:p>
          <a:p>
            <a:pPr marL="914400" lvl="2" indent="0">
              <a:spcAft>
                <a:spcPts val="2400"/>
              </a:spcAft>
              <a:buFontTx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C8ED7-7B2F-4EBE-A955-815794B77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1BE4772-CB1A-4AC5-B1C7-BED85E2BA34A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1989" name="_x191626280" descr="EMB00000514422f">
            <a:extLst>
              <a:ext uri="{FF2B5EF4-FFF2-40B4-BE49-F238E27FC236}">
                <a16:creationId xmlns:a16="http://schemas.microsoft.com/office/drawing/2014/main" id="{9AFEAB79-8A2D-4683-82EC-F347D6D7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4148137"/>
            <a:ext cx="89979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A1B5CF-3EDE-41C5-88A0-5F10B80209D4}"/>
              </a:ext>
            </a:extLst>
          </p:cNvPr>
          <p:cNvSpPr/>
          <p:nvPr/>
        </p:nvSpPr>
        <p:spPr>
          <a:xfrm>
            <a:off x="553208" y="5732462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B]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723C22-B98B-421C-9ACA-16FA1582A9F1}"/>
              </a:ext>
            </a:extLst>
          </p:cNvPr>
          <p:cNvSpPr/>
          <p:nvPr/>
        </p:nvSpPr>
        <p:spPr>
          <a:xfrm>
            <a:off x="2771800" y="5732462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C]</a:t>
            </a:r>
            <a:endParaRPr lang="ko-KR" altLang="en-US" sz="1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630D9-E317-4291-9DB8-A3DB97A45FD6}"/>
              </a:ext>
            </a:extLst>
          </p:cNvPr>
          <p:cNvSpPr/>
          <p:nvPr/>
        </p:nvSpPr>
        <p:spPr>
          <a:xfrm>
            <a:off x="5075052" y="5732462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D]</a:t>
            </a:r>
            <a:endParaRPr lang="ko-KR" altLang="en-US" sz="1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29BED7-545A-4C7D-9A23-2EE382048F16}"/>
              </a:ext>
            </a:extLst>
          </p:cNvPr>
          <p:cNvSpPr/>
          <p:nvPr/>
        </p:nvSpPr>
        <p:spPr>
          <a:xfrm>
            <a:off x="7243818" y="5732462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E]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3117A1FC-289A-4BC0-910B-B3F36C2F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400" dirty="0"/>
              <a:t>[A, B], [A, C], [A, D], [A, E]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 추가</a:t>
            </a:r>
            <a:endParaRPr lang="en-US" altLang="ko-KR" sz="2400" dirty="0"/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3C6D165C-7D6C-4AD9-A4D1-24F7DBA8D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err="1"/>
              <a:t>activeNodes</a:t>
            </a:r>
            <a:r>
              <a:rPr lang="en-US" altLang="ko-KR" dirty="0"/>
              <a:t> = {[A,B], [A,C], [A,D], [A,E]}</a:t>
            </a:r>
          </a:p>
          <a:p>
            <a:pPr algn="l"/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[A, B]</a:t>
            </a:r>
            <a:r>
              <a:rPr lang="ko-KR" altLang="en-US" dirty="0"/>
              <a:t>와 </a:t>
            </a:r>
            <a:r>
              <a:rPr lang="en-US" altLang="ko-KR" dirty="0"/>
              <a:t>[A, D]</a:t>
            </a:r>
            <a:r>
              <a:rPr lang="ko-KR" altLang="en-US" dirty="0"/>
              <a:t>가 동일한 최소의 </a:t>
            </a:r>
            <a:r>
              <a:rPr lang="ko-KR" altLang="en-US" dirty="0" err="1"/>
              <a:t>한정값을</a:t>
            </a:r>
            <a:r>
              <a:rPr lang="ko-KR" altLang="en-US" dirty="0"/>
              <a:t> 가지므로 임의로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ko-KR" altLang="en-US" dirty="0"/>
              <a:t> </a:t>
            </a:r>
            <a:r>
              <a:rPr lang="en-US" altLang="ko-KR" dirty="0"/>
              <a:t>= [A, B]</a:t>
            </a:r>
          </a:p>
          <a:p>
            <a:endParaRPr lang="en-US" altLang="ko-KR" dirty="0"/>
          </a:p>
          <a:p>
            <a:r>
              <a:rPr lang="en-US" altLang="ko-KR" dirty="0" err="1"/>
              <a:t>activeNodes</a:t>
            </a:r>
            <a:r>
              <a:rPr lang="ko-KR" altLang="en-US" dirty="0"/>
              <a:t>에서 </a:t>
            </a:r>
            <a:r>
              <a:rPr lang="en-US" altLang="ko-KR" dirty="0"/>
              <a:t>[A, B]</a:t>
            </a:r>
            <a:r>
              <a:rPr lang="ko-KR" altLang="en-US" dirty="0"/>
              <a:t>를 제거</a:t>
            </a:r>
            <a:endParaRPr lang="en-US" altLang="ko-KR" dirty="0"/>
          </a:p>
          <a:p>
            <a:pPr lvl="1"/>
            <a:r>
              <a:rPr lang="en-US" altLang="ko-KR" dirty="0" err="1"/>
              <a:t>activeNodes</a:t>
            </a:r>
            <a:r>
              <a:rPr lang="en-US" altLang="ko-KR" dirty="0"/>
              <a:t> = { [A, C], [A, D], [A, E]}</a:t>
            </a:r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DC834-A3A8-4066-A113-76C25A6DE8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73AEC09-5284-4057-A814-17C93A82A44B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77EDD-9C24-4BE1-B126-2282FCD678B7}"/>
              </a:ext>
            </a:extLst>
          </p:cNvPr>
          <p:cNvSpPr txBox="1"/>
          <p:nvPr/>
        </p:nvSpPr>
        <p:spPr>
          <a:xfrm>
            <a:off x="3635896" y="1628800"/>
            <a:ext cx="3528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	 18	  </a:t>
            </a:r>
            <a:r>
              <a:rPr lang="en-US" altLang="ko-KR" dirty="0">
                <a:solidFill>
                  <a:srgbClr val="00B0F0"/>
                </a:solidFill>
              </a:rPr>
              <a:t>14</a:t>
            </a:r>
            <a:r>
              <a:rPr lang="en-US" altLang="ko-KR" dirty="0"/>
              <a:t>	   20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47F980F6-2918-438C-A6C3-05EEF3F17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백트래킹</a:t>
            </a:r>
            <a:r>
              <a:rPr lang="en-US" altLang="ko-KR" dirty="0"/>
              <a:t>(Backtracking) </a:t>
            </a:r>
            <a:r>
              <a:rPr lang="ko-KR" altLang="en-US" dirty="0"/>
              <a:t>기법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F6CE6589-0071-40B4-89A1-2EB059910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해를 찾는 도중에 ‘막히면’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해가 아니면</a:t>
            </a:r>
            <a:r>
              <a:rPr lang="en-US" altLang="ko-KR" sz="2400" dirty="0"/>
              <a:t>) </a:t>
            </a:r>
            <a:r>
              <a:rPr lang="ko-KR" altLang="en-US" sz="2400" dirty="0"/>
              <a:t>되돌아가서 다시 해를 찾아 가는 기법이다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백트래킹 기법은 최적화</a:t>
            </a:r>
            <a:r>
              <a:rPr lang="en-US" altLang="ko-KR" sz="2400" dirty="0"/>
              <a:t>(optimization) </a:t>
            </a:r>
            <a:r>
              <a:rPr lang="ko-KR" altLang="en-US" sz="2400" dirty="0"/>
              <a:t>문제와 결정 </a:t>
            </a:r>
            <a:r>
              <a:rPr lang="en-US" altLang="ko-KR" sz="2400" dirty="0"/>
              <a:t>(decision) </a:t>
            </a:r>
            <a:r>
              <a:rPr lang="ko-KR" altLang="en-US" sz="2400" dirty="0"/>
              <a:t>문제를 해결한다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결정 문제</a:t>
            </a:r>
            <a:endParaRPr lang="en-US" altLang="ko-KR" sz="2400" dirty="0"/>
          </a:p>
          <a:p>
            <a:pPr lvl="1"/>
            <a:r>
              <a:rPr lang="ko-KR" altLang="en-US" dirty="0"/>
              <a:t>문제의 조건을 만족하는 해가 존재하는 지의 여부를 ‘</a:t>
            </a:r>
            <a:r>
              <a:rPr lang="en-US" altLang="ko-KR" dirty="0"/>
              <a:t>yes’ </a:t>
            </a:r>
            <a:r>
              <a:rPr lang="ko-KR" altLang="en-US" dirty="0"/>
              <a:t>또는 ‘</a:t>
            </a:r>
            <a:r>
              <a:rPr lang="en-US" altLang="ko-KR" dirty="0"/>
              <a:t>no’</a:t>
            </a:r>
            <a:r>
              <a:rPr lang="ko-KR" altLang="en-US" dirty="0"/>
              <a:t>로 답하는 문제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79217-E589-49CE-9556-76F985BF7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167B22-E5EA-4610-8BF7-2475640FF230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18610239-0B67-42E3-B869-B17A5274F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[A,B]</a:t>
            </a:r>
            <a:r>
              <a:rPr lang="ko-KR" altLang="en-US" dirty="0"/>
              <a:t>의 자식 상태 생성</a:t>
            </a:r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BF238069-9B30-4380-8FDB-547FDA2F0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자식 노드는 세 번째 방문하는 점이 </a:t>
            </a:r>
            <a:r>
              <a:rPr lang="en-US" altLang="ko-KR" dirty="0"/>
              <a:t>C</a:t>
            </a:r>
            <a:r>
              <a:rPr lang="ko-KR" altLang="en-US" dirty="0"/>
              <a:t>인 상태 </a:t>
            </a:r>
            <a:r>
              <a:rPr lang="en-US" altLang="ko-KR" dirty="0"/>
              <a:t>[A, B, C], D</a:t>
            </a:r>
            <a:r>
              <a:rPr lang="ko-KR" altLang="en-US" dirty="0"/>
              <a:t>인 상태 </a:t>
            </a:r>
            <a:r>
              <a:rPr lang="en-US" altLang="ko-KR" dirty="0"/>
              <a:t>[A, B, D], E</a:t>
            </a:r>
            <a:r>
              <a:rPr lang="ko-KR" altLang="en-US" dirty="0"/>
              <a:t>인 상태 </a:t>
            </a:r>
            <a:r>
              <a:rPr lang="en-US" altLang="ko-KR" dirty="0"/>
              <a:t>[A, B, E]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D0973-8AAB-4BFC-8206-E76632736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673343D-BE57-4840-900D-8982DF6D25F4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5061" name="_x191625640" descr="EMB00000514423c">
            <a:extLst>
              <a:ext uri="{FF2B5EF4-FFF2-40B4-BE49-F238E27FC236}">
                <a16:creationId xmlns:a16="http://schemas.microsoft.com/office/drawing/2014/main" id="{DDFC889E-C862-442E-8A22-B878D422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492896"/>
            <a:ext cx="74168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17FD6E07-CA7D-418F-B814-3E0A659C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[A, B, C], [A, B, D], [A, B, E]</a:t>
            </a:r>
            <a:r>
              <a:rPr lang="ko-KR" altLang="en-US" dirty="0"/>
              <a:t> </a:t>
            </a:r>
            <a:r>
              <a:rPr lang="ko-KR" altLang="en-US" dirty="0" err="1"/>
              <a:t>한정값</a:t>
            </a:r>
            <a:r>
              <a:rPr lang="ko-KR" altLang="en-US" dirty="0"/>
              <a:t> 계산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16E5396F-4726-411F-9583-C0DE62CF0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[A, B, C]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/>
            <a:r>
              <a:rPr lang="en-US" altLang="ko-KR" dirty="0"/>
              <a:t>([2+3]+[2+3]+[1+3]+[3+5]+[1+4])/2 = 27/2 = 14</a:t>
            </a:r>
          </a:p>
          <a:p>
            <a:pPr lvl="1"/>
            <a:r>
              <a:rPr lang="en-US" altLang="ko-KR" dirty="0"/>
              <a:t>[A, B, D]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/>
            <a:r>
              <a:rPr lang="en-US" altLang="ko-KR" dirty="0"/>
              <a:t>([2+3]+[2+5]+[1+3]+[3+5]+[1+4])/2 = 29/2 = 15</a:t>
            </a:r>
          </a:p>
          <a:p>
            <a:pPr lvl="1"/>
            <a:r>
              <a:rPr lang="en-US" altLang="ko-KR" dirty="0"/>
              <a:t>[A, B, E]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en-US" altLang="ko-KR" dirty="0"/>
          </a:p>
          <a:p>
            <a:pPr lvl="2"/>
            <a:r>
              <a:rPr lang="en-US" altLang="ko-KR" dirty="0"/>
              <a:t>([2+3]+[2+4]+[1+3]+[3+5]+[1+4])/2 = 28/2 = 14</a:t>
            </a:r>
          </a:p>
          <a:p>
            <a:pPr lvl="2"/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862FF-26F4-4DB0-8C75-57718ACDF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AFEB042-B485-4223-99F4-58665CE5F8D9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6085" name="_x191625640" descr="EMB000005144242">
            <a:extLst>
              <a:ext uri="{FF2B5EF4-FFF2-40B4-BE49-F238E27FC236}">
                <a16:creationId xmlns:a16="http://schemas.microsoft.com/office/drawing/2014/main" id="{6FFD9227-A806-4942-B674-8663B494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5104"/>
            <a:ext cx="80518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DD1AD5-F2FC-4B91-B235-6C42E85737ED}"/>
              </a:ext>
            </a:extLst>
          </p:cNvPr>
          <p:cNvSpPr/>
          <p:nvPr/>
        </p:nvSpPr>
        <p:spPr>
          <a:xfrm>
            <a:off x="1417304" y="5992020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B, C]</a:t>
            </a:r>
            <a:endParaRPr lang="ko-KR" altLang="en-US" sz="1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C1373-B2CE-4869-B9EC-B0D8ADEE6E08}"/>
              </a:ext>
            </a:extLst>
          </p:cNvPr>
          <p:cNvSpPr/>
          <p:nvPr/>
        </p:nvSpPr>
        <p:spPr>
          <a:xfrm>
            <a:off x="4068671" y="6054482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B, D]</a:t>
            </a:r>
            <a:endParaRPr lang="ko-KR" altLang="en-US" sz="1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81A14-FDEA-4239-AE98-6BEFF87582F3}"/>
              </a:ext>
            </a:extLst>
          </p:cNvPr>
          <p:cNvSpPr/>
          <p:nvPr/>
        </p:nvSpPr>
        <p:spPr>
          <a:xfrm>
            <a:off x="6774434" y="6033824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/>
              <a:t>상태 </a:t>
            </a:r>
            <a:r>
              <a:rPr lang="en-US" altLang="ko-KR" sz="1800" b="1" dirty="0"/>
              <a:t>[A, B, E]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4F6C46F1-4EA4-4BF2-916D-B7935359A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[A, B, C], [A, B, D], [A, B, E] </a:t>
            </a:r>
            <a:r>
              <a:rPr lang="en-US" altLang="ko-KR" sz="2400" dirty="0" err="1"/>
              <a:t>activeNodes</a:t>
            </a:r>
            <a:r>
              <a:rPr lang="ko-KR" altLang="en-US" sz="2400" dirty="0"/>
              <a:t>에 추가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48318F18-082A-47E1-989F-205CB657B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activeNodes</a:t>
            </a:r>
            <a:r>
              <a:rPr lang="en-US" altLang="ko-KR" dirty="0"/>
              <a:t> = {[A, C], [A, D], [A, E], [A, B, C], [A, B, D], [A, B, E]}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F8420-4519-4EEC-ADDB-746FB77D0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1FDDEC4-3C28-4550-A8F5-E5344D58243B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60FD6778-DC7E-4B87-BB48-10B73AD27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ko-KR" altLang="en-US" dirty="0"/>
              <a:t> </a:t>
            </a:r>
            <a:r>
              <a:rPr lang="en-US" altLang="ko-KR" dirty="0"/>
              <a:t>= [A, B, C]</a:t>
            </a:r>
            <a:endParaRPr lang="ko-KR" altLang="en-US" dirty="0"/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21AC110B-BD5B-434D-BA51-DCF42DDE8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상태 </a:t>
            </a:r>
            <a:r>
              <a:rPr lang="en-US" altLang="ko-KR" sz="2400" dirty="0"/>
              <a:t>[A, B, C], [A, B, E], [A, D]</a:t>
            </a:r>
            <a:r>
              <a:rPr lang="ko-KR" altLang="en-US" sz="2400" dirty="0"/>
              <a:t>가 동일한 최소의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가지므로 임의로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min</a:t>
            </a:r>
            <a:r>
              <a:rPr lang="ko-KR" altLang="en-US" sz="2400" dirty="0"/>
              <a:t> </a:t>
            </a:r>
            <a:r>
              <a:rPr lang="en-US" altLang="ko-KR" sz="2400" dirty="0"/>
              <a:t>= [A,B,C]</a:t>
            </a:r>
            <a:endParaRPr lang="ko-KR" altLang="en-US" sz="2400" dirty="0"/>
          </a:p>
          <a:p>
            <a:r>
              <a:rPr lang="en-US" altLang="ko-KR" dirty="0" err="1"/>
              <a:t>activeNodes</a:t>
            </a:r>
            <a:r>
              <a:rPr lang="ko-KR" altLang="en-US" dirty="0"/>
              <a:t>에서 </a:t>
            </a:r>
            <a:r>
              <a:rPr lang="en-US" altLang="ko-KR" dirty="0"/>
              <a:t>[A, B, C]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en-US" altLang="ko-KR" dirty="0" err="1"/>
              <a:t>activeNodes</a:t>
            </a:r>
            <a:r>
              <a:rPr lang="en-US" altLang="ko-KR" dirty="0"/>
              <a:t> = {[A, C], [A, D], [A, E], [A, B, D], [A, B, E]}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E6B3C-A882-4AD3-8A11-6420AC7C3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9A54930-9FE3-40A4-9BAA-DAD07A77E471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7EB577D9-8D59-4552-A90C-193652328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[A,B,C]</a:t>
            </a:r>
            <a:r>
              <a:rPr lang="ko-KR" altLang="en-US" dirty="0"/>
              <a:t>의 자식 상태 생성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2918D043-DB19-4499-AC56-D2D1D9D50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자식 노드들은 네 번째 방문하는 점이 </a:t>
            </a:r>
            <a:r>
              <a:rPr lang="en-US" altLang="ko-KR" sz="2400" dirty="0"/>
              <a:t>D</a:t>
            </a:r>
            <a:r>
              <a:rPr lang="ko-KR" altLang="en-US" sz="2400" dirty="0"/>
              <a:t>인 상태 </a:t>
            </a:r>
            <a:r>
              <a:rPr lang="en-US" altLang="ko-KR" sz="2400" dirty="0"/>
              <a:t>[A, B, C, D]</a:t>
            </a:r>
            <a:r>
              <a:rPr lang="ko-KR" altLang="en-US" sz="2400" dirty="0"/>
              <a:t>와 </a:t>
            </a:r>
            <a:r>
              <a:rPr lang="en-US" altLang="ko-KR" sz="2400" dirty="0"/>
              <a:t>E</a:t>
            </a:r>
            <a:r>
              <a:rPr lang="ko-KR" altLang="en-US" sz="2400" dirty="0"/>
              <a:t>인 상태 </a:t>
            </a:r>
            <a:r>
              <a:rPr lang="en-US" altLang="ko-KR" sz="2400" dirty="0"/>
              <a:t>[A, B, C, E]</a:t>
            </a:r>
            <a:endParaRPr lang="ko-KR" altLang="en-US" sz="2400" dirty="0"/>
          </a:p>
          <a:p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4C308-7495-4205-BBF6-5ECD834C4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F623DE1-F212-44A7-98CB-C47520218D8C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9157" name="_x191625560" descr="EMB00000514424b">
            <a:extLst>
              <a:ext uri="{FF2B5EF4-FFF2-40B4-BE49-F238E27FC236}">
                <a16:creationId xmlns:a16="http://schemas.microsoft.com/office/drawing/2014/main" id="{B12898B0-E4F1-4BEF-A421-748C943B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4864"/>
            <a:ext cx="79121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422585EA-50D1-4D70-9675-D7CB8E74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[A, B, C, D], [A, B, C, E]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endParaRPr lang="ko-KR" altLang="en-US" dirty="0"/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40EC5381-F895-440C-BE42-B2483136A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l"/>
            <a:r>
              <a:rPr lang="en-US" altLang="ko-KR" dirty="0"/>
              <a:t>[A, B, C, D]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r>
              <a:rPr lang="en-US" altLang="ko-KR" dirty="0"/>
              <a:t>: ([2+3]+[2+3]+[6+3]+[3+6]+[1+4])/2 = 33/2 = 17</a:t>
            </a:r>
          </a:p>
          <a:p>
            <a:pPr lvl="1" algn="l"/>
            <a:r>
              <a:rPr lang="en-US" altLang="ko-KR" dirty="0"/>
              <a:t>[A, B, C, E]</a:t>
            </a:r>
            <a:r>
              <a:rPr lang="ko-KR" altLang="en-US" dirty="0"/>
              <a:t>의 </a:t>
            </a:r>
            <a:r>
              <a:rPr lang="ko-KR" altLang="en-US" dirty="0" err="1"/>
              <a:t>한정값</a:t>
            </a:r>
            <a:r>
              <a:rPr lang="en-US" altLang="ko-KR" dirty="0"/>
              <a:t>: ([2+3]+[2+3]+[1+3]+[3+5]+[1+4])/2 = 27/2 = 14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354A0-00C7-45ED-8EA0-D0280E6EA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29E4098-2772-48EF-BDE4-FE86B14FD265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422585EA-50D1-4D70-9675-D7CB8E74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[A, B, C, D], [A, B, C, E] </a:t>
            </a:r>
            <a:r>
              <a:rPr lang="en-US" altLang="ko-KR" sz="2800" dirty="0" err="1"/>
              <a:t>activeNodes</a:t>
            </a:r>
            <a:r>
              <a:rPr lang="ko-KR" altLang="en-US" sz="2800" dirty="0"/>
              <a:t>에 추가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40EC5381-F895-440C-BE42-B2483136A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l"/>
            <a:r>
              <a:rPr lang="en-US" altLang="ko-KR" dirty="0" err="1"/>
              <a:t>activeNodes</a:t>
            </a:r>
            <a:r>
              <a:rPr lang="en-US" altLang="ko-KR" dirty="0"/>
              <a:t> = {[A, C], [A, D], [A, E], [A, B, D], [A, B, E], [A, B, C, D], [A, B, C, E]}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354A0-00C7-45ED-8EA0-D0280E6EA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29E4098-2772-48EF-BDE4-FE86B14FD265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41411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129DF9D2-51A0-4535-9814-6644B1C8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ko-KR" altLang="en-US" dirty="0"/>
              <a:t> </a:t>
            </a:r>
            <a:r>
              <a:rPr lang="en-US" altLang="ko-KR" dirty="0"/>
              <a:t>= [A, B, C, E]</a:t>
            </a:r>
            <a:endParaRPr lang="ko-KR" altLang="en-US" dirty="0"/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56A24E54-05C7-4C46-9E21-E50E01F48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[A, B, C, E], [A, B, E], [A, D]</a:t>
            </a:r>
            <a:r>
              <a:rPr lang="ko-KR" altLang="en-US" dirty="0"/>
              <a:t>가 동일한 최소 </a:t>
            </a:r>
            <a:r>
              <a:rPr lang="ko-KR" altLang="en-US" dirty="0" err="1"/>
              <a:t>한정값을</a:t>
            </a:r>
            <a:r>
              <a:rPr lang="ko-KR" altLang="en-US" dirty="0"/>
              <a:t> 가지므로 임의로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min</a:t>
            </a:r>
            <a:r>
              <a:rPr lang="ko-KR" altLang="en-US" dirty="0"/>
              <a:t> </a:t>
            </a:r>
            <a:r>
              <a:rPr lang="en-US" altLang="ko-KR" dirty="0"/>
              <a:t>= [A, B, C, E]</a:t>
            </a:r>
          </a:p>
          <a:p>
            <a:r>
              <a:rPr lang="en-US" altLang="ko-KR" dirty="0" err="1"/>
              <a:t>activeNodes</a:t>
            </a:r>
            <a:r>
              <a:rPr lang="ko-KR" altLang="en-US" dirty="0"/>
              <a:t>에서 </a:t>
            </a:r>
            <a:r>
              <a:rPr lang="en-US" altLang="ko-KR" dirty="0"/>
              <a:t>[A, B, C, E]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en-US" altLang="ko-KR" dirty="0" err="1"/>
              <a:t>activeNodes</a:t>
            </a:r>
            <a:r>
              <a:rPr lang="en-US" altLang="ko-KR" dirty="0"/>
              <a:t> = {[A, C], [A, D], [A, E], [A, B, D], [A, B, E], [A, B, C, D]}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A180F-1A4A-41C8-B7A9-F4B1ED7BC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E4CDBD2-F754-4501-ADF8-380BD5A64982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9F3AFDFC-2CFE-454A-8F0F-B85AC53D0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[A,B,C,E]</a:t>
            </a:r>
            <a:r>
              <a:rPr lang="ko-KR" altLang="en-US" dirty="0"/>
              <a:t>의 자식 상태 생성</a:t>
            </a:r>
          </a:p>
        </p:txBody>
      </p:sp>
      <p:sp>
        <p:nvSpPr>
          <p:cNvPr id="53251" name="내용 개체 틀 2">
            <a:extLst>
              <a:ext uri="{FF2B5EF4-FFF2-40B4-BE49-F238E27FC236}">
                <a16:creationId xmlns:a16="http://schemas.microsoft.com/office/drawing/2014/main" id="{073AB6C8-A1C2-4624-A2AA-06231C85E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[A, B, C, E]</a:t>
            </a:r>
            <a:r>
              <a:rPr lang="ko-KR" altLang="en-US" dirty="0"/>
              <a:t>의 자식 상태는 </a:t>
            </a:r>
            <a:r>
              <a:rPr lang="en-US" altLang="ko-KR" dirty="0"/>
              <a:t>D</a:t>
            </a:r>
            <a:r>
              <a:rPr lang="ko-KR" altLang="en-US" dirty="0"/>
              <a:t>를 방문하는 상태 </a:t>
            </a:r>
            <a:r>
              <a:rPr lang="en-US" altLang="ko-KR" dirty="0"/>
              <a:t>[A, B, C, E, D] </a:t>
            </a:r>
          </a:p>
          <a:p>
            <a:pPr lvl="1"/>
            <a:r>
              <a:rPr lang="en-US" altLang="ko-KR" dirty="0"/>
              <a:t>D</a:t>
            </a:r>
            <a:r>
              <a:rPr lang="ko-KR" altLang="en-US" dirty="0"/>
              <a:t>에서 시작점 </a:t>
            </a:r>
            <a:r>
              <a:rPr lang="en-US" altLang="ko-KR" dirty="0"/>
              <a:t>A</a:t>
            </a:r>
            <a:r>
              <a:rPr lang="ko-KR" altLang="en-US" dirty="0"/>
              <a:t>로 돌아가야 하므로 하나의 해가 완성</a:t>
            </a:r>
            <a:endParaRPr lang="en-US" altLang="ko-KR" dirty="0"/>
          </a:p>
          <a:p>
            <a:pPr lvl="1"/>
            <a:r>
              <a:rPr lang="ko-KR" altLang="en-US" dirty="0"/>
              <a:t>경로 </a:t>
            </a:r>
            <a:r>
              <a:rPr lang="en-US" altLang="ko-KR" dirty="0"/>
              <a:t>A-B-C-E-D-A</a:t>
            </a:r>
            <a:r>
              <a:rPr lang="ko-KR" altLang="en-US" dirty="0"/>
              <a:t>의 거리는 </a:t>
            </a:r>
            <a:r>
              <a:rPr lang="en-US" altLang="ko-KR" dirty="0"/>
              <a:t>2+3+1+9+3 = 18</a:t>
            </a:r>
          </a:p>
          <a:p>
            <a:r>
              <a:rPr lang="en-US" altLang="ko-KR" sz="2400" dirty="0"/>
              <a:t>Line 11</a:t>
            </a:r>
          </a:p>
          <a:p>
            <a:pPr lvl="1"/>
            <a:r>
              <a:rPr lang="en-US" altLang="ko-KR" dirty="0" err="1"/>
              <a:t>bestValue</a:t>
            </a:r>
            <a:r>
              <a:rPr lang="en-US" altLang="ko-KR" dirty="0"/>
              <a:t>=18, </a:t>
            </a:r>
            <a:r>
              <a:rPr lang="en-US" altLang="ko-KR" dirty="0" err="1"/>
              <a:t>bestSolution</a:t>
            </a:r>
            <a:r>
              <a:rPr lang="en-US" altLang="ko-KR" dirty="0"/>
              <a:t>=[A, B, C, E, D, A]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876FF-1DA3-495E-93FF-6F9C6B93B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78A8FCC-2342-4FE6-94C1-C34B7BE23C26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8CAAF1A4-CF49-48B7-8D4A-F3EFF9532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lvl="1" algn="just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33CC"/>
              </a:buClr>
            </a:pPr>
            <a:r>
              <a:rPr lang="en-US" altLang="ko-KR" sz="2600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bestValue</a:t>
            </a:r>
            <a:r>
              <a:rPr lang="en-US" altLang="ko-KR" sz="26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=18, </a:t>
            </a:r>
            <a:r>
              <a:rPr lang="en-US" altLang="ko-KR" sz="2600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bestSolution</a:t>
            </a:r>
            <a:r>
              <a:rPr lang="en-US" altLang="ko-KR" sz="26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=[A, B, C, E, D, A]</a:t>
            </a:r>
            <a:endParaRPr lang="ko-KR" altLang="en-US" sz="2600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11FCA-92DD-4DB0-8A54-E499007CB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3943CD6-AB47-4F57-94E2-65062AE12147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4277" name="_x191623880" descr="EMB000005144259">
            <a:extLst>
              <a:ext uri="{FF2B5EF4-FFF2-40B4-BE49-F238E27FC236}">
                <a16:creationId xmlns:a16="http://schemas.microsoft.com/office/drawing/2014/main" id="{7D023F2D-816F-4392-BCFB-A03ECBC6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272808" cy="479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69581D5B-C0CF-428B-9515-80AB05E01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TSP</a:t>
            </a:r>
            <a:r>
              <a:rPr lang="ko-KR" altLang="en-US"/>
              <a:t>를 위한 백트래킹 알고리즘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2B64ACA4-DE57-4F5F-B73E-4B4A97480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tour = [</a:t>
            </a:r>
            <a:r>
              <a:rPr lang="ko-KR" altLang="en-US" dirty="0"/>
              <a:t>시작점</a:t>
            </a:r>
            <a:r>
              <a:rPr lang="en-US" altLang="ko-KR" dirty="0"/>
              <a:t>]</a:t>
            </a:r>
          </a:p>
          <a:p>
            <a:pPr lvl="1">
              <a:defRPr/>
            </a:pPr>
            <a:r>
              <a:rPr lang="en-US" altLang="ko-KR" dirty="0"/>
              <a:t>tour</a:t>
            </a:r>
            <a:r>
              <a:rPr lang="ko-KR" altLang="en-US" dirty="0"/>
              <a:t>는 점의 순서 </a:t>
            </a:r>
            <a:r>
              <a:rPr lang="en-US" altLang="ko-KR" dirty="0"/>
              <a:t>(sequence)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dirty="0" err="1"/>
              <a:t>bestSolution</a:t>
            </a:r>
            <a:r>
              <a:rPr lang="en-US" altLang="ko-KR" dirty="0"/>
              <a:t> = (tour, </a:t>
            </a:r>
            <a:r>
              <a:rPr lang="ko-KR" altLang="en-US" dirty="0"/>
              <a:t>∞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 err="1"/>
              <a:t>bestSolution</a:t>
            </a:r>
            <a:r>
              <a:rPr lang="ko-KR" altLang="en-US" dirty="0"/>
              <a:t>은 현재까지 찾은 가장 </a:t>
            </a:r>
            <a:r>
              <a:rPr lang="ko-KR" altLang="en-US" sz="2400" dirty="0"/>
              <a:t>거리가 짧은</a:t>
            </a:r>
            <a:r>
              <a:rPr lang="en-US" altLang="ko-KR" sz="2400" dirty="0"/>
              <a:t> </a:t>
            </a:r>
            <a:r>
              <a:rPr lang="ko-KR" altLang="en-US" dirty="0"/>
              <a:t>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개의 성분 </a:t>
            </a:r>
            <a:r>
              <a:rPr lang="en-US" altLang="ko-KR" dirty="0"/>
              <a:t>(tour, tour</a:t>
            </a:r>
            <a:r>
              <a:rPr lang="ko-KR" altLang="en-US" dirty="0"/>
              <a:t>의 거리</a:t>
            </a:r>
            <a:r>
              <a:rPr lang="en-US" altLang="ko-KR" dirty="0"/>
              <a:t>)</a:t>
            </a:r>
            <a:r>
              <a:rPr lang="ko-KR" altLang="en-US" dirty="0"/>
              <a:t>으로 표시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tour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점의 순서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tour</a:t>
            </a:r>
            <a:r>
              <a:rPr lang="ko-KR" altLang="en-US" dirty="0"/>
              <a:t>의 거리는 ‘</a:t>
            </a:r>
            <a:r>
              <a:rPr lang="en-US" altLang="ko-KR" dirty="0" err="1"/>
              <a:t>bestSolution</a:t>
            </a:r>
            <a:r>
              <a:rPr lang="ko-KR" altLang="en-US" dirty="0"/>
              <a:t>의 </a:t>
            </a:r>
            <a:r>
              <a:rPr lang="ko-KR" altLang="en-US" dirty="0" err="1"/>
              <a:t>거리’로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초기에</a:t>
            </a:r>
            <a:r>
              <a:rPr lang="en-US" altLang="ko-KR" dirty="0"/>
              <a:t> tour</a:t>
            </a:r>
            <a:r>
              <a:rPr lang="ko-KR" altLang="en-US" dirty="0"/>
              <a:t>는 시작점만 가지므로 그 거리는 가장 큰 상수로 초기화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4F8EB-4432-4183-87B1-387254D97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677CF1C-77D4-4E6D-9041-90F2E0C45056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61BDDE6B-5995-4DC7-A0E0-6098309D0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en-US" altLang="ko-KR" dirty="0"/>
              <a:t>[A,B,E]</a:t>
            </a:r>
            <a:r>
              <a:rPr lang="ko-KR" altLang="en-US" dirty="0"/>
              <a:t>로부터 탐색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55A0D-B12D-41E3-B121-06F5D7E9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9E86C82-56EC-4E81-870F-8EAAAE3DF714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5301" name="_x191624360" descr="EMB000005144260">
            <a:extLst>
              <a:ext uri="{FF2B5EF4-FFF2-40B4-BE49-F238E27FC236}">
                <a16:creationId xmlns:a16="http://schemas.microsoft.com/office/drawing/2014/main" id="{0605B4AD-B811-40D3-A2E3-B04B881E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340768"/>
            <a:ext cx="873125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55511D8F-5A1E-449C-ADBC-E3A558D37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최적해</a:t>
            </a:r>
          </a:p>
        </p:txBody>
      </p:sp>
      <p:sp>
        <p:nvSpPr>
          <p:cNvPr id="56323" name="내용 개체 틀 2">
            <a:extLst>
              <a:ext uri="{FF2B5EF4-FFF2-40B4-BE49-F238E27FC236}">
                <a16:creationId xmlns:a16="http://schemas.microsoft.com/office/drawing/2014/main" id="{D83DDC15-1B05-4689-9DBC-B2F4BDC8C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[A, B, E, C, D, A]</a:t>
            </a:r>
            <a:r>
              <a:rPr lang="ko-KR" altLang="en-US" dirty="0"/>
              <a:t>가 </a:t>
            </a:r>
            <a:r>
              <a:rPr lang="ko-KR" altLang="en-US" dirty="0" err="1"/>
              <a:t>최적해이고</a:t>
            </a:r>
            <a:r>
              <a:rPr lang="en-US" altLang="ko-KR" dirty="0"/>
              <a:t>, </a:t>
            </a:r>
            <a:r>
              <a:rPr lang="ko-KR" altLang="en-US" dirty="0"/>
              <a:t>경로의 길이는 </a:t>
            </a:r>
            <a:r>
              <a:rPr lang="en-US" altLang="ko-KR" dirty="0"/>
              <a:t>16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3802F-2ADB-4B25-B9FE-C0C52072B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CB4B185-A792-4EEF-A31A-2C8787A9FEFE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6325" name="_x191624360" descr="EMB000005144265">
            <a:extLst>
              <a:ext uri="{FF2B5EF4-FFF2-40B4-BE49-F238E27FC236}">
                <a16:creationId xmlns:a16="http://schemas.microsoft.com/office/drawing/2014/main" id="{ED4E1BCF-F12C-4570-96D9-9669D4CE8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3744416" cy="298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A50CBBF7-8BFA-4491-98C6-347082209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분기 한정 </a:t>
            </a:r>
            <a:r>
              <a:rPr lang="en-US" altLang="ko-KR" dirty="0"/>
              <a:t>vs </a:t>
            </a:r>
            <a:r>
              <a:rPr lang="ko-KR" altLang="en-US" dirty="0"/>
              <a:t>백트래킹</a:t>
            </a:r>
          </a:p>
        </p:txBody>
      </p:sp>
      <p:sp>
        <p:nvSpPr>
          <p:cNvPr id="57347" name="내용 개체 틀 2">
            <a:extLst>
              <a:ext uri="{FF2B5EF4-FFF2-40B4-BE49-F238E27FC236}">
                <a16:creationId xmlns:a16="http://schemas.microsoft.com/office/drawing/2014/main" id="{34A9C19B-69A6-46CC-A618-21654BD7A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TSP</a:t>
            </a:r>
            <a:r>
              <a:rPr lang="ko-KR" altLang="en-US" sz="2400" dirty="0"/>
              <a:t>를 위한 백트래킹 알고리즘이</a:t>
            </a:r>
            <a:r>
              <a:rPr lang="en-US" altLang="ko-KR" sz="2400" dirty="0"/>
              <a:t> </a:t>
            </a:r>
            <a:r>
              <a:rPr lang="ko-KR" altLang="en-US" sz="2400" dirty="0"/>
              <a:t>방문한 상태 공간 트리의 노드 수는 </a:t>
            </a:r>
            <a:r>
              <a:rPr lang="en-US" altLang="ko-KR" sz="2400" dirty="0">
                <a:solidFill>
                  <a:srgbClr val="00B0F0"/>
                </a:solidFill>
              </a:rPr>
              <a:t>54</a:t>
            </a:r>
            <a:r>
              <a:rPr lang="ko-KR" altLang="en-US" sz="2400" dirty="0">
                <a:solidFill>
                  <a:srgbClr val="00B0F0"/>
                </a:solidFill>
              </a:rPr>
              <a:t>개</a:t>
            </a:r>
            <a:r>
              <a:rPr lang="ko-KR" altLang="en-US" sz="2400" dirty="0"/>
              <a:t>이나 분기 한정 알고리즘은 </a:t>
            </a:r>
            <a:r>
              <a:rPr lang="en-US" altLang="ko-KR" sz="2400" dirty="0">
                <a:solidFill>
                  <a:srgbClr val="00B0F0"/>
                </a:solidFill>
              </a:rPr>
              <a:t>22</a:t>
            </a:r>
            <a:r>
              <a:rPr lang="ko-KR" altLang="en-US" sz="2400" dirty="0">
                <a:solidFill>
                  <a:srgbClr val="00B0F0"/>
                </a:solidFill>
              </a:rPr>
              <a:t>개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최적화 문제의 해를 탐색하는 데는 분기 한정 기법이 백트래킹 기법보다 훨씬 우수한 성능을 보인다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분기 한정 알고리즘은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사용하여 최적해가 없다고 판단되는 부분은 탐색을 하지 않고 최선 우선 탐색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083CA-45D4-4C51-86FA-E1803D346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185C9F9-35E4-4F6D-B4BF-3F6608C22CFC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BF1F8B86-0216-4AFF-BF42-CFB5A1282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9.3 </a:t>
            </a:r>
            <a:r>
              <a:rPr lang="ko-KR" altLang="en-US" dirty="0"/>
              <a:t>유전자 알고리즘</a:t>
            </a:r>
          </a:p>
        </p:txBody>
      </p:sp>
      <p:sp>
        <p:nvSpPr>
          <p:cNvPr id="58371" name="내용 개체 틀 2">
            <a:extLst>
              <a:ext uri="{FF2B5EF4-FFF2-40B4-BE49-F238E27FC236}">
                <a16:creationId xmlns:a16="http://schemas.microsoft.com/office/drawing/2014/main" id="{52DAFFD1-A1A3-43DD-B33F-AECD22872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유전자 알고리즘 </a:t>
            </a:r>
            <a:r>
              <a:rPr lang="en-US" altLang="ko-KR" dirty="0"/>
              <a:t>(Genetic Algorithm, GA)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다윈의 진화론으로부터 창안된 해 탐색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적자생존</a:t>
            </a:r>
            <a:r>
              <a:rPr lang="en-US" altLang="ko-KR" dirty="0"/>
              <a:t>’</a:t>
            </a:r>
            <a:r>
              <a:rPr lang="ko-KR" altLang="en-US" dirty="0"/>
              <a:t>의 개념을 최적화 문제를 해결하는데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1C1A9-3DC8-46DF-ADA8-C039D01DC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E7E7F82-0428-4D06-8711-357572002A20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CA5BAC1D-9A6E-4652-B5BE-B7264066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굴림" panose="020B0600000101010101" pitchFamily="50" charset="-127"/>
              </a:rPr>
              <a:t>GA </a:t>
            </a:r>
            <a:r>
              <a:rPr lang="ko-KR" altLang="en-US" sz="3200" dirty="0">
                <a:ea typeface="굴림" panose="020B0600000101010101" pitchFamily="50" charset="-127"/>
              </a:rPr>
              <a:t>사이클</a:t>
            </a:r>
            <a:endParaRPr lang="en-US" altLang="ko-KR" sz="3200" dirty="0">
              <a:ea typeface="굴림" panose="020B0600000101010101" pitchFamily="50" charset="-127"/>
            </a:endParaRPr>
          </a:p>
        </p:txBody>
      </p:sp>
      <p:sp>
        <p:nvSpPr>
          <p:cNvPr id="50179" name="슬라이드 번호 개체 틀 3">
            <a:extLst>
              <a:ext uri="{FF2B5EF4-FFF2-40B4-BE49-F238E27FC236}">
                <a16:creationId xmlns:a16="http://schemas.microsoft.com/office/drawing/2014/main" id="{41F829FD-F5DF-4C4F-89BD-618171714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C91EF5-AAB6-4BD7-8479-CD6AF9F01483}" type="slidenum">
              <a:rPr lang="ko-KR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400">
              <a:solidFill>
                <a:schemeClr val="tx1"/>
              </a:solidFill>
            </a:endParaRPr>
          </a:p>
        </p:txBody>
      </p:sp>
      <p:grpSp>
        <p:nvGrpSpPr>
          <p:cNvPr id="50180" name="Group 29">
            <a:extLst>
              <a:ext uri="{FF2B5EF4-FFF2-40B4-BE49-F238E27FC236}">
                <a16:creationId xmlns:a16="http://schemas.microsoft.com/office/drawing/2014/main" id="{467F584C-9E2E-44FB-AA2A-37492CA3AC7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71600"/>
            <a:ext cx="6951663" cy="4495800"/>
            <a:chOff x="624" y="864"/>
            <a:chExt cx="4379" cy="2832"/>
          </a:xfrm>
        </p:grpSpPr>
        <p:sp>
          <p:nvSpPr>
            <p:cNvPr id="50181" name="Oval 2">
              <a:extLst>
                <a:ext uri="{FF2B5EF4-FFF2-40B4-BE49-F238E27FC236}">
                  <a16:creationId xmlns:a16="http://schemas.microsoft.com/office/drawing/2014/main" id="{BF0D2F4C-B6BF-4250-949C-D778748B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864"/>
              <a:ext cx="1608" cy="719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dirty="0">
                  <a:solidFill>
                    <a:schemeClr val="tx1"/>
                  </a:solidFill>
                </a:rPr>
                <a:t>Population</a:t>
              </a:r>
            </a:p>
          </p:txBody>
        </p:sp>
        <p:sp>
          <p:nvSpPr>
            <p:cNvPr id="50182" name="Oval 3">
              <a:extLst>
                <a:ext uri="{FF2B5EF4-FFF2-40B4-BE49-F238E27FC236}">
                  <a16:creationId xmlns:a16="http://schemas.microsoft.com/office/drawing/2014/main" id="{7DE4DE17-C4CC-4200-9489-4EB48584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977"/>
              <a:ext cx="1610" cy="719"/>
            </a:xfrm>
            <a:prstGeom prst="ellipse">
              <a:avLst/>
            </a:prstGeom>
            <a:solidFill>
              <a:srgbClr val="FFCC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Selection</a:t>
              </a:r>
            </a:p>
          </p:txBody>
        </p:sp>
        <p:sp>
          <p:nvSpPr>
            <p:cNvPr id="50183" name="Oval 4">
              <a:extLst>
                <a:ext uri="{FF2B5EF4-FFF2-40B4-BE49-F238E27FC236}">
                  <a16:creationId xmlns:a16="http://schemas.microsoft.com/office/drawing/2014/main" id="{BE1AF600-80A1-4089-9D92-841DDB284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1818"/>
              <a:ext cx="1609" cy="717"/>
            </a:xfrm>
            <a:prstGeom prst="ellipse">
              <a:avLst/>
            </a:prstGeom>
            <a:solidFill>
              <a:srgbClr val="99FFCC"/>
            </a:solidFill>
            <a:ln w="31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Evaluation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(fitness)</a:t>
              </a:r>
              <a:endParaRPr lang="en-US" altLang="ko-KR" sz="1600">
                <a:solidFill>
                  <a:schemeClr val="tx1"/>
                </a:solidFill>
              </a:endParaRPr>
            </a:p>
          </p:txBody>
        </p:sp>
        <p:sp>
          <p:nvSpPr>
            <p:cNvPr id="50184" name="Oval 5">
              <a:extLst>
                <a:ext uri="{FF2B5EF4-FFF2-40B4-BE49-F238E27FC236}">
                  <a16:creationId xmlns:a16="http://schemas.microsoft.com/office/drawing/2014/main" id="{7CC42368-EE16-4EE8-933C-B06B5D5BE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59"/>
              <a:ext cx="1609" cy="719"/>
            </a:xfrm>
            <a:prstGeom prst="ellipse">
              <a:avLst/>
            </a:prstGeom>
            <a:solidFill>
              <a:srgbClr val="CCFF99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 Crossover &amp;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</a:rPr>
                <a:t> Mutation</a:t>
              </a:r>
            </a:p>
          </p:txBody>
        </p:sp>
        <p:sp>
          <p:nvSpPr>
            <p:cNvPr id="50185" name="Line 6">
              <a:extLst>
                <a:ext uri="{FF2B5EF4-FFF2-40B4-BE49-F238E27FC236}">
                  <a16:creationId xmlns:a16="http://schemas.microsoft.com/office/drawing/2014/main" id="{3972A9DE-ACC3-44FB-A661-A866019F9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3" y="1431"/>
              <a:ext cx="546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Line 8">
              <a:extLst>
                <a:ext uri="{FF2B5EF4-FFF2-40B4-BE49-F238E27FC236}">
                  <a16:creationId xmlns:a16="http://schemas.microsoft.com/office/drawing/2014/main" id="{501043E8-EA61-442B-B82D-C6DDE4C9F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9" y="2591"/>
              <a:ext cx="545" cy="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Line 9">
              <a:extLst>
                <a:ext uri="{FF2B5EF4-FFF2-40B4-BE49-F238E27FC236}">
                  <a16:creationId xmlns:a16="http://schemas.microsoft.com/office/drawing/2014/main" id="{83EE1D67-EA20-405A-B320-B36F18716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2591"/>
              <a:ext cx="419" cy="4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10">
              <a:extLst>
                <a:ext uri="{FF2B5EF4-FFF2-40B4-BE49-F238E27FC236}">
                  <a16:creationId xmlns:a16="http://schemas.microsoft.com/office/drawing/2014/main" id="{D4AB90C7-DBFC-494B-A586-6AE05C8F3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1390"/>
              <a:ext cx="504" cy="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Rectangle 25">
              <a:extLst>
                <a:ext uri="{FF2B5EF4-FFF2-40B4-BE49-F238E27FC236}">
                  <a16:creationId xmlns:a16="http://schemas.microsoft.com/office/drawing/2014/main" id="{D3E73A88-11A7-4771-8469-DA897E2D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584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•"/>
                <a:defRPr sz="24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4F0141-0E1B-48FC-A301-889AA4F4AEAD}"/>
              </a:ext>
            </a:extLst>
          </p:cNvPr>
          <p:cNvSpPr txBox="1"/>
          <p:nvPr/>
        </p:nvSpPr>
        <p:spPr>
          <a:xfrm>
            <a:off x="3749667" y="2534093"/>
            <a:ext cx="16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1D3E-3F93-4841-9479-90F49848E490}"/>
              </a:ext>
            </a:extLst>
          </p:cNvPr>
          <p:cNvSpPr txBox="1"/>
          <p:nvPr/>
        </p:nvSpPr>
        <p:spPr>
          <a:xfrm>
            <a:off x="6443663" y="4023447"/>
            <a:ext cx="16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적합도평가</a:t>
            </a:r>
            <a:endParaRPr lang="ko-KR" altLang="en-US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4154A-BD57-4062-9C4E-3B716873BCC6}"/>
              </a:ext>
            </a:extLst>
          </p:cNvPr>
          <p:cNvSpPr txBox="1"/>
          <p:nvPr/>
        </p:nvSpPr>
        <p:spPr>
          <a:xfrm>
            <a:off x="3825464" y="5864875"/>
            <a:ext cx="169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179CA-60AC-4961-B476-7A3ABFEF8A92}"/>
              </a:ext>
            </a:extLst>
          </p:cNvPr>
          <p:cNvSpPr txBox="1"/>
          <p:nvPr/>
        </p:nvSpPr>
        <p:spPr>
          <a:xfrm>
            <a:off x="851284" y="4113213"/>
            <a:ext cx="169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교차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돌연변이 연산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7823236A-F453-461F-8155-E626B59C8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ko-KR" dirty="0" err="1">
                <a:solidFill>
                  <a:srgbClr val="0000FF"/>
                </a:solidFill>
              </a:rPr>
              <a:t>GeneticAlgorithm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초기 </a:t>
            </a:r>
            <a:r>
              <a:rPr lang="ko-KR" altLang="en-US" sz="2400" dirty="0" err="1"/>
              <a:t>후보해</a:t>
            </a:r>
            <a:r>
              <a:rPr lang="ko-KR" altLang="en-US" sz="2400" dirty="0"/>
              <a:t> 집합 </a:t>
            </a:r>
            <a:r>
              <a:rPr lang="en-US" altLang="ko-KR" sz="2400" dirty="0"/>
              <a:t>G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을 생성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2. G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의 각 후보해를 평가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3. t =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4.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repeat</a:t>
            </a:r>
            <a:endParaRPr lang="ko-KR" altLang="en-US" sz="2400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5.       G</a:t>
            </a:r>
            <a:r>
              <a:rPr lang="en-US" altLang="ko-KR" sz="2400" baseline="-25000" dirty="0"/>
              <a:t>t</a:t>
            </a:r>
            <a:r>
              <a:rPr lang="ko-KR" altLang="en-US" sz="2400" dirty="0"/>
              <a:t>로부터 </a:t>
            </a:r>
            <a:r>
              <a:rPr lang="en-US" altLang="ko-KR" sz="2400" dirty="0"/>
              <a:t>G</a:t>
            </a:r>
            <a:r>
              <a:rPr lang="en-US" altLang="ko-KR" sz="2400" baseline="-25000" dirty="0"/>
              <a:t>t+1</a:t>
            </a:r>
            <a:r>
              <a:rPr lang="ko-KR" altLang="en-US" sz="2400" dirty="0"/>
              <a:t>을 생성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6.       G</a:t>
            </a:r>
            <a:r>
              <a:rPr lang="en-US" altLang="ko-KR" sz="2400" baseline="-25000" dirty="0"/>
              <a:t>t+1</a:t>
            </a:r>
            <a:r>
              <a:rPr lang="ko-KR" altLang="en-US" sz="2400" dirty="0"/>
              <a:t>의 각 후보해를 평가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7.       t =</a:t>
            </a:r>
            <a:r>
              <a:rPr lang="ko-KR" altLang="en-US" sz="2400" dirty="0"/>
              <a:t> </a:t>
            </a:r>
            <a:r>
              <a:rPr lang="en-US" altLang="ko-KR" sz="2400" dirty="0"/>
              <a:t>t + 1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8.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until</a:t>
            </a:r>
            <a:r>
              <a:rPr lang="en-US" altLang="ko-KR" sz="2400" dirty="0"/>
              <a:t> </a:t>
            </a:r>
            <a:r>
              <a:rPr lang="ko-KR" altLang="en-US" sz="2400" dirty="0"/>
              <a:t>종료 조건이 만족될 때까지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9.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/>
              <a:t> G</a:t>
            </a:r>
            <a:r>
              <a:rPr lang="en-US" altLang="ko-KR" sz="2400" baseline="-25000" dirty="0"/>
              <a:t>t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후보해</a:t>
            </a:r>
            <a:r>
              <a:rPr lang="ko-KR" altLang="en-US" sz="2400" dirty="0"/>
              <a:t> 중에서 가장 우수한 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DC569-B954-4687-BB36-8A01E77B0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6B3C0CE-E89F-438C-A793-927A20D6B89A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ED2E75-C746-48BE-A6E6-A0C710E9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C2578650-F1B6-4EBC-8712-B6A05BC38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GeneticAlgorithm</a:t>
            </a:r>
            <a:endParaRPr lang="ko-KR" altLang="en-US"/>
          </a:p>
        </p:txBody>
      </p:sp>
      <p:sp>
        <p:nvSpPr>
          <p:cNvPr id="60419" name="내용 개체 틀 2">
            <a:extLst>
              <a:ext uri="{FF2B5EF4-FFF2-40B4-BE49-F238E27FC236}">
                <a16:creationId xmlns:a16="http://schemas.microsoft.com/office/drawing/2014/main" id="{A66E1F14-3FDD-4356-8CAA-15396FD56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여러 개의 해를 임의로 생성하여 이들을 초기 세대 </a:t>
            </a:r>
            <a:r>
              <a:rPr lang="en-US" altLang="ko-KR" sz="2400" dirty="0"/>
              <a:t>(generation) G</a:t>
            </a:r>
            <a:r>
              <a:rPr lang="en-US" altLang="ko-KR" sz="2400" baseline="-25000" dirty="0"/>
              <a:t>0</a:t>
            </a:r>
            <a:r>
              <a:rPr lang="ko-KR" altLang="en-US" sz="2400" dirty="0"/>
              <a:t>로 놓고</a:t>
            </a:r>
            <a:endParaRPr lang="en-US" altLang="ko-KR" sz="2400" dirty="0"/>
          </a:p>
          <a:p>
            <a:r>
              <a:rPr lang="en-US" altLang="ko-KR" sz="2400" dirty="0"/>
              <a:t>repeat-</a:t>
            </a:r>
            <a:r>
              <a:rPr lang="ko-KR" altLang="en-US" sz="2400" dirty="0"/>
              <a:t>루프에서 현재 세대의 해로부터 다음 세대의 해를 생성해가며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루프가 끝났을 때의 마지막 세대에서 가장 우수한 해를 반환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이 해들은 </a:t>
            </a:r>
            <a:r>
              <a:rPr lang="en-US" altLang="ko-KR" sz="2400" dirty="0"/>
              <a:t>repeat-</a:t>
            </a:r>
            <a:r>
              <a:rPr lang="ko-KR" altLang="en-US" sz="2400" dirty="0"/>
              <a:t>루프의 반복적인 수행을 통해서 최적해 또는 최적해에 근접한 해가 될 수 있으므로 </a:t>
            </a:r>
            <a:r>
              <a:rPr lang="ko-KR" altLang="en-US" sz="2400" dirty="0" err="1">
                <a:solidFill>
                  <a:srgbClr val="00B0F0"/>
                </a:solidFill>
              </a:rPr>
              <a:t>후보해</a:t>
            </a:r>
            <a:r>
              <a:rPr lang="en-US" altLang="ko-KR" sz="2400" dirty="0">
                <a:solidFill>
                  <a:srgbClr val="00B0F0"/>
                </a:solidFill>
              </a:rPr>
              <a:t> (candidate solution)</a:t>
            </a:r>
            <a:r>
              <a:rPr lang="ko-KR" altLang="en-US" sz="2400" dirty="0"/>
              <a:t>라고 부른다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195C3-0263-405A-9674-143622941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9198C23-49DE-4EEB-9F3A-ECD82CC12402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7A10BCA3-8F94-4B35-A05C-8278612D7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후보해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7A21CAAE-FC9C-40B0-8256-AB11EA2E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altLang="ko-KR" sz="2400" dirty="0"/>
              <a:t>TSP: 5</a:t>
            </a:r>
            <a:r>
              <a:rPr lang="ko-KR" altLang="en-US" sz="2400" dirty="0"/>
              <a:t>개의 도시 </a:t>
            </a:r>
            <a:r>
              <a:rPr lang="en-US" altLang="ko-KR" sz="2400" dirty="0"/>
              <a:t>(A, B, C, D, E), </a:t>
            </a:r>
            <a:r>
              <a:rPr lang="ko-KR" altLang="en-US" sz="2400" dirty="0"/>
              <a:t>시작 도시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</a:p>
          <a:p>
            <a:pPr marL="514350" indent="-457200"/>
            <a:r>
              <a:rPr lang="en-US" altLang="ko-KR" sz="2400" dirty="0"/>
              <a:t>TSP</a:t>
            </a:r>
            <a:r>
              <a:rPr lang="ko-KR" altLang="en-US" sz="2400" dirty="0"/>
              <a:t>는 시작 도시에서 출발하여 모든 다른 도시를 </a:t>
            </a:r>
            <a:r>
              <a:rPr lang="en-US" altLang="ko-KR" sz="2400" dirty="0"/>
              <a:t>1</a:t>
            </a:r>
            <a:r>
              <a:rPr lang="ko-KR" altLang="en-US" sz="2400" dirty="0"/>
              <a:t>번씩만 방문하고 시작 도시로 돌아와야 하므로</a:t>
            </a:r>
            <a:r>
              <a:rPr lang="en-US" altLang="ko-KR" sz="2400" dirty="0"/>
              <a:t>, ABCDEA, ACDEBA, AECDBA </a:t>
            </a:r>
            <a:r>
              <a:rPr lang="ko-KR" altLang="en-US" sz="2400" dirty="0"/>
              <a:t>등</a:t>
            </a:r>
            <a:r>
              <a:rPr lang="ko-KR" altLang="en-US" dirty="0"/>
              <a:t>이 </a:t>
            </a:r>
            <a:r>
              <a:rPr lang="ko-KR" altLang="en-US" dirty="0" err="1"/>
              <a:t>후보해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240F0-A679-4B63-97FE-CB14C621E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304B1EF-049B-4061-9CFF-6F6C64A22F2D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D15EFE1-9B67-4220-AC64-C3B826632114}"/>
              </a:ext>
            </a:extLst>
          </p:cNvPr>
          <p:cNvGrpSpPr/>
          <p:nvPr/>
        </p:nvGrpSpPr>
        <p:grpSpPr>
          <a:xfrm>
            <a:off x="2555776" y="3356992"/>
            <a:ext cx="3515988" cy="2787082"/>
            <a:chOff x="468249" y="3282395"/>
            <a:chExt cx="3515988" cy="27870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FFB7E7-A41B-42B8-8049-44C757172A6C}"/>
                </a:ext>
              </a:extLst>
            </p:cNvPr>
            <p:cNvSpPr/>
            <p:nvPr/>
          </p:nvSpPr>
          <p:spPr>
            <a:xfrm rot="2624380">
              <a:off x="3604596" y="4709504"/>
              <a:ext cx="216024" cy="2160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E80C12-267C-413A-9B8B-F58AD4F14169}"/>
                </a:ext>
              </a:extLst>
            </p:cNvPr>
            <p:cNvSpPr/>
            <p:nvPr/>
          </p:nvSpPr>
          <p:spPr>
            <a:xfrm rot="2624380">
              <a:off x="1506851" y="3679587"/>
              <a:ext cx="216024" cy="2160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6344A4B-DC3C-41E1-9F15-F9F3EB487E56}"/>
                </a:ext>
              </a:extLst>
            </p:cNvPr>
            <p:cNvSpPr/>
            <p:nvPr/>
          </p:nvSpPr>
          <p:spPr>
            <a:xfrm rot="2624380">
              <a:off x="631690" y="4698899"/>
              <a:ext cx="216024" cy="2160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9A244DF-5FF7-4ACC-BE66-74B39A5769E7}"/>
                </a:ext>
              </a:extLst>
            </p:cNvPr>
            <p:cNvSpPr/>
            <p:nvPr/>
          </p:nvSpPr>
          <p:spPr>
            <a:xfrm rot="2624380">
              <a:off x="2965913" y="3679588"/>
              <a:ext cx="216024" cy="2160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09CB68-C4EC-435A-AAE0-6AC406D38293}"/>
                </a:ext>
              </a:extLst>
            </p:cNvPr>
            <p:cNvSpPr/>
            <p:nvPr/>
          </p:nvSpPr>
          <p:spPr>
            <a:xfrm rot="2624380">
              <a:off x="2051746" y="5437255"/>
              <a:ext cx="216024" cy="216024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548A662-7F59-4BD7-9560-343AA183AAF2}"/>
                </a:ext>
              </a:extLst>
            </p:cNvPr>
            <p:cNvCxnSpPr>
              <a:stCxn id="9" idx="3"/>
              <a:endCxn id="7" idx="7"/>
            </p:cNvCxnSpPr>
            <p:nvPr/>
          </p:nvCxnSpPr>
          <p:spPr>
            <a:xfrm flipH="1" flipV="1">
              <a:off x="1722849" y="3785223"/>
              <a:ext cx="1243090" cy="47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E5FB76D-6C35-4B22-92EB-A242B8E98460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814380" y="3865636"/>
              <a:ext cx="725805" cy="86323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69E0C46-EAAC-4F4B-99B7-54DC194B5C42}"/>
                </a:ext>
              </a:extLst>
            </p:cNvPr>
            <p:cNvCxnSpPr>
              <a:stCxn id="10" idx="3"/>
              <a:endCxn id="8" idx="6"/>
            </p:cNvCxnSpPr>
            <p:nvPr/>
          </p:nvCxnSpPr>
          <p:spPr>
            <a:xfrm flipH="1" flipV="1">
              <a:off x="817739" y="4881589"/>
              <a:ext cx="1234033" cy="66605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7075372-563B-4902-9455-6A86284AF9A2}"/>
                </a:ext>
              </a:extLst>
            </p:cNvPr>
            <p:cNvCxnSpPr>
              <a:stCxn id="10" idx="0"/>
              <a:endCxn id="9" idx="4"/>
            </p:cNvCxnSpPr>
            <p:nvPr/>
          </p:nvCxnSpPr>
          <p:spPr>
            <a:xfrm flipV="1">
              <a:off x="2234436" y="3865637"/>
              <a:ext cx="764811" cy="16015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BE8DA5-24AC-4FDF-8BD4-42D6FB3460DB}"/>
                </a:ext>
              </a:extLst>
            </p:cNvPr>
            <p:cNvCxnSpPr>
              <a:cxnSpLocks/>
              <a:stCxn id="10" idx="7"/>
              <a:endCxn id="6" idx="4"/>
            </p:cNvCxnSpPr>
            <p:nvPr/>
          </p:nvCxnSpPr>
          <p:spPr>
            <a:xfrm flipV="1">
              <a:off x="2267744" y="4895553"/>
              <a:ext cx="1370186" cy="64733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FC7D0BD-9D07-4080-9334-92FA8194A4B3}"/>
                </a:ext>
              </a:extLst>
            </p:cNvPr>
            <p:cNvCxnSpPr>
              <a:stCxn id="6" idx="2"/>
              <a:endCxn id="7" idx="6"/>
            </p:cNvCxnSpPr>
            <p:nvPr/>
          </p:nvCxnSpPr>
          <p:spPr>
            <a:xfrm flipH="1" flipV="1">
              <a:off x="1692900" y="3862277"/>
              <a:ext cx="1941671" cy="8805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2ED1414-571F-412B-BC1C-E38ACBF2B2F9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687040" y="3833108"/>
              <a:ext cx="2252250" cy="99579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10D0706-A4FA-4D93-92E8-67E7696B8439}"/>
                </a:ext>
              </a:extLst>
            </p:cNvPr>
            <p:cNvCxnSpPr>
              <a:stCxn id="9" idx="6"/>
              <a:endCxn id="6" idx="1"/>
            </p:cNvCxnSpPr>
            <p:nvPr/>
          </p:nvCxnSpPr>
          <p:spPr>
            <a:xfrm>
              <a:off x="3151962" y="3862278"/>
              <a:ext cx="558270" cy="8472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EE706EC-656C-47BF-88B8-E2E53036E309}"/>
                </a:ext>
              </a:extLst>
            </p:cNvPr>
            <p:cNvCxnSpPr>
              <a:stCxn id="8" idx="7"/>
              <a:endCxn id="6" idx="3"/>
            </p:cNvCxnSpPr>
            <p:nvPr/>
          </p:nvCxnSpPr>
          <p:spPr>
            <a:xfrm>
              <a:off x="847688" y="4804535"/>
              <a:ext cx="2756934" cy="1535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1A0D0F7-DA36-4F23-B2C4-8E2C3DE50F1C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1617239" y="3895585"/>
              <a:ext cx="540143" cy="154169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3D4F77-AD18-4176-B8CC-A706C49701BE}"/>
                </a:ext>
              </a:extLst>
            </p:cNvPr>
            <p:cNvSpPr txBox="1"/>
            <p:nvPr/>
          </p:nvSpPr>
          <p:spPr>
            <a:xfrm>
              <a:off x="1177282" y="3323207"/>
              <a:ext cx="43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98FD4B-9CCE-4BEC-BA93-0AADADF9BF3F}"/>
                </a:ext>
              </a:extLst>
            </p:cNvPr>
            <p:cNvSpPr txBox="1"/>
            <p:nvPr/>
          </p:nvSpPr>
          <p:spPr>
            <a:xfrm>
              <a:off x="3005313" y="3282395"/>
              <a:ext cx="43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0B3A2-DB60-41CE-8973-B2AA7BA47D00}"/>
                </a:ext>
              </a:extLst>
            </p:cNvPr>
            <p:cNvSpPr txBox="1"/>
            <p:nvPr/>
          </p:nvSpPr>
          <p:spPr>
            <a:xfrm>
              <a:off x="3546656" y="4951071"/>
              <a:ext cx="43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D8EE33-13E7-4712-8D2F-2161818B197B}"/>
                </a:ext>
              </a:extLst>
            </p:cNvPr>
            <p:cNvSpPr txBox="1"/>
            <p:nvPr/>
          </p:nvSpPr>
          <p:spPr>
            <a:xfrm>
              <a:off x="468249" y="4828901"/>
              <a:ext cx="43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E741E9-2D9A-4BF0-9385-56523625A34B}"/>
                </a:ext>
              </a:extLst>
            </p:cNvPr>
            <p:cNvSpPr txBox="1"/>
            <p:nvPr/>
          </p:nvSpPr>
          <p:spPr>
            <a:xfrm>
              <a:off x="1938591" y="5669367"/>
              <a:ext cx="4375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CE4BBA-C3BB-4943-811F-85E98D22B517}"/>
              </a:ext>
            </a:extLst>
          </p:cNvPr>
          <p:cNvSpPr txBox="1"/>
          <p:nvPr/>
        </p:nvSpPr>
        <p:spPr>
          <a:xfrm>
            <a:off x="2184411" y="3382416"/>
            <a:ext cx="150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 도시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37273D9A-71F5-484C-87CB-5512EC60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후보해의 수</a:t>
            </a:r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7FB16604-5BFD-4C64-8E01-1C859FBD3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81088" algn="l"/>
              </a:tabLst>
            </a:pPr>
            <a:r>
              <a:rPr lang="ko-KR" altLang="en-US" dirty="0"/>
              <a:t>시작 도시를 제외한 </a:t>
            </a:r>
            <a:r>
              <a:rPr lang="en-US" altLang="ko-KR" dirty="0"/>
              <a:t>4</a:t>
            </a:r>
            <a:r>
              <a:rPr lang="ko-KR" altLang="en-US" dirty="0"/>
              <a:t>개의 도시를 일렬로 나열하는 방법의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(5-1)! = 4! = 24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도시의</a:t>
            </a:r>
            <a:r>
              <a:rPr lang="en-US" altLang="ko-KR" dirty="0"/>
              <a:t> </a:t>
            </a:r>
            <a:r>
              <a:rPr lang="ko-KR" altLang="en-US" dirty="0" err="1"/>
              <a:t>후보해</a:t>
            </a:r>
            <a:r>
              <a:rPr lang="ko-KR" altLang="en-US" dirty="0"/>
              <a:t> 수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(n-1)!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CEF833-C6CD-43FC-94C2-CB5C606CF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A30441B-C15B-4128-8C27-65FA24E00148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AE2227E0-9773-4D64-87D5-DA6B79BE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후보해의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BD2BE-A42F-4AA9-958E-04FBE809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ABCDEA</a:t>
            </a:r>
            <a:r>
              <a:rPr lang="ko-KR" altLang="en-US" dirty="0"/>
              <a:t>의 값 </a:t>
            </a:r>
            <a:r>
              <a:rPr lang="en-US" altLang="ko-KR" dirty="0"/>
              <a:t>=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   (A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사이의 거리</a:t>
            </a:r>
            <a:r>
              <a:rPr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+ (B</a:t>
            </a:r>
            <a:r>
              <a:rPr lang="ko-KR" altLang="en-US" dirty="0"/>
              <a:t>와 </a:t>
            </a:r>
            <a:r>
              <a:rPr lang="en-US" altLang="ko-KR" dirty="0"/>
              <a:t>C </a:t>
            </a:r>
            <a:r>
              <a:rPr lang="ko-KR" altLang="en-US" dirty="0"/>
              <a:t>사이의 거리</a:t>
            </a:r>
            <a:r>
              <a:rPr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+ (C</a:t>
            </a:r>
            <a:r>
              <a:rPr lang="ko-KR" altLang="en-US" dirty="0"/>
              <a:t>와 </a:t>
            </a:r>
            <a:r>
              <a:rPr lang="en-US" altLang="ko-KR" dirty="0"/>
              <a:t>D </a:t>
            </a:r>
            <a:r>
              <a:rPr lang="ko-KR" altLang="en-US" dirty="0"/>
              <a:t>사이의 거리</a:t>
            </a:r>
            <a:r>
              <a:rPr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+ (D</a:t>
            </a:r>
            <a:r>
              <a:rPr lang="ko-KR" altLang="en-US" dirty="0"/>
              <a:t>와 </a:t>
            </a:r>
            <a:r>
              <a:rPr lang="en-US" altLang="ko-KR" dirty="0"/>
              <a:t>E </a:t>
            </a:r>
            <a:r>
              <a:rPr lang="ko-KR" altLang="en-US" dirty="0"/>
              <a:t>사이의 거리</a:t>
            </a:r>
            <a:r>
              <a:rPr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+ (E</a:t>
            </a:r>
            <a:r>
              <a:rPr lang="ko-KR" altLang="en-US" dirty="0"/>
              <a:t>와 </a:t>
            </a:r>
            <a:r>
              <a:rPr lang="en-US" altLang="ko-KR" dirty="0"/>
              <a:t>A </a:t>
            </a:r>
            <a:r>
              <a:rPr lang="ko-KR" altLang="en-US" dirty="0"/>
              <a:t>사이의 거리</a:t>
            </a:r>
            <a:r>
              <a:rPr lang="en-US" altLang="ko-KR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= 5 + 2 + 1 + 3 + 9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= 20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23325-EDCA-4E97-B74B-8FB818C28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B51DCD4-1A08-4991-89FC-5EA34170E44A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81E77-1C5C-4435-9BE6-501085AE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237048"/>
            <a:ext cx="2940671" cy="23839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91556899-14C0-4B09-9469-0F856773A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062664" cy="547052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tour = </a:t>
            </a:r>
            <a:r>
              <a:rPr lang="en-US" altLang="ko-KR" sz="2200" dirty="0"/>
              <a:t>[</a:t>
            </a:r>
            <a:r>
              <a:rPr lang="ko-KR" altLang="en-US" sz="2200" dirty="0"/>
              <a:t>시작점</a:t>
            </a:r>
            <a:r>
              <a:rPr lang="en-US" altLang="ko-KR" sz="2200" dirty="0"/>
              <a:t>]</a:t>
            </a:r>
            <a:r>
              <a:rPr lang="en-US" altLang="ko-KR" sz="2400" dirty="0"/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// tour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는 점의 순서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200" dirty="0" err="1"/>
              <a:t>bestSolution</a:t>
            </a:r>
            <a:r>
              <a:rPr lang="en-US" altLang="ko-KR" sz="2400" dirty="0"/>
              <a:t> = (tour, ∞)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solidFill>
                  <a:srgbClr val="0000FF"/>
                </a:solidFill>
              </a:rPr>
              <a:t>BacktrackTSP</a:t>
            </a:r>
            <a:r>
              <a:rPr lang="en-US" altLang="ko-KR" sz="2000" dirty="0"/>
              <a:t>(tour)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1.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/>
              <a:t> tour</a:t>
            </a:r>
            <a:r>
              <a:rPr lang="ko-KR" altLang="en-US" sz="2000" dirty="0"/>
              <a:t>가 완전한 해이면</a:t>
            </a:r>
          </a:p>
          <a:p>
            <a:pPr marL="6007100" indent="-600710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2.   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/>
              <a:t> tour</a:t>
            </a:r>
            <a:r>
              <a:rPr lang="ko-KR" altLang="en-US" sz="2000" dirty="0"/>
              <a:t>의 거리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bestSolution</a:t>
            </a:r>
            <a:r>
              <a:rPr lang="ko-KR" altLang="en-US" sz="2000" dirty="0"/>
              <a:t>의 거리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3.          </a:t>
            </a:r>
            <a:r>
              <a:rPr lang="en-US" altLang="ko-KR" sz="2000" dirty="0" err="1"/>
              <a:t>bestSolution</a:t>
            </a:r>
            <a:r>
              <a:rPr lang="en-US" altLang="ko-KR" sz="2000" dirty="0"/>
              <a:t> = (tour, tour</a:t>
            </a:r>
            <a:r>
              <a:rPr lang="ko-KR" altLang="en-US" sz="2000" dirty="0"/>
              <a:t>의 거리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4.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else 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5.  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000" dirty="0"/>
              <a:t> tour</a:t>
            </a:r>
            <a:r>
              <a:rPr lang="ko-KR" altLang="en-US" sz="2000" dirty="0"/>
              <a:t>를 확장 가능한 각 점 </a:t>
            </a:r>
            <a:r>
              <a:rPr lang="en-US" altLang="ko-KR" sz="2000" dirty="0"/>
              <a:t>v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6.            </a:t>
            </a:r>
            <a:r>
              <a:rPr lang="en-US" altLang="ko-KR" sz="2000" dirty="0" err="1"/>
              <a:t>newTour</a:t>
            </a:r>
            <a:r>
              <a:rPr lang="en-US" altLang="ko-KR" sz="2000" dirty="0"/>
              <a:t> = tour + v</a:t>
            </a: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tour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의 뒤에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를 추가</a:t>
            </a:r>
          </a:p>
          <a:p>
            <a:pPr marL="0" indent="0" latinLnBrk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7.</a:t>
            </a:r>
            <a:r>
              <a:rPr lang="ko-KR" altLang="en-US" sz="2000" dirty="0"/>
              <a:t>	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newTour</a:t>
            </a:r>
            <a:r>
              <a:rPr lang="ko-KR" altLang="en-US" sz="2000" dirty="0"/>
              <a:t>의 거리 </a:t>
            </a:r>
            <a:r>
              <a:rPr lang="en-US" altLang="ko-KR" sz="2000" dirty="0"/>
              <a:t>&lt; </a:t>
            </a:r>
            <a:r>
              <a:rPr lang="en-US" altLang="ko-KR" sz="2000" dirty="0" err="1"/>
              <a:t>bestSolution</a:t>
            </a:r>
            <a:r>
              <a:rPr lang="ko-KR" altLang="en-US" sz="2000" dirty="0"/>
              <a:t>의 거리</a:t>
            </a:r>
          </a:p>
          <a:p>
            <a:pPr marL="0" indent="0" latinLnBrk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8.               </a:t>
            </a:r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0000FF"/>
                </a:solidFill>
              </a:rPr>
              <a:t>BacktrackTSP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newTour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A2B4F-4C65-43A6-B99D-C96D87606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1963B51-4FF1-4C9E-B45F-B7439B6D18B6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A2654-3320-4F13-84DB-008E71AD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F2C8C183-C38C-4D02-B38D-619257ADF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적합도</a:t>
            </a:r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320DDC2A-D105-472D-8EFA-08CD0376E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후보해의 값 </a:t>
            </a:r>
            <a:r>
              <a:rPr lang="en-US" altLang="ko-KR" dirty="0"/>
              <a:t>=</a:t>
            </a:r>
            <a:r>
              <a:rPr lang="ko-KR" altLang="en-US" dirty="0"/>
              <a:t> 후보해의 적합도</a:t>
            </a:r>
            <a:r>
              <a:rPr lang="en-US" altLang="ko-KR" dirty="0"/>
              <a:t>(Fitness value)</a:t>
            </a:r>
          </a:p>
          <a:p>
            <a:pPr lvl="4"/>
            <a:endParaRPr lang="en-US" altLang="ko-KR" dirty="0"/>
          </a:p>
          <a:p>
            <a:r>
              <a:rPr lang="ko-KR" altLang="en-US" dirty="0" err="1"/>
              <a:t>후보해</a:t>
            </a:r>
            <a:r>
              <a:rPr lang="ko-KR" altLang="en-US" dirty="0"/>
              <a:t> 중에서 최적해의 값에 근접한 적합도를 가진 후보해를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우수한</a:t>
            </a:r>
            <a:r>
              <a:rPr lang="en-US" altLang="ko-KR" dirty="0">
                <a:solidFill>
                  <a:srgbClr val="00B0F0"/>
                </a:solidFill>
              </a:rPr>
              <a:t>’</a:t>
            </a:r>
            <a:r>
              <a:rPr lang="ko-KR" altLang="en-US" dirty="0">
                <a:solidFill>
                  <a:srgbClr val="00B0F0"/>
                </a:solidFill>
              </a:rPr>
              <a:t> 해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FCBB6-B0BB-453C-B33A-346F368A9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07BF66-5E95-4EAE-AF64-7114F5011918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C2E0E77C-8803-48F0-A912-76B7148EE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</a:t>
            </a:r>
            <a:r>
              <a:rPr lang="ko-KR" altLang="en-US" dirty="0"/>
              <a:t> 연산</a:t>
            </a:r>
          </a:p>
        </p:txBody>
      </p:sp>
      <p:sp>
        <p:nvSpPr>
          <p:cNvPr id="65539" name="내용 개체 틀 2">
            <a:extLst>
              <a:ext uri="{FF2B5EF4-FFF2-40B4-BE49-F238E27FC236}">
                <a16:creationId xmlns:a16="http://schemas.microsoft.com/office/drawing/2014/main" id="{2BC814FB-6C19-47FB-9AFA-C905F9AB1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 </a:t>
            </a:r>
            <a:r>
              <a:rPr lang="en-US" altLang="ko-KR" dirty="0"/>
              <a:t>(selection)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교차 </a:t>
            </a:r>
            <a:r>
              <a:rPr lang="en-US" altLang="ko-KR" dirty="0"/>
              <a:t>(crossover)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ko-KR" altLang="en-US" dirty="0"/>
              <a:t>돌연변이 </a:t>
            </a:r>
            <a:r>
              <a:rPr lang="en-US" altLang="ko-KR" dirty="0"/>
              <a:t>(mutation) </a:t>
            </a:r>
            <a:r>
              <a:rPr lang="ko-KR" altLang="en-US" dirty="0"/>
              <a:t>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0884B-D03B-4A8F-AE02-6AB92FD799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B3C8917-1392-4DDA-9050-1F3362ED4476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B139BF68-2E3F-4AC9-AF73-1D9233ED8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선택 연산</a:t>
            </a:r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BC518241-72B0-4229-A5E0-6A95756DA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세대의 </a:t>
            </a:r>
            <a:r>
              <a:rPr lang="ko-KR" altLang="en-US" dirty="0" err="1"/>
              <a:t>후보해</a:t>
            </a:r>
            <a:r>
              <a:rPr lang="ko-KR" altLang="en-US" dirty="0"/>
              <a:t> 중에서 우수한 후보해를 선택하는 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세대에 </a:t>
            </a:r>
            <a:r>
              <a:rPr lang="en-US" altLang="ko-KR" dirty="0"/>
              <a:t>n</a:t>
            </a:r>
            <a:r>
              <a:rPr lang="ko-KR" altLang="en-US" dirty="0"/>
              <a:t>개의 후보해가 있으면</a:t>
            </a:r>
            <a:endParaRPr lang="en-US" altLang="ko-KR" dirty="0"/>
          </a:p>
          <a:p>
            <a:pPr lvl="1"/>
            <a:r>
              <a:rPr lang="ko-KR" altLang="en-US" dirty="0"/>
              <a:t>이들 중에서 우수한 후보해는 중복되어 선택될 수 있고</a:t>
            </a:r>
            <a:r>
              <a:rPr lang="en-US" altLang="ko-KR" dirty="0"/>
              <a:t>, </a:t>
            </a:r>
            <a:r>
              <a:rPr lang="ko-KR" altLang="en-US" dirty="0"/>
              <a:t>적합도가 상대적으로 낮은 후보해들은 선택되지 않을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선택된 후보해의 수는 </a:t>
            </a:r>
            <a:r>
              <a:rPr lang="en-US" altLang="ko-KR" dirty="0"/>
              <a:t>n</a:t>
            </a:r>
            <a:r>
              <a:rPr lang="ko-KR" altLang="en-US" dirty="0"/>
              <a:t>개로 유지</a:t>
            </a:r>
            <a:endParaRPr lang="en-US" altLang="ko-KR" dirty="0"/>
          </a:p>
          <a:p>
            <a:pPr lvl="1"/>
            <a:r>
              <a:rPr lang="ko-KR" altLang="en-US" dirty="0"/>
              <a:t>이러한 선택은 </a:t>
            </a:r>
            <a:r>
              <a:rPr lang="en-US" altLang="ko-KR" dirty="0"/>
              <a:t>‘</a:t>
            </a:r>
            <a:r>
              <a:rPr lang="ko-KR" altLang="en-US" dirty="0"/>
              <a:t>적자생존</a:t>
            </a:r>
            <a:r>
              <a:rPr lang="en-US" altLang="ko-KR" dirty="0"/>
              <a:t>’</a:t>
            </a:r>
            <a:r>
              <a:rPr lang="ko-KR" altLang="en-US" dirty="0"/>
              <a:t> 개념을 모방한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8073B-5214-4047-9411-6D28C589D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BE7BF1D-5ECC-4E2A-BE9F-9D0459CD7268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35C86962-33B3-48C3-BE03-D823CB316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휠 선택</a:t>
            </a:r>
          </a:p>
        </p:txBody>
      </p:sp>
      <p:sp>
        <p:nvSpPr>
          <p:cNvPr id="67587" name="내용 개체 틀 2">
            <a:extLst>
              <a:ext uri="{FF2B5EF4-FFF2-40B4-BE49-F238E27FC236}">
                <a16:creationId xmlns:a16="http://schemas.microsoft.com/office/drawing/2014/main" id="{84781F8E-219D-4C8B-B88C-4D419C937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룰렛</a:t>
            </a:r>
            <a:r>
              <a:rPr lang="ko-KR" altLang="en-US" sz="2400" dirty="0"/>
              <a:t> 휠 </a:t>
            </a:r>
            <a:r>
              <a:rPr lang="en-US" altLang="ko-KR" sz="2400" dirty="0"/>
              <a:t>(roulette wheel) </a:t>
            </a:r>
            <a:r>
              <a:rPr lang="ko-KR" altLang="en-US" sz="2400" dirty="0"/>
              <a:t>방법</a:t>
            </a:r>
            <a:endParaRPr lang="en-US" altLang="ko-KR" sz="2400" dirty="0"/>
          </a:p>
          <a:p>
            <a:pPr lvl="1"/>
            <a:r>
              <a:rPr lang="ko-KR" altLang="en-US" dirty="0"/>
              <a:t>각 후보해의 적합도에 비례하여 원반의 면적을 할당하고</a:t>
            </a:r>
            <a:r>
              <a:rPr lang="en-US" altLang="ko-KR" dirty="0"/>
              <a:t>, </a:t>
            </a:r>
            <a:r>
              <a:rPr lang="ko-KR" altLang="en-US" dirty="0"/>
              <a:t>원반을 회전시켜서 원반이 멈추었을 때 핀이 가리키는 후보해를 선택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면적이 넓은 후보해가 선택될 확률이 높다</a:t>
            </a:r>
            <a:r>
              <a:rPr lang="en-US" altLang="ko-KR" dirty="0"/>
              <a:t>.</a:t>
            </a:r>
          </a:p>
          <a:p>
            <a:r>
              <a:rPr lang="ko-KR" altLang="en-US" sz="2400" dirty="0"/>
              <a:t>각 후보해의 적합도</a:t>
            </a:r>
            <a:endParaRPr lang="en-US" altLang="ko-KR" sz="2400" dirty="0"/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적합도</a:t>
            </a:r>
            <a:r>
              <a:rPr lang="en-US" altLang="ko-KR" dirty="0"/>
              <a:t>: 10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적합도</a:t>
            </a:r>
            <a:r>
              <a:rPr lang="en-US" altLang="ko-KR" dirty="0"/>
              <a:t>: 5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적합도</a:t>
            </a:r>
            <a:r>
              <a:rPr lang="en-US" altLang="ko-KR" dirty="0"/>
              <a:t>: 3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의 적합도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4177E6-B1DA-44AB-B4BA-97096E39A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AFC2816-5D0A-4F0E-8661-7B3A481CAE00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7589" name="_x191627240" descr="EMB00000514428d">
            <a:extLst>
              <a:ext uri="{FF2B5EF4-FFF2-40B4-BE49-F238E27FC236}">
                <a16:creationId xmlns:a16="http://schemas.microsoft.com/office/drawing/2014/main" id="{3744117C-5051-4D4C-88FE-CB64E39E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3631061" cy="276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42141C47-6D00-41C1-A667-1FC80B03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룰렛</a:t>
            </a:r>
            <a:r>
              <a:rPr lang="ko-KR" altLang="en-US" dirty="0"/>
              <a:t> 휠</a:t>
            </a:r>
          </a:p>
        </p:txBody>
      </p:sp>
      <p:sp>
        <p:nvSpPr>
          <p:cNvPr id="68611" name="내용 개체 틀 2">
            <a:extLst>
              <a:ext uri="{FF2B5EF4-FFF2-40B4-BE49-F238E27FC236}">
                <a16:creationId xmlns:a16="http://schemas.microsoft.com/office/drawing/2014/main" id="{2C8BB4E3-70CF-47BC-B477-A53A40B0E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각 후보해의 원반 면적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후보해의 적합도 </a:t>
            </a:r>
            <a:r>
              <a:rPr lang="en-US" altLang="ko-KR" dirty="0"/>
              <a:t>/ </a:t>
            </a:r>
            <a:r>
              <a:rPr lang="ko-KR" altLang="en-US" dirty="0"/>
              <a:t>모든 후보해의 적합도의 합</a:t>
            </a:r>
            <a:r>
              <a:rPr lang="en-US" altLang="ko-KR" dirty="0"/>
              <a:t>)</a:t>
            </a:r>
            <a:r>
              <a:rPr lang="ko-KR" altLang="en-US" dirty="0"/>
              <a:t>에 비례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예제에서 모든 적합도의 합이 </a:t>
            </a:r>
            <a:r>
              <a:rPr lang="en-US" altLang="ko-KR" dirty="0"/>
              <a:t>20 = (10 + 5 + 3 + 2) 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면적은 </a:t>
            </a:r>
            <a:r>
              <a:rPr lang="en-US" altLang="ko-KR" dirty="0"/>
              <a:t>10/20 = 50%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면적은 </a:t>
            </a:r>
            <a:r>
              <a:rPr lang="en-US" altLang="ko-KR" dirty="0"/>
              <a:t>5/20 = 25%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면적은 </a:t>
            </a:r>
            <a:r>
              <a:rPr lang="en-US" altLang="ko-KR" dirty="0"/>
              <a:t>3/20 = 15%</a:t>
            </a:r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의 면적은 </a:t>
            </a:r>
            <a:r>
              <a:rPr lang="en-US" altLang="ko-KR" dirty="0"/>
              <a:t>2/20 = 10%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4</a:t>
            </a:r>
            <a:r>
              <a:rPr lang="ko-KR" altLang="en-US" dirty="0"/>
              <a:t>개의 후보해가 있으므로</a:t>
            </a:r>
            <a:r>
              <a:rPr lang="en-US" altLang="ko-KR" dirty="0"/>
              <a:t>, </a:t>
            </a:r>
            <a:r>
              <a:rPr lang="ko-KR" altLang="en-US" dirty="0"/>
              <a:t>원반을 </a:t>
            </a:r>
            <a:r>
              <a:rPr lang="en-US" altLang="ko-KR" dirty="0"/>
              <a:t>4</a:t>
            </a:r>
            <a:r>
              <a:rPr lang="ko-KR" altLang="en-US" dirty="0"/>
              <a:t>번 돌리고 회전이 멈추었을 때 핀이 가리키는 후보해를 각각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5A1F3-DB62-4BE0-8925-A1D8DF6E8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AD6DD0F-8E01-41C4-9BD9-3C5DFFD034DF}" type="slidenum">
              <a:rPr lang="en-US" altLang="ko-KR" sz="1200">
                <a:latin typeface="Tahoma" panose="020B0604030504040204" pitchFamily="34" charset="0"/>
              </a:rPr>
              <a:pPr/>
              <a:t>54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53E35E-8D6F-4748-A6D2-2818FD1F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305800" cy="5486400"/>
          </a:xfrm>
        </p:spPr>
        <p:txBody>
          <a:bodyPr/>
          <a:lstStyle/>
          <a:p>
            <a:pPr marL="0" indent="0" algn="ctr">
              <a:spcAft>
                <a:spcPts val="3600"/>
              </a:spcAft>
              <a:buFont typeface="Wingdings" panose="05000000000000000000" pitchFamily="2" charset="2"/>
              <a:buNone/>
              <a:defRPr/>
            </a:pPr>
            <a:r>
              <a:rPr lang="ko-KR" altLang="en-US" b="1" u="sng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토너먼트 선택 </a:t>
            </a:r>
            <a:r>
              <a:rPr lang="en-US" altLang="ko-KR" b="1" u="sng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b="1" u="sng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Tournament Selection)</a:t>
            </a:r>
            <a:r>
              <a:rPr 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457200" indent="-457200">
              <a:spcAft>
                <a:spcPts val="240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ko-KR" alt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집합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(population)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후보해를 랜덤하게 선택한다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spcAft>
                <a:spcPts val="240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선택된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k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중에서 가장 적합도가 우수한 해를 선택한다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457200" indent="-457200">
              <a:spcAft>
                <a:spcPts val="2400"/>
              </a:spcAft>
              <a:buClrTx/>
              <a:buSzPct val="100000"/>
              <a:buFont typeface="+mj-lt"/>
              <a:buAutoNum type="arabicPeriod"/>
              <a:defRPr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후 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모두 </a:t>
            </a:r>
            <a:r>
              <a:rPr lang="ko-KR" alt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집단에 넣는다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r>
              <a:rPr lang="ko-KR" altLang="en-US" sz="24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이진 토너먼트 선택</a:t>
            </a:r>
            <a:r>
              <a:rPr lang="en-US" altLang="ko-KR" sz="2400" b="1" u="sng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(Binary Tournament Selection)</a:t>
            </a:r>
          </a:p>
          <a:p>
            <a:pPr lvl="1">
              <a:defRPr/>
            </a:pP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 = 2,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많이 쓰이는 선택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3251" name="슬라이드 번호 개체 틀 3">
            <a:extLst>
              <a:ext uri="{FF2B5EF4-FFF2-40B4-BE49-F238E27FC236}">
                <a16:creationId xmlns:a16="http://schemas.microsoft.com/office/drawing/2014/main" id="{52EF1F49-AAD9-46A7-B17C-D820CCCDD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•"/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7464CE-0C8A-446A-A5F5-8D9499CB1D4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77AAEDD8-5BBE-485D-B3A4-6BC13DF1C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교차 연산</a:t>
            </a:r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15B77E1E-5DBB-4A77-8693-170C10484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 연산을 수행한 후의 </a:t>
            </a:r>
            <a:r>
              <a:rPr lang="ko-KR" altLang="en-US" dirty="0" err="1"/>
              <a:t>후보해</a:t>
            </a:r>
            <a:r>
              <a:rPr lang="ko-KR" altLang="en-US" dirty="0"/>
              <a:t> 사이에 수행되는데</a:t>
            </a:r>
            <a:r>
              <a:rPr lang="en-US" altLang="ko-KR" dirty="0"/>
              <a:t>, </a:t>
            </a:r>
            <a:r>
              <a:rPr lang="ko-KR" altLang="en-US" dirty="0"/>
              <a:t>이는 염색체가 교차하는 것을 모방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122C4-3BC1-4D22-BA67-E90A073D1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CE0CB71-944D-4483-8865-830A78A8D4AA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9637" name="_x191625560" descr="EMB000005144296">
            <a:extLst>
              <a:ext uri="{FF2B5EF4-FFF2-40B4-BE49-F238E27FC236}">
                <a16:creationId xmlns:a16="http://schemas.microsoft.com/office/drawing/2014/main" id="{17704CFA-1A69-4AB2-B0F6-7DC97DA8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8678" b="14684"/>
          <a:stretch>
            <a:fillRect/>
          </a:stretch>
        </p:blipFill>
        <p:spPr bwMode="auto">
          <a:xfrm>
            <a:off x="2699792" y="3140968"/>
            <a:ext cx="35639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CA08DC56-6152-4227-91B6-28CF5CA2D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1-</a:t>
            </a:r>
            <a:r>
              <a:rPr lang="ko-KR" altLang="en-US" dirty="0"/>
              <a:t>점 </a:t>
            </a:r>
            <a:r>
              <a:rPr lang="en-US" altLang="ko-KR" dirty="0"/>
              <a:t>(point) </a:t>
            </a:r>
            <a:r>
              <a:rPr lang="ko-KR" altLang="en-US" dirty="0"/>
              <a:t>교차 연산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5A71-CE37-4BB8-914A-31F57BE4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u="sng" dirty="0"/>
              <a:t>랜덤하게  교차할 점을 선택</a:t>
            </a:r>
            <a:r>
              <a:rPr lang="ko-KR" altLang="en-US" dirty="0"/>
              <a:t>한 후</a:t>
            </a:r>
            <a:r>
              <a:rPr lang="en-US" altLang="ko-KR" dirty="0"/>
              <a:t>,</a:t>
            </a:r>
            <a:r>
              <a:rPr lang="ko-KR" altLang="en-US" dirty="0"/>
              <a:t> 두 개의 후보해를 교차점을 기준으로 뒷부분을 서로 교환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후보해가 길면</a:t>
            </a:r>
            <a:r>
              <a:rPr lang="en-US" altLang="ko-KR" dirty="0"/>
              <a:t>, </a:t>
            </a:r>
            <a:r>
              <a:rPr lang="ko-KR" altLang="en-US" dirty="0"/>
              <a:t>여러 개의 교차점을 랜덤하게 정하여 교차 연산을 할 수도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53DD08-5B94-4E6A-B743-46432EB6A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847AE7-A964-454C-8221-ED2A399E2512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0661" name="_x191625480" descr="EMB00000514429a">
            <a:extLst>
              <a:ext uri="{FF2B5EF4-FFF2-40B4-BE49-F238E27FC236}">
                <a16:creationId xmlns:a16="http://schemas.microsoft.com/office/drawing/2014/main" id="{377C6DF9-0E02-458F-97F2-58EED385C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93950"/>
            <a:ext cx="568801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7073BE15-8F95-4CD8-9173-0E27402A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교차 연산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FC151239-3971-4D09-95EA-AD4AEA561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교차 연산의 목적</a:t>
            </a:r>
            <a:endParaRPr lang="en-US" altLang="ko-KR" dirty="0"/>
          </a:p>
          <a:p>
            <a:pPr lvl="1"/>
            <a:r>
              <a:rPr lang="ko-KR" altLang="en-US" dirty="0"/>
              <a:t>선택 연산을 통해서 얻은 우수한 후보해보다 우수한 후보해를 생성하기 위해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교차율 </a:t>
            </a:r>
            <a:r>
              <a:rPr lang="en-US" altLang="ko-KR" dirty="0"/>
              <a:t>(Crossover Rate)</a:t>
            </a:r>
          </a:p>
          <a:p>
            <a:pPr lvl="1"/>
            <a:r>
              <a:rPr lang="ko-KR" altLang="en-US" dirty="0"/>
              <a:t>문제에 따라 교차 연산을 수행할 후보해의 수를 조절하는데</a:t>
            </a:r>
            <a:r>
              <a:rPr lang="en-US" altLang="ko-KR" dirty="0"/>
              <a:t>, </a:t>
            </a:r>
            <a:r>
              <a:rPr lang="ko-KR" altLang="en-US" dirty="0"/>
              <a:t>이를 교차율이라고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교차율은 </a:t>
            </a:r>
            <a:r>
              <a:rPr lang="en-US" altLang="ko-KR" dirty="0">
                <a:solidFill>
                  <a:srgbClr val="00B0F0"/>
                </a:solidFill>
              </a:rPr>
              <a:t>0.2 ~ 1.0 </a:t>
            </a:r>
            <a:r>
              <a:rPr lang="ko-KR" altLang="en-US" dirty="0"/>
              <a:t>범위에서 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95039-CCFA-4AC7-BBD8-50456ED6B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D53A718-5008-4F9B-9649-61C81221BF62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B2CA2D9B-1D3D-4279-BEBB-7BAE42EDA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돌연변이 연산</a:t>
            </a:r>
          </a:p>
        </p:txBody>
      </p:sp>
      <p:sp>
        <p:nvSpPr>
          <p:cNvPr id="72707" name="내용 개체 틀 2">
            <a:extLst>
              <a:ext uri="{FF2B5EF4-FFF2-40B4-BE49-F238E27FC236}">
                <a16:creationId xmlns:a16="http://schemas.microsoft.com/office/drawing/2014/main" id="{30BA9036-7667-4A14-9C09-369F5335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교차 연산 수행 후에 돌연변이 연산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돌연변이 연산</a:t>
            </a:r>
            <a:endParaRPr lang="en-US" altLang="ko-KR" dirty="0"/>
          </a:p>
          <a:p>
            <a:pPr lvl="1"/>
            <a:r>
              <a:rPr lang="ko-KR" altLang="en-US" dirty="0"/>
              <a:t>아주 작은 확률로 후보해의 일부분을 임의로 변형시킨다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확률을 </a:t>
            </a:r>
            <a:r>
              <a:rPr lang="ko-KR" altLang="en-US" dirty="0">
                <a:solidFill>
                  <a:srgbClr val="00B0F0"/>
                </a:solidFill>
              </a:rPr>
              <a:t>돌연변이율 </a:t>
            </a:r>
            <a:r>
              <a:rPr lang="en-US" altLang="ko-KR" dirty="0">
                <a:solidFill>
                  <a:srgbClr val="00B0F0"/>
                </a:solidFill>
              </a:rPr>
              <a:t>(Mutation Rate)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(1/</a:t>
            </a:r>
            <a:r>
              <a:rPr lang="en-US" altLang="ko-KR" dirty="0" err="1"/>
              <a:t>PopSize</a:t>
            </a:r>
            <a:r>
              <a:rPr lang="en-US" altLang="ko-KR" dirty="0"/>
              <a:t>) ~ (1/Length)</a:t>
            </a:r>
            <a:r>
              <a:rPr lang="ko-KR" altLang="en-US" dirty="0"/>
              <a:t>의 범위에서 사용</a:t>
            </a:r>
            <a:endParaRPr lang="en-US" altLang="ko-KR" dirty="0"/>
          </a:p>
          <a:p>
            <a:pPr lvl="2"/>
            <a:r>
              <a:rPr lang="en-US" altLang="ko-KR" dirty="0" err="1"/>
              <a:t>PopSize</a:t>
            </a:r>
            <a:r>
              <a:rPr lang="ko-KR" altLang="en-US" dirty="0"/>
              <a:t>란 모집단 크기 </a:t>
            </a:r>
            <a:r>
              <a:rPr lang="en-US" altLang="ko-KR" dirty="0"/>
              <a:t>(Population Size)</a:t>
            </a:r>
            <a:r>
              <a:rPr lang="ko-KR" altLang="en-US" dirty="0"/>
              <a:t>로서 한 세대의 후보해의 수</a:t>
            </a:r>
            <a:endParaRPr lang="en-US" altLang="ko-KR" dirty="0"/>
          </a:p>
          <a:p>
            <a:pPr lvl="2"/>
            <a:r>
              <a:rPr lang="en-US" altLang="ko-KR" dirty="0"/>
              <a:t>Length</a:t>
            </a:r>
            <a:r>
              <a:rPr lang="ko-KR" altLang="en-US" dirty="0"/>
              <a:t>란 후보해를 이진 표현으로 했을 경우의 </a:t>
            </a:r>
            <a:r>
              <a:rPr lang="en-US" altLang="ko-KR" dirty="0"/>
              <a:t>bit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ko-KR" altLang="en-US" dirty="0"/>
              <a:t>돌연변이가 수행된 후에 후보해의 적합도가 오히려 나빠질 수도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A0746-B34F-4AA4-98A1-BFBADF589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4D0842D-92EF-4A3B-8AC0-54CC47F71BDB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4E73ACDB-4CD7-43E5-AE85-8CE1A9B48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BacktrackTSP </a:t>
            </a:r>
            <a:r>
              <a:rPr lang="ko-KR" altLang="en-US"/>
              <a:t>알고리즘의 수행 과정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D12347F2-25F7-4982-9B3A-B1636DD4D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algn="l"/>
            <a:r>
              <a:rPr lang="ko-KR" altLang="en-US" sz="2400" dirty="0"/>
              <a:t>시작점 </a:t>
            </a:r>
            <a:r>
              <a:rPr lang="en-US" altLang="ko-KR" sz="2400" dirty="0"/>
              <a:t>A, tour=</a:t>
            </a:r>
            <a:r>
              <a:rPr lang="en-US" altLang="ko-KR" sz="2400" dirty="0">
                <a:solidFill>
                  <a:srgbClr val="0000CC"/>
                </a:solidFill>
              </a:rPr>
              <a:t>[A]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bestSolution</a:t>
            </a:r>
            <a:r>
              <a:rPr lang="en-US" altLang="ko-KR" sz="2400" dirty="0"/>
              <a:t>=</a:t>
            </a:r>
            <a:r>
              <a:rPr lang="en-US" altLang="ko-KR" sz="2400" dirty="0">
                <a:solidFill>
                  <a:srgbClr val="0000CC"/>
                </a:solidFill>
              </a:rPr>
              <a:t>([A],</a:t>
            </a:r>
            <a:r>
              <a:rPr lang="ko-KR" altLang="en-US" sz="2400" dirty="0">
                <a:solidFill>
                  <a:srgbClr val="0000CC"/>
                </a:solidFill>
              </a:rPr>
              <a:t>∞</a:t>
            </a:r>
            <a:r>
              <a:rPr lang="en-US" altLang="ko-KR" sz="2400" dirty="0">
                <a:solidFill>
                  <a:srgbClr val="0000CC"/>
                </a:solidFill>
              </a:rPr>
              <a:t>)</a:t>
            </a:r>
            <a:endParaRPr lang="en-US" altLang="ko-KR" sz="2400" dirty="0"/>
          </a:p>
          <a:p>
            <a:pPr lvl="4"/>
            <a:endParaRPr lang="en-US" altLang="ko-KR" sz="1400" dirty="0"/>
          </a:p>
          <a:p>
            <a:r>
              <a:rPr lang="en-US" altLang="ko-KR" sz="2400" dirty="0" err="1"/>
              <a:t>BacktrackTSP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0000CC"/>
                </a:solidFill>
              </a:rPr>
              <a:t>tour</a:t>
            </a:r>
            <a:r>
              <a:rPr lang="en-US" altLang="ko-KR" sz="2400" dirty="0"/>
              <a:t>)</a:t>
            </a:r>
            <a:r>
              <a:rPr lang="ko-KR" altLang="en-US" sz="2400" dirty="0"/>
              <a:t> 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D8F4A-3BEF-4860-ABB8-E939D2CE1E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481321-1C2B-489C-B4B5-831C4129879A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245" name="_x191734416" descr="EMB00000f5021ed">
            <a:extLst>
              <a:ext uri="{FF2B5EF4-FFF2-40B4-BE49-F238E27FC236}">
                <a16:creationId xmlns:a16="http://schemas.microsoft.com/office/drawing/2014/main" id="{2E4ADC6C-B217-4061-B703-8F14C1DA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3084512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21D540-E93B-446A-9738-53BED7594423}"/>
              </a:ext>
            </a:extLst>
          </p:cNvPr>
          <p:cNvSpPr/>
          <p:nvPr/>
        </p:nvSpPr>
        <p:spPr>
          <a:xfrm>
            <a:off x="2123728" y="2248998"/>
            <a:ext cx="9156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시작점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251ADB21-64E2-4788-A61C-1EA763164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돌연변이 연산 예제</a:t>
            </a:r>
          </a:p>
        </p:txBody>
      </p:sp>
      <p:sp>
        <p:nvSpPr>
          <p:cNvPr id="73731" name="내용 개체 틀 2">
            <a:extLst>
              <a:ext uri="{FF2B5EF4-FFF2-40B4-BE49-F238E27FC236}">
                <a16:creationId xmlns:a16="http://schemas.microsoft.com/office/drawing/2014/main" id="{2B0E1F33-CFD4-408D-A9A1-440907210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번째 </a:t>
            </a:r>
            <a:r>
              <a:rPr lang="en-US" altLang="ko-KR" dirty="0"/>
              <a:t>bit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에서</a:t>
            </a:r>
            <a:r>
              <a:rPr lang="en-US" altLang="ko-KR" dirty="0"/>
              <a:t> 1</a:t>
            </a:r>
            <a:r>
              <a:rPr lang="ko-KR" altLang="en-US" dirty="0"/>
              <a:t>로 돌연 변이된 것을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돌연변이 연산의 목적</a:t>
            </a:r>
            <a:endParaRPr lang="en-US" altLang="ko-KR" dirty="0"/>
          </a:p>
          <a:p>
            <a:pPr lvl="1"/>
            <a:r>
              <a:rPr lang="ko-KR" altLang="en-US" dirty="0"/>
              <a:t>다음 세대에 돌연변이가 이루어진 후보해와 다른 후보해를 교차 연산함으로써 이후 세대에서 매우 우수한 후보해를 생성하기 위해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534A06-3334-49AB-9A0B-30CD2CB5D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A1CC252-2263-4B34-8545-35EA91EFE20F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3733" name="_x191624760" descr="EMB0000051442a3">
            <a:extLst>
              <a:ext uri="{FF2B5EF4-FFF2-40B4-BE49-F238E27FC236}">
                <a16:creationId xmlns:a16="http://schemas.microsoft.com/office/drawing/2014/main" id="{6EAF4FF3-8D2D-4ADB-B83B-0602400C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84438"/>
            <a:ext cx="56165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DAAB93DF-05C0-49EF-B262-FE4F68AEFAC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317500"/>
            <a:ext cx="7772400" cy="94615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9pPr>
          </a:lstStyle>
          <a:p>
            <a:r>
              <a:rPr lang="ko-KR" altLang="en-US" kern="0" dirty="0"/>
              <a:t>돌연변이 연산 역할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6E0AC9-12B9-483F-A293-1F89B36C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412776"/>
            <a:ext cx="70199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6" name="TextBox 11">
            <a:extLst>
              <a:ext uri="{FF2B5EF4-FFF2-40B4-BE49-F238E27FC236}">
                <a16:creationId xmlns:a16="http://schemas.microsoft.com/office/drawing/2014/main" id="{653303DC-3CC2-4F3F-BC07-2A312C55D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378" y="709038"/>
            <a:ext cx="35012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돌연변이 연산 후</a:t>
            </a:r>
            <a:endParaRPr kumimoji="0" lang="en-US" altLang="en-US" sz="32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1C2C9D-C9A3-47FB-BFF3-374A4280D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96056"/>
            <a:ext cx="703897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TextBox 11">
            <a:extLst>
              <a:ext uri="{FF2B5EF4-FFF2-40B4-BE49-F238E27FC236}">
                <a16:creationId xmlns:a16="http://schemas.microsoft.com/office/drawing/2014/main" id="{25BE639C-E90F-4954-A5BC-8354C094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106" y="438150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32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세대가 </a:t>
            </a:r>
            <a:r>
              <a:rPr kumimoji="0" lang="ko-KR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지난 후</a:t>
            </a:r>
            <a:r>
              <a:rPr kumimoji="0" lang="en-US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9C8190-0A71-4F1E-BE1E-4BB980D8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12776"/>
            <a:ext cx="77819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>
            <a:extLst>
              <a:ext uri="{FF2B5EF4-FFF2-40B4-BE49-F238E27FC236}">
                <a16:creationId xmlns:a16="http://schemas.microsoft.com/office/drawing/2014/main" id="{9BCAF54D-E7C3-4A60-91E0-410C9CC3D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종료 조건</a:t>
            </a:r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B0E27AB9-430C-43EF-BB8F-1676709C8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유전자 알고리즘이 항상 최적해를 찾는다는 보장이 없기 때문에  종료 조건은 일정하지 않다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알고리즘을 수행시키면서 더 이상 우수한 해가 출현하지 않으면 알고리즘을 종료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B611C-1DED-4B5D-83C6-497B5E35E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87AADFB-1042-4BD7-B1BF-38AE2D99394C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324A7352-1043-4396-9EE3-F9813DA71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GeneticAlgorithm</a:t>
            </a:r>
            <a:r>
              <a:rPr lang="en-US" altLang="ko-KR" dirty="0"/>
              <a:t> </a:t>
            </a:r>
            <a:r>
              <a:rPr lang="ko-KR" altLang="en-US" dirty="0"/>
              <a:t>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BB1F-7266-4373-B910-C071C562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다음의 </a:t>
            </a:r>
            <a:r>
              <a:rPr lang="en-US" altLang="ko-KR" dirty="0"/>
              <a:t>2</a:t>
            </a:r>
            <a:r>
              <a:rPr lang="ko-KR" altLang="en-US" dirty="0"/>
              <a:t>차 함수에 대해 유전자 알고리즘으로    </a:t>
            </a:r>
            <a:r>
              <a:rPr lang="en-US" altLang="ko-KR" dirty="0"/>
              <a:t>0 </a:t>
            </a:r>
            <a:r>
              <a:rPr lang="ko-KR" altLang="en-US" b="0" dirty="0">
                <a:latin typeface="Consolas" panose="020B0609020204030204" pitchFamily="49" charset="0"/>
              </a:rPr>
              <a:t>≤ </a:t>
            </a:r>
            <a:r>
              <a:rPr lang="en-US" altLang="ko-KR" dirty="0"/>
              <a:t>x </a:t>
            </a:r>
            <a:r>
              <a:rPr lang="ko-KR" altLang="en-US" b="0" dirty="0">
                <a:latin typeface="Consolas" panose="020B0609020204030204" pitchFamily="49" charset="0"/>
              </a:rPr>
              <a:t>≤ </a:t>
            </a:r>
            <a:r>
              <a:rPr lang="en-US" altLang="ko-KR" dirty="0"/>
              <a:t>31 </a:t>
            </a:r>
            <a:r>
              <a:rPr lang="ko-KR" altLang="en-US" dirty="0"/>
              <a:t>구간에서 최대값을 찾아보자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	f(x) = -x</a:t>
            </a:r>
            <a:r>
              <a:rPr lang="en-US" altLang="ko-KR" baseline="30000" dirty="0"/>
              <a:t>2</a:t>
            </a:r>
            <a:r>
              <a:rPr lang="en-US" altLang="ko-KR" dirty="0"/>
              <a:t> +38x + 80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초기 세대를 구성하는 후보해들을 결정한다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먼저 한 세대의 </a:t>
            </a:r>
            <a:r>
              <a:rPr lang="ko-KR" altLang="en-US" dirty="0" err="1"/>
              <a:t>후보해</a:t>
            </a:r>
            <a:r>
              <a:rPr lang="ko-KR" altLang="en-US" dirty="0"/>
              <a:t> 수를 </a:t>
            </a:r>
            <a:r>
              <a:rPr lang="en-US" altLang="ko-KR" dirty="0"/>
              <a:t>4</a:t>
            </a:r>
            <a:r>
              <a:rPr lang="ko-KR" altLang="en-US" dirty="0"/>
              <a:t>로 정하고</a:t>
            </a:r>
            <a:r>
              <a:rPr lang="en-US" altLang="ko-KR" dirty="0"/>
              <a:t>, 0~31</a:t>
            </a:r>
            <a:r>
              <a:rPr lang="ko-KR" altLang="en-US" dirty="0"/>
              <a:t>에서 랜덤하게 </a:t>
            </a:r>
            <a:r>
              <a:rPr lang="en-US" altLang="ko-KR" dirty="0"/>
              <a:t>4</a:t>
            </a:r>
            <a:r>
              <a:rPr lang="ko-KR" altLang="en-US" dirty="0"/>
              <a:t>개의 후보해인 </a:t>
            </a:r>
            <a:r>
              <a:rPr lang="en-US" altLang="ko-KR" dirty="0"/>
              <a:t>1, 29, 3, 10</a:t>
            </a:r>
            <a:r>
              <a:rPr lang="ko-KR" altLang="en-US" dirty="0"/>
              <a:t>을 선택하였다고 가정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각 후보해의 적합도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f(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en-US" altLang="ko-KR" dirty="0"/>
              <a:t>) = -(1)</a:t>
            </a:r>
            <a:r>
              <a:rPr lang="en-US" altLang="ko-KR" baseline="30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+38(1) + 80 = 117</a:t>
            </a:r>
          </a:p>
          <a:p>
            <a:pPr lvl="1">
              <a:defRPr/>
            </a:pPr>
            <a:r>
              <a:rPr lang="en-US" altLang="ko-KR" dirty="0"/>
              <a:t>f(</a:t>
            </a:r>
            <a:r>
              <a:rPr lang="en-US" altLang="ko-KR" dirty="0">
                <a:solidFill>
                  <a:srgbClr val="0000CC"/>
                </a:solidFill>
              </a:rPr>
              <a:t>29</a:t>
            </a:r>
            <a:r>
              <a:rPr lang="en-US" altLang="ko-KR" dirty="0"/>
              <a:t>) = 341</a:t>
            </a:r>
          </a:p>
          <a:p>
            <a:pPr lvl="1">
              <a:defRPr/>
            </a:pPr>
            <a:r>
              <a:rPr lang="en-US" altLang="ko-KR" dirty="0"/>
              <a:t>f(</a:t>
            </a:r>
            <a:r>
              <a:rPr lang="en-US" altLang="ko-KR" dirty="0">
                <a:solidFill>
                  <a:srgbClr val="0000CC"/>
                </a:solidFill>
              </a:rPr>
              <a:t>3</a:t>
            </a:r>
            <a:r>
              <a:rPr lang="en-US" altLang="ko-KR" dirty="0"/>
              <a:t>) = 185</a:t>
            </a:r>
          </a:p>
          <a:p>
            <a:pPr lvl="1">
              <a:defRPr/>
            </a:pPr>
            <a:r>
              <a:rPr lang="en-US" altLang="ko-KR" dirty="0"/>
              <a:t>f(</a:t>
            </a:r>
            <a:r>
              <a:rPr lang="en-US" altLang="ko-KR" dirty="0">
                <a:solidFill>
                  <a:srgbClr val="0000CC"/>
                </a:solidFill>
              </a:rPr>
              <a:t>10</a:t>
            </a:r>
            <a:r>
              <a:rPr lang="en-US" altLang="ko-KR" dirty="0"/>
              <a:t>) = 360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CB68C-36FA-4498-8ADC-0AF2B50BF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E2A75B8-90B2-4FE6-BCB3-0EDC839BE8C8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5781" name="Picture 2">
            <a:extLst>
              <a:ext uri="{FF2B5EF4-FFF2-40B4-BE49-F238E27FC236}">
                <a16:creationId xmlns:a16="http://schemas.microsoft.com/office/drawing/2014/main" id="{FB5E395D-0A4A-42A4-9B67-8E643BCE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4437063"/>
            <a:ext cx="29210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5F756EAD-E575-4AC4-895B-FB8DD77CA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GeneticAlgorithm </a:t>
            </a:r>
            <a:r>
              <a:rPr lang="ko-KR" altLang="en-US"/>
              <a:t>수행 과정</a:t>
            </a:r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1E189E76-E1D5-4B0E-83C5-8EEBE321C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세대의 평균 적합도는 </a:t>
            </a:r>
            <a:r>
              <a:rPr lang="en-US" altLang="ko-KR" dirty="0">
                <a:highlight>
                  <a:srgbClr val="FFCCFF"/>
                </a:highlight>
              </a:rPr>
              <a:t>250.75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E09C8-911A-4242-B430-1062F9D00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5529DD4-FDBB-418C-8EB5-BB3046F4B625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29BB23-62E9-43E4-A544-428B9817F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2015"/>
              </p:ext>
            </p:extLst>
          </p:nvPr>
        </p:nvGraphicFramePr>
        <p:xfrm>
          <a:off x="1908175" y="1556792"/>
          <a:ext cx="5327650" cy="2865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후보해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 표현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적합도</a:t>
                      </a:r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f(x)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원반 면적</a:t>
                      </a:r>
                      <a:endParaRPr lang="en-US" altLang="ko-KR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en-US" altLang="ko-KR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(%)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0 0 0 0 1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</a:p>
                  </a:txBody>
                  <a:tcPr marL="91424" marR="91424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117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</a:p>
                  </a:txBody>
                  <a:tcPr marL="91424" marR="91424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1 1 1 0 1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91424" marR="91424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341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34</a:t>
                      </a:r>
                    </a:p>
                  </a:txBody>
                  <a:tcPr marL="91424" marR="91424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0 0 0 1 1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91424" marR="91424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185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91424" marR="91424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0 1 0 1 0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</a:p>
                  </a:txBody>
                  <a:tcPr marL="91424" marR="91424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360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36</a:t>
                      </a:r>
                    </a:p>
                  </a:txBody>
                  <a:tcPr marL="91424" marR="91424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1,003</a:t>
                      </a:r>
                    </a:p>
                  </a:txBody>
                  <a:tcPr marL="91424" marR="9142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</a:t>
                      </a:r>
                    </a:p>
                  </a:txBody>
                  <a:tcPr marL="91424" marR="91424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평균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250.75</a:t>
                      </a:r>
                    </a:p>
                  </a:txBody>
                  <a:tcPr marL="91424" marR="91424" marT="45725" marB="45725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24" marR="91424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>
            <a:extLst>
              <a:ext uri="{FF2B5EF4-FFF2-40B4-BE49-F238E27FC236}">
                <a16:creationId xmlns:a16="http://schemas.microsoft.com/office/drawing/2014/main" id="{941E6C49-A264-4088-9B34-F7AA6D082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GeneticAlgorithm </a:t>
            </a:r>
            <a:r>
              <a:rPr lang="ko-KR" altLang="en-US"/>
              <a:t>수행 과정</a:t>
            </a:r>
          </a:p>
        </p:txBody>
      </p:sp>
      <p:sp>
        <p:nvSpPr>
          <p:cNvPr id="77827" name="내용 개체 틀 2">
            <a:extLst>
              <a:ext uri="{FF2B5EF4-FFF2-40B4-BE49-F238E27FC236}">
                <a16:creationId xmlns:a16="http://schemas.microsoft.com/office/drawing/2014/main" id="{C2B08F3E-BBCA-4239-BE16-B06692FCC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선택 연산</a:t>
            </a:r>
            <a:endParaRPr lang="en-US" altLang="ko-KR" sz="2400" dirty="0"/>
          </a:p>
          <a:p>
            <a:pPr lvl="1"/>
            <a:r>
              <a:rPr lang="ko-KR" altLang="en-US" dirty="0" err="1"/>
              <a:t>룰렛</a:t>
            </a:r>
            <a:r>
              <a:rPr lang="ko-KR" altLang="en-US" dirty="0"/>
              <a:t> 휠 선택 방법으로</a:t>
            </a:r>
            <a:r>
              <a:rPr lang="en-US" altLang="ko-KR" dirty="0"/>
              <a:t>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선택</a:t>
            </a:r>
            <a:r>
              <a:rPr lang="en-US" altLang="ko-KR" dirty="0"/>
              <a:t>,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각각 </a:t>
            </a:r>
            <a:r>
              <a:rPr lang="en-US" altLang="ko-KR" dirty="0"/>
              <a:t>1</a:t>
            </a:r>
            <a:r>
              <a:rPr lang="ko-KR" altLang="en-US" dirty="0"/>
              <a:t>번 선택</a:t>
            </a:r>
            <a:r>
              <a:rPr lang="en-US" altLang="ko-KR" dirty="0"/>
              <a:t>,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은 선택이 안되었다고 가정</a:t>
            </a:r>
            <a:endParaRPr lang="en-US" altLang="ko-KR" dirty="0"/>
          </a:p>
          <a:p>
            <a:r>
              <a:rPr lang="ko-KR" altLang="en-US" sz="2400" dirty="0"/>
              <a:t>교차 연산</a:t>
            </a:r>
            <a:endParaRPr lang="en-US" altLang="ko-KR" sz="2400" dirty="0"/>
          </a:p>
          <a:p>
            <a:pPr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개이므로</a:t>
            </a:r>
            <a:r>
              <a:rPr lang="en-US" altLang="ko-KR" dirty="0"/>
              <a:t>,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4</a:t>
            </a:r>
            <a:r>
              <a:rPr lang="ko-KR" altLang="en-US" dirty="0"/>
              <a:t>를 짝짓고</a:t>
            </a:r>
            <a:r>
              <a:rPr lang="en-US" altLang="ko-KR" dirty="0"/>
              <a:t>,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err="1"/>
              <a:t>짝지어</a:t>
            </a:r>
            <a:r>
              <a:rPr lang="ko-KR" altLang="en-US" dirty="0"/>
              <a:t> 아래와 같이 교차 연산을 수행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1</a:t>
            </a:r>
            <a:r>
              <a:rPr lang="ko-KR" altLang="en-US" dirty="0"/>
              <a:t>점</a:t>
            </a:r>
            <a:r>
              <a:rPr lang="en-US" altLang="ko-KR" dirty="0"/>
              <a:t>-</a:t>
            </a:r>
            <a:r>
              <a:rPr lang="ko-KR" altLang="en-US" dirty="0"/>
              <a:t>교차 연산을 위해 아래와 같이 임의의 교차점이 선택되었다고 가정</a:t>
            </a:r>
            <a:endParaRPr lang="en-US" altLang="ko-KR" dirty="0"/>
          </a:p>
          <a:p>
            <a:r>
              <a:rPr lang="ko-KR" altLang="en-US" sz="2400" dirty="0"/>
              <a:t>돌연변이 연산</a:t>
            </a:r>
            <a:endParaRPr lang="en-US" altLang="ko-KR" sz="2400" dirty="0"/>
          </a:p>
          <a:p>
            <a:pPr lvl="1"/>
            <a:r>
              <a:rPr lang="ko-KR" altLang="en-US" dirty="0"/>
              <a:t>교차 연산 후에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왼쪽에서 두 번째 </a:t>
            </a:r>
            <a:r>
              <a:rPr lang="en-US" altLang="ko-KR" dirty="0"/>
              <a:t>bit</a:t>
            </a:r>
            <a:r>
              <a:rPr lang="ko-KR" altLang="en-US" dirty="0"/>
              <a:t>가 돌연변이가 되어 </a:t>
            </a:r>
            <a:r>
              <a:rPr lang="en-US" altLang="ko-KR" dirty="0"/>
              <a:t>‘1’</a:t>
            </a:r>
            <a:r>
              <a:rPr lang="ko-KR" altLang="en-US" dirty="0"/>
              <a:t>에서 </a:t>
            </a:r>
            <a:r>
              <a:rPr lang="en-US" altLang="ko-KR" dirty="0"/>
              <a:t>‘0’</a:t>
            </a:r>
            <a:r>
              <a:rPr lang="ko-KR" altLang="en-US" dirty="0"/>
              <a:t>으로 바뀌었다고 가정</a:t>
            </a:r>
            <a:endParaRPr lang="en-US" altLang="ko-KR" dirty="0"/>
          </a:p>
          <a:p>
            <a:pPr lvl="1"/>
            <a:r>
              <a:rPr lang="ko-KR" altLang="en-US" dirty="0"/>
              <a:t>다른 후보해는 교차 연산 후와 동일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22C57-0C1A-457F-A105-6DB38BC91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925" y="6669088"/>
            <a:ext cx="649288" cy="215900"/>
          </a:xfrm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BEE5159-B013-4139-8BC2-D18226F558D7}" type="slidenum">
              <a:rPr lang="en-US" altLang="ko-KR" sz="1200">
                <a:latin typeface="Tahoma" panose="020B0604030504040204" pitchFamily="34" charset="0"/>
              </a:rPr>
              <a:pPr/>
              <a:t>67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96733-2BBF-4BFB-A0D8-6846C9FF7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865787A9-2A5C-40A4-BB12-8CC923AD3FA6}" type="slidenum">
              <a:rPr lang="en-US" altLang="ko-KR" smtClean="0"/>
              <a:pPr/>
              <a:t>68</a:t>
            </a:fld>
            <a:r>
              <a:rPr lang="en-US" altLang="ko-KR"/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27F87-8ACF-4D83-993C-6E14826F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0" y="1628800"/>
            <a:ext cx="7911160" cy="396103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3B0A2C2-67D9-4AA6-B25D-B0A035BD1F9E}"/>
              </a:ext>
            </a:extLst>
          </p:cNvPr>
          <p:cNvSpPr/>
          <p:nvPr/>
        </p:nvSpPr>
        <p:spPr bwMode="auto">
          <a:xfrm>
            <a:off x="1154284" y="1505527"/>
            <a:ext cx="1154807" cy="1311564"/>
          </a:xfrm>
          <a:custGeom>
            <a:avLst/>
            <a:gdLst>
              <a:gd name="connsiteX0" fmla="*/ 1154807 w 1154807"/>
              <a:gd name="connsiteY0" fmla="*/ 1311564 h 1311564"/>
              <a:gd name="connsiteX1" fmla="*/ 27971 w 1154807"/>
              <a:gd name="connsiteY1" fmla="*/ 609600 h 1311564"/>
              <a:gd name="connsiteX2" fmla="*/ 452843 w 1154807"/>
              <a:gd name="connsiteY2" fmla="*/ 0 h 13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807" h="1311564">
                <a:moveTo>
                  <a:pt x="1154807" y="1311564"/>
                </a:moveTo>
                <a:cubicBezTo>
                  <a:pt x="649886" y="1069879"/>
                  <a:pt x="144965" y="828194"/>
                  <a:pt x="27971" y="609600"/>
                </a:cubicBezTo>
                <a:cubicBezTo>
                  <a:pt x="-89023" y="391006"/>
                  <a:pt x="181910" y="195503"/>
                  <a:pt x="452843" y="0"/>
                </a:cubicBezTo>
              </a:path>
            </a:pathLst>
          </a:custGeom>
          <a:noFill/>
          <a:ln w="17526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B68D9-AFD7-44DE-AC7D-CE5064ADE5FC}"/>
              </a:ext>
            </a:extLst>
          </p:cNvPr>
          <p:cNvSpPr txBox="1"/>
          <p:nvPr/>
        </p:nvSpPr>
        <p:spPr>
          <a:xfrm>
            <a:off x="385752" y="115166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랜덤하게 선택된 교차점</a:t>
            </a:r>
          </a:p>
        </p:txBody>
      </p:sp>
    </p:spTree>
    <p:extLst>
      <p:ext uri="{BB962C8B-B14F-4D97-AF65-F5344CB8AC3E}">
        <p14:creationId xmlns:p14="http://schemas.microsoft.com/office/powerpoint/2010/main" val="92094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>
            <a:extLst>
              <a:ext uri="{FF2B5EF4-FFF2-40B4-BE49-F238E27FC236}">
                <a16:creationId xmlns:a16="http://schemas.microsoft.com/office/drawing/2014/main" id="{863D9FFC-4B6B-441D-8B2D-0833DD0B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세대의 후보해에 대한 적합도</a:t>
            </a:r>
            <a:endParaRPr lang="en-US" altLang="ko-KR" dirty="0"/>
          </a:p>
        </p:txBody>
      </p:sp>
      <p:sp>
        <p:nvSpPr>
          <p:cNvPr id="79875" name="내용 개체 틀 2">
            <a:extLst>
              <a:ext uri="{FF2B5EF4-FFF2-40B4-BE49-F238E27FC236}">
                <a16:creationId xmlns:a16="http://schemas.microsoft.com/office/drawing/2014/main" id="{A675D8C7-F994-425C-B02E-167561E7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9"/>
            <a:ext cx="7772400" cy="107932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평균 적합도가 </a:t>
            </a:r>
            <a:r>
              <a:rPr lang="en-US" altLang="ko-KR" sz="2400" dirty="0">
                <a:highlight>
                  <a:srgbClr val="FFCCFF"/>
                </a:highlight>
              </a:rPr>
              <a:t>343.5</a:t>
            </a:r>
            <a:r>
              <a:rPr lang="ko-KR" altLang="en-US" sz="2400" dirty="0"/>
              <a:t>로 첫 세대의 </a:t>
            </a:r>
            <a:r>
              <a:rPr lang="en-US" altLang="ko-KR" sz="2400" dirty="0"/>
              <a:t>250.75</a:t>
            </a:r>
            <a:r>
              <a:rPr lang="ko-KR" altLang="en-US" sz="2400" dirty="0"/>
              <a:t>보다 많이 향상됨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29854E-F42E-478D-8F43-646FF2226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3B8908B-3AF5-4B80-AEB1-58E02019FD5E}" type="slidenum">
              <a:rPr lang="en-US" altLang="ko-KR" sz="1200">
                <a:latin typeface="Tahoma" panose="020B0604030504040204" pitchFamily="34" charset="0"/>
              </a:rPr>
              <a:pPr/>
              <a:t>69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9877" name="Picture 2">
            <a:extLst>
              <a:ext uri="{FF2B5EF4-FFF2-40B4-BE49-F238E27FC236}">
                <a16:creationId xmlns:a16="http://schemas.microsoft.com/office/drawing/2014/main" id="{9DE27A9B-6E03-4FBB-85D1-633481A9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095625"/>
            <a:ext cx="2563871" cy="177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0700FB-8C12-4950-8FED-FAF5BEDA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6900"/>
              </p:ext>
            </p:extLst>
          </p:nvPr>
        </p:nvGraphicFramePr>
        <p:xfrm>
          <a:off x="3249671" y="2348880"/>
          <a:ext cx="5329238" cy="2865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1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후보해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진 표현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적합도</a:t>
                      </a:r>
                      <a:endParaRPr lang="en-US" altLang="ko-KR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f(x)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원반 면적 </a:t>
                      </a:r>
                      <a:r>
                        <a:rPr lang="en-US" altLang="ko-KR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(%)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1 0 0 1 0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440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32</a:t>
                      </a:r>
                    </a:p>
                  </a:txBody>
                  <a:tcPr marL="91451" marR="91451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0 1 1 0 1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13</a:t>
                      </a:r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405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91451" marR="91451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0 0 0 1 0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152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</a:t>
                      </a:r>
                    </a:p>
                  </a:txBody>
                  <a:tcPr marL="91451" marR="91451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0 1 0 1 1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</a:t>
                      </a:r>
                    </a:p>
                  </a:txBody>
                  <a:tcPr marL="91451" marR="91451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377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91451" marR="91451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1,374</a:t>
                      </a:r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100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평균</a:t>
                      </a:r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바탕" pitchFamily="18" charset="-127"/>
                        <a:ea typeface="바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343.5</a:t>
                      </a:r>
                    </a:p>
                  </a:txBody>
                  <a:tcPr marL="91451" marR="91451" marT="45725" marB="45725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6B7FA009-E29B-4EA1-93EF-2EC7AE3F7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newTour</a:t>
            </a:r>
            <a:r>
              <a:rPr lang="en-US" altLang="ko-KR" dirty="0"/>
              <a:t> = [A, B]</a:t>
            </a:r>
            <a:endParaRPr lang="ko-KR" altLang="en-US" dirty="0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07E421A1-10A3-4134-8392-C7B05EE80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tour [A]</a:t>
            </a:r>
            <a:r>
              <a:rPr lang="ko-KR" altLang="en-US" dirty="0"/>
              <a:t>를 확장할 수 있는 점은 </a:t>
            </a:r>
            <a:r>
              <a:rPr lang="en-US" altLang="ko-KR" dirty="0"/>
              <a:t>B, C, D, E, </a:t>
            </a:r>
            <a:r>
              <a:rPr lang="ko-KR" altLang="en-US" dirty="0"/>
              <a:t>따라서 각 점에 대해 루프 수행</a:t>
            </a:r>
            <a:endParaRPr lang="en-US" altLang="ko-KR" dirty="0"/>
          </a:p>
          <a:p>
            <a:pPr lvl="1"/>
            <a:r>
              <a:rPr lang="ko-KR" altLang="en-US" dirty="0"/>
              <a:t>먼저 점 </a:t>
            </a:r>
            <a:r>
              <a:rPr lang="en-US" altLang="ko-KR" dirty="0"/>
              <a:t>B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lvl="1"/>
            <a:r>
              <a:rPr lang="en-US" altLang="ko-KR" dirty="0" err="1"/>
              <a:t>newTour</a:t>
            </a:r>
            <a:r>
              <a:rPr lang="en-US" altLang="ko-KR" dirty="0"/>
              <a:t> = [A, B],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newTour</a:t>
            </a:r>
            <a:r>
              <a:rPr lang="ko-KR" altLang="en-US" dirty="0"/>
              <a:t>의 거리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2, </a:t>
            </a:r>
            <a:r>
              <a:rPr lang="ko-KR" altLang="en-US" dirty="0"/>
              <a:t>왜냐하면 간선 </a:t>
            </a:r>
            <a:r>
              <a:rPr lang="en-US" altLang="ko-KR" dirty="0"/>
              <a:t>(A, B)</a:t>
            </a:r>
            <a:r>
              <a:rPr lang="ko-KR" altLang="en-US" dirty="0"/>
              <a:t>의 가중치가 </a:t>
            </a:r>
            <a:r>
              <a:rPr lang="en-US" altLang="ko-KR" dirty="0"/>
              <a:t>2</a:t>
            </a:r>
            <a:r>
              <a:rPr lang="ko-KR" altLang="en-US" dirty="0"/>
              <a:t>이므로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00FF"/>
                </a:solidFill>
              </a:rPr>
              <a:t>BacktrackTSP</a:t>
            </a:r>
            <a:r>
              <a:rPr lang="en-US" altLang="ko-KR" dirty="0"/>
              <a:t>([A, B])</a:t>
            </a:r>
            <a:r>
              <a:rPr lang="ko-KR" altLang="en-US" dirty="0"/>
              <a:t> 순환 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1BB28-E6ED-411C-A1C4-C9956E807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E32E46F-923E-46D6-8B49-01B4FC69B90B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069607-997D-444F-B018-A3D90ED6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573016"/>
            <a:ext cx="59721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D77564B4-9F2C-4419-BA7E-E021A6CDB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종료</a:t>
            </a:r>
            <a:endParaRPr lang="en-US" altLang="ko-KR" dirty="0"/>
          </a:p>
        </p:txBody>
      </p:sp>
      <p:sp>
        <p:nvSpPr>
          <p:cNvPr id="80899" name="내용 개체 틀 2">
            <a:extLst>
              <a:ext uri="{FF2B5EF4-FFF2-40B4-BE49-F238E27FC236}">
                <a16:creationId xmlns:a16="http://schemas.microsoft.com/office/drawing/2014/main" id="{4B603D81-1C5D-4770-ADB1-CD1F41FDF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ko-KR" altLang="en-US" sz="2400" dirty="0"/>
              <a:t>충분한 세대를 거쳐 </a:t>
            </a:r>
            <a:r>
              <a:rPr lang="en-US" altLang="ko-KR" sz="2400" dirty="0"/>
              <a:t>repeat-</a:t>
            </a:r>
            <a:r>
              <a:rPr lang="ko-KR" altLang="en-US" sz="2400" dirty="0"/>
              <a:t>루프를 더 수행하여 후보해의 적합도가 변하지 않으면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알고리즘을 종료</a:t>
            </a:r>
            <a:endParaRPr lang="en-US" altLang="ko-KR" sz="2400" dirty="0"/>
          </a:p>
          <a:p>
            <a:pPr>
              <a:spcAft>
                <a:spcPts val="2400"/>
              </a:spcAft>
            </a:pPr>
            <a:r>
              <a:rPr lang="ko-KR" altLang="en-US" sz="2400" dirty="0" err="1"/>
              <a:t>후보해</a:t>
            </a:r>
            <a:r>
              <a:rPr lang="ko-KR" altLang="en-US" sz="2400" dirty="0"/>
              <a:t> 중에서 가장 적합도가 높은 후보해를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5490A5-8A1F-4AEA-9270-BD4EA70C2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BE32764-2044-4BED-A36C-11F12D4FCE83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>
            <a:extLst>
              <a:ext uri="{FF2B5EF4-FFF2-40B4-BE49-F238E27FC236}">
                <a16:creationId xmlns:a16="http://schemas.microsoft.com/office/drawing/2014/main" id="{A8D2AE78-5BBC-4C25-9A1A-55C73B48B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TSP</a:t>
            </a:r>
            <a:r>
              <a:rPr lang="ko-KR" altLang="en-US" dirty="0"/>
              <a:t>를 위한 </a:t>
            </a:r>
            <a:r>
              <a:rPr lang="en-US" altLang="ko-KR" dirty="0" err="1"/>
              <a:t>GeneticAlgorithm</a:t>
            </a:r>
            <a:endParaRPr lang="ko-KR" altLang="en-US" dirty="0"/>
          </a:p>
        </p:txBody>
      </p:sp>
      <p:sp>
        <p:nvSpPr>
          <p:cNvPr id="81923" name="내용 개체 틀 2">
            <a:extLst>
              <a:ext uri="{FF2B5EF4-FFF2-40B4-BE49-F238E27FC236}">
                <a16:creationId xmlns:a16="http://schemas.microsoft.com/office/drawing/2014/main" id="{550C6ACC-B3DD-4595-9E7A-AB987B2D1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여행자 문제를 해결할 때 </a:t>
            </a:r>
            <a:r>
              <a:rPr lang="en-US" altLang="ko-KR" dirty="0" err="1"/>
              <a:t>GeneticAlgorithm</a:t>
            </a:r>
            <a:r>
              <a:rPr lang="ko-KR" altLang="en-US" dirty="0"/>
              <a:t>을 적용하기 위해 사용되는 </a:t>
            </a:r>
            <a:r>
              <a:rPr lang="en-US" altLang="ko-KR" dirty="0"/>
              <a:t>2</a:t>
            </a:r>
            <a:r>
              <a:rPr lang="ko-KR" altLang="en-US" dirty="0"/>
              <a:t>가지의 교차 연산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점 교차 연산</a:t>
            </a:r>
            <a:endParaRPr lang="en-US" altLang="ko-KR" dirty="0"/>
          </a:p>
          <a:p>
            <a:pPr lvl="1"/>
            <a:r>
              <a:rPr lang="ko-KR" altLang="en-US" dirty="0"/>
              <a:t>사이클 교차 연산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여행자 문제의 </a:t>
            </a:r>
            <a:r>
              <a:rPr lang="ko-KR" altLang="en-US" dirty="0" err="1"/>
              <a:t>후보해</a:t>
            </a:r>
            <a:endParaRPr lang="en-US" altLang="ko-KR" dirty="0"/>
          </a:p>
          <a:p>
            <a:pPr lvl="1"/>
            <a:r>
              <a:rPr lang="ko-KR" altLang="en-US" dirty="0"/>
              <a:t>시작 도시부터 각 도시를 중복없이 나열하여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A232A-5511-4F04-8796-C63F3DBF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D341AB2-ACDD-41D7-B553-65F003157224}" type="slidenum">
              <a:rPr lang="en-US" altLang="ko-KR" sz="1200">
                <a:latin typeface="Tahoma" panose="020B0604030504040204" pitchFamily="34" charset="0"/>
              </a:rPr>
              <a:pPr/>
              <a:t>71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>
            <a:extLst>
              <a:ext uri="{FF2B5EF4-FFF2-40B4-BE49-F238E27FC236}">
                <a16:creationId xmlns:a16="http://schemas.microsoft.com/office/drawing/2014/main" id="{D535AE81-8730-48F3-A16B-C5BD4638D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점</a:t>
            </a:r>
            <a:r>
              <a:rPr lang="en-US" altLang="ko-KR" dirty="0"/>
              <a:t>-</a:t>
            </a:r>
            <a:r>
              <a:rPr lang="ko-KR" altLang="en-US" dirty="0"/>
              <a:t>교차 연산</a:t>
            </a:r>
            <a:endParaRPr lang="en-US" altLang="ko-KR" dirty="0"/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10197525-F456-4429-B035-E98FF364A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0768"/>
            <a:ext cx="7772400" cy="5255295"/>
          </a:xfrm>
        </p:spPr>
        <p:txBody>
          <a:bodyPr/>
          <a:lstStyle/>
          <a:p>
            <a:pPr marL="285750" lvl="1"/>
            <a:r>
              <a:rPr lang="ko-KR" altLang="en-US" dirty="0"/>
              <a:t>임의의 </a:t>
            </a:r>
            <a:r>
              <a:rPr lang="en-US" altLang="ko-KR" dirty="0"/>
              <a:t>2</a:t>
            </a:r>
            <a:r>
              <a:rPr lang="ko-KR" altLang="en-US" dirty="0"/>
              <a:t>점을 정한 후</a:t>
            </a:r>
            <a:r>
              <a:rPr lang="en-US" altLang="ko-KR" dirty="0"/>
              <a:t>, </a:t>
            </a:r>
            <a:r>
              <a:rPr lang="ko-KR" altLang="en-US" dirty="0"/>
              <a:t>가운데 부분을 서로 교환</a:t>
            </a:r>
            <a:endParaRPr lang="en-US" altLang="ko-KR" dirty="0"/>
          </a:p>
          <a:p>
            <a:pPr marL="285750" lvl="1"/>
            <a:r>
              <a:rPr lang="ko-KR" altLang="en-US" dirty="0"/>
              <a:t>이후 중복되는 도시</a:t>
            </a:r>
            <a:r>
              <a:rPr lang="en-US" altLang="ko-KR" dirty="0"/>
              <a:t>(</a:t>
            </a:r>
            <a:r>
              <a:rPr lang="ko-KR" altLang="en-US" dirty="0"/>
              <a:t>점선 박스 내의 도시</a:t>
            </a:r>
            <a:r>
              <a:rPr lang="en-US" altLang="ko-KR" dirty="0"/>
              <a:t>)</a:t>
            </a:r>
            <a:r>
              <a:rPr lang="ko-KR" altLang="en-US" dirty="0"/>
              <a:t>를 현재 후보해에 없는 도시로 차례로 바꾼다</a:t>
            </a:r>
            <a:r>
              <a:rPr lang="en-US" altLang="ko-KR" dirty="0"/>
              <a:t>.</a:t>
            </a:r>
          </a:p>
          <a:p>
            <a:pPr marL="285750" lvl="1"/>
            <a:endParaRPr lang="en-US" altLang="ko-KR" dirty="0"/>
          </a:p>
          <a:p>
            <a:pPr marL="285750" lvl="1"/>
            <a:endParaRPr lang="en-US" altLang="ko-KR" dirty="0"/>
          </a:p>
          <a:p>
            <a:pPr marL="285750" lvl="1"/>
            <a:endParaRPr lang="en-US" altLang="ko-KR" dirty="0"/>
          </a:p>
          <a:p>
            <a:pPr marL="285750" lvl="1"/>
            <a:endParaRPr lang="en-US" altLang="ko-KR" dirty="0"/>
          </a:p>
          <a:p>
            <a:pPr marL="285750" lvl="1"/>
            <a:r>
              <a:rPr lang="ko-KR" altLang="en-US" sz="2000" dirty="0" err="1"/>
              <a:t>후보해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에 대해 가운데 부분을 제외한 부분에 있는 </a:t>
            </a:r>
            <a:r>
              <a:rPr lang="en-US" altLang="ko-KR" sz="2000" dirty="0"/>
              <a:t>H, B, A</a:t>
            </a:r>
            <a:r>
              <a:rPr lang="ko-KR" altLang="en-US" sz="2000" dirty="0"/>
              <a:t>를 각각 </a:t>
            </a:r>
            <a:r>
              <a:rPr lang="en-US" altLang="ko-KR" sz="2000" dirty="0"/>
              <a:t>C, D, E</a:t>
            </a:r>
            <a:r>
              <a:rPr lang="ko-KR" altLang="en-US" sz="2000" dirty="0"/>
              <a:t>로 바꾸고</a:t>
            </a:r>
            <a:endParaRPr lang="en-US" altLang="ko-KR" sz="2000" dirty="0"/>
          </a:p>
          <a:p>
            <a:pPr marL="285750" lvl="1"/>
            <a:r>
              <a:rPr lang="ko-KR" altLang="en-US" sz="2000" dirty="0" err="1"/>
              <a:t>후보해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에 대해 가운데 부분을 제외한 부분에 있는 </a:t>
            </a:r>
            <a:r>
              <a:rPr lang="en-US" altLang="ko-KR" sz="2000" dirty="0"/>
              <a:t>C, D, E </a:t>
            </a:r>
            <a:r>
              <a:rPr lang="ko-KR" altLang="en-US" sz="2000" dirty="0"/>
              <a:t>를 각각 </a:t>
            </a:r>
            <a:r>
              <a:rPr lang="en-US" altLang="ko-KR" sz="2000" dirty="0"/>
              <a:t>H, B, A 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237C7-636A-4A55-9222-15217BFF3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58B0A4E-A7AE-4A2D-8090-F72C85CA8E0B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059936-6692-48D8-8943-1255FA8D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0" y="3263255"/>
            <a:ext cx="7753350" cy="8858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C5A044-D524-48BB-B193-310A70FF0828}"/>
              </a:ext>
            </a:extLst>
          </p:cNvPr>
          <p:cNvSpPr/>
          <p:nvPr/>
        </p:nvSpPr>
        <p:spPr>
          <a:xfrm>
            <a:off x="34924" y="3308433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CFC517-6CDF-487E-B80F-967C0637A045}"/>
              </a:ext>
            </a:extLst>
          </p:cNvPr>
          <p:cNvSpPr/>
          <p:nvPr/>
        </p:nvSpPr>
        <p:spPr>
          <a:xfrm>
            <a:off x="34924" y="373052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>
            <a:extLst>
              <a:ext uri="{FF2B5EF4-FFF2-40B4-BE49-F238E27FC236}">
                <a16:creationId xmlns:a16="http://schemas.microsoft.com/office/drawing/2014/main" id="{03C3C083-81A8-4AE2-B4F3-00CE85F6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사이클 교차 연산</a:t>
            </a:r>
            <a:endParaRPr lang="en-US" altLang="ko-KR" dirty="0"/>
          </a:p>
        </p:txBody>
      </p:sp>
      <p:sp>
        <p:nvSpPr>
          <p:cNvPr id="83971" name="내용 개체 틀 2">
            <a:extLst>
              <a:ext uri="{FF2B5EF4-FFF2-40B4-BE49-F238E27FC236}">
                <a16:creationId xmlns:a16="http://schemas.microsoft.com/office/drawing/2014/main" id="{192AEA0B-C10C-4F5C-8325-C655E0B22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임의의 도시 </a:t>
            </a:r>
            <a:r>
              <a:rPr lang="en-US" altLang="ko-KR" dirty="0"/>
              <a:t>C</a:t>
            </a:r>
            <a:r>
              <a:rPr lang="ko-KR" altLang="en-US" dirty="0"/>
              <a:t>를 선택한 후</a:t>
            </a:r>
            <a:r>
              <a:rPr lang="en-US" altLang="ko-KR" dirty="0"/>
              <a:t>, C</a:t>
            </a:r>
            <a:r>
              <a:rPr lang="ko-KR" altLang="en-US" dirty="0"/>
              <a:t>와 같은 위치에 있는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도시 </a:t>
            </a:r>
            <a:r>
              <a:rPr lang="en-US" altLang="ko-KR" dirty="0"/>
              <a:t>D</a:t>
            </a:r>
            <a:r>
              <a:rPr lang="ko-KR" altLang="en-US" dirty="0"/>
              <a:t>와 바꾼다</a:t>
            </a:r>
            <a:r>
              <a:rPr lang="en-US" altLang="ko-KR" dirty="0"/>
              <a:t>.</a:t>
            </a:r>
          </a:p>
          <a:p>
            <a:pPr marL="285750" lvl="1"/>
            <a:r>
              <a:rPr lang="ko-KR" altLang="en-US" dirty="0"/>
              <a:t>바꾼 후에는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에는 </a:t>
            </a:r>
            <a:r>
              <a:rPr lang="en-US" altLang="ko-KR" dirty="0"/>
              <a:t>C</a:t>
            </a:r>
            <a:r>
              <a:rPr lang="ko-KR" altLang="en-US" dirty="0"/>
              <a:t>가 없고</a:t>
            </a:r>
            <a:r>
              <a:rPr lang="en-US" altLang="ko-KR" dirty="0"/>
              <a:t>, 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존재한다</a:t>
            </a:r>
            <a:r>
              <a:rPr lang="en-US" altLang="ko-KR" dirty="0"/>
              <a:t>.</a:t>
            </a:r>
          </a:p>
          <a:p>
            <a:pPr marL="285750" lvl="1"/>
            <a:r>
              <a:rPr lang="ko-KR" altLang="en-US" dirty="0"/>
              <a:t>이를 해결하기 위해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원래부터 있었던 </a:t>
            </a:r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D</a:t>
            </a:r>
            <a:r>
              <a:rPr lang="ko-KR" altLang="en-US" dirty="0"/>
              <a:t>와 같은 위치에 있는 </a:t>
            </a:r>
            <a:r>
              <a:rPr lang="en-US" altLang="ko-KR" dirty="0"/>
              <a:t>G</a:t>
            </a:r>
            <a:r>
              <a:rPr lang="ko-KR" altLang="en-US" dirty="0"/>
              <a:t>와 바꾼다</a:t>
            </a:r>
            <a:r>
              <a:rPr lang="en-US" altLang="ko-KR" dirty="0"/>
              <a:t>.</a:t>
            </a:r>
          </a:p>
          <a:p>
            <a:pPr marL="285750" lvl="1"/>
            <a:r>
              <a:rPr lang="ko-KR" altLang="en-US" dirty="0"/>
              <a:t>이렇게 반복하여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로부터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바뀌게 되면 교차 연산을 마친다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B8AF9-7025-4EC4-AAAF-D625965A5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3B41527-3B4D-48D6-974C-CD451C274A85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3973" name="_x191625560" descr="EMB0000051442d7">
            <a:extLst>
              <a:ext uri="{FF2B5EF4-FFF2-40B4-BE49-F238E27FC236}">
                <a16:creationId xmlns:a16="http://schemas.microsoft.com/office/drawing/2014/main" id="{4624AEB2-19AA-467E-9A87-3A227606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7" y="4581128"/>
            <a:ext cx="7772401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8937F6-3646-407F-8DAB-02B4D829E8A0}"/>
              </a:ext>
            </a:extLst>
          </p:cNvPr>
          <p:cNvSpPr/>
          <p:nvPr/>
        </p:nvSpPr>
        <p:spPr>
          <a:xfrm>
            <a:off x="34925" y="4869821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4DC08-581C-4163-AA45-540281DFE50D}"/>
              </a:ext>
            </a:extLst>
          </p:cNvPr>
          <p:cNvSpPr/>
          <p:nvPr/>
        </p:nvSpPr>
        <p:spPr>
          <a:xfrm>
            <a:off x="34925" y="5291916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후보해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E385A-88C3-4FA2-81C7-1B22B7CF3E2C}"/>
              </a:ext>
            </a:extLst>
          </p:cNvPr>
          <p:cNvSpPr txBox="1"/>
          <p:nvPr/>
        </p:nvSpPr>
        <p:spPr>
          <a:xfrm>
            <a:off x="5148064" y="153203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  <a:sym typeface="Wingdings 2" panose="05020102010507070707" pitchFamily="18" charset="2"/>
              </a:rPr>
              <a:t></a:t>
            </a:r>
            <a:endParaRPr lang="ko-KR" altLang="en-US" sz="2800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666C-69F2-4F7C-BD43-0AC0F4DCFA01}"/>
              </a:ext>
            </a:extLst>
          </p:cNvPr>
          <p:cNvSpPr/>
          <p:nvPr/>
        </p:nvSpPr>
        <p:spPr>
          <a:xfrm>
            <a:off x="3491880" y="5605790"/>
            <a:ext cx="4251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sym typeface="Wingdings 2" panose="05020102010507070707" pitchFamily="18" charset="2"/>
              </a:rPr>
              <a:t>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A95DB0-3443-4CBB-AB78-FEEBCB8F4A56}"/>
              </a:ext>
            </a:extLst>
          </p:cNvPr>
          <p:cNvSpPr/>
          <p:nvPr/>
        </p:nvSpPr>
        <p:spPr>
          <a:xfrm>
            <a:off x="5580112" y="285293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  <a:sym typeface="Wingdings 2" panose="05020102010507070707" pitchFamily="18" charset="2"/>
              </a:rPr>
              <a:t></a:t>
            </a:r>
            <a:endParaRPr lang="ko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DBC798-9BE7-4066-BE07-07F1EE4D149D}"/>
              </a:ext>
            </a:extLst>
          </p:cNvPr>
          <p:cNvSpPr/>
          <p:nvPr/>
        </p:nvSpPr>
        <p:spPr>
          <a:xfrm>
            <a:off x="5826384" y="555192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B0F0"/>
                </a:solidFill>
                <a:sym typeface="Wingdings 2" panose="05020102010507070707" pitchFamily="18" charset="2"/>
              </a:rPr>
              <a:t>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A9BE72-E4F1-496C-8CD9-9AEE646230CC}"/>
              </a:ext>
            </a:extLst>
          </p:cNvPr>
          <p:cNvSpPr/>
          <p:nvPr/>
        </p:nvSpPr>
        <p:spPr>
          <a:xfrm>
            <a:off x="3451804" y="376987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B0F0"/>
                </a:solidFill>
                <a:sym typeface="Wingdings 2" panose="05020102010507070707" pitchFamily="18" charset="2"/>
              </a:rPr>
              <a:t>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11E84-CB43-4580-B66A-D0E75CEF82C2}"/>
              </a:ext>
            </a:extLst>
          </p:cNvPr>
          <p:cNvSpPr/>
          <p:nvPr/>
        </p:nvSpPr>
        <p:spPr>
          <a:xfrm>
            <a:off x="8540731" y="552510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B0F0"/>
                </a:solidFill>
                <a:sym typeface="Wingdings 2" panose="05020102010507070707" pitchFamily="18" charset="2"/>
              </a:rPr>
              <a:t>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>
            <a:extLst>
              <a:ext uri="{FF2B5EF4-FFF2-40B4-BE49-F238E27FC236}">
                <a16:creationId xmlns:a16="http://schemas.microsoft.com/office/drawing/2014/main" id="{FAC2FC31-9F23-49F2-B712-61DB685F7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실험 필요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DE2E2-3C6A-4273-B55D-8063C002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유전자 알고리즘은 대부분의 경우 실제로 적지 않은 실험이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주어진 문제에 대해서 모집단의 크기</a:t>
            </a:r>
            <a:r>
              <a:rPr lang="en-US" altLang="ko-KR" dirty="0"/>
              <a:t>, </a:t>
            </a:r>
            <a:r>
              <a:rPr lang="ko-KR" altLang="en-US" dirty="0"/>
              <a:t>교차율</a:t>
            </a:r>
            <a:r>
              <a:rPr lang="en-US" altLang="ko-KR" dirty="0"/>
              <a:t>, </a:t>
            </a:r>
            <a:r>
              <a:rPr lang="ko-KR" altLang="en-US" dirty="0"/>
              <a:t>돌연변이율 등과 같은 파라미터가 다양한 실험을 통해서 조절되어야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repeat-</a:t>
            </a:r>
            <a:r>
              <a:rPr lang="ko-KR" altLang="en-US" dirty="0"/>
              <a:t>루프의 종료 조건도 실험을 통해서 결정할 수밖에 없다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또한 다양한 선택 연산과 교차 연산 중에서 어떤 연산이 주어진 문제에 적절한지도 많은 실험을 통해서 결정해야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61CB6-2531-4B43-A76E-7F5AE3068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64078AA-6C81-4908-A60B-B45B79B49C28}" type="slidenum">
              <a:rPr lang="en-US" altLang="ko-KR" sz="1200">
                <a:latin typeface="Tahoma" panose="020B0604030504040204" pitchFamily="34" charset="0"/>
              </a:rPr>
              <a:pPr/>
              <a:t>74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>
            <a:extLst>
              <a:ext uri="{FF2B5EF4-FFF2-40B4-BE49-F238E27FC236}">
                <a16:creationId xmlns:a16="http://schemas.microsoft.com/office/drawing/2014/main" id="{91106FFD-00A9-4A60-AB60-4DC12187D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유전자 알고리즘 특징</a:t>
            </a:r>
          </a:p>
        </p:txBody>
      </p:sp>
      <p:sp>
        <p:nvSpPr>
          <p:cNvPr id="87043" name="내용 개체 틀 2">
            <a:extLst>
              <a:ext uri="{FF2B5EF4-FFF2-40B4-BE49-F238E27FC236}">
                <a16:creationId xmlns:a16="http://schemas.microsoft.com/office/drawing/2014/main" id="{6A73D807-7C07-42D6-989C-AB1A2F06B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문제의 최적해를 알 수 없고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어느 알고리즘으로도 해결하기 어려운 경우에</a:t>
            </a:r>
            <a:r>
              <a:rPr lang="en-US" altLang="ko-KR" sz="2400" dirty="0"/>
              <a:t>, </a:t>
            </a:r>
            <a:r>
              <a:rPr lang="ko-KR" altLang="en-US" sz="2400" dirty="0"/>
              <a:t>최적해에 가까운 해를 찾는데 매우 적절한 알고리즘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유전자 알고리즘이 최적해를 반드시 찾는다는 보장은 없으나 대부분의 경우 매우 우수한 해를 찾는다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FA73C-12DC-49B8-924B-FACFA07A12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92B91DE-8CC0-4C2A-8F0C-95C26BFB0711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>
            <a:extLst>
              <a:ext uri="{FF2B5EF4-FFF2-40B4-BE49-F238E27FC236}">
                <a16:creationId xmlns:a16="http://schemas.microsoft.com/office/drawing/2014/main" id="{B700BD01-DBA3-4CE4-AF27-637F7134A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0C86C-F3FF-4CBF-93A6-A2675EDA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유전자 알고리즘은 통 채우기</a:t>
            </a:r>
            <a:r>
              <a:rPr lang="en-US" altLang="ko-KR" dirty="0"/>
              <a:t>, </a:t>
            </a:r>
            <a:r>
              <a:rPr lang="ko-KR" altLang="en-US" dirty="0"/>
              <a:t>작업 스케줄링</a:t>
            </a:r>
            <a:r>
              <a:rPr lang="en-US" altLang="ko-KR" dirty="0"/>
              <a:t>, </a:t>
            </a:r>
            <a:r>
              <a:rPr lang="ko-KR" altLang="en-US" dirty="0"/>
              <a:t>차량 경로</a:t>
            </a:r>
            <a:r>
              <a:rPr lang="en-US" altLang="ko-KR" dirty="0"/>
              <a:t>, </a:t>
            </a:r>
            <a:r>
              <a:rPr lang="ko-KR" altLang="en-US" dirty="0"/>
              <a:t>배낭 문제 등과 같은 </a:t>
            </a:r>
            <a:r>
              <a:rPr lang="en-US" altLang="ko-KR" dirty="0"/>
              <a:t>NP-</a:t>
            </a:r>
            <a:r>
              <a:rPr lang="ko-KR" altLang="en-US" dirty="0"/>
              <a:t>완전 문제를 해결하는 데 활용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로봇 공학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기계 학습 </a:t>
            </a:r>
            <a:r>
              <a:rPr lang="en-US" altLang="ko-KR" dirty="0"/>
              <a:t>(Machine Learning)</a:t>
            </a:r>
          </a:p>
          <a:p>
            <a:pPr>
              <a:defRPr/>
            </a:pPr>
            <a:r>
              <a:rPr lang="ko-KR" altLang="en-US" dirty="0"/>
              <a:t>신호 처리 </a:t>
            </a:r>
            <a:r>
              <a:rPr lang="en-US" altLang="ko-KR" dirty="0"/>
              <a:t>(Signal Processing)</a:t>
            </a:r>
          </a:p>
          <a:p>
            <a:pPr>
              <a:defRPr/>
            </a:pPr>
            <a:r>
              <a:rPr lang="ko-KR" altLang="en-US" dirty="0"/>
              <a:t>반도체 설계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항공기 디자인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통신 네트워크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패턴 인식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그 외에도 경제</a:t>
            </a:r>
            <a:r>
              <a:rPr lang="en-US" altLang="ko-KR" dirty="0"/>
              <a:t>, </a:t>
            </a:r>
            <a:r>
              <a:rPr lang="ko-KR" altLang="en-US" dirty="0"/>
              <a:t>경영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의학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군사 등과 같은 다양한 분야에서 최적화 문제를 해결하는데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2EBC1-5BA1-464C-84A0-E0C686277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8113ED9-7704-46CA-9BFB-9674814A5C41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7CDA8-147B-4BE7-AA06-CB5DCE6B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02" y="283788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A280BD-7F51-4C44-A050-049CF5FD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6A1BF96D-EB60-4E3C-A549-C6F6BCF82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 </a:t>
            </a:r>
            <a:r>
              <a:rPr lang="ko-KR" altLang="en-US" dirty="0"/>
              <a:t>모의 담금질 기법</a:t>
            </a:r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A823E010-5D7B-4353-9EA7-649A2DD9A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모의 담금질</a:t>
            </a:r>
            <a:r>
              <a:rPr lang="en-US" altLang="ko-KR" sz="2400" dirty="0"/>
              <a:t>(Simulated Annealing) </a:t>
            </a:r>
            <a:r>
              <a:rPr lang="ko-KR" altLang="en-US" sz="2400" dirty="0"/>
              <a:t>기법은 </a:t>
            </a:r>
            <a:r>
              <a:rPr lang="ko-KR" altLang="en-US" sz="2400" dirty="0">
                <a:solidFill>
                  <a:srgbClr val="00B0F0"/>
                </a:solidFill>
              </a:rPr>
              <a:t>높은 온도에서 액체 상태인 물질이 온도가 점차 낮아지면서 결정체로 변하는 과정을 모방</a:t>
            </a:r>
            <a:r>
              <a:rPr lang="ko-KR" altLang="en-US" sz="2400" dirty="0"/>
              <a:t>한 해 탐색 알고리즘</a:t>
            </a:r>
            <a:endParaRPr lang="en-US" altLang="ko-KR" sz="24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용융 상태에서는 물질의 분자가 자유로이 움직이는데 이를 모방하여</a:t>
            </a:r>
            <a:r>
              <a:rPr lang="en-US" altLang="ko-KR" sz="2400" dirty="0"/>
              <a:t>, </a:t>
            </a:r>
            <a:r>
              <a:rPr lang="ko-KR" altLang="en-US" sz="2400" dirty="0"/>
              <a:t>해를 탐색하는 과정도 특정한 패턴 없이 이루어진다</a:t>
            </a:r>
            <a:r>
              <a:rPr lang="en-US" altLang="ko-KR" sz="2400" dirty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400" dirty="0"/>
              <a:t>온도가 점점 낮아지면 분자의 움직임이 점점 줄어들어 결정체가 되는데</a:t>
            </a:r>
            <a:r>
              <a:rPr lang="en-US" altLang="ko-KR" sz="2400" dirty="0"/>
              <a:t>, </a:t>
            </a:r>
            <a:r>
              <a:rPr lang="ko-KR" altLang="en-US" sz="2400" dirty="0"/>
              <a:t>해 탐색 과정도 이와 유사하게 점점 더 규칙적인 방식으로 이루어진다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70B4D4-3432-451B-BDCD-898C17D38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55381CD-06DE-4E22-86C5-7EDA6F686CBB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91FF0C62-6752-4EE5-A415-C97BA77BA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이웃해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52528-2268-4CF0-AD74-238BDA78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ko-KR" altLang="en-US" sz="2200" dirty="0"/>
              <a:t>이러한 방식으로 해를 탐색하려면</a:t>
            </a:r>
            <a:r>
              <a:rPr lang="en-US" altLang="ko-KR" sz="2200" dirty="0"/>
              <a:t>, </a:t>
            </a:r>
            <a:r>
              <a:rPr lang="ko-KR" altLang="en-US" sz="2200" dirty="0"/>
              <a:t>후보해에 대해 이웃하는 해 </a:t>
            </a:r>
            <a:r>
              <a:rPr lang="en-US" altLang="ko-KR" sz="2200" dirty="0"/>
              <a:t>(</a:t>
            </a:r>
            <a:r>
              <a:rPr lang="ko-KR" altLang="en-US" sz="2200" dirty="0">
                <a:solidFill>
                  <a:srgbClr val="00B0F0"/>
                </a:solidFill>
              </a:rPr>
              <a:t>이웃해</a:t>
            </a:r>
            <a:r>
              <a:rPr lang="en-US" altLang="ko-KR" sz="2200" dirty="0"/>
              <a:t>)</a:t>
            </a:r>
            <a:r>
              <a:rPr lang="ko-KR" altLang="en-US" sz="2200" dirty="0"/>
              <a:t>를 정의하여야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200" dirty="0"/>
              <a:t>아래의 오른쪽 그림에서 각 점은 </a:t>
            </a:r>
            <a:r>
              <a:rPr lang="ko-KR" altLang="en-US" sz="2200" dirty="0" err="1"/>
              <a:t>후보해이고</a:t>
            </a:r>
            <a:r>
              <a:rPr lang="ko-KR" altLang="en-US" sz="2200" dirty="0"/>
              <a:t> 아래쪽에 위치한 해가 위쪽에 있는 해보다 우수한 해이다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 </a:t>
            </a:r>
            <a:r>
              <a:rPr lang="en-US" altLang="ko-KR" sz="2200" dirty="0"/>
              <a:t>2</a:t>
            </a:r>
            <a:r>
              <a:rPr lang="ko-KR" altLang="en-US" sz="2200" dirty="0"/>
              <a:t>개의 </a:t>
            </a:r>
            <a:r>
              <a:rPr lang="ko-KR" altLang="en-US" sz="2200" dirty="0" err="1"/>
              <a:t>후보해</a:t>
            </a:r>
            <a:r>
              <a:rPr lang="ko-KR" altLang="en-US" sz="2200" dirty="0"/>
              <a:t> 사이의 화살표는 이 후보해들이 서로 이웃하는 관계임을 나타낸다</a:t>
            </a:r>
            <a:r>
              <a:rPr lang="en-US" altLang="ko-KR" sz="2200" dirty="0"/>
              <a:t>.</a:t>
            </a:r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CDB30-6834-47B6-A0B8-F819DAF01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1A3B10-1D77-46EA-A5B8-9C8D48753C3D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0117" name="_x191625480" descr="EMB0000051442ee">
            <a:extLst>
              <a:ext uri="{FF2B5EF4-FFF2-40B4-BE49-F238E27FC236}">
                <a16:creationId xmlns:a16="http://schemas.microsoft.com/office/drawing/2014/main" id="{2391F22D-A534-479F-8B44-0A49D48E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44900"/>
            <a:ext cx="69500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>
            <a:extLst>
              <a:ext uri="{FF2B5EF4-FFF2-40B4-BE49-F238E27FC236}">
                <a16:creationId xmlns:a16="http://schemas.microsoft.com/office/drawing/2014/main" id="{CE6896C6-239B-468F-889A-4840041FA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E02EA-FEBB-4781-AC52-3E50EA53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높은 </a:t>
            </a:r>
            <a:r>
              <a:rPr lang="en-US" altLang="ko-KR" sz="2400" dirty="0"/>
              <a:t>T</a:t>
            </a:r>
            <a:r>
              <a:rPr lang="ko-KR" altLang="en-US" sz="2400" dirty="0"/>
              <a:t>에서의 초기 탐색은 최솟값을 찾는데도 불구하고 </a:t>
            </a:r>
            <a:r>
              <a:rPr lang="ko-KR" altLang="en-US" sz="2400" dirty="0">
                <a:solidFill>
                  <a:srgbClr val="00B0F0"/>
                </a:solidFill>
              </a:rPr>
              <a:t>확률 개념을 도입하여</a:t>
            </a:r>
            <a:r>
              <a:rPr lang="ko-KR" altLang="en-US" sz="2400" dirty="0"/>
              <a:t> 현재 해의 이웃해 중에서 현재 해보다 ‘나쁜’ 해로 </a:t>
            </a:r>
            <a:r>
              <a:rPr lang="en-US" altLang="ko-KR" sz="2000" dirty="0"/>
              <a:t>(</a:t>
            </a:r>
            <a:r>
              <a:rPr lang="ko-KR" altLang="en-US" sz="2000" dirty="0"/>
              <a:t>위 방향으로</a:t>
            </a:r>
            <a:r>
              <a:rPr lang="en-US" altLang="ko-KR" sz="2000" dirty="0"/>
              <a:t>)</a:t>
            </a:r>
            <a:r>
              <a:rPr lang="en-US" altLang="ko-KR" sz="2400" dirty="0"/>
              <a:t> </a:t>
            </a:r>
            <a:r>
              <a:rPr lang="ko-KR" altLang="en-US" sz="2400" dirty="0"/>
              <a:t>이동하는 자유로움을 보일 수도 있다</a:t>
            </a:r>
            <a:r>
              <a:rPr lang="en-US" altLang="ko-KR" sz="2400" dirty="0"/>
              <a:t>. </a:t>
            </a:r>
          </a:p>
          <a:p>
            <a:pPr>
              <a:defRPr/>
            </a:pPr>
            <a:r>
              <a:rPr lang="en-US" altLang="ko-KR" sz="2400" dirty="0"/>
              <a:t>T</a:t>
            </a:r>
            <a:r>
              <a:rPr lang="ko-KR" altLang="en-US" sz="2400" dirty="0"/>
              <a:t>가 낮아지면서 점차 탐색은 아래 방향으로 향한다</a:t>
            </a:r>
            <a:r>
              <a:rPr lang="en-US" altLang="ko-KR" sz="2400" dirty="0"/>
              <a:t>. </a:t>
            </a:r>
          </a:p>
          <a:p>
            <a:pPr lvl="1">
              <a:defRPr/>
            </a:pPr>
            <a:r>
              <a:rPr lang="en-US" altLang="ko-KR" sz="2000" dirty="0"/>
              <a:t>T</a:t>
            </a:r>
            <a:r>
              <a:rPr lang="ko-KR" altLang="en-US" sz="2000" dirty="0"/>
              <a:t>가 낮아질수록 위 방향으로 이동하는 확률이 점차 작아진다</a:t>
            </a:r>
            <a:r>
              <a:rPr lang="en-US" altLang="ko-KR" sz="2000" dirty="0"/>
              <a:t>. </a:t>
            </a:r>
          </a:p>
          <a:p>
            <a:pPr>
              <a:defRPr/>
            </a:pPr>
            <a:r>
              <a:rPr lang="ko-KR" altLang="en-US" sz="2400" dirty="0"/>
              <a:t>그림에서 처음 도착한 골짜기 </a:t>
            </a:r>
            <a:r>
              <a:rPr lang="en-US" altLang="ko-KR" sz="2400" dirty="0">
                <a:solidFill>
                  <a:srgbClr val="00B0F0"/>
                </a:solidFill>
              </a:rPr>
              <a:t>(</a:t>
            </a:r>
            <a:r>
              <a:rPr lang="ko-KR" altLang="en-US" sz="2400" dirty="0">
                <a:solidFill>
                  <a:srgbClr val="00B0F0"/>
                </a:solidFill>
              </a:rPr>
              <a:t>지역 최적해</a:t>
            </a:r>
            <a:r>
              <a:rPr lang="en-US" altLang="ko-KR" sz="2400" dirty="0"/>
              <a:t>, local optimum)</a:t>
            </a:r>
            <a:r>
              <a:rPr lang="ko-KR" altLang="en-US" sz="2400" dirty="0"/>
              <a:t>에서 더 이상 아래로 탐색할 수 없는 상태에 이르렀을 때 ‘운 좋게’ 위 방향으로 탐색하다가 </a:t>
            </a:r>
            <a:r>
              <a:rPr lang="ko-KR" altLang="en-US" sz="2400" dirty="0">
                <a:solidFill>
                  <a:srgbClr val="00B0F0"/>
                </a:solidFill>
              </a:rPr>
              <a:t>전역 최적해</a:t>
            </a:r>
            <a:r>
              <a:rPr lang="ko-KR" altLang="en-US" sz="2400" dirty="0">
                <a:solidFill>
                  <a:srgbClr val="0000CC"/>
                </a:solidFill>
              </a:rPr>
              <a:t> </a:t>
            </a:r>
            <a:r>
              <a:rPr lang="en-US" altLang="ko-KR" sz="2400" dirty="0"/>
              <a:t>(global optimum)</a:t>
            </a:r>
            <a:r>
              <a:rPr lang="ko-KR" altLang="en-US" sz="2400" dirty="0"/>
              <a:t>를 찾은 것을 보여준다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AA184-5923-4B87-9709-8B93CA517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F1EAA2-83BF-422B-82A3-03BF7F4E9851}" type="slidenum">
              <a:rPr lang="en-US" altLang="ko-KR" sz="1200">
                <a:latin typeface="Tahoma" panose="020B0604030504040204" pitchFamily="34" charset="0"/>
              </a:rPr>
              <a:pPr/>
              <a:t>79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9B4556EB-C4FE-433D-8375-CAC635393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newTour</a:t>
            </a:r>
            <a:r>
              <a:rPr lang="en-US" altLang="ko-KR" dirty="0"/>
              <a:t> = [A, B, C]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2A961C83-544D-4A70-99B5-4736FF593D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tour [A, B]</a:t>
            </a:r>
            <a:r>
              <a:rPr lang="ko-KR" altLang="en-US" dirty="0"/>
              <a:t>를 확장할 수 있는 점은 </a:t>
            </a:r>
            <a:r>
              <a:rPr lang="en-US" altLang="ko-KR" dirty="0"/>
              <a:t>C, D, E, </a:t>
            </a:r>
            <a:r>
              <a:rPr lang="ko-KR" altLang="en-US" dirty="0"/>
              <a:t>따라서 각 점에 대해 루프 수행</a:t>
            </a:r>
            <a:r>
              <a:rPr lang="en-US" altLang="ko-KR" dirty="0"/>
              <a:t>, </a:t>
            </a:r>
            <a:r>
              <a:rPr lang="ko-KR" altLang="en-US" dirty="0"/>
              <a:t>먼저 점 </a:t>
            </a:r>
            <a:r>
              <a:rPr lang="en-US" altLang="ko-KR" dirty="0"/>
              <a:t>C</a:t>
            </a:r>
            <a:r>
              <a:rPr lang="ko-KR" altLang="en-US" dirty="0"/>
              <a:t>에 대해서</a:t>
            </a:r>
            <a:endParaRPr lang="en-US" altLang="ko-KR" dirty="0"/>
          </a:p>
          <a:p>
            <a:pPr lvl="1" algn="l"/>
            <a:r>
              <a:rPr lang="en-US" altLang="ko-KR" dirty="0" err="1"/>
              <a:t>newTour</a:t>
            </a:r>
            <a:r>
              <a:rPr lang="en-US" altLang="ko-KR" dirty="0"/>
              <a:t>=[A, B, C],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/>
              <a:t>newTour</a:t>
            </a:r>
            <a:r>
              <a:rPr lang="ko-KR" altLang="en-US" dirty="0"/>
              <a:t>의 거리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5, </a:t>
            </a:r>
            <a:r>
              <a:rPr lang="ko-KR" altLang="en-US" dirty="0"/>
              <a:t>왜냐하면 간선 </a:t>
            </a:r>
            <a:r>
              <a:rPr lang="en-US" altLang="ko-KR" dirty="0"/>
              <a:t>(B,C)</a:t>
            </a:r>
            <a:r>
              <a:rPr lang="ko-KR" altLang="en-US" dirty="0"/>
              <a:t>의 가중치가 </a:t>
            </a:r>
            <a:r>
              <a:rPr lang="en-US" altLang="ko-KR" dirty="0"/>
              <a:t>3</a:t>
            </a:r>
            <a:r>
              <a:rPr lang="ko-KR" altLang="en-US" dirty="0"/>
              <a:t>이므로</a:t>
            </a:r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endParaRPr lang="en-US" altLang="ko-KR" dirty="0"/>
          </a:p>
          <a:p>
            <a:pPr lvl="1" algn="l"/>
            <a:r>
              <a:rPr lang="en-US" altLang="ko-KR" dirty="0" err="1">
                <a:solidFill>
                  <a:srgbClr val="0000FF"/>
                </a:solidFill>
              </a:rPr>
              <a:t>BacktrackTSP</a:t>
            </a:r>
            <a:r>
              <a:rPr lang="en-US" altLang="ko-KR" dirty="0"/>
              <a:t>([A, B, C])</a:t>
            </a:r>
            <a:r>
              <a:rPr lang="ko-KR" altLang="en-US" dirty="0"/>
              <a:t> 순환 호출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9157E-8F92-4077-9A92-AAAF5135F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3CA1421-B6F8-4696-B571-5F1CF079A442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6D6CA0-96AF-4874-8FE0-886E30B6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913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>
            <a:extLst>
              <a:ext uri="{FF2B5EF4-FFF2-40B4-BE49-F238E27FC236}">
                <a16:creationId xmlns:a16="http://schemas.microsoft.com/office/drawing/2014/main" id="{822F2D52-E91B-4B16-BC00-68C0B0D35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모의 담금질 기법의 특성</a:t>
            </a:r>
          </a:p>
        </p:txBody>
      </p:sp>
      <p:sp>
        <p:nvSpPr>
          <p:cNvPr id="92163" name="내용 개체 틀 2">
            <a:extLst>
              <a:ext uri="{FF2B5EF4-FFF2-40B4-BE49-F238E27FC236}">
                <a16:creationId xmlns:a16="http://schemas.microsoft.com/office/drawing/2014/main" id="{ACC82D1A-E1AB-4197-8CDA-D8CA4D7E1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유전자 알고리즘과 마찬가지로 모의 담금질 기법도 항상 전역 최적해를 찾아준다는 보장은 없다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모의 담금질 기법의 또 하나의 특징은 하나의 초기 해로부터 탐색이 진행된다는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반면에 유전자 알고리즘은 여러 개의 후보해를 한 세대로 하여 탐색을 수행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7BCF9-4D82-4007-B589-1563F0E14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16533A9-B34C-4297-80BB-A2F86DF3B3BB}" type="slidenum">
              <a:rPr lang="en-US" altLang="ko-KR" sz="1200">
                <a:latin typeface="Tahoma" panose="020B0604030504040204" pitchFamily="34" charset="0"/>
              </a:rPr>
              <a:pPr/>
              <a:t>80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818F-86E8-4977-83CA-E3B05CBE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latinLnBrk="1">
              <a:buNone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SimulatedAnnealing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임의의 </a:t>
            </a:r>
            <a:r>
              <a:rPr lang="ko-KR" altLang="en-US" dirty="0" err="1"/>
              <a:t>후보해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를 선택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초기 </a:t>
            </a:r>
            <a:r>
              <a:rPr lang="en-US" altLang="ko-KR" dirty="0"/>
              <a:t>T</a:t>
            </a:r>
            <a:r>
              <a:rPr lang="ko-KR" altLang="en-US" dirty="0"/>
              <a:t>를 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repeat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to </a:t>
            </a:r>
            <a:r>
              <a:rPr lang="en-US" altLang="ko-KR" dirty="0" err="1"/>
              <a:t>k</a:t>
            </a:r>
            <a:r>
              <a:rPr lang="en-US" altLang="ko-KR" baseline="-25000" dirty="0" err="1"/>
              <a:t>T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ko-KR" baseline="-25000" dirty="0" err="1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에서의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for-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루프 반복 횟수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        s</a:t>
            </a:r>
            <a:r>
              <a:rPr lang="ko-KR" altLang="en-US" dirty="0"/>
              <a:t>의 이웃해 중에서 랜덤하게 하나의 해 </a:t>
            </a:r>
            <a:r>
              <a:rPr lang="en-US" altLang="ko-KR" dirty="0"/>
              <a:t>s'</a:t>
            </a:r>
            <a:r>
              <a:rPr lang="ko-KR" altLang="en-US" dirty="0"/>
              <a:t>를 선택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6.         d = (s'</a:t>
            </a:r>
            <a:r>
              <a:rPr lang="ko-KR" altLang="en-US" dirty="0"/>
              <a:t>의 값</a:t>
            </a:r>
            <a:r>
              <a:rPr lang="en-US" altLang="ko-KR" dirty="0"/>
              <a:t>) - (s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7.    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/>
              <a:t>  d  &lt;  0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이웃해인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 더 우수한 경우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8.              s </a:t>
            </a:r>
            <a:r>
              <a:rPr lang="ko-KR" altLang="en-US" dirty="0"/>
              <a:t>← </a:t>
            </a:r>
            <a:r>
              <a:rPr lang="en-US" altLang="ko-KR" dirty="0"/>
              <a:t>s'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9.   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else </a:t>
            </a:r>
            <a:r>
              <a:rPr lang="en-US" altLang="ko-KR" dirty="0"/>
              <a:t>         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// s'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보다 우수하지 않은 경우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10.           q </a:t>
            </a:r>
            <a:r>
              <a:rPr lang="ko-KR" altLang="en-US" dirty="0"/>
              <a:t>← </a:t>
            </a:r>
            <a:r>
              <a:rPr lang="en-US" altLang="ko-KR" dirty="0"/>
              <a:t>(0,1) </a:t>
            </a:r>
            <a:r>
              <a:rPr lang="ko-KR" altLang="en-US" dirty="0"/>
              <a:t>사이에서 랜덤하게 선택한 수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11.           if ( q &lt; p )   s </a:t>
            </a:r>
            <a:r>
              <a:rPr lang="ko-KR" altLang="en-US" dirty="0"/>
              <a:t>← </a:t>
            </a:r>
            <a:r>
              <a:rPr lang="en-US" altLang="ko-KR" dirty="0"/>
              <a:t>s'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 p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자유롭게 탐색할 확률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12.    T </a:t>
            </a:r>
            <a:r>
              <a:rPr lang="ko-KR" altLang="en-US" dirty="0"/>
              <a:t>← </a:t>
            </a:r>
            <a:r>
              <a:rPr lang="ko-KR" altLang="en-US" dirty="0">
                <a:sym typeface="Symbol"/>
              </a:rPr>
              <a:t></a:t>
            </a:r>
            <a:r>
              <a:rPr lang="en-US" altLang="ko-KR" dirty="0"/>
              <a:t>T</a:t>
            </a:r>
            <a:r>
              <a:rPr lang="en-US" altLang="ko-KR" dirty="0">
                <a:solidFill>
                  <a:srgbClr val="00B050"/>
                </a:solidFill>
              </a:rPr>
              <a:t>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1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보다 작은 상수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sym typeface="Symbol"/>
              </a:rPr>
              <a:t>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곱하여 새로운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계산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13.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until </a:t>
            </a:r>
            <a:r>
              <a:rPr lang="en-US" altLang="ko-KR" dirty="0"/>
              <a:t> </a:t>
            </a:r>
            <a:r>
              <a:rPr lang="ko-KR" altLang="en-US" dirty="0"/>
              <a:t>종료 조건이 만족될 때까지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14.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96DE12-FDE7-45FF-B9D1-F47F6CDEA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258D45F-600B-4EA7-8B31-B868021F122F}" type="slidenum">
              <a:rPr lang="en-US" altLang="ko-KR" sz="1200">
                <a:latin typeface="Tahoma" panose="020B0604030504040204" pitchFamily="34" charset="0"/>
              </a:rPr>
              <a:pPr/>
              <a:t>81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C78E6-9524-4DAA-9674-B0C90DE9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>
            <a:extLst>
              <a:ext uri="{FF2B5EF4-FFF2-40B4-BE49-F238E27FC236}">
                <a16:creationId xmlns:a16="http://schemas.microsoft.com/office/drawing/2014/main" id="{74AE3932-BC4E-4176-8159-51CEA2FF7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자유롭게 탐색할 확률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5235" name="내용 개체 틀 2">
            <a:extLst>
              <a:ext uri="{FF2B5EF4-FFF2-40B4-BE49-F238E27FC236}">
                <a16:creationId xmlns:a16="http://schemas.microsoft.com/office/drawing/2014/main" id="{2F4DB72B-D636-4ABE-BBCD-1AC039B4C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Bef>
                <a:spcPct val="0"/>
              </a:spcBef>
              <a:spcAft>
                <a:spcPts val="1800"/>
              </a:spcAft>
            </a:pPr>
            <a:r>
              <a:rPr lang="en-US" altLang="ko-KR" sz="2400" dirty="0"/>
              <a:t>Line 9~11:</a:t>
            </a:r>
            <a:r>
              <a:rPr lang="ko-KR" altLang="en-US" sz="2400" dirty="0"/>
              <a:t> </a:t>
            </a:r>
            <a:r>
              <a:rPr lang="en-US" altLang="ko-KR" sz="2400" dirty="0"/>
              <a:t>s'</a:t>
            </a:r>
            <a:r>
              <a:rPr lang="ko-KR" altLang="en-US" sz="2400" dirty="0"/>
              <a:t>가 </a:t>
            </a:r>
            <a:r>
              <a:rPr lang="en-US" altLang="ko-KR" sz="2400" dirty="0"/>
              <a:t>s</a:t>
            </a:r>
            <a:r>
              <a:rPr lang="ko-KR" altLang="en-US" sz="2400" dirty="0"/>
              <a:t>보다 우수하지 않더라도 </a:t>
            </a:r>
            <a:r>
              <a:rPr lang="en-US" altLang="ko-KR" sz="2400" dirty="0"/>
              <a:t>0</a:t>
            </a:r>
            <a:r>
              <a:rPr lang="ko-KR" altLang="en-US" sz="2400" dirty="0"/>
              <a:t>∼</a:t>
            </a:r>
            <a:r>
              <a:rPr lang="en-US" altLang="ko-KR" sz="2400" dirty="0"/>
              <a:t>1</a:t>
            </a:r>
            <a:r>
              <a:rPr lang="ko-KR" altLang="en-US" sz="2400" dirty="0"/>
              <a:t>사이에서 랜덤하게 선택한 수 </a:t>
            </a:r>
            <a:r>
              <a:rPr lang="en-US" altLang="ko-KR" sz="2400" dirty="0"/>
              <a:t>q</a:t>
            </a:r>
            <a:r>
              <a:rPr lang="ko-KR" altLang="en-US" sz="2400" dirty="0"/>
              <a:t>가 확률 </a:t>
            </a:r>
            <a:r>
              <a:rPr lang="en-US" altLang="ko-KR" sz="2400" dirty="0"/>
              <a:t>p</a:t>
            </a:r>
            <a:r>
              <a:rPr lang="ko-KR" altLang="en-US" sz="2400" dirty="0"/>
              <a:t>보다 작으면</a:t>
            </a:r>
            <a:r>
              <a:rPr lang="en-US" altLang="ko-KR" sz="2400" dirty="0"/>
              <a:t>, s'</a:t>
            </a:r>
            <a:r>
              <a:rPr lang="ko-KR" altLang="en-US" sz="2400" dirty="0"/>
              <a:t>가 현재 해인 </a:t>
            </a:r>
            <a:r>
              <a:rPr lang="en-US" altLang="ko-KR" sz="2400" dirty="0"/>
              <a:t>s</a:t>
            </a:r>
            <a:r>
              <a:rPr lang="ko-KR" altLang="en-US" sz="2400" dirty="0"/>
              <a:t>가 될 기회를 준다</a:t>
            </a:r>
            <a:r>
              <a:rPr lang="en-US" altLang="ko-KR" sz="2400" dirty="0"/>
              <a:t>. </a:t>
            </a:r>
          </a:p>
          <a:p>
            <a:pPr lvl="1" latinLnBrk="1">
              <a:spcBef>
                <a:spcPct val="0"/>
              </a:spcBef>
              <a:spcAft>
                <a:spcPts val="1800"/>
              </a:spcAft>
            </a:pPr>
            <a:r>
              <a:rPr lang="ko-KR" altLang="en-US" sz="2000" dirty="0"/>
              <a:t>이 기회가 그림에서 최소값을 찾는데도 불구하고 위쪽에 위치한 이웃해로 탐색을 진행한다</a:t>
            </a:r>
            <a:r>
              <a:rPr lang="en-US" altLang="ko-KR" sz="2000" dirty="0"/>
              <a:t>. </a:t>
            </a:r>
          </a:p>
          <a:p>
            <a:pPr lvl="1" latinLnBrk="1">
              <a:spcBef>
                <a:spcPct val="0"/>
              </a:spcBef>
              <a:spcAft>
                <a:spcPts val="1800"/>
              </a:spcAft>
            </a:pPr>
            <a:r>
              <a:rPr lang="en-US" altLang="ko-KR" sz="2000" dirty="0"/>
              <a:t>p</a:t>
            </a:r>
            <a:r>
              <a:rPr lang="ko-KR" altLang="en-US" sz="2000" dirty="0"/>
              <a:t>는 자유롭게 탐색할 확률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D534B-2139-43DD-91EC-E6235C802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5273584-A9B3-4D73-9A74-2E59CCE59397}" type="slidenum">
              <a:rPr lang="en-US" altLang="ko-KR" sz="1200">
                <a:latin typeface="Tahoma" panose="020B0604030504040204" pitchFamily="34" charset="0"/>
              </a:rPr>
              <a:pPr/>
              <a:t>82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5237" name="_x197412480" descr="EMB000013ac5142">
            <a:extLst>
              <a:ext uri="{FF2B5EF4-FFF2-40B4-BE49-F238E27FC236}">
                <a16:creationId xmlns:a16="http://schemas.microsoft.com/office/drawing/2014/main" id="{96DC87F0-5418-450E-8C86-4178C0D4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2952328" cy="192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제목 1">
            <a:extLst>
              <a:ext uri="{FF2B5EF4-FFF2-40B4-BE49-F238E27FC236}">
                <a16:creationId xmlns:a16="http://schemas.microsoft.com/office/drawing/2014/main" id="{15F16554-49A6-4D21-BF9B-BA941800A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냉각율</a:t>
            </a:r>
            <a:endParaRPr lang="ko-KR" altLang="en-US" dirty="0"/>
          </a:p>
        </p:txBody>
      </p:sp>
      <p:sp>
        <p:nvSpPr>
          <p:cNvPr id="96259" name="내용 개체 틀 2">
            <a:extLst>
              <a:ext uri="{FF2B5EF4-FFF2-40B4-BE49-F238E27FC236}">
                <a16:creationId xmlns:a16="http://schemas.microsoft.com/office/drawing/2014/main" id="{EC34D406-0DCF-4BD0-88F9-F11261B573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Bef>
                <a:spcPct val="0"/>
              </a:spcBef>
              <a:spcAft>
                <a:spcPts val="1800"/>
              </a:spcAft>
            </a:pPr>
            <a:r>
              <a:rPr lang="en-US" altLang="ko-KR" sz="2400" dirty="0"/>
              <a:t>Line 12:</a:t>
            </a:r>
            <a:r>
              <a:rPr lang="ko-KR" altLang="en-US" sz="2400" dirty="0"/>
              <a:t> </a:t>
            </a:r>
            <a:r>
              <a:rPr lang="en-US" altLang="ko-KR" sz="2400" dirty="0"/>
              <a:t>T</a:t>
            </a:r>
            <a:r>
              <a:rPr lang="ko-KR" altLang="en-US" sz="2400" dirty="0"/>
              <a:t>를 일정 비율 </a:t>
            </a:r>
            <a:r>
              <a:rPr lang="ko-KR" altLang="en-US" sz="2400" dirty="0">
                <a:sym typeface="Symbol" panose="05050102010706020507" pitchFamily="18" charset="2"/>
              </a:rPr>
              <a:t></a:t>
            </a:r>
            <a:r>
              <a:rPr lang="ko-KR" altLang="en-US" sz="2400" dirty="0"/>
              <a:t>로 감소시킨다</a:t>
            </a:r>
            <a:r>
              <a:rPr lang="en-US" altLang="ko-KR" sz="2400" dirty="0"/>
              <a:t>. </a:t>
            </a:r>
            <a:r>
              <a:rPr lang="ko-KR" altLang="en-US" sz="2400" dirty="0"/>
              <a:t>실제로 </a:t>
            </a:r>
            <a:r>
              <a:rPr lang="en-US" altLang="ko-KR" sz="2400" dirty="0"/>
              <a:t>0.8 </a:t>
            </a:r>
            <a:r>
              <a:rPr lang="ko-KR" altLang="en-US" sz="2400" dirty="0"/>
              <a:t>≤</a:t>
            </a:r>
            <a:r>
              <a:rPr lang="ko-KR" altLang="en-US" sz="2400" dirty="0">
                <a:sym typeface="Symbol" panose="05050102010706020507" pitchFamily="18" charset="2"/>
              </a:rPr>
              <a:t> </a:t>
            </a:r>
            <a:r>
              <a:rPr lang="ko-KR" altLang="en-US" sz="2400" dirty="0"/>
              <a:t> ≤ </a:t>
            </a:r>
            <a:r>
              <a:rPr lang="en-US" altLang="ko-KR" sz="2400" dirty="0"/>
              <a:t>0.99 </a:t>
            </a:r>
            <a:r>
              <a:rPr lang="ko-KR" altLang="en-US" sz="2400" dirty="0"/>
              <a:t>범위에서 미리 정한 </a:t>
            </a:r>
            <a:r>
              <a:rPr lang="ko-KR" altLang="en-US" sz="2400" dirty="0" err="1">
                <a:solidFill>
                  <a:srgbClr val="00B0F0"/>
                </a:solidFill>
              </a:rPr>
              <a:t>냉각율</a:t>
            </a:r>
            <a:r>
              <a:rPr lang="ko-KR" altLang="en-US" sz="2400" dirty="0">
                <a:solidFill>
                  <a:srgbClr val="00B0F0"/>
                </a:solidFill>
              </a:rPr>
              <a:t> </a:t>
            </a:r>
            <a:r>
              <a:rPr lang="ko-KR" altLang="en-US" sz="2400" dirty="0">
                <a:solidFill>
                  <a:srgbClr val="00B0F0"/>
                </a:solidFill>
                <a:sym typeface="Symbol" panose="05050102010706020507" pitchFamily="18" charset="2"/>
              </a:rPr>
              <a:t> </a:t>
            </a:r>
            <a:r>
              <a:rPr lang="en-US" altLang="ko-KR" sz="2400" dirty="0">
                <a:solidFill>
                  <a:srgbClr val="00B0F0"/>
                </a:solidFill>
              </a:rPr>
              <a:t>(cooling ratio)</a:t>
            </a:r>
            <a:r>
              <a:rPr lang="ko-KR" altLang="en-US" sz="2400" dirty="0"/>
              <a:t>를 </a:t>
            </a:r>
            <a:r>
              <a:rPr lang="en-US" altLang="ko-KR" sz="2400" dirty="0"/>
              <a:t>T</a:t>
            </a:r>
            <a:r>
              <a:rPr lang="ko-KR" altLang="en-US" sz="2400" dirty="0"/>
              <a:t>에 곱하여 새로운 </a:t>
            </a:r>
            <a:r>
              <a:rPr lang="en-US" altLang="ko-KR" sz="2400" dirty="0"/>
              <a:t>T</a:t>
            </a:r>
            <a:r>
              <a:rPr lang="ko-KR" altLang="en-US" sz="2400" dirty="0"/>
              <a:t>를 계산</a:t>
            </a:r>
            <a:endParaRPr lang="en-US" altLang="ko-KR" dirty="0"/>
          </a:p>
          <a:p>
            <a:pPr lvl="1" latinLnBrk="1">
              <a:spcBef>
                <a:spcPct val="0"/>
              </a:spcBef>
              <a:spcAft>
                <a:spcPts val="1800"/>
              </a:spcAft>
            </a:pPr>
            <a:r>
              <a:rPr lang="ko-KR" altLang="en-US" dirty="0"/>
              <a:t>일반적으로 </a:t>
            </a:r>
            <a:r>
              <a:rPr lang="en-US" altLang="ko-KR" dirty="0"/>
              <a:t>0.99</a:t>
            </a:r>
            <a:r>
              <a:rPr lang="ko-KR" altLang="en-US" dirty="0"/>
              <a:t>에 가까운 수로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13ED6-C53C-44E4-8EEF-E2172281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977E598-CBB2-4C61-B187-F3DECEB0B8CB}" type="slidenum">
              <a:rPr lang="en-US" altLang="ko-KR" sz="1200">
                <a:latin typeface="Tahoma" panose="020B0604030504040204" pitchFamily="34" charset="0"/>
              </a:rPr>
              <a:pPr/>
              <a:t>83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>
            <a:extLst>
              <a:ext uri="{FF2B5EF4-FFF2-40B4-BE49-F238E27FC236}">
                <a16:creationId xmlns:a16="http://schemas.microsoft.com/office/drawing/2014/main" id="{8DC70B31-1ABB-4D0C-88D9-85C432495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</a:t>
            </a:r>
            <a:r>
              <a:rPr lang="en-US" altLang="ko-KR" dirty="0"/>
              <a:t>p </a:t>
            </a:r>
            <a:r>
              <a:rPr lang="ko-KR" altLang="en-US" dirty="0"/>
              <a:t>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DE243-671E-4170-A2C9-49CE90D0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dirty="0"/>
              <a:t>모의 담금질 기법은 </a:t>
            </a:r>
            <a:r>
              <a:rPr lang="en-US" altLang="ko-KR" dirty="0"/>
              <a:t>T</a:t>
            </a:r>
            <a:r>
              <a:rPr lang="ko-KR" altLang="en-US" dirty="0"/>
              <a:t>가 높을 때부터 점점 낮아지는 것을 확률 </a:t>
            </a:r>
            <a:r>
              <a:rPr lang="en-US" altLang="ko-KR" dirty="0"/>
              <a:t>p</a:t>
            </a:r>
            <a:r>
              <a:rPr lang="ko-KR" altLang="en-US" dirty="0"/>
              <a:t>에 반영시켜서 초기에는 탐색이 자유롭다가 점점 규칙적이 되도록 한다</a:t>
            </a:r>
            <a:r>
              <a:rPr lang="en-US" altLang="ko-KR" dirty="0"/>
              <a:t>. </a:t>
            </a:r>
          </a:p>
          <a:p>
            <a:pPr latinLnBrk="1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dirty="0"/>
              <a:t>확률 </a:t>
            </a: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T</a:t>
            </a:r>
            <a:r>
              <a:rPr lang="ko-KR" altLang="en-US" dirty="0"/>
              <a:t>에 따라서 변해야</a:t>
            </a:r>
            <a:endParaRPr lang="en-US" altLang="ko-KR" dirty="0"/>
          </a:p>
          <a:p>
            <a:pPr lvl="1" latinLnBrk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dirty="0"/>
              <a:t>T</a:t>
            </a:r>
            <a:r>
              <a:rPr lang="ko-KR" altLang="en-US" dirty="0"/>
              <a:t>가 높을 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를 크게 하고</a:t>
            </a:r>
            <a:r>
              <a:rPr lang="en-US" altLang="ko-KR" dirty="0"/>
              <a:t>, </a:t>
            </a:r>
          </a:p>
          <a:p>
            <a:pPr lvl="1"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만들어서 나쁜 이웃해 </a:t>
            </a:r>
            <a:r>
              <a:rPr lang="en-US" altLang="ko-KR" dirty="0"/>
              <a:t>s'</a:t>
            </a:r>
            <a:r>
              <a:rPr lang="ko-KR" altLang="en-US" dirty="0"/>
              <a:t>가 </a:t>
            </a:r>
            <a:r>
              <a:rPr lang="en-US" altLang="ko-KR" dirty="0"/>
              <a:t>s</a:t>
            </a:r>
            <a:r>
              <a:rPr lang="ko-KR" altLang="en-US" dirty="0"/>
              <a:t>가 되지 못하도록 한다</a:t>
            </a:r>
            <a:r>
              <a:rPr lang="en-US" altLang="ko-KR" dirty="0"/>
              <a:t>. </a:t>
            </a:r>
          </a:p>
          <a:p>
            <a:pPr latin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dirty="0"/>
              <a:t>s'</a:t>
            </a:r>
            <a:r>
              <a:rPr lang="ko-KR" altLang="en-US" dirty="0"/>
              <a:t>와 </a:t>
            </a:r>
            <a:r>
              <a:rPr lang="en-US" altLang="ko-KR" dirty="0"/>
              <a:t>s</a:t>
            </a:r>
            <a:r>
              <a:rPr lang="ko-KR" altLang="en-US" dirty="0"/>
              <a:t>의 값의 차이 </a:t>
            </a:r>
            <a:r>
              <a:rPr lang="en-US" altLang="ko-KR" dirty="0"/>
              <a:t>d</a:t>
            </a:r>
            <a:r>
              <a:rPr lang="ko-KR" altLang="en-US" dirty="0"/>
              <a:t>에 따라 </a:t>
            </a:r>
            <a:r>
              <a:rPr lang="en-US" altLang="ko-KR" dirty="0"/>
              <a:t>p </a:t>
            </a:r>
            <a:r>
              <a:rPr lang="ko-KR" altLang="en-US" dirty="0"/>
              <a:t>조절 </a:t>
            </a:r>
            <a:endParaRPr lang="en-US" altLang="ko-KR" dirty="0"/>
          </a:p>
          <a:p>
            <a:pPr lvl="1" latinLnBrk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dirty="0"/>
              <a:t>d </a:t>
            </a:r>
            <a:r>
              <a:rPr lang="ko-KR" altLang="en-US" dirty="0"/>
              <a:t>값이 크면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를 작게 하고</a:t>
            </a:r>
            <a:r>
              <a:rPr lang="en-US" altLang="ko-KR" dirty="0"/>
              <a:t>, </a:t>
            </a:r>
          </a:p>
          <a:p>
            <a:pPr lvl="1"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ko-KR" dirty="0"/>
              <a:t>d </a:t>
            </a:r>
            <a:r>
              <a:rPr lang="ko-KR" altLang="en-US" dirty="0"/>
              <a:t>값이 작으면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를 크게 한다</a:t>
            </a:r>
            <a:r>
              <a:rPr lang="en-US" altLang="ko-KR" dirty="0"/>
              <a:t>. </a:t>
            </a:r>
          </a:p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dirty="0"/>
              <a:t>이렇게 하는 이유는 값의 차이가 큼에도 불구하고 </a:t>
            </a:r>
            <a:r>
              <a:rPr lang="en-US" altLang="ko-KR" dirty="0"/>
              <a:t>p</a:t>
            </a:r>
            <a:r>
              <a:rPr lang="ko-KR" altLang="en-US" dirty="0"/>
              <a:t>를 크게 하면 그 동안 탐색한 결과가 무시되어 랜덤하게 탐색하는 결과를 낳기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AA05C-EAD3-4779-9E4B-89862137B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9407265-9AB3-47DC-B9AF-66FFA6FBA652}" type="slidenum">
              <a:rPr lang="en-US" altLang="ko-KR" sz="1200">
                <a:latin typeface="Tahoma" panose="020B0604030504040204" pitchFamily="34" charset="0"/>
              </a:rPr>
              <a:pPr/>
              <a:t>84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9ABCB000-50A8-4529-9BF3-F080EAA30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</a:t>
            </a:r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138D-5873-4EDB-A0B8-C8120ABA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dirty="0"/>
              <a:t>두 가지 요소를 종합한 확률 </a:t>
            </a:r>
            <a:r>
              <a:rPr lang="en-US" altLang="ko-KR" dirty="0"/>
              <a:t>p</a:t>
            </a:r>
            <a:endParaRPr lang="ko-KR" altLang="en-US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CC"/>
                </a:solidFill>
              </a:rPr>
              <a:t>p = 1 / </a:t>
            </a:r>
            <a:r>
              <a:rPr lang="en-US" altLang="ko-KR" dirty="0" err="1">
                <a:solidFill>
                  <a:srgbClr val="0000CC"/>
                </a:solidFill>
              </a:rPr>
              <a:t>e</a:t>
            </a:r>
            <a:r>
              <a:rPr lang="en-US" altLang="ko-KR" baseline="30000" dirty="0" err="1">
                <a:solidFill>
                  <a:srgbClr val="0000CC"/>
                </a:solidFill>
              </a:rPr>
              <a:t>d</a:t>
            </a:r>
            <a:r>
              <a:rPr lang="en-US" altLang="ko-KR" baseline="30000" dirty="0">
                <a:solidFill>
                  <a:srgbClr val="0000CC"/>
                </a:solidFill>
              </a:rPr>
              <a:t>/T </a:t>
            </a:r>
            <a:r>
              <a:rPr lang="en-US" altLang="ko-KR" dirty="0">
                <a:solidFill>
                  <a:srgbClr val="0000CC"/>
                </a:solidFill>
              </a:rPr>
              <a:t>= e</a:t>
            </a:r>
            <a:r>
              <a:rPr lang="en-US" altLang="ko-KR" baseline="30000" dirty="0">
                <a:solidFill>
                  <a:srgbClr val="0000CC"/>
                </a:solidFill>
              </a:rPr>
              <a:t>-d/T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spcAft>
                <a:spcPts val="1800"/>
              </a:spcAft>
              <a:defRPr/>
            </a:pPr>
            <a:r>
              <a:rPr lang="en-US" altLang="ko-KR" dirty="0"/>
              <a:t>T</a:t>
            </a:r>
            <a:r>
              <a:rPr lang="ko-KR" altLang="en-US" dirty="0"/>
              <a:t>는 큰 값에서 </a:t>
            </a:r>
            <a:r>
              <a:rPr lang="en-US" altLang="ko-KR" dirty="0"/>
              <a:t>0</a:t>
            </a:r>
            <a:r>
              <a:rPr lang="ko-KR" altLang="en-US" dirty="0"/>
              <a:t>까지 변하고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s'</a:t>
            </a:r>
            <a:r>
              <a:rPr lang="ko-KR" altLang="en-US" dirty="0"/>
              <a:t>와 </a:t>
            </a:r>
            <a:r>
              <a:rPr lang="en-US" altLang="ko-KR" dirty="0"/>
              <a:t>s</a:t>
            </a:r>
            <a:r>
              <a:rPr lang="ko-KR" altLang="en-US" dirty="0"/>
              <a:t>의 값의 차이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325DB-5F67-4092-812A-57AA8EBD0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2C4D48D-D7F5-4055-88B1-17A2111CA3B3}" type="slidenum">
              <a:rPr lang="en-US" altLang="ko-KR" sz="1200">
                <a:latin typeface="Tahoma" panose="020B0604030504040204" pitchFamily="34" charset="0"/>
              </a:rPr>
              <a:pPr/>
              <a:t>85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9ABCB000-50A8-4529-9BF3-F080EAA30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이웃해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A138D-5873-4EDB-A0B8-C8120ABA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  <a:defRPr/>
            </a:pPr>
            <a:r>
              <a:rPr lang="en-US" altLang="ko-KR" dirty="0"/>
              <a:t>TSP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00CC"/>
                </a:solidFill>
              </a:rPr>
              <a:t>이웃 해 정의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예</a:t>
            </a:r>
          </a:p>
          <a:p>
            <a:pPr marL="1168400" lvl="1" indent="-457200">
              <a:buFont typeface="+mj-lt"/>
              <a:buAutoNum type="arabicPeriod"/>
              <a:tabLst>
                <a:tab pos="984250" algn="l"/>
              </a:tabLst>
              <a:defRPr/>
            </a:pPr>
            <a:r>
              <a:rPr lang="ko-KR" altLang="en-US" dirty="0"/>
              <a:t>삽입</a:t>
            </a:r>
            <a:r>
              <a:rPr lang="en-US" altLang="ko-KR" dirty="0"/>
              <a:t> (Insertion)</a:t>
            </a:r>
          </a:p>
          <a:p>
            <a:pPr marL="1168400" lvl="1" indent="-457200">
              <a:buFont typeface="+mj-lt"/>
              <a:buAutoNum type="arabicPeriod"/>
              <a:tabLst>
                <a:tab pos="984250" algn="l"/>
              </a:tabLst>
              <a:defRPr/>
            </a:pPr>
            <a:r>
              <a:rPr lang="ko-KR" altLang="en-US" dirty="0"/>
              <a:t>교환 </a:t>
            </a:r>
            <a:r>
              <a:rPr lang="en-US" altLang="ko-KR" dirty="0"/>
              <a:t>(Switching)</a:t>
            </a:r>
          </a:p>
          <a:p>
            <a:pPr marL="1168400" lvl="1" indent="-457200">
              <a:buFont typeface="+mj-lt"/>
              <a:buAutoNum type="arabicPeriod"/>
              <a:tabLst>
                <a:tab pos="984250" algn="l"/>
              </a:tabLst>
              <a:defRPr/>
            </a:pPr>
            <a:r>
              <a:rPr lang="ko-KR" altLang="en-US" dirty="0"/>
              <a:t>반전 </a:t>
            </a:r>
            <a:r>
              <a:rPr lang="en-US" altLang="ko-KR" dirty="0"/>
              <a:t>(Inversion)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7325DB-5F67-4092-812A-57AA8EBD0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2C4D48D-D7F5-4055-88B1-17A2111CA3B3}" type="slidenum">
              <a:rPr lang="en-US" altLang="ko-KR" sz="1200">
                <a:latin typeface="Tahoma" panose="020B0604030504040204" pitchFamily="34" charset="0"/>
              </a:rPr>
              <a:pPr/>
              <a:t>86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29033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>
            <a:extLst>
              <a:ext uri="{FF2B5EF4-FFF2-40B4-BE49-F238E27FC236}">
                <a16:creationId xmlns:a16="http://schemas.microsoft.com/office/drawing/2014/main" id="{6DD6B4C4-C3D9-4ABA-84B0-28C1530B6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</a:t>
            </a:r>
            <a:r>
              <a:rPr lang="en-US" altLang="ko-KR" dirty="0"/>
              <a:t>(Insertion)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073B9-EE4A-434B-8872-1A53108C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defRPr/>
            </a:pPr>
            <a:r>
              <a:rPr lang="en-US" altLang="ko-KR" dirty="0"/>
              <a:t>2</a:t>
            </a:r>
            <a:r>
              <a:rPr lang="ko-KR" altLang="en-US" dirty="0"/>
              <a:t>개의 도시를 랜덤하게 선택한 후에</a:t>
            </a:r>
            <a:r>
              <a:rPr lang="en-US" altLang="ko-KR" dirty="0"/>
              <a:t>, </a:t>
            </a:r>
            <a:r>
              <a:rPr lang="ko-KR" altLang="en-US" dirty="0"/>
              <a:t>두 번째 도시를 첫 번째 도시 옆으로 옮기고</a:t>
            </a:r>
            <a:r>
              <a:rPr lang="en-US" altLang="ko-KR" dirty="0"/>
              <a:t>, </a:t>
            </a:r>
            <a:r>
              <a:rPr lang="ko-KR" altLang="en-US" dirty="0"/>
              <a:t>두 도시 사이의 도시들은 오른쪽으로 </a:t>
            </a:r>
            <a:r>
              <a:rPr lang="en-US" altLang="ko-KR" dirty="0"/>
              <a:t>1</a:t>
            </a:r>
            <a:r>
              <a:rPr lang="ko-KR" altLang="en-US" dirty="0" err="1"/>
              <a:t>칸씩</a:t>
            </a:r>
            <a:r>
              <a:rPr lang="ko-KR" altLang="en-US" dirty="0"/>
              <a:t> 이동</a:t>
            </a:r>
            <a:endParaRPr lang="en-US" altLang="ko-KR" dirty="0"/>
          </a:p>
          <a:p>
            <a:pPr latinLnBrk="1">
              <a:spcBef>
                <a:spcPts val="1800"/>
              </a:spcBef>
              <a:spcAft>
                <a:spcPts val="600"/>
              </a:spcAft>
              <a:defRPr/>
            </a:pPr>
            <a:r>
              <a:rPr lang="ko-KR" altLang="en-US" sz="2200" dirty="0"/>
              <a:t>도시 </a:t>
            </a:r>
            <a:r>
              <a:rPr lang="en-US" altLang="ko-KR" sz="2200" dirty="0"/>
              <a:t>B</a:t>
            </a:r>
            <a:r>
              <a:rPr lang="ko-KR" altLang="en-US" sz="2200" dirty="0"/>
              <a:t>와 </a:t>
            </a:r>
            <a:r>
              <a:rPr lang="en-US" altLang="ko-KR" sz="2200" dirty="0"/>
              <a:t>F</a:t>
            </a:r>
            <a:r>
              <a:rPr lang="ko-KR" altLang="en-US" sz="2200" dirty="0"/>
              <a:t>가 랜덤하게 선택되었다면</a:t>
            </a:r>
            <a:r>
              <a:rPr lang="en-US" altLang="ko-KR" sz="2200" dirty="0"/>
              <a:t>, F</a:t>
            </a:r>
            <a:r>
              <a:rPr lang="ko-KR" altLang="en-US" sz="2200" dirty="0"/>
              <a:t>가 </a:t>
            </a:r>
            <a:r>
              <a:rPr lang="en-US" altLang="ko-KR" sz="2200" dirty="0"/>
              <a:t>B</a:t>
            </a:r>
            <a:r>
              <a:rPr lang="ko-KR" altLang="en-US" sz="2200" dirty="0"/>
              <a:t>의 바로 오른쪽으로 이동한 후</a:t>
            </a:r>
            <a:r>
              <a:rPr lang="en-US" altLang="ko-KR" sz="2200" dirty="0"/>
              <a:t>, B</a:t>
            </a:r>
            <a:r>
              <a:rPr lang="ko-KR" altLang="en-US" sz="2200" dirty="0"/>
              <a:t>와 </a:t>
            </a:r>
            <a:r>
              <a:rPr lang="en-US" altLang="ko-KR" sz="2200" dirty="0"/>
              <a:t>F </a:t>
            </a:r>
            <a:r>
              <a:rPr lang="ko-KR" altLang="en-US" sz="2200" dirty="0"/>
              <a:t>사이의 </a:t>
            </a:r>
            <a:r>
              <a:rPr lang="en-US" altLang="ko-KR" sz="2200" dirty="0"/>
              <a:t>C, D, E</a:t>
            </a:r>
            <a:r>
              <a:rPr lang="ko-KR" altLang="en-US" sz="2200" dirty="0"/>
              <a:t>를 각각 오른쪽으로 </a:t>
            </a:r>
            <a:r>
              <a:rPr lang="en-US" altLang="ko-KR" sz="2200" dirty="0"/>
              <a:t>1</a:t>
            </a:r>
            <a:r>
              <a:rPr lang="ko-KR" altLang="en-US" sz="2200" dirty="0" err="1"/>
              <a:t>칸씩</a:t>
            </a:r>
            <a:r>
              <a:rPr lang="ko-KR" altLang="en-US" sz="2200" dirty="0"/>
              <a:t> 이동</a:t>
            </a:r>
            <a:endParaRPr lang="en-US" altLang="ko-KR" sz="2200" dirty="0"/>
          </a:p>
          <a:p>
            <a:pPr marL="0" indent="0" latinLnBrk="1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 latinLnBrk="1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 latinLnBrk="1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 latinLnBrk="1"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10B1A-5690-4114-9213-3A556CD05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AAA8AB4-ECB2-4FBD-975C-7C1864DC19F6}" type="slidenum">
              <a:rPr lang="en-US" altLang="ko-KR" sz="1200">
                <a:latin typeface="Tahoma" panose="020B0604030504040204" pitchFamily="34" charset="0"/>
              </a:rPr>
              <a:pPr/>
              <a:t>87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9333" name="_x197415440" descr="EMB000013ac517c">
            <a:extLst>
              <a:ext uri="{FF2B5EF4-FFF2-40B4-BE49-F238E27FC236}">
                <a16:creationId xmlns:a16="http://schemas.microsoft.com/office/drawing/2014/main" id="{44E149DE-1018-4F14-B4DF-F613EAF2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75" y="3939196"/>
            <a:ext cx="5046390" cy="25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>
            <a:extLst>
              <a:ext uri="{FF2B5EF4-FFF2-40B4-BE49-F238E27FC236}">
                <a16:creationId xmlns:a16="http://schemas.microsoft.com/office/drawing/2014/main" id="{67A6D006-21FE-4E79-A185-513D0C384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</a:t>
            </a:r>
            <a:r>
              <a:rPr lang="en-US" altLang="ko-KR" dirty="0"/>
              <a:t>(Switching)</a:t>
            </a:r>
            <a:endParaRPr lang="ko-KR" altLang="en-US" dirty="0"/>
          </a:p>
        </p:txBody>
      </p:sp>
      <p:sp>
        <p:nvSpPr>
          <p:cNvPr id="100355" name="내용 개체 틀 2">
            <a:extLst>
              <a:ext uri="{FF2B5EF4-FFF2-40B4-BE49-F238E27FC236}">
                <a16:creationId xmlns:a16="http://schemas.microsoft.com/office/drawing/2014/main" id="{58DBA2AD-5825-4628-8FB4-BBA5E00A1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sz="2400" dirty="0"/>
              <a:t>2</a:t>
            </a:r>
            <a:r>
              <a:rPr lang="ko-KR" altLang="en-US" sz="2400" dirty="0"/>
              <a:t>개의 도시를 랜덤하게 선택한 후에</a:t>
            </a:r>
            <a:r>
              <a:rPr lang="en-US" altLang="ko-KR" sz="2400" dirty="0"/>
              <a:t>, </a:t>
            </a:r>
            <a:r>
              <a:rPr lang="ko-KR" altLang="en-US" sz="2400" dirty="0"/>
              <a:t>그 도시들의 위치를 서로 바꾼다</a:t>
            </a:r>
            <a:r>
              <a:rPr lang="en-US" altLang="ko-KR" sz="2400" dirty="0"/>
              <a:t>. </a:t>
            </a:r>
          </a:p>
          <a:p>
            <a:pPr latinLnBrk="1">
              <a:spcBef>
                <a:spcPts val="1800"/>
              </a:spcBef>
            </a:pPr>
            <a:r>
              <a:rPr lang="ko-KR" altLang="en-US" sz="2000" dirty="0"/>
              <a:t>도시 </a:t>
            </a:r>
            <a:r>
              <a:rPr lang="en-US" altLang="ko-KR" sz="2000" dirty="0"/>
              <a:t>B</a:t>
            </a:r>
            <a:r>
              <a:rPr lang="ko-KR" altLang="en-US" sz="2000" dirty="0"/>
              <a:t>와 </a:t>
            </a:r>
            <a:r>
              <a:rPr lang="en-US" altLang="ko-KR" sz="2000" dirty="0"/>
              <a:t>F</a:t>
            </a:r>
            <a:r>
              <a:rPr lang="ko-KR" altLang="en-US" sz="2000" dirty="0"/>
              <a:t>가 랜덤하게 선택되었다면</a:t>
            </a:r>
            <a:r>
              <a:rPr lang="en-US" altLang="ko-KR" sz="2000" dirty="0"/>
              <a:t>, B</a:t>
            </a:r>
            <a:r>
              <a:rPr lang="ko-KR" altLang="en-US" sz="2000" dirty="0"/>
              <a:t>와 </a:t>
            </a:r>
            <a:r>
              <a:rPr lang="en-US" altLang="ko-KR" sz="2000" dirty="0"/>
              <a:t>F</a:t>
            </a:r>
            <a:r>
              <a:rPr lang="ko-KR" altLang="en-US" sz="2000" dirty="0"/>
              <a:t>의 자리를 서로 바꾼다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5E5B5-A563-48BA-8652-28B9FC8C7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0666A3A-6143-450B-8F99-E49C58D3AC16}" type="slidenum">
              <a:rPr lang="en-US" altLang="ko-KR" sz="1200">
                <a:latin typeface="Tahoma" panose="020B0604030504040204" pitchFamily="34" charset="0"/>
              </a:rPr>
              <a:pPr/>
              <a:t>88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0357" name="_x197411840" descr="EMB000013ac5181">
            <a:extLst>
              <a:ext uri="{FF2B5EF4-FFF2-40B4-BE49-F238E27FC236}">
                <a16:creationId xmlns:a16="http://schemas.microsoft.com/office/drawing/2014/main" id="{3245A027-6FA1-47E1-B6D5-5CB92280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760640" cy="294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>
            <a:extLst>
              <a:ext uri="{FF2B5EF4-FFF2-40B4-BE49-F238E27FC236}">
                <a16:creationId xmlns:a16="http://schemas.microsoft.com/office/drawing/2014/main" id="{E74BBBDC-AFBD-4A78-A234-7875EC42E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반전 </a:t>
            </a:r>
            <a:r>
              <a:rPr lang="en-US" altLang="ko-KR" dirty="0"/>
              <a:t>(Inversion)</a:t>
            </a:r>
            <a:endParaRPr lang="ko-KR" altLang="en-US" dirty="0"/>
          </a:p>
        </p:txBody>
      </p:sp>
      <p:sp>
        <p:nvSpPr>
          <p:cNvPr id="101379" name="내용 개체 틀 2">
            <a:extLst>
              <a:ext uri="{FF2B5EF4-FFF2-40B4-BE49-F238E27FC236}">
                <a16:creationId xmlns:a16="http://schemas.microsoft.com/office/drawing/2014/main" id="{12247465-F9B0-45B2-BB73-E63AE7F12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개의 도시를 랜덤하게 선택한 후에</a:t>
            </a:r>
            <a:r>
              <a:rPr lang="en-US" altLang="ko-KR" sz="2400" dirty="0"/>
              <a:t>, </a:t>
            </a:r>
            <a:r>
              <a:rPr lang="ko-KR" altLang="en-US" sz="2400" dirty="0"/>
              <a:t>그 두 도시 사이의 도시를 역순으로 만든다</a:t>
            </a:r>
            <a:r>
              <a:rPr lang="en-US" altLang="ko-KR" sz="2400" dirty="0"/>
              <a:t>.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두 도시도 반전에 포함시킨다</a:t>
            </a:r>
            <a:r>
              <a:rPr lang="en-US" altLang="ko-KR" sz="2400" dirty="0"/>
              <a:t>. </a:t>
            </a:r>
          </a:p>
          <a:p>
            <a:pPr>
              <a:spcAft>
                <a:spcPts val="1800"/>
              </a:spcAft>
            </a:pPr>
            <a:r>
              <a:rPr lang="ko-KR" altLang="en-US" sz="2000" dirty="0"/>
              <a:t>도시 </a:t>
            </a:r>
            <a:r>
              <a:rPr lang="en-US" altLang="ko-KR" sz="2000" dirty="0"/>
              <a:t>B</a:t>
            </a:r>
            <a:r>
              <a:rPr lang="ko-KR" altLang="en-US" sz="2000" dirty="0"/>
              <a:t>와 </a:t>
            </a:r>
            <a:r>
              <a:rPr lang="en-US" altLang="ko-KR" sz="2000" dirty="0"/>
              <a:t>E</a:t>
            </a:r>
            <a:r>
              <a:rPr lang="ko-KR" altLang="en-US" sz="2000" dirty="0"/>
              <a:t>가 랜덤하게 선택되었다면</a:t>
            </a:r>
            <a:r>
              <a:rPr lang="en-US" altLang="ko-KR" sz="2000" dirty="0"/>
              <a:t>, [B C D E]</a:t>
            </a:r>
            <a:r>
              <a:rPr lang="ko-KR" altLang="en-US" sz="2000" dirty="0"/>
              <a:t>가 역순으로 </a:t>
            </a:r>
            <a:r>
              <a:rPr lang="en-US" altLang="ko-KR" sz="2000" dirty="0"/>
              <a:t>[E D C B]</a:t>
            </a:r>
            <a:r>
              <a:rPr lang="ko-KR" altLang="en-US" sz="2000" dirty="0"/>
              <a:t>로 바뀐다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75F20-BC2C-4908-98E0-DE965A688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3963F4A-3292-4A59-8629-92ADC03A9797}" type="slidenum">
              <a:rPr lang="en-US" altLang="ko-KR" sz="1200">
                <a:latin typeface="Tahoma" panose="020B0604030504040204" pitchFamily="34" charset="0"/>
              </a:rPr>
              <a:pPr/>
              <a:t>89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1381" name="_x197412960" descr="EMB000013ac5188">
            <a:extLst>
              <a:ext uri="{FF2B5EF4-FFF2-40B4-BE49-F238E27FC236}">
                <a16:creationId xmlns:a16="http://schemas.microsoft.com/office/drawing/2014/main" id="{8FC96DD2-5811-4DE6-A832-145ADA71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73016"/>
            <a:ext cx="5529609" cy="282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6063C72E-5E07-449C-8E08-9BFC9C471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bestSolution</a:t>
            </a:r>
            <a:r>
              <a:rPr lang="en-US" altLang="ko-KR" dirty="0"/>
              <a:t>=([A, B, C, D, E, A], 30)</a:t>
            </a:r>
            <a:endParaRPr lang="ko-KR" altLang="en-US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EC1DFB80-C22A-485B-A12E-176A3A659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이와 같이 계속 탐색을</a:t>
            </a:r>
            <a:r>
              <a:rPr lang="en-US" altLang="ko-KR" dirty="0"/>
              <a:t> </a:t>
            </a:r>
            <a:r>
              <a:rPr lang="ko-KR" altLang="en-US" dirty="0"/>
              <a:t>진행하면 첫 번째 완전한 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/>
              <a:t>bestSolution</a:t>
            </a:r>
            <a:r>
              <a:rPr lang="en-US" altLang="ko-KR" dirty="0"/>
              <a:t>=([A, B, C, D, E, A], 30)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18E01E-ABAE-4244-A8B7-AA24CC7DD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CE27B73-5D8B-4924-BC59-CAD292160DE6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31B210-4D5D-4A1E-944E-DF7EBBC2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52462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>
            <a:extLst>
              <a:ext uri="{FF2B5EF4-FFF2-40B4-BE49-F238E27FC236}">
                <a16:creationId xmlns:a16="http://schemas.microsoft.com/office/drawing/2014/main" id="{005E553D-7DEF-43AB-AC2C-29A3973F5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996B7-12A3-4F20-AB6E-113DFD88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반도체 회로 설계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유전자 배열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단백질 구조 연구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경영 분야의 재고 계획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원자재 조달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상품의 생산 및 유통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운송 분야의 스케줄링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건축 분야의 빌딩 구획 및 배치 </a:t>
            </a:r>
            <a:r>
              <a:rPr lang="en-US" altLang="ko-KR" dirty="0"/>
              <a:t>(Building Layout)</a:t>
            </a:r>
          </a:p>
          <a:p>
            <a:pPr>
              <a:defRPr/>
            </a:pPr>
            <a:r>
              <a:rPr lang="ko-KR" altLang="en-US" dirty="0"/>
              <a:t>항공기 디자인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복합 물질 모델링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금융 분야의 은행의 재무 분석 등 매우 광범위하게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67D66-82FE-407A-B91A-513F60C56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0B24ED1-6719-4335-8939-42193050A689}" type="slidenum">
              <a:rPr lang="en-US" altLang="ko-KR" sz="1200">
                <a:latin typeface="Tahoma" panose="020B0604030504040204" pitchFamily="34" charset="0"/>
              </a:rPr>
              <a:pPr/>
              <a:t>90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3429" name="_x197412400" descr="EMB000013ac5194">
            <a:extLst>
              <a:ext uri="{FF2B5EF4-FFF2-40B4-BE49-F238E27FC236}">
                <a16:creationId xmlns:a16="http://schemas.microsoft.com/office/drawing/2014/main" id="{56CAB5A1-3FC8-4BCF-993B-2D2CE3E8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1000125"/>
            <a:ext cx="35274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9CC438-3A56-4FE6-ACFD-038CBDF6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09" y="248725"/>
            <a:ext cx="2425632" cy="558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E9DB4-A1ED-4DAD-9634-D3D6089F3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>
            <a:extLst>
              <a:ext uri="{FF2B5EF4-FFF2-40B4-BE49-F238E27FC236}">
                <a16:creationId xmlns:a16="http://schemas.microsoft.com/office/drawing/2014/main" id="{24ADC15F-3CA7-4005-9010-1526FA25E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A7341-19A6-4423-A219-524EEAB3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백트래킹 </a:t>
            </a:r>
            <a:r>
              <a:rPr lang="en-US" altLang="ko-KR" dirty="0"/>
              <a:t>(Backtracking) </a:t>
            </a:r>
            <a:r>
              <a:rPr lang="ko-KR" altLang="en-US" dirty="0"/>
              <a:t>기법은 해를 찾는 도중에 ‘막히면’ 되돌아가서 다시 해를 찾아 가는 기법으로 상태 공간 트리에서 </a:t>
            </a:r>
            <a:r>
              <a:rPr lang="ko-KR" altLang="en-US" dirty="0">
                <a:solidFill>
                  <a:srgbClr val="00B0F0"/>
                </a:solidFill>
              </a:rPr>
              <a:t>깊이 우선 탐색 </a:t>
            </a:r>
            <a:r>
              <a:rPr lang="en-US" altLang="ko-KR" dirty="0">
                <a:solidFill>
                  <a:srgbClr val="00B0F0"/>
                </a:solidFill>
              </a:rPr>
              <a:t>(Depth First Search)</a:t>
            </a:r>
            <a:r>
              <a:rPr lang="ko-KR" altLang="en-US" dirty="0"/>
              <a:t>으로 해를 찾는 알고리즘</a:t>
            </a:r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백트래킹 기법의 시간 복잡도는 상태 공간 트리의 노드 수에 비례하고</a:t>
            </a:r>
            <a:r>
              <a:rPr lang="en-US" altLang="ko-KR" dirty="0"/>
              <a:t>, </a:t>
            </a:r>
            <a:r>
              <a:rPr lang="ko-KR" altLang="en-US" dirty="0"/>
              <a:t>이는 모든 경우를 다 검사하여 해를 찾는 완전 탐색의 시간 복잡도와 같다</a:t>
            </a:r>
            <a:r>
              <a:rPr lang="en-US" altLang="ko-KR" dirty="0"/>
              <a:t>. </a:t>
            </a:r>
            <a:r>
              <a:rPr lang="ko-KR" altLang="en-US" dirty="0"/>
              <a:t>그러나 일반적으로 백트래킹 기법은 ‘</a:t>
            </a:r>
            <a:r>
              <a:rPr lang="ko-KR" altLang="en-US" dirty="0" err="1"/>
              <a:t>가지치기’하므로</a:t>
            </a:r>
            <a:r>
              <a:rPr lang="ko-KR" altLang="en-US" dirty="0"/>
              <a:t> 완전 탐색보다 훨씬 효율적이다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>
              <a:spcAft>
                <a:spcPts val="1800"/>
              </a:spcAft>
              <a:defRPr/>
            </a:pPr>
            <a:r>
              <a:rPr lang="ko-KR" altLang="en-US" dirty="0"/>
              <a:t>분기 한정 기법은 상태 공간 트리의 각 노드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  <a:r>
              <a:rPr lang="ko-KR" altLang="en-US" dirty="0"/>
              <a:t>에 특정한 값</a:t>
            </a:r>
            <a:r>
              <a:rPr lang="en-US" altLang="ko-KR" dirty="0"/>
              <a:t>(</a:t>
            </a:r>
            <a:r>
              <a:rPr lang="ko-KR" altLang="en-US" dirty="0" err="1"/>
              <a:t>한정값</a:t>
            </a:r>
            <a:r>
              <a:rPr lang="en-US" altLang="ko-KR" dirty="0"/>
              <a:t>)</a:t>
            </a:r>
            <a:r>
              <a:rPr lang="ko-KR" altLang="en-US" dirty="0"/>
              <a:t>을 부여하고</a:t>
            </a:r>
            <a:r>
              <a:rPr lang="en-US" altLang="ko-KR" dirty="0"/>
              <a:t>, </a:t>
            </a:r>
            <a:r>
              <a:rPr lang="ko-KR" altLang="en-US" dirty="0"/>
              <a:t>노드의 </a:t>
            </a:r>
            <a:r>
              <a:rPr lang="ko-KR" altLang="en-US" dirty="0" err="1"/>
              <a:t>한정값을</a:t>
            </a:r>
            <a:r>
              <a:rPr lang="ko-KR" altLang="en-US" dirty="0"/>
              <a:t> 활용하여 가지치기를 함으로서 백트래킹 기법보다 빠르게 해를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BD47D-D0A0-47C8-AA61-886B1CB71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3A6BA56-DA2F-4EAE-85F3-4A62B0A7525B}" type="slidenum">
              <a:rPr lang="en-US" altLang="ko-KR" sz="1200">
                <a:latin typeface="Tahoma" panose="020B0604030504040204" pitchFamily="34" charset="0"/>
              </a:rPr>
              <a:pPr/>
              <a:t>91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A33E7-1B47-4524-96B5-70658FEB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639107" cy="774737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>
            <a:extLst>
              <a:ext uri="{FF2B5EF4-FFF2-40B4-BE49-F238E27FC236}">
                <a16:creationId xmlns:a16="http://schemas.microsoft.com/office/drawing/2014/main" id="{19A40A44-E515-4CA8-91CC-5C6C65BEF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05475" name="내용 개체 틀 2">
            <a:extLst>
              <a:ext uri="{FF2B5EF4-FFF2-40B4-BE49-F238E27FC236}">
                <a16:creationId xmlns:a16="http://schemas.microsoft.com/office/drawing/2014/main" id="{249DC634-F4AC-4D42-83E8-8EB8D2E15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800"/>
              </a:spcAft>
            </a:pPr>
            <a:r>
              <a:rPr lang="ko-KR" altLang="en-US" sz="2400" dirty="0"/>
              <a:t>분기 한정 기법에서는 가장 우수한 </a:t>
            </a:r>
            <a:r>
              <a:rPr lang="ko-KR" altLang="en-US" sz="2400" dirty="0" err="1"/>
              <a:t>한정값을</a:t>
            </a:r>
            <a:r>
              <a:rPr lang="ko-KR" altLang="en-US" sz="2400" dirty="0"/>
              <a:t> 가진 노드를 먼저 탐색하는 </a:t>
            </a:r>
            <a:r>
              <a:rPr lang="ko-KR" altLang="en-US" sz="2400" dirty="0">
                <a:solidFill>
                  <a:srgbClr val="00B0F0"/>
                </a:solidFill>
              </a:rPr>
              <a:t>최선 우선 탐색 </a:t>
            </a:r>
            <a:r>
              <a:rPr lang="en-US" altLang="ko-KR" sz="2400" dirty="0">
                <a:solidFill>
                  <a:srgbClr val="00B0F0"/>
                </a:solidFill>
              </a:rPr>
              <a:t>(Best First Search)</a:t>
            </a:r>
            <a:r>
              <a:rPr lang="ko-KR" altLang="en-US" sz="2400" dirty="0"/>
              <a:t>으로 해를 찾는다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유전자 알고리즘은 다윈의 진화론으로부터 고안된 해 탐색 알고리즘이다</a:t>
            </a:r>
            <a:r>
              <a:rPr lang="en-US" altLang="ko-KR" sz="2400" dirty="0"/>
              <a:t>. ‘</a:t>
            </a:r>
            <a:r>
              <a:rPr lang="ko-KR" altLang="en-US" sz="2400" dirty="0"/>
              <a:t>적자생존’ 개념을 최적화 문제를 해결하는데 적용한 것이다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유전자 알고리즘은 여러 개의 해를 임의로 생성하여 이들에 대해 선택</a:t>
            </a:r>
            <a:r>
              <a:rPr lang="en-US" altLang="ko-KR" sz="2400" dirty="0"/>
              <a:t>, </a:t>
            </a:r>
            <a:r>
              <a:rPr lang="ko-KR" altLang="en-US" sz="2400" dirty="0"/>
              <a:t>교차</a:t>
            </a:r>
            <a:r>
              <a:rPr lang="en-US" altLang="ko-KR" sz="2400" dirty="0"/>
              <a:t>,</a:t>
            </a:r>
            <a:r>
              <a:rPr lang="ko-KR" altLang="en-US" sz="2400" dirty="0"/>
              <a:t> 돌연변이 연산을 반복 수행하여 마지막에 가장 우수한 해를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35306-B241-42B9-B815-4F7FEFABA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1D2115-986B-4D99-81E2-C06F555231D6}" type="slidenum">
              <a:rPr lang="en-US" altLang="ko-KR" sz="1200">
                <a:latin typeface="Tahoma" panose="020B0604030504040204" pitchFamily="34" charset="0"/>
              </a:rPr>
              <a:pPr/>
              <a:t>92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32628-8993-4276-87B9-4E1F1A69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639107" cy="774737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>
            <a:extLst>
              <a:ext uri="{FF2B5EF4-FFF2-40B4-BE49-F238E27FC236}">
                <a16:creationId xmlns:a16="http://schemas.microsoft.com/office/drawing/2014/main" id="{1AE4BD13-F7FB-4701-B4EC-DA6DB2987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06499" name="내용 개체 틀 2">
            <a:extLst>
              <a:ext uri="{FF2B5EF4-FFF2-40B4-BE49-F238E27FC236}">
                <a16:creationId xmlns:a16="http://schemas.microsoft.com/office/drawing/2014/main" id="{1B0308E9-1C3A-479F-A1C4-FF2F80BEB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800"/>
              </a:spcAft>
            </a:pPr>
            <a:r>
              <a:rPr lang="ko-KR" altLang="en-US" sz="2400" dirty="0"/>
              <a:t>유전자 알고리즘은 문제의 최적해를 알 수 없고</a:t>
            </a:r>
            <a:r>
              <a:rPr lang="en-US" altLang="ko-KR" sz="2400" dirty="0"/>
              <a:t>, </a:t>
            </a:r>
            <a:r>
              <a:rPr lang="ko-KR" altLang="en-US" sz="2400" dirty="0"/>
              <a:t>기존의 어느 알고리즘으로도 해결하기 어려운 경우에</a:t>
            </a:r>
            <a:r>
              <a:rPr lang="en-US" altLang="ko-KR" sz="2400" dirty="0"/>
              <a:t>, </a:t>
            </a:r>
            <a:r>
              <a:rPr lang="ko-KR" altLang="en-US" sz="2400" dirty="0"/>
              <a:t>최적해에 가까운 해를 찾는데 매우 적절한 알고리즘</a:t>
            </a:r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모의 담금질 </a:t>
            </a:r>
            <a:r>
              <a:rPr lang="en-US" altLang="ko-KR" sz="2400" dirty="0"/>
              <a:t>(Simulated Annealing) </a:t>
            </a:r>
            <a:r>
              <a:rPr lang="ko-KR" altLang="en-US" sz="2400" dirty="0"/>
              <a:t>알고리즘은 높은 온도에서 액체 상태인 물질이 온도가 점차 낮아지면서 결정체로 변하는 과정을 모방한 해 탐색 알고리즘</a:t>
            </a:r>
          </a:p>
          <a:p>
            <a:pPr latinLnBrk="1">
              <a:spcAft>
                <a:spcPts val="1800"/>
              </a:spcAft>
            </a:pPr>
            <a:r>
              <a:rPr lang="ko-KR" altLang="en-US" sz="2400" dirty="0"/>
              <a:t>유전자 알고리즘과 마찬가지로 모의 담금질 기법도 항상 전역 최적해를 찾아준다는 보장은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800B6-F3A0-4984-A5FD-06FE5801E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7C8B7F0-DC53-400D-95C6-439424D4863F}" type="slidenum">
              <a:rPr lang="en-US" altLang="ko-KR" sz="1200">
                <a:latin typeface="Tahoma" panose="020B0604030504040204" pitchFamily="34" charset="0"/>
              </a:rPr>
              <a:pPr/>
              <a:t>93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710A1-4623-46BC-A9B3-FF93FCAB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639107" cy="774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F8F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EF8F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23607</TotalTime>
  <Words>5344</Words>
  <Application>Microsoft Office PowerPoint</Application>
  <PresentationFormat>화면 슬라이드 쇼(4:3)</PresentationFormat>
  <Paragraphs>702</Paragraphs>
  <Slides>93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93</vt:i4>
      </vt:variant>
    </vt:vector>
  </HeadingPairs>
  <TitlesOfParts>
    <vt:vector size="106" baseType="lpstr">
      <vt:lpstr>HY크리스탈M</vt:lpstr>
      <vt:lpstr>굴림</vt:lpstr>
      <vt:lpstr>맑은 고딕</vt:lpstr>
      <vt:lpstr>함초롬바탕</vt:lpstr>
      <vt:lpstr>Arial</vt:lpstr>
      <vt:lpstr>Consolas</vt:lpstr>
      <vt:lpstr>Symbol</vt:lpstr>
      <vt:lpstr>Tahoma</vt:lpstr>
      <vt:lpstr>Times New Roman</vt:lpstr>
      <vt:lpstr>Wingdings</vt:lpstr>
      <vt:lpstr>Wingdings 2</vt:lpstr>
      <vt:lpstr>국가지정발표</vt:lpstr>
      <vt:lpstr>Blueprint</vt:lpstr>
      <vt:lpstr>Chapter 9 해 탐색 알고리즘</vt:lpstr>
      <vt:lpstr>차례</vt:lpstr>
      <vt:lpstr>9.1 백트래킹(Backtracking) 기법</vt:lpstr>
      <vt:lpstr>TSP를 위한 백트래킹 알고리즘</vt:lpstr>
      <vt:lpstr>PowerPoint 프레젠테이션</vt:lpstr>
      <vt:lpstr>BacktrackTSP 알고리즘의 수행 과정</vt:lpstr>
      <vt:lpstr>newTour = [A, B]</vt:lpstr>
      <vt:lpstr>newTour = [A, B, C]</vt:lpstr>
      <vt:lpstr>bestSolution=([A, B, C, D, E, A], 30)</vt:lpstr>
      <vt:lpstr>bestSolution=([A, B, C, E, D, A], 18)</vt:lpstr>
      <vt:lpstr>bestSolution=([A, B, E, C, D, A], 16)</vt:lpstr>
      <vt:lpstr>tour = [A, C]에 대한 결과</vt:lpstr>
      <vt:lpstr>tour = [A, D]에 대한 결과</vt:lpstr>
      <vt:lpstr>BacktrackTSP 알고리즘의 수행 결과</vt:lpstr>
      <vt:lpstr>시간 복잡도</vt:lpstr>
      <vt:lpstr>시간 복잡도</vt:lpstr>
      <vt:lpstr>9.2 분기 한정 (Branch-and-Bound) 기법</vt:lpstr>
      <vt:lpstr>분기 한정 (Branch-and-Bound) 기법</vt:lpstr>
      <vt:lpstr>분기 한정 기법의 효율적인 탐색 원리</vt:lpstr>
      <vt:lpstr>PowerPoint 프레젠테이션</vt:lpstr>
      <vt:lpstr>PowerPoint 프레젠테이션</vt:lpstr>
      <vt:lpstr>TSP</vt:lpstr>
      <vt:lpstr>TSP의 한정값 계산 방법</vt:lpstr>
      <vt:lpstr>점에 인접한 간선 중에서 2개의 가장 작은 가중치</vt:lpstr>
      <vt:lpstr>Branch-and-Bound 알고리즘 수행 과정</vt:lpstr>
      <vt:lpstr>초기 상태 [A]의 한정값</vt:lpstr>
      <vt:lpstr>Smin= [A]</vt:lpstr>
      <vt:lpstr>상태 [A,B], [A,C], [A,D], [A,E]의 한정값</vt:lpstr>
      <vt:lpstr>[A, B], [A, C], [A, D], [A, E] activeNodes에 추가</vt:lpstr>
      <vt:lpstr>[A,B]의 자식 상태 생성</vt:lpstr>
      <vt:lpstr>[A, B, C], [A, B, D], [A, B, E] 한정값 계산</vt:lpstr>
      <vt:lpstr>[A, B, C], [A, B, D], [A, B, E] activeNodes에 추가</vt:lpstr>
      <vt:lpstr>Smin = [A, B, C]</vt:lpstr>
      <vt:lpstr>[A,B,C]의 자식 상태 생성</vt:lpstr>
      <vt:lpstr>[A, B, C, D], [A, B, C, E]의 한정값</vt:lpstr>
      <vt:lpstr>[A, B, C, D], [A, B, C, E] activeNodes에 추가</vt:lpstr>
      <vt:lpstr>Smin = [A, B, C, E]</vt:lpstr>
      <vt:lpstr>[A,B,C,E]의 자식 상태 생성</vt:lpstr>
      <vt:lpstr>bestValue=18, bestSolution=[A, B, C, E, D, A]</vt:lpstr>
      <vt:lpstr>상태 [A,B,E]로부터 탐색 결과</vt:lpstr>
      <vt:lpstr>최적해</vt:lpstr>
      <vt:lpstr>분기 한정 vs 백트래킹</vt:lpstr>
      <vt:lpstr>9.3 유전자 알고리즘</vt:lpstr>
      <vt:lpstr>GA 사이클</vt:lpstr>
      <vt:lpstr>PowerPoint 프레젠테이션</vt:lpstr>
      <vt:lpstr>GeneticAlgorithm</vt:lpstr>
      <vt:lpstr>후보해</vt:lpstr>
      <vt:lpstr>후보해의 수</vt:lpstr>
      <vt:lpstr>후보해의 평가</vt:lpstr>
      <vt:lpstr>적합도</vt:lpstr>
      <vt:lpstr>GA 연산</vt:lpstr>
      <vt:lpstr>1. 선택 연산</vt:lpstr>
      <vt:lpstr>룰렛 휠 선택</vt:lpstr>
      <vt:lpstr>룰렛 휠</vt:lpstr>
      <vt:lpstr>PowerPoint 프레젠테이션</vt:lpstr>
      <vt:lpstr>2. 교차 연산</vt:lpstr>
      <vt:lpstr>1-점 (point) 교차 연산</vt:lpstr>
      <vt:lpstr>교차 연산</vt:lpstr>
      <vt:lpstr>3. 돌연변이 연산</vt:lpstr>
      <vt:lpstr>돌연변이 연산 예제</vt:lpstr>
      <vt:lpstr>PowerPoint 프레젠테이션</vt:lpstr>
      <vt:lpstr>PowerPoint 프레젠테이션</vt:lpstr>
      <vt:lpstr>PowerPoint 프레젠테이션</vt:lpstr>
      <vt:lpstr>종료 조건</vt:lpstr>
      <vt:lpstr>GeneticAlgorithm 수행 과정</vt:lpstr>
      <vt:lpstr>GeneticAlgorithm 수행 과정</vt:lpstr>
      <vt:lpstr>GeneticAlgorithm 수행 과정</vt:lpstr>
      <vt:lpstr>PowerPoint 프레젠테이션</vt:lpstr>
      <vt:lpstr>두 번째 세대의 후보해에 대한 적합도</vt:lpstr>
      <vt:lpstr>알고리즘 종료</vt:lpstr>
      <vt:lpstr>TSP를 위한 GeneticAlgorithm</vt:lpstr>
      <vt:lpstr>2점-교차 연산</vt:lpstr>
      <vt:lpstr>사이클 교차 연산</vt:lpstr>
      <vt:lpstr>다양한 실험 필요</vt:lpstr>
      <vt:lpstr>유전자 알고리즘 특징</vt:lpstr>
      <vt:lpstr>응용</vt:lpstr>
      <vt:lpstr>9.4 모의 담금질 기법</vt:lpstr>
      <vt:lpstr>이웃해</vt:lpstr>
      <vt:lpstr>탐색 과정</vt:lpstr>
      <vt:lpstr>모의 담금질 기법의 특성</vt:lpstr>
      <vt:lpstr>PowerPoint 프레젠테이션</vt:lpstr>
      <vt:lpstr>자유롭게 탐색할 확률 p</vt:lpstr>
      <vt:lpstr>냉각율</vt:lpstr>
      <vt:lpstr>확률 p 조절</vt:lpstr>
      <vt:lpstr>확률 p</vt:lpstr>
      <vt:lpstr>이웃해 정의</vt:lpstr>
      <vt:lpstr>삽입 (Insertion)</vt:lpstr>
      <vt:lpstr>교환 (Switching)</vt:lpstr>
      <vt:lpstr>반전 (Inversion)</vt:lpstr>
      <vt:lpstr>응용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user</cp:lastModifiedBy>
  <cp:revision>2214</cp:revision>
  <cp:lastPrinted>2018-05-16T14:13:41Z</cp:lastPrinted>
  <dcterms:created xsi:type="dcterms:W3CDTF">1999-06-08T06:08:29Z</dcterms:created>
  <dcterms:modified xsi:type="dcterms:W3CDTF">2021-06-07T14:03:15Z</dcterms:modified>
</cp:coreProperties>
</file>