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48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</p:sldIdLst>
  <p:sldSz cx="12192000" cy="6858000"/>
  <p:notesSz cx="6858000" cy="9144000"/>
  <p:embeddedFontLst>
    <p:embeddedFont>
      <p:font typeface="Malgun Gothic" panose="020B0503020000020004" pitchFamily="50" charset="-127"/>
      <p:regular r:id="rId49"/>
      <p:bold r:id="rId50"/>
    </p:embeddedFont>
    <p:embeddedFont>
      <p:font typeface="Helvetica Neue Light" panose="020B0600000101010101" charset="0"/>
      <p:regular r:id="rId51"/>
      <p:bold r:id="rId52"/>
      <p:italic r:id="rId53"/>
      <p:boldItalic r:id="rId5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341">
          <p15:clr>
            <a:srgbClr val="A4A3A4"/>
          </p15:clr>
        </p15:guide>
        <p15:guide id="2" pos="3840">
          <p15:clr>
            <a:srgbClr val="A4A3A4"/>
          </p15:clr>
        </p15:guide>
        <p15:guide id="3" pos="3999">
          <p15:clr>
            <a:srgbClr val="A4A3A4"/>
          </p15:clr>
        </p15:guide>
        <p15:guide id="4" orient="horz" pos="2591">
          <p15:clr>
            <a:srgbClr val="A4A3A4"/>
          </p15:clr>
        </p15:guide>
        <p15:guide id="5" pos="960">
          <p15:clr>
            <a:srgbClr val="A4A3A4"/>
          </p15:clr>
        </p15:guide>
        <p15:guide id="6" orient="horz" pos="1797">
          <p15:clr>
            <a:srgbClr val="A4A3A4"/>
          </p15:clr>
        </p15:guide>
        <p15:guide id="7" orient="horz" pos="504">
          <p15:clr>
            <a:srgbClr val="A4A3A4"/>
          </p15:clr>
        </p15:guide>
        <p15:guide id="8" pos="506">
          <p15:clr>
            <a:srgbClr val="A4A3A4"/>
          </p15:clr>
        </p15:guide>
        <p15:guide id="9" pos="717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8" roundtripDataSignature="AMtx7mgQh/JTZB+tcnoesXfhZuEldfv5O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C014BDC-B06A-43B6-9D0A-1BB114C4A0B7}">
  <a:tblStyle styleId="{FC014BDC-B06A-43B6-9D0A-1BB114C4A0B7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F2E8"/>
          </a:solidFill>
        </a:fill>
      </a:tcStyle>
    </a:wholeTbl>
    <a:band1H>
      <a:tcTxStyle/>
      <a:tcStyle>
        <a:tcBdr/>
        <a:fill>
          <a:solidFill>
            <a:srgbClr val="CCE5CE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CE5CE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AB367915-EC1C-4A17-8A3B-353DF6489126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  <a:fill>
          <a:solidFill>
            <a:schemeClr val="dk1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alpha val="20000"/>
            </a:schemeClr>
          </a:solidFill>
        </a:fill>
      </a:tcStyle>
    </a:band1V>
    <a:band2V>
      <a:tcTxStyle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/>
      <a:tcStyle>
        <a:tcBdr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139" y="67"/>
      </p:cViewPr>
      <p:guideLst>
        <p:guide orient="horz" pos="2341"/>
        <p:guide pos="3840"/>
        <p:guide pos="3999"/>
        <p:guide orient="horz" pos="2591"/>
        <p:guide pos="960"/>
        <p:guide orient="horz" pos="1797"/>
        <p:guide orient="horz" pos="504"/>
        <p:guide pos="506"/>
        <p:guide pos="717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font" Target="fonts/font2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5.fntdata"/><Relationship Id="rId58" Type="http://customschemas.google.com/relationships/presentationmetadata" Target="metadata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font" Target="fonts/font3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6.fntdata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4.fntdata"/><Relationship Id="rId6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4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4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:notes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0:notes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1:notes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2:notes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3:notes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14:notes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5:notes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16:notes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17:notes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18:notes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19:notes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20:notes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1:notes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22:notes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" name="Google Shape;427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23:notes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24:notes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" name="Google Shape;448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25:notes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456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26:notes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465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27:notes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4" name="Google Shape;474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28:notes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29:notes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1" name="Google Shape;491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30:notes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" name="Google Shape;505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31:notes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32:notes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33:notes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" name="Google Shape;538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34:notes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35:notes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9" name="Google Shape;559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36:notes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37:notes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587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38:notes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9" name="Google Shape;599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39:notes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1" name="Google Shape;611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4:notes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40:notes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4" name="Google Shape;624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41:notes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2" name="Google Shape;632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42:notes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0" name="Google Shape;640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43:notes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8" name="Google Shape;648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343dd304a0c_0_36:notes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6" name="Google Shape;656;g343dd304a0c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44:notes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4" name="Google Shape;664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45:notes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2" name="Google Shape;672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5:notes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6:notes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7:notes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8:notes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9:notes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표지">
  <p:cSld name="표지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7"/>
          <p:cNvSpPr/>
          <p:nvPr/>
        </p:nvSpPr>
        <p:spPr>
          <a:xfrm rot="10800000">
            <a:off x="-3" y="-3"/>
            <a:ext cx="8697688" cy="5529945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47"/>
          <p:cNvSpPr/>
          <p:nvPr/>
        </p:nvSpPr>
        <p:spPr>
          <a:xfrm rot="10800000">
            <a:off x="3799114" y="2286000"/>
            <a:ext cx="8392886" cy="4572000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47"/>
          <p:cNvSpPr txBox="1">
            <a:spLocks noGrp="1"/>
          </p:cNvSpPr>
          <p:nvPr>
            <p:ph type="ctrTitle"/>
          </p:nvPr>
        </p:nvSpPr>
        <p:spPr>
          <a:xfrm>
            <a:off x="703254" y="1780334"/>
            <a:ext cx="7009510" cy="3591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algun Gothic"/>
              <a:buNone/>
              <a:defRPr sz="52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p47"/>
          <p:cNvSpPr txBox="1">
            <a:spLocks noGrp="1"/>
          </p:cNvSpPr>
          <p:nvPr>
            <p:ph type="subTitle" idx="1"/>
          </p:nvPr>
        </p:nvSpPr>
        <p:spPr>
          <a:xfrm>
            <a:off x="8202127" y="5077666"/>
            <a:ext cx="3268457" cy="1072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9pPr>
          </a:lstStyle>
          <a:p>
            <a:endParaRPr/>
          </a:p>
        </p:txBody>
      </p:sp>
      <p:cxnSp>
        <p:nvCxnSpPr>
          <p:cNvPr id="20" name="Google Shape;20;p47"/>
          <p:cNvCxnSpPr/>
          <p:nvPr/>
        </p:nvCxnSpPr>
        <p:spPr>
          <a:xfrm>
            <a:off x="708848" y="662121"/>
            <a:ext cx="0" cy="8721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지1">
  <p:cSld name="내지1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8"/>
          <p:cNvSpPr/>
          <p:nvPr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48"/>
          <p:cNvSpPr/>
          <p:nvPr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48"/>
          <p:cNvSpPr txBox="1">
            <a:spLocks noGrp="1"/>
          </p:cNvSpPr>
          <p:nvPr>
            <p:ph type="sldNum" idx="12"/>
          </p:nvPr>
        </p:nvSpPr>
        <p:spPr>
          <a:xfrm>
            <a:off x="11691731" y="6483194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5" name="Google Shape;25;p48"/>
          <p:cNvSpPr txBox="1"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06436"/>
              </a:buClr>
              <a:buSzPts val="3000"/>
              <a:buFont typeface="Malgun Gothic"/>
              <a:buNone/>
              <a:defRPr sz="3000" b="1">
                <a:solidFill>
                  <a:srgbClr val="F0643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8"/>
          <p:cNvSpPr txBox="1">
            <a:spLocks noGrp="1"/>
          </p:cNvSpPr>
          <p:nvPr>
            <p:ph type="body" idx="1"/>
          </p:nvPr>
        </p:nvSpPr>
        <p:spPr>
          <a:xfrm>
            <a:off x="1030287" y="1415600"/>
            <a:ext cx="10080625" cy="4630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" name="Google Shape;27;p48"/>
          <p:cNvSpPr txBox="1">
            <a:spLocks noGrp="1"/>
          </p:cNvSpPr>
          <p:nvPr>
            <p:ph type="ftr" idx="11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  <a:defRPr sz="1000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간지">
  <p:cSld name="간지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9"/>
          <p:cNvSpPr txBox="1">
            <a:spLocks noGrp="1"/>
          </p:cNvSpPr>
          <p:nvPr>
            <p:ph type="body" idx="1"/>
          </p:nvPr>
        </p:nvSpPr>
        <p:spPr>
          <a:xfrm>
            <a:off x="691375" y="2932204"/>
            <a:ext cx="10267121" cy="993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06436"/>
              </a:buClr>
              <a:buSzPts val="4800"/>
              <a:buNone/>
              <a:defRPr sz="4800">
                <a:solidFill>
                  <a:srgbClr val="F06436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49"/>
          <p:cNvSpPr/>
          <p:nvPr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49"/>
          <p:cNvSpPr/>
          <p:nvPr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2" name="Google Shape;32;p49"/>
          <p:cNvGrpSpPr/>
          <p:nvPr/>
        </p:nvGrpSpPr>
        <p:grpSpPr>
          <a:xfrm>
            <a:off x="11379724" y="208758"/>
            <a:ext cx="320022" cy="359778"/>
            <a:chOff x="3567553" y="1499912"/>
            <a:chExt cx="320022" cy="359778"/>
          </a:xfrm>
        </p:grpSpPr>
        <p:sp>
          <p:nvSpPr>
            <p:cNvPr id="33" name="Google Shape;33;p49"/>
            <p:cNvSpPr/>
            <p:nvPr/>
          </p:nvSpPr>
          <p:spPr>
            <a:xfrm>
              <a:off x="3567553" y="1502933"/>
              <a:ext cx="263218" cy="356757"/>
            </a:xfrm>
            <a:custGeom>
              <a:avLst/>
              <a:gdLst/>
              <a:ahLst/>
              <a:cxnLst/>
              <a:rect l="l" t="t" r="r" b="b"/>
              <a:pathLst>
                <a:path w="8276" h="11217" extrusionOk="0">
                  <a:moveTo>
                    <a:pt x="1738" y="0"/>
                  </a:moveTo>
                  <a:cubicBezTo>
                    <a:pt x="1718" y="0"/>
                    <a:pt x="1698" y="4"/>
                    <a:pt x="1679" y="12"/>
                  </a:cubicBezTo>
                  <a:cubicBezTo>
                    <a:pt x="1227" y="179"/>
                    <a:pt x="905" y="632"/>
                    <a:pt x="905" y="1120"/>
                  </a:cubicBezTo>
                  <a:lnTo>
                    <a:pt x="905" y="8275"/>
                  </a:lnTo>
                  <a:lnTo>
                    <a:pt x="167" y="8275"/>
                  </a:lnTo>
                  <a:cubicBezTo>
                    <a:pt x="72" y="8275"/>
                    <a:pt x="1" y="8359"/>
                    <a:pt x="1" y="8442"/>
                  </a:cubicBezTo>
                  <a:lnTo>
                    <a:pt x="1" y="10145"/>
                  </a:lnTo>
                  <a:cubicBezTo>
                    <a:pt x="1" y="10716"/>
                    <a:pt x="477" y="11216"/>
                    <a:pt x="1072" y="11216"/>
                  </a:cubicBezTo>
                  <a:lnTo>
                    <a:pt x="7156" y="11216"/>
                  </a:lnTo>
                  <a:cubicBezTo>
                    <a:pt x="7775" y="11216"/>
                    <a:pt x="8275" y="10716"/>
                    <a:pt x="8275" y="10097"/>
                  </a:cubicBezTo>
                  <a:lnTo>
                    <a:pt x="8275" y="4930"/>
                  </a:lnTo>
                  <a:cubicBezTo>
                    <a:pt x="8252" y="4835"/>
                    <a:pt x="8168" y="4751"/>
                    <a:pt x="8073" y="4751"/>
                  </a:cubicBezTo>
                  <a:cubicBezTo>
                    <a:pt x="7978" y="4751"/>
                    <a:pt x="7906" y="4835"/>
                    <a:pt x="7906" y="4918"/>
                  </a:cubicBezTo>
                  <a:lnTo>
                    <a:pt x="7906" y="10085"/>
                  </a:lnTo>
                  <a:cubicBezTo>
                    <a:pt x="7906" y="10514"/>
                    <a:pt x="7561" y="10859"/>
                    <a:pt x="7132" y="10859"/>
                  </a:cubicBezTo>
                  <a:lnTo>
                    <a:pt x="7061" y="10859"/>
                  </a:lnTo>
                  <a:cubicBezTo>
                    <a:pt x="6680" y="10811"/>
                    <a:pt x="6406" y="10502"/>
                    <a:pt x="6406" y="10133"/>
                  </a:cubicBezTo>
                  <a:lnTo>
                    <a:pt x="6406" y="9609"/>
                  </a:lnTo>
                  <a:cubicBezTo>
                    <a:pt x="6406" y="9514"/>
                    <a:pt x="6323" y="9442"/>
                    <a:pt x="6239" y="9442"/>
                  </a:cubicBezTo>
                  <a:cubicBezTo>
                    <a:pt x="6144" y="9442"/>
                    <a:pt x="6073" y="9514"/>
                    <a:pt x="6073" y="9609"/>
                  </a:cubicBezTo>
                  <a:lnTo>
                    <a:pt x="6073" y="10133"/>
                  </a:lnTo>
                  <a:cubicBezTo>
                    <a:pt x="6073" y="10407"/>
                    <a:pt x="6180" y="10680"/>
                    <a:pt x="6370" y="10871"/>
                  </a:cubicBezTo>
                  <a:cubicBezTo>
                    <a:pt x="3459" y="10871"/>
                    <a:pt x="2120" y="10874"/>
                    <a:pt x="1492" y="10874"/>
                  </a:cubicBezTo>
                  <a:cubicBezTo>
                    <a:pt x="864" y="10874"/>
                    <a:pt x="947" y="10871"/>
                    <a:pt x="882" y="10859"/>
                  </a:cubicBezTo>
                  <a:cubicBezTo>
                    <a:pt x="548" y="10788"/>
                    <a:pt x="298" y="10490"/>
                    <a:pt x="298" y="10145"/>
                  </a:cubicBezTo>
                  <a:lnTo>
                    <a:pt x="298" y="8609"/>
                  </a:lnTo>
                  <a:lnTo>
                    <a:pt x="6073" y="8609"/>
                  </a:lnTo>
                  <a:lnTo>
                    <a:pt x="6073" y="8954"/>
                  </a:lnTo>
                  <a:cubicBezTo>
                    <a:pt x="6073" y="9037"/>
                    <a:pt x="6144" y="9121"/>
                    <a:pt x="6239" y="9121"/>
                  </a:cubicBezTo>
                  <a:cubicBezTo>
                    <a:pt x="6323" y="9121"/>
                    <a:pt x="6406" y="9037"/>
                    <a:pt x="6406" y="8954"/>
                  </a:cubicBezTo>
                  <a:lnTo>
                    <a:pt x="6406" y="8442"/>
                  </a:lnTo>
                  <a:cubicBezTo>
                    <a:pt x="6406" y="8359"/>
                    <a:pt x="6323" y="8275"/>
                    <a:pt x="6239" y="8275"/>
                  </a:cubicBezTo>
                  <a:lnTo>
                    <a:pt x="1227" y="8275"/>
                  </a:lnTo>
                  <a:lnTo>
                    <a:pt x="1227" y="1120"/>
                  </a:lnTo>
                  <a:cubicBezTo>
                    <a:pt x="1227" y="763"/>
                    <a:pt x="1441" y="441"/>
                    <a:pt x="1786" y="322"/>
                  </a:cubicBezTo>
                  <a:cubicBezTo>
                    <a:pt x="1882" y="286"/>
                    <a:pt x="1917" y="179"/>
                    <a:pt x="1894" y="108"/>
                  </a:cubicBezTo>
                  <a:cubicBezTo>
                    <a:pt x="1866" y="44"/>
                    <a:pt x="1803" y="0"/>
                    <a:pt x="1738" y="0"/>
                  </a:cubicBezTo>
                  <a:close/>
                </a:path>
              </a:pathLst>
            </a:custGeom>
            <a:solidFill>
              <a:srgbClr val="4BB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49"/>
            <p:cNvSpPr/>
            <p:nvPr/>
          </p:nvSpPr>
          <p:spPr>
            <a:xfrm>
              <a:off x="3638001" y="1499912"/>
              <a:ext cx="249574" cy="142773"/>
            </a:xfrm>
            <a:custGeom>
              <a:avLst/>
              <a:gdLst/>
              <a:ahLst/>
              <a:cxnLst/>
              <a:rect l="l" t="t" r="r" b="b"/>
              <a:pathLst>
                <a:path w="7847" h="4489" extrusionOk="0">
                  <a:moveTo>
                    <a:pt x="6787" y="322"/>
                  </a:moveTo>
                  <a:cubicBezTo>
                    <a:pt x="7191" y="322"/>
                    <a:pt x="7537" y="655"/>
                    <a:pt x="7537" y="1072"/>
                  </a:cubicBezTo>
                  <a:lnTo>
                    <a:pt x="7525" y="2608"/>
                  </a:lnTo>
                  <a:lnTo>
                    <a:pt x="6037" y="2608"/>
                  </a:lnTo>
                  <a:lnTo>
                    <a:pt x="6037" y="1417"/>
                  </a:lnTo>
                  <a:lnTo>
                    <a:pt x="6037" y="1072"/>
                  </a:lnTo>
                  <a:cubicBezTo>
                    <a:pt x="6037" y="643"/>
                    <a:pt x="6370" y="322"/>
                    <a:pt x="6775" y="322"/>
                  </a:cubicBezTo>
                  <a:close/>
                  <a:moveTo>
                    <a:pt x="167" y="0"/>
                  </a:moveTo>
                  <a:cubicBezTo>
                    <a:pt x="83" y="0"/>
                    <a:pt x="0" y="72"/>
                    <a:pt x="0" y="167"/>
                  </a:cubicBezTo>
                  <a:cubicBezTo>
                    <a:pt x="0" y="250"/>
                    <a:pt x="83" y="322"/>
                    <a:pt x="167" y="322"/>
                  </a:cubicBezTo>
                  <a:lnTo>
                    <a:pt x="5989" y="322"/>
                  </a:lnTo>
                  <a:cubicBezTo>
                    <a:pt x="5894" y="417"/>
                    <a:pt x="5810" y="548"/>
                    <a:pt x="5763" y="667"/>
                  </a:cubicBezTo>
                  <a:cubicBezTo>
                    <a:pt x="5715" y="798"/>
                    <a:pt x="5691" y="917"/>
                    <a:pt x="5691" y="1060"/>
                  </a:cubicBezTo>
                  <a:lnTo>
                    <a:pt x="5691" y="1393"/>
                  </a:lnTo>
                  <a:lnTo>
                    <a:pt x="5691" y="4334"/>
                  </a:lnTo>
                  <a:cubicBezTo>
                    <a:pt x="5691" y="4418"/>
                    <a:pt x="5763" y="4489"/>
                    <a:pt x="5858" y="4489"/>
                  </a:cubicBezTo>
                  <a:cubicBezTo>
                    <a:pt x="5941" y="4489"/>
                    <a:pt x="6013" y="4418"/>
                    <a:pt x="6013" y="4334"/>
                  </a:cubicBezTo>
                  <a:lnTo>
                    <a:pt x="6013" y="2929"/>
                  </a:lnTo>
                  <a:lnTo>
                    <a:pt x="7668" y="2929"/>
                  </a:lnTo>
                  <a:cubicBezTo>
                    <a:pt x="7763" y="2929"/>
                    <a:pt x="7834" y="2858"/>
                    <a:pt x="7834" y="2763"/>
                  </a:cubicBezTo>
                  <a:lnTo>
                    <a:pt x="7834" y="1072"/>
                  </a:lnTo>
                  <a:cubicBezTo>
                    <a:pt x="7846" y="488"/>
                    <a:pt x="7370" y="0"/>
                    <a:pt x="6775" y="0"/>
                  </a:cubicBezTo>
                  <a:close/>
                </a:path>
              </a:pathLst>
            </a:custGeom>
            <a:solidFill>
              <a:srgbClr val="4BB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49"/>
            <p:cNvSpPr/>
            <p:nvPr/>
          </p:nvSpPr>
          <p:spPr>
            <a:xfrm>
              <a:off x="3641786" y="1594563"/>
              <a:ext cx="141659" cy="10273"/>
            </a:xfrm>
            <a:custGeom>
              <a:avLst/>
              <a:gdLst/>
              <a:ahLst/>
              <a:cxnLst/>
              <a:rect l="l" t="t" r="r" b="b"/>
              <a:pathLst>
                <a:path w="4454" h="323" extrusionOk="0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1"/>
                    <a:pt x="4453" y="168"/>
                  </a:cubicBezTo>
                  <a:cubicBezTo>
                    <a:pt x="4453" y="72"/>
                    <a:pt x="4382" y="1"/>
                    <a:pt x="4286" y="1"/>
                  </a:cubicBezTo>
                  <a:close/>
                </a:path>
              </a:pathLst>
            </a:custGeom>
            <a:solidFill>
              <a:srgbClr val="4BB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49"/>
            <p:cNvSpPr/>
            <p:nvPr/>
          </p:nvSpPr>
          <p:spPr>
            <a:xfrm>
              <a:off x="3641786" y="1638136"/>
              <a:ext cx="141659" cy="10241"/>
            </a:xfrm>
            <a:custGeom>
              <a:avLst/>
              <a:gdLst/>
              <a:ahLst/>
              <a:cxnLst/>
              <a:rect l="l" t="t" r="r" b="b"/>
              <a:pathLst>
                <a:path w="4454" h="322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solidFill>
              <a:srgbClr val="4BB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49"/>
            <p:cNvSpPr/>
            <p:nvPr/>
          </p:nvSpPr>
          <p:spPr>
            <a:xfrm>
              <a:off x="3641786" y="1682059"/>
              <a:ext cx="141659" cy="10623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solidFill>
              <a:srgbClr val="4BB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49"/>
            <p:cNvSpPr/>
            <p:nvPr/>
          </p:nvSpPr>
          <p:spPr>
            <a:xfrm>
              <a:off x="3641786" y="1725600"/>
              <a:ext cx="141659" cy="10623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solidFill>
              <a:srgbClr val="4BB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사용자 지정 레이아웃">
  <p:cSld name="1_사용자 지정 레이아웃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0"/>
          <p:cNvSpPr/>
          <p:nvPr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41;p50"/>
          <p:cNvSpPr/>
          <p:nvPr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42;p50"/>
          <p:cNvSpPr txBox="1"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06436"/>
              </a:buClr>
              <a:buSzPts val="3000"/>
              <a:buFont typeface="Malgun Gothic"/>
              <a:buNone/>
              <a:defRPr sz="3000" b="1">
                <a:solidFill>
                  <a:srgbClr val="F0643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50"/>
          <p:cNvSpPr txBox="1">
            <a:spLocks noGrp="1"/>
          </p:cNvSpPr>
          <p:nvPr>
            <p:ph type="sldNum" idx="12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44" name="Google Shape;44;p50"/>
          <p:cNvSpPr txBox="1">
            <a:spLocks noGrp="1"/>
          </p:cNvSpPr>
          <p:nvPr>
            <p:ph type="body" idx="1"/>
          </p:nvPr>
        </p:nvSpPr>
        <p:spPr>
          <a:xfrm>
            <a:off x="487015" y="815008"/>
            <a:ext cx="11281052" cy="2186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4BB0A0"/>
              </a:buClr>
              <a:buSzPts val="2000"/>
              <a:buFont typeface="Arial"/>
              <a:buChar char="◦"/>
              <a:defRPr sz="2000"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⁃"/>
              <a:defRPr sz="1800"/>
            </a:lvl2pPr>
            <a:lvl3pPr marL="1371600" lvl="2" indent="-330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4pPr>
            <a:lvl5pPr marL="2286000" lvl="4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50"/>
          <p:cNvSpPr txBox="1">
            <a:spLocks noGrp="1"/>
          </p:cNvSpPr>
          <p:nvPr>
            <p:ph type="ftr" idx="11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  <a:defRPr sz="1000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목차">
  <p:cSld name="목차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51"/>
          <p:cNvSpPr/>
          <p:nvPr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48;p51"/>
          <p:cNvSpPr txBox="1">
            <a:spLocks noGrp="1"/>
          </p:cNvSpPr>
          <p:nvPr>
            <p:ph type="body" idx="1"/>
          </p:nvPr>
        </p:nvSpPr>
        <p:spPr>
          <a:xfrm>
            <a:off x="4632325" y="3242853"/>
            <a:ext cx="7559675" cy="703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51"/>
          <p:cNvSpPr txBox="1">
            <a:spLocks noGrp="1"/>
          </p:cNvSpPr>
          <p:nvPr>
            <p:ph type="body" idx="2"/>
          </p:nvPr>
        </p:nvSpPr>
        <p:spPr>
          <a:xfrm>
            <a:off x="4632324" y="4074122"/>
            <a:ext cx="7559675" cy="703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51"/>
          <p:cNvSpPr txBox="1">
            <a:spLocks noGrp="1"/>
          </p:cNvSpPr>
          <p:nvPr>
            <p:ph type="body" idx="3"/>
          </p:nvPr>
        </p:nvSpPr>
        <p:spPr>
          <a:xfrm>
            <a:off x="4632323" y="4910800"/>
            <a:ext cx="7559675" cy="703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51"/>
          <p:cNvSpPr/>
          <p:nvPr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2" name="Google Shape;52;p51"/>
          <p:cNvGrpSpPr/>
          <p:nvPr/>
        </p:nvGrpSpPr>
        <p:grpSpPr>
          <a:xfrm>
            <a:off x="11568567" y="267121"/>
            <a:ext cx="320022" cy="359778"/>
            <a:chOff x="3567553" y="1499912"/>
            <a:chExt cx="320022" cy="359778"/>
          </a:xfrm>
        </p:grpSpPr>
        <p:sp>
          <p:nvSpPr>
            <p:cNvPr id="53" name="Google Shape;53;p51"/>
            <p:cNvSpPr/>
            <p:nvPr/>
          </p:nvSpPr>
          <p:spPr>
            <a:xfrm>
              <a:off x="3567553" y="1502933"/>
              <a:ext cx="263218" cy="356757"/>
            </a:xfrm>
            <a:custGeom>
              <a:avLst/>
              <a:gdLst/>
              <a:ahLst/>
              <a:cxnLst/>
              <a:rect l="l" t="t" r="r" b="b"/>
              <a:pathLst>
                <a:path w="8276" h="11217" extrusionOk="0">
                  <a:moveTo>
                    <a:pt x="1738" y="0"/>
                  </a:moveTo>
                  <a:cubicBezTo>
                    <a:pt x="1718" y="0"/>
                    <a:pt x="1698" y="4"/>
                    <a:pt x="1679" y="12"/>
                  </a:cubicBezTo>
                  <a:cubicBezTo>
                    <a:pt x="1227" y="179"/>
                    <a:pt x="905" y="632"/>
                    <a:pt x="905" y="1120"/>
                  </a:cubicBezTo>
                  <a:lnTo>
                    <a:pt x="905" y="8275"/>
                  </a:lnTo>
                  <a:lnTo>
                    <a:pt x="167" y="8275"/>
                  </a:lnTo>
                  <a:cubicBezTo>
                    <a:pt x="72" y="8275"/>
                    <a:pt x="1" y="8359"/>
                    <a:pt x="1" y="8442"/>
                  </a:cubicBezTo>
                  <a:lnTo>
                    <a:pt x="1" y="10145"/>
                  </a:lnTo>
                  <a:cubicBezTo>
                    <a:pt x="1" y="10716"/>
                    <a:pt x="477" y="11216"/>
                    <a:pt x="1072" y="11216"/>
                  </a:cubicBezTo>
                  <a:lnTo>
                    <a:pt x="7156" y="11216"/>
                  </a:lnTo>
                  <a:cubicBezTo>
                    <a:pt x="7775" y="11216"/>
                    <a:pt x="8275" y="10716"/>
                    <a:pt x="8275" y="10097"/>
                  </a:cubicBezTo>
                  <a:lnTo>
                    <a:pt x="8275" y="4930"/>
                  </a:lnTo>
                  <a:cubicBezTo>
                    <a:pt x="8252" y="4835"/>
                    <a:pt x="8168" y="4751"/>
                    <a:pt x="8073" y="4751"/>
                  </a:cubicBezTo>
                  <a:cubicBezTo>
                    <a:pt x="7978" y="4751"/>
                    <a:pt x="7906" y="4835"/>
                    <a:pt x="7906" y="4918"/>
                  </a:cubicBezTo>
                  <a:lnTo>
                    <a:pt x="7906" y="10085"/>
                  </a:lnTo>
                  <a:cubicBezTo>
                    <a:pt x="7906" y="10514"/>
                    <a:pt x="7561" y="10859"/>
                    <a:pt x="7132" y="10859"/>
                  </a:cubicBezTo>
                  <a:lnTo>
                    <a:pt x="7061" y="10859"/>
                  </a:lnTo>
                  <a:cubicBezTo>
                    <a:pt x="6680" y="10811"/>
                    <a:pt x="6406" y="10502"/>
                    <a:pt x="6406" y="10133"/>
                  </a:cubicBezTo>
                  <a:lnTo>
                    <a:pt x="6406" y="9609"/>
                  </a:lnTo>
                  <a:cubicBezTo>
                    <a:pt x="6406" y="9514"/>
                    <a:pt x="6323" y="9442"/>
                    <a:pt x="6239" y="9442"/>
                  </a:cubicBezTo>
                  <a:cubicBezTo>
                    <a:pt x="6144" y="9442"/>
                    <a:pt x="6073" y="9514"/>
                    <a:pt x="6073" y="9609"/>
                  </a:cubicBezTo>
                  <a:lnTo>
                    <a:pt x="6073" y="10133"/>
                  </a:lnTo>
                  <a:cubicBezTo>
                    <a:pt x="6073" y="10407"/>
                    <a:pt x="6180" y="10680"/>
                    <a:pt x="6370" y="10871"/>
                  </a:cubicBezTo>
                  <a:cubicBezTo>
                    <a:pt x="3459" y="10871"/>
                    <a:pt x="2120" y="10874"/>
                    <a:pt x="1492" y="10874"/>
                  </a:cubicBezTo>
                  <a:cubicBezTo>
                    <a:pt x="864" y="10874"/>
                    <a:pt x="947" y="10871"/>
                    <a:pt x="882" y="10859"/>
                  </a:cubicBezTo>
                  <a:cubicBezTo>
                    <a:pt x="548" y="10788"/>
                    <a:pt x="298" y="10490"/>
                    <a:pt x="298" y="10145"/>
                  </a:cubicBezTo>
                  <a:lnTo>
                    <a:pt x="298" y="8609"/>
                  </a:lnTo>
                  <a:lnTo>
                    <a:pt x="6073" y="8609"/>
                  </a:lnTo>
                  <a:lnTo>
                    <a:pt x="6073" y="8954"/>
                  </a:lnTo>
                  <a:cubicBezTo>
                    <a:pt x="6073" y="9037"/>
                    <a:pt x="6144" y="9121"/>
                    <a:pt x="6239" y="9121"/>
                  </a:cubicBezTo>
                  <a:cubicBezTo>
                    <a:pt x="6323" y="9121"/>
                    <a:pt x="6406" y="9037"/>
                    <a:pt x="6406" y="8954"/>
                  </a:cubicBezTo>
                  <a:lnTo>
                    <a:pt x="6406" y="8442"/>
                  </a:lnTo>
                  <a:cubicBezTo>
                    <a:pt x="6406" y="8359"/>
                    <a:pt x="6323" y="8275"/>
                    <a:pt x="6239" y="8275"/>
                  </a:cubicBezTo>
                  <a:lnTo>
                    <a:pt x="1227" y="8275"/>
                  </a:lnTo>
                  <a:lnTo>
                    <a:pt x="1227" y="1120"/>
                  </a:lnTo>
                  <a:cubicBezTo>
                    <a:pt x="1227" y="763"/>
                    <a:pt x="1441" y="441"/>
                    <a:pt x="1786" y="322"/>
                  </a:cubicBezTo>
                  <a:cubicBezTo>
                    <a:pt x="1882" y="286"/>
                    <a:pt x="1917" y="179"/>
                    <a:pt x="1894" y="108"/>
                  </a:cubicBezTo>
                  <a:cubicBezTo>
                    <a:pt x="1866" y="44"/>
                    <a:pt x="1803" y="0"/>
                    <a:pt x="1738" y="0"/>
                  </a:cubicBezTo>
                  <a:close/>
                </a:path>
              </a:pathLst>
            </a:custGeom>
            <a:solidFill>
              <a:srgbClr val="4BB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51"/>
            <p:cNvSpPr/>
            <p:nvPr/>
          </p:nvSpPr>
          <p:spPr>
            <a:xfrm>
              <a:off x="3638001" y="1499912"/>
              <a:ext cx="249574" cy="142773"/>
            </a:xfrm>
            <a:custGeom>
              <a:avLst/>
              <a:gdLst/>
              <a:ahLst/>
              <a:cxnLst/>
              <a:rect l="l" t="t" r="r" b="b"/>
              <a:pathLst>
                <a:path w="7847" h="4489" extrusionOk="0">
                  <a:moveTo>
                    <a:pt x="6787" y="322"/>
                  </a:moveTo>
                  <a:cubicBezTo>
                    <a:pt x="7191" y="322"/>
                    <a:pt x="7537" y="655"/>
                    <a:pt x="7537" y="1072"/>
                  </a:cubicBezTo>
                  <a:lnTo>
                    <a:pt x="7525" y="2608"/>
                  </a:lnTo>
                  <a:lnTo>
                    <a:pt x="6037" y="2608"/>
                  </a:lnTo>
                  <a:lnTo>
                    <a:pt x="6037" y="1417"/>
                  </a:lnTo>
                  <a:lnTo>
                    <a:pt x="6037" y="1072"/>
                  </a:lnTo>
                  <a:cubicBezTo>
                    <a:pt x="6037" y="643"/>
                    <a:pt x="6370" y="322"/>
                    <a:pt x="6775" y="322"/>
                  </a:cubicBezTo>
                  <a:close/>
                  <a:moveTo>
                    <a:pt x="167" y="0"/>
                  </a:moveTo>
                  <a:cubicBezTo>
                    <a:pt x="83" y="0"/>
                    <a:pt x="0" y="72"/>
                    <a:pt x="0" y="167"/>
                  </a:cubicBezTo>
                  <a:cubicBezTo>
                    <a:pt x="0" y="250"/>
                    <a:pt x="83" y="322"/>
                    <a:pt x="167" y="322"/>
                  </a:cubicBezTo>
                  <a:lnTo>
                    <a:pt x="5989" y="322"/>
                  </a:lnTo>
                  <a:cubicBezTo>
                    <a:pt x="5894" y="417"/>
                    <a:pt x="5810" y="548"/>
                    <a:pt x="5763" y="667"/>
                  </a:cubicBezTo>
                  <a:cubicBezTo>
                    <a:pt x="5715" y="798"/>
                    <a:pt x="5691" y="917"/>
                    <a:pt x="5691" y="1060"/>
                  </a:cubicBezTo>
                  <a:lnTo>
                    <a:pt x="5691" y="1393"/>
                  </a:lnTo>
                  <a:lnTo>
                    <a:pt x="5691" y="4334"/>
                  </a:lnTo>
                  <a:cubicBezTo>
                    <a:pt x="5691" y="4418"/>
                    <a:pt x="5763" y="4489"/>
                    <a:pt x="5858" y="4489"/>
                  </a:cubicBezTo>
                  <a:cubicBezTo>
                    <a:pt x="5941" y="4489"/>
                    <a:pt x="6013" y="4418"/>
                    <a:pt x="6013" y="4334"/>
                  </a:cubicBezTo>
                  <a:lnTo>
                    <a:pt x="6013" y="2929"/>
                  </a:lnTo>
                  <a:lnTo>
                    <a:pt x="7668" y="2929"/>
                  </a:lnTo>
                  <a:cubicBezTo>
                    <a:pt x="7763" y="2929"/>
                    <a:pt x="7834" y="2858"/>
                    <a:pt x="7834" y="2763"/>
                  </a:cubicBezTo>
                  <a:lnTo>
                    <a:pt x="7834" y="1072"/>
                  </a:lnTo>
                  <a:cubicBezTo>
                    <a:pt x="7846" y="488"/>
                    <a:pt x="7370" y="0"/>
                    <a:pt x="6775" y="0"/>
                  </a:cubicBezTo>
                  <a:close/>
                </a:path>
              </a:pathLst>
            </a:custGeom>
            <a:solidFill>
              <a:srgbClr val="4BB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51"/>
            <p:cNvSpPr/>
            <p:nvPr/>
          </p:nvSpPr>
          <p:spPr>
            <a:xfrm>
              <a:off x="3641786" y="1594563"/>
              <a:ext cx="141659" cy="10273"/>
            </a:xfrm>
            <a:custGeom>
              <a:avLst/>
              <a:gdLst/>
              <a:ahLst/>
              <a:cxnLst/>
              <a:rect l="l" t="t" r="r" b="b"/>
              <a:pathLst>
                <a:path w="4454" h="323" extrusionOk="0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1"/>
                    <a:pt x="4453" y="168"/>
                  </a:cubicBezTo>
                  <a:cubicBezTo>
                    <a:pt x="4453" y="72"/>
                    <a:pt x="4382" y="1"/>
                    <a:pt x="4286" y="1"/>
                  </a:cubicBezTo>
                  <a:close/>
                </a:path>
              </a:pathLst>
            </a:custGeom>
            <a:solidFill>
              <a:srgbClr val="4BB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51"/>
            <p:cNvSpPr/>
            <p:nvPr/>
          </p:nvSpPr>
          <p:spPr>
            <a:xfrm>
              <a:off x="3641786" y="1638136"/>
              <a:ext cx="141659" cy="10241"/>
            </a:xfrm>
            <a:custGeom>
              <a:avLst/>
              <a:gdLst/>
              <a:ahLst/>
              <a:cxnLst/>
              <a:rect l="l" t="t" r="r" b="b"/>
              <a:pathLst>
                <a:path w="4454" h="322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solidFill>
              <a:srgbClr val="4BB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51"/>
            <p:cNvSpPr/>
            <p:nvPr/>
          </p:nvSpPr>
          <p:spPr>
            <a:xfrm>
              <a:off x="3641786" y="1682059"/>
              <a:ext cx="141659" cy="10623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solidFill>
              <a:srgbClr val="4BB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51"/>
            <p:cNvSpPr/>
            <p:nvPr/>
          </p:nvSpPr>
          <p:spPr>
            <a:xfrm>
              <a:off x="3641786" y="1725600"/>
              <a:ext cx="141659" cy="10623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solidFill>
              <a:srgbClr val="4BB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9" name="Google Shape;59;p51"/>
          <p:cNvSpPr txBox="1"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06436"/>
              </a:buClr>
              <a:buSzPts val="3000"/>
              <a:buFont typeface="Malgun Gothic"/>
              <a:buNone/>
              <a:defRPr sz="3000" b="1">
                <a:solidFill>
                  <a:srgbClr val="F0643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사용자 지정 레이아웃">
  <p:cSld name="2_사용자 지정 레이아웃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52"/>
          <p:cNvSpPr/>
          <p:nvPr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52"/>
          <p:cNvSpPr/>
          <p:nvPr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52"/>
          <p:cNvSpPr txBox="1"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06436"/>
              </a:buClr>
              <a:buSzPts val="3000"/>
              <a:buFont typeface="Malgun Gothic"/>
              <a:buNone/>
              <a:defRPr sz="3000" b="1">
                <a:solidFill>
                  <a:srgbClr val="F0643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52"/>
          <p:cNvSpPr txBox="1">
            <a:spLocks noGrp="1"/>
          </p:cNvSpPr>
          <p:nvPr>
            <p:ph type="sldNum" idx="12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65" name="Google Shape;65;p52"/>
          <p:cNvSpPr txBox="1">
            <a:spLocks noGrp="1"/>
          </p:cNvSpPr>
          <p:nvPr>
            <p:ph type="body" idx="1"/>
          </p:nvPr>
        </p:nvSpPr>
        <p:spPr>
          <a:xfrm>
            <a:off x="487015" y="815009"/>
            <a:ext cx="11281052" cy="7812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4BB0A0"/>
              </a:buClr>
              <a:buSzPts val="2000"/>
              <a:buFont typeface="Arial"/>
              <a:buChar char="◦"/>
              <a:defRPr sz="2000"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⁃"/>
              <a:defRPr sz="1800"/>
            </a:lvl2pPr>
            <a:lvl3pPr marL="1371600" lvl="2" indent="-330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4pPr>
            <a:lvl5pPr marL="2286000" lvl="4" indent="-3175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52"/>
          <p:cNvSpPr txBox="1">
            <a:spLocks noGrp="1"/>
          </p:cNvSpPr>
          <p:nvPr>
            <p:ph type="body" idx="2"/>
          </p:nvPr>
        </p:nvSpPr>
        <p:spPr>
          <a:xfrm>
            <a:off x="691375" y="2233552"/>
            <a:ext cx="5254625" cy="3195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2pPr>
            <a:lvl3pPr marL="1371600" lvl="2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7" name="Google Shape;67;p52"/>
          <p:cNvSpPr txBox="1">
            <a:spLocks noGrp="1"/>
          </p:cNvSpPr>
          <p:nvPr>
            <p:ph type="body" idx="3"/>
          </p:nvPr>
        </p:nvSpPr>
        <p:spPr>
          <a:xfrm>
            <a:off x="6437106" y="2233552"/>
            <a:ext cx="5254625" cy="3195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2pPr>
            <a:lvl3pPr marL="1371600" lvl="2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52"/>
          <p:cNvSpPr txBox="1">
            <a:spLocks noGrp="1"/>
          </p:cNvSpPr>
          <p:nvPr>
            <p:ph type="ftr" idx="11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  <a:defRPr sz="1000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4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4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4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4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3" Type="http://schemas.openxmlformats.org/officeDocument/2006/relationships/image" Target="../media/image5.png"/><Relationship Id="rId21" Type="http://schemas.openxmlformats.org/officeDocument/2006/relationships/image" Target="../media/image23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19" Type="http://schemas.openxmlformats.org/officeDocument/2006/relationships/image" Target="../media/image21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aungpyaeap/fish-market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0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smelt_list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matplotlib_prop_cycle" TargetMode="Externa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bit.ly/matplotlib_marker" TargetMode="Externa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"/>
          <p:cNvSpPr txBox="1">
            <a:spLocks noGrp="1"/>
          </p:cNvSpPr>
          <p:nvPr>
            <p:ph type="ctrTitle"/>
          </p:nvPr>
        </p:nvSpPr>
        <p:spPr>
          <a:xfrm>
            <a:off x="1020350" y="1780334"/>
            <a:ext cx="7291312" cy="3591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algun Gothic"/>
              <a:buNone/>
            </a:pPr>
            <a:r>
              <a:rPr lang="ko-KR" dirty="0"/>
              <a:t>혼자 공부하는</a:t>
            </a:r>
            <a:br>
              <a:rPr lang="ko-KR" dirty="0"/>
            </a:br>
            <a:r>
              <a:rPr lang="ko-KR" dirty="0" err="1"/>
              <a:t>머신러닝+딥러닝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ko-KR" altLang="en-US" dirty="0"/>
              <a:t>개정판</a:t>
            </a:r>
            <a:r>
              <a:rPr lang="en-US" altLang="ko-KR" dirty="0"/>
              <a:t>)</a:t>
            </a:r>
            <a:endParaRPr b="1" dirty="0"/>
          </a:p>
        </p:txBody>
      </p:sp>
      <p:sp>
        <p:nvSpPr>
          <p:cNvPr id="82" name="Google Shape;82;p1"/>
          <p:cNvSpPr txBox="1">
            <a:spLocks noGrp="1"/>
          </p:cNvSpPr>
          <p:nvPr>
            <p:ph type="subTitle" idx="1"/>
          </p:nvPr>
        </p:nvSpPr>
        <p:spPr>
          <a:xfrm>
            <a:off x="8053710" y="5222914"/>
            <a:ext cx="3268457" cy="1072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28600" algn="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ko-KR" altLang="en-US" dirty="0"/>
              <a:t>한국공학</a:t>
            </a:r>
            <a:r>
              <a:rPr lang="ko-KR" dirty="0"/>
              <a:t>대학교 </a:t>
            </a:r>
            <a:r>
              <a:rPr lang="ko-KR" altLang="en-US" dirty="0"/>
              <a:t>게임공</a:t>
            </a:r>
            <a:r>
              <a:rPr lang="ko-KR" dirty="0"/>
              <a:t>학과</a:t>
            </a:r>
            <a:endParaRPr dirty="0"/>
          </a:p>
          <a:p>
            <a:pPr marL="22860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ko-KR" altLang="en-US" dirty="0"/>
              <a:t>이재영</a:t>
            </a:r>
            <a:endParaRPr dirty="0"/>
          </a:p>
        </p:txBody>
      </p:sp>
      <p:sp>
        <p:nvSpPr>
          <p:cNvPr id="83" name="Google Shape;83;p1"/>
          <p:cNvSpPr/>
          <p:nvPr/>
        </p:nvSpPr>
        <p:spPr>
          <a:xfrm>
            <a:off x="917697" y="973492"/>
            <a:ext cx="86159" cy="130781"/>
          </a:xfrm>
          <a:custGeom>
            <a:avLst/>
            <a:gdLst/>
            <a:ahLst/>
            <a:cxnLst/>
            <a:rect l="l" t="t" r="r" b="b"/>
            <a:pathLst>
              <a:path w="1415" h="2148" extrusionOk="0">
                <a:moveTo>
                  <a:pt x="308" y="0"/>
                </a:moveTo>
                <a:cubicBezTo>
                  <a:pt x="152" y="0"/>
                  <a:pt x="1" y="123"/>
                  <a:pt x="1" y="308"/>
                </a:cubicBezTo>
                <a:lnTo>
                  <a:pt x="8" y="1844"/>
                </a:lnTo>
                <a:cubicBezTo>
                  <a:pt x="8" y="2026"/>
                  <a:pt x="158" y="2148"/>
                  <a:pt x="316" y="2148"/>
                </a:cubicBezTo>
                <a:cubicBezTo>
                  <a:pt x="390" y="2148"/>
                  <a:pt x="465" y="2121"/>
                  <a:pt x="527" y="2061"/>
                </a:cubicBezTo>
                <a:lnTo>
                  <a:pt x="1292" y="1296"/>
                </a:lnTo>
                <a:cubicBezTo>
                  <a:pt x="1414" y="1181"/>
                  <a:pt x="1414" y="986"/>
                  <a:pt x="1292" y="864"/>
                </a:cubicBezTo>
                <a:lnTo>
                  <a:pt x="520" y="92"/>
                </a:lnTo>
                <a:cubicBezTo>
                  <a:pt x="459" y="29"/>
                  <a:pt x="383" y="0"/>
                  <a:pt x="308" y="0"/>
                </a:cubicBezTo>
                <a:close/>
              </a:path>
            </a:pathLst>
          </a:custGeom>
          <a:solidFill>
            <a:srgbClr val="F2F2F2"/>
          </a:solidFill>
          <a:ln w="9525" cap="flat" cmpd="sng">
            <a:solidFill>
              <a:srgbClr val="869FB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1"/>
          <p:cNvSpPr txBox="1"/>
          <p:nvPr/>
        </p:nvSpPr>
        <p:spPr>
          <a:xfrm>
            <a:off x="1020350" y="851445"/>
            <a:ext cx="881600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CHAPTER 01 나의 첫 머신러닝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FBD8F27-6157-B9E3-564A-E61E2C1732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4203" y="649540"/>
            <a:ext cx="3159422" cy="446601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0"/>
          <p:cNvSpPr txBox="1"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06436"/>
              </a:buClr>
              <a:buSzPts val="3000"/>
              <a:buFont typeface="Malgun Gothic"/>
              <a:buNone/>
            </a:pPr>
            <a:r>
              <a:rPr lang="ko-KR"/>
              <a:t>SECTION 1-1 인공지능과 머신러닝, 딥러닝(3)</a:t>
            </a:r>
            <a:endParaRPr/>
          </a:p>
        </p:txBody>
      </p:sp>
      <p:sp>
        <p:nvSpPr>
          <p:cNvPr id="302" name="Google Shape;302;p10"/>
          <p:cNvSpPr txBox="1">
            <a:spLocks noGrp="1"/>
          </p:cNvSpPr>
          <p:nvPr>
            <p:ph type="sldNum" idx="12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10</a:t>
            </a:fld>
            <a:endParaRPr/>
          </a:p>
        </p:txBody>
      </p:sp>
      <p:sp>
        <p:nvSpPr>
          <p:cNvPr id="303" name="Google Shape;303;p10"/>
          <p:cNvSpPr txBox="1">
            <a:spLocks noGrp="1"/>
          </p:cNvSpPr>
          <p:nvPr>
            <p:ph type="body" idx="1"/>
          </p:nvPr>
        </p:nvSpPr>
        <p:spPr>
          <a:xfrm>
            <a:off x="468000" y="1080000"/>
            <a:ext cx="11624609" cy="5074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228600" lvl="0" indent="-2286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ct val="100000"/>
              <a:buChar char="◦"/>
            </a:pPr>
            <a:r>
              <a:rPr lang="ko-KR" sz="2200"/>
              <a:t>머신러닝이란</a:t>
            </a:r>
            <a:endParaRPr/>
          </a:p>
          <a:p>
            <a:pPr marL="685800" lvl="1" indent="-228631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⁃"/>
            </a:pPr>
            <a:r>
              <a:rPr lang="ko-KR" sz="1900"/>
              <a:t>규칙을 일일이 프로그래밍하지 않아도 자동으로 데이터에서 규칙을 학습하는 알고리즘을 연구하는 분야</a:t>
            </a:r>
            <a:endParaRPr sz="1900"/>
          </a:p>
          <a:p>
            <a:pPr marL="685800" lvl="1" indent="-228631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⁃"/>
            </a:pPr>
            <a:r>
              <a:rPr lang="ko-KR" sz="1900"/>
              <a:t>인공지능의 하위 분야 중에서 지능을 구현하기 위한 소프트웨어를 담당하는 핵심 분야</a:t>
            </a:r>
            <a:endParaRPr sz="1900"/>
          </a:p>
          <a:p>
            <a:pPr marL="685800" lvl="1" indent="-228631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⁃"/>
            </a:pPr>
            <a:r>
              <a:rPr lang="ko-KR" sz="1900">
                <a:latin typeface="Calibri"/>
                <a:ea typeface="Calibri"/>
                <a:cs typeface="Calibri"/>
                <a:sym typeface="Calibri"/>
              </a:rPr>
              <a:t>머신러닝은 통계학과 깊은 관련이 있음</a:t>
            </a:r>
            <a:endParaRPr sz="1900">
              <a:latin typeface="Calibri"/>
              <a:ea typeface="Calibri"/>
              <a:cs typeface="Calibri"/>
              <a:sym typeface="Calibri"/>
            </a:endParaRPr>
          </a:p>
          <a:p>
            <a:pPr marL="1143000" lvl="2" indent="-228631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ko-KR" sz="1700">
                <a:latin typeface="Calibri"/>
                <a:ea typeface="Calibri"/>
                <a:cs typeface="Calibri"/>
                <a:sym typeface="Calibri"/>
              </a:rPr>
              <a:t>통계학에서 유래된 머신러닝 알고리즘이 많으며, 통계학과 컴퓨터 과학 분야가 상호 작용하면서 발전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marL="1143000" lvl="2" indent="-228631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ko-KR" sz="1700">
                <a:latin typeface="Calibri"/>
                <a:ea typeface="Calibri"/>
                <a:cs typeface="Calibri"/>
                <a:sym typeface="Calibri"/>
              </a:rPr>
              <a:t>대표적인 오픈소스 통계 소프트웨어인 R에는 다양한 머신러닝 알고리즘이 구현되어 있음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marL="685800" lvl="1" indent="-228631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⁃"/>
            </a:pPr>
            <a:r>
              <a:rPr lang="ko-KR" sz="1900">
                <a:latin typeface="Calibri"/>
                <a:ea typeface="Calibri"/>
                <a:cs typeface="Calibri"/>
                <a:sym typeface="Calibri"/>
              </a:rPr>
              <a:t>최근 머신러닝의 발전은 통계나 수학 이론보다 경험을 바탕으로 발전하는 경우도 많음</a:t>
            </a:r>
            <a:endParaRPr sz="1900">
              <a:latin typeface="Calibri"/>
              <a:ea typeface="Calibri"/>
              <a:cs typeface="Calibri"/>
              <a:sym typeface="Calibri"/>
            </a:endParaRPr>
          </a:p>
          <a:p>
            <a:pPr marL="1143000" lvl="2" indent="-228631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ko-KR" sz="1700">
                <a:latin typeface="Calibri"/>
                <a:ea typeface="Calibri"/>
                <a:cs typeface="Calibri"/>
                <a:sym typeface="Calibri"/>
              </a:rPr>
              <a:t>컴퓨터 과학 분야가 이런 발전을 주도, 컴퓨터 과학 분야의 대표적인 머신러닝 라이브러리는 사이킷런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marL="1143000" lvl="2" indent="-228631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ko-KR" sz="1700">
                <a:latin typeface="Calibri"/>
                <a:ea typeface="Calibri"/>
                <a:cs typeface="Calibri"/>
                <a:sym typeface="Calibri"/>
              </a:rPr>
              <a:t>사이킷런이 있기 전까지 머신러닝 기술은 대부분 폐쇄적인 코드와 라이브러리로 통용되어서 해당 분야에 대한 </a:t>
            </a:r>
            <a:br>
              <a:rPr lang="ko-KR" sz="1700">
                <a:latin typeface="Calibri"/>
                <a:ea typeface="Calibri"/>
                <a:cs typeface="Calibri"/>
                <a:sym typeface="Calibri"/>
              </a:rPr>
            </a:br>
            <a:r>
              <a:rPr lang="ko-KR" sz="1700">
                <a:latin typeface="Calibri"/>
                <a:ea typeface="Calibri"/>
                <a:cs typeface="Calibri"/>
                <a:sym typeface="Calibri"/>
              </a:rPr>
              <a:t>전문 교육을 이수하거나 비싼 비용을 지불하고 구매를 해야 했음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marL="1143000" lvl="2" indent="-228631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ko-KR" sz="1700">
                <a:latin typeface="Calibri"/>
                <a:ea typeface="Calibri"/>
                <a:cs typeface="Calibri"/>
                <a:sym typeface="Calibri"/>
              </a:rPr>
              <a:t>하지만 사이킷런과 같은 오픈소스 라이브러리의 발전 덕분에 머신러닝 분야는 말 그대로 폭발적으로 성장</a:t>
            </a:r>
            <a:endParaRPr/>
          </a:p>
          <a:p>
            <a:pPr marL="1143000" lvl="2" indent="-228631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ko-KR" sz="1700">
                <a:latin typeface="Calibri"/>
                <a:ea typeface="Calibri"/>
                <a:cs typeface="Calibri"/>
                <a:sym typeface="Calibri"/>
              </a:rPr>
              <a:t>파이썬 코드를 다룰 수 있다면 누구나 머신러닝 알고리즘을 무료로 손쉽게 제품에 활용할 수 있음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Google Shape;304;p10"/>
          <p:cNvSpPr txBox="1">
            <a:spLocks noGrp="1"/>
          </p:cNvSpPr>
          <p:nvPr>
            <p:ph type="ftr" idx="11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lang="ko-KR" b="1"/>
              <a:t>〉 〉 혼자 공부하는 머신러닝+딥러닝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1"/>
          <p:cNvSpPr txBox="1"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06436"/>
              </a:buClr>
              <a:buSzPts val="3000"/>
              <a:buFont typeface="Malgun Gothic"/>
              <a:buNone/>
            </a:pPr>
            <a:r>
              <a:rPr lang="ko-KR"/>
              <a:t>SECTION 1-1 인공지능과 머신러닝, 딥러닝(4)</a:t>
            </a:r>
            <a:endParaRPr/>
          </a:p>
        </p:txBody>
      </p:sp>
      <p:sp>
        <p:nvSpPr>
          <p:cNvPr id="310" name="Google Shape;310;p11"/>
          <p:cNvSpPr txBox="1">
            <a:spLocks noGrp="1"/>
          </p:cNvSpPr>
          <p:nvPr>
            <p:ph type="sldNum" idx="12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11</a:t>
            </a:fld>
            <a:endParaRPr/>
          </a:p>
        </p:txBody>
      </p:sp>
      <p:sp>
        <p:nvSpPr>
          <p:cNvPr id="311" name="Google Shape;311;p11"/>
          <p:cNvSpPr txBox="1">
            <a:spLocks noGrp="1"/>
          </p:cNvSpPr>
          <p:nvPr>
            <p:ph type="body" idx="1"/>
          </p:nvPr>
        </p:nvSpPr>
        <p:spPr>
          <a:xfrm>
            <a:off x="468000" y="1080000"/>
            <a:ext cx="11281052" cy="4730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2000"/>
              <a:buChar char="◦"/>
            </a:pPr>
            <a:r>
              <a:rPr lang="ko-KR"/>
              <a:t>딥러닝이란</a:t>
            </a:r>
            <a:endParaRPr/>
          </a:p>
          <a:p>
            <a:pPr marL="685800" lvl="1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딥러닝(deep learning): 많은 머신러닝 알고리즘 중에 인공 신경망(artificial neural network)을 </a:t>
            </a:r>
            <a:br>
              <a:rPr lang="ko-KR"/>
            </a:br>
            <a:r>
              <a:rPr lang="ko-KR"/>
              <a:t>기반으로 한 방법들의 통칭</a:t>
            </a:r>
            <a:endParaRPr/>
          </a:p>
          <a:p>
            <a:pPr marL="685800" lvl="1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대부분 인공 신경망과 딥러닝을 크게 구분하지 않고 사용</a:t>
            </a:r>
            <a:endParaRPr/>
          </a:p>
          <a:p>
            <a:pPr marL="685800" lvl="1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>
                <a:latin typeface="Calibri"/>
                <a:ea typeface="Calibri"/>
                <a:cs typeface="Calibri"/>
                <a:sym typeface="Calibri"/>
              </a:rPr>
              <a:t>최초의 합성곱 신경망: 1998년 얀 르쿤(Yann Lecun)이 신경망 모델 LeNet-5을 만들어 손글씨 숫자를 인식하는 데 성공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685800" lvl="1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>
                <a:latin typeface="Calibri"/>
                <a:ea typeface="Calibri"/>
                <a:cs typeface="Calibri"/>
                <a:sym typeface="Calibri"/>
              </a:rPr>
              <a:t>합성곱 신경망이 이미지 분류 작업에 널리 사용되기 시작: 2012년에 제프리 힌턴(Geoffrey Hinton)의 팀이 AlexNet 모델로 이미지 분류 대회인 ImageNet에서 기존의 머신러닝 방법을 누르고 우승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685800" lvl="1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>
                <a:latin typeface="Calibri"/>
                <a:ea typeface="Calibri"/>
                <a:cs typeface="Calibri"/>
                <a:sym typeface="Calibri"/>
              </a:rPr>
              <a:t>국내에서는 2016년 이세돌과 알파고의 대국으로 인해 딥러닝에 대한 관심이 크게 상승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685800" lvl="1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Calibri"/>
              <a:buChar char="⁃"/>
            </a:pPr>
            <a:r>
              <a:rPr lang="ko-KR">
                <a:latin typeface="Calibri"/>
                <a:ea typeface="Calibri"/>
                <a:cs typeface="Calibri"/>
                <a:sym typeface="Calibri"/>
              </a:rPr>
              <a:t>2022년에는 챗GPT가 출시되면서 일반 대중이 인공지능 기술을 직접 활용하는 시대를 열었습니다.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Google Shape;312;p11"/>
          <p:cNvSpPr txBox="1">
            <a:spLocks noGrp="1"/>
          </p:cNvSpPr>
          <p:nvPr>
            <p:ph type="ftr" idx="11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lang="ko-KR" b="1"/>
              <a:t>〉 〉 혼자 공부하는 머신러닝+딥러닝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2"/>
          <p:cNvSpPr txBox="1">
            <a:spLocks noGrp="1"/>
          </p:cNvSpPr>
          <p:nvPr>
            <p:ph type="title"/>
          </p:nvPr>
        </p:nvSpPr>
        <p:spPr>
          <a:xfrm>
            <a:off x="563215" y="107957"/>
            <a:ext cx="11281200" cy="6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06436"/>
              </a:buClr>
              <a:buSzPts val="3000"/>
              <a:buFont typeface="Malgun Gothic"/>
              <a:buNone/>
            </a:pPr>
            <a:r>
              <a:rPr lang="ko-KR"/>
              <a:t>SECTION 1-1 인공지능과 머신러닝, 딥러닝(5)</a:t>
            </a:r>
            <a:endParaRPr/>
          </a:p>
        </p:txBody>
      </p:sp>
      <p:sp>
        <p:nvSpPr>
          <p:cNvPr id="318" name="Google Shape;318;p12"/>
          <p:cNvSpPr txBox="1">
            <a:spLocks noGrp="1"/>
          </p:cNvSpPr>
          <p:nvPr>
            <p:ph type="sldNum" idx="12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12</a:t>
            </a:fld>
            <a:endParaRPr/>
          </a:p>
        </p:txBody>
      </p:sp>
      <p:sp>
        <p:nvSpPr>
          <p:cNvPr id="319" name="Google Shape;319;p12"/>
          <p:cNvSpPr txBox="1">
            <a:spLocks noGrp="1"/>
          </p:cNvSpPr>
          <p:nvPr>
            <p:ph type="body" idx="1"/>
          </p:nvPr>
        </p:nvSpPr>
        <p:spPr>
          <a:xfrm>
            <a:off x="468000" y="1080000"/>
            <a:ext cx="11281052" cy="4730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2000"/>
              <a:buChar char="◦"/>
            </a:pPr>
            <a:r>
              <a:rPr lang="ko-KR"/>
              <a:t>인공 신경망 성능 발전의 원동력 세 가지</a:t>
            </a:r>
            <a:endParaRPr/>
          </a:p>
          <a:p>
            <a:pPr marL="800100" lvl="1" indent="-3429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arenR"/>
            </a:pPr>
            <a:r>
              <a:rPr lang="ko-KR">
                <a:latin typeface="Calibri"/>
                <a:ea typeface="Calibri"/>
                <a:cs typeface="Calibri"/>
                <a:sym typeface="Calibri"/>
              </a:rPr>
              <a:t>복잡한 알고리즘을 훈련할 수 있는 풍부한 데이터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800100" lvl="1" indent="-3429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arenR"/>
            </a:pPr>
            <a:r>
              <a:rPr lang="ko-KR">
                <a:latin typeface="Calibri"/>
                <a:ea typeface="Calibri"/>
                <a:cs typeface="Calibri"/>
                <a:sym typeface="Calibri"/>
              </a:rPr>
              <a:t>컴퓨터 성능의 향상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800100" lvl="1" indent="-3429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arenR"/>
            </a:pPr>
            <a:r>
              <a:rPr lang="ko-KR">
                <a:latin typeface="Calibri"/>
                <a:ea typeface="Calibri"/>
                <a:cs typeface="Calibri"/>
                <a:sym typeface="Calibri"/>
              </a:rPr>
              <a:t>혁신적인 알고리즘 개발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685800" lvl="1" indent="-1143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685800" lvl="1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>
                <a:latin typeface="Calibri"/>
                <a:ea typeface="Calibri"/>
                <a:cs typeface="Calibri"/>
                <a:sym typeface="Calibri"/>
              </a:rPr>
              <a:t>2015년 구글은 딥러닝 라이브러리인 텐서플로(TensorFlow)를 오픈소스로 공개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685800" lvl="1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>
                <a:latin typeface="Calibri"/>
                <a:ea typeface="Calibri"/>
                <a:cs typeface="Calibri"/>
                <a:sym typeface="Calibri"/>
              </a:rPr>
              <a:t>2018년 페이스북도 파이토치(PyTorch) 딥러닝 라이브러리를 오픈소스로 발표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685800" lvl="1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>
                <a:latin typeface="Calibri"/>
                <a:ea typeface="Calibri"/>
                <a:cs typeface="Calibri"/>
                <a:sym typeface="Calibri"/>
              </a:rPr>
              <a:t>이 라이브러리들의 공통점은 인공 신경망 알고리즘을 전문으로 다루고 있다는 것과 모두 사용하기 </a:t>
            </a:r>
            <a:br>
              <a:rPr lang="ko-KR">
                <a:latin typeface="Calibri"/>
                <a:ea typeface="Calibri"/>
                <a:cs typeface="Calibri"/>
                <a:sym typeface="Calibri"/>
              </a:rPr>
            </a:br>
            <a:r>
              <a:rPr lang="ko-KR">
                <a:latin typeface="Calibri"/>
                <a:ea typeface="Calibri"/>
                <a:cs typeface="Calibri"/>
                <a:sym typeface="Calibri"/>
              </a:rPr>
              <a:t>쉬운 파이썬 API를 제공한다는 점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Google Shape;320;p12"/>
          <p:cNvSpPr txBox="1">
            <a:spLocks noGrp="1"/>
          </p:cNvSpPr>
          <p:nvPr>
            <p:ph type="ftr" idx="11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lang="ko-KR" b="1"/>
              <a:t>〉 〉 혼자 공부하는 머신러닝+딥러닝</a:t>
            </a:r>
            <a:endParaRPr/>
          </a:p>
        </p:txBody>
      </p:sp>
      <p:pic>
        <p:nvPicPr>
          <p:cNvPr id="321" name="Google Shape;321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39554" y="5338519"/>
            <a:ext cx="6867525" cy="94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13"/>
          <p:cNvSpPr txBox="1"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06436"/>
              </a:buClr>
              <a:buSzPts val="3000"/>
              <a:buFont typeface="Malgun Gothic"/>
              <a:buNone/>
            </a:pPr>
            <a:r>
              <a:rPr lang="ko-KR"/>
              <a:t>SECTION 1-1 마무리</a:t>
            </a:r>
            <a:endParaRPr/>
          </a:p>
        </p:txBody>
      </p:sp>
      <p:sp>
        <p:nvSpPr>
          <p:cNvPr id="327" name="Google Shape;327;p13"/>
          <p:cNvSpPr txBox="1">
            <a:spLocks noGrp="1"/>
          </p:cNvSpPr>
          <p:nvPr>
            <p:ph type="sldNum" idx="12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13</a:t>
            </a:fld>
            <a:endParaRPr/>
          </a:p>
        </p:txBody>
      </p:sp>
      <p:sp>
        <p:nvSpPr>
          <p:cNvPr id="328" name="Google Shape;328;p13"/>
          <p:cNvSpPr txBox="1">
            <a:spLocks noGrp="1"/>
          </p:cNvSpPr>
          <p:nvPr>
            <p:ph type="body" idx="1"/>
          </p:nvPr>
        </p:nvSpPr>
        <p:spPr>
          <a:xfrm>
            <a:off x="432000" y="1080000"/>
            <a:ext cx="11281052" cy="4730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2000"/>
              <a:buChar char="◦"/>
            </a:pPr>
            <a:r>
              <a:rPr lang="ko-KR">
                <a:latin typeface="Calibri"/>
                <a:ea typeface="Calibri"/>
                <a:cs typeface="Calibri"/>
                <a:sym typeface="Calibri"/>
              </a:rPr>
              <a:t>인공지능은 사람처럼 학습하고 추론할 수 있는 지능을 가진 시스템을 만드는 기술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685800" lvl="1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>
                <a:latin typeface="Calibri"/>
                <a:ea typeface="Calibri"/>
                <a:cs typeface="Calibri"/>
                <a:sym typeface="Calibri"/>
              </a:rPr>
              <a:t>인공지능은 강인공지능과 약인공지능으로 구분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28600" algn="l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◦"/>
            </a:pPr>
            <a:r>
              <a:rPr lang="ko-KR">
                <a:latin typeface="Calibri"/>
                <a:ea typeface="Calibri"/>
                <a:cs typeface="Calibri"/>
                <a:sym typeface="Calibri"/>
              </a:rPr>
              <a:t>머신러닝은 규칙을 프로그래밍하지 않아도 자동으로 데이터에서 규칙을 학습하는 알고리즘을 연구하는 분야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685800" lvl="1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>
                <a:latin typeface="Calibri"/>
                <a:ea typeface="Calibri"/>
                <a:cs typeface="Calibri"/>
                <a:sym typeface="Calibri"/>
              </a:rPr>
              <a:t>사이킷런이 대표적인 라이브러리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28600" algn="l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◦"/>
            </a:pPr>
            <a:r>
              <a:rPr lang="ko-KR">
                <a:latin typeface="Calibri"/>
                <a:ea typeface="Calibri"/>
                <a:cs typeface="Calibri"/>
                <a:sym typeface="Calibri"/>
              </a:rPr>
              <a:t>딥러닝은 인공 신경망이라고도 하며, 텐서플로와 파이토치가 대표적인 라이브러리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Google Shape;329;p13"/>
          <p:cNvSpPr txBox="1">
            <a:spLocks noGrp="1"/>
          </p:cNvSpPr>
          <p:nvPr>
            <p:ph type="ftr" idx="11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lang="ko-KR" b="1"/>
              <a:t>〉 〉 혼자 공부하는 머신러닝+딥러닝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4"/>
          <p:cNvSpPr txBox="1"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06436"/>
              </a:buClr>
              <a:buSzPts val="3000"/>
              <a:buFont typeface="Malgun Gothic"/>
              <a:buNone/>
            </a:pPr>
            <a:r>
              <a:rPr lang="ko-KR"/>
              <a:t>SECTION 1-2 코랩과 주피터 노트북(1)</a:t>
            </a:r>
            <a:endParaRPr/>
          </a:p>
        </p:txBody>
      </p:sp>
      <p:sp>
        <p:nvSpPr>
          <p:cNvPr id="335" name="Google Shape;335;p14"/>
          <p:cNvSpPr txBox="1">
            <a:spLocks noGrp="1"/>
          </p:cNvSpPr>
          <p:nvPr>
            <p:ph type="sldNum" idx="12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14</a:t>
            </a:fld>
            <a:endParaRPr/>
          </a:p>
        </p:txBody>
      </p:sp>
      <p:sp>
        <p:nvSpPr>
          <p:cNvPr id="336" name="Google Shape;336;p14"/>
          <p:cNvSpPr txBox="1">
            <a:spLocks noGrp="1"/>
          </p:cNvSpPr>
          <p:nvPr>
            <p:ph type="body" idx="1"/>
          </p:nvPr>
        </p:nvSpPr>
        <p:spPr>
          <a:xfrm>
            <a:off x="468000" y="1080000"/>
            <a:ext cx="11281052" cy="5151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2000"/>
              <a:buChar char="◦"/>
            </a:pPr>
            <a:r>
              <a:rPr lang="ko-KR"/>
              <a:t>구글 코랩</a:t>
            </a:r>
            <a:endParaRPr/>
          </a:p>
          <a:p>
            <a:pPr marL="685800" lvl="1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구글 코랩(Colab)은 웹 브라우저에서 무료로 파이썬 프로그램을 테스트하고 저장할 수 있는 서비스</a:t>
            </a:r>
            <a:endParaRPr/>
          </a:p>
          <a:p>
            <a:pPr marL="685800" lvl="1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머신러닝 프로그램 제작도 가능한 클라우드 기반의 주피터 노트북 개발 환경</a:t>
            </a:r>
            <a:endParaRPr/>
          </a:p>
          <a:p>
            <a:pPr marL="685800" lvl="1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머신러닝은 컴퓨터 사양이 중요한데, 구글 코랩을 사용하면 컴퓨터 성능과 상관없이 프로그램을 실습해 볼 수 있음</a:t>
            </a:r>
            <a:endParaRPr/>
          </a:p>
          <a:p>
            <a:pPr marL="685800" lvl="1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구글 계정만 있다면 누구나 무료로 코랩을 사용할 수 있음</a:t>
            </a:r>
            <a:endParaRPr/>
          </a:p>
          <a:p>
            <a:pPr marL="685800" lvl="1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코랩 웹사이트(</a:t>
            </a:r>
            <a:r>
              <a:rPr lang="ko-KR" u="sng">
                <a:solidFill>
                  <a:schemeClr val="hlink"/>
                </a:solidFill>
                <a:hlinkClick r:id="rId3"/>
              </a:rPr>
              <a:t>https://colab.research.google.com</a:t>
            </a:r>
            <a:r>
              <a:rPr lang="ko-KR"/>
              <a:t>)에 접속하고 로그인</a:t>
            </a:r>
            <a:endParaRPr/>
          </a:p>
          <a:p>
            <a:pPr marL="1143000" lvl="2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구글 계정으로 로그인하지 않아도 코랩에 접속할 수 있지만, 코드를 실행할 수는 없음</a:t>
            </a:r>
            <a:endParaRPr/>
          </a:p>
          <a:p>
            <a:pPr marL="685800" lvl="1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>
                <a:latin typeface="Calibri"/>
                <a:ea typeface="Calibri"/>
                <a:cs typeface="Calibri"/>
                <a:sym typeface="Calibri"/>
              </a:rPr>
              <a:t>코랩은 웹 브라우저에서 텍스트와 프로그램 코드를 자유롭게 작성할 수 있는 온라인 에디터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1143000" lvl="2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>
                <a:latin typeface="Calibri"/>
                <a:ea typeface="Calibri"/>
                <a:cs typeface="Calibri"/>
                <a:sym typeface="Calibri"/>
              </a:rPr>
              <a:t>이런 코랩 파일을 노트북(Notebook) 혹은 코랩 노트북이라고 칭함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1143000" lvl="2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>
                <a:latin typeface="Calibri"/>
                <a:ea typeface="Calibri"/>
                <a:cs typeface="Calibri"/>
                <a:sym typeface="Calibri"/>
              </a:rPr>
              <a:t>노트북에서 셀(cell)은 코드 또는 텍스트의 덩어리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1143000" lvl="2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>
                <a:latin typeface="Calibri"/>
                <a:ea typeface="Calibri"/>
                <a:cs typeface="Calibri"/>
                <a:sym typeface="Calibri"/>
              </a:rPr>
              <a:t>노트북은 보통 여러 개의 코드 셀과 텍스트 셀로 구성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" name="Google Shape;337;p14"/>
          <p:cNvSpPr txBox="1">
            <a:spLocks noGrp="1"/>
          </p:cNvSpPr>
          <p:nvPr>
            <p:ph type="ftr" idx="11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lang="ko-KR" b="1"/>
              <a:t>〉 〉 혼자 공부하는 머신러닝+딥러닝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5"/>
          <p:cNvSpPr txBox="1"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06436"/>
              </a:buClr>
              <a:buSzPts val="3000"/>
              <a:buFont typeface="Malgun Gothic"/>
              <a:buNone/>
            </a:pPr>
            <a:r>
              <a:rPr lang="ko-KR"/>
              <a:t>SECTION 1-2 코랩과 주피터 노트북(2)</a:t>
            </a:r>
            <a:endParaRPr/>
          </a:p>
        </p:txBody>
      </p:sp>
      <p:sp>
        <p:nvSpPr>
          <p:cNvPr id="343" name="Google Shape;343;p15"/>
          <p:cNvSpPr txBox="1">
            <a:spLocks noGrp="1"/>
          </p:cNvSpPr>
          <p:nvPr>
            <p:ph type="sldNum" idx="12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15</a:t>
            </a:fld>
            <a:endParaRPr/>
          </a:p>
        </p:txBody>
      </p:sp>
      <p:sp>
        <p:nvSpPr>
          <p:cNvPr id="344" name="Google Shape;344;p15"/>
          <p:cNvSpPr txBox="1">
            <a:spLocks noGrp="1"/>
          </p:cNvSpPr>
          <p:nvPr>
            <p:ph type="body" idx="1"/>
          </p:nvPr>
        </p:nvSpPr>
        <p:spPr>
          <a:xfrm>
            <a:off x="432000" y="1080000"/>
            <a:ext cx="11281052" cy="4730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2000"/>
              <a:buChar char="◦"/>
            </a:pPr>
            <a:r>
              <a:rPr lang="ko-KR"/>
              <a:t>텍스트 셀</a:t>
            </a:r>
            <a:endParaRPr/>
          </a:p>
          <a:p>
            <a:pPr marL="685800" lvl="1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셀(cell): 코랩에서 실행할 수 있는 최소 단위</a:t>
            </a:r>
            <a:endParaRPr/>
          </a:p>
          <a:p>
            <a:pPr marL="1143000" lvl="2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셀 안에 있는 내용을 한 번에 실행하고 그 결과를 노트북에 나타냄</a:t>
            </a:r>
            <a:endParaRPr/>
          </a:p>
          <a:p>
            <a:pPr marL="1143000" lvl="2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텍스트 셀은 코드처럼 실행되는 것이 아니기 때문에 자유롭게 사용해도 괜찮음</a:t>
            </a:r>
            <a:endParaRPr/>
          </a:p>
          <a:p>
            <a:pPr marL="1143000" lvl="2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셀 하나에 아주 긴 글을 써도 되고, 여러 셀에 나누어 작성해도 무방함</a:t>
            </a:r>
            <a:endParaRPr/>
          </a:p>
          <a:p>
            <a:pPr marL="685800" lvl="1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>
                <a:latin typeface="Calibri"/>
                <a:ea typeface="Calibri"/>
                <a:cs typeface="Calibri"/>
                <a:sym typeface="Calibri"/>
              </a:rPr>
              <a:t>텍스트 셀 수정: 원하는 셀로 이동한 후 Enter 키를 누르거나 마우스를 더블 클릭하여 편집 화면으로 들어감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685800" lvl="1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>
                <a:latin typeface="Calibri"/>
                <a:ea typeface="Calibri"/>
                <a:cs typeface="Calibri"/>
                <a:sym typeface="Calibri"/>
              </a:rPr>
              <a:t>텍스트 셀에서는 HTML과 마크다운(Markdown)을 혼용해서 사용 가능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1143000" lvl="2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>
                <a:latin typeface="Calibri"/>
                <a:ea typeface="Calibri"/>
                <a:cs typeface="Calibri"/>
                <a:sym typeface="Calibri"/>
              </a:rPr>
              <a:t>왼쪽 창에서 텍스트를 수정하면 오른쪽 미리 보기 창에서 수정된 결과를 바로 볼 수 있음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1143000" lvl="2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>
                <a:latin typeface="Calibri"/>
                <a:ea typeface="Calibri"/>
                <a:cs typeface="Calibri"/>
                <a:sym typeface="Calibri"/>
              </a:rPr>
              <a:t>&lt;h1&gt; 태그 아래에 임의의 텍스트를 추가하고 미리 보기 창에 나타나는 결과를 확인해보기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685800" lvl="1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>
                <a:latin typeface="Calibri"/>
                <a:ea typeface="Calibri"/>
                <a:cs typeface="Calibri"/>
                <a:sym typeface="Calibri"/>
              </a:rPr>
              <a:t>텍스트 셀의 수정을 끝내려면 ESC 키를 누름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" name="Google Shape;345;p15"/>
          <p:cNvSpPr txBox="1">
            <a:spLocks noGrp="1"/>
          </p:cNvSpPr>
          <p:nvPr>
            <p:ph type="ftr" idx="11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lang="ko-KR" b="1"/>
              <a:t>〉 〉 혼자 공부하는 머신러닝+딥러닝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0" name="Google Shape;350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44316" y="5820011"/>
            <a:ext cx="741012" cy="35129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51" name="Google Shape;351;p16"/>
          <p:cNvGraphicFramePr/>
          <p:nvPr/>
        </p:nvGraphicFramePr>
        <p:xfrm>
          <a:off x="1043233" y="2092067"/>
          <a:ext cx="9058675" cy="4079350"/>
        </p:xfrm>
        <a:graphic>
          <a:graphicData uri="http://schemas.openxmlformats.org/drawingml/2006/table">
            <a:tbl>
              <a:tblPr firstRow="1" bandRow="1">
                <a:noFill/>
                <a:tableStyleId>{FC014BDC-B06A-43B6-9D0A-1BB114C4A0B7}</a:tableStyleId>
              </a:tblPr>
              <a:tblGrid>
                <a:gridCol w="512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2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63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b="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6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b="0" u="none" strike="noStrike" cap="none">
                          <a:solidFill>
                            <a:schemeClr val="dk1"/>
                          </a:solidFill>
                        </a:rPr>
                        <a:t>현재 라인을 제목으로 바꾸기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b="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6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b="0" u="none" strike="noStrike" cap="none">
                          <a:solidFill>
                            <a:schemeClr val="dk1"/>
                          </a:solidFill>
                        </a:rPr>
                        <a:t>선택한 글자를 굵은 글자로 바꾸기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b="0" u="none" strike="noStrike" cap="none">
                          <a:solidFill>
                            <a:schemeClr val="dk1"/>
                          </a:solidFill>
                        </a:rPr>
                        <a:t>3</a:t>
                      </a:r>
                      <a:endParaRPr sz="16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b="0" u="none" strike="noStrike" cap="none">
                          <a:solidFill>
                            <a:schemeClr val="dk1"/>
                          </a:solidFill>
                        </a:rPr>
                        <a:t>선택한 글자를 이탤릭체로 바꾸기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b="0" u="none" strike="noStrike" cap="none">
                          <a:solidFill>
                            <a:schemeClr val="dk1"/>
                          </a:solidFill>
                        </a:rPr>
                        <a:t>4</a:t>
                      </a:r>
                      <a:endParaRPr sz="16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b="0" u="none" strike="noStrike" cap="none">
                          <a:solidFill>
                            <a:schemeClr val="dk1"/>
                          </a:solidFill>
                        </a:rPr>
                        <a:t>코드 형식으로 바꾸기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b="0" u="none" strike="noStrike" cap="none">
                          <a:solidFill>
                            <a:schemeClr val="dk1"/>
                          </a:solidFill>
                        </a:rPr>
                        <a:t>5</a:t>
                      </a:r>
                      <a:endParaRPr sz="16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b="0" u="none" strike="noStrike" cap="none">
                          <a:solidFill>
                            <a:schemeClr val="dk1"/>
                          </a:solidFill>
                        </a:rPr>
                        <a:t>선택한 글자를 링크로 만들기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b="0" u="none" strike="noStrike" cap="none">
                          <a:solidFill>
                            <a:schemeClr val="dk1"/>
                          </a:solidFill>
                        </a:rPr>
                        <a:t>6</a:t>
                      </a:r>
                      <a:endParaRPr sz="16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b="0" u="none" strike="noStrike" cap="none">
                          <a:solidFill>
                            <a:schemeClr val="dk1"/>
                          </a:solidFill>
                        </a:rPr>
                        <a:t>현재 커서 위치에 이미지를 추가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b="0" u="none" strike="noStrike" cap="none">
                          <a:solidFill>
                            <a:schemeClr val="dk1"/>
                          </a:solidFill>
                        </a:rPr>
                        <a:t>7</a:t>
                      </a:r>
                      <a:endParaRPr sz="16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b="0" u="none" strike="noStrike" cap="none">
                          <a:solidFill>
                            <a:schemeClr val="dk1"/>
                          </a:solidFill>
                        </a:rPr>
                        <a:t>현재 커서 위치에 들여 쓴 블록을 추가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b="0" u="none" strike="noStrike" cap="none">
                          <a:solidFill>
                            <a:schemeClr val="dk1"/>
                          </a:solidFill>
                        </a:rPr>
                        <a:t>8</a:t>
                      </a:r>
                      <a:endParaRPr sz="16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b="0" u="none" strike="noStrike" cap="none">
                          <a:solidFill>
                            <a:schemeClr val="dk1"/>
                          </a:solidFill>
                        </a:rPr>
                        <a:t>현재 커서 위치에 번호 매기기 목록을 추가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b="0" u="none" strike="noStrike" cap="none">
                          <a:solidFill>
                            <a:schemeClr val="dk1"/>
                          </a:solidFill>
                        </a:rPr>
                        <a:t>9</a:t>
                      </a:r>
                      <a:endParaRPr sz="16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b="0" u="none" strike="noStrike" cap="none">
                          <a:solidFill>
                            <a:schemeClr val="dk1"/>
                          </a:solidFill>
                        </a:rPr>
                        <a:t>현재 커서 위치에 글머리 기호 목록을 추가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b="0" u="none" strike="noStrike" cap="none">
                          <a:solidFill>
                            <a:schemeClr val="dk1"/>
                          </a:solidFill>
                        </a:rPr>
                        <a:t>10</a:t>
                      </a:r>
                      <a:endParaRPr sz="16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b="0" u="none" strike="noStrike" cap="none">
                          <a:solidFill>
                            <a:schemeClr val="dk1"/>
                          </a:solidFill>
                        </a:rPr>
                        <a:t>현재 커서 위치에 가로줄을 추가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b="0" u="none" strike="noStrike" cap="none">
                          <a:solidFill>
                            <a:schemeClr val="dk1"/>
                          </a:solidFill>
                        </a:rPr>
                        <a:t>11</a:t>
                      </a:r>
                      <a:endParaRPr sz="16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b="0" u="none" strike="noStrike" cap="none">
                          <a:solidFill>
                            <a:schemeClr val="dk1"/>
                          </a:solidFill>
                        </a:rPr>
                        <a:t>미리 보기 창의 위치를 오른쪽에서 아래로 또는 아래에서 오른쪽으로 바꾸기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352" name="Google Shape;352;p16"/>
          <p:cNvSpPr txBox="1"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06436"/>
              </a:buClr>
              <a:buSzPts val="3000"/>
              <a:buFont typeface="Malgun Gothic"/>
              <a:buNone/>
            </a:pPr>
            <a:r>
              <a:rPr lang="ko-KR"/>
              <a:t>SECTION 1-2 코랩과 주피터 노트북(3)</a:t>
            </a:r>
            <a:endParaRPr/>
          </a:p>
        </p:txBody>
      </p:sp>
      <p:sp>
        <p:nvSpPr>
          <p:cNvPr id="353" name="Google Shape;353;p16"/>
          <p:cNvSpPr txBox="1">
            <a:spLocks noGrp="1"/>
          </p:cNvSpPr>
          <p:nvPr>
            <p:ph type="sldNum" idx="12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16</a:t>
            </a:fld>
            <a:endParaRPr/>
          </a:p>
        </p:txBody>
      </p:sp>
      <p:sp>
        <p:nvSpPr>
          <p:cNvPr id="354" name="Google Shape;354;p16"/>
          <p:cNvSpPr txBox="1">
            <a:spLocks noGrp="1"/>
          </p:cNvSpPr>
          <p:nvPr>
            <p:ph type="body" idx="1"/>
          </p:nvPr>
        </p:nvSpPr>
        <p:spPr>
          <a:xfrm>
            <a:off x="468000" y="1080000"/>
            <a:ext cx="11281052" cy="4730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BB0A0"/>
              </a:buClr>
              <a:buSzPts val="2000"/>
              <a:buFont typeface="Arial"/>
              <a:buChar char="◦"/>
            </a:pPr>
            <a:r>
              <a:rPr lang="ko-KR"/>
              <a:t>텍스트 셀</a:t>
            </a:r>
            <a:endParaRPr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기본 메뉴</a:t>
            </a:r>
            <a:endParaRPr/>
          </a:p>
        </p:txBody>
      </p:sp>
      <p:sp>
        <p:nvSpPr>
          <p:cNvPr id="355" name="Google Shape;355;p16"/>
          <p:cNvSpPr txBox="1">
            <a:spLocks noGrp="1"/>
          </p:cNvSpPr>
          <p:nvPr>
            <p:ph type="ftr" idx="11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lang="ko-KR" b="1"/>
              <a:t>〉 〉 혼자 공부하는 머신러닝+딥러닝</a:t>
            </a:r>
            <a:endParaRPr/>
          </a:p>
        </p:txBody>
      </p:sp>
      <p:pic>
        <p:nvPicPr>
          <p:cNvPr id="356" name="Google Shape;356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92099" y="2126844"/>
            <a:ext cx="333375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" name="Google Shape;357;p1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996874" y="2496565"/>
            <a:ext cx="228600" cy="300038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" name="Google Shape;358;p1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968299" y="2891066"/>
            <a:ext cx="257175" cy="280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" name="Google Shape;359;p1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887436" y="3218497"/>
            <a:ext cx="418899" cy="346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Google Shape;360;p16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874861" y="3627360"/>
            <a:ext cx="480462" cy="315527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" name="Google Shape;361;p16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946396" y="3958907"/>
            <a:ext cx="329556" cy="346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Google Shape;362;p16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935157" y="4341509"/>
            <a:ext cx="352987" cy="346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" name="Google Shape;363;p16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1917813" y="4730098"/>
            <a:ext cx="356429" cy="315527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" name="Google Shape;364;p16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1917813" y="5112542"/>
            <a:ext cx="364566" cy="30380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5" name="Google Shape;365;p16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1905642" y="5550947"/>
            <a:ext cx="418899" cy="181146"/>
          </a:xfrm>
          <a:prstGeom prst="rect">
            <a:avLst/>
          </a:prstGeom>
          <a:noFill/>
          <a:ln>
            <a:noFill/>
          </a:ln>
        </p:spPr>
      </p:pic>
      <p:sp>
        <p:nvSpPr>
          <p:cNvPr id="366" name="Google Shape;366;p16"/>
          <p:cNvSpPr/>
          <p:nvPr/>
        </p:nvSpPr>
        <p:spPr>
          <a:xfrm>
            <a:off x="7015659" y="1968865"/>
            <a:ext cx="3755100" cy="3345600"/>
          </a:xfrm>
          <a:prstGeom prst="roundRect">
            <a:avLst>
              <a:gd name="adj" fmla="val 8192"/>
            </a:avLst>
          </a:prstGeom>
          <a:solidFill>
            <a:schemeClr val="lt1"/>
          </a:solidFill>
          <a:ln w="127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현재 셀에 적용할 수 있는 기능</a:t>
            </a:r>
            <a:endParaRPr sz="1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위로 이동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아래로 이동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링크 만들기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수정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탭에서 셀 미러링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셀 삭제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셀 작업 더보기</a:t>
            </a:r>
            <a:endParaRPr/>
          </a:p>
        </p:txBody>
      </p:sp>
      <p:pic>
        <p:nvPicPr>
          <p:cNvPr id="367" name="Google Shape;367;p16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7207622" y="2557232"/>
            <a:ext cx="326791" cy="346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" name="Google Shape;368;p16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7192464" y="2887655"/>
            <a:ext cx="357106" cy="346902"/>
          </a:xfrm>
          <a:prstGeom prst="rect">
            <a:avLst/>
          </a:prstGeom>
          <a:noFill/>
          <a:ln>
            <a:noFill/>
          </a:ln>
        </p:spPr>
      </p:pic>
      <p:pic>
        <p:nvPicPr>
          <p:cNvPr id="369" name="Google Shape;369;p16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7130786" y="3325070"/>
            <a:ext cx="480462" cy="248329"/>
          </a:xfrm>
          <a:prstGeom prst="rect">
            <a:avLst/>
          </a:prstGeom>
          <a:noFill/>
          <a:ln>
            <a:noFill/>
          </a:ln>
        </p:spPr>
      </p:pic>
      <p:pic>
        <p:nvPicPr>
          <p:cNvPr id="370" name="Google Shape;370;p16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7207622" y="3663912"/>
            <a:ext cx="344211" cy="315527"/>
          </a:xfrm>
          <a:prstGeom prst="rect">
            <a:avLst/>
          </a:prstGeom>
          <a:noFill/>
          <a:ln>
            <a:noFill/>
          </a:ln>
        </p:spPr>
      </p:pic>
      <p:pic>
        <p:nvPicPr>
          <p:cNvPr id="371" name="Google Shape;371;p16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7207622" y="4011548"/>
            <a:ext cx="331089" cy="349483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Google Shape;372;p16"/>
          <p:cNvPicPr preferRelativeResize="0"/>
          <p:nvPr/>
        </p:nvPicPr>
        <p:blipFill rotWithShape="1">
          <a:blip r:embed="rId19">
            <a:alphaModFix/>
          </a:blip>
          <a:srcRect/>
          <a:stretch/>
        </p:blipFill>
        <p:spPr>
          <a:xfrm>
            <a:off x="7263820" y="4341972"/>
            <a:ext cx="285750" cy="36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Google Shape;373;p16"/>
          <p:cNvPicPr preferRelativeResize="0"/>
          <p:nvPr/>
        </p:nvPicPr>
        <p:blipFill rotWithShape="1">
          <a:blip r:embed="rId20">
            <a:alphaModFix/>
          </a:blip>
          <a:srcRect/>
          <a:stretch/>
        </p:blipFill>
        <p:spPr>
          <a:xfrm>
            <a:off x="7343913" y="4703922"/>
            <a:ext cx="190500" cy="366713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Google Shape;374;p16"/>
          <p:cNvPicPr preferRelativeResize="0"/>
          <p:nvPr/>
        </p:nvPicPr>
        <p:blipFill>
          <a:blip r:embed="rId21">
            <a:alphaModFix/>
          </a:blip>
          <a:stretch>
            <a:fillRect/>
          </a:stretch>
        </p:blipFill>
        <p:spPr>
          <a:xfrm>
            <a:off x="1953161" y="5850045"/>
            <a:ext cx="285750" cy="2912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17"/>
          <p:cNvSpPr txBox="1"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06436"/>
              </a:buClr>
              <a:buSzPts val="3000"/>
              <a:buFont typeface="Malgun Gothic"/>
              <a:buNone/>
            </a:pPr>
            <a:r>
              <a:rPr lang="ko-KR"/>
              <a:t>SECTION 1-2 코랩과 주피터 노트북(4)</a:t>
            </a:r>
            <a:endParaRPr/>
          </a:p>
        </p:txBody>
      </p:sp>
      <p:sp>
        <p:nvSpPr>
          <p:cNvPr id="380" name="Google Shape;380;p17"/>
          <p:cNvSpPr txBox="1">
            <a:spLocks noGrp="1"/>
          </p:cNvSpPr>
          <p:nvPr>
            <p:ph type="sldNum" idx="12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17</a:t>
            </a:fld>
            <a:endParaRPr/>
          </a:p>
        </p:txBody>
      </p:sp>
      <p:sp>
        <p:nvSpPr>
          <p:cNvPr id="381" name="Google Shape;381;p17"/>
          <p:cNvSpPr txBox="1">
            <a:spLocks noGrp="1"/>
          </p:cNvSpPr>
          <p:nvPr>
            <p:ph type="body" idx="1"/>
          </p:nvPr>
        </p:nvSpPr>
        <p:spPr>
          <a:xfrm>
            <a:off x="468000" y="1080000"/>
            <a:ext cx="11281052" cy="4730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BB0A0"/>
              </a:buClr>
              <a:buSzPts val="2000"/>
              <a:buFont typeface="Arial"/>
              <a:buChar char="◦"/>
            </a:pPr>
            <a:r>
              <a:rPr lang="ko-KR"/>
              <a:t>코드 셀</a:t>
            </a:r>
            <a:endParaRPr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‘Colaboratory에 오신 것을 환영합니다’ 노트북의 세 번째 셀이 코드 셀</a:t>
            </a:r>
            <a:endParaRPr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코드 셀로 이동하면 코드와 결과가 함께 선택됨</a:t>
            </a:r>
            <a:endParaRPr/>
          </a:p>
          <a:p>
            <a:pPr marL="685800" lvl="1" indent="-1143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685800" lvl="1" indent="-1143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685800" lvl="1" indent="-1143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685800" lvl="1" indent="-1143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2" name="Google Shape;382;p17"/>
          <p:cNvSpPr txBox="1">
            <a:spLocks noGrp="1"/>
          </p:cNvSpPr>
          <p:nvPr>
            <p:ph type="ftr" idx="11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lang="ko-KR" b="1"/>
              <a:t>〉 〉 혼자 공부하는 머신러닝+딥러닝</a:t>
            </a:r>
            <a:endParaRPr/>
          </a:p>
        </p:txBody>
      </p:sp>
      <p:graphicFrame>
        <p:nvGraphicFramePr>
          <p:cNvPr id="383" name="Google Shape;383;p17"/>
          <p:cNvGraphicFramePr/>
          <p:nvPr/>
        </p:nvGraphicFramePr>
        <p:xfrm>
          <a:off x="1280849" y="2642062"/>
          <a:ext cx="6280150" cy="518170"/>
        </p:xfrm>
        <a:graphic>
          <a:graphicData uri="http://schemas.openxmlformats.org/drawingml/2006/table">
            <a:tbl>
              <a:tblPr firstRow="1" bandRow="1">
                <a:noFill/>
                <a:tableStyleId>{FC014BDC-B06A-43B6-9D0A-1BB114C4A0B7}</a:tableStyleId>
              </a:tblPr>
              <a:tblGrid>
                <a:gridCol w="6280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b="0" u="none" strike="noStrike" cap="none">
                          <a:solidFill>
                            <a:schemeClr val="dk1"/>
                          </a:solidFill>
                        </a:rPr>
                        <a:t>seconds_in_a_day = 24 * 60 * 60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b="0" u="none" strike="noStrike" cap="none">
                          <a:solidFill>
                            <a:schemeClr val="dk1"/>
                          </a:solidFill>
                        </a:rPr>
                        <a:t>seconds_in_a_day</a:t>
                      </a:r>
                      <a:endParaRPr sz="14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1600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CED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84" name="Google Shape;384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90091" y="3381502"/>
            <a:ext cx="320580" cy="343479"/>
          </a:xfrm>
          <a:prstGeom prst="rect">
            <a:avLst/>
          </a:prstGeom>
          <a:noFill/>
          <a:ln>
            <a:noFill/>
          </a:ln>
        </p:spPr>
      </p:pic>
      <p:sp>
        <p:nvSpPr>
          <p:cNvPr id="385" name="Google Shape;385;p17"/>
          <p:cNvSpPr txBox="1"/>
          <p:nvPr/>
        </p:nvSpPr>
        <p:spPr>
          <a:xfrm>
            <a:off x="2077893" y="3370107"/>
            <a:ext cx="76976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86400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6" name="Google Shape;386;p17"/>
          <p:cNvSpPr txBox="1"/>
          <p:nvPr/>
        </p:nvSpPr>
        <p:spPr>
          <a:xfrm>
            <a:off x="8157093" y="2716476"/>
            <a:ext cx="6463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205A04"/>
                </a:solidFill>
                <a:latin typeface="Calibri"/>
                <a:ea typeface="Calibri"/>
                <a:cs typeface="Calibri"/>
                <a:sym typeface="Calibri"/>
              </a:rPr>
              <a:t>코드</a:t>
            </a:r>
            <a:endParaRPr/>
          </a:p>
        </p:txBody>
      </p:sp>
      <p:sp>
        <p:nvSpPr>
          <p:cNvPr id="387" name="Google Shape;387;p17"/>
          <p:cNvSpPr txBox="1"/>
          <p:nvPr/>
        </p:nvSpPr>
        <p:spPr>
          <a:xfrm>
            <a:off x="8157092" y="3365566"/>
            <a:ext cx="6463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205A04"/>
                </a:solidFill>
                <a:latin typeface="Calibri"/>
                <a:ea typeface="Calibri"/>
                <a:cs typeface="Calibri"/>
                <a:sym typeface="Calibri"/>
              </a:rPr>
              <a:t>결과</a:t>
            </a:r>
            <a:endParaRPr/>
          </a:p>
        </p:txBody>
      </p:sp>
      <p:cxnSp>
        <p:nvCxnSpPr>
          <p:cNvPr id="388" name="Google Shape;388;p17"/>
          <p:cNvCxnSpPr/>
          <p:nvPr/>
        </p:nvCxnSpPr>
        <p:spPr>
          <a:xfrm rot="10800000">
            <a:off x="7683627" y="2901142"/>
            <a:ext cx="365760" cy="0"/>
          </a:xfrm>
          <a:prstGeom prst="straightConnector1">
            <a:avLst/>
          </a:prstGeom>
          <a:noFill/>
          <a:ln w="9525" cap="flat" cmpd="sng">
            <a:solidFill>
              <a:srgbClr val="205A04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89" name="Google Shape;389;p17"/>
          <p:cNvCxnSpPr/>
          <p:nvPr/>
        </p:nvCxnSpPr>
        <p:spPr>
          <a:xfrm rot="10800000">
            <a:off x="3611499" y="3545106"/>
            <a:ext cx="4450080" cy="0"/>
          </a:xfrm>
          <a:prstGeom prst="straightConnector1">
            <a:avLst/>
          </a:prstGeom>
          <a:noFill/>
          <a:ln w="9525" cap="flat" cmpd="sng">
            <a:solidFill>
              <a:srgbClr val="205A04"/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18"/>
          <p:cNvSpPr txBox="1"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06436"/>
              </a:buClr>
              <a:buSzPts val="3000"/>
              <a:buFont typeface="Malgun Gothic"/>
              <a:buNone/>
            </a:pPr>
            <a:r>
              <a:rPr lang="ko-KR"/>
              <a:t>SECTION 1-2 코랩과 주피터 노트북(5)</a:t>
            </a:r>
            <a:endParaRPr/>
          </a:p>
        </p:txBody>
      </p:sp>
      <p:sp>
        <p:nvSpPr>
          <p:cNvPr id="395" name="Google Shape;395;p18"/>
          <p:cNvSpPr txBox="1">
            <a:spLocks noGrp="1"/>
          </p:cNvSpPr>
          <p:nvPr>
            <p:ph type="sldNum" idx="12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18</a:t>
            </a:fld>
            <a:endParaRPr/>
          </a:p>
        </p:txBody>
      </p:sp>
      <p:sp>
        <p:nvSpPr>
          <p:cNvPr id="396" name="Google Shape;396;p18"/>
          <p:cNvSpPr txBox="1">
            <a:spLocks noGrp="1"/>
          </p:cNvSpPr>
          <p:nvPr>
            <p:ph type="body" idx="1"/>
          </p:nvPr>
        </p:nvSpPr>
        <p:spPr>
          <a:xfrm>
            <a:off x="468000" y="1080000"/>
            <a:ext cx="11281052" cy="4730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2000"/>
              <a:buChar char="◦"/>
            </a:pPr>
            <a:r>
              <a:rPr lang="ko-KR"/>
              <a:t>노트북</a:t>
            </a:r>
            <a:endParaRPr/>
          </a:p>
          <a:p>
            <a:pPr marL="685800" lvl="1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코랩은 구글이 대화식 프로그래밍 환경인 주피터(Jupyter)를 커스터마이징한 것</a:t>
            </a:r>
            <a:endParaRPr/>
          </a:p>
          <a:p>
            <a:pPr marL="685800" lvl="1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파이썬 지원으로 시작한 주피터 프로젝트는 최근에는 다른 언어도 지원</a:t>
            </a:r>
            <a:endParaRPr/>
          </a:p>
          <a:p>
            <a:pPr marL="685800" lvl="1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주피터 프로젝트의 대표 제품이 바로 노트북(Notebook), 흔히 주피터 노트북이라고 부름</a:t>
            </a:r>
            <a:endParaRPr/>
          </a:p>
          <a:p>
            <a:pPr marL="685800" lvl="1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>
                <a:latin typeface="Calibri"/>
                <a:ea typeface="Calibri"/>
                <a:cs typeface="Calibri"/>
                <a:sym typeface="Calibri"/>
              </a:rPr>
              <a:t>코랩 노트북은 구글 클라우드의 가상 서버(Virtual Machine)를 사용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685800" lvl="1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>
                <a:latin typeface="Calibri"/>
                <a:ea typeface="Calibri"/>
                <a:cs typeface="Calibri"/>
                <a:sym typeface="Calibri"/>
              </a:rPr>
              <a:t>화면 오른쪽 상단에 있는 RAM, 디스크 아이콘에 마우스를 올리면 상세 정보를 알 수 있음</a:t>
            </a:r>
            <a:br>
              <a:rPr lang="ko-KR">
                <a:latin typeface="Calibri"/>
                <a:ea typeface="Calibri"/>
                <a:cs typeface="Calibri"/>
                <a:sym typeface="Calibri"/>
              </a:rPr>
            </a:br>
            <a:r>
              <a:rPr lang="ko-KR">
                <a:latin typeface="Calibri"/>
                <a:ea typeface="Calibri"/>
                <a:cs typeface="Calibri"/>
                <a:sym typeface="Calibri"/>
              </a:rPr>
              <a:t>코드를 실행하기 전이나 연결이 끊어진 상태에서는 아이콘 대신에 [연결] 버튼이 활성화됨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7" name="Google Shape;397;p18"/>
          <p:cNvSpPr txBox="1">
            <a:spLocks noGrp="1"/>
          </p:cNvSpPr>
          <p:nvPr>
            <p:ph type="ftr" idx="11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lang="ko-KR" b="1"/>
              <a:t>〉 〉 혼자 공부하는 머신러닝+딥러닝</a:t>
            </a:r>
            <a:endParaRPr/>
          </a:p>
        </p:txBody>
      </p:sp>
      <p:pic>
        <p:nvPicPr>
          <p:cNvPr id="398" name="Google Shape;398;p18"/>
          <p:cNvPicPr preferRelativeResize="0"/>
          <p:nvPr/>
        </p:nvPicPr>
        <p:blipFill rotWithShape="1">
          <a:blip r:embed="rId3">
            <a:alphaModFix/>
          </a:blip>
          <a:srcRect t="4297"/>
          <a:stretch/>
        </p:blipFill>
        <p:spPr>
          <a:xfrm>
            <a:off x="1274850" y="4194500"/>
            <a:ext cx="4692600" cy="192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19"/>
          <p:cNvSpPr txBox="1"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06436"/>
              </a:buClr>
              <a:buSzPts val="3000"/>
              <a:buFont typeface="Malgun Gothic"/>
              <a:buNone/>
            </a:pPr>
            <a:r>
              <a:rPr lang="ko-KR"/>
              <a:t>SECTION 1-2 코랩과 주피터 노트북(6)</a:t>
            </a:r>
            <a:endParaRPr/>
          </a:p>
        </p:txBody>
      </p:sp>
      <p:sp>
        <p:nvSpPr>
          <p:cNvPr id="404" name="Google Shape;404;p19"/>
          <p:cNvSpPr txBox="1">
            <a:spLocks noGrp="1"/>
          </p:cNvSpPr>
          <p:nvPr>
            <p:ph type="sldNum" idx="12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19</a:t>
            </a:fld>
            <a:endParaRPr/>
          </a:p>
        </p:txBody>
      </p:sp>
      <p:sp>
        <p:nvSpPr>
          <p:cNvPr id="405" name="Google Shape;405;p19"/>
          <p:cNvSpPr txBox="1">
            <a:spLocks noGrp="1"/>
          </p:cNvSpPr>
          <p:nvPr>
            <p:ph type="body" idx="1"/>
          </p:nvPr>
        </p:nvSpPr>
        <p:spPr>
          <a:xfrm>
            <a:off x="468000" y="1080000"/>
            <a:ext cx="11281052" cy="4730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2000"/>
              <a:buChar char="◦"/>
            </a:pPr>
            <a:r>
              <a:rPr lang="ko-KR"/>
              <a:t>노트북</a:t>
            </a:r>
            <a:endParaRPr/>
          </a:p>
          <a:p>
            <a:pPr marL="685800" lvl="1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노트북은 구글 클라우드의 컴퓨트 엔진(Compute Engine)에 연결되어 있음</a:t>
            </a:r>
            <a:endParaRPr/>
          </a:p>
          <a:p>
            <a:pPr marL="1143000" lvl="2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서버의 메모리는 약 12기가이고, 디스크 공간은 약 225기가</a:t>
            </a:r>
            <a:endParaRPr/>
          </a:p>
          <a:p>
            <a:pPr marL="1143000" lvl="2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구글 계정만 있으면 코랩 노트북을 사용해 무료로 가상 서버를 활용할 수 있음</a:t>
            </a:r>
            <a:endParaRPr/>
          </a:p>
          <a:p>
            <a:pPr marL="1143000" lvl="2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무료 제한 사항으로 코랩 노트북으로 동시에 사용할 수 있는 구글 클라우드의 가상 서버는 최대 5개</a:t>
            </a:r>
            <a:endParaRPr/>
          </a:p>
          <a:p>
            <a:pPr marL="1143000" lvl="2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5개 이상의 노트북을 열어야 한다면 이미 실행 중인 노트북을 저장한 다음 구글 클라우드와 연결을 끊어야 함</a:t>
            </a:r>
            <a:endParaRPr/>
          </a:p>
          <a:p>
            <a:pPr marL="1143000" lvl="2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1개의 노트북을 12시간 이상 실행할 수 없음</a:t>
            </a:r>
            <a:endParaRPr/>
          </a:p>
          <a:p>
            <a:pPr marL="1143000" lvl="2" indent="-1270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/>
          </a:p>
        </p:txBody>
      </p:sp>
      <p:sp>
        <p:nvSpPr>
          <p:cNvPr id="406" name="Google Shape;406;p19"/>
          <p:cNvSpPr txBox="1">
            <a:spLocks noGrp="1"/>
          </p:cNvSpPr>
          <p:nvPr>
            <p:ph type="ftr" idx="11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lang="ko-KR" b="1"/>
              <a:t>〉 〉 혼자 공부하는 머신러닝+딥러닝</a:t>
            </a:r>
            <a:endParaRPr/>
          </a:p>
        </p:txBody>
      </p:sp>
      <p:sp>
        <p:nvSpPr>
          <p:cNvPr id="407" name="Google Shape;407;p19"/>
          <p:cNvSpPr/>
          <p:nvPr/>
        </p:nvSpPr>
        <p:spPr>
          <a:xfrm>
            <a:off x="1354075" y="4196724"/>
            <a:ext cx="9845100" cy="1077900"/>
          </a:xfrm>
          <a:prstGeom prst="roundRect">
            <a:avLst>
              <a:gd name="adj" fmla="val 9432"/>
            </a:avLst>
          </a:prstGeom>
          <a:solidFill>
            <a:srgbClr val="CBF3F6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221E1F"/>
              </a:buClr>
              <a:buSzPts val="1600"/>
              <a:buFont typeface="Arial"/>
              <a:buChar char="•"/>
            </a:pPr>
            <a:r>
              <a:rPr lang="ko-KR" sz="1600" b="0" i="0" u="none" strike="noStrike">
                <a:solidFill>
                  <a:srgbClr val="221E1F"/>
                </a:solidFill>
                <a:latin typeface="Arial"/>
                <a:ea typeface="Arial"/>
                <a:cs typeface="Arial"/>
                <a:sym typeface="Arial"/>
              </a:rPr>
              <a:t>구글은 </a:t>
            </a:r>
            <a:r>
              <a:rPr lang="ko-KR" sz="1600" b="0" i="0" u="none" strike="noStrike">
                <a:solidFill>
                  <a:srgbClr val="221E1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2020</a:t>
            </a:r>
            <a:r>
              <a:rPr lang="ko-KR" sz="1600" b="0" i="0" u="none" strike="noStrike">
                <a:solidFill>
                  <a:srgbClr val="221E1F"/>
                </a:solidFill>
                <a:latin typeface="Arial"/>
                <a:ea typeface="Arial"/>
                <a:cs typeface="Arial"/>
                <a:sym typeface="Arial"/>
              </a:rPr>
              <a:t>년 </a:t>
            </a:r>
            <a:r>
              <a:rPr lang="ko-KR" sz="1600" b="0" i="0" u="none" strike="noStrike">
                <a:solidFill>
                  <a:srgbClr val="221E1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2</a:t>
            </a:r>
            <a:r>
              <a:rPr lang="ko-KR" sz="1600" b="0" i="0" u="none" strike="noStrike">
                <a:solidFill>
                  <a:srgbClr val="221E1F"/>
                </a:solidFill>
                <a:latin typeface="Arial"/>
                <a:ea typeface="Arial"/>
                <a:cs typeface="Arial"/>
                <a:sym typeface="Arial"/>
              </a:rPr>
              <a:t>월 더 많은 메모리와 컴퓨팅 파워를 제공하는 코랩 프로(</a:t>
            </a:r>
            <a:r>
              <a:rPr lang="ko-KR" sz="1600" b="0" i="0" u="none" strike="noStrike">
                <a:solidFill>
                  <a:srgbClr val="221E1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Colab Pro</a:t>
            </a:r>
            <a:r>
              <a:rPr lang="ko-KR" sz="1600" b="0" i="0" u="none" strike="noStrike">
                <a:solidFill>
                  <a:srgbClr val="221E1F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ko-KR" sz="1600">
                <a:solidFill>
                  <a:srgbClr val="221E1F"/>
                </a:solidFill>
                <a:latin typeface="Arial"/>
                <a:ea typeface="Arial"/>
                <a:cs typeface="Arial"/>
                <a:sym typeface="Arial"/>
              </a:rPr>
              <a:t> 유료 </a:t>
            </a:r>
            <a:r>
              <a:rPr lang="ko-KR" sz="1600" b="0" i="0" u="none" strike="noStrike">
                <a:solidFill>
                  <a:srgbClr val="221E1F"/>
                </a:solidFill>
                <a:latin typeface="Arial"/>
                <a:ea typeface="Arial"/>
                <a:cs typeface="Arial"/>
                <a:sym typeface="Arial"/>
              </a:rPr>
              <a:t>서비스 시작</a:t>
            </a:r>
            <a:endParaRPr sz="1600" b="0" i="0" u="none" strike="noStrike">
              <a:solidFill>
                <a:srgbClr val="221E1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221E1F"/>
              </a:buClr>
              <a:buSzPts val="1600"/>
              <a:buFont typeface="Arial"/>
              <a:buChar char="•"/>
            </a:pPr>
            <a:r>
              <a:rPr lang="ko-KR" sz="1600" b="0" i="0" u="none" strike="noStrike">
                <a:solidFill>
                  <a:srgbClr val="221E1F"/>
                </a:solidFill>
                <a:latin typeface="Arial"/>
                <a:ea typeface="Arial"/>
                <a:cs typeface="Arial"/>
                <a:sym typeface="Arial"/>
              </a:rPr>
              <a:t>코랩 프로는 한 번에 최대 </a:t>
            </a:r>
            <a:r>
              <a:rPr lang="ko-KR" sz="1600" b="0" i="0" u="none" strike="noStrike">
                <a:solidFill>
                  <a:srgbClr val="221E1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24 </a:t>
            </a:r>
            <a:r>
              <a:rPr lang="ko-KR" sz="1600" b="0" i="0" u="none" strike="noStrike">
                <a:solidFill>
                  <a:srgbClr val="221E1F"/>
                </a:solidFill>
                <a:latin typeface="Arial"/>
                <a:ea typeface="Arial"/>
                <a:cs typeface="Arial"/>
                <a:sym typeface="Arial"/>
              </a:rPr>
              <a:t>시간 동안 프로그램을 실행할 수 있음</a:t>
            </a:r>
            <a:endParaRPr sz="1600" b="0" i="0" u="none" strike="noStrike">
              <a:solidFill>
                <a:srgbClr val="221E1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221E1F"/>
              </a:buClr>
              <a:buSzPts val="1600"/>
              <a:buFont typeface="Arial"/>
              <a:buChar char="•"/>
            </a:pPr>
            <a:r>
              <a:rPr lang="ko-KR" sz="1600" b="0" i="0" u="none" strike="noStrike">
                <a:solidFill>
                  <a:srgbClr val="221E1F"/>
                </a:solidFill>
                <a:latin typeface="Arial"/>
                <a:ea typeface="Arial"/>
                <a:cs typeface="Arial"/>
                <a:sym typeface="Arial"/>
              </a:rPr>
              <a:t>현재는 미국과 캐나다에서만 서비스 가입이 가능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/>
          <p:nvPr/>
        </p:nvSpPr>
        <p:spPr>
          <a:xfrm>
            <a:off x="321564" y="320040"/>
            <a:ext cx="11548872" cy="6217920"/>
          </a:xfrm>
          <a:prstGeom prst="rect">
            <a:avLst/>
          </a:prstGeom>
          <a:solidFill>
            <a:schemeClr val="dk1">
              <a:alpha val="784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2"/>
          <p:cNvSpPr txBox="1">
            <a:spLocks noGrp="1"/>
          </p:cNvSpPr>
          <p:nvPr>
            <p:ph type="title"/>
          </p:nvPr>
        </p:nvSpPr>
        <p:spPr>
          <a:xfrm>
            <a:off x="838200" y="722800"/>
            <a:ext cx="3494362" cy="4930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BB0A0"/>
              </a:buClr>
              <a:buSzPts val="4100"/>
              <a:buFont typeface="Malgun Gothic"/>
              <a:buNone/>
            </a:pPr>
            <a:r>
              <a:rPr lang="ko-KR" sz="4100" b="1">
                <a:solidFill>
                  <a:srgbClr val="4BB0A0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시작하기 전에</a:t>
            </a:r>
            <a:endParaRPr sz="4100" b="1">
              <a:solidFill>
                <a:srgbClr val="4BB0A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92" name="Google Shape;92;p2"/>
          <p:cNvCxnSpPr/>
          <p:nvPr/>
        </p:nvCxnSpPr>
        <p:spPr>
          <a:xfrm>
            <a:off x="4654296" y="2057400"/>
            <a:ext cx="0" cy="2743200"/>
          </a:xfrm>
          <a:prstGeom prst="straightConnector1">
            <a:avLst/>
          </a:prstGeom>
          <a:noFill/>
          <a:ln w="19050" cap="flat" cmpd="sng">
            <a:solidFill>
              <a:srgbClr val="26262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3" name="Google Shape;93;p2"/>
          <p:cNvSpPr txBox="1">
            <a:spLocks noGrp="1"/>
          </p:cNvSpPr>
          <p:nvPr>
            <p:ph type="sldNum" idx="12"/>
          </p:nvPr>
        </p:nvSpPr>
        <p:spPr>
          <a:xfrm>
            <a:off x="11691731" y="6483194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</a:t>
            </a:fld>
            <a:endParaRPr/>
          </a:p>
        </p:txBody>
      </p:sp>
      <p:sp>
        <p:nvSpPr>
          <p:cNvPr id="94" name="Google Shape;94;p2"/>
          <p:cNvSpPr txBox="1">
            <a:spLocks noGrp="1"/>
          </p:cNvSpPr>
          <p:nvPr>
            <p:ph type="ftr" idx="11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lang="ko-KR" b="1"/>
              <a:t>〉 〉 혼자 공부하는 머신러닝+딥러닝</a:t>
            </a:r>
            <a:endParaRPr/>
          </a:p>
        </p:txBody>
      </p:sp>
      <p:sp>
        <p:nvSpPr>
          <p:cNvPr id="95" name="Google Shape;95;p2"/>
          <p:cNvSpPr/>
          <p:nvPr/>
        </p:nvSpPr>
        <p:spPr>
          <a:xfrm>
            <a:off x="4976031" y="805930"/>
            <a:ext cx="6715694" cy="4930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지은이:</a:t>
            </a:r>
            <a:r>
              <a:rPr lang="ko-KR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박해선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기계공학을 전공했으나 졸업 후엔 줄곧 코드를 읽고 쓰는 일을 했다.</a:t>
            </a:r>
            <a:endParaRPr/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머신러닝과 딥러닝에 관한 책을 집필하고 번역하면서 소프트웨어와 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과학의 경계를 흥미롭게 탐험하고 있다.</a:t>
            </a:r>
            <a:endParaRPr/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『핸즈온 머신러닝 2판』(한빛미디어, 2020)을 포함해서 여러 권의 머신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러닝, 딥러닝 책을 우리말로 옮겼고 『Do it! 딥러닝 입문』(이지스퍼블리싱, 2019)을 집필했다.</a:t>
            </a:r>
            <a:endParaRPr/>
          </a:p>
        </p:txBody>
      </p:sp>
      <p:sp>
        <p:nvSpPr>
          <p:cNvPr id="96" name="Google Shape;96;p2"/>
          <p:cNvSpPr txBox="1"/>
          <p:nvPr/>
        </p:nvSpPr>
        <p:spPr>
          <a:xfrm>
            <a:off x="838200" y="5308662"/>
            <a:ext cx="9249847" cy="892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1400"/>
              <a:buFont typeface="Arial"/>
              <a:buChar char="•"/>
            </a:pPr>
            <a:r>
              <a:rPr lang="ko-KR" sz="1400" b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교재의 모든 코드는 웹 브라우저에서 파이썬 코드를 실행할 수 있는 구글 코랩(Colab)을 사용하여 작성했습니다.</a:t>
            </a:r>
            <a:endParaRPr/>
          </a:p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1400"/>
              <a:buFont typeface="Arial"/>
              <a:buChar char="•"/>
            </a:pPr>
            <a:r>
              <a:rPr lang="ko-KR" sz="1400" b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사용할 실습 환경은 네트워크에 연결된 컴퓨터와 구글 계정입니다.</a:t>
            </a:r>
            <a:endParaRPr sz="1400" b="1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20"/>
          <p:cNvSpPr txBox="1"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06436"/>
              </a:buClr>
              <a:buSzPts val="3000"/>
              <a:buFont typeface="Malgun Gothic"/>
              <a:buNone/>
            </a:pPr>
            <a:r>
              <a:rPr lang="ko-KR"/>
              <a:t>SECTION 1-2 코랩과 주피터 노트북(7)</a:t>
            </a:r>
            <a:endParaRPr/>
          </a:p>
        </p:txBody>
      </p:sp>
      <p:sp>
        <p:nvSpPr>
          <p:cNvPr id="413" name="Google Shape;413;p20"/>
          <p:cNvSpPr txBox="1">
            <a:spLocks noGrp="1"/>
          </p:cNvSpPr>
          <p:nvPr>
            <p:ph type="sldNum" idx="12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20</a:t>
            </a:fld>
            <a:endParaRPr/>
          </a:p>
        </p:txBody>
      </p:sp>
      <p:sp>
        <p:nvSpPr>
          <p:cNvPr id="414" name="Google Shape;414;p20"/>
          <p:cNvSpPr txBox="1">
            <a:spLocks noGrp="1"/>
          </p:cNvSpPr>
          <p:nvPr>
            <p:ph type="body" idx="1"/>
          </p:nvPr>
        </p:nvSpPr>
        <p:spPr>
          <a:xfrm>
            <a:off x="468000" y="1080000"/>
            <a:ext cx="11281052" cy="51834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2000"/>
              <a:buChar char="◦"/>
            </a:pPr>
            <a:r>
              <a:rPr lang="ko-KR"/>
              <a:t>새 노트북 만들기</a:t>
            </a:r>
            <a:endParaRPr/>
          </a:p>
          <a:p>
            <a:pPr marL="457200" lvl="1" indent="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ko-KR"/>
              <a:t>01	[파일]-[새 노트]를 클릭해서 새로운 노트북 시작</a:t>
            </a:r>
            <a:endParaRPr/>
          </a:p>
          <a:p>
            <a:pPr marL="457200" lvl="1" indent="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ko-KR"/>
              <a:t>02	새 노트북은 Untitled[숫자].ipynb 이름으로 만들어지고, 노트북에는 빈 코드의 셀 하나가 나타남</a:t>
            </a:r>
            <a:endParaRPr/>
          </a:p>
          <a:p>
            <a:pPr marL="457200" lvl="1" indent="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ko-KR"/>
              <a:t>03	코드 셀에 ‘Hello World’를 출력하는 print( ) 코드를 작성하고, 이 파일의 이름을 ‘Hello World’로 	       저장하기</a:t>
            </a:r>
            <a:br>
              <a:rPr lang="ko-KR"/>
            </a:br>
            <a:r>
              <a:rPr lang="ko-KR"/>
              <a:t>	        - 빈 코드 셀을 마우스로 선택하고 다음과 같이 입력한 다음 셀을 실행</a:t>
            </a:r>
            <a:br>
              <a:rPr lang="ko-KR"/>
            </a:br>
            <a:r>
              <a:rPr lang="ko-KR"/>
              <a:t>	        - 코드 셀을 실행하려면 Ctrl + Enter 키(macOS는 cmd + Enter 키)를 누르거나 왼쪽에 있는 </a:t>
            </a:r>
            <a:br>
              <a:rPr lang="ko-KR"/>
            </a:br>
            <a:r>
              <a:rPr lang="ko-KR"/>
              <a:t>	          플레이 아이콘을 클릭</a:t>
            </a:r>
            <a:endParaRPr/>
          </a:p>
          <a:p>
            <a:pPr marL="457200" lvl="1" indent="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ko-KR"/>
              <a:t>04	노트북은 자동으로 구글 드라이브의 [내 드라이브]-[Colab Notebooks] 폴더 아래에 저장됨</a:t>
            </a:r>
            <a:br>
              <a:rPr lang="ko-KR"/>
            </a:br>
            <a:r>
              <a:rPr lang="ko-KR"/>
              <a:t>  	- 웹 브라우저에서 구글 드라이브(https://drive.google.com)로 접속해서 확인</a:t>
            </a:r>
            <a:endParaRPr/>
          </a:p>
          <a:p>
            <a:pPr marL="457200" lvl="1" indent="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ko-KR"/>
              <a:t>05	노트북의 이름 변경</a:t>
            </a:r>
            <a:br>
              <a:rPr lang="ko-KR"/>
            </a:br>
            <a:r>
              <a:rPr lang="ko-KR"/>
              <a:t>	       - 제목을 마우스로 클릭하면 수정할 수 있도록 바뀜</a:t>
            </a:r>
            <a:br>
              <a:rPr lang="ko-KR"/>
            </a:br>
            <a:r>
              <a:rPr lang="ko-KR"/>
              <a:t>	       - 이 파일의 제목을 ‘Hello World’로 바꿔 보기</a:t>
            </a:r>
            <a:endParaRPr/>
          </a:p>
        </p:txBody>
      </p:sp>
      <p:sp>
        <p:nvSpPr>
          <p:cNvPr id="415" name="Google Shape;415;p20"/>
          <p:cNvSpPr txBox="1">
            <a:spLocks noGrp="1"/>
          </p:cNvSpPr>
          <p:nvPr>
            <p:ph type="ftr" idx="11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lang="ko-KR" b="1"/>
              <a:t>〉 〉 혼자 공부하는 머신러닝+딥러닝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21"/>
          <p:cNvSpPr txBox="1"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06436"/>
              </a:buClr>
              <a:buSzPts val="3000"/>
              <a:buFont typeface="Malgun Gothic"/>
              <a:buNone/>
            </a:pPr>
            <a:r>
              <a:rPr lang="ko-KR"/>
              <a:t>SECTION 1-2 코랩과 주피터 노트북(8)</a:t>
            </a:r>
            <a:endParaRPr/>
          </a:p>
        </p:txBody>
      </p:sp>
      <p:sp>
        <p:nvSpPr>
          <p:cNvPr id="421" name="Google Shape;421;p21"/>
          <p:cNvSpPr txBox="1">
            <a:spLocks noGrp="1"/>
          </p:cNvSpPr>
          <p:nvPr>
            <p:ph type="sldNum" idx="12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21</a:t>
            </a:fld>
            <a:endParaRPr/>
          </a:p>
        </p:txBody>
      </p:sp>
      <p:sp>
        <p:nvSpPr>
          <p:cNvPr id="422" name="Google Shape;422;p21"/>
          <p:cNvSpPr txBox="1">
            <a:spLocks noGrp="1"/>
          </p:cNvSpPr>
          <p:nvPr>
            <p:ph type="body" idx="1"/>
          </p:nvPr>
        </p:nvSpPr>
        <p:spPr>
          <a:xfrm>
            <a:off x="468000" y="1080000"/>
            <a:ext cx="11281052" cy="51834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2000"/>
              <a:buChar char="◦"/>
            </a:pPr>
            <a:r>
              <a:rPr lang="ko-KR"/>
              <a:t>새 노트북 만들기</a:t>
            </a:r>
            <a:endParaRPr/>
          </a:p>
          <a:p>
            <a:pPr marL="457200" lvl="1" indent="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ko-KR"/>
              <a:t>06	노트북 이름을 수정하고 저장하면 잠시 후 구글 드라이브에 있는 이름이 변경됨</a:t>
            </a:r>
            <a:endParaRPr/>
          </a:p>
          <a:p>
            <a:pPr marL="457200" lvl="1" indent="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ko-KR"/>
              <a:t>07	이렇게 저장된 노트북을 코랩으로 불러오기</a:t>
            </a:r>
            <a:endParaRPr/>
          </a:p>
          <a:p>
            <a:pPr marL="990000" lvl="1" indent="0" algn="l" rtl="0">
              <a:lnSpc>
                <a:spcPct val="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br>
              <a:rPr lang="ko-KR"/>
            </a:br>
            <a:r>
              <a:rPr lang="ko-KR"/>
              <a:t>- 코랩 노트북 화면에서 [파일]-[노트 열기]를 선택</a:t>
            </a:r>
            <a:endParaRPr/>
          </a:p>
          <a:p>
            <a:pPr marL="990000" lvl="1" indent="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ko-KR"/>
              <a:t>- 팝업 창에서 [Google 드라이브]를 선택하면 [Colab Notebooks]에 들어간 노트북을 코랩에서 열거나 구글 드라이브에서 코랩 노트북을 선택하고 마우스 오른쪽 버튼을 클릭하여 팝업 메뉴를 띄운 다음 [연결 앱]-[Google Colaboratory]를 선택하면 노트북을 코랩에서 열기</a:t>
            </a:r>
            <a:endParaRPr/>
          </a:p>
          <a:p>
            <a:pPr marL="990000" lvl="1" indent="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ko-KR"/>
              <a:t>- 만약 [연결 앱] 목록에 [Google Colaboratory]가 없다면, [연결할 앱 더보기]를 클릭한 후 Colab을 검색해 설치해 주세요.</a:t>
            </a:r>
            <a:endParaRPr/>
          </a:p>
        </p:txBody>
      </p:sp>
      <p:sp>
        <p:nvSpPr>
          <p:cNvPr id="423" name="Google Shape;423;p21"/>
          <p:cNvSpPr txBox="1">
            <a:spLocks noGrp="1"/>
          </p:cNvSpPr>
          <p:nvPr>
            <p:ph type="ftr" idx="11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lang="ko-KR" b="1"/>
              <a:t>〉 〉 혼자 공부하는 머신러닝+딥러닝</a:t>
            </a:r>
            <a:endParaRPr/>
          </a:p>
        </p:txBody>
      </p:sp>
      <p:pic>
        <p:nvPicPr>
          <p:cNvPr id="424" name="Google Shape;424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96950" y="4607050"/>
            <a:ext cx="6339126" cy="196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22"/>
          <p:cNvSpPr txBox="1"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06436"/>
              </a:buClr>
              <a:buSzPts val="3000"/>
              <a:buFont typeface="Malgun Gothic"/>
              <a:buNone/>
            </a:pPr>
            <a:r>
              <a:rPr lang="ko-KR"/>
              <a:t>SECTION 1-2 마무리(1)</a:t>
            </a:r>
            <a:endParaRPr/>
          </a:p>
        </p:txBody>
      </p:sp>
      <p:sp>
        <p:nvSpPr>
          <p:cNvPr id="430" name="Google Shape;430;p22"/>
          <p:cNvSpPr txBox="1">
            <a:spLocks noGrp="1"/>
          </p:cNvSpPr>
          <p:nvPr>
            <p:ph type="sldNum" idx="12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22</a:t>
            </a:fld>
            <a:endParaRPr/>
          </a:p>
        </p:txBody>
      </p:sp>
      <p:sp>
        <p:nvSpPr>
          <p:cNvPr id="431" name="Google Shape;431;p22"/>
          <p:cNvSpPr txBox="1">
            <a:spLocks noGrp="1"/>
          </p:cNvSpPr>
          <p:nvPr>
            <p:ph type="body" idx="1"/>
          </p:nvPr>
        </p:nvSpPr>
        <p:spPr>
          <a:xfrm>
            <a:off x="468000" y="1080000"/>
            <a:ext cx="11281052" cy="51834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2000"/>
              <a:buChar char="◦"/>
            </a:pPr>
            <a:r>
              <a:rPr lang="ko-KR"/>
              <a:t>키워드로 끝내는 핵심 포인트</a:t>
            </a:r>
            <a:endParaRPr/>
          </a:p>
          <a:p>
            <a:pPr marL="685800" lvl="1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코랩은 구글 계정이 있으면 누구나 사용할 수 있는 웹 브라우저 기반의 파이썬 코드 실행 환경</a:t>
            </a:r>
            <a:endParaRPr/>
          </a:p>
          <a:p>
            <a:pPr marL="685800" lvl="1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노트북은 코랩의 프로그램 작성 단위이며, 일반 프로그램 파일과 달리 대화식으로 프로그램을 만들 수 있기 때문에 데이터 분석이나 교육에 매우 적합</a:t>
            </a:r>
            <a:br>
              <a:rPr lang="ko-KR"/>
            </a:br>
            <a:r>
              <a:rPr lang="ko-KR"/>
              <a:t>노트북에는 코드, 코드의 실행 결과, 문서를 모두 저장하여 보관할 수 있음</a:t>
            </a:r>
            <a:endParaRPr/>
          </a:p>
          <a:p>
            <a:pPr marL="685800" lvl="1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구글 드라이브는 구글이 제공하는 클라우드 파일 저장 서비스. 코랩에서 만든 노트북은 자동으로 구글 클라우드의 ‘Colab Notebooks’ 폴더에 저장되고 필요할 때 다시 코랩에서 열 수 있음</a:t>
            </a:r>
            <a:endParaRPr/>
          </a:p>
          <a:p>
            <a:pPr marL="228600" lvl="0" indent="-228600" algn="l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◦"/>
            </a:pPr>
            <a:r>
              <a:rPr lang="ko-KR"/>
              <a:t>표로 정리하는 툴바와 마크다운</a:t>
            </a:r>
            <a:endParaRPr/>
          </a:p>
        </p:txBody>
      </p:sp>
      <p:sp>
        <p:nvSpPr>
          <p:cNvPr id="432" name="Google Shape;432;p22"/>
          <p:cNvSpPr txBox="1">
            <a:spLocks noGrp="1"/>
          </p:cNvSpPr>
          <p:nvPr>
            <p:ph type="ftr" idx="11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lang="ko-KR" b="1"/>
              <a:t>〉 〉 혼자 공부하는 머신러닝+딥러닝</a:t>
            </a:r>
            <a:endParaRPr/>
          </a:p>
        </p:txBody>
      </p:sp>
      <p:pic>
        <p:nvPicPr>
          <p:cNvPr id="433" name="Google Shape;43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3275" y="4528050"/>
            <a:ext cx="6138626" cy="198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23"/>
          <p:cNvSpPr txBox="1"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06436"/>
              </a:buClr>
              <a:buSzPts val="3000"/>
              <a:buFont typeface="Malgun Gothic"/>
              <a:buNone/>
            </a:pPr>
            <a:r>
              <a:rPr lang="ko-KR"/>
              <a:t>SECTION 1-2 마무리(2)</a:t>
            </a:r>
            <a:endParaRPr/>
          </a:p>
        </p:txBody>
      </p:sp>
      <p:sp>
        <p:nvSpPr>
          <p:cNvPr id="439" name="Google Shape;439;p23"/>
          <p:cNvSpPr txBox="1">
            <a:spLocks noGrp="1"/>
          </p:cNvSpPr>
          <p:nvPr>
            <p:ph type="sldNum" idx="12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23</a:t>
            </a:fld>
            <a:endParaRPr/>
          </a:p>
        </p:txBody>
      </p:sp>
      <p:sp>
        <p:nvSpPr>
          <p:cNvPr id="440" name="Google Shape;440;p23"/>
          <p:cNvSpPr txBox="1">
            <a:spLocks noGrp="1"/>
          </p:cNvSpPr>
          <p:nvPr>
            <p:ph type="body" idx="1"/>
          </p:nvPr>
        </p:nvSpPr>
        <p:spPr>
          <a:xfrm>
            <a:off x="487015" y="815007"/>
            <a:ext cx="11281052" cy="51834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BB0A0"/>
              </a:buClr>
              <a:buSzPts val="2000"/>
              <a:buFont typeface="Arial"/>
              <a:buChar char="◦"/>
            </a:pPr>
            <a:r>
              <a:rPr lang="ko-KR"/>
              <a:t>텍스트 셀에 사용할 수 있는 마크다운</a:t>
            </a:r>
            <a:endParaRPr/>
          </a:p>
        </p:txBody>
      </p:sp>
      <p:sp>
        <p:nvSpPr>
          <p:cNvPr id="441" name="Google Shape;441;p23"/>
          <p:cNvSpPr txBox="1">
            <a:spLocks noGrp="1"/>
          </p:cNvSpPr>
          <p:nvPr>
            <p:ph type="ftr" idx="11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lang="ko-KR" b="1"/>
              <a:t>〉 〉 혼자 공부하는 머신러닝+딥러닝</a:t>
            </a:r>
            <a:endParaRPr/>
          </a:p>
        </p:txBody>
      </p:sp>
      <p:graphicFrame>
        <p:nvGraphicFramePr>
          <p:cNvPr id="442" name="Google Shape;442;p23"/>
          <p:cNvGraphicFramePr/>
          <p:nvPr>
            <p:extLst>
              <p:ext uri="{D42A27DB-BD31-4B8C-83A1-F6EECF244321}">
                <p14:modId xmlns:p14="http://schemas.microsoft.com/office/powerpoint/2010/main" val="2010696620"/>
              </p:ext>
            </p:extLst>
          </p:nvPr>
        </p:nvGraphicFramePr>
        <p:xfrm>
          <a:off x="809035" y="1355813"/>
          <a:ext cx="9985275" cy="4785510"/>
        </p:xfrm>
        <a:graphic>
          <a:graphicData uri="http://schemas.openxmlformats.org/drawingml/2006/table">
            <a:tbl>
              <a:tblPr firstRow="1" bandRow="1">
                <a:noFill/>
                <a:tableStyleId>{AB367915-EC1C-4A17-8A3B-353DF6489126}</a:tableStyleId>
              </a:tblPr>
              <a:tblGrid>
                <a:gridCol w="3785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5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0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74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strike="noStrike" cap="none"/>
                        <a:t>마크다운 형식</a:t>
                      </a:r>
                      <a:endParaRPr/>
                    </a:p>
                  </a:txBody>
                  <a:tcPr marL="91450" marR="91450" marT="45725" marB="45725" anchor="ctr"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5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strike="noStrike" cap="none"/>
                        <a:t>설명</a:t>
                      </a:r>
                      <a:endParaRPr/>
                    </a:p>
                  </a:txBody>
                  <a:tcPr marL="91450" marR="91450" marT="45725" marB="45725" anchor="ctr"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5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strike="noStrike" cap="none"/>
                        <a:t>예제</a:t>
                      </a:r>
                      <a:endParaRPr/>
                    </a:p>
                  </a:txBody>
                  <a:tcPr marL="91450" marR="91450" marT="45725" marB="45725" anchor="ctr"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5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74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strike="noStrike" cap="none"/>
                        <a:t># 제목1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strike="noStrike" cap="none"/>
                        <a:t>&lt;h1&gt; 태그와 동일</a:t>
                      </a:r>
                      <a:endParaRPr/>
                    </a:p>
                  </a:txBody>
                  <a:tcPr marL="91450" marR="91450" marT="45725" marB="45725" anchor="ctr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b="1" u="none" strike="noStrike" cap="none"/>
                        <a:t>제목1</a:t>
                      </a:r>
                      <a:endParaRPr sz="1400" b="1" u="none" strike="noStrike" cap="none"/>
                    </a:p>
                  </a:txBody>
                  <a:tcPr marL="91450" marR="91450" marT="45725" marB="45725" anchor="ctr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74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strike="noStrike" cap="none"/>
                        <a:t>## 제목2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T w="1270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strike="noStrike" cap="none"/>
                        <a:t>&lt;h2&gt; 태그와 동일</a:t>
                      </a:r>
                      <a:endParaRPr/>
                    </a:p>
                  </a:txBody>
                  <a:tcPr marL="91450" marR="91450" marT="45725" marB="45725" anchor="ctr">
                    <a:lnT w="1270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strike="noStrike" cap="none"/>
                        <a:t>제목2</a:t>
                      </a:r>
                      <a:endParaRPr sz="1200" u="none" strike="noStrike" cap="none"/>
                    </a:p>
                  </a:txBody>
                  <a:tcPr marL="91450" marR="91450" marT="45725" marB="45725" anchor="ctr">
                    <a:lnT w="1270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74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strike="noStrike" cap="none"/>
                        <a:t>### 제목3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T w="1270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strike="noStrike" cap="none"/>
                        <a:t>&lt;h3&gt; 태그와 동일</a:t>
                      </a:r>
                      <a:endParaRPr/>
                    </a:p>
                  </a:txBody>
                  <a:tcPr marL="91450" marR="91450" marT="45725" marB="45725" anchor="ctr">
                    <a:lnT w="1270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/>
                        <a:t>제목3</a:t>
                      </a:r>
                      <a:endParaRPr sz="1100" u="none" strike="noStrike" cap="none"/>
                    </a:p>
                  </a:txBody>
                  <a:tcPr marL="91450" marR="91450" marT="45725" marB="45725" anchor="ctr">
                    <a:lnT w="1270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74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strike="noStrike" cap="none"/>
                        <a:t>#### 제목4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T w="1270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strike="noStrike" cap="none"/>
                        <a:t>&lt;h4&gt; 태그와 동일</a:t>
                      </a:r>
                      <a:endParaRPr/>
                    </a:p>
                  </a:txBody>
                  <a:tcPr marL="91450" marR="91450" marT="45725" marB="45725" anchor="ctr">
                    <a:lnT w="1270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제목4</a:t>
                      </a:r>
                      <a:endParaRPr sz="1000" u="none" strike="noStrike" cap="none"/>
                    </a:p>
                  </a:txBody>
                  <a:tcPr marL="91450" marR="91450" marT="45725" marB="45725" anchor="ctr">
                    <a:lnT w="1270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74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strike="noStrike" cap="none"/>
                        <a:t>##### 제목5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T w="1270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strike="noStrike" cap="none"/>
                        <a:t>&lt;h5&gt; 태그와 동일</a:t>
                      </a:r>
                      <a:endParaRPr/>
                    </a:p>
                  </a:txBody>
                  <a:tcPr marL="91450" marR="91450" marT="45725" marB="45725" anchor="ctr">
                    <a:lnT w="1270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strike="noStrike" cap="none"/>
                        <a:t>제목5</a:t>
                      </a:r>
                      <a:endParaRPr sz="900" u="none" strike="noStrike" cap="none"/>
                    </a:p>
                  </a:txBody>
                  <a:tcPr marL="91450" marR="91450" marT="45725" marB="45725" anchor="ctr">
                    <a:lnT w="1270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74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strike="noStrike" cap="none"/>
                        <a:t>**혼공머신**</a:t>
                      </a:r>
                      <a:endParaRPr/>
                    </a:p>
                  </a:txBody>
                  <a:tcPr marL="91450" marR="91450" marT="45725" marB="45725" anchor="ctr">
                    <a:lnT w="1270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strike="noStrike" cap="none"/>
                        <a:t>굵게 쓰기</a:t>
                      </a:r>
                      <a:endParaRPr/>
                    </a:p>
                  </a:txBody>
                  <a:tcPr marL="91450" marR="91450" marT="45725" marB="45725" anchor="ctr">
                    <a:lnT w="1270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b="1" u="none" strike="noStrike" cap="none"/>
                        <a:t>혼공신</a:t>
                      </a:r>
                      <a:endParaRPr/>
                    </a:p>
                  </a:txBody>
                  <a:tcPr marL="91450" marR="91450" marT="45725" marB="45725" anchor="ctr">
                    <a:lnT w="1270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74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strike="noStrike" cap="none" dirty="0"/>
                        <a:t>*</a:t>
                      </a:r>
                      <a:r>
                        <a:rPr lang="ko-KR" sz="1400" u="none" strike="noStrike" cap="none" dirty="0" err="1"/>
                        <a:t>혼공머신</a:t>
                      </a:r>
                      <a:r>
                        <a:rPr lang="ko-KR" sz="1400" u="none" strike="noStrike" cap="none" dirty="0"/>
                        <a:t>* </a:t>
                      </a:r>
                      <a:r>
                        <a:rPr lang="en-US" altLang="ko-KR" sz="1400" u="none" strike="noStrike" cap="none" dirty="0"/>
                        <a:t> </a:t>
                      </a:r>
                      <a:r>
                        <a:rPr lang="ko-KR" altLang="en-US" sz="1400" u="none" strike="noStrike" cap="none" dirty="0"/>
                        <a:t>또</a:t>
                      </a:r>
                      <a:r>
                        <a:rPr lang="ko-KR" sz="1400" u="none" strike="noStrike" cap="none" dirty="0"/>
                        <a:t>는 _</a:t>
                      </a:r>
                      <a:r>
                        <a:rPr lang="ko-KR" sz="1400" u="none" strike="noStrike" cap="none" dirty="0" err="1"/>
                        <a:t>혼공머신</a:t>
                      </a:r>
                      <a:r>
                        <a:rPr lang="ko-KR" sz="1400" u="none" strike="noStrike" cap="none" dirty="0"/>
                        <a:t>_</a:t>
                      </a:r>
                      <a:endParaRPr sz="1400" u="none" strike="noStrike" cap="none" dirty="0"/>
                    </a:p>
                  </a:txBody>
                  <a:tcPr marL="91450" marR="91450" marT="45725" marB="45725" anchor="ctr">
                    <a:lnT w="1270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strike="noStrike" cap="none"/>
                        <a:t>기울임 꼴</a:t>
                      </a:r>
                      <a:endParaRPr/>
                    </a:p>
                  </a:txBody>
                  <a:tcPr marL="91450" marR="91450" marT="45725" marB="45725" anchor="ctr">
                    <a:lnT w="1270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i="1" u="none" strike="noStrike" cap="none"/>
                        <a:t>혼공신</a:t>
                      </a:r>
                      <a:endParaRPr/>
                    </a:p>
                  </a:txBody>
                  <a:tcPr marL="91450" marR="91450" marT="45725" marB="45725" anchor="ctr">
                    <a:lnT w="1270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74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strike="noStrike" cap="none"/>
                        <a:t>~~혼공머신~~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T w="1270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strike="noStrike" cap="none"/>
                        <a:t>취소선을 추가</a:t>
                      </a:r>
                      <a:endParaRPr/>
                    </a:p>
                  </a:txBody>
                  <a:tcPr marL="91450" marR="91450" marT="45725" marB="45725" anchor="ctr">
                    <a:lnT w="1270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strike="sngStrike" cap="none"/>
                        <a:t>혼공신</a:t>
                      </a:r>
                      <a:endParaRPr/>
                    </a:p>
                  </a:txBody>
                  <a:tcPr marL="91450" marR="91450" marT="45725" marB="45725" anchor="ctr">
                    <a:lnT w="1270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74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strike="noStrike" cap="none"/>
                        <a:t>`print("Hello World!")`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T w="1270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strike="noStrike" cap="none"/>
                        <a:t>백틱 기호를 사용한 코드 서체</a:t>
                      </a:r>
                      <a:endParaRPr/>
                    </a:p>
                  </a:txBody>
                  <a:tcPr marL="91450" marR="91450" marT="45725" marB="45725" anchor="ctr">
                    <a:lnT w="1270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Print (“Hello World”)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T w="1270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74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strike="noStrike" cap="none"/>
                        <a:t>&gt; 혼공머신</a:t>
                      </a:r>
                      <a:endParaRPr/>
                    </a:p>
                  </a:txBody>
                  <a:tcPr marL="91450" marR="91450" marT="45725" marB="45725" anchor="ctr">
                    <a:lnT w="1270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strike="noStrike" cap="none"/>
                        <a:t>들여쓰기(여러 단계를 들여쓸 수 있음)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T w="1270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strike="noStrike" cap="none"/>
                        <a:t>       혼공신  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T w="1270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74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strike="noStrike" cap="none"/>
                        <a:t>* 혼공머신 또는 - 혼공머신</a:t>
                      </a:r>
                      <a:endParaRPr/>
                    </a:p>
                  </a:txBody>
                  <a:tcPr marL="91450" marR="91450" marT="45725" marB="45725" anchor="ctr">
                    <a:lnT w="1270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strike="noStrike" cap="none"/>
                        <a:t>글머리 기호 목록</a:t>
                      </a:r>
                      <a:endParaRPr/>
                    </a:p>
                  </a:txBody>
                  <a:tcPr marL="91450" marR="91450" marT="45725" marB="45725" anchor="ctr">
                    <a:lnT w="1270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ko-KR" sz="1400" u="none" strike="noStrike" cap="none"/>
                        <a:t>혼공신</a:t>
                      </a:r>
                      <a:endParaRPr/>
                    </a:p>
                  </a:txBody>
                  <a:tcPr marL="91450" marR="91450" marT="45725" marB="45725" anchor="ctr">
                    <a:lnT w="1270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74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strike="noStrike" cap="none"/>
                        <a:t>[한빛미디어](http://www.hanbit.co.kr/)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T w="1270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strike="noStrike" cap="none"/>
                        <a:t>링크 생성</a:t>
                      </a:r>
                      <a:endParaRPr/>
                    </a:p>
                  </a:txBody>
                  <a:tcPr marL="91450" marR="91450" marT="45725" marB="45725" anchor="ctr">
                    <a:lnT w="1270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sng" strike="noStrike" cap="none">
                          <a:solidFill>
                            <a:srgbClr val="0070C0"/>
                          </a:solidFill>
                        </a:rPr>
                        <a:t>한빛미디어</a:t>
                      </a:r>
                      <a:endParaRPr/>
                    </a:p>
                  </a:txBody>
                  <a:tcPr marL="91450" marR="91450" marT="45725" marB="45725" anchor="ctr">
                    <a:lnT w="1270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74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strike="noStrike" cap="none"/>
                        <a:t>! [한빛미디어](http://www.hanbit.co.kr/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strike="noStrike" cap="none"/>
                        <a:t>images/common/logo_hanbit.png)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T w="1270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strike="noStrike" cap="none"/>
                        <a:t>이미지를 추가</a:t>
                      </a:r>
                      <a:endParaRPr/>
                    </a:p>
                  </a:txBody>
                  <a:tcPr marL="91450" marR="91450" marT="45725" marB="45725" anchor="ctr">
                    <a:lnT w="1270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 anchor="ctr">
                    <a:lnT w="1270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774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strike="noStrike" cap="none"/>
                        <a:t>$ y = x \times z$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T w="1270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strike="noStrike" cap="none"/>
                        <a:t>레이텍을 추가</a:t>
                      </a:r>
                      <a:endParaRPr/>
                    </a:p>
                  </a:txBody>
                  <a:tcPr marL="91450" marR="91450" marT="45725" marB="45725" anchor="ctr">
                    <a:lnT w="1270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strike="noStrike" cap="none" dirty="0" err="1"/>
                        <a:t>Y</a:t>
                      </a:r>
                      <a:r>
                        <a:rPr lang="ko-KR" sz="1400" u="none" strike="noStrike" cap="none" dirty="0"/>
                        <a:t> = </a:t>
                      </a:r>
                      <a:r>
                        <a:rPr lang="ko-KR" sz="1400" u="none" strike="noStrike" cap="none" dirty="0" err="1"/>
                        <a:t>X</a:t>
                      </a:r>
                      <a:r>
                        <a:rPr lang="ko-KR" sz="1400" u="none" strike="noStrike" cap="none" dirty="0"/>
                        <a:t> × </a:t>
                      </a:r>
                      <a:r>
                        <a:rPr lang="ko-KR" sz="1400" u="none" strike="noStrike" cap="none" dirty="0" err="1"/>
                        <a:t>Z</a:t>
                      </a:r>
                      <a:endParaRPr sz="1400" u="none" strike="noStrike" cap="none" dirty="0"/>
                    </a:p>
                  </a:txBody>
                  <a:tcPr marL="91450" marR="91450" marT="45725" marB="45725" anchor="ctr">
                    <a:lnT w="1270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443" name="Google Shape;443;p23"/>
          <p:cNvSpPr/>
          <p:nvPr/>
        </p:nvSpPr>
        <p:spPr>
          <a:xfrm>
            <a:off x="8163859" y="4465393"/>
            <a:ext cx="47625" cy="190500"/>
          </a:xfrm>
          <a:prstGeom prst="rect">
            <a:avLst/>
          </a:prstGeom>
          <a:solidFill>
            <a:srgbClr val="98E9ED"/>
          </a:solidFill>
          <a:ln w="12700" cap="flat" cmpd="sng">
            <a:solidFill>
              <a:srgbClr val="F2F2F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44" name="Google Shape;444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62259" y="5405353"/>
            <a:ext cx="1634023" cy="293194"/>
          </a:xfrm>
          <a:prstGeom prst="rect">
            <a:avLst/>
          </a:prstGeom>
          <a:noFill/>
          <a:ln>
            <a:noFill/>
          </a:ln>
        </p:spPr>
      </p:pic>
      <p:sp>
        <p:nvSpPr>
          <p:cNvPr id="445" name="Google Shape;445;p23"/>
          <p:cNvSpPr txBox="1"/>
          <p:nvPr/>
        </p:nvSpPr>
        <p:spPr>
          <a:xfrm>
            <a:off x="809035" y="6234694"/>
            <a:ext cx="8403771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※ 레이텍(LaTeX)은 수식, 그래프, 다이어그램 등을 그리는 데 유용한 문서 저작도구로 보통 논문 작성에 많이 사용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24"/>
          <p:cNvSpPr txBox="1"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06436"/>
              </a:buClr>
              <a:buSzPts val="3000"/>
              <a:buFont typeface="Malgun Gothic"/>
              <a:buNone/>
            </a:pPr>
            <a:r>
              <a:rPr lang="ko-KR"/>
              <a:t>SECTION 1-2 확인 문제(1)</a:t>
            </a:r>
            <a:endParaRPr/>
          </a:p>
        </p:txBody>
      </p:sp>
      <p:sp>
        <p:nvSpPr>
          <p:cNvPr id="451" name="Google Shape;451;p24"/>
          <p:cNvSpPr txBox="1">
            <a:spLocks noGrp="1"/>
          </p:cNvSpPr>
          <p:nvPr>
            <p:ph type="sldNum" idx="12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24</a:t>
            </a:fld>
            <a:endParaRPr/>
          </a:p>
        </p:txBody>
      </p:sp>
      <p:sp>
        <p:nvSpPr>
          <p:cNvPr id="452" name="Google Shape;452;p24"/>
          <p:cNvSpPr txBox="1">
            <a:spLocks noGrp="1"/>
          </p:cNvSpPr>
          <p:nvPr>
            <p:ph type="body" idx="1"/>
          </p:nvPr>
        </p:nvSpPr>
        <p:spPr>
          <a:xfrm>
            <a:off x="468000" y="1080000"/>
            <a:ext cx="11281052" cy="51834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457200" lvl="0" indent="-4572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ko-KR" dirty="0"/>
              <a:t>구글에서 제공하는 웹 브라우저 기반의 파이썬 실행 환경은 무엇인가?</a:t>
            </a:r>
            <a:br>
              <a:rPr lang="ko-KR" dirty="0"/>
            </a:br>
            <a:r>
              <a:rPr lang="ko-KR" dirty="0"/>
              <a:t>① 주피터 노트북 	</a:t>
            </a:r>
            <a:r>
              <a:rPr lang="en-US" altLang="ko-KR" dirty="0"/>
              <a:t>	</a:t>
            </a:r>
            <a:r>
              <a:rPr lang="ko-KR" dirty="0"/>
              <a:t>② </a:t>
            </a:r>
            <a:r>
              <a:rPr lang="ko-KR" dirty="0" err="1"/>
              <a:t>코랩</a:t>
            </a:r>
            <a:r>
              <a:rPr lang="ko-KR" dirty="0"/>
              <a:t> </a:t>
            </a:r>
            <a:br>
              <a:rPr lang="ko-KR" dirty="0"/>
            </a:br>
            <a:r>
              <a:rPr lang="ko-KR" dirty="0"/>
              <a:t>③ 크롬 			④ 아나콘다</a:t>
            </a:r>
            <a:endParaRPr dirty="0"/>
          </a:p>
          <a:p>
            <a:pPr marL="457200" lvl="0" indent="-330200" algn="l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dirty="0"/>
          </a:p>
          <a:p>
            <a:pPr marL="457200" lvl="0" indent="-457200" algn="l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ko-KR" dirty="0" err="1"/>
              <a:t>코랩</a:t>
            </a:r>
            <a:r>
              <a:rPr lang="ko-KR" dirty="0"/>
              <a:t> 노트북에서 쓸 수 있는 마크다운 중에서 다음 중 기울임 꼴로 쓰는 것은?</a:t>
            </a:r>
            <a:br>
              <a:rPr lang="ko-KR" dirty="0"/>
            </a:br>
            <a:r>
              <a:rPr lang="ko-KR" dirty="0"/>
              <a:t>① **</a:t>
            </a:r>
            <a:r>
              <a:rPr lang="ko-KR" dirty="0" err="1"/>
              <a:t>혼공머신</a:t>
            </a:r>
            <a:r>
              <a:rPr lang="ko-KR" dirty="0"/>
              <a:t>** 		② ~~</a:t>
            </a:r>
            <a:r>
              <a:rPr lang="ko-KR" dirty="0" err="1"/>
              <a:t>혼공머신</a:t>
            </a:r>
            <a:r>
              <a:rPr lang="ko-KR" dirty="0"/>
              <a:t>~~ </a:t>
            </a:r>
            <a:br>
              <a:rPr lang="ko-KR" dirty="0"/>
            </a:br>
            <a:r>
              <a:rPr lang="ko-KR" dirty="0"/>
              <a:t>③ `‘</a:t>
            </a:r>
            <a:r>
              <a:rPr lang="ko-KR" dirty="0" err="1"/>
              <a:t>혼공머신</a:t>
            </a:r>
            <a:r>
              <a:rPr lang="ko-KR" dirty="0"/>
              <a:t>’` 		④ </a:t>
            </a:r>
            <a:r>
              <a:rPr lang="ko-KR" dirty="0" err="1"/>
              <a:t>혼공머신</a:t>
            </a:r>
            <a:r>
              <a:rPr lang="ko-KR" dirty="0"/>
              <a:t>_</a:t>
            </a:r>
            <a:endParaRPr dirty="0"/>
          </a:p>
          <a:p>
            <a:pPr marL="457200" lvl="0" indent="-330200" algn="l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dirty="0"/>
          </a:p>
          <a:p>
            <a:pPr marL="457200" lvl="0" indent="-457200" algn="l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ko-KR" dirty="0" err="1"/>
              <a:t>코랩</a:t>
            </a:r>
            <a:r>
              <a:rPr lang="ko-KR" dirty="0"/>
              <a:t> 노트북은 어디에서 실행되는가?</a:t>
            </a:r>
            <a:br>
              <a:rPr lang="ko-KR" dirty="0"/>
            </a:br>
            <a:r>
              <a:rPr lang="ko-KR" dirty="0"/>
              <a:t>① 내 컴퓨터 		② 구글 드라이브 </a:t>
            </a:r>
            <a:br>
              <a:rPr lang="ko-KR" dirty="0"/>
            </a:br>
            <a:r>
              <a:rPr lang="ko-KR" dirty="0"/>
              <a:t>③ 구글 클라우드 		④ 아마존 웹서비스</a:t>
            </a:r>
            <a:endParaRPr dirty="0"/>
          </a:p>
        </p:txBody>
      </p:sp>
      <p:sp>
        <p:nvSpPr>
          <p:cNvPr id="453" name="Google Shape;453;p24"/>
          <p:cNvSpPr txBox="1">
            <a:spLocks noGrp="1"/>
          </p:cNvSpPr>
          <p:nvPr>
            <p:ph type="ftr" idx="11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lang="ko-KR" b="1"/>
              <a:t>〉 〉 혼자 공부하는 머신러닝+딥러닝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5"/>
          <p:cNvSpPr txBox="1"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06436"/>
              </a:buClr>
              <a:buSzPts val="3000"/>
              <a:buFont typeface="Malgun Gothic"/>
              <a:buNone/>
            </a:pPr>
            <a:r>
              <a:rPr lang="ko-KR"/>
              <a:t>SECTION 1-3 마켓과 머신러닝(1)</a:t>
            </a:r>
            <a:endParaRPr/>
          </a:p>
        </p:txBody>
      </p:sp>
      <p:sp>
        <p:nvSpPr>
          <p:cNvPr id="459" name="Google Shape;459;p25"/>
          <p:cNvSpPr txBox="1">
            <a:spLocks noGrp="1"/>
          </p:cNvSpPr>
          <p:nvPr>
            <p:ph type="sldNum" idx="12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25</a:t>
            </a:fld>
            <a:endParaRPr/>
          </a:p>
        </p:txBody>
      </p:sp>
      <p:sp>
        <p:nvSpPr>
          <p:cNvPr id="460" name="Google Shape;460;p25"/>
          <p:cNvSpPr txBox="1">
            <a:spLocks noGrp="1"/>
          </p:cNvSpPr>
          <p:nvPr>
            <p:ph type="body" idx="1"/>
          </p:nvPr>
        </p:nvSpPr>
        <p:spPr>
          <a:xfrm>
            <a:off x="468000" y="1080000"/>
            <a:ext cx="11281052" cy="51834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2000"/>
              <a:buChar char="◦"/>
            </a:pPr>
            <a:r>
              <a:rPr lang="ko-KR"/>
              <a:t>k-최근접 이웃을 사용하여 2개의 종류를 분류하는 머신러닝 모델을 훈련해보기</a:t>
            </a:r>
            <a:endParaRPr/>
          </a:p>
          <a:p>
            <a:pPr marL="228600" lvl="0" indent="-228600" algn="l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◦"/>
            </a:pPr>
            <a:r>
              <a:rPr lang="ko-KR"/>
              <a:t>학습의 가상 조건 설정</a:t>
            </a:r>
            <a:endParaRPr/>
          </a:p>
          <a:p>
            <a:pPr marL="685800" lvl="1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한빛 마켓은 앱 마켓 최초로 살아 있는 생선을 판매하기 시작</a:t>
            </a:r>
            <a:endParaRPr/>
          </a:p>
          <a:p>
            <a:pPr marL="685800" lvl="1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고객이 온라인으로 주문하면 가장 빠른 물류 센터에서 신선한 </a:t>
            </a:r>
            <a:br>
              <a:rPr lang="ko-KR"/>
            </a:br>
            <a:r>
              <a:rPr lang="ko-KR"/>
              <a:t>생선을 곧바로 배송</a:t>
            </a:r>
            <a:endParaRPr/>
          </a:p>
          <a:p>
            <a:pPr marL="685800" lvl="1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문제 발생</a:t>
            </a:r>
            <a:endParaRPr/>
          </a:p>
          <a:p>
            <a:pPr marL="1143000" lvl="2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물류 센터에서 생선을 고르는 직원이 도통 생선 이름을 외우지 못함</a:t>
            </a:r>
            <a:endParaRPr/>
          </a:p>
          <a:p>
            <a:pPr marL="1143000" lvl="2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항상 주위 사람에게 “이 생선 이름이 뭐예요?”라고 물어봐 배송이 </a:t>
            </a:r>
            <a:br>
              <a:rPr lang="ko-KR"/>
            </a:br>
            <a:r>
              <a:rPr lang="ko-KR"/>
              <a:t>지연되기 일쑤</a:t>
            </a:r>
            <a:endParaRPr/>
          </a:p>
          <a:p>
            <a:pPr marL="685800" lvl="1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문제 해결</a:t>
            </a:r>
            <a:endParaRPr/>
          </a:p>
          <a:p>
            <a:pPr marL="1143000" lvl="2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혼공머신에게 첫 번째 임무로 생선 이름을 자동으로 알려주는 </a:t>
            </a:r>
            <a:br>
              <a:rPr lang="ko-KR"/>
            </a:br>
            <a:r>
              <a:rPr lang="ko-KR"/>
              <a:t>머신러닝을 만들기</a:t>
            </a:r>
            <a:endParaRPr/>
          </a:p>
          <a:p>
            <a:pPr marL="228600" lvl="0" indent="-101600" algn="l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endParaRPr/>
          </a:p>
        </p:txBody>
      </p:sp>
      <p:sp>
        <p:nvSpPr>
          <p:cNvPr id="461" name="Google Shape;461;p25"/>
          <p:cNvSpPr txBox="1">
            <a:spLocks noGrp="1"/>
          </p:cNvSpPr>
          <p:nvPr>
            <p:ph type="ftr" idx="11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lang="ko-KR" b="1"/>
              <a:t>〉 〉 혼자 공부하는 머신러닝+딥러닝</a:t>
            </a:r>
            <a:endParaRPr/>
          </a:p>
        </p:txBody>
      </p:sp>
      <p:pic>
        <p:nvPicPr>
          <p:cNvPr id="462" name="Google Shape;462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35277" y="1803919"/>
            <a:ext cx="2961215" cy="47602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26"/>
          <p:cNvSpPr txBox="1"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06436"/>
              </a:buClr>
              <a:buSzPts val="3000"/>
              <a:buFont typeface="Malgun Gothic"/>
              <a:buNone/>
            </a:pPr>
            <a:r>
              <a:rPr lang="ko-KR"/>
              <a:t>SECTION 1-3 마켓과 머신러닝(2)</a:t>
            </a:r>
            <a:endParaRPr/>
          </a:p>
        </p:txBody>
      </p:sp>
      <p:sp>
        <p:nvSpPr>
          <p:cNvPr id="468" name="Google Shape;468;p26"/>
          <p:cNvSpPr txBox="1">
            <a:spLocks noGrp="1"/>
          </p:cNvSpPr>
          <p:nvPr>
            <p:ph type="sldNum" idx="12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26</a:t>
            </a:fld>
            <a:endParaRPr/>
          </a:p>
        </p:txBody>
      </p:sp>
      <p:sp>
        <p:nvSpPr>
          <p:cNvPr id="469" name="Google Shape;469;p26"/>
          <p:cNvSpPr txBox="1">
            <a:spLocks noGrp="1"/>
          </p:cNvSpPr>
          <p:nvPr>
            <p:ph type="body" idx="1"/>
          </p:nvPr>
        </p:nvSpPr>
        <p:spPr>
          <a:xfrm>
            <a:off x="468000" y="1080000"/>
            <a:ext cx="11281052" cy="51834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2000"/>
              <a:buChar char="◦"/>
            </a:pPr>
            <a:r>
              <a:rPr lang="ko-KR"/>
              <a:t>생선 분류 문제</a:t>
            </a:r>
            <a:endParaRPr/>
          </a:p>
          <a:p>
            <a:pPr marL="685800" lvl="1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한빛 마켓에서 팔기 시작한 생선은 ‘도미’, ‘곤들매기’, ‘농어’, ‘강꼬치고기’, ‘로치’, ‘빙어’, ‘송어’</a:t>
            </a:r>
            <a:endParaRPr/>
          </a:p>
          <a:p>
            <a:pPr marL="685800" lvl="1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이 생선들은 물류 센터에 많이 준비되어 있고, 이 생선들을 프로그램으로 분류한다고 가정하여 적합한 프로그램을 만들기</a:t>
            </a:r>
            <a:endParaRPr/>
          </a:p>
          <a:p>
            <a:pPr marL="685800" lvl="1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사용할 생선 데이터는 캐글에 공개된 데이터셋</a:t>
            </a:r>
            <a:endParaRPr/>
          </a:p>
          <a:p>
            <a:pPr marL="1143000" lvl="2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 u="sng">
                <a:solidFill>
                  <a:schemeClr val="hlink"/>
                </a:solidFill>
                <a:hlinkClick r:id="rId3"/>
              </a:rPr>
              <a:t>https://www.kaggle.com/aungpyaeap/fish-market</a:t>
            </a:r>
            <a:endParaRPr/>
          </a:p>
          <a:p>
            <a:pPr marL="1143000" lvl="2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캐글(kaggle.com)은 2010년에 설립된 전 세계에서 가장 큰 머신러닝 경연 대회 사이트로, 대회 정보뿐만 </a:t>
            </a:r>
            <a:br>
              <a:rPr lang="ko-KR"/>
            </a:br>
            <a:r>
              <a:rPr lang="ko-KR"/>
              <a:t>아니라 많은 데이터와 참고 자료를 제공</a:t>
            </a:r>
            <a:endParaRPr/>
          </a:p>
          <a:p>
            <a:pPr marL="685800" lvl="1" indent="-1143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/>
          </a:p>
          <a:p>
            <a:pPr marL="685800" lvl="1" indent="-1143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/>
          </a:p>
        </p:txBody>
      </p:sp>
      <p:sp>
        <p:nvSpPr>
          <p:cNvPr id="470" name="Google Shape;470;p26"/>
          <p:cNvSpPr txBox="1">
            <a:spLocks noGrp="1"/>
          </p:cNvSpPr>
          <p:nvPr>
            <p:ph type="ftr" idx="11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lang="ko-KR" b="1"/>
              <a:t>〉 〉 혼자 공부하는 머신러닝+딥러닝</a:t>
            </a:r>
            <a:endParaRPr/>
          </a:p>
        </p:txBody>
      </p:sp>
      <p:pic>
        <p:nvPicPr>
          <p:cNvPr id="471" name="Google Shape;471;p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061368" y="4520797"/>
            <a:ext cx="3533680" cy="216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27"/>
          <p:cNvSpPr txBox="1"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06436"/>
              </a:buClr>
              <a:buSzPts val="3000"/>
              <a:buFont typeface="Malgun Gothic"/>
              <a:buNone/>
            </a:pPr>
            <a:r>
              <a:rPr lang="ko-KR"/>
              <a:t>SECTION 1-3 마켓과 머신러닝(3)</a:t>
            </a:r>
            <a:endParaRPr/>
          </a:p>
        </p:txBody>
      </p:sp>
      <p:sp>
        <p:nvSpPr>
          <p:cNvPr id="477" name="Google Shape;477;p27"/>
          <p:cNvSpPr txBox="1">
            <a:spLocks noGrp="1"/>
          </p:cNvSpPr>
          <p:nvPr>
            <p:ph type="sldNum" idx="12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27</a:t>
            </a:fld>
            <a:endParaRPr/>
          </a:p>
        </p:txBody>
      </p:sp>
      <p:sp>
        <p:nvSpPr>
          <p:cNvPr id="478" name="Google Shape;478;p27"/>
          <p:cNvSpPr txBox="1">
            <a:spLocks noGrp="1"/>
          </p:cNvSpPr>
          <p:nvPr>
            <p:ph type="body" idx="1"/>
          </p:nvPr>
        </p:nvSpPr>
        <p:spPr>
          <a:xfrm>
            <a:off x="468000" y="1080000"/>
            <a:ext cx="11281200" cy="57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000"/>
              <a:buChar char="◦"/>
            </a:pPr>
            <a:r>
              <a:rPr lang="ko-KR"/>
              <a:t>생선 분류 문제</a:t>
            </a:r>
            <a:endParaRPr/>
          </a:p>
          <a:p>
            <a:pPr marL="685800" lvl="1" indent="-2286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생선을 분류하는 일이니 생선의 특징을 알면 쉽게 구분할 수 있을 것으로 예상</a:t>
            </a:r>
            <a:endParaRPr/>
          </a:p>
          <a:p>
            <a:pPr marL="685800" lvl="1" indent="-2286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도미 특성1: 생선 길이가 30cm 이상이면 도미</a:t>
            </a:r>
            <a:endParaRPr/>
          </a:p>
          <a:p>
            <a:pPr marL="685800" lvl="1" indent="-2286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특성을 바탕으로 혼공머신이 만든 파이썬 프로그램</a:t>
            </a:r>
            <a:endParaRPr/>
          </a:p>
          <a:p>
            <a:pPr marL="685800" lvl="1" indent="-2286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문제 발생</a:t>
            </a:r>
            <a:endParaRPr/>
          </a:p>
          <a:p>
            <a:pPr marL="1143000" lvl="2" indent="-2286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30cm보다 큰 생선이 무조건 도미? 또 도미의 크기가 모두 같을 리도 없음</a:t>
            </a:r>
            <a:endParaRPr/>
          </a:p>
          <a:p>
            <a:pPr marL="685800" lvl="1" indent="-2286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한빛 마켓에서 판매하는 생선은 이렇게 절대 바뀌지 않을 기준을 정하기 어려움</a:t>
            </a:r>
            <a:endParaRPr/>
          </a:p>
          <a:p>
            <a:pPr marL="685800" lvl="1" indent="-2286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이 문제를 머신러닝으로 어떻게 해결할 수 있을까? </a:t>
            </a:r>
            <a:endParaRPr/>
          </a:p>
          <a:p>
            <a:pPr marL="1143000" lvl="2" indent="-2286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보통 프로그램은 ‘누군가 정해준 기준대로 일’을 수행</a:t>
            </a:r>
            <a:endParaRPr/>
          </a:p>
          <a:p>
            <a:pPr marL="1143000" lvl="2" indent="-2286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반대로 머신러닝은 누구도 알려주지 않는 기준을 찾아서 일을 수행</a:t>
            </a:r>
            <a:endParaRPr/>
          </a:p>
          <a:p>
            <a:pPr marL="914400" lvl="2" indent="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/>
              <a:t>   즉, 누가 말해 주지 않아도 머신러닝은 “30~40cm 길이의 생선은 도미이다”라는 기준을 찾음</a:t>
            </a:r>
            <a:endParaRPr/>
          </a:p>
          <a:p>
            <a:pPr marL="685800" lvl="1" indent="-2286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머신러닝은 기준을 찾을 뿐만 아니라 이 기준을 이용해 생선이 도미인지 아닌지 판별</a:t>
            </a:r>
            <a:endParaRPr/>
          </a:p>
        </p:txBody>
      </p:sp>
      <p:sp>
        <p:nvSpPr>
          <p:cNvPr id="479" name="Google Shape;479;p27"/>
          <p:cNvSpPr txBox="1">
            <a:spLocks noGrp="1"/>
          </p:cNvSpPr>
          <p:nvPr>
            <p:ph type="ftr" idx="11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lang="ko-KR" b="1"/>
              <a:t>〉 〉 혼자 공부하는 머신러닝+딥러닝</a:t>
            </a:r>
            <a:endParaRPr/>
          </a:p>
        </p:txBody>
      </p:sp>
      <p:graphicFrame>
        <p:nvGraphicFramePr>
          <p:cNvPr id="480" name="Google Shape;480;p27"/>
          <p:cNvGraphicFramePr/>
          <p:nvPr/>
        </p:nvGraphicFramePr>
        <p:xfrm>
          <a:off x="6770017" y="2325060"/>
          <a:ext cx="2707600" cy="451510"/>
        </p:xfrm>
        <a:graphic>
          <a:graphicData uri="http://schemas.openxmlformats.org/drawingml/2006/table">
            <a:tbl>
              <a:tblPr firstRow="1" bandRow="1">
                <a:noFill/>
                <a:tableStyleId>{FC014BDC-B06A-43B6-9D0A-1BB114C4A0B7}</a:tableStyleId>
              </a:tblPr>
              <a:tblGrid>
                <a:gridCol w="2707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6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if fish_length &gt;= 30: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u="none" strike="noStrike" cap="none">
                          <a:solidFill>
                            <a:schemeClr val="dk1"/>
                          </a:solidFill>
                        </a:rPr>
                        <a:t>       print("도미")</a:t>
                      </a:r>
                      <a:endParaRPr sz="12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02600" marR="85775" marT="42875" marB="4287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CED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28"/>
          <p:cNvSpPr txBox="1"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06436"/>
              </a:buClr>
              <a:buSzPts val="3000"/>
              <a:buFont typeface="Malgun Gothic"/>
              <a:buNone/>
            </a:pPr>
            <a:r>
              <a:rPr lang="ko-KR"/>
              <a:t>SECTION 1-3 마켓과 머신러닝(4)</a:t>
            </a:r>
            <a:endParaRPr/>
          </a:p>
        </p:txBody>
      </p:sp>
      <p:sp>
        <p:nvSpPr>
          <p:cNvPr id="486" name="Google Shape;486;p28"/>
          <p:cNvSpPr txBox="1">
            <a:spLocks noGrp="1"/>
          </p:cNvSpPr>
          <p:nvPr>
            <p:ph type="sldNum" idx="12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28</a:t>
            </a:fld>
            <a:endParaRPr/>
          </a:p>
        </p:txBody>
      </p:sp>
      <p:sp>
        <p:nvSpPr>
          <p:cNvPr id="487" name="Google Shape;487;p28"/>
          <p:cNvSpPr txBox="1">
            <a:spLocks noGrp="1"/>
          </p:cNvSpPr>
          <p:nvPr>
            <p:ph type="body" idx="1"/>
          </p:nvPr>
        </p:nvSpPr>
        <p:spPr>
          <a:xfrm>
            <a:off x="468000" y="1080000"/>
            <a:ext cx="11281052" cy="5440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2200"/>
              <a:buChar char="◦"/>
            </a:pPr>
            <a:r>
              <a:rPr lang="ko-KR" sz="2200"/>
              <a:t>도미 데이터 준비하기</a:t>
            </a:r>
            <a:endParaRPr/>
          </a:p>
          <a:p>
            <a:pPr marL="685800" lvl="1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머신러닝은 어떻게 이런 기준을 스스로 찾을 수 있을까? </a:t>
            </a:r>
            <a:endParaRPr/>
          </a:p>
          <a:p>
            <a:pPr marL="1143000" lvl="2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머신러닝은 여러 개의 도미 생선을 보면 스스로 어떤 생선이 도미인지를 구분할 기준을 찾음 </a:t>
            </a:r>
            <a:endParaRPr/>
          </a:p>
          <a:p>
            <a:pPr marL="1143000" lvl="2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그렇다면 도미 생선을 많이 준비해야 함</a:t>
            </a:r>
            <a:endParaRPr/>
          </a:p>
          <a:p>
            <a:pPr marL="228600" lvl="0" indent="-228600" algn="l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◦"/>
            </a:pPr>
            <a:r>
              <a:rPr lang="ko-KR"/>
              <a:t>무게와 길이를 함께 재어 주는 저울을 이용하여 데이터 수집</a:t>
            </a:r>
            <a:endParaRPr/>
          </a:p>
          <a:p>
            <a:pPr marL="685800" lvl="1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먼저 혼공머신은 머신러닝을 사용해 도미와 빙어를 구분</a:t>
            </a:r>
            <a:endParaRPr/>
          </a:p>
          <a:p>
            <a:pPr marL="685800" lvl="1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도미와 빙어를 준비해서 저울에 올려놓고 무게와 길이를 측정</a:t>
            </a:r>
            <a:endParaRPr/>
          </a:p>
          <a:p>
            <a:pPr marL="228600" lvl="0" indent="-228600" algn="l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◦"/>
            </a:pPr>
            <a:r>
              <a:rPr lang="ko-KR"/>
              <a:t>길이와 무게를 입력하기 전에 코랩에서 새 노트를 하나 생성</a:t>
            </a:r>
            <a:endParaRPr/>
          </a:p>
          <a:p>
            <a:pPr marL="685800" lvl="1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코랩 메뉴에서 [파일]-[새노트]를 클릭해서 노트를 생성한 다음에 제목은 ‘BreamAndSmelt’라 수정하고, 이후 과정을 입력</a:t>
            </a:r>
            <a:endParaRPr/>
          </a:p>
        </p:txBody>
      </p:sp>
      <p:sp>
        <p:nvSpPr>
          <p:cNvPr id="488" name="Google Shape;488;p28"/>
          <p:cNvSpPr txBox="1">
            <a:spLocks noGrp="1"/>
          </p:cNvSpPr>
          <p:nvPr>
            <p:ph type="ftr" idx="11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lang="ko-KR" b="1"/>
              <a:t>〉 〉 혼자 공부하는 머신러닝+딥러닝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3" name="Google Shape;493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98555" y="4824648"/>
            <a:ext cx="3704653" cy="1546455"/>
          </a:xfrm>
          <a:prstGeom prst="rect">
            <a:avLst/>
          </a:prstGeom>
          <a:noFill/>
          <a:ln>
            <a:noFill/>
          </a:ln>
        </p:spPr>
      </p:pic>
      <p:sp>
        <p:nvSpPr>
          <p:cNvPr id="494" name="Google Shape;494;p29"/>
          <p:cNvSpPr txBox="1"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06436"/>
              </a:buClr>
              <a:buSzPts val="3000"/>
              <a:buFont typeface="Malgun Gothic"/>
              <a:buNone/>
            </a:pPr>
            <a:r>
              <a:rPr lang="ko-KR"/>
              <a:t>SECTION 1-3 마켓과 머신러닝(5)</a:t>
            </a:r>
            <a:endParaRPr/>
          </a:p>
        </p:txBody>
      </p:sp>
      <p:sp>
        <p:nvSpPr>
          <p:cNvPr id="495" name="Google Shape;495;p29"/>
          <p:cNvSpPr txBox="1">
            <a:spLocks noGrp="1"/>
          </p:cNvSpPr>
          <p:nvPr>
            <p:ph type="sldNum" idx="12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29</a:t>
            </a:fld>
            <a:endParaRPr/>
          </a:p>
        </p:txBody>
      </p:sp>
      <p:sp>
        <p:nvSpPr>
          <p:cNvPr id="496" name="Google Shape;496;p29"/>
          <p:cNvSpPr txBox="1">
            <a:spLocks noGrp="1"/>
          </p:cNvSpPr>
          <p:nvPr>
            <p:ph type="body" idx="1"/>
          </p:nvPr>
        </p:nvSpPr>
        <p:spPr>
          <a:xfrm>
            <a:off x="468000" y="1080000"/>
            <a:ext cx="11281052" cy="5440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200"/>
              <a:buChar char="◦"/>
            </a:pPr>
            <a:r>
              <a:rPr lang="ko-KR" sz="2200"/>
              <a:t>도미 데이터 준비하기</a:t>
            </a:r>
            <a:endParaRPr/>
          </a:p>
          <a:p>
            <a:pPr marL="685800" lvl="1" indent="-2286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35마리의 도미를 준비하고 저울로 잰 도미의 길이(cm)와 무게(g)를 파이썬 리스트로 준비</a:t>
            </a:r>
            <a:br>
              <a:rPr lang="ko-KR"/>
            </a:br>
            <a:r>
              <a:rPr lang="ko-KR"/>
              <a:t>(데이터 소스: http://bit.ly/bream_list)</a:t>
            </a:r>
            <a:endParaRPr/>
          </a:p>
          <a:p>
            <a:pPr marL="685800" lvl="1" indent="-1143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/>
          </a:p>
          <a:p>
            <a:pPr marL="685800" lvl="1" indent="-1143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/>
          </a:p>
          <a:p>
            <a:pPr marL="685800" lvl="1" indent="-1143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/>
          </a:p>
          <a:p>
            <a:pPr marL="685800" lvl="1" indent="-1143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/>
          </a:p>
          <a:p>
            <a:pPr marL="685800" lvl="1" indent="-1143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/>
          </a:p>
          <a:p>
            <a:pPr marL="685800" lvl="1" indent="-1143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/>
          </a:p>
          <a:p>
            <a:pPr marL="1143000" lvl="2" indent="-2286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리스트에서 첫 번째 도미의 길이는 25.4cm, 무게는 242.0g이고 </a:t>
            </a:r>
            <a:br>
              <a:rPr lang="ko-KR"/>
            </a:br>
            <a:r>
              <a:rPr lang="ko-KR"/>
              <a:t>두 번째 도미의 길이는 26.3cm, 무게는 290.0g</a:t>
            </a:r>
            <a:endParaRPr/>
          </a:p>
          <a:p>
            <a:pPr marL="1143000" lvl="2" indent="-2286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특성(feature): 각 도미를 길이와 무게로 표현</a:t>
            </a:r>
            <a:endParaRPr/>
          </a:p>
        </p:txBody>
      </p:sp>
      <p:sp>
        <p:nvSpPr>
          <p:cNvPr id="497" name="Google Shape;497;p29"/>
          <p:cNvSpPr txBox="1">
            <a:spLocks noGrp="1"/>
          </p:cNvSpPr>
          <p:nvPr>
            <p:ph type="ftr" idx="11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lang="ko-KR" b="1"/>
              <a:t>〉 〉 혼자 공부하는 머신러닝+딥러닝</a:t>
            </a:r>
            <a:endParaRPr/>
          </a:p>
        </p:txBody>
      </p:sp>
      <p:graphicFrame>
        <p:nvGraphicFramePr>
          <p:cNvPr id="498" name="Google Shape;498;p29"/>
          <p:cNvGraphicFramePr/>
          <p:nvPr/>
        </p:nvGraphicFramePr>
        <p:xfrm>
          <a:off x="1249489" y="2513550"/>
          <a:ext cx="7222675" cy="2011690"/>
        </p:xfrm>
        <a:graphic>
          <a:graphicData uri="http://schemas.openxmlformats.org/drawingml/2006/table">
            <a:tbl>
              <a:tblPr firstRow="1" bandRow="1">
                <a:noFill/>
                <a:tableStyleId>{FC014BDC-B06A-43B6-9D0A-1BB114C4A0B7}</a:tableStyleId>
              </a:tblPr>
              <a:tblGrid>
                <a:gridCol w="7222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b="0" u="none" strike="noStrike" cap="none">
                          <a:solidFill>
                            <a:schemeClr val="dk1"/>
                          </a:solidFill>
                        </a:rPr>
                        <a:t>bream_ length = [ 25.4, 26.3, 26.5, 29.0, 29.0, 29.7, 29.7, 30.0, 30.0, 30.7,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b="0" u="none" strike="noStrike" cap="none">
                          <a:solidFill>
                            <a:schemeClr val="dk1"/>
                          </a:solidFill>
                        </a:rPr>
                        <a:t>                               31.0, 31.0, 31.5, 32.0, 32.0, 32.0, 33.0, 33.0, 33.5, 33.5,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b="0" u="none" strike="noStrike" cap="none">
                          <a:solidFill>
                            <a:schemeClr val="dk1"/>
                          </a:solidFill>
                        </a:rPr>
                        <a:t>                               34.0, 34.0, 34.5, 35.0, 35.0, 35.0, 35.0, 36.0, 36.0, 37.0,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b="0" u="none" strike="noStrike" cap="none">
                          <a:solidFill>
                            <a:schemeClr val="dk1"/>
                          </a:solidFill>
                        </a:rPr>
                        <a:t>                               38.5, 38.5, 39.5, 41.0, 41.0]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b="0" u="none" strike="noStrike" cap="none">
                          <a:solidFill>
                            <a:schemeClr val="dk1"/>
                          </a:solidFill>
                        </a:rPr>
                        <a:t>bream_ weight = [ 242.0, 290.0, 340.0, 363.0, 430.0, 450.0, 500.0, 390.0,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b="0" u="none" strike="noStrike" cap="none">
                          <a:solidFill>
                            <a:schemeClr val="dk1"/>
                          </a:solidFill>
                        </a:rPr>
                        <a:t>                                450.0, 500.0, 475.0, 500.0, 500.0, 340.0, 600.0, 600.0,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b="0" u="none" strike="noStrike" cap="none">
                          <a:solidFill>
                            <a:schemeClr val="dk1"/>
                          </a:solidFill>
                        </a:rPr>
                        <a:t>                                700.0, 700.0, 610.0, 650.0, 575.0, 685.0, 620.0, 680.0,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b="0" u="none" strike="noStrike" cap="none">
                          <a:solidFill>
                            <a:schemeClr val="dk1"/>
                          </a:solidFill>
                        </a:rPr>
                        <a:t>                                700.0, 725.0, 720.0, 714.0, 850.0, 1000.0, 920.0, 955.0,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b="0" u="none" strike="noStrike" cap="none">
                          <a:solidFill>
                            <a:schemeClr val="dk1"/>
                          </a:solidFill>
                        </a:rPr>
                        <a:t>                                925.0, 975.0, 950.0]</a:t>
                      </a:r>
                      <a:endParaRPr sz="14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1600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CED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9" name="Google Shape;499;p29"/>
          <p:cNvSpPr txBox="1"/>
          <p:nvPr/>
        </p:nvSpPr>
        <p:spPr>
          <a:xfrm>
            <a:off x="8585220" y="2551830"/>
            <a:ext cx="132283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rgbClr val="205A04"/>
                </a:solidFill>
                <a:latin typeface="Calibri"/>
                <a:ea typeface="Calibri"/>
                <a:cs typeface="Calibri"/>
                <a:sym typeface="Calibri"/>
              </a:rPr>
              <a:t>생선의 길이</a:t>
            </a:r>
            <a:endParaRPr/>
          </a:p>
        </p:txBody>
      </p:sp>
      <p:sp>
        <p:nvSpPr>
          <p:cNvPr id="500" name="Google Shape;500;p29"/>
          <p:cNvSpPr txBox="1"/>
          <p:nvPr/>
        </p:nvSpPr>
        <p:spPr>
          <a:xfrm>
            <a:off x="8585220" y="3447433"/>
            <a:ext cx="132283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rgbClr val="205A04"/>
                </a:solidFill>
                <a:latin typeface="Calibri"/>
                <a:ea typeface="Calibri"/>
                <a:cs typeface="Calibri"/>
                <a:sym typeface="Calibri"/>
              </a:rPr>
              <a:t>생선의 무게</a:t>
            </a:r>
            <a:endParaRPr/>
          </a:p>
        </p:txBody>
      </p:sp>
      <p:cxnSp>
        <p:nvCxnSpPr>
          <p:cNvPr id="501" name="Google Shape;501;p29"/>
          <p:cNvCxnSpPr/>
          <p:nvPr/>
        </p:nvCxnSpPr>
        <p:spPr>
          <a:xfrm rot="10800000">
            <a:off x="7079530" y="2670765"/>
            <a:ext cx="1505690" cy="0"/>
          </a:xfrm>
          <a:prstGeom prst="straightConnector1">
            <a:avLst/>
          </a:prstGeom>
          <a:noFill/>
          <a:ln w="9525" cap="flat" cmpd="sng">
            <a:solidFill>
              <a:srgbClr val="308707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502" name="Google Shape;502;p29"/>
          <p:cNvCxnSpPr/>
          <p:nvPr/>
        </p:nvCxnSpPr>
        <p:spPr>
          <a:xfrm rot="10800000">
            <a:off x="7145518" y="3577891"/>
            <a:ext cx="1419237" cy="0"/>
          </a:xfrm>
          <a:prstGeom prst="straightConnector1">
            <a:avLst/>
          </a:prstGeom>
          <a:noFill/>
          <a:ln w="9525" cap="flat" cmpd="sng">
            <a:solidFill>
              <a:srgbClr val="308707"/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사각형: 둥근 모서리 257">
            <a:extLst>
              <a:ext uri="{FF2B5EF4-FFF2-40B4-BE49-F238E27FC236}">
                <a16:creationId xmlns:a16="http://schemas.microsoft.com/office/drawing/2014/main" id="{12C1E04B-C2EE-4282-0B42-EC2817BFB1AE}"/>
              </a:ext>
            </a:extLst>
          </p:cNvPr>
          <p:cNvSpPr/>
          <p:nvPr/>
        </p:nvSpPr>
        <p:spPr>
          <a:xfrm>
            <a:off x="517087" y="3236259"/>
            <a:ext cx="1421336" cy="227029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59" name="그룹 258">
            <a:extLst>
              <a:ext uri="{FF2B5EF4-FFF2-40B4-BE49-F238E27FC236}">
                <a16:creationId xmlns:a16="http://schemas.microsoft.com/office/drawing/2014/main" id="{02B4F975-1015-90A0-3CCC-00C1B9AE9E8B}"/>
              </a:ext>
            </a:extLst>
          </p:cNvPr>
          <p:cNvGrpSpPr/>
          <p:nvPr/>
        </p:nvGrpSpPr>
        <p:grpSpPr>
          <a:xfrm>
            <a:off x="1823418" y="1250041"/>
            <a:ext cx="9791501" cy="4683694"/>
            <a:chOff x="1688834" y="968744"/>
            <a:chExt cx="9791501" cy="4683694"/>
          </a:xfrm>
        </p:grpSpPr>
        <p:cxnSp>
          <p:nvCxnSpPr>
            <p:cNvPr id="260" name="직선 연결선 259">
              <a:extLst>
                <a:ext uri="{FF2B5EF4-FFF2-40B4-BE49-F238E27FC236}">
                  <a16:creationId xmlns:a16="http://schemas.microsoft.com/office/drawing/2014/main" id="{D322412B-16FB-122C-98D9-6031CC3D336A}"/>
                </a:ext>
              </a:extLst>
            </p:cNvPr>
            <p:cNvCxnSpPr/>
            <p:nvPr/>
          </p:nvCxnSpPr>
          <p:spPr>
            <a:xfrm>
              <a:off x="2864537" y="968744"/>
              <a:ext cx="7444875" cy="0"/>
            </a:xfrm>
            <a:prstGeom prst="line">
              <a:avLst/>
            </a:prstGeom>
            <a:ln w="762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1" name="원호 260">
              <a:extLst>
                <a:ext uri="{FF2B5EF4-FFF2-40B4-BE49-F238E27FC236}">
                  <a16:creationId xmlns:a16="http://schemas.microsoft.com/office/drawing/2014/main" id="{32961DD3-04CB-A353-AE13-AE54C4CD8A34}"/>
                </a:ext>
              </a:extLst>
            </p:cNvPr>
            <p:cNvSpPr/>
            <p:nvPr/>
          </p:nvSpPr>
          <p:spPr>
            <a:xfrm>
              <a:off x="9138488" y="968744"/>
              <a:ext cx="2341847" cy="2341847"/>
            </a:xfrm>
            <a:prstGeom prst="arc">
              <a:avLst>
                <a:gd name="adj1" fmla="val 16200000"/>
                <a:gd name="adj2" fmla="val 5402766"/>
              </a:avLst>
            </a:prstGeom>
            <a:ln w="762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62" name="직선 연결선 261">
              <a:extLst>
                <a:ext uri="{FF2B5EF4-FFF2-40B4-BE49-F238E27FC236}">
                  <a16:creationId xmlns:a16="http://schemas.microsoft.com/office/drawing/2014/main" id="{9E86320E-1F79-26CB-27E4-D86DF4198757}"/>
                </a:ext>
              </a:extLst>
            </p:cNvPr>
            <p:cNvCxnSpPr/>
            <p:nvPr/>
          </p:nvCxnSpPr>
          <p:spPr>
            <a:xfrm>
              <a:off x="2864536" y="3310591"/>
              <a:ext cx="7444875" cy="0"/>
            </a:xfrm>
            <a:prstGeom prst="line">
              <a:avLst/>
            </a:prstGeom>
            <a:ln w="762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3" name="원호 262">
              <a:extLst>
                <a:ext uri="{FF2B5EF4-FFF2-40B4-BE49-F238E27FC236}">
                  <a16:creationId xmlns:a16="http://schemas.microsoft.com/office/drawing/2014/main" id="{F63E3299-D560-6B86-E798-B856530C9630}"/>
                </a:ext>
              </a:extLst>
            </p:cNvPr>
            <p:cNvSpPr/>
            <p:nvPr/>
          </p:nvSpPr>
          <p:spPr>
            <a:xfrm>
              <a:off x="1697418" y="3310591"/>
              <a:ext cx="2341847" cy="2341847"/>
            </a:xfrm>
            <a:prstGeom prst="arc">
              <a:avLst>
                <a:gd name="adj1" fmla="val 10883827"/>
                <a:gd name="adj2" fmla="val 16223894"/>
              </a:avLst>
            </a:prstGeom>
            <a:ln w="762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64" name="직선 연결선 263">
              <a:extLst>
                <a:ext uri="{FF2B5EF4-FFF2-40B4-BE49-F238E27FC236}">
                  <a16:creationId xmlns:a16="http://schemas.microsoft.com/office/drawing/2014/main" id="{2E0BCE31-04DA-6D04-BAEA-33E07563BC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76944" y="5568403"/>
              <a:ext cx="7847853" cy="30245"/>
            </a:xfrm>
            <a:prstGeom prst="line">
              <a:avLst/>
            </a:prstGeom>
            <a:ln w="762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5" name="원호 264">
              <a:extLst>
                <a:ext uri="{FF2B5EF4-FFF2-40B4-BE49-F238E27FC236}">
                  <a16:creationId xmlns:a16="http://schemas.microsoft.com/office/drawing/2014/main" id="{FBC8F5C8-247F-2744-94D5-21D032237EDB}"/>
                </a:ext>
              </a:extLst>
            </p:cNvPr>
            <p:cNvSpPr/>
            <p:nvPr/>
          </p:nvSpPr>
          <p:spPr>
            <a:xfrm>
              <a:off x="1688834" y="3256801"/>
              <a:ext cx="2341847" cy="2341847"/>
            </a:xfrm>
            <a:prstGeom prst="arc">
              <a:avLst>
                <a:gd name="adj1" fmla="val 5337265"/>
                <a:gd name="adj2" fmla="val 10736895"/>
              </a:avLst>
            </a:prstGeom>
            <a:ln w="762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6" name="TextBox 265">
            <a:extLst>
              <a:ext uri="{FF2B5EF4-FFF2-40B4-BE49-F238E27FC236}">
                <a16:creationId xmlns:a16="http://schemas.microsoft.com/office/drawing/2014/main" id="{54EB019E-5518-7188-2AA3-08BD04CE5B08}"/>
              </a:ext>
            </a:extLst>
          </p:cNvPr>
          <p:cNvSpPr txBox="1"/>
          <p:nvPr/>
        </p:nvSpPr>
        <p:spPr>
          <a:xfrm>
            <a:off x="517087" y="898705"/>
            <a:ext cx="2842672" cy="26314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>
                <a:latin typeface="+mn-ea"/>
              </a:rPr>
              <a:t>                        01~06</a:t>
            </a:r>
            <a:r>
              <a:rPr lang="ko-KR" altLang="en-US" sz="1200" b="1">
                <a:latin typeface="+mn-ea"/>
              </a:rPr>
              <a:t>장</a:t>
            </a:r>
          </a:p>
          <a:p>
            <a:r>
              <a:rPr lang="ko-KR" altLang="en-US" sz="1200">
                <a:latin typeface="+mn-ea"/>
              </a:rPr>
              <a:t>딥러닝만 먼저 배우고 </a:t>
            </a:r>
            <a:br>
              <a:rPr lang="en-US" altLang="ko-KR" sz="1200">
                <a:latin typeface="+mn-ea"/>
              </a:rPr>
            </a:br>
            <a:r>
              <a:rPr lang="ko-KR" altLang="en-US" sz="1200">
                <a:latin typeface="+mn-ea"/>
              </a:rPr>
              <a:t>싶다면 </a:t>
            </a:r>
            <a:r>
              <a:rPr lang="en-US" altLang="ko-KR" sz="1200">
                <a:latin typeface="+mn-ea"/>
              </a:rPr>
              <a:t>01~04</a:t>
            </a:r>
            <a:r>
              <a:rPr lang="ko-KR" altLang="en-US" sz="1200">
                <a:latin typeface="+mn-ea"/>
              </a:rPr>
              <a:t>장을 읽은 후</a:t>
            </a:r>
            <a:br>
              <a:rPr lang="en-US" altLang="ko-KR" sz="1200">
                <a:latin typeface="+mn-ea"/>
              </a:rPr>
            </a:br>
            <a:r>
              <a:rPr lang="ko-KR" altLang="en-US" sz="1200">
                <a:latin typeface="+mn-ea"/>
              </a:rPr>
              <a:t> </a:t>
            </a:r>
            <a:r>
              <a:rPr lang="en-US" altLang="ko-KR" sz="1200">
                <a:latin typeface="+mn-ea"/>
              </a:rPr>
              <a:t>07</a:t>
            </a:r>
            <a:r>
              <a:rPr lang="ko-KR" altLang="en-US" sz="1200">
                <a:latin typeface="+mn-ea"/>
              </a:rPr>
              <a:t>장으로 건너뛰어도 좋습니다</a:t>
            </a:r>
            <a:r>
              <a:rPr lang="en-US" altLang="ko-KR" sz="1200">
                <a:latin typeface="+mn-ea"/>
              </a:rPr>
              <a:t>.</a:t>
            </a:r>
          </a:p>
          <a:p>
            <a:endParaRPr lang="en-US" altLang="ko-KR" sz="1300" b="1">
              <a:latin typeface="+mn-ea"/>
            </a:endParaRPr>
          </a:p>
          <a:p>
            <a:r>
              <a:rPr lang="ko-KR" altLang="en-US" sz="1300" b="1">
                <a:latin typeface="+mn-ea"/>
              </a:rPr>
              <a:t> </a:t>
            </a:r>
            <a:endParaRPr lang="en-US" altLang="ko-KR" sz="1300" b="1">
              <a:latin typeface="+mn-ea"/>
            </a:endParaRPr>
          </a:p>
          <a:p>
            <a:r>
              <a:rPr lang="en-US" altLang="ko-KR" sz="1300" b="1">
                <a:latin typeface="+mn-ea"/>
              </a:rPr>
              <a:t>                      07~10</a:t>
            </a:r>
            <a:r>
              <a:rPr lang="ko-KR" altLang="en-US" sz="1300" b="1">
                <a:latin typeface="+mn-ea"/>
              </a:rPr>
              <a:t>장</a:t>
            </a:r>
            <a:endParaRPr lang="ko-KR" altLang="en-US" sz="1300" b="1" dirty="0">
              <a:latin typeface="+mn-ea"/>
            </a:endParaRPr>
          </a:p>
          <a:p>
            <a:r>
              <a:rPr lang="en-US" altLang="ko-KR" sz="1300">
                <a:latin typeface="+mn-ea"/>
              </a:rPr>
              <a:t>07</a:t>
            </a:r>
            <a:r>
              <a:rPr lang="ko-KR" altLang="en-US" sz="1300">
                <a:latin typeface="+mn-ea"/>
              </a:rPr>
              <a:t>장을 읽은 후 </a:t>
            </a:r>
            <a:r>
              <a:rPr lang="en-US" altLang="ko-KR" sz="1300">
                <a:latin typeface="+mn-ea"/>
              </a:rPr>
              <a:t>08</a:t>
            </a:r>
            <a:r>
              <a:rPr lang="ko-KR" altLang="en-US" sz="1300">
                <a:latin typeface="+mn-ea"/>
              </a:rPr>
              <a:t>장과 </a:t>
            </a:r>
            <a:r>
              <a:rPr lang="en-US" altLang="ko-KR" sz="1300">
                <a:latin typeface="+mn-ea"/>
              </a:rPr>
              <a:t>09</a:t>
            </a:r>
            <a:r>
              <a:rPr lang="ko-KR" altLang="en-US" sz="1300">
                <a:latin typeface="+mn-ea"/>
              </a:rPr>
              <a:t>장은 </a:t>
            </a:r>
            <a:endParaRPr lang="en-US" altLang="ko-KR" sz="1300">
              <a:latin typeface="+mn-ea"/>
            </a:endParaRPr>
          </a:p>
          <a:p>
            <a:r>
              <a:rPr lang="ko-KR" altLang="en-US" sz="1300">
                <a:latin typeface="+mn-ea"/>
              </a:rPr>
              <a:t>순서대로 읽지 않아도 괜찮습니다</a:t>
            </a:r>
            <a:r>
              <a:rPr lang="en-US" altLang="ko-KR" sz="1300">
                <a:latin typeface="+mn-ea"/>
              </a:rPr>
              <a:t>. 10</a:t>
            </a:r>
            <a:r>
              <a:rPr lang="ko-KR" altLang="en-US" sz="1300">
                <a:latin typeface="+mn-ea"/>
              </a:rPr>
              <a:t>장을 읽기 전에 </a:t>
            </a:r>
            <a:r>
              <a:rPr lang="en-US" altLang="ko-KR" sz="1300">
                <a:latin typeface="+mn-ea"/>
              </a:rPr>
              <a:t>07</a:t>
            </a:r>
            <a:r>
              <a:rPr lang="ko-KR" altLang="en-US" sz="1300">
                <a:latin typeface="+mn-ea"/>
              </a:rPr>
              <a:t>장과 </a:t>
            </a:r>
            <a:r>
              <a:rPr lang="en-US" altLang="ko-KR" sz="1300">
                <a:latin typeface="+mn-ea"/>
              </a:rPr>
              <a:t>09</a:t>
            </a:r>
            <a:r>
              <a:rPr lang="ko-KR" altLang="en-US" sz="1300">
                <a:latin typeface="+mn-ea"/>
              </a:rPr>
              <a:t>장을 </a:t>
            </a:r>
            <a:endParaRPr lang="en-US" altLang="ko-KR" sz="1300">
              <a:latin typeface="+mn-ea"/>
            </a:endParaRPr>
          </a:p>
          <a:p>
            <a:r>
              <a:rPr lang="ko-KR" altLang="en-US" sz="1300">
                <a:latin typeface="+mn-ea"/>
              </a:rPr>
              <a:t>읽는 것이 좋습니다</a:t>
            </a:r>
            <a:r>
              <a:rPr lang="en-US" altLang="ko-KR" sz="1300">
                <a:latin typeface="+mn-ea"/>
              </a:rPr>
              <a:t>.</a:t>
            </a:r>
          </a:p>
          <a:p>
            <a:endParaRPr lang="en-US" altLang="ko-KR" sz="1300">
              <a:latin typeface="+mn-ea"/>
            </a:endParaRPr>
          </a:p>
          <a:p>
            <a:r>
              <a:rPr lang="ko-KR" altLang="en-US" sz="1200" b="1">
                <a:latin typeface="+mn-ea"/>
              </a:rPr>
              <a:t>난이도</a:t>
            </a:r>
            <a:endParaRPr lang="en-US" altLang="ko-KR" sz="1200" b="1" dirty="0">
              <a:latin typeface="+mn-ea"/>
            </a:endParaRPr>
          </a:p>
        </p:txBody>
      </p:sp>
      <p:sp>
        <p:nvSpPr>
          <p:cNvPr id="267" name="텍스트 개체 틀 1">
            <a:extLst>
              <a:ext uri="{FF2B5EF4-FFF2-40B4-BE49-F238E27FC236}">
                <a16:creationId xmlns:a16="http://schemas.microsoft.com/office/drawing/2014/main" id="{38022695-2D24-77BA-8BE4-64D75F74F6F1}"/>
              </a:ext>
            </a:extLst>
          </p:cNvPr>
          <p:cNvSpPr txBox="1">
            <a:spLocks/>
          </p:cNvSpPr>
          <p:nvPr/>
        </p:nvSpPr>
        <p:spPr>
          <a:xfrm>
            <a:off x="1500589" y="167418"/>
            <a:ext cx="3130348" cy="496796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 sz="3200" b="1">
                <a:solidFill>
                  <a:srgbClr val="9751CB"/>
                </a:solidFill>
                <a:cs typeface="+mj-cs"/>
              </a:rPr>
              <a:t>학습 로드맵</a:t>
            </a:r>
            <a:endParaRPr lang="ko-KR" altLang="en-US" sz="3200" b="1" dirty="0">
              <a:solidFill>
                <a:srgbClr val="9751CB"/>
              </a:solidFill>
              <a:cs typeface="+mj-cs"/>
            </a:endParaRPr>
          </a:p>
        </p:txBody>
      </p:sp>
      <p:sp>
        <p:nvSpPr>
          <p:cNvPr id="268" name="Oval 18">
            <a:extLst>
              <a:ext uri="{FF2B5EF4-FFF2-40B4-BE49-F238E27FC236}">
                <a16:creationId xmlns:a16="http://schemas.microsoft.com/office/drawing/2014/main" id="{1D9A77EF-A4A5-D489-F260-32509555A765}"/>
              </a:ext>
            </a:extLst>
          </p:cNvPr>
          <p:cNvSpPr/>
          <p:nvPr/>
        </p:nvSpPr>
        <p:spPr>
          <a:xfrm>
            <a:off x="2735292" y="960398"/>
            <a:ext cx="569237" cy="569237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START</a:t>
            </a:r>
            <a:endParaRPr lang="ko-KR" altLang="en-US" sz="14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9" name="Oval 19">
            <a:extLst>
              <a:ext uri="{FF2B5EF4-FFF2-40B4-BE49-F238E27FC236}">
                <a16:creationId xmlns:a16="http://schemas.microsoft.com/office/drawing/2014/main" id="{82B9AE34-B0A5-D029-35B5-53C6C59650C2}"/>
              </a:ext>
            </a:extLst>
          </p:cNvPr>
          <p:cNvSpPr/>
          <p:nvPr/>
        </p:nvSpPr>
        <p:spPr>
          <a:xfrm>
            <a:off x="4223420" y="1092481"/>
            <a:ext cx="279083" cy="279083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400" b="1" dirty="0">
                <a:latin typeface="+mn-ea"/>
              </a:rPr>
              <a:t>01</a:t>
            </a:r>
            <a:endParaRPr lang="ko-KR" altLang="en-US" sz="1400" b="1" dirty="0">
              <a:latin typeface="+mn-ea"/>
            </a:endParaRPr>
          </a:p>
        </p:txBody>
      </p:sp>
      <p:sp>
        <p:nvSpPr>
          <p:cNvPr id="270" name="Oval 20">
            <a:extLst>
              <a:ext uri="{FF2B5EF4-FFF2-40B4-BE49-F238E27FC236}">
                <a16:creationId xmlns:a16="http://schemas.microsoft.com/office/drawing/2014/main" id="{9DE3008A-5973-1F3B-4C71-B79F3E2D975F}"/>
              </a:ext>
            </a:extLst>
          </p:cNvPr>
          <p:cNvSpPr/>
          <p:nvPr/>
        </p:nvSpPr>
        <p:spPr>
          <a:xfrm>
            <a:off x="7768090" y="1132770"/>
            <a:ext cx="279083" cy="279083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400" b="1" dirty="0">
                <a:latin typeface="+mn-ea"/>
              </a:rPr>
              <a:t>02</a:t>
            </a:r>
            <a:endParaRPr lang="ko-KR" altLang="en-US" sz="1400" b="1" dirty="0">
              <a:latin typeface="+mn-ea"/>
            </a:endParaRPr>
          </a:p>
        </p:txBody>
      </p:sp>
      <p:sp>
        <p:nvSpPr>
          <p:cNvPr id="271" name="Oval 21">
            <a:extLst>
              <a:ext uri="{FF2B5EF4-FFF2-40B4-BE49-F238E27FC236}">
                <a16:creationId xmlns:a16="http://schemas.microsoft.com/office/drawing/2014/main" id="{F4CFCA46-B64D-2B22-20EF-0A294D55A286}"/>
              </a:ext>
            </a:extLst>
          </p:cNvPr>
          <p:cNvSpPr/>
          <p:nvPr/>
        </p:nvSpPr>
        <p:spPr>
          <a:xfrm>
            <a:off x="11221506" y="1496186"/>
            <a:ext cx="279083" cy="279083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400" b="1" dirty="0">
                <a:latin typeface="+mn-ea"/>
              </a:rPr>
              <a:t>03</a:t>
            </a:r>
            <a:endParaRPr lang="ko-KR" altLang="en-US" sz="1400" b="1" dirty="0">
              <a:latin typeface="+mn-ea"/>
            </a:endParaRPr>
          </a:p>
        </p:txBody>
      </p:sp>
      <p:sp>
        <p:nvSpPr>
          <p:cNvPr id="272" name="Oval 22">
            <a:extLst>
              <a:ext uri="{FF2B5EF4-FFF2-40B4-BE49-F238E27FC236}">
                <a16:creationId xmlns:a16="http://schemas.microsoft.com/office/drawing/2014/main" id="{128C0947-0DBE-69DF-B7CB-3A28E4C6AC46}"/>
              </a:ext>
            </a:extLst>
          </p:cNvPr>
          <p:cNvSpPr/>
          <p:nvPr/>
        </p:nvSpPr>
        <p:spPr>
          <a:xfrm>
            <a:off x="9920064" y="3444855"/>
            <a:ext cx="279083" cy="279083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400" b="1" dirty="0">
                <a:latin typeface="+mn-ea"/>
              </a:rPr>
              <a:t>04</a:t>
            </a:r>
            <a:endParaRPr lang="ko-KR" altLang="en-US" sz="1400" b="1" dirty="0">
              <a:latin typeface="+mn-ea"/>
            </a:endParaRPr>
          </a:p>
        </p:txBody>
      </p:sp>
      <p:sp>
        <p:nvSpPr>
          <p:cNvPr id="273" name="Oval 23">
            <a:extLst>
              <a:ext uri="{FF2B5EF4-FFF2-40B4-BE49-F238E27FC236}">
                <a16:creationId xmlns:a16="http://schemas.microsoft.com/office/drawing/2014/main" id="{8042E4D6-186C-227B-3AC1-20CB6CDFFEED}"/>
              </a:ext>
            </a:extLst>
          </p:cNvPr>
          <p:cNvSpPr/>
          <p:nvPr/>
        </p:nvSpPr>
        <p:spPr>
          <a:xfrm>
            <a:off x="6812063" y="3442555"/>
            <a:ext cx="279083" cy="279083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400" b="1" dirty="0">
                <a:latin typeface="+mn-ea"/>
              </a:rPr>
              <a:t>05</a:t>
            </a:r>
            <a:endParaRPr lang="ko-KR" altLang="en-US" sz="1400" b="1" dirty="0">
              <a:latin typeface="+mn-ea"/>
            </a:endParaRPr>
          </a:p>
        </p:txBody>
      </p:sp>
      <p:sp>
        <p:nvSpPr>
          <p:cNvPr id="274" name="Oval 24">
            <a:extLst>
              <a:ext uri="{FF2B5EF4-FFF2-40B4-BE49-F238E27FC236}">
                <a16:creationId xmlns:a16="http://schemas.microsoft.com/office/drawing/2014/main" id="{7354A141-6ADE-1B70-C5F2-5FC309251E5F}"/>
              </a:ext>
            </a:extLst>
          </p:cNvPr>
          <p:cNvSpPr/>
          <p:nvPr/>
        </p:nvSpPr>
        <p:spPr>
          <a:xfrm>
            <a:off x="3824374" y="3434293"/>
            <a:ext cx="279083" cy="279083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400" b="1" dirty="0">
                <a:latin typeface="+mn-ea"/>
              </a:rPr>
              <a:t>06</a:t>
            </a:r>
            <a:endParaRPr lang="ko-KR" altLang="en-US" sz="1400" b="1" dirty="0">
              <a:latin typeface="+mn-ea"/>
            </a:endParaRPr>
          </a:p>
        </p:txBody>
      </p:sp>
      <p:sp>
        <p:nvSpPr>
          <p:cNvPr id="275" name="Oval 25">
            <a:extLst>
              <a:ext uri="{FF2B5EF4-FFF2-40B4-BE49-F238E27FC236}">
                <a16:creationId xmlns:a16="http://schemas.microsoft.com/office/drawing/2014/main" id="{5CF3828E-B130-017D-A8A5-D09735222B82}"/>
              </a:ext>
            </a:extLst>
          </p:cNvPr>
          <p:cNvSpPr/>
          <p:nvPr/>
        </p:nvSpPr>
        <p:spPr>
          <a:xfrm>
            <a:off x="1659340" y="4569195"/>
            <a:ext cx="279083" cy="279083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400" b="1" dirty="0">
                <a:latin typeface="+mn-ea"/>
              </a:rPr>
              <a:t>07</a:t>
            </a:r>
            <a:endParaRPr lang="ko-KR" altLang="en-US" sz="1400" b="1" dirty="0">
              <a:latin typeface="+mn-ea"/>
            </a:endParaRPr>
          </a:p>
        </p:txBody>
      </p:sp>
      <p:sp>
        <p:nvSpPr>
          <p:cNvPr id="276" name="Oval 26">
            <a:extLst>
              <a:ext uri="{FF2B5EF4-FFF2-40B4-BE49-F238E27FC236}">
                <a16:creationId xmlns:a16="http://schemas.microsoft.com/office/drawing/2014/main" id="{CB1B3200-27F2-4573-9AAB-0E90F9DAB084}"/>
              </a:ext>
            </a:extLst>
          </p:cNvPr>
          <p:cNvSpPr/>
          <p:nvPr/>
        </p:nvSpPr>
        <p:spPr>
          <a:xfrm>
            <a:off x="3883421" y="5720535"/>
            <a:ext cx="279083" cy="279083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400" b="1" dirty="0">
                <a:latin typeface="+mn-ea"/>
              </a:rPr>
              <a:t>08</a:t>
            </a:r>
            <a:endParaRPr lang="ko-KR" altLang="en-US" sz="1400" b="1" dirty="0">
              <a:latin typeface="+mn-ea"/>
            </a:endParaRPr>
          </a:p>
        </p:txBody>
      </p:sp>
      <p:sp>
        <p:nvSpPr>
          <p:cNvPr id="277" name="Oval 27">
            <a:extLst>
              <a:ext uri="{FF2B5EF4-FFF2-40B4-BE49-F238E27FC236}">
                <a16:creationId xmlns:a16="http://schemas.microsoft.com/office/drawing/2014/main" id="{80C31AA4-1812-D01C-523D-76E86A60E898}"/>
              </a:ext>
            </a:extLst>
          </p:cNvPr>
          <p:cNvSpPr/>
          <p:nvPr/>
        </p:nvSpPr>
        <p:spPr>
          <a:xfrm>
            <a:off x="6531975" y="5715848"/>
            <a:ext cx="279083" cy="279083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400" b="1" dirty="0">
                <a:latin typeface="+mn-ea"/>
              </a:rPr>
              <a:t>09</a:t>
            </a:r>
            <a:endParaRPr lang="ko-KR" altLang="en-US" sz="1400" b="1" dirty="0">
              <a:latin typeface="+mn-ea"/>
            </a:endParaRPr>
          </a:p>
        </p:txBody>
      </p:sp>
      <p:sp>
        <p:nvSpPr>
          <p:cNvPr id="278" name="Oval 28">
            <a:extLst>
              <a:ext uri="{FF2B5EF4-FFF2-40B4-BE49-F238E27FC236}">
                <a16:creationId xmlns:a16="http://schemas.microsoft.com/office/drawing/2014/main" id="{F617D3B9-E791-F83B-2B98-3F1BFBF9A5E1}"/>
              </a:ext>
            </a:extLst>
          </p:cNvPr>
          <p:cNvSpPr/>
          <p:nvPr/>
        </p:nvSpPr>
        <p:spPr>
          <a:xfrm>
            <a:off x="10773758" y="5426752"/>
            <a:ext cx="726831" cy="726831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GOAL</a:t>
            </a:r>
            <a:endParaRPr lang="ko-KR" altLang="en-US" sz="14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9" name="TextBox 278">
            <a:extLst>
              <a:ext uri="{FF2B5EF4-FFF2-40B4-BE49-F238E27FC236}">
                <a16:creationId xmlns:a16="http://schemas.microsoft.com/office/drawing/2014/main" id="{0C79F81F-8CC0-7A1A-864D-4DB609B1FE37}"/>
              </a:ext>
            </a:extLst>
          </p:cNvPr>
          <p:cNvSpPr txBox="1"/>
          <p:nvPr/>
        </p:nvSpPr>
        <p:spPr>
          <a:xfrm>
            <a:off x="3267950" y="1371564"/>
            <a:ext cx="234184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b="1" dirty="0"/>
              <a:t>나의 첫 머신러닝</a:t>
            </a:r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57FD3E21-276E-8EE1-D22B-6ED851341545}"/>
              </a:ext>
            </a:extLst>
          </p:cNvPr>
          <p:cNvSpPr txBox="1"/>
          <p:nvPr/>
        </p:nvSpPr>
        <p:spPr>
          <a:xfrm>
            <a:off x="6736707" y="1371564"/>
            <a:ext cx="234184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b="1" dirty="0"/>
              <a:t>데이터 다루기</a:t>
            </a:r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94D8B1BE-D210-B63F-AF41-65396C96D94B}"/>
              </a:ext>
            </a:extLst>
          </p:cNvPr>
          <p:cNvSpPr txBox="1"/>
          <p:nvPr/>
        </p:nvSpPr>
        <p:spPr>
          <a:xfrm>
            <a:off x="9034540" y="1545923"/>
            <a:ext cx="234184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b="1" dirty="0"/>
              <a:t>회귀 알고리즘과 모델 규제</a:t>
            </a:r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EEA84F89-36CF-1236-A0C5-7D974E4B200A}"/>
              </a:ext>
            </a:extLst>
          </p:cNvPr>
          <p:cNvSpPr txBox="1"/>
          <p:nvPr/>
        </p:nvSpPr>
        <p:spPr>
          <a:xfrm>
            <a:off x="8925274" y="3687893"/>
            <a:ext cx="234184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b="1" dirty="0"/>
              <a:t>다양한 분류 알고리즘</a:t>
            </a:r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1FA3644A-A517-27AE-508F-ECB861A67F6B}"/>
              </a:ext>
            </a:extLst>
          </p:cNvPr>
          <p:cNvSpPr txBox="1"/>
          <p:nvPr/>
        </p:nvSpPr>
        <p:spPr>
          <a:xfrm>
            <a:off x="5840837" y="3650375"/>
            <a:ext cx="234184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b="1" dirty="0"/>
              <a:t>트리 알고리즘</a:t>
            </a:r>
          </a:p>
        </p:txBody>
      </p:sp>
      <p:sp>
        <p:nvSpPr>
          <p:cNvPr id="284" name="TextBox 283">
            <a:extLst>
              <a:ext uri="{FF2B5EF4-FFF2-40B4-BE49-F238E27FC236}">
                <a16:creationId xmlns:a16="http://schemas.microsoft.com/office/drawing/2014/main" id="{DA5504A9-987B-B921-0619-25DBDDFA54AB}"/>
              </a:ext>
            </a:extLst>
          </p:cNvPr>
          <p:cNvSpPr txBox="1"/>
          <p:nvPr/>
        </p:nvSpPr>
        <p:spPr>
          <a:xfrm>
            <a:off x="2852040" y="3663958"/>
            <a:ext cx="234184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b="1" dirty="0"/>
              <a:t>비지도 학습</a:t>
            </a:r>
          </a:p>
        </p:txBody>
      </p:sp>
      <p:sp>
        <p:nvSpPr>
          <p:cNvPr id="285" name="TextBox 284">
            <a:extLst>
              <a:ext uri="{FF2B5EF4-FFF2-40B4-BE49-F238E27FC236}">
                <a16:creationId xmlns:a16="http://schemas.microsoft.com/office/drawing/2014/main" id="{DAFAB60B-9626-3F82-37CF-C1731D1E5649}"/>
              </a:ext>
            </a:extLst>
          </p:cNvPr>
          <p:cNvSpPr txBox="1"/>
          <p:nvPr/>
        </p:nvSpPr>
        <p:spPr>
          <a:xfrm>
            <a:off x="1528758" y="4555175"/>
            <a:ext cx="234184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b="1" dirty="0"/>
              <a:t>딥러닝을 시작합니다</a:t>
            </a:r>
          </a:p>
        </p:txBody>
      </p:sp>
      <p:sp>
        <p:nvSpPr>
          <p:cNvPr id="286" name="TextBox 285">
            <a:extLst>
              <a:ext uri="{FF2B5EF4-FFF2-40B4-BE49-F238E27FC236}">
                <a16:creationId xmlns:a16="http://schemas.microsoft.com/office/drawing/2014/main" id="{61917367-4ECA-AF33-0AE4-CF04CF7F41AF}"/>
              </a:ext>
            </a:extLst>
          </p:cNvPr>
          <p:cNvSpPr txBox="1"/>
          <p:nvPr/>
        </p:nvSpPr>
        <p:spPr>
          <a:xfrm>
            <a:off x="2852040" y="6023697"/>
            <a:ext cx="234184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b="1" dirty="0"/>
              <a:t>이미지를 위한 인공 신경망</a:t>
            </a:r>
          </a:p>
        </p:txBody>
      </p:sp>
      <p:sp>
        <p:nvSpPr>
          <p:cNvPr id="287" name="TextBox 286">
            <a:extLst>
              <a:ext uri="{FF2B5EF4-FFF2-40B4-BE49-F238E27FC236}">
                <a16:creationId xmlns:a16="http://schemas.microsoft.com/office/drawing/2014/main" id="{955BF713-9DF7-CC54-B85D-D77F22475BD4}"/>
              </a:ext>
            </a:extLst>
          </p:cNvPr>
          <p:cNvSpPr txBox="1"/>
          <p:nvPr/>
        </p:nvSpPr>
        <p:spPr>
          <a:xfrm>
            <a:off x="5637018" y="6023697"/>
            <a:ext cx="234184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b="1" dirty="0"/>
              <a:t>텍스트를 위한 인공 신경망</a:t>
            </a:r>
          </a:p>
        </p:txBody>
      </p:sp>
      <p:grpSp>
        <p:nvGrpSpPr>
          <p:cNvPr id="288" name="Group 52">
            <a:extLst>
              <a:ext uri="{FF2B5EF4-FFF2-40B4-BE49-F238E27FC236}">
                <a16:creationId xmlns:a16="http://schemas.microsoft.com/office/drawing/2014/main" id="{05590B24-3D25-27AE-AB29-08F367338853}"/>
              </a:ext>
            </a:extLst>
          </p:cNvPr>
          <p:cNvGrpSpPr/>
          <p:nvPr/>
        </p:nvGrpSpPr>
        <p:grpSpPr>
          <a:xfrm>
            <a:off x="1117980" y="3293231"/>
            <a:ext cx="762509" cy="109142"/>
            <a:chOff x="6620256" y="231648"/>
            <a:chExt cx="1194477" cy="170972"/>
          </a:xfrm>
        </p:grpSpPr>
        <p:sp>
          <p:nvSpPr>
            <p:cNvPr id="289" name="Oval 47">
              <a:extLst>
                <a:ext uri="{FF2B5EF4-FFF2-40B4-BE49-F238E27FC236}">
                  <a16:creationId xmlns:a16="http://schemas.microsoft.com/office/drawing/2014/main" id="{44BA8117-3E30-1DFA-ED75-1E3A8B6EF8A8}"/>
                </a:ext>
              </a:extLst>
            </p:cNvPr>
            <p:cNvSpPr/>
            <p:nvPr/>
          </p:nvSpPr>
          <p:spPr>
            <a:xfrm>
              <a:off x="6620256" y="231648"/>
              <a:ext cx="170972" cy="170972"/>
            </a:xfrm>
            <a:prstGeom prst="ellipse">
              <a:avLst/>
            </a:prstGeom>
            <a:solidFill>
              <a:srgbClr val="FF99FF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0" name="Oval 48">
              <a:extLst>
                <a:ext uri="{FF2B5EF4-FFF2-40B4-BE49-F238E27FC236}">
                  <a16:creationId xmlns:a16="http://schemas.microsoft.com/office/drawing/2014/main" id="{3FF54BFA-54CC-3451-1E4B-88D6D5EDAB7E}"/>
                </a:ext>
              </a:extLst>
            </p:cNvPr>
            <p:cNvSpPr/>
            <p:nvPr/>
          </p:nvSpPr>
          <p:spPr>
            <a:xfrm>
              <a:off x="6876132" y="231648"/>
              <a:ext cx="170972" cy="170972"/>
            </a:xfrm>
            <a:prstGeom prst="ellipse">
              <a:avLst/>
            </a:prstGeom>
            <a:solidFill>
              <a:srgbClr val="FF66FF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1" name="Oval 49">
              <a:extLst>
                <a:ext uri="{FF2B5EF4-FFF2-40B4-BE49-F238E27FC236}">
                  <a16:creationId xmlns:a16="http://schemas.microsoft.com/office/drawing/2014/main" id="{52113E12-CCA2-3254-F242-AE0723A66959}"/>
                </a:ext>
              </a:extLst>
            </p:cNvPr>
            <p:cNvSpPr/>
            <p:nvPr/>
          </p:nvSpPr>
          <p:spPr>
            <a:xfrm>
              <a:off x="7132008" y="231648"/>
              <a:ext cx="170972" cy="170972"/>
            </a:xfrm>
            <a:prstGeom prst="ellipse">
              <a:avLst/>
            </a:prstGeom>
            <a:solidFill>
              <a:srgbClr val="FF00FF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2" name="Oval 50">
              <a:extLst>
                <a:ext uri="{FF2B5EF4-FFF2-40B4-BE49-F238E27FC236}">
                  <a16:creationId xmlns:a16="http://schemas.microsoft.com/office/drawing/2014/main" id="{4413CFF3-5F96-C564-9DC1-6FBB4B5311CC}"/>
                </a:ext>
              </a:extLst>
            </p:cNvPr>
            <p:cNvSpPr/>
            <p:nvPr/>
          </p:nvSpPr>
          <p:spPr>
            <a:xfrm>
              <a:off x="7387884" y="231648"/>
              <a:ext cx="170972" cy="170972"/>
            </a:xfrm>
            <a:prstGeom prst="ellipse">
              <a:avLst/>
            </a:prstGeom>
            <a:solidFill>
              <a:srgbClr val="CC00CC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3" name="Oval 51">
              <a:extLst>
                <a:ext uri="{FF2B5EF4-FFF2-40B4-BE49-F238E27FC236}">
                  <a16:creationId xmlns:a16="http://schemas.microsoft.com/office/drawing/2014/main" id="{608CF110-92B5-AC5E-4E3A-F8F41569C627}"/>
                </a:ext>
              </a:extLst>
            </p:cNvPr>
            <p:cNvSpPr/>
            <p:nvPr/>
          </p:nvSpPr>
          <p:spPr>
            <a:xfrm>
              <a:off x="7643761" y="231648"/>
              <a:ext cx="170972" cy="170972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94" name="Group 53">
            <a:extLst>
              <a:ext uri="{FF2B5EF4-FFF2-40B4-BE49-F238E27FC236}">
                <a16:creationId xmlns:a16="http://schemas.microsoft.com/office/drawing/2014/main" id="{00026FBF-B323-3C06-3EC8-50644870A98B}"/>
              </a:ext>
            </a:extLst>
          </p:cNvPr>
          <p:cNvGrpSpPr/>
          <p:nvPr/>
        </p:nvGrpSpPr>
        <p:grpSpPr>
          <a:xfrm>
            <a:off x="4002984" y="1660410"/>
            <a:ext cx="781607" cy="111876"/>
            <a:chOff x="6620256" y="231648"/>
            <a:chExt cx="1194477" cy="170972"/>
          </a:xfrm>
        </p:grpSpPr>
        <p:sp>
          <p:nvSpPr>
            <p:cNvPr id="295" name="Oval 54">
              <a:extLst>
                <a:ext uri="{FF2B5EF4-FFF2-40B4-BE49-F238E27FC236}">
                  <a16:creationId xmlns:a16="http://schemas.microsoft.com/office/drawing/2014/main" id="{F6F21702-C5B7-5E52-F1C3-4EB4CB8E210A}"/>
                </a:ext>
              </a:extLst>
            </p:cNvPr>
            <p:cNvSpPr/>
            <p:nvPr/>
          </p:nvSpPr>
          <p:spPr>
            <a:xfrm>
              <a:off x="6620256" y="231648"/>
              <a:ext cx="170972" cy="170972"/>
            </a:xfrm>
            <a:prstGeom prst="ellipse">
              <a:avLst/>
            </a:prstGeom>
            <a:solidFill>
              <a:srgbClr val="FF99FF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6" name="Oval 55">
              <a:extLst>
                <a:ext uri="{FF2B5EF4-FFF2-40B4-BE49-F238E27FC236}">
                  <a16:creationId xmlns:a16="http://schemas.microsoft.com/office/drawing/2014/main" id="{878EFEAB-45C3-AB45-E65C-D83DEE50C6EE}"/>
                </a:ext>
              </a:extLst>
            </p:cNvPr>
            <p:cNvSpPr/>
            <p:nvPr/>
          </p:nvSpPr>
          <p:spPr>
            <a:xfrm>
              <a:off x="6876132" y="231648"/>
              <a:ext cx="170972" cy="170972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7" name="Oval 56">
              <a:extLst>
                <a:ext uri="{FF2B5EF4-FFF2-40B4-BE49-F238E27FC236}">
                  <a16:creationId xmlns:a16="http://schemas.microsoft.com/office/drawing/2014/main" id="{1D107360-AE40-2858-5137-BC71FB968FCF}"/>
                </a:ext>
              </a:extLst>
            </p:cNvPr>
            <p:cNvSpPr/>
            <p:nvPr/>
          </p:nvSpPr>
          <p:spPr>
            <a:xfrm>
              <a:off x="7132008" y="231648"/>
              <a:ext cx="170972" cy="170972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8" name="Oval 57">
              <a:extLst>
                <a:ext uri="{FF2B5EF4-FFF2-40B4-BE49-F238E27FC236}">
                  <a16:creationId xmlns:a16="http://schemas.microsoft.com/office/drawing/2014/main" id="{8010C22F-DB77-875B-7F33-685429A1A7E8}"/>
                </a:ext>
              </a:extLst>
            </p:cNvPr>
            <p:cNvSpPr/>
            <p:nvPr/>
          </p:nvSpPr>
          <p:spPr>
            <a:xfrm>
              <a:off x="7387884" y="231648"/>
              <a:ext cx="170972" cy="170972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9" name="Oval 58">
              <a:extLst>
                <a:ext uri="{FF2B5EF4-FFF2-40B4-BE49-F238E27FC236}">
                  <a16:creationId xmlns:a16="http://schemas.microsoft.com/office/drawing/2014/main" id="{40139ED5-29D6-9907-F67E-3D1DE3042DAB}"/>
                </a:ext>
              </a:extLst>
            </p:cNvPr>
            <p:cNvSpPr/>
            <p:nvPr/>
          </p:nvSpPr>
          <p:spPr>
            <a:xfrm>
              <a:off x="7643761" y="231648"/>
              <a:ext cx="170972" cy="170972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00" name="Group 59">
            <a:extLst>
              <a:ext uri="{FF2B5EF4-FFF2-40B4-BE49-F238E27FC236}">
                <a16:creationId xmlns:a16="http://schemas.microsoft.com/office/drawing/2014/main" id="{DD84EC20-FDA2-46E7-48DA-7B29D5EC19CB}"/>
              </a:ext>
            </a:extLst>
          </p:cNvPr>
          <p:cNvGrpSpPr/>
          <p:nvPr/>
        </p:nvGrpSpPr>
        <p:grpSpPr>
          <a:xfrm>
            <a:off x="7516826" y="1648563"/>
            <a:ext cx="781607" cy="111876"/>
            <a:chOff x="6620256" y="231648"/>
            <a:chExt cx="1194477" cy="170972"/>
          </a:xfrm>
        </p:grpSpPr>
        <p:sp>
          <p:nvSpPr>
            <p:cNvPr id="301" name="Oval 60">
              <a:extLst>
                <a:ext uri="{FF2B5EF4-FFF2-40B4-BE49-F238E27FC236}">
                  <a16:creationId xmlns:a16="http://schemas.microsoft.com/office/drawing/2014/main" id="{0BA1425B-9BE7-1677-8E95-65040F867AAF}"/>
                </a:ext>
              </a:extLst>
            </p:cNvPr>
            <p:cNvSpPr/>
            <p:nvPr/>
          </p:nvSpPr>
          <p:spPr>
            <a:xfrm>
              <a:off x="6620256" y="231648"/>
              <a:ext cx="170972" cy="170972"/>
            </a:xfrm>
            <a:prstGeom prst="ellipse">
              <a:avLst/>
            </a:prstGeom>
            <a:solidFill>
              <a:srgbClr val="FF99FF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2" name="Oval 61">
              <a:extLst>
                <a:ext uri="{FF2B5EF4-FFF2-40B4-BE49-F238E27FC236}">
                  <a16:creationId xmlns:a16="http://schemas.microsoft.com/office/drawing/2014/main" id="{1CD9FDA2-F451-A9AC-3AD5-45667E02B896}"/>
                </a:ext>
              </a:extLst>
            </p:cNvPr>
            <p:cNvSpPr/>
            <p:nvPr/>
          </p:nvSpPr>
          <p:spPr>
            <a:xfrm>
              <a:off x="6876132" y="231648"/>
              <a:ext cx="170972" cy="170972"/>
            </a:xfrm>
            <a:prstGeom prst="ellipse">
              <a:avLst/>
            </a:prstGeom>
            <a:solidFill>
              <a:srgbClr val="FF66FF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3" name="Oval 62">
              <a:extLst>
                <a:ext uri="{FF2B5EF4-FFF2-40B4-BE49-F238E27FC236}">
                  <a16:creationId xmlns:a16="http://schemas.microsoft.com/office/drawing/2014/main" id="{19A7D24A-E50F-DC97-4404-606859F25FA4}"/>
                </a:ext>
              </a:extLst>
            </p:cNvPr>
            <p:cNvSpPr/>
            <p:nvPr/>
          </p:nvSpPr>
          <p:spPr>
            <a:xfrm>
              <a:off x="7132008" y="231648"/>
              <a:ext cx="170972" cy="170972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4" name="Oval 63">
              <a:extLst>
                <a:ext uri="{FF2B5EF4-FFF2-40B4-BE49-F238E27FC236}">
                  <a16:creationId xmlns:a16="http://schemas.microsoft.com/office/drawing/2014/main" id="{3FBB6500-708F-D2EC-EF43-97EC1A7535E1}"/>
                </a:ext>
              </a:extLst>
            </p:cNvPr>
            <p:cNvSpPr/>
            <p:nvPr/>
          </p:nvSpPr>
          <p:spPr>
            <a:xfrm>
              <a:off x="7387884" y="231648"/>
              <a:ext cx="170972" cy="170972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5" name="Oval 64">
              <a:extLst>
                <a:ext uri="{FF2B5EF4-FFF2-40B4-BE49-F238E27FC236}">
                  <a16:creationId xmlns:a16="http://schemas.microsoft.com/office/drawing/2014/main" id="{26D8B479-9B69-558B-4A4F-5DA11D06A567}"/>
                </a:ext>
              </a:extLst>
            </p:cNvPr>
            <p:cNvSpPr/>
            <p:nvPr/>
          </p:nvSpPr>
          <p:spPr>
            <a:xfrm>
              <a:off x="7643761" y="231648"/>
              <a:ext cx="170972" cy="170972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06" name="Group 71">
            <a:extLst>
              <a:ext uri="{FF2B5EF4-FFF2-40B4-BE49-F238E27FC236}">
                <a16:creationId xmlns:a16="http://schemas.microsoft.com/office/drawing/2014/main" id="{F3E557FA-DD7C-9A62-0174-FBD45E96559F}"/>
              </a:ext>
            </a:extLst>
          </p:cNvPr>
          <p:cNvGrpSpPr/>
          <p:nvPr/>
        </p:nvGrpSpPr>
        <p:grpSpPr>
          <a:xfrm>
            <a:off x="9668801" y="3949020"/>
            <a:ext cx="781607" cy="111876"/>
            <a:chOff x="6620256" y="231648"/>
            <a:chExt cx="1194477" cy="170972"/>
          </a:xfrm>
        </p:grpSpPr>
        <p:sp>
          <p:nvSpPr>
            <p:cNvPr id="307" name="Oval 72">
              <a:extLst>
                <a:ext uri="{FF2B5EF4-FFF2-40B4-BE49-F238E27FC236}">
                  <a16:creationId xmlns:a16="http://schemas.microsoft.com/office/drawing/2014/main" id="{13A746CC-45DD-3138-8A44-89D5B9E58428}"/>
                </a:ext>
              </a:extLst>
            </p:cNvPr>
            <p:cNvSpPr/>
            <p:nvPr/>
          </p:nvSpPr>
          <p:spPr>
            <a:xfrm>
              <a:off x="6620256" y="231648"/>
              <a:ext cx="170972" cy="170972"/>
            </a:xfrm>
            <a:prstGeom prst="ellipse">
              <a:avLst/>
            </a:prstGeom>
            <a:solidFill>
              <a:srgbClr val="FF99FF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8" name="Oval 73">
              <a:extLst>
                <a:ext uri="{FF2B5EF4-FFF2-40B4-BE49-F238E27FC236}">
                  <a16:creationId xmlns:a16="http://schemas.microsoft.com/office/drawing/2014/main" id="{2DBB532E-9656-F210-42E7-E00513007B6C}"/>
                </a:ext>
              </a:extLst>
            </p:cNvPr>
            <p:cNvSpPr/>
            <p:nvPr/>
          </p:nvSpPr>
          <p:spPr>
            <a:xfrm>
              <a:off x="6876132" y="231648"/>
              <a:ext cx="170972" cy="170972"/>
            </a:xfrm>
            <a:prstGeom prst="ellipse">
              <a:avLst/>
            </a:prstGeom>
            <a:solidFill>
              <a:srgbClr val="FF66FF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9" name="Oval 74">
              <a:extLst>
                <a:ext uri="{FF2B5EF4-FFF2-40B4-BE49-F238E27FC236}">
                  <a16:creationId xmlns:a16="http://schemas.microsoft.com/office/drawing/2014/main" id="{83A9DE78-8F14-8824-3076-3D7C2505A8F0}"/>
                </a:ext>
              </a:extLst>
            </p:cNvPr>
            <p:cNvSpPr/>
            <p:nvPr/>
          </p:nvSpPr>
          <p:spPr>
            <a:xfrm>
              <a:off x="7132008" y="231648"/>
              <a:ext cx="170972" cy="170972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0" name="Oval 75">
              <a:extLst>
                <a:ext uri="{FF2B5EF4-FFF2-40B4-BE49-F238E27FC236}">
                  <a16:creationId xmlns:a16="http://schemas.microsoft.com/office/drawing/2014/main" id="{28F0D80B-9B08-EBD0-5B29-C928559EAD8F}"/>
                </a:ext>
              </a:extLst>
            </p:cNvPr>
            <p:cNvSpPr/>
            <p:nvPr/>
          </p:nvSpPr>
          <p:spPr>
            <a:xfrm>
              <a:off x="7387884" y="231648"/>
              <a:ext cx="170972" cy="170972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1" name="Oval 76">
              <a:extLst>
                <a:ext uri="{FF2B5EF4-FFF2-40B4-BE49-F238E27FC236}">
                  <a16:creationId xmlns:a16="http://schemas.microsoft.com/office/drawing/2014/main" id="{A2DD570E-0E39-9459-2296-55CFEB9D742F}"/>
                </a:ext>
              </a:extLst>
            </p:cNvPr>
            <p:cNvSpPr/>
            <p:nvPr/>
          </p:nvSpPr>
          <p:spPr>
            <a:xfrm>
              <a:off x="7643761" y="231648"/>
              <a:ext cx="170972" cy="170972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12" name="Group 78">
            <a:extLst>
              <a:ext uri="{FF2B5EF4-FFF2-40B4-BE49-F238E27FC236}">
                <a16:creationId xmlns:a16="http://schemas.microsoft.com/office/drawing/2014/main" id="{220F6764-4D84-D277-EBE3-7E5B524BBC7F}"/>
              </a:ext>
            </a:extLst>
          </p:cNvPr>
          <p:cNvGrpSpPr/>
          <p:nvPr/>
        </p:nvGrpSpPr>
        <p:grpSpPr>
          <a:xfrm>
            <a:off x="6620324" y="3940957"/>
            <a:ext cx="781607" cy="111876"/>
            <a:chOff x="6620256" y="231648"/>
            <a:chExt cx="1194477" cy="170972"/>
          </a:xfrm>
        </p:grpSpPr>
        <p:sp>
          <p:nvSpPr>
            <p:cNvPr id="313" name="Oval 79">
              <a:extLst>
                <a:ext uri="{FF2B5EF4-FFF2-40B4-BE49-F238E27FC236}">
                  <a16:creationId xmlns:a16="http://schemas.microsoft.com/office/drawing/2014/main" id="{C2D86B4C-6CEF-4A28-6EBF-CFBBF4523C5D}"/>
                </a:ext>
              </a:extLst>
            </p:cNvPr>
            <p:cNvSpPr/>
            <p:nvPr/>
          </p:nvSpPr>
          <p:spPr>
            <a:xfrm>
              <a:off x="6620256" y="231648"/>
              <a:ext cx="170972" cy="170972"/>
            </a:xfrm>
            <a:prstGeom prst="ellipse">
              <a:avLst/>
            </a:prstGeom>
            <a:solidFill>
              <a:srgbClr val="FF99FF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4" name="Oval 80">
              <a:extLst>
                <a:ext uri="{FF2B5EF4-FFF2-40B4-BE49-F238E27FC236}">
                  <a16:creationId xmlns:a16="http://schemas.microsoft.com/office/drawing/2014/main" id="{80695270-33C4-1FD9-CE36-E8C822EAE8E2}"/>
                </a:ext>
              </a:extLst>
            </p:cNvPr>
            <p:cNvSpPr/>
            <p:nvPr/>
          </p:nvSpPr>
          <p:spPr>
            <a:xfrm>
              <a:off x="6876132" y="231648"/>
              <a:ext cx="170972" cy="170972"/>
            </a:xfrm>
            <a:prstGeom prst="ellipse">
              <a:avLst/>
            </a:prstGeom>
            <a:solidFill>
              <a:srgbClr val="FF66FF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5" name="Oval 81">
              <a:extLst>
                <a:ext uri="{FF2B5EF4-FFF2-40B4-BE49-F238E27FC236}">
                  <a16:creationId xmlns:a16="http://schemas.microsoft.com/office/drawing/2014/main" id="{008E9571-5C85-CA13-4EBD-5D3B88C5C335}"/>
                </a:ext>
              </a:extLst>
            </p:cNvPr>
            <p:cNvSpPr/>
            <p:nvPr/>
          </p:nvSpPr>
          <p:spPr>
            <a:xfrm>
              <a:off x="7132008" y="231648"/>
              <a:ext cx="170972" cy="170972"/>
            </a:xfrm>
            <a:prstGeom prst="ellipse">
              <a:avLst/>
            </a:prstGeom>
            <a:solidFill>
              <a:srgbClr val="FF00FF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6" name="Oval 82">
              <a:extLst>
                <a:ext uri="{FF2B5EF4-FFF2-40B4-BE49-F238E27FC236}">
                  <a16:creationId xmlns:a16="http://schemas.microsoft.com/office/drawing/2014/main" id="{30CF92DF-0C92-EEE1-139D-D2441E3EF430}"/>
                </a:ext>
              </a:extLst>
            </p:cNvPr>
            <p:cNvSpPr/>
            <p:nvPr/>
          </p:nvSpPr>
          <p:spPr>
            <a:xfrm>
              <a:off x="7387884" y="231648"/>
              <a:ext cx="170972" cy="170972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7" name="Oval 83">
              <a:extLst>
                <a:ext uri="{FF2B5EF4-FFF2-40B4-BE49-F238E27FC236}">
                  <a16:creationId xmlns:a16="http://schemas.microsoft.com/office/drawing/2014/main" id="{36BBA687-39BE-A00C-EEA1-EB32DC7A43A4}"/>
                </a:ext>
              </a:extLst>
            </p:cNvPr>
            <p:cNvSpPr/>
            <p:nvPr/>
          </p:nvSpPr>
          <p:spPr>
            <a:xfrm>
              <a:off x="7643761" y="231648"/>
              <a:ext cx="170972" cy="170972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18" name="Group 84">
            <a:extLst>
              <a:ext uri="{FF2B5EF4-FFF2-40B4-BE49-F238E27FC236}">
                <a16:creationId xmlns:a16="http://schemas.microsoft.com/office/drawing/2014/main" id="{B628D79A-5B48-7540-6002-5A171E43AB68}"/>
              </a:ext>
            </a:extLst>
          </p:cNvPr>
          <p:cNvGrpSpPr/>
          <p:nvPr/>
        </p:nvGrpSpPr>
        <p:grpSpPr>
          <a:xfrm>
            <a:off x="3581354" y="3932775"/>
            <a:ext cx="781607" cy="111876"/>
            <a:chOff x="6620256" y="231648"/>
            <a:chExt cx="1194477" cy="170972"/>
          </a:xfrm>
        </p:grpSpPr>
        <p:sp>
          <p:nvSpPr>
            <p:cNvPr id="319" name="Oval 85">
              <a:extLst>
                <a:ext uri="{FF2B5EF4-FFF2-40B4-BE49-F238E27FC236}">
                  <a16:creationId xmlns:a16="http://schemas.microsoft.com/office/drawing/2014/main" id="{A101C4BE-B318-7435-6D19-53CDA72AB256}"/>
                </a:ext>
              </a:extLst>
            </p:cNvPr>
            <p:cNvSpPr/>
            <p:nvPr/>
          </p:nvSpPr>
          <p:spPr>
            <a:xfrm>
              <a:off x="6620256" y="231648"/>
              <a:ext cx="170972" cy="170972"/>
            </a:xfrm>
            <a:prstGeom prst="ellipse">
              <a:avLst/>
            </a:prstGeom>
            <a:solidFill>
              <a:srgbClr val="FF99FF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0" name="Oval 86">
              <a:extLst>
                <a:ext uri="{FF2B5EF4-FFF2-40B4-BE49-F238E27FC236}">
                  <a16:creationId xmlns:a16="http://schemas.microsoft.com/office/drawing/2014/main" id="{A72145EC-4A82-6027-317E-E4DEF02358DB}"/>
                </a:ext>
              </a:extLst>
            </p:cNvPr>
            <p:cNvSpPr/>
            <p:nvPr/>
          </p:nvSpPr>
          <p:spPr>
            <a:xfrm>
              <a:off x="6876132" y="231648"/>
              <a:ext cx="170972" cy="170972"/>
            </a:xfrm>
            <a:prstGeom prst="ellipse">
              <a:avLst/>
            </a:prstGeom>
            <a:solidFill>
              <a:srgbClr val="FF66FF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1" name="Oval 87">
              <a:extLst>
                <a:ext uri="{FF2B5EF4-FFF2-40B4-BE49-F238E27FC236}">
                  <a16:creationId xmlns:a16="http://schemas.microsoft.com/office/drawing/2014/main" id="{17AE8D65-7B69-ACB5-C03D-AD3CF7D8FA73}"/>
                </a:ext>
              </a:extLst>
            </p:cNvPr>
            <p:cNvSpPr/>
            <p:nvPr/>
          </p:nvSpPr>
          <p:spPr>
            <a:xfrm>
              <a:off x="7132008" y="231648"/>
              <a:ext cx="170972" cy="170972"/>
            </a:xfrm>
            <a:prstGeom prst="ellipse">
              <a:avLst/>
            </a:prstGeom>
            <a:solidFill>
              <a:srgbClr val="FF00FF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2" name="Oval 88">
              <a:extLst>
                <a:ext uri="{FF2B5EF4-FFF2-40B4-BE49-F238E27FC236}">
                  <a16:creationId xmlns:a16="http://schemas.microsoft.com/office/drawing/2014/main" id="{E7BE91CD-4C78-FA88-E28A-719FC5F77E7B}"/>
                </a:ext>
              </a:extLst>
            </p:cNvPr>
            <p:cNvSpPr/>
            <p:nvPr/>
          </p:nvSpPr>
          <p:spPr>
            <a:xfrm>
              <a:off x="7387884" y="231648"/>
              <a:ext cx="170972" cy="170972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3" name="Oval 89">
              <a:extLst>
                <a:ext uri="{FF2B5EF4-FFF2-40B4-BE49-F238E27FC236}">
                  <a16:creationId xmlns:a16="http://schemas.microsoft.com/office/drawing/2014/main" id="{F085F953-BFEC-C20B-8D8C-6F2871ABC13E}"/>
                </a:ext>
              </a:extLst>
            </p:cNvPr>
            <p:cNvSpPr/>
            <p:nvPr/>
          </p:nvSpPr>
          <p:spPr>
            <a:xfrm>
              <a:off x="7643761" y="231648"/>
              <a:ext cx="170972" cy="170972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24" name="Group 90">
            <a:extLst>
              <a:ext uri="{FF2B5EF4-FFF2-40B4-BE49-F238E27FC236}">
                <a16:creationId xmlns:a16="http://schemas.microsoft.com/office/drawing/2014/main" id="{45B49325-5FF1-E15C-8795-E4C995B689A2}"/>
              </a:ext>
            </a:extLst>
          </p:cNvPr>
          <p:cNvGrpSpPr/>
          <p:nvPr/>
        </p:nvGrpSpPr>
        <p:grpSpPr>
          <a:xfrm>
            <a:off x="2308877" y="4832174"/>
            <a:ext cx="781607" cy="111876"/>
            <a:chOff x="6620256" y="231648"/>
            <a:chExt cx="1194477" cy="170972"/>
          </a:xfrm>
        </p:grpSpPr>
        <p:sp>
          <p:nvSpPr>
            <p:cNvPr id="325" name="Oval 91">
              <a:extLst>
                <a:ext uri="{FF2B5EF4-FFF2-40B4-BE49-F238E27FC236}">
                  <a16:creationId xmlns:a16="http://schemas.microsoft.com/office/drawing/2014/main" id="{FC981893-2E48-0165-A0D7-68ED22672C61}"/>
                </a:ext>
              </a:extLst>
            </p:cNvPr>
            <p:cNvSpPr/>
            <p:nvPr/>
          </p:nvSpPr>
          <p:spPr>
            <a:xfrm>
              <a:off x="6620256" y="231648"/>
              <a:ext cx="170972" cy="170972"/>
            </a:xfrm>
            <a:prstGeom prst="ellipse">
              <a:avLst/>
            </a:prstGeom>
            <a:solidFill>
              <a:srgbClr val="FF99FF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6" name="Oval 92">
              <a:extLst>
                <a:ext uri="{FF2B5EF4-FFF2-40B4-BE49-F238E27FC236}">
                  <a16:creationId xmlns:a16="http://schemas.microsoft.com/office/drawing/2014/main" id="{D14D4CC3-B514-85FC-5789-E221E810D8F4}"/>
                </a:ext>
              </a:extLst>
            </p:cNvPr>
            <p:cNvSpPr/>
            <p:nvPr/>
          </p:nvSpPr>
          <p:spPr>
            <a:xfrm>
              <a:off x="6876132" y="231648"/>
              <a:ext cx="170972" cy="170972"/>
            </a:xfrm>
            <a:prstGeom prst="ellipse">
              <a:avLst/>
            </a:prstGeom>
            <a:solidFill>
              <a:srgbClr val="FF66FF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7" name="Oval 93">
              <a:extLst>
                <a:ext uri="{FF2B5EF4-FFF2-40B4-BE49-F238E27FC236}">
                  <a16:creationId xmlns:a16="http://schemas.microsoft.com/office/drawing/2014/main" id="{E91F6130-C21E-9201-DD7F-FCBD0FE662CD}"/>
                </a:ext>
              </a:extLst>
            </p:cNvPr>
            <p:cNvSpPr/>
            <p:nvPr/>
          </p:nvSpPr>
          <p:spPr>
            <a:xfrm>
              <a:off x="7132008" y="231648"/>
              <a:ext cx="170972" cy="170972"/>
            </a:xfrm>
            <a:prstGeom prst="ellipse">
              <a:avLst/>
            </a:prstGeom>
            <a:solidFill>
              <a:srgbClr val="FF00FF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8" name="Oval 94">
              <a:extLst>
                <a:ext uri="{FF2B5EF4-FFF2-40B4-BE49-F238E27FC236}">
                  <a16:creationId xmlns:a16="http://schemas.microsoft.com/office/drawing/2014/main" id="{6555EA22-557B-3B2F-0157-B0655D9AF32B}"/>
                </a:ext>
              </a:extLst>
            </p:cNvPr>
            <p:cNvSpPr/>
            <p:nvPr/>
          </p:nvSpPr>
          <p:spPr>
            <a:xfrm>
              <a:off x="7387884" y="231648"/>
              <a:ext cx="170972" cy="170972"/>
            </a:xfrm>
            <a:prstGeom prst="ellipse">
              <a:avLst/>
            </a:prstGeom>
            <a:solidFill>
              <a:srgbClr val="CC00CC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9" name="Oval 95">
              <a:extLst>
                <a:ext uri="{FF2B5EF4-FFF2-40B4-BE49-F238E27FC236}">
                  <a16:creationId xmlns:a16="http://schemas.microsoft.com/office/drawing/2014/main" id="{4B291156-A7E7-41CF-969E-0956ACBF16A6}"/>
                </a:ext>
              </a:extLst>
            </p:cNvPr>
            <p:cNvSpPr/>
            <p:nvPr/>
          </p:nvSpPr>
          <p:spPr>
            <a:xfrm>
              <a:off x="7643761" y="231648"/>
              <a:ext cx="170972" cy="170972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30" name="Group 96">
            <a:extLst>
              <a:ext uri="{FF2B5EF4-FFF2-40B4-BE49-F238E27FC236}">
                <a16:creationId xmlns:a16="http://schemas.microsoft.com/office/drawing/2014/main" id="{281F0EEE-CF3B-949D-2FC1-DBD8D729A460}"/>
              </a:ext>
            </a:extLst>
          </p:cNvPr>
          <p:cNvGrpSpPr/>
          <p:nvPr/>
        </p:nvGrpSpPr>
        <p:grpSpPr>
          <a:xfrm>
            <a:off x="3661942" y="6300696"/>
            <a:ext cx="781607" cy="111876"/>
            <a:chOff x="6620256" y="231648"/>
            <a:chExt cx="1194477" cy="170972"/>
          </a:xfrm>
        </p:grpSpPr>
        <p:sp>
          <p:nvSpPr>
            <p:cNvPr id="331" name="Oval 97">
              <a:extLst>
                <a:ext uri="{FF2B5EF4-FFF2-40B4-BE49-F238E27FC236}">
                  <a16:creationId xmlns:a16="http://schemas.microsoft.com/office/drawing/2014/main" id="{8EA64B54-E846-E179-5720-F377F24F3AF4}"/>
                </a:ext>
              </a:extLst>
            </p:cNvPr>
            <p:cNvSpPr/>
            <p:nvPr/>
          </p:nvSpPr>
          <p:spPr>
            <a:xfrm>
              <a:off x="6620256" y="231648"/>
              <a:ext cx="170972" cy="170972"/>
            </a:xfrm>
            <a:prstGeom prst="ellipse">
              <a:avLst/>
            </a:prstGeom>
            <a:solidFill>
              <a:srgbClr val="FF99FF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2" name="Oval 98">
              <a:extLst>
                <a:ext uri="{FF2B5EF4-FFF2-40B4-BE49-F238E27FC236}">
                  <a16:creationId xmlns:a16="http://schemas.microsoft.com/office/drawing/2014/main" id="{DF6CB16C-1518-A94D-8542-5240E0B458D6}"/>
                </a:ext>
              </a:extLst>
            </p:cNvPr>
            <p:cNvSpPr/>
            <p:nvPr/>
          </p:nvSpPr>
          <p:spPr>
            <a:xfrm>
              <a:off x="6876132" y="231648"/>
              <a:ext cx="170972" cy="170972"/>
            </a:xfrm>
            <a:prstGeom prst="ellipse">
              <a:avLst/>
            </a:prstGeom>
            <a:solidFill>
              <a:srgbClr val="FF66FF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3" name="Oval 99">
              <a:extLst>
                <a:ext uri="{FF2B5EF4-FFF2-40B4-BE49-F238E27FC236}">
                  <a16:creationId xmlns:a16="http://schemas.microsoft.com/office/drawing/2014/main" id="{E845FE2B-2636-7798-A2E2-7722017E74A1}"/>
                </a:ext>
              </a:extLst>
            </p:cNvPr>
            <p:cNvSpPr/>
            <p:nvPr/>
          </p:nvSpPr>
          <p:spPr>
            <a:xfrm>
              <a:off x="7132008" y="231648"/>
              <a:ext cx="170972" cy="170972"/>
            </a:xfrm>
            <a:prstGeom prst="ellipse">
              <a:avLst/>
            </a:prstGeom>
            <a:solidFill>
              <a:srgbClr val="FF00FF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4" name="Oval 100">
              <a:extLst>
                <a:ext uri="{FF2B5EF4-FFF2-40B4-BE49-F238E27FC236}">
                  <a16:creationId xmlns:a16="http://schemas.microsoft.com/office/drawing/2014/main" id="{6770AF44-9727-4483-EC79-2F147AEF8717}"/>
                </a:ext>
              </a:extLst>
            </p:cNvPr>
            <p:cNvSpPr/>
            <p:nvPr/>
          </p:nvSpPr>
          <p:spPr>
            <a:xfrm>
              <a:off x="7387884" y="231648"/>
              <a:ext cx="170972" cy="170972"/>
            </a:xfrm>
            <a:prstGeom prst="ellipse">
              <a:avLst/>
            </a:prstGeom>
            <a:solidFill>
              <a:srgbClr val="CC00CC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5" name="Oval 101">
              <a:extLst>
                <a:ext uri="{FF2B5EF4-FFF2-40B4-BE49-F238E27FC236}">
                  <a16:creationId xmlns:a16="http://schemas.microsoft.com/office/drawing/2014/main" id="{7D1B5E45-F211-6A92-6A28-15AABDA90E76}"/>
                </a:ext>
              </a:extLst>
            </p:cNvPr>
            <p:cNvSpPr/>
            <p:nvPr/>
          </p:nvSpPr>
          <p:spPr>
            <a:xfrm>
              <a:off x="7643761" y="231648"/>
              <a:ext cx="170972" cy="170972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36" name="Group 102">
            <a:extLst>
              <a:ext uri="{FF2B5EF4-FFF2-40B4-BE49-F238E27FC236}">
                <a16:creationId xmlns:a16="http://schemas.microsoft.com/office/drawing/2014/main" id="{4BF785EC-86E6-1F99-9895-A404C401422B}"/>
              </a:ext>
            </a:extLst>
          </p:cNvPr>
          <p:cNvGrpSpPr/>
          <p:nvPr/>
        </p:nvGrpSpPr>
        <p:grpSpPr>
          <a:xfrm>
            <a:off x="6280713" y="6300696"/>
            <a:ext cx="781607" cy="111876"/>
            <a:chOff x="6620256" y="231648"/>
            <a:chExt cx="1194477" cy="170972"/>
          </a:xfrm>
        </p:grpSpPr>
        <p:sp>
          <p:nvSpPr>
            <p:cNvPr id="337" name="Oval 103">
              <a:extLst>
                <a:ext uri="{FF2B5EF4-FFF2-40B4-BE49-F238E27FC236}">
                  <a16:creationId xmlns:a16="http://schemas.microsoft.com/office/drawing/2014/main" id="{1E40D9BE-E76D-29A5-E502-B79E9FDE767F}"/>
                </a:ext>
              </a:extLst>
            </p:cNvPr>
            <p:cNvSpPr/>
            <p:nvPr/>
          </p:nvSpPr>
          <p:spPr>
            <a:xfrm>
              <a:off x="6620256" y="231648"/>
              <a:ext cx="170972" cy="170972"/>
            </a:xfrm>
            <a:prstGeom prst="ellipse">
              <a:avLst/>
            </a:prstGeom>
            <a:solidFill>
              <a:srgbClr val="FF99FF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8" name="Oval 104">
              <a:extLst>
                <a:ext uri="{FF2B5EF4-FFF2-40B4-BE49-F238E27FC236}">
                  <a16:creationId xmlns:a16="http://schemas.microsoft.com/office/drawing/2014/main" id="{A2B775F3-EEA9-4B1E-B6D9-29770CF4C98E}"/>
                </a:ext>
              </a:extLst>
            </p:cNvPr>
            <p:cNvSpPr/>
            <p:nvPr/>
          </p:nvSpPr>
          <p:spPr>
            <a:xfrm>
              <a:off x="6876132" y="231648"/>
              <a:ext cx="170972" cy="170972"/>
            </a:xfrm>
            <a:prstGeom prst="ellipse">
              <a:avLst/>
            </a:prstGeom>
            <a:solidFill>
              <a:srgbClr val="FF66FF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9" name="Oval 105">
              <a:extLst>
                <a:ext uri="{FF2B5EF4-FFF2-40B4-BE49-F238E27FC236}">
                  <a16:creationId xmlns:a16="http://schemas.microsoft.com/office/drawing/2014/main" id="{8D7EFE39-00C0-A2E0-7206-98591091BD87}"/>
                </a:ext>
              </a:extLst>
            </p:cNvPr>
            <p:cNvSpPr/>
            <p:nvPr/>
          </p:nvSpPr>
          <p:spPr>
            <a:xfrm>
              <a:off x="7132008" y="231648"/>
              <a:ext cx="170972" cy="170972"/>
            </a:xfrm>
            <a:prstGeom prst="ellipse">
              <a:avLst/>
            </a:prstGeom>
            <a:solidFill>
              <a:srgbClr val="FF00FF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0" name="Oval 106">
              <a:extLst>
                <a:ext uri="{FF2B5EF4-FFF2-40B4-BE49-F238E27FC236}">
                  <a16:creationId xmlns:a16="http://schemas.microsoft.com/office/drawing/2014/main" id="{EF74A8C9-92C1-37E8-B13E-A8784328546F}"/>
                </a:ext>
              </a:extLst>
            </p:cNvPr>
            <p:cNvSpPr/>
            <p:nvPr/>
          </p:nvSpPr>
          <p:spPr>
            <a:xfrm>
              <a:off x="7387884" y="231648"/>
              <a:ext cx="170972" cy="170972"/>
            </a:xfrm>
            <a:prstGeom prst="ellipse">
              <a:avLst/>
            </a:prstGeom>
            <a:solidFill>
              <a:srgbClr val="CC00CC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1" name="Oval 107">
              <a:extLst>
                <a:ext uri="{FF2B5EF4-FFF2-40B4-BE49-F238E27FC236}">
                  <a16:creationId xmlns:a16="http://schemas.microsoft.com/office/drawing/2014/main" id="{AB8655A4-D557-4969-6B03-410A39B79524}"/>
                </a:ext>
              </a:extLst>
            </p:cNvPr>
            <p:cNvSpPr/>
            <p:nvPr/>
          </p:nvSpPr>
          <p:spPr>
            <a:xfrm>
              <a:off x="7643761" y="231648"/>
              <a:ext cx="170972" cy="170972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42" name="Picture 109">
            <a:extLst>
              <a:ext uri="{FF2B5EF4-FFF2-40B4-BE49-F238E27FC236}">
                <a16:creationId xmlns:a16="http://schemas.microsoft.com/office/drawing/2014/main" id="{DDE9989D-619F-3B01-FAC8-A4EE6C872B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53977" y="4566768"/>
            <a:ext cx="816091" cy="726831"/>
          </a:xfrm>
          <a:prstGeom prst="rect">
            <a:avLst/>
          </a:prstGeom>
        </p:spPr>
      </p:pic>
      <p:pic>
        <p:nvPicPr>
          <p:cNvPr id="343" name="Picture 117">
            <a:extLst>
              <a:ext uri="{FF2B5EF4-FFF2-40B4-BE49-F238E27FC236}">
                <a16:creationId xmlns:a16="http://schemas.microsoft.com/office/drawing/2014/main" id="{813C5220-E820-CCD8-3DE3-BD66C42F5B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3827" y="2800280"/>
            <a:ext cx="585825" cy="595027"/>
          </a:xfrm>
          <a:prstGeom prst="rect">
            <a:avLst/>
          </a:prstGeom>
        </p:spPr>
      </p:pic>
      <p:sp>
        <p:nvSpPr>
          <p:cNvPr id="344" name="사각형: 둥근 모서리 343">
            <a:extLst>
              <a:ext uri="{FF2B5EF4-FFF2-40B4-BE49-F238E27FC236}">
                <a16:creationId xmlns:a16="http://schemas.microsoft.com/office/drawing/2014/main" id="{45AA9070-9502-5DEA-A8BD-D7A53D8CEACE}"/>
              </a:ext>
            </a:extLst>
          </p:cNvPr>
          <p:cNvSpPr/>
          <p:nvPr/>
        </p:nvSpPr>
        <p:spPr>
          <a:xfrm>
            <a:off x="544686" y="865559"/>
            <a:ext cx="1011671" cy="227029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/>
              <a:t>머신러닝편</a:t>
            </a:r>
          </a:p>
        </p:txBody>
      </p:sp>
      <p:sp>
        <p:nvSpPr>
          <p:cNvPr id="345" name="사각형: 둥근 모서리 344">
            <a:extLst>
              <a:ext uri="{FF2B5EF4-FFF2-40B4-BE49-F238E27FC236}">
                <a16:creationId xmlns:a16="http://schemas.microsoft.com/office/drawing/2014/main" id="{3CC05D4F-DA99-7251-395D-7BE6907022ED}"/>
              </a:ext>
            </a:extLst>
          </p:cNvPr>
          <p:cNvSpPr/>
          <p:nvPr/>
        </p:nvSpPr>
        <p:spPr>
          <a:xfrm>
            <a:off x="517087" y="1997822"/>
            <a:ext cx="1011671" cy="227029"/>
          </a:xfrm>
          <a:prstGeom prst="roundRect">
            <a:avLst>
              <a:gd name="adj" fmla="val 50000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/>
              <a:t>딥러닝편</a:t>
            </a:r>
          </a:p>
        </p:txBody>
      </p:sp>
      <p:sp>
        <p:nvSpPr>
          <p:cNvPr id="346" name="Oval 27">
            <a:extLst>
              <a:ext uri="{FF2B5EF4-FFF2-40B4-BE49-F238E27FC236}">
                <a16:creationId xmlns:a16="http://schemas.microsoft.com/office/drawing/2014/main" id="{E926D801-B563-8CB0-8EE7-E105120A397E}"/>
              </a:ext>
            </a:extLst>
          </p:cNvPr>
          <p:cNvSpPr/>
          <p:nvPr/>
        </p:nvSpPr>
        <p:spPr>
          <a:xfrm>
            <a:off x="9077641" y="5707235"/>
            <a:ext cx="279083" cy="279083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400" b="1">
                <a:latin typeface="+mn-ea"/>
              </a:rPr>
              <a:t>10</a:t>
            </a:r>
            <a:endParaRPr lang="ko-KR" altLang="en-US" sz="1400" b="1" dirty="0">
              <a:latin typeface="+mn-ea"/>
            </a:endParaRPr>
          </a:p>
        </p:txBody>
      </p:sp>
      <p:sp>
        <p:nvSpPr>
          <p:cNvPr id="347" name="TextBox 346">
            <a:extLst>
              <a:ext uri="{FF2B5EF4-FFF2-40B4-BE49-F238E27FC236}">
                <a16:creationId xmlns:a16="http://schemas.microsoft.com/office/drawing/2014/main" id="{4FB34541-260F-31A5-F1F6-16B1C4425917}"/>
              </a:ext>
            </a:extLst>
          </p:cNvPr>
          <p:cNvSpPr txBox="1"/>
          <p:nvPr/>
        </p:nvSpPr>
        <p:spPr>
          <a:xfrm>
            <a:off x="8182684" y="6015084"/>
            <a:ext cx="234184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언어 모델을 위한 신경망</a:t>
            </a:r>
            <a:endParaRPr lang="ko-KR" altLang="en-US" sz="1200" b="1" dirty="0"/>
          </a:p>
        </p:txBody>
      </p:sp>
      <p:grpSp>
        <p:nvGrpSpPr>
          <p:cNvPr id="348" name="Group 102">
            <a:extLst>
              <a:ext uri="{FF2B5EF4-FFF2-40B4-BE49-F238E27FC236}">
                <a16:creationId xmlns:a16="http://schemas.microsoft.com/office/drawing/2014/main" id="{A40592C8-63E6-EAAB-7FB7-195D8E05EAB9}"/>
              </a:ext>
            </a:extLst>
          </p:cNvPr>
          <p:cNvGrpSpPr/>
          <p:nvPr/>
        </p:nvGrpSpPr>
        <p:grpSpPr>
          <a:xfrm>
            <a:off x="8911112" y="6300696"/>
            <a:ext cx="781607" cy="111876"/>
            <a:chOff x="6620256" y="231648"/>
            <a:chExt cx="1194477" cy="170972"/>
          </a:xfrm>
        </p:grpSpPr>
        <p:sp>
          <p:nvSpPr>
            <p:cNvPr id="349" name="Oval 103">
              <a:extLst>
                <a:ext uri="{FF2B5EF4-FFF2-40B4-BE49-F238E27FC236}">
                  <a16:creationId xmlns:a16="http://schemas.microsoft.com/office/drawing/2014/main" id="{5E617CBC-D15E-BBC3-55C7-CF88E04B3F28}"/>
                </a:ext>
              </a:extLst>
            </p:cNvPr>
            <p:cNvSpPr/>
            <p:nvPr/>
          </p:nvSpPr>
          <p:spPr>
            <a:xfrm>
              <a:off x="6620256" y="231648"/>
              <a:ext cx="170972" cy="170972"/>
            </a:xfrm>
            <a:prstGeom prst="ellipse">
              <a:avLst/>
            </a:prstGeom>
            <a:solidFill>
              <a:srgbClr val="FF99FF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0" name="Oval 104">
              <a:extLst>
                <a:ext uri="{FF2B5EF4-FFF2-40B4-BE49-F238E27FC236}">
                  <a16:creationId xmlns:a16="http://schemas.microsoft.com/office/drawing/2014/main" id="{D2925DF5-98D8-8D00-C3CA-61546E826217}"/>
                </a:ext>
              </a:extLst>
            </p:cNvPr>
            <p:cNvSpPr/>
            <p:nvPr/>
          </p:nvSpPr>
          <p:spPr>
            <a:xfrm>
              <a:off x="6876132" y="231648"/>
              <a:ext cx="170972" cy="170972"/>
            </a:xfrm>
            <a:prstGeom prst="ellipse">
              <a:avLst/>
            </a:prstGeom>
            <a:solidFill>
              <a:srgbClr val="FF66FF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1" name="Oval 105">
              <a:extLst>
                <a:ext uri="{FF2B5EF4-FFF2-40B4-BE49-F238E27FC236}">
                  <a16:creationId xmlns:a16="http://schemas.microsoft.com/office/drawing/2014/main" id="{471BA1EC-D31A-0872-B81F-F0921E277191}"/>
                </a:ext>
              </a:extLst>
            </p:cNvPr>
            <p:cNvSpPr/>
            <p:nvPr/>
          </p:nvSpPr>
          <p:spPr>
            <a:xfrm>
              <a:off x="7132008" y="231648"/>
              <a:ext cx="170972" cy="170972"/>
            </a:xfrm>
            <a:prstGeom prst="ellipse">
              <a:avLst/>
            </a:prstGeom>
            <a:solidFill>
              <a:srgbClr val="FF00FF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2" name="Oval 106">
              <a:extLst>
                <a:ext uri="{FF2B5EF4-FFF2-40B4-BE49-F238E27FC236}">
                  <a16:creationId xmlns:a16="http://schemas.microsoft.com/office/drawing/2014/main" id="{2E4235FC-B915-5487-D196-BA04A676D967}"/>
                </a:ext>
              </a:extLst>
            </p:cNvPr>
            <p:cNvSpPr/>
            <p:nvPr/>
          </p:nvSpPr>
          <p:spPr>
            <a:xfrm>
              <a:off x="7387884" y="231648"/>
              <a:ext cx="170972" cy="170972"/>
            </a:xfrm>
            <a:prstGeom prst="ellipse">
              <a:avLst/>
            </a:prstGeom>
            <a:solidFill>
              <a:srgbClr val="CC00CC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3" name="Oval 107">
              <a:extLst>
                <a:ext uri="{FF2B5EF4-FFF2-40B4-BE49-F238E27FC236}">
                  <a16:creationId xmlns:a16="http://schemas.microsoft.com/office/drawing/2014/main" id="{D820BBD1-0492-3845-A611-9ACDEE7E5774}"/>
                </a:ext>
              </a:extLst>
            </p:cNvPr>
            <p:cNvSpPr/>
            <p:nvPr/>
          </p:nvSpPr>
          <p:spPr>
            <a:xfrm>
              <a:off x="7643761" y="231648"/>
              <a:ext cx="170972" cy="170972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30"/>
          <p:cNvSpPr txBox="1"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06436"/>
              </a:buClr>
              <a:buSzPts val="3000"/>
              <a:buFont typeface="Malgun Gothic"/>
              <a:buNone/>
            </a:pPr>
            <a:r>
              <a:rPr lang="ko-KR"/>
              <a:t>SECTION 1-3 마켓과 머신러닝(6)</a:t>
            </a:r>
            <a:endParaRPr/>
          </a:p>
        </p:txBody>
      </p:sp>
      <p:sp>
        <p:nvSpPr>
          <p:cNvPr id="508" name="Google Shape;508;p30"/>
          <p:cNvSpPr txBox="1">
            <a:spLocks noGrp="1"/>
          </p:cNvSpPr>
          <p:nvPr>
            <p:ph type="sldNum" idx="12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30</a:t>
            </a:fld>
            <a:endParaRPr/>
          </a:p>
        </p:txBody>
      </p:sp>
      <p:sp>
        <p:nvSpPr>
          <p:cNvPr id="509" name="Google Shape;509;p30"/>
          <p:cNvSpPr txBox="1">
            <a:spLocks noGrp="1"/>
          </p:cNvSpPr>
          <p:nvPr>
            <p:ph type="body" idx="1"/>
          </p:nvPr>
        </p:nvSpPr>
        <p:spPr>
          <a:xfrm>
            <a:off x="487015" y="815007"/>
            <a:ext cx="11281052" cy="5440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000"/>
              <a:buChar char="◦"/>
            </a:pPr>
            <a:r>
              <a:rPr lang="ko-KR"/>
              <a:t>산점도(scatter plot)</a:t>
            </a:r>
            <a:endParaRPr/>
          </a:p>
          <a:p>
            <a:pPr marL="685800" lvl="1" indent="-2286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두 특성을 숫자에서 그래프로 표현</a:t>
            </a:r>
            <a:endParaRPr/>
          </a:p>
          <a:p>
            <a:pPr marL="685800" lvl="1" indent="-2286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길이를 x축, 무게를 y축</a:t>
            </a:r>
            <a:endParaRPr/>
          </a:p>
          <a:p>
            <a:pPr marL="685800" lvl="1" indent="-2286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각 도미를 이 그래프에 점으로 표시</a:t>
            </a:r>
            <a:endParaRPr/>
          </a:p>
          <a:p>
            <a:pPr marL="228600" lvl="0" indent="-228600" algn="l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◦"/>
            </a:pPr>
            <a:r>
              <a:rPr lang="ko-KR"/>
              <a:t>파이썬에서 과학계산용 그래프를 그리는 대표적인 패키지는 맷플롯립(matplotlib)</a:t>
            </a:r>
            <a:endParaRPr/>
          </a:p>
          <a:p>
            <a:pPr marL="685800" lvl="1" indent="-2286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이 패키지를 임포트하고 산점도를 그리는 scatter( ) 함수 사용</a:t>
            </a:r>
            <a:endParaRPr/>
          </a:p>
          <a:p>
            <a:pPr marL="685800" lvl="1" indent="-1143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/>
          </a:p>
          <a:p>
            <a:pPr marL="685800" lvl="1" indent="-1143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/>
          </a:p>
          <a:p>
            <a:pPr marL="685800" lvl="1" indent="-1143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/>
          </a:p>
          <a:p>
            <a:pPr marL="685800" lvl="1" indent="-1143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/>
          </a:p>
          <a:p>
            <a:pPr marL="685800" lvl="1" indent="-1143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/>
          </a:p>
          <a:p>
            <a:pPr marL="685800" lvl="1" indent="-2286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생선의 길이가 길수록 무게가 많이 나간다고 생각하면 이 그래프 모습은 매우 자연스러움</a:t>
            </a:r>
            <a:endParaRPr/>
          </a:p>
          <a:p>
            <a:pPr marL="685800" lvl="1" indent="-2286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이렇게 산점도 그래프가 일직선에 가까운 형태로 나타나는 경우를 선형(linear)적이라고 표현</a:t>
            </a:r>
            <a:endParaRPr/>
          </a:p>
        </p:txBody>
      </p:sp>
      <p:sp>
        <p:nvSpPr>
          <p:cNvPr id="510" name="Google Shape;510;p30"/>
          <p:cNvSpPr txBox="1">
            <a:spLocks noGrp="1"/>
          </p:cNvSpPr>
          <p:nvPr>
            <p:ph type="ftr" idx="11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lang="ko-KR" b="1"/>
              <a:t>〉 〉 혼자 공부하는 머신러닝+딥러닝</a:t>
            </a:r>
            <a:endParaRPr/>
          </a:p>
        </p:txBody>
      </p:sp>
      <p:graphicFrame>
        <p:nvGraphicFramePr>
          <p:cNvPr id="511" name="Google Shape;511;p30"/>
          <p:cNvGraphicFramePr/>
          <p:nvPr/>
        </p:nvGraphicFramePr>
        <p:xfrm>
          <a:off x="1197375" y="3535332"/>
          <a:ext cx="6280150" cy="1371610"/>
        </p:xfrm>
        <a:graphic>
          <a:graphicData uri="http://schemas.openxmlformats.org/drawingml/2006/table">
            <a:tbl>
              <a:tblPr firstRow="1" bandRow="1">
                <a:noFill/>
                <a:tableStyleId>{FC014BDC-B06A-43B6-9D0A-1BB114C4A0B7}</a:tableStyleId>
              </a:tblPr>
              <a:tblGrid>
                <a:gridCol w="6280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b="0" u="none" strike="noStrike" cap="none">
                          <a:solidFill>
                            <a:schemeClr val="dk1"/>
                          </a:solidFill>
                        </a:rPr>
                        <a:t>import matplotlib.pyplot as plt    </a:t>
                      </a:r>
                      <a:r>
                        <a:rPr lang="ko-KR" sz="1400" b="0" u="none" strike="noStrike" cap="none">
                          <a:solidFill>
                            <a:srgbClr val="7030A0"/>
                          </a:solidFill>
                        </a:rPr>
                        <a:t># matplotlib의 pylot 함수를 plt로 줄여서 사용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b="0" u="none" strike="noStrike" cap="none">
                          <a:solidFill>
                            <a:schemeClr val="dk1"/>
                          </a:solidFill>
                        </a:rPr>
                        <a:t>plt.scatter(bream_length, bream_weight)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b="0" u="none" strike="noStrike" cap="none">
                          <a:solidFill>
                            <a:schemeClr val="dk1"/>
                          </a:solidFill>
                        </a:rPr>
                        <a:t>plt.xlabel('length’)     </a:t>
                      </a:r>
                      <a:r>
                        <a:rPr lang="ko-KR" sz="1400" b="0" u="none" strike="noStrike" cap="none">
                          <a:solidFill>
                            <a:srgbClr val="7030A0"/>
                          </a:solidFill>
                        </a:rPr>
                        <a:t># x축은 길이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b="0" u="none" strike="noStrike" cap="none">
                          <a:solidFill>
                            <a:schemeClr val="dk1"/>
                          </a:solidFill>
                        </a:rPr>
                        <a:t>plt.ylabel('weight’)    </a:t>
                      </a:r>
                      <a:r>
                        <a:rPr lang="ko-KR" sz="1400" b="0" u="none" strike="noStrike" cap="none">
                          <a:solidFill>
                            <a:srgbClr val="7030A0"/>
                          </a:solidFill>
                        </a:rPr>
                        <a:t># y축은 무게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b="0" u="none" strike="noStrike" cap="none">
                          <a:solidFill>
                            <a:schemeClr val="dk1"/>
                          </a:solidFill>
                        </a:rPr>
                        <a:t>plt.show()</a:t>
                      </a:r>
                      <a:endParaRPr sz="14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1600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CED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12" name="Google Shape;512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87885" y="3327020"/>
            <a:ext cx="2987204" cy="2019871"/>
          </a:xfrm>
          <a:prstGeom prst="rect">
            <a:avLst/>
          </a:prstGeom>
          <a:noFill/>
          <a:ln>
            <a:noFill/>
          </a:ln>
        </p:spPr>
      </p:pic>
      <p:sp>
        <p:nvSpPr>
          <p:cNvPr id="513" name="Google Shape;513;p30"/>
          <p:cNvSpPr/>
          <p:nvPr/>
        </p:nvSpPr>
        <p:spPr>
          <a:xfrm>
            <a:off x="7722097" y="4105308"/>
            <a:ext cx="256032" cy="231648"/>
          </a:xfrm>
          <a:prstGeom prst="rightArrow">
            <a:avLst>
              <a:gd name="adj1" fmla="val 50000"/>
              <a:gd name="adj2" fmla="val 50000"/>
            </a:avLst>
          </a:prstGeom>
          <a:noFill/>
          <a:ln w="127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31"/>
          <p:cNvSpPr txBox="1"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06436"/>
              </a:buClr>
              <a:buSzPts val="3000"/>
              <a:buFont typeface="Malgun Gothic"/>
              <a:buNone/>
            </a:pPr>
            <a:r>
              <a:rPr lang="ko-KR"/>
              <a:t>SECTION 1-3 마켓과 머신러닝(7)</a:t>
            </a:r>
            <a:endParaRPr/>
          </a:p>
        </p:txBody>
      </p:sp>
      <p:sp>
        <p:nvSpPr>
          <p:cNvPr id="519" name="Google Shape;519;p31"/>
          <p:cNvSpPr txBox="1">
            <a:spLocks noGrp="1"/>
          </p:cNvSpPr>
          <p:nvPr>
            <p:ph type="sldNum" idx="12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31</a:t>
            </a:fld>
            <a:endParaRPr/>
          </a:p>
        </p:txBody>
      </p:sp>
      <p:sp>
        <p:nvSpPr>
          <p:cNvPr id="520" name="Google Shape;520;p31"/>
          <p:cNvSpPr txBox="1">
            <a:spLocks noGrp="1"/>
          </p:cNvSpPr>
          <p:nvPr>
            <p:ph type="body" idx="1"/>
          </p:nvPr>
        </p:nvSpPr>
        <p:spPr>
          <a:xfrm>
            <a:off x="468000" y="1080000"/>
            <a:ext cx="11281052" cy="5440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2000"/>
              <a:buChar char="◦"/>
            </a:pPr>
            <a:r>
              <a:rPr lang="ko-KR"/>
              <a:t>빙어 데이터 준비하기</a:t>
            </a:r>
            <a:endParaRPr/>
          </a:p>
          <a:p>
            <a:pPr marL="685800" lvl="1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빙어 14마리의 데이터를 앞에서와 같이 파이썬 리스트로 만들기</a:t>
            </a:r>
            <a:br>
              <a:rPr lang="ko-KR"/>
            </a:br>
            <a:r>
              <a:rPr lang="ko-KR"/>
              <a:t>(데이터 소스: </a:t>
            </a:r>
            <a:r>
              <a:rPr lang="ko-KR" u="sng">
                <a:solidFill>
                  <a:schemeClr val="hlink"/>
                </a:solidFill>
                <a:hlinkClick r:id="rId3"/>
              </a:rPr>
              <a:t>http://bit.ly/smelt_list</a:t>
            </a:r>
            <a:r>
              <a:rPr lang="ko-KR"/>
              <a:t>)</a:t>
            </a:r>
            <a:endParaRPr/>
          </a:p>
          <a:p>
            <a:pPr marL="685800" lvl="1" indent="-1143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/>
          </a:p>
          <a:p>
            <a:pPr marL="685800" lvl="1" indent="-1143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/>
          </a:p>
          <a:p>
            <a:pPr marL="685800" lvl="1" indent="-1143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/>
          </a:p>
          <a:p>
            <a:pPr marL="685800" lvl="1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빙어의 산점도 그래프</a:t>
            </a:r>
            <a:endParaRPr/>
          </a:p>
          <a:p>
            <a:pPr marL="1143000" lvl="2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scatter( ) 함수를 연달아 사용하여 2개의 산점도를 한 그래프로 그리기</a:t>
            </a:r>
            <a:endParaRPr/>
          </a:p>
          <a:p>
            <a:pPr marL="685800" lvl="1" indent="-1143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/>
          </a:p>
        </p:txBody>
      </p:sp>
      <p:sp>
        <p:nvSpPr>
          <p:cNvPr id="521" name="Google Shape;521;p31"/>
          <p:cNvSpPr txBox="1">
            <a:spLocks noGrp="1"/>
          </p:cNvSpPr>
          <p:nvPr>
            <p:ph type="ftr" idx="11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lang="ko-KR" b="1"/>
              <a:t>〉 〉 혼자 공부하는 머신러닝+딥러닝</a:t>
            </a:r>
            <a:endParaRPr/>
          </a:p>
        </p:txBody>
      </p:sp>
      <p:graphicFrame>
        <p:nvGraphicFramePr>
          <p:cNvPr id="522" name="Google Shape;522;p31"/>
          <p:cNvGraphicFramePr/>
          <p:nvPr/>
        </p:nvGraphicFramePr>
        <p:xfrm>
          <a:off x="1262622" y="2556159"/>
          <a:ext cx="6280150" cy="944890"/>
        </p:xfrm>
        <a:graphic>
          <a:graphicData uri="http://schemas.openxmlformats.org/drawingml/2006/table">
            <a:tbl>
              <a:tblPr firstRow="1" bandRow="1">
                <a:noFill/>
                <a:tableStyleId>{FC014BDC-B06A-43B6-9D0A-1BB114C4A0B7}</a:tableStyleId>
              </a:tblPr>
              <a:tblGrid>
                <a:gridCol w="6280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b="0" u="none" strike="noStrike" cap="none">
                          <a:solidFill>
                            <a:schemeClr val="dk1"/>
                          </a:solidFill>
                        </a:rPr>
                        <a:t>smelt_length = [ 9.8, 10.5, 10.6, 11.0, 11.2, 11.3, 11.8, 11.8, 12.0, 12.2,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b="0" u="none" strike="noStrike" cap="none">
                          <a:solidFill>
                            <a:schemeClr val="dk1"/>
                          </a:solidFill>
                        </a:rPr>
                        <a:t>                            12.4, 13.0, 14.3, 15.0]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b="0" u="none" strike="noStrike" cap="none">
                          <a:solidFill>
                            <a:schemeClr val="dk1"/>
                          </a:solidFill>
                        </a:rPr>
                        <a:t>smelt_weight = [ 6.7, 7.5, 7.0, 9.7, 9.8, 8.7, 10.0, 9.9, 9.8, 12.2, 13.4,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b="0" u="none" strike="noStrike" cap="none">
                          <a:solidFill>
                            <a:schemeClr val="dk1"/>
                          </a:solidFill>
                        </a:rPr>
                        <a:t>                             12.2, 19.7, 19.9]</a:t>
                      </a:r>
                      <a:endParaRPr sz="14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1600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CED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23" name="Google Shape;523;p31"/>
          <p:cNvGraphicFramePr/>
          <p:nvPr/>
        </p:nvGraphicFramePr>
        <p:xfrm>
          <a:off x="1605153" y="4784295"/>
          <a:ext cx="5058050" cy="1158250"/>
        </p:xfrm>
        <a:graphic>
          <a:graphicData uri="http://schemas.openxmlformats.org/drawingml/2006/table">
            <a:tbl>
              <a:tblPr firstRow="1" bandRow="1">
                <a:noFill/>
                <a:tableStyleId>{FC014BDC-B06A-43B6-9D0A-1BB114C4A0B7}</a:tableStyleId>
              </a:tblPr>
              <a:tblGrid>
                <a:gridCol w="5058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b="0" u="none" strike="noStrike" cap="none">
                          <a:solidFill>
                            <a:schemeClr val="dk1"/>
                          </a:solidFill>
                        </a:rPr>
                        <a:t>plt.scatter(bream_length, bream_weight)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b="0" u="none" strike="noStrike" cap="none">
                          <a:solidFill>
                            <a:schemeClr val="dk1"/>
                          </a:solidFill>
                        </a:rPr>
                        <a:t>plt.scatter(smelt_length, smelt_weight)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b="0" u="none" strike="noStrike" cap="none">
                          <a:solidFill>
                            <a:schemeClr val="dk1"/>
                          </a:solidFill>
                        </a:rPr>
                        <a:t>plt.xlabel('length')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b="0" u="none" strike="noStrike" cap="none">
                          <a:solidFill>
                            <a:schemeClr val="dk1"/>
                          </a:solidFill>
                        </a:rPr>
                        <a:t>plt.ylabel('weight')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b="0" u="none" strike="noStrike" cap="none">
                          <a:solidFill>
                            <a:schemeClr val="dk1"/>
                          </a:solidFill>
                        </a:rPr>
                        <a:t>plt.show()</a:t>
                      </a:r>
                      <a:endParaRPr sz="14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1600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CED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24" name="Google Shape;524;p3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054614" y="4349795"/>
            <a:ext cx="3312414" cy="2225176"/>
          </a:xfrm>
          <a:prstGeom prst="rect">
            <a:avLst/>
          </a:prstGeom>
          <a:noFill/>
          <a:ln>
            <a:noFill/>
          </a:ln>
        </p:spPr>
      </p:pic>
      <p:sp>
        <p:nvSpPr>
          <p:cNvPr id="525" name="Google Shape;525;p31"/>
          <p:cNvSpPr/>
          <p:nvPr/>
        </p:nvSpPr>
        <p:spPr>
          <a:xfrm>
            <a:off x="7286740" y="5247591"/>
            <a:ext cx="256032" cy="231648"/>
          </a:xfrm>
          <a:prstGeom prst="rightArrow">
            <a:avLst>
              <a:gd name="adj1" fmla="val 50000"/>
              <a:gd name="adj2" fmla="val 50000"/>
            </a:avLst>
          </a:prstGeom>
          <a:noFill/>
          <a:ln w="127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32"/>
          <p:cNvSpPr txBox="1"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06436"/>
              </a:buClr>
              <a:buSzPts val="3000"/>
              <a:buFont typeface="Malgun Gothic"/>
              <a:buNone/>
            </a:pPr>
            <a:r>
              <a:rPr lang="ko-KR"/>
              <a:t>SECTION 1-3 마켓과 머신러닝(8)</a:t>
            </a:r>
            <a:endParaRPr/>
          </a:p>
        </p:txBody>
      </p:sp>
      <p:sp>
        <p:nvSpPr>
          <p:cNvPr id="531" name="Google Shape;531;p32"/>
          <p:cNvSpPr txBox="1">
            <a:spLocks noGrp="1"/>
          </p:cNvSpPr>
          <p:nvPr>
            <p:ph type="sldNum" idx="12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32</a:t>
            </a:fld>
            <a:endParaRPr/>
          </a:p>
        </p:txBody>
      </p:sp>
      <p:sp>
        <p:nvSpPr>
          <p:cNvPr id="532" name="Google Shape;532;p32"/>
          <p:cNvSpPr txBox="1">
            <a:spLocks noGrp="1"/>
          </p:cNvSpPr>
          <p:nvPr>
            <p:ph type="body" idx="1"/>
          </p:nvPr>
        </p:nvSpPr>
        <p:spPr>
          <a:xfrm>
            <a:off x="468000" y="1080000"/>
            <a:ext cx="11281052" cy="5440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2000"/>
              <a:buChar char="◦"/>
            </a:pPr>
            <a:r>
              <a:rPr lang="ko-KR"/>
              <a:t>첫 번째 머신러닝 프로그램</a:t>
            </a:r>
            <a:endParaRPr/>
          </a:p>
          <a:p>
            <a:pPr marL="685800" lvl="1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k-최근접 이웃(k-Nearest Neighbors) 알고리즘을 사용해 도미와 빙어 데이터를 구분</a:t>
            </a:r>
            <a:endParaRPr/>
          </a:p>
          <a:p>
            <a:pPr marL="1143000" lvl="2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k-최근접 이웃 알고리즘을 사용하기 전에 앞에서 준비했던 도미와 빙어 데이터를 하나의 데이터로 합침</a:t>
            </a:r>
            <a:endParaRPr/>
          </a:p>
          <a:p>
            <a:pPr marL="1143000" lvl="2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파이썬에서는 다음처럼 두 리스트를 더하면 하나의 리스트로 만들어 줌</a:t>
            </a:r>
            <a:endParaRPr/>
          </a:p>
        </p:txBody>
      </p:sp>
      <p:sp>
        <p:nvSpPr>
          <p:cNvPr id="533" name="Google Shape;533;p32"/>
          <p:cNvSpPr txBox="1">
            <a:spLocks noGrp="1"/>
          </p:cNvSpPr>
          <p:nvPr>
            <p:ph type="ftr" idx="11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lang="ko-KR" b="1"/>
              <a:t>〉 〉 혼자 공부하는 머신러닝+딥러닝</a:t>
            </a:r>
            <a:endParaRPr/>
          </a:p>
        </p:txBody>
      </p:sp>
      <p:graphicFrame>
        <p:nvGraphicFramePr>
          <p:cNvPr id="534" name="Google Shape;534;p32"/>
          <p:cNvGraphicFramePr/>
          <p:nvPr/>
        </p:nvGraphicFramePr>
        <p:xfrm>
          <a:off x="1730669" y="2965114"/>
          <a:ext cx="3647375" cy="518170"/>
        </p:xfrm>
        <a:graphic>
          <a:graphicData uri="http://schemas.openxmlformats.org/drawingml/2006/table">
            <a:tbl>
              <a:tblPr firstRow="1" bandRow="1">
                <a:noFill/>
                <a:tableStyleId>{FC014BDC-B06A-43B6-9D0A-1BB114C4A0B7}</a:tableStyleId>
              </a:tblPr>
              <a:tblGrid>
                <a:gridCol w="3647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b="0" u="none" strike="noStrike" cap="none">
                          <a:solidFill>
                            <a:schemeClr val="dk1"/>
                          </a:solidFill>
                        </a:rPr>
                        <a:t>length = bream_length + smelt_length</a:t>
                      </a:r>
                      <a:endParaRPr sz="1400" b="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b="0" u="none" strike="noStrike" cap="none">
                          <a:solidFill>
                            <a:schemeClr val="dk1"/>
                          </a:solidFill>
                        </a:rPr>
                        <a:t>weight = bream_weight + smelt_weight</a:t>
                      </a:r>
                      <a:endParaRPr sz="14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1600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CED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35" name="Google Shape;535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22822" y="3826081"/>
            <a:ext cx="5146357" cy="24091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33"/>
          <p:cNvSpPr txBox="1"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06436"/>
              </a:buClr>
              <a:buSzPts val="3000"/>
              <a:buFont typeface="Malgun Gothic"/>
              <a:buNone/>
            </a:pPr>
            <a:r>
              <a:rPr lang="ko-KR"/>
              <a:t>SECTION 1-3 마켓과 머신러닝(9)</a:t>
            </a:r>
            <a:endParaRPr/>
          </a:p>
        </p:txBody>
      </p:sp>
      <p:sp>
        <p:nvSpPr>
          <p:cNvPr id="541" name="Google Shape;541;p33"/>
          <p:cNvSpPr txBox="1">
            <a:spLocks noGrp="1"/>
          </p:cNvSpPr>
          <p:nvPr>
            <p:ph type="sldNum" idx="12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33</a:t>
            </a:fld>
            <a:endParaRPr/>
          </a:p>
        </p:txBody>
      </p:sp>
      <p:sp>
        <p:nvSpPr>
          <p:cNvPr id="542" name="Google Shape;542;p33"/>
          <p:cNvSpPr txBox="1">
            <a:spLocks noGrp="1"/>
          </p:cNvSpPr>
          <p:nvPr>
            <p:ph type="body" idx="1"/>
          </p:nvPr>
        </p:nvSpPr>
        <p:spPr>
          <a:xfrm>
            <a:off x="468000" y="1080000"/>
            <a:ext cx="11281052" cy="5440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2000"/>
              <a:buChar char="◦"/>
            </a:pPr>
            <a:r>
              <a:rPr lang="ko-KR"/>
              <a:t>첫 번째 머신러닝 프로그램</a:t>
            </a:r>
            <a:endParaRPr/>
          </a:p>
          <a:p>
            <a:pPr marL="685800" lvl="1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사이킷런(scikit-learn) 패키지를 사용하려면 오른쪽처럼 각 특성의 </a:t>
            </a:r>
            <a:br>
              <a:rPr lang="ko-KR"/>
            </a:br>
            <a:r>
              <a:rPr lang="ko-KR"/>
              <a:t>리스트를 세로 방향으로 늘어뜨린 2차원 리스트를 만들어야 함</a:t>
            </a:r>
            <a:endParaRPr/>
          </a:p>
          <a:p>
            <a:pPr marL="685800" lvl="1" indent="-1143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/>
          </a:p>
          <a:p>
            <a:pPr marL="457200" lvl="1" indent="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파이썬의 zip( ) 함수와 리스트 내포(list comprehension) 구문을 사용</a:t>
            </a:r>
            <a:endParaRPr/>
          </a:p>
          <a:p>
            <a:pPr marL="114300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zip( ) 함수는 나열된 리스트 각각에서 하나씩 원소를 꺼내 반환</a:t>
            </a:r>
            <a:endParaRPr/>
          </a:p>
          <a:p>
            <a:pPr marL="114300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zip( ) 함수와 리스트 내포 구문을 사용해 length와 weight 리스트를 2차원 리스트로 만들기</a:t>
            </a:r>
            <a:endParaRPr/>
          </a:p>
          <a:p>
            <a:pPr marL="914400" lvl="2" indent="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/>
          </a:p>
          <a:p>
            <a:pPr marL="914400" lvl="2" indent="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</a:pPr>
            <a:endParaRPr sz="500"/>
          </a:p>
          <a:p>
            <a:pPr marL="114300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for 문은 zip( ) 함수로 length와 weight 리스트에서 원소를 하나씩 꺼내어 l과 w에 할당하면</a:t>
            </a:r>
            <a:endParaRPr/>
          </a:p>
          <a:p>
            <a:pPr marL="914400" lvl="2" indent="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/>
              <a:t>   [l, w]가 하나의 원소로 구성된 리스트가 만들어짐</a:t>
            </a:r>
            <a:endParaRPr/>
          </a:p>
          <a:p>
            <a:pPr marL="114300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예상대로 fish_data가 만들어졌는지 출력해서 확인</a:t>
            </a:r>
            <a:endParaRPr/>
          </a:p>
        </p:txBody>
      </p:sp>
      <p:sp>
        <p:nvSpPr>
          <p:cNvPr id="543" name="Google Shape;543;p33"/>
          <p:cNvSpPr txBox="1">
            <a:spLocks noGrp="1"/>
          </p:cNvSpPr>
          <p:nvPr>
            <p:ph type="ftr" idx="11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lang="ko-KR" b="1"/>
              <a:t>〉 〉 혼자 공부하는 머신러닝+딥러닝</a:t>
            </a:r>
            <a:endParaRPr/>
          </a:p>
        </p:txBody>
      </p:sp>
      <p:graphicFrame>
        <p:nvGraphicFramePr>
          <p:cNvPr id="544" name="Google Shape;544;p33"/>
          <p:cNvGraphicFramePr/>
          <p:nvPr/>
        </p:nvGraphicFramePr>
        <p:xfrm>
          <a:off x="1627853" y="4386824"/>
          <a:ext cx="6280150" cy="304810"/>
        </p:xfrm>
        <a:graphic>
          <a:graphicData uri="http://schemas.openxmlformats.org/drawingml/2006/table">
            <a:tbl>
              <a:tblPr firstRow="1" bandRow="1">
                <a:noFill/>
                <a:tableStyleId>{FC014BDC-B06A-43B6-9D0A-1BB114C4A0B7}</a:tableStyleId>
              </a:tblPr>
              <a:tblGrid>
                <a:gridCol w="6280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96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b="0" u="none" strike="noStrike" cap="none">
                          <a:solidFill>
                            <a:schemeClr val="dk1"/>
                          </a:solidFill>
                        </a:rPr>
                        <a:t>fish_data = [[l, w] for l, w in zip(length, weight)]</a:t>
                      </a:r>
                      <a:endParaRPr sz="14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1600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CED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45" name="Google Shape;545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62528" y="337350"/>
            <a:ext cx="2942808" cy="27229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34"/>
          <p:cNvSpPr txBox="1"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06436"/>
              </a:buClr>
              <a:buSzPts val="3000"/>
              <a:buFont typeface="Malgun Gothic"/>
              <a:buNone/>
            </a:pPr>
            <a:r>
              <a:rPr lang="ko-KR"/>
              <a:t>SECTION 1-3 마켓과 머신러닝(10)</a:t>
            </a:r>
            <a:endParaRPr/>
          </a:p>
        </p:txBody>
      </p:sp>
      <p:sp>
        <p:nvSpPr>
          <p:cNvPr id="551" name="Google Shape;551;p34"/>
          <p:cNvSpPr txBox="1">
            <a:spLocks noGrp="1"/>
          </p:cNvSpPr>
          <p:nvPr>
            <p:ph type="sldNum" idx="12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34</a:t>
            </a:fld>
            <a:endParaRPr/>
          </a:p>
        </p:txBody>
      </p:sp>
      <p:sp>
        <p:nvSpPr>
          <p:cNvPr id="552" name="Google Shape;552;p34"/>
          <p:cNvSpPr txBox="1">
            <a:spLocks noGrp="1"/>
          </p:cNvSpPr>
          <p:nvPr>
            <p:ph type="body" idx="1"/>
          </p:nvPr>
        </p:nvSpPr>
        <p:spPr>
          <a:xfrm>
            <a:off x="468000" y="1080000"/>
            <a:ext cx="11281052" cy="5440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2000"/>
              <a:buChar char="◦"/>
            </a:pPr>
            <a:r>
              <a:rPr lang="ko-KR"/>
              <a:t>첫 번째 머신러닝 프로그램</a:t>
            </a:r>
            <a:endParaRPr/>
          </a:p>
          <a:p>
            <a:pPr marL="685800" lvl="1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첫 번째 생선의 길이 25.4cm와 무게 242.0g이 하나의 리스트를 구성하고, 이런 리스트가 모여 전체 리스트를 만들었음. 이런 리스트를 2차원 리스트 혹은 리스트의 리스트라고 부름</a:t>
            </a:r>
            <a:endParaRPr/>
          </a:p>
          <a:p>
            <a:pPr marL="685800" lvl="1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정답 데이터 준비</a:t>
            </a:r>
            <a:endParaRPr/>
          </a:p>
          <a:p>
            <a:pPr marL="1143000" lvl="2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첫 번째 생선은 도미이고, 두 번째 생선도 도미라는 식으로 각각 어떤 생선인지 답을 만드는 작업</a:t>
            </a:r>
            <a:endParaRPr/>
          </a:p>
          <a:p>
            <a:pPr marL="1143000" lvl="2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도미와 빙어를 숫자 1과 0으로 표현</a:t>
            </a:r>
            <a:br>
              <a:rPr lang="ko-KR"/>
            </a:br>
            <a:r>
              <a:rPr lang="ko-KR"/>
              <a:t>- 예를 들어 첫 번째 생선은 도미이므로 1이고, 마지막 생선은 빙어이므로 0</a:t>
            </a:r>
            <a:endParaRPr/>
          </a:p>
          <a:p>
            <a:pPr marL="1143000" lvl="2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앞서 도미와 빙어를 순서대로 나열했기 때문에 정답 리스트는 1이 35번 등장하고 0이 14번 등장하면 됨 </a:t>
            </a:r>
            <a:endParaRPr/>
          </a:p>
          <a:p>
            <a:pPr marL="1143000" lvl="2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곱셈 연산자를 사용하면 파이썬 리스트를 간단하게 반복시킬 수 있음</a:t>
            </a:r>
            <a:endParaRPr/>
          </a:p>
        </p:txBody>
      </p:sp>
      <p:sp>
        <p:nvSpPr>
          <p:cNvPr id="553" name="Google Shape;553;p34"/>
          <p:cNvSpPr txBox="1">
            <a:spLocks noGrp="1"/>
          </p:cNvSpPr>
          <p:nvPr>
            <p:ph type="ftr" idx="11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lang="ko-KR" b="1"/>
              <a:t>〉 〉 혼자 공부하는 머신러닝+딥러닝</a:t>
            </a:r>
            <a:endParaRPr/>
          </a:p>
        </p:txBody>
      </p:sp>
      <p:graphicFrame>
        <p:nvGraphicFramePr>
          <p:cNvPr id="554" name="Google Shape;554;p34"/>
          <p:cNvGraphicFramePr/>
          <p:nvPr/>
        </p:nvGraphicFramePr>
        <p:xfrm>
          <a:off x="1729286" y="4927793"/>
          <a:ext cx="6280150" cy="518170"/>
        </p:xfrm>
        <a:graphic>
          <a:graphicData uri="http://schemas.openxmlformats.org/drawingml/2006/table">
            <a:tbl>
              <a:tblPr firstRow="1" bandRow="1">
                <a:noFill/>
                <a:tableStyleId>{FC014BDC-B06A-43B6-9D0A-1BB114C4A0B7}</a:tableStyleId>
              </a:tblPr>
              <a:tblGrid>
                <a:gridCol w="6280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b="0" u="none" strike="noStrike" cap="none">
                          <a:solidFill>
                            <a:schemeClr val="dk1"/>
                          </a:solidFill>
                        </a:rPr>
                        <a:t>fish_target = [1] * 35 + [0] * 14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b="0" u="none" strike="noStrike" cap="none">
                          <a:solidFill>
                            <a:schemeClr val="dk1"/>
                          </a:solidFill>
                        </a:rPr>
                        <a:t>print(fish_target)</a:t>
                      </a:r>
                      <a:endParaRPr sz="14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1600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CED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55" name="Google Shape;555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38357" y="5765266"/>
            <a:ext cx="320580" cy="343479"/>
          </a:xfrm>
          <a:prstGeom prst="rect">
            <a:avLst/>
          </a:prstGeom>
          <a:noFill/>
          <a:ln>
            <a:noFill/>
          </a:ln>
        </p:spPr>
      </p:pic>
      <p:sp>
        <p:nvSpPr>
          <p:cNvPr id="556" name="Google Shape;556;p34"/>
          <p:cNvSpPr/>
          <p:nvPr/>
        </p:nvSpPr>
        <p:spPr>
          <a:xfrm>
            <a:off x="2342204" y="5709793"/>
            <a:ext cx="5667232" cy="454426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AED3F5"/>
              </a:gs>
              <a:gs pos="50000">
                <a:srgbClr val="9FCAF2"/>
              </a:gs>
              <a:gs pos="100000">
                <a:srgbClr val="8EC3F4"/>
              </a:gs>
            </a:gsLst>
            <a:lin ang="5400000" scaled="0"/>
          </a:gradFill>
          <a:ln w="952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[ 1, 1, 1, 1, 1, 1, 1, 1, 1, 1, 1, 1, 1, 1, 1, 1, 1, 1, 1, 1, 1, 1, 1, 1, 1,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1, 1, 1, 1, 1, 1, 1, 1, 1, 1, 0, 0, 0, 0, 0, 0, 0, 0, 0, 0, 0, 0, 0, 0]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35"/>
          <p:cNvSpPr txBox="1"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06436"/>
              </a:buClr>
              <a:buSzPts val="3000"/>
              <a:buFont typeface="Malgun Gothic"/>
              <a:buNone/>
            </a:pPr>
            <a:r>
              <a:rPr lang="ko-KR"/>
              <a:t>SECTION 1-3 마켓과 머신러닝(11)</a:t>
            </a:r>
            <a:endParaRPr/>
          </a:p>
        </p:txBody>
      </p:sp>
      <p:sp>
        <p:nvSpPr>
          <p:cNvPr id="562" name="Google Shape;562;p35"/>
          <p:cNvSpPr txBox="1">
            <a:spLocks noGrp="1"/>
          </p:cNvSpPr>
          <p:nvPr>
            <p:ph type="sldNum" idx="12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35</a:t>
            </a:fld>
            <a:endParaRPr/>
          </a:p>
        </p:txBody>
      </p:sp>
      <p:sp>
        <p:nvSpPr>
          <p:cNvPr id="563" name="Google Shape;563;p35"/>
          <p:cNvSpPr txBox="1">
            <a:spLocks noGrp="1"/>
          </p:cNvSpPr>
          <p:nvPr>
            <p:ph type="body" idx="1"/>
          </p:nvPr>
        </p:nvSpPr>
        <p:spPr>
          <a:xfrm>
            <a:off x="468000" y="1080000"/>
            <a:ext cx="11281200" cy="54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BB0A0"/>
              </a:buClr>
              <a:buSzPts val="2000"/>
              <a:buFont typeface="Arial"/>
              <a:buChar char="◦"/>
            </a:pPr>
            <a:r>
              <a:rPr lang="ko-KR"/>
              <a:t>첫 번째 머신러닝 프로그램</a:t>
            </a:r>
            <a:endParaRPr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사이킷런 패키지에서 k-최근접 이웃 알고리즘을 구현한 클래스인 KNeighborsClassifier를 임포트</a:t>
            </a:r>
            <a:endParaRPr/>
          </a:p>
          <a:p>
            <a:pPr marL="685800" lvl="1" indent="-1143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임포트한 KNeighborsClassifier 클래스의 객체 만들기</a:t>
            </a:r>
            <a:endParaRPr/>
          </a:p>
          <a:p>
            <a:pPr marL="685800" lvl="1" indent="-1143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훈련(training)</a:t>
            </a:r>
            <a:endParaRPr/>
          </a:p>
          <a:p>
            <a:pPr marL="114300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이 객체에 fish_data와 fish_target을 전달하여 도미를 찾기 위한 기준을 학습시킴</a:t>
            </a:r>
            <a:endParaRPr/>
          </a:p>
          <a:p>
            <a:pPr marL="114300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이런 과정을 머신러닝에서는 훈련이라고 부름</a:t>
            </a:r>
            <a:endParaRPr/>
          </a:p>
          <a:p>
            <a:pPr marL="114300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사이킷런에서는 fit( ) 메서드가 이런 역할을 함</a:t>
            </a:r>
            <a:endParaRPr/>
          </a:p>
          <a:p>
            <a:pPr marL="114300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이 메서드에 fish_data와 fish_target을 순서대로 전달</a:t>
            </a:r>
            <a:endParaRPr/>
          </a:p>
          <a:p>
            <a:pPr marL="1143000" lvl="2" indent="-1270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/>
          </a:p>
          <a:p>
            <a:pPr marL="114300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객체(또는 모델) kn이 얼마나 잘 훈련되었는지 평가</a:t>
            </a:r>
            <a:endParaRPr/>
          </a:p>
          <a:p>
            <a:pPr marL="1600200" lvl="3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ko-KR"/>
              <a:t>사이킷런에서 모델을 평가하는 메서드는 score( ) 메서드이고, 0에서 1 사이의 값을 반환</a:t>
            </a:r>
            <a:br>
              <a:rPr lang="ko-KR"/>
            </a:br>
            <a:r>
              <a:rPr lang="ko-KR"/>
              <a:t>(1은 모든 데이터를 정확히 맞혔다는 것을 나타냄. 예를 들어 0.5라면 절반만 맞혔다는 의미)</a:t>
            </a:r>
            <a:endParaRPr/>
          </a:p>
          <a:p>
            <a:pPr marL="1600200" lvl="3" indent="-1397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/>
          </a:p>
        </p:txBody>
      </p:sp>
      <p:sp>
        <p:nvSpPr>
          <p:cNvPr id="564" name="Google Shape;564;p35"/>
          <p:cNvSpPr txBox="1">
            <a:spLocks noGrp="1"/>
          </p:cNvSpPr>
          <p:nvPr>
            <p:ph type="ftr" idx="11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lang="ko-KR" b="1"/>
              <a:t>〉 〉 혼자 공부하는 머신러닝+딥러닝</a:t>
            </a:r>
            <a:endParaRPr/>
          </a:p>
        </p:txBody>
      </p:sp>
      <p:graphicFrame>
        <p:nvGraphicFramePr>
          <p:cNvPr id="565" name="Google Shape;565;p35"/>
          <p:cNvGraphicFramePr/>
          <p:nvPr/>
        </p:nvGraphicFramePr>
        <p:xfrm>
          <a:off x="1265990" y="1942395"/>
          <a:ext cx="6280150" cy="304810"/>
        </p:xfrm>
        <a:graphic>
          <a:graphicData uri="http://schemas.openxmlformats.org/drawingml/2006/table">
            <a:tbl>
              <a:tblPr firstRow="1" bandRow="1">
                <a:noFill/>
                <a:tableStyleId>{FC014BDC-B06A-43B6-9D0A-1BB114C4A0B7}</a:tableStyleId>
              </a:tblPr>
              <a:tblGrid>
                <a:gridCol w="6280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b="0" u="none" strike="noStrike" cap="none">
                          <a:solidFill>
                            <a:schemeClr val="dk1"/>
                          </a:solidFill>
                        </a:rPr>
                        <a:t>from sklearn.neighbors import KNeighborsClassifier</a:t>
                      </a:r>
                      <a:endParaRPr sz="14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1600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CED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66" name="Google Shape;566;p35"/>
          <p:cNvGraphicFramePr/>
          <p:nvPr/>
        </p:nvGraphicFramePr>
        <p:xfrm>
          <a:off x="1265990" y="2728446"/>
          <a:ext cx="6280150" cy="304810"/>
        </p:xfrm>
        <a:graphic>
          <a:graphicData uri="http://schemas.openxmlformats.org/drawingml/2006/table">
            <a:tbl>
              <a:tblPr firstRow="1" bandRow="1">
                <a:noFill/>
                <a:tableStyleId>{FC014BDC-B06A-43B6-9D0A-1BB114C4A0B7}</a:tableStyleId>
              </a:tblPr>
              <a:tblGrid>
                <a:gridCol w="6280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b="0" u="none" strike="noStrike" cap="none">
                          <a:solidFill>
                            <a:schemeClr val="dk1"/>
                          </a:solidFill>
                        </a:rPr>
                        <a:t>kn = KNeighborsClassifier()</a:t>
                      </a:r>
                      <a:endParaRPr sz="14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1600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CED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67" name="Google Shape;567;p35"/>
          <p:cNvGraphicFramePr/>
          <p:nvPr/>
        </p:nvGraphicFramePr>
        <p:xfrm>
          <a:off x="1710135" y="4900632"/>
          <a:ext cx="6280150" cy="304810"/>
        </p:xfrm>
        <a:graphic>
          <a:graphicData uri="http://schemas.openxmlformats.org/drawingml/2006/table">
            <a:tbl>
              <a:tblPr firstRow="1" bandRow="1">
                <a:noFill/>
                <a:tableStyleId>{FC014BDC-B06A-43B6-9D0A-1BB114C4A0B7}</a:tableStyleId>
              </a:tblPr>
              <a:tblGrid>
                <a:gridCol w="6280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b="0" u="none" strike="noStrike" cap="none">
                          <a:solidFill>
                            <a:schemeClr val="dk1"/>
                          </a:solidFill>
                        </a:rPr>
                        <a:t>kn.fit(fish_data, fish_target)</a:t>
                      </a:r>
                      <a:endParaRPr sz="14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1600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CED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68" name="Google Shape;568;p35"/>
          <p:cNvGraphicFramePr/>
          <p:nvPr/>
        </p:nvGraphicFramePr>
        <p:xfrm>
          <a:off x="2094974" y="6243011"/>
          <a:ext cx="6280150" cy="304810"/>
        </p:xfrm>
        <a:graphic>
          <a:graphicData uri="http://schemas.openxmlformats.org/drawingml/2006/table">
            <a:tbl>
              <a:tblPr firstRow="1" bandRow="1">
                <a:noFill/>
                <a:tableStyleId>{FC014BDC-B06A-43B6-9D0A-1BB114C4A0B7}</a:tableStyleId>
              </a:tblPr>
              <a:tblGrid>
                <a:gridCol w="6280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b="0" u="none" strike="noStrike" cap="none">
                          <a:solidFill>
                            <a:schemeClr val="dk1"/>
                          </a:solidFill>
                        </a:rPr>
                        <a:t>kn.score(fish_data, fish_target)</a:t>
                      </a:r>
                      <a:endParaRPr sz="14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1600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CED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69" name="Google Shape;569;p35"/>
          <p:cNvSpPr txBox="1"/>
          <p:nvPr/>
        </p:nvSpPr>
        <p:spPr>
          <a:xfrm>
            <a:off x="9254478" y="6228646"/>
            <a:ext cx="107899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70" name="Google Shape;570;p35"/>
          <p:cNvCxnSpPr/>
          <p:nvPr/>
        </p:nvCxnSpPr>
        <p:spPr>
          <a:xfrm>
            <a:off x="8577057" y="6409275"/>
            <a:ext cx="475488" cy="0"/>
          </a:xfrm>
          <a:prstGeom prst="straightConnector1">
            <a:avLst/>
          </a:prstGeom>
          <a:noFill/>
          <a:ln w="9525" cap="flat" cmpd="sng">
            <a:solidFill>
              <a:srgbClr val="308707"/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36"/>
          <p:cNvSpPr txBox="1"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06436"/>
              </a:buClr>
              <a:buSzPts val="3000"/>
              <a:buFont typeface="Malgun Gothic"/>
              <a:buNone/>
            </a:pPr>
            <a:r>
              <a:rPr lang="ko-KR"/>
              <a:t>SECTION 1-3 마켓과 머신러닝(12)</a:t>
            </a:r>
            <a:endParaRPr/>
          </a:p>
        </p:txBody>
      </p:sp>
      <p:sp>
        <p:nvSpPr>
          <p:cNvPr id="576" name="Google Shape;576;p36"/>
          <p:cNvSpPr txBox="1">
            <a:spLocks noGrp="1"/>
          </p:cNvSpPr>
          <p:nvPr>
            <p:ph type="sldNum" idx="12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36</a:t>
            </a:fld>
            <a:endParaRPr/>
          </a:p>
        </p:txBody>
      </p:sp>
      <p:sp>
        <p:nvSpPr>
          <p:cNvPr id="577" name="Google Shape;577;p36"/>
          <p:cNvSpPr txBox="1">
            <a:spLocks noGrp="1"/>
          </p:cNvSpPr>
          <p:nvPr>
            <p:ph type="body" idx="1"/>
          </p:nvPr>
        </p:nvSpPr>
        <p:spPr>
          <a:xfrm>
            <a:off x="468000" y="1080000"/>
            <a:ext cx="11541748" cy="5440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2000"/>
              <a:buChar char="◦"/>
            </a:pPr>
            <a:r>
              <a:rPr lang="ko-KR"/>
              <a:t>첫 번째 머신러닝 프로그램</a:t>
            </a:r>
            <a:endParaRPr/>
          </a:p>
          <a:p>
            <a:pPr marL="685800" lvl="1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k-최근접 이웃 알고리즘</a:t>
            </a:r>
            <a:endParaRPr/>
          </a:p>
          <a:p>
            <a:pPr marL="1143000" lvl="2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앞에서 첫 번째 머신러닝 프로그램을 성공적으로 만들었는데, 여기서 사용한 알고리즘은 k-최근접 이웃</a:t>
            </a:r>
            <a:endParaRPr/>
          </a:p>
          <a:p>
            <a:pPr marL="1143000" lvl="2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어떤 데이터에 대한 답을 구할 때 주위의 다른 데이터를 보고 다수를 차지하는 것을 정답으로 사용</a:t>
            </a:r>
            <a:br>
              <a:rPr lang="ko-KR"/>
            </a:br>
            <a:r>
              <a:rPr lang="ko-KR"/>
              <a:t>마치 근묵자흑과 같이 주위의 데이터로 현재 데이터를 판단</a:t>
            </a:r>
            <a:endParaRPr/>
          </a:p>
          <a:p>
            <a:pPr marL="1143000" lvl="2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다음 그림에 삼각형으로 표시된 새로운 데이터가 있다고 가정하면, 이 삼각형은 도미와 빙어 중 어디에 속할까?</a:t>
            </a:r>
            <a:endParaRPr/>
          </a:p>
        </p:txBody>
      </p:sp>
      <p:sp>
        <p:nvSpPr>
          <p:cNvPr id="578" name="Google Shape;578;p36"/>
          <p:cNvSpPr txBox="1">
            <a:spLocks noGrp="1"/>
          </p:cNvSpPr>
          <p:nvPr>
            <p:ph type="ftr" idx="11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lang="ko-KR" b="1"/>
              <a:t>〉 〉 혼자 공부하는 머신러닝+딥러닝</a:t>
            </a:r>
            <a:endParaRPr/>
          </a:p>
        </p:txBody>
      </p:sp>
      <p:grpSp>
        <p:nvGrpSpPr>
          <p:cNvPr id="579" name="Google Shape;579;p36"/>
          <p:cNvGrpSpPr/>
          <p:nvPr/>
        </p:nvGrpSpPr>
        <p:grpSpPr>
          <a:xfrm>
            <a:off x="3819604" y="3685880"/>
            <a:ext cx="4552793" cy="2988166"/>
            <a:chOff x="3007652" y="3393801"/>
            <a:chExt cx="5026533" cy="3299099"/>
          </a:xfrm>
        </p:grpSpPr>
        <p:pic>
          <p:nvPicPr>
            <p:cNvPr id="580" name="Google Shape;580;p36"/>
            <p:cNvPicPr preferRelativeResize="0"/>
            <p:nvPr/>
          </p:nvPicPr>
          <p:blipFill rotWithShape="1">
            <a:blip r:embed="rId3">
              <a:alphaModFix/>
            </a:blip>
            <a:srcRect t="1" b="-420"/>
            <a:stretch/>
          </p:blipFill>
          <p:spPr>
            <a:xfrm>
              <a:off x="3007652" y="3393801"/>
              <a:ext cx="5026533" cy="32990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81" name="Google Shape;581;p36"/>
            <p:cNvSpPr/>
            <p:nvPr/>
          </p:nvSpPr>
          <p:spPr>
            <a:xfrm>
              <a:off x="4385349" y="4287088"/>
              <a:ext cx="2101804" cy="768096"/>
            </a:xfrm>
            <a:custGeom>
              <a:avLst/>
              <a:gdLst/>
              <a:ahLst/>
              <a:cxnLst/>
              <a:rect l="l" t="t" r="r" b="b"/>
              <a:pathLst>
                <a:path w="2101804" h="768096" extrusionOk="0">
                  <a:moveTo>
                    <a:pt x="0" y="146304"/>
                  </a:moveTo>
                  <a:cubicBezTo>
                    <a:pt x="14382" y="218213"/>
                    <a:pt x="14708" y="242989"/>
                    <a:pt x="60960" y="316992"/>
                  </a:cubicBezTo>
                  <a:cubicBezTo>
                    <a:pt x="80818" y="348765"/>
                    <a:pt x="111267" y="372638"/>
                    <a:pt x="134112" y="402336"/>
                  </a:cubicBezTo>
                  <a:cubicBezTo>
                    <a:pt x="191171" y="476513"/>
                    <a:pt x="191417" y="526817"/>
                    <a:pt x="304800" y="560832"/>
                  </a:cubicBezTo>
                  <a:lnTo>
                    <a:pt x="426720" y="597408"/>
                  </a:lnTo>
                  <a:cubicBezTo>
                    <a:pt x="466895" y="608887"/>
                    <a:pt x="494546" y="613412"/>
                    <a:pt x="536448" y="621792"/>
                  </a:cubicBezTo>
                  <a:cubicBezTo>
                    <a:pt x="577088" y="642112"/>
                    <a:pt x="614288" y="671732"/>
                    <a:pt x="658368" y="682752"/>
                  </a:cubicBezTo>
                  <a:cubicBezTo>
                    <a:pt x="727162" y="699951"/>
                    <a:pt x="719753" y="696137"/>
                    <a:pt x="804672" y="731520"/>
                  </a:cubicBezTo>
                  <a:cubicBezTo>
                    <a:pt x="821449" y="738510"/>
                    <a:pt x="835731" y="751817"/>
                    <a:pt x="853440" y="755904"/>
                  </a:cubicBezTo>
                  <a:cubicBezTo>
                    <a:pt x="889299" y="764179"/>
                    <a:pt x="926592" y="764032"/>
                    <a:pt x="963168" y="768096"/>
                  </a:cubicBezTo>
                  <a:cubicBezTo>
                    <a:pt x="1017237" y="765843"/>
                    <a:pt x="1215082" y="772756"/>
                    <a:pt x="1316736" y="743712"/>
                  </a:cubicBezTo>
                  <a:cubicBezTo>
                    <a:pt x="1353807" y="733120"/>
                    <a:pt x="1389888" y="719328"/>
                    <a:pt x="1426464" y="707136"/>
                  </a:cubicBezTo>
                  <a:cubicBezTo>
                    <a:pt x="1450848" y="699008"/>
                    <a:pt x="1478230" y="697009"/>
                    <a:pt x="1499616" y="682752"/>
                  </a:cubicBezTo>
                  <a:cubicBezTo>
                    <a:pt x="1586710" y="624689"/>
                    <a:pt x="1544337" y="641092"/>
                    <a:pt x="1621536" y="621792"/>
                  </a:cubicBezTo>
                  <a:cubicBezTo>
                    <a:pt x="1633728" y="609600"/>
                    <a:pt x="1642690" y="592927"/>
                    <a:pt x="1658112" y="585216"/>
                  </a:cubicBezTo>
                  <a:cubicBezTo>
                    <a:pt x="1676610" y="575967"/>
                    <a:pt x="1749792" y="562080"/>
                    <a:pt x="1780032" y="548640"/>
                  </a:cubicBezTo>
                  <a:cubicBezTo>
                    <a:pt x="1804944" y="537568"/>
                    <a:pt x="1827872" y="522189"/>
                    <a:pt x="1853184" y="512064"/>
                  </a:cubicBezTo>
                  <a:cubicBezTo>
                    <a:pt x="1868742" y="505841"/>
                    <a:pt x="1885840" y="504475"/>
                    <a:pt x="1901952" y="499872"/>
                  </a:cubicBezTo>
                  <a:cubicBezTo>
                    <a:pt x="1914309" y="496341"/>
                    <a:pt x="1926171" y="491211"/>
                    <a:pt x="1938528" y="487680"/>
                  </a:cubicBezTo>
                  <a:cubicBezTo>
                    <a:pt x="1954640" y="483077"/>
                    <a:pt x="1971130" y="479897"/>
                    <a:pt x="1987296" y="475488"/>
                  </a:cubicBezTo>
                  <a:cubicBezTo>
                    <a:pt x="2015840" y="467703"/>
                    <a:pt x="2044192" y="459232"/>
                    <a:pt x="2072640" y="451104"/>
                  </a:cubicBezTo>
                  <a:cubicBezTo>
                    <a:pt x="2076704" y="434848"/>
                    <a:pt x="2080229" y="418448"/>
                    <a:pt x="2084832" y="402336"/>
                  </a:cubicBezTo>
                  <a:cubicBezTo>
                    <a:pt x="2099085" y="352449"/>
                    <a:pt x="2114552" y="347286"/>
                    <a:pt x="2084832" y="280416"/>
                  </a:cubicBezTo>
                  <a:cubicBezTo>
                    <a:pt x="2075644" y="259742"/>
                    <a:pt x="2028758" y="251159"/>
                    <a:pt x="2011680" y="243840"/>
                  </a:cubicBezTo>
                  <a:cubicBezTo>
                    <a:pt x="1853245" y="175939"/>
                    <a:pt x="2084640" y="262070"/>
                    <a:pt x="1901952" y="207264"/>
                  </a:cubicBezTo>
                  <a:cubicBezTo>
                    <a:pt x="1880990" y="200975"/>
                    <a:pt x="1862317" y="187801"/>
                    <a:pt x="1840992" y="182880"/>
                  </a:cubicBezTo>
                  <a:cubicBezTo>
                    <a:pt x="1809066" y="175512"/>
                    <a:pt x="1775968" y="174752"/>
                    <a:pt x="1743456" y="170688"/>
                  </a:cubicBezTo>
                  <a:lnTo>
                    <a:pt x="1621536" y="134112"/>
                  </a:lnTo>
                  <a:cubicBezTo>
                    <a:pt x="1597003" y="126445"/>
                    <a:pt x="1573320" y="115962"/>
                    <a:pt x="1548384" y="109728"/>
                  </a:cubicBezTo>
                  <a:cubicBezTo>
                    <a:pt x="1508177" y="99676"/>
                    <a:pt x="1466544" y="95891"/>
                    <a:pt x="1426464" y="85344"/>
                  </a:cubicBezTo>
                  <a:cubicBezTo>
                    <a:pt x="1264153" y="42631"/>
                    <a:pt x="1362049" y="42928"/>
                    <a:pt x="1170432" y="24384"/>
                  </a:cubicBezTo>
                  <a:cubicBezTo>
                    <a:pt x="1093469" y="16936"/>
                    <a:pt x="1015956" y="17015"/>
                    <a:pt x="938784" y="12192"/>
                  </a:cubicBezTo>
                  <a:cubicBezTo>
                    <a:pt x="885899" y="8887"/>
                    <a:pt x="833120" y="4064"/>
                    <a:pt x="780288" y="0"/>
                  </a:cubicBezTo>
                  <a:cubicBezTo>
                    <a:pt x="682752" y="8128"/>
                    <a:pt x="584450" y="9722"/>
                    <a:pt x="487680" y="24384"/>
                  </a:cubicBezTo>
                  <a:cubicBezTo>
                    <a:pt x="425181" y="33854"/>
                    <a:pt x="375154" y="65957"/>
                    <a:pt x="316992" y="85344"/>
                  </a:cubicBezTo>
                  <a:cubicBezTo>
                    <a:pt x="301096" y="90643"/>
                    <a:pt x="284120" y="92237"/>
                    <a:pt x="268224" y="97536"/>
                  </a:cubicBezTo>
                  <a:cubicBezTo>
                    <a:pt x="235283" y="108516"/>
                    <a:pt x="203200" y="121920"/>
                    <a:pt x="170688" y="134112"/>
                  </a:cubicBezTo>
                  <a:cubicBezTo>
                    <a:pt x="162560" y="146304"/>
                    <a:pt x="156665" y="160327"/>
                    <a:pt x="146304" y="170688"/>
                  </a:cubicBezTo>
                  <a:cubicBezTo>
                    <a:pt x="135943" y="181049"/>
                    <a:pt x="119264" y="183947"/>
                    <a:pt x="109728" y="195072"/>
                  </a:cubicBezTo>
                  <a:cubicBezTo>
                    <a:pt x="94306" y="213064"/>
                    <a:pt x="85344" y="235712"/>
                    <a:pt x="73152" y="256032"/>
                  </a:cubicBezTo>
                  <a:cubicBezTo>
                    <a:pt x="69088" y="272288"/>
                    <a:pt x="65563" y="288688"/>
                    <a:pt x="60960" y="304800"/>
                  </a:cubicBezTo>
                  <a:cubicBezTo>
                    <a:pt x="57429" y="317157"/>
                    <a:pt x="48768" y="328525"/>
                    <a:pt x="48768" y="341376"/>
                  </a:cubicBezTo>
                  <a:cubicBezTo>
                    <a:pt x="48768" y="370113"/>
                    <a:pt x="52703" y="399195"/>
                    <a:pt x="60960" y="426720"/>
                  </a:cubicBezTo>
                  <a:cubicBezTo>
                    <a:pt x="72947" y="466677"/>
                    <a:pt x="74755" y="463296"/>
                    <a:pt x="97536" y="463296"/>
                  </a:cubicBezTo>
                </a:path>
              </a:pathLst>
            </a:custGeom>
            <a:solidFill>
              <a:schemeClr val="lt1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2" name="Google Shape;582;p36"/>
            <p:cNvSpPr/>
            <p:nvPr/>
          </p:nvSpPr>
          <p:spPr>
            <a:xfrm>
              <a:off x="6271435" y="4502752"/>
              <a:ext cx="195326" cy="168384"/>
            </a:xfrm>
            <a:prstGeom prst="triangle">
              <a:avLst>
                <a:gd name="adj" fmla="val 50000"/>
              </a:avLst>
            </a:prstGeom>
            <a:solidFill>
              <a:srgbClr val="3087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3" name="Google Shape;583;p36"/>
            <p:cNvSpPr txBox="1"/>
            <p:nvPr/>
          </p:nvSpPr>
          <p:spPr>
            <a:xfrm>
              <a:off x="3998228" y="4433056"/>
              <a:ext cx="2006600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400" b="1">
                  <a:solidFill>
                    <a:srgbClr val="7030A0"/>
                  </a:solidFill>
                  <a:latin typeface="Arial"/>
                  <a:ea typeface="Arial"/>
                  <a:cs typeface="Arial"/>
                  <a:sym typeface="Arial"/>
                </a:rPr>
                <a:t>이 생선은 도미? 빙어?</a:t>
              </a:r>
              <a:endParaRPr sz="1400" b="1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84" name="Google Shape;584;p36"/>
            <p:cNvCxnSpPr/>
            <p:nvPr/>
          </p:nvCxnSpPr>
          <p:spPr>
            <a:xfrm>
              <a:off x="5899067" y="4586943"/>
              <a:ext cx="276210" cy="0"/>
            </a:xfrm>
            <a:prstGeom prst="straightConnector1">
              <a:avLst/>
            </a:prstGeom>
            <a:noFill/>
            <a:ln w="9525" cap="flat" cmpd="sng">
              <a:solidFill>
                <a:srgbClr val="9751CB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37"/>
          <p:cNvSpPr txBox="1"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06436"/>
              </a:buClr>
              <a:buSzPts val="3000"/>
              <a:buFont typeface="Malgun Gothic"/>
              <a:buNone/>
            </a:pPr>
            <a:r>
              <a:rPr lang="ko-KR"/>
              <a:t>SECTION 1-3 마켓과 머신러닝(13)</a:t>
            </a:r>
            <a:endParaRPr/>
          </a:p>
        </p:txBody>
      </p:sp>
      <p:sp>
        <p:nvSpPr>
          <p:cNvPr id="590" name="Google Shape;590;p37"/>
          <p:cNvSpPr txBox="1">
            <a:spLocks noGrp="1"/>
          </p:cNvSpPr>
          <p:nvPr>
            <p:ph type="sldNum" idx="12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37</a:t>
            </a:fld>
            <a:endParaRPr/>
          </a:p>
        </p:txBody>
      </p:sp>
      <p:sp>
        <p:nvSpPr>
          <p:cNvPr id="591" name="Google Shape;591;p37"/>
          <p:cNvSpPr txBox="1">
            <a:spLocks noGrp="1"/>
          </p:cNvSpPr>
          <p:nvPr>
            <p:ph type="body" idx="1"/>
          </p:nvPr>
        </p:nvSpPr>
        <p:spPr>
          <a:xfrm>
            <a:off x="468000" y="1080000"/>
            <a:ext cx="11281052" cy="5440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000"/>
              <a:buChar char="◦"/>
            </a:pPr>
            <a:r>
              <a:rPr lang="ko-KR"/>
              <a:t>첫 번째 머신러닝 프로그램</a:t>
            </a:r>
            <a:endParaRPr/>
          </a:p>
          <a:p>
            <a:pPr marL="685800" lvl="1" indent="-2286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k-최근접 이웃 알고리즘</a:t>
            </a:r>
            <a:endParaRPr/>
          </a:p>
          <a:p>
            <a:pPr marL="1143000" lvl="2" indent="-2286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predict( ) 메서드는 새로운 데이터의 정답을 예측</a:t>
            </a:r>
            <a:endParaRPr/>
          </a:p>
          <a:p>
            <a:pPr marL="1143000" lvl="2" indent="-2286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이 메서드도 앞서 fit( ) 메서드와 마찬가지로 리스트의 리스트를 전달해야 함</a:t>
            </a:r>
            <a:endParaRPr/>
          </a:p>
          <a:p>
            <a:pPr marL="914400" lvl="2" indent="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/>
              <a:t>   그래서 삼각형 포인트를 리스트로 2번 감싸고, 반환되는 값은 1</a:t>
            </a:r>
            <a:endParaRPr/>
          </a:p>
          <a:p>
            <a:pPr marL="1143000" lvl="2" indent="-2286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우리는 앞서 도미는 1, 빙어는 0으로 가정. 따라서 삼각형(   )은 도미</a:t>
            </a:r>
            <a:endParaRPr/>
          </a:p>
          <a:p>
            <a:pPr marL="1143000" lvl="2" indent="-1270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/>
          </a:p>
          <a:p>
            <a:pPr marL="1143000" lvl="2" indent="-15875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100"/>
          </a:p>
          <a:p>
            <a:pPr marL="1143000" lvl="2" indent="-2286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k-최근접 이웃 알고리즘을 위해 준비해야 할 일은 데이터를 모두 가지고 있는 게 전부</a:t>
            </a:r>
            <a:endParaRPr/>
          </a:p>
          <a:p>
            <a:pPr marL="1600200" lvl="3" indent="-2286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ko-KR"/>
              <a:t>새로운 데이터에 대해 예측할 때는 가장 가까운 직선거리에 어떤 데이터가 있는지를 살피기만 하면 됨</a:t>
            </a:r>
            <a:endParaRPr/>
          </a:p>
          <a:p>
            <a:pPr marL="1600200" lvl="3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ko-KR"/>
              <a:t>단점은 k-최근접 이웃 알고리즘의 이런 특징 때문에 데이터가 아주 많은 경우 사용하기 어려움</a:t>
            </a:r>
            <a:br>
              <a:rPr lang="ko-KR"/>
            </a:br>
            <a:r>
              <a:rPr lang="ko-KR"/>
              <a:t>데이터가 크기 때문에 메모리가 많이 필요하고, 직선거리를 계산하는 데도 많은 시간이 필요</a:t>
            </a:r>
            <a:endParaRPr/>
          </a:p>
          <a:p>
            <a:pPr marL="1143000" lvl="2" indent="-2286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사이킷런의 KNeighborsClassifier 클래스도 마찬가지</a:t>
            </a:r>
            <a:endParaRPr/>
          </a:p>
          <a:p>
            <a:pPr marL="1600200" lvl="3" indent="-2286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ko-KR"/>
              <a:t>이 클래스는 _fit_X 속성에 우리가 전달한 fish_data를 모두 가지고 있으며,  _y 속성에 fish_target을 가짐</a:t>
            </a:r>
            <a:endParaRPr/>
          </a:p>
        </p:txBody>
      </p:sp>
      <p:sp>
        <p:nvSpPr>
          <p:cNvPr id="592" name="Google Shape;592;p37"/>
          <p:cNvSpPr txBox="1">
            <a:spLocks noGrp="1"/>
          </p:cNvSpPr>
          <p:nvPr>
            <p:ph type="ftr" idx="11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lang="ko-KR" b="1"/>
              <a:t>〉 〉 혼자 공부하는 머신러닝+딥러닝</a:t>
            </a:r>
            <a:endParaRPr/>
          </a:p>
        </p:txBody>
      </p:sp>
      <p:sp>
        <p:nvSpPr>
          <p:cNvPr id="593" name="Google Shape;593;p37"/>
          <p:cNvSpPr/>
          <p:nvPr/>
        </p:nvSpPr>
        <p:spPr>
          <a:xfrm>
            <a:off x="6931246" y="3223487"/>
            <a:ext cx="195326" cy="168384"/>
          </a:xfrm>
          <a:prstGeom prst="triangle">
            <a:avLst>
              <a:gd name="adj" fmla="val 50000"/>
            </a:avLst>
          </a:prstGeom>
          <a:solidFill>
            <a:srgbClr val="30870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594" name="Google Shape;594;p37"/>
          <p:cNvGraphicFramePr/>
          <p:nvPr/>
        </p:nvGraphicFramePr>
        <p:xfrm>
          <a:off x="1691035" y="3650818"/>
          <a:ext cx="2682250" cy="304810"/>
        </p:xfrm>
        <a:graphic>
          <a:graphicData uri="http://schemas.openxmlformats.org/drawingml/2006/table">
            <a:tbl>
              <a:tblPr firstRow="1" bandRow="1">
                <a:noFill/>
                <a:tableStyleId>{FC014BDC-B06A-43B6-9D0A-1BB114C4A0B7}</a:tableStyleId>
              </a:tblPr>
              <a:tblGrid>
                <a:gridCol w="2682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b="0" u="none" strike="noStrike" cap="none">
                          <a:solidFill>
                            <a:schemeClr val="dk1"/>
                          </a:solidFill>
                        </a:rPr>
                        <a:t>kn.predict([[30, 600]])</a:t>
                      </a:r>
                      <a:endParaRPr sz="14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1600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CED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95" name="Google Shape;595;p37"/>
          <p:cNvSpPr txBox="1"/>
          <p:nvPr/>
        </p:nvSpPr>
        <p:spPr>
          <a:xfrm>
            <a:off x="5474556" y="3615659"/>
            <a:ext cx="165201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array([1])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96" name="Google Shape;596;p37"/>
          <p:cNvCxnSpPr/>
          <p:nvPr/>
        </p:nvCxnSpPr>
        <p:spPr>
          <a:xfrm>
            <a:off x="4698363" y="3800325"/>
            <a:ext cx="451104" cy="0"/>
          </a:xfrm>
          <a:prstGeom prst="straightConnector1">
            <a:avLst/>
          </a:prstGeom>
          <a:noFill/>
          <a:ln w="9525" cap="flat" cmpd="sng">
            <a:solidFill>
              <a:srgbClr val="1C5A25"/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38"/>
          <p:cNvSpPr txBox="1"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06436"/>
              </a:buClr>
              <a:buSzPts val="3000"/>
              <a:buFont typeface="Malgun Gothic"/>
              <a:buNone/>
            </a:pPr>
            <a:r>
              <a:rPr lang="ko-KR"/>
              <a:t>SECTION 1-3 마켓과 머신러닝(14)</a:t>
            </a:r>
            <a:endParaRPr/>
          </a:p>
        </p:txBody>
      </p:sp>
      <p:sp>
        <p:nvSpPr>
          <p:cNvPr id="602" name="Google Shape;602;p38"/>
          <p:cNvSpPr txBox="1">
            <a:spLocks noGrp="1"/>
          </p:cNvSpPr>
          <p:nvPr>
            <p:ph type="sldNum" idx="12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38</a:t>
            </a:fld>
            <a:endParaRPr/>
          </a:p>
        </p:txBody>
      </p:sp>
      <p:sp>
        <p:nvSpPr>
          <p:cNvPr id="603" name="Google Shape;603;p38"/>
          <p:cNvSpPr txBox="1">
            <a:spLocks noGrp="1"/>
          </p:cNvSpPr>
          <p:nvPr>
            <p:ph type="body" idx="1"/>
          </p:nvPr>
        </p:nvSpPr>
        <p:spPr>
          <a:xfrm>
            <a:off x="468000" y="1080000"/>
            <a:ext cx="11281052" cy="5440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2000"/>
              <a:buChar char="◦"/>
            </a:pPr>
            <a:r>
              <a:rPr lang="ko-KR"/>
              <a:t>첫 번째 머신러닝 프로그램</a:t>
            </a:r>
            <a:endParaRPr/>
          </a:p>
          <a:p>
            <a:pPr marL="685800" lvl="1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k-최근접 이웃 알고리즘</a:t>
            </a:r>
            <a:endParaRPr/>
          </a:p>
          <a:p>
            <a:pPr marL="1143000" lvl="2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실제로 k-최근접 이웃 알고리즘은 무언가 훈련되는 게 없는 것인가?</a:t>
            </a:r>
            <a:endParaRPr/>
          </a:p>
          <a:p>
            <a:pPr marL="1143000" lvl="2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fit( ) 메서드에 전달한 데이터를 모두 저장하고 있다가 새로운 데이터가 등장하면 가장 가까운 데이터를 참고하여 도미인지 빙어인지를 구분</a:t>
            </a:r>
            <a:endParaRPr/>
          </a:p>
          <a:p>
            <a:pPr marL="1143000" lvl="2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가까운 몇 개의 데이터를 참고할지는 정하기 나름이지만, KNeighborsClassifier 클래스의 기본값은 5임</a:t>
            </a:r>
            <a:br>
              <a:rPr lang="ko-KR"/>
            </a:br>
            <a:r>
              <a:rPr lang="ko-KR"/>
              <a:t>이 기준은 n_neighbors 매개변수로 바꿀 수 있음</a:t>
            </a:r>
            <a:endParaRPr/>
          </a:p>
          <a:p>
            <a:pPr marL="1143000" lvl="2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다음과 같이 하면 어떤 결과가 나올까?</a:t>
            </a:r>
            <a:endParaRPr/>
          </a:p>
          <a:p>
            <a:pPr marL="1143000" lvl="2" indent="-1270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/>
          </a:p>
          <a:p>
            <a:pPr marL="1143000" lvl="2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가장 가까운 데이터 49개를 사용하는 k-최근접 이웃 모델에 fish_data를 적용하면 fish_data에 있는 모든 생선을 사용하여 예측</a:t>
            </a:r>
            <a:br>
              <a:rPr lang="ko-KR"/>
            </a:br>
            <a:r>
              <a:rPr lang="ko-KR"/>
              <a:t>- fish_data의 데이터 49개 중에 도미가 35개로 다수를 차지하므로 어떤 데이터를 넣어도 무조건 도미로 예측</a:t>
            </a:r>
            <a:endParaRPr/>
          </a:p>
        </p:txBody>
      </p:sp>
      <p:sp>
        <p:nvSpPr>
          <p:cNvPr id="604" name="Google Shape;604;p38"/>
          <p:cNvSpPr txBox="1">
            <a:spLocks noGrp="1"/>
          </p:cNvSpPr>
          <p:nvPr>
            <p:ph type="ftr" idx="11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lang="ko-KR" b="1"/>
              <a:t>〉 〉 혼자 공부하는 머신러닝+딥러닝</a:t>
            </a:r>
            <a:endParaRPr/>
          </a:p>
        </p:txBody>
      </p:sp>
      <p:graphicFrame>
        <p:nvGraphicFramePr>
          <p:cNvPr id="605" name="Google Shape;605;p38"/>
          <p:cNvGraphicFramePr/>
          <p:nvPr/>
        </p:nvGraphicFramePr>
        <p:xfrm>
          <a:off x="1737360" y="4362192"/>
          <a:ext cx="8717275" cy="304810"/>
        </p:xfrm>
        <a:graphic>
          <a:graphicData uri="http://schemas.openxmlformats.org/drawingml/2006/table">
            <a:tbl>
              <a:tblPr firstRow="1" bandRow="1">
                <a:noFill/>
                <a:tableStyleId>{FC014BDC-B06A-43B6-9D0A-1BB114C4A0B7}</a:tableStyleId>
              </a:tblPr>
              <a:tblGrid>
                <a:gridCol w="8717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b="0" u="none" strike="noStrike" cap="none">
                          <a:solidFill>
                            <a:schemeClr val="dk1"/>
                          </a:solidFill>
                        </a:rPr>
                        <a:t>kn49 = KNeighborsClassifier(n_neighbors=49)          </a:t>
                      </a:r>
                      <a:r>
                        <a:rPr lang="ko-KR" sz="1400" b="0" u="none" strike="noStrike" cap="none">
                          <a:solidFill>
                            <a:srgbClr val="7030A0"/>
                          </a:solidFill>
                        </a:rPr>
                        <a:t># 참고 데이터를 49개로 한 kn49 모델</a:t>
                      </a:r>
                      <a:endParaRPr/>
                    </a:p>
                  </a:txBody>
                  <a:tcPr marL="21600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CED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06" name="Google Shape;606;p38"/>
          <p:cNvGraphicFramePr/>
          <p:nvPr/>
        </p:nvGraphicFramePr>
        <p:xfrm>
          <a:off x="1719072" y="5901802"/>
          <a:ext cx="3962400" cy="518170"/>
        </p:xfrm>
        <a:graphic>
          <a:graphicData uri="http://schemas.openxmlformats.org/drawingml/2006/table">
            <a:tbl>
              <a:tblPr firstRow="1" bandRow="1">
                <a:noFill/>
                <a:tableStyleId>{FC014BDC-B06A-43B6-9D0A-1BB114C4A0B7}</a:tableStyleId>
              </a:tblPr>
              <a:tblGrid>
                <a:gridCol w="396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b="0" u="none" strike="noStrike" cap="none">
                          <a:solidFill>
                            <a:schemeClr val="dk1"/>
                          </a:solidFill>
                        </a:rPr>
                        <a:t>kn49.fit(fish_data, fish_target)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b="0" u="none" strike="noStrike" cap="none">
                          <a:solidFill>
                            <a:schemeClr val="dk1"/>
                          </a:solidFill>
                        </a:rPr>
                        <a:t>kn49.score(fish_data, fish_target)</a:t>
                      </a:r>
                      <a:endParaRPr sz="1400" b="0" u="none" strike="noStrike" cap="none">
                        <a:solidFill>
                          <a:srgbClr val="7030A0"/>
                        </a:solidFill>
                      </a:endParaRPr>
                    </a:p>
                  </a:txBody>
                  <a:tcPr marL="21600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CED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07" name="Google Shape;607;p38"/>
          <p:cNvSpPr txBox="1"/>
          <p:nvPr/>
        </p:nvSpPr>
        <p:spPr>
          <a:xfrm>
            <a:off x="6721348" y="5993813"/>
            <a:ext cx="276691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0.7142857142857143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08" name="Google Shape;608;p38"/>
          <p:cNvCxnSpPr/>
          <p:nvPr/>
        </p:nvCxnSpPr>
        <p:spPr>
          <a:xfrm>
            <a:off x="5978376" y="6178479"/>
            <a:ext cx="446069" cy="0"/>
          </a:xfrm>
          <a:prstGeom prst="straightConnector1">
            <a:avLst/>
          </a:prstGeom>
          <a:noFill/>
          <a:ln w="9525" cap="flat" cmpd="sng">
            <a:solidFill>
              <a:srgbClr val="1C5A25"/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39"/>
          <p:cNvSpPr txBox="1"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06436"/>
              </a:buClr>
              <a:buSzPts val="3000"/>
              <a:buFont typeface="Malgun Gothic"/>
              <a:buNone/>
            </a:pPr>
            <a:r>
              <a:rPr lang="ko-KR"/>
              <a:t>SECTION 1-3 마켓과 머신러닝(14)</a:t>
            </a:r>
            <a:endParaRPr/>
          </a:p>
        </p:txBody>
      </p:sp>
      <p:sp>
        <p:nvSpPr>
          <p:cNvPr id="614" name="Google Shape;614;p39"/>
          <p:cNvSpPr txBox="1">
            <a:spLocks noGrp="1"/>
          </p:cNvSpPr>
          <p:nvPr>
            <p:ph type="sldNum" idx="12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39</a:t>
            </a:fld>
            <a:endParaRPr/>
          </a:p>
        </p:txBody>
      </p:sp>
      <p:sp>
        <p:nvSpPr>
          <p:cNvPr id="615" name="Google Shape;615;p39"/>
          <p:cNvSpPr txBox="1">
            <a:spLocks noGrp="1"/>
          </p:cNvSpPr>
          <p:nvPr>
            <p:ph type="body" idx="1"/>
          </p:nvPr>
        </p:nvSpPr>
        <p:spPr>
          <a:xfrm>
            <a:off x="468000" y="1080000"/>
            <a:ext cx="11281052" cy="5440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BB0A0"/>
              </a:buClr>
              <a:buSzPts val="2000"/>
              <a:buFont typeface="Arial"/>
              <a:buChar char="◦"/>
            </a:pPr>
            <a:r>
              <a:rPr lang="ko-KR"/>
              <a:t>첫 번째 머신러닝 프로그램</a:t>
            </a:r>
            <a:endParaRPr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k-최근접 이웃 알고리즘</a:t>
            </a:r>
            <a:endParaRPr/>
          </a:p>
          <a:p>
            <a:pPr marL="114300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fish_data에 있는 생선 중에 도미가 35개이고 빙어가 14개</a:t>
            </a:r>
            <a:endParaRPr/>
          </a:p>
          <a:p>
            <a:pPr marL="114300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kn49 모델은 도미만 올바르게 맞히기 때문에 다음과 같이 정확도를 계산하면 score( ) 메서드와 같은 값을 얻을 수 있음</a:t>
            </a:r>
            <a:endParaRPr/>
          </a:p>
          <a:p>
            <a:pPr marL="1143000" lvl="2" indent="-1270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/>
          </a:p>
          <a:p>
            <a:pPr marL="1143000" lvl="2" indent="-1270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/>
          </a:p>
          <a:p>
            <a:pPr marL="114300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n_neighbors 매개변수를 49로 두는 것은 좋지 않음</a:t>
            </a:r>
            <a:endParaRPr/>
          </a:p>
          <a:p>
            <a:pPr marL="114300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기본값을 5로 하여 도미를 완벽하게 분류한 모델을 사용</a:t>
            </a:r>
            <a:endParaRPr/>
          </a:p>
        </p:txBody>
      </p:sp>
      <p:sp>
        <p:nvSpPr>
          <p:cNvPr id="616" name="Google Shape;616;p39"/>
          <p:cNvSpPr txBox="1">
            <a:spLocks noGrp="1"/>
          </p:cNvSpPr>
          <p:nvPr>
            <p:ph type="ftr" idx="11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lang="ko-KR" b="1"/>
              <a:t>〉 〉 혼자 공부하는 머신러닝+딥러닝</a:t>
            </a:r>
            <a:endParaRPr/>
          </a:p>
        </p:txBody>
      </p:sp>
      <p:graphicFrame>
        <p:nvGraphicFramePr>
          <p:cNvPr id="617" name="Google Shape;617;p39"/>
          <p:cNvGraphicFramePr/>
          <p:nvPr/>
        </p:nvGraphicFramePr>
        <p:xfrm>
          <a:off x="1712537" y="3096631"/>
          <a:ext cx="3962400" cy="304810"/>
        </p:xfrm>
        <a:graphic>
          <a:graphicData uri="http://schemas.openxmlformats.org/drawingml/2006/table">
            <a:tbl>
              <a:tblPr firstRow="1" bandRow="1">
                <a:noFill/>
                <a:tableStyleId>{FC014BDC-B06A-43B6-9D0A-1BB114C4A0B7}</a:tableStyleId>
              </a:tblPr>
              <a:tblGrid>
                <a:gridCol w="396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b="0" i="1" u="none" strike="noStrike" cap="none">
                          <a:solidFill>
                            <a:schemeClr val="dk1"/>
                          </a:solidFill>
                        </a:rPr>
                        <a:t>print(35/49)</a:t>
                      </a:r>
                      <a:endParaRPr sz="1400" b="0" i="1" u="none" strike="noStrike" cap="none">
                        <a:solidFill>
                          <a:srgbClr val="7030A0"/>
                        </a:solidFill>
                      </a:endParaRPr>
                    </a:p>
                  </a:txBody>
                  <a:tcPr marL="21600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CED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18" name="Google Shape;618;p39"/>
          <p:cNvSpPr txBox="1"/>
          <p:nvPr/>
        </p:nvSpPr>
        <p:spPr>
          <a:xfrm>
            <a:off x="6711922" y="3049125"/>
            <a:ext cx="276691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0.7142857142857143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19" name="Google Shape;619;p39"/>
          <p:cNvCxnSpPr/>
          <p:nvPr/>
        </p:nvCxnSpPr>
        <p:spPr>
          <a:xfrm>
            <a:off x="5970395" y="3233791"/>
            <a:ext cx="446069" cy="0"/>
          </a:xfrm>
          <a:prstGeom prst="straightConnector1">
            <a:avLst/>
          </a:prstGeom>
          <a:noFill/>
          <a:ln w="9525" cap="flat" cmpd="sng">
            <a:solidFill>
              <a:srgbClr val="1C5A25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620" name="Google Shape;620;p39"/>
          <p:cNvSpPr/>
          <p:nvPr/>
        </p:nvSpPr>
        <p:spPr>
          <a:xfrm>
            <a:off x="1520412" y="4540159"/>
            <a:ext cx="8899965" cy="1713093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360000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>
                <a:solidFill>
                  <a:srgbClr val="205A04"/>
                </a:solidFill>
                <a:latin typeface="Calibri"/>
                <a:ea typeface="Calibri"/>
                <a:cs typeface="Calibri"/>
                <a:sym typeface="Calibri"/>
              </a:rPr>
              <a:t>결괏값은 왜 한 번만 출력될까?</a:t>
            </a:r>
            <a:endParaRPr/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00">
              <a:solidFill>
                <a:srgbClr val="205A0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205A04"/>
              </a:buClr>
              <a:buSzPts val="1400"/>
              <a:buFont typeface="Arial"/>
              <a:buChar char="•"/>
            </a:pPr>
            <a:r>
              <a:rPr lang="ko-KR" sz="1400">
                <a:solidFill>
                  <a:srgbClr val="205A04"/>
                </a:solidFill>
                <a:latin typeface="Calibri"/>
                <a:ea typeface="Calibri"/>
                <a:cs typeface="Calibri"/>
                <a:sym typeface="Calibri"/>
              </a:rPr>
              <a:t>kn49.score() 다음에 바로 print 명령을 사용하면 결괏값이 2번 출력되어야 할 것 같지만 그렇지 않음</a:t>
            </a:r>
            <a:endParaRPr sz="1400">
              <a:solidFill>
                <a:srgbClr val="205A0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205A04"/>
              </a:buClr>
              <a:buSzPts val="1400"/>
              <a:buFont typeface="Arial"/>
              <a:buChar char="•"/>
            </a:pPr>
            <a:r>
              <a:rPr lang="ko-KR" sz="1400">
                <a:solidFill>
                  <a:srgbClr val="205A04"/>
                </a:solidFill>
                <a:latin typeface="Calibri"/>
                <a:ea typeface="Calibri"/>
                <a:cs typeface="Calibri"/>
                <a:sym typeface="Calibri"/>
              </a:rPr>
              <a:t>코드 셀은 마지막 실행 코드의 반환값만을 자동 출력</a:t>
            </a:r>
            <a:endParaRPr sz="1400">
              <a:solidFill>
                <a:srgbClr val="205A0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205A04"/>
              </a:buClr>
              <a:buSzPts val="1400"/>
              <a:buFont typeface="Arial"/>
              <a:buChar char="•"/>
            </a:pPr>
            <a:r>
              <a:rPr lang="ko-KR" sz="1400">
                <a:solidFill>
                  <a:srgbClr val="205A04"/>
                </a:solidFill>
                <a:latin typeface="Calibri"/>
                <a:ea typeface="Calibri"/>
                <a:cs typeface="Calibri"/>
                <a:sym typeface="Calibri"/>
              </a:rPr>
              <a:t>모든 코드를 한 셀에 넣으면 중간의 반환값은 출력하지 않음</a:t>
            </a:r>
            <a:endParaRPr sz="1400">
              <a:solidFill>
                <a:srgbClr val="205A0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205A04"/>
              </a:buClr>
              <a:buSzPts val="1400"/>
              <a:buFont typeface="Arial"/>
              <a:buChar char="•"/>
            </a:pPr>
            <a:r>
              <a:rPr lang="ko-KR" sz="1400">
                <a:solidFill>
                  <a:srgbClr val="205A04"/>
                </a:solidFill>
                <a:latin typeface="Calibri"/>
                <a:ea typeface="Calibri"/>
                <a:cs typeface="Calibri"/>
                <a:sym typeface="Calibri"/>
              </a:rPr>
              <a:t>따라서 두 값을 모두 출력하려면 각각 print 명령을 사용하거나 여러 개의 코드 셀로 나누어 작성해야 함</a:t>
            </a:r>
            <a:endParaRPr/>
          </a:p>
        </p:txBody>
      </p:sp>
      <p:pic>
        <p:nvPicPr>
          <p:cNvPr id="621" name="Google Shape;621;p39" descr="Lightbulb and gear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73014" y="4528973"/>
            <a:ext cx="455111" cy="4551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4"/>
          <p:cNvSpPr txBox="1">
            <a:spLocks noGrp="1"/>
          </p:cNvSpPr>
          <p:nvPr>
            <p:ph type="sldNum" idx="12"/>
          </p:nvPr>
        </p:nvSpPr>
        <p:spPr>
          <a:xfrm>
            <a:off x="11691731" y="6483194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4</a:t>
            </a:fld>
            <a:endParaRPr/>
          </a:p>
        </p:txBody>
      </p:sp>
      <p:sp>
        <p:nvSpPr>
          <p:cNvPr id="200" name="Google Shape;200;p4"/>
          <p:cNvSpPr txBox="1"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06436"/>
              </a:buClr>
              <a:buSzPts val="3000"/>
              <a:buFont typeface="Malgun Gothic"/>
              <a:buNone/>
            </a:pPr>
            <a:r>
              <a:rPr lang="ko-KR"/>
              <a:t>이 책의 학습 목표</a:t>
            </a:r>
            <a:endParaRPr/>
          </a:p>
        </p:txBody>
      </p:sp>
      <p:sp>
        <p:nvSpPr>
          <p:cNvPr id="201" name="Google Shape;201;p4"/>
          <p:cNvSpPr txBox="1">
            <a:spLocks noGrp="1"/>
          </p:cNvSpPr>
          <p:nvPr>
            <p:ph type="ftr" idx="11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lang="ko-KR" b="1"/>
              <a:t>〉 〉 혼자 공부하는 머신러닝+딥러닝</a:t>
            </a:r>
            <a:endParaRPr/>
          </a:p>
        </p:txBody>
      </p:sp>
      <p:sp>
        <p:nvSpPr>
          <p:cNvPr id="202" name="Google Shape;202;p4"/>
          <p:cNvSpPr txBox="1"/>
          <p:nvPr/>
        </p:nvSpPr>
        <p:spPr>
          <a:xfrm>
            <a:off x="487015" y="908845"/>
            <a:ext cx="11281052" cy="5402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228600" marR="0" lvl="0" indent="-2286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ko-KR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CHAPTER 01: 나의 첫 머신러닝</a:t>
            </a:r>
            <a:endParaRPr/>
          </a:p>
          <a:p>
            <a:pPr marL="685800" marR="0" lvl="1" indent="-2286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ko-KR"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인공지능, 머신러닝, 딥러닝의 차이점을 이해합니다.</a:t>
            </a:r>
            <a:endParaRPr/>
          </a:p>
          <a:p>
            <a:pPr marL="685800" marR="0" lvl="1" indent="-2286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ko-KR"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구글 코랩 사용법을 배웁니다.</a:t>
            </a:r>
            <a:endParaRPr/>
          </a:p>
          <a:p>
            <a:pPr marL="685800" marR="0" lvl="1" indent="-2286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ko-KR"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첫 번째 머신러닝 프로그램을 만들고 머신러닝의 기본 작동 원리를 이해합니다.</a:t>
            </a:r>
            <a:endParaRPr sz="14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28600" marR="0" lvl="0" indent="-228600" algn="l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ko-KR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CHAPTER 02: 데이터 다루기</a:t>
            </a:r>
            <a:endParaRPr/>
          </a:p>
          <a:p>
            <a:pPr marL="685800" marR="0" lvl="1" indent="-2286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ko-KR"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머신러닝 알고리즘에 주입할 데이터를 준비하는 방법을 배웁니다.</a:t>
            </a:r>
            <a:endParaRPr/>
          </a:p>
          <a:p>
            <a:pPr marL="685800" marR="0" lvl="1" indent="-2286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ko-KR"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 형태가 알고리즘에 미치는 영향을 이해합니다.</a:t>
            </a:r>
            <a:endParaRPr/>
          </a:p>
          <a:p>
            <a:pPr marL="228600" marR="0" lvl="0" indent="-228600" algn="l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ko-KR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CHAPTER 03: 회귀 알고리즘과 모델 규제</a:t>
            </a:r>
            <a:endParaRPr/>
          </a:p>
          <a:p>
            <a:pPr marL="685800" marR="0" lvl="1" indent="-2286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ko-KR"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지도 학습 알고리즘의 한 종류인 회귀 알고리즘에 대해 배웁니다.</a:t>
            </a:r>
            <a:endParaRPr/>
          </a:p>
          <a:p>
            <a:pPr marL="685800" marR="0" lvl="1" indent="-2286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ko-KR"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다양한 선형 회귀 알고리즘의 장단점을 이해합니다.</a:t>
            </a:r>
            <a:endParaRPr/>
          </a:p>
          <a:p>
            <a:pPr marL="228600" marR="0" lvl="0" indent="-228600" algn="l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ko-KR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CHAPTER 04: 다양한 분류 알고리즘</a:t>
            </a:r>
            <a:endParaRPr/>
          </a:p>
          <a:p>
            <a:pPr marL="685800" marR="0" lvl="1" indent="-2286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ko-KR"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로지스틱 회귀, 확률적 경사 하강법과 같은 분류 알고리즘을 배웁니다.</a:t>
            </a:r>
            <a:endParaRPr/>
          </a:p>
          <a:p>
            <a:pPr marL="685800" marR="0" lvl="1" indent="-2286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ko-KR"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이진 분류와 다중 분류의 차이를 이해하고 클래스별 확률을 예측합니다.</a:t>
            </a:r>
            <a:endParaRPr/>
          </a:p>
          <a:p>
            <a:pPr marL="228600" marR="0" lvl="0" indent="-228600" algn="l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ko-KR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CHAPTER 05: 트리 알고리즘</a:t>
            </a:r>
            <a:endParaRPr/>
          </a:p>
          <a:p>
            <a:pPr marL="685800" marR="0" lvl="1" indent="-2286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ko-KR"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성능이 좋고 이해하기 쉬운 트리 알고리즘에 대해 배웁니다.</a:t>
            </a:r>
            <a:endParaRPr/>
          </a:p>
          <a:p>
            <a:pPr marL="685800" marR="0" lvl="1" indent="-2286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ko-KR"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알고리즘의 성능을 최대화하기 위한 하이퍼파라미터 튜닝을 실습합니다.</a:t>
            </a:r>
            <a:endParaRPr/>
          </a:p>
          <a:p>
            <a:pPr marL="685800" marR="0" lvl="1" indent="-2286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ko-KR"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여러 트리를 합쳐 일반화 성능을 높일 수 있는 앙상블 모델을 배웁니다.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40"/>
          <p:cNvSpPr txBox="1"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06436"/>
              </a:buClr>
              <a:buSzPts val="3000"/>
              <a:buFont typeface="Malgun Gothic"/>
              <a:buNone/>
            </a:pPr>
            <a:r>
              <a:rPr lang="ko-KR"/>
              <a:t>SECTION 1-3 마켓과 머신러닝(15)</a:t>
            </a:r>
            <a:endParaRPr/>
          </a:p>
        </p:txBody>
      </p:sp>
      <p:sp>
        <p:nvSpPr>
          <p:cNvPr id="627" name="Google Shape;627;p40"/>
          <p:cNvSpPr txBox="1">
            <a:spLocks noGrp="1"/>
          </p:cNvSpPr>
          <p:nvPr>
            <p:ph type="sldNum" idx="12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40</a:t>
            </a:fld>
            <a:endParaRPr/>
          </a:p>
        </p:txBody>
      </p:sp>
      <p:sp>
        <p:nvSpPr>
          <p:cNvPr id="628" name="Google Shape;628;p40"/>
          <p:cNvSpPr txBox="1">
            <a:spLocks noGrp="1"/>
          </p:cNvSpPr>
          <p:nvPr>
            <p:ph type="body" idx="1"/>
          </p:nvPr>
        </p:nvSpPr>
        <p:spPr>
          <a:xfrm>
            <a:off x="468000" y="1080000"/>
            <a:ext cx="11281052" cy="5440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2000"/>
              <a:buChar char="◦"/>
            </a:pPr>
            <a:r>
              <a:rPr lang="ko-KR"/>
              <a:t>도미와 빙어 분류 (문제해결 과정)</a:t>
            </a:r>
            <a:endParaRPr/>
          </a:p>
          <a:p>
            <a:pPr marL="685800" lvl="1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분류 준비 과정</a:t>
            </a:r>
            <a:endParaRPr/>
          </a:p>
          <a:p>
            <a:pPr marL="1143000" lvl="2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도미와 빙어를 구분하기 위한 첫 번째 머신러닝 프로그램을 작성</a:t>
            </a:r>
            <a:endParaRPr/>
          </a:p>
          <a:p>
            <a:pPr marL="1143000" lvl="2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먼저 도미 35마리와 빙어 14마리의 길이와 무게를 측정해서 파이썬 리스트 생성</a:t>
            </a:r>
            <a:endParaRPr/>
          </a:p>
          <a:p>
            <a:pPr marL="1143000" lvl="2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도미와 빙어 데이터를 합쳐 리스트의 리스트로 데이터를 준비</a:t>
            </a:r>
            <a:endParaRPr/>
          </a:p>
          <a:p>
            <a:pPr marL="685800" lvl="1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첫 번째 머신러닝 프로그램</a:t>
            </a:r>
            <a:endParaRPr/>
          </a:p>
          <a:p>
            <a:pPr marL="1143000" lvl="2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k-최근접 이웃 알고리즘</a:t>
            </a:r>
            <a:endParaRPr/>
          </a:p>
          <a:p>
            <a:pPr marL="1143000" lvl="2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사이킷런의 k-최근접 이웃 알고리즘은 주변에서 가장 가까운 5개의 데이터를 보고 다수결의 원칙에 따라 데이터를 예측</a:t>
            </a:r>
            <a:endParaRPr/>
          </a:p>
          <a:p>
            <a:pPr marL="1143000" lvl="2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이 모델은 혼공머신이 준비한 도미와 빙어 데이터를 모두 완벽하게 맞힘</a:t>
            </a:r>
            <a:endParaRPr/>
          </a:p>
          <a:p>
            <a:pPr marL="685800" lvl="1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사용 메서드</a:t>
            </a:r>
            <a:endParaRPr/>
          </a:p>
          <a:p>
            <a:pPr marL="1143000" lvl="2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KNeighborsClassifier 클래스의 fit ( ), score ( ), predict ( ) 메서드를 사용</a:t>
            </a:r>
            <a:endParaRPr/>
          </a:p>
        </p:txBody>
      </p:sp>
      <p:sp>
        <p:nvSpPr>
          <p:cNvPr id="629" name="Google Shape;629;p40"/>
          <p:cNvSpPr txBox="1">
            <a:spLocks noGrp="1"/>
          </p:cNvSpPr>
          <p:nvPr>
            <p:ph type="ftr" idx="11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lang="ko-KR" b="1"/>
              <a:t>〉 〉 혼자 공부하는 머신러닝+딥러닝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41"/>
          <p:cNvSpPr txBox="1"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06436"/>
              </a:buClr>
              <a:buSzPts val="3000"/>
              <a:buFont typeface="Malgun Gothic"/>
              <a:buNone/>
            </a:pPr>
            <a:r>
              <a:rPr lang="ko-KR"/>
              <a:t>SECTION 1-3 마무리(1)</a:t>
            </a:r>
            <a:endParaRPr/>
          </a:p>
        </p:txBody>
      </p:sp>
      <p:sp>
        <p:nvSpPr>
          <p:cNvPr id="635" name="Google Shape;635;p41"/>
          <p:cNvSpPr txBox="1">
            <a:spLocks noGrp="1"/>
          </p:cNvSpPr>
          <p:nvPr>
            <p:ph type="sldNum" idx="12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41</a:t>
            </a:fld>
            <a:endParaRPr/>
          </a:p>
        </p:txBody>
      </p:sp>
      <p:sp>
        <p:nvSpPr>
          <p:cNvPr id="636" name="Google Shape;636;p41"/>
          <p:cNvSpPr txBox="1">
            <a:spLocks noGrp="1"/>
          </p:cNvSpPr>
          <p:nvPr>
            <p:ph type="body" idx="1"/>
          </p:nvPr>
        </p:nvSpPr>
        <p:spPr>
          <a:xfrm>
            <a:off x="468000" y="1080000"/>
            <a:ext cx="11281052" cy="5440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2000"/>
              <a:buChar char="◦"/>
            </a:pPr>
            <a:r>
              <a:rPr lang="ko-KR"/>
              <a:t>키워드로 끝내는 핵심 포인트</a:t>
            </a:r>
            <a:endParaRPr/>
          </a:p>
          <a:p>
            <a:pPr marL="685800" lvl="1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특성은 데이터를 표현하는 하나의 성질. 이 절에서 생선 데이터 각각을 길이와 무게 특성으로 표현</a:t>
            </a:r>
            <a:endParaRPr/>
          </a:p>
          <a:p>
            <a:pPr marL="685800" lvl="1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머신러닝 알고리즘이 데이터에서 규칙을 찾는 과정이 훈련</a:t>
            </a:r>
            <a:endParaRPr/>
          </a:p>
          <a:p>
            <a:pPr marL="1143000" lvl="2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사이킷런에서는 fit( ) 메서드가 하는 역할</a:t>
            </a:r>
            <a:endParaRPr/>
          </a:p>
          <a:p>
            <a:pPr marL="685800" lvl="1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k-최근접 이웃 알고리즘은 가장 간단한 머신러닝 알고리즘 중 하나</a:t>
            </a:r>
            <a:endParaRPr/>
          </a:p>
          <a:p>
            <a:pPr marL="1143000" lvl="2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사실 어떤 규칙을 찾기보다는 전체 데이터를 메모리에 가지고 있는 것이 전부</a:t>
            </a:r>
            <a:endParaRPr/>
          </a:p>
          <a:p>
            <a:pPr marL="685800" lvl="1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머신러닝 프로그램에서 알고리즘이 구현된 객체를 모델이라 함</a:t>
            </a:r>
            <a:endParaRPr/>
          </a:p>
          <a:p>
            <a:pPr marL="1143000" lvl="2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종종 알고리즘 자체를 모델이라고 부르기도 함</a:t>
            </a:r>
            <a:endParaRPr/>
          </a:p>
          <a:p>
            <a:pPr marL="685800" lvl="1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정확도는 정확한 답을 몇 개 맞혔는지를 백분율로 나타낸 값</a:t>
            </a:r>
            <a:endParaRPr/>
          </a:p>
          <a:p>
            <a:pPr marL="1143000" lvl="2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사이킷런에서는 0 ~1 사이의 값으로 출력</a:t>
            </a:r>
            <a:endParaRPr/>
          </a:p>
          <a:p>
            <a:pPr marL="1143000" lvl="2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정확도 = (정확히 맞힌 개수) / (전체 데이터 개수)</a:t>
            </a:r>
            <a:endParaRPr/>
          </a:p>
        </p:txBody>
      </p:sp>
      <p:sp>
        <p:nvSpPr>
          <p:cNvPr id="637" name="Google Shape;637;p41"/>
          <p:cNvSpPr txBox="1">
            <a:spLocks noGrp="1"/>
          </p:cNvSpPr>
          <p:nvPr>
            <p:ph type="ftr" idx="11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lang="ko-KR" b="1"/>
              <a:t>〉 〉 혼자 공부하는 머신러닝+딥러닝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42"/>
          <p:cNvSpPr txBox="1"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06436"/>
              </a:buClr>
              <a:buSzPts val="3000"/>
              <a:buFont typeface="Malgun Gothic"/>
              <a:buNone/>
            </a:pPr>
            <a:r>
              <a:rPr lang="ko-KR"/>
              <a:t>SECTION 1-3 마무리(2)</a:t>
            </a:r>
            <a:endParaRPr/>
          </a:p>
        </p:txBody>
      </p:sp>
      <p:sp>
        <p:nvSpPr>
          <p:cNvPr id="643" name="Google Shape;643;p42"/>
          <p:cNvSpPr txBox="1">
            <a:spLocks noGrp="1"/>
          </p:cNvSpPr>
          <p:nvPr>
            <p:ph type="sldNum" idx="12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42</a:t>
            </a:fld>
            <a:endParaRPr/>
          </a:p>
        </p:txBody>
      </p:sp>
      <p:sp>
        <p:nvSpPr>
          <p:cNvPr id="644" name="Google Shape;644;p42"/>
          <p:cNvSpPr txBox="1">
            <a:spLocks noGrp="1"/>
          </p:cNvSpPr>
          <p:nvPr>
            <p:ph type="body" idx="1"/>
          </p:nvPr>
        </p:nvSpPr>
        <p:spPr>
          <a:xfrm>
            <a:off x="468000" y="1080000"/>
            <a:ext cx="11281052" cy="5440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2000"/>
              <a:buChar char="◦"/>
            </a:pPr>
            <a:r>
              <a:rPr lang="ko-KR"/>
              <a:t>핵심 패키지와 함수</a:t>
            </a:r>
            <a:endParaRPr/>
          </a:p>
          <a:p>
            <a:pPr marL="685800" lvl="1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matplotlib</a:t>
            </a:r>
            <a:endParaRPr/>
          </a:p>
          <a:p>
            <a:pPr marL="1143000" lvl="2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scatter( )는 산점도를 그리는 맷플롯립 함수</a:t>
            </a:r>
            <a:endParaRPr/>
          </a:p>
          <a:p>
            <a:pPr marL="1143000" lvl="2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처음 2개의 매개변수로 x축 값과 y축 값을 전달</a:t>
            </a:r>
            <a:endParaRPr/>
          </a:p>
          <a:p>
            <a:pPr marL="1143000" lvl="2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이 값은 파이썬 리스트 또는 넘파이 배열</a:t>
            </a:r>
            <a:endParaRPr/>
          </a:p>
          <a:p>
            <a:pPr marL="1143000" lvl="2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c 매개변수로 색깔을 지정</a:t>
            </a:r>
            <a:endParaRPr/>
          </a:p>
          <a:p>
            <a:pPr marL="1143000" lvl="2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지정하지 않을 경우 10개의 기본 색깔을 사용해 그래프를 그림</a:t>
            </a:r>
            <a:endParaRPr/>
          </a:p>
          <a:p>
            <a:pPr marL="1143000" lvl="2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색깔은 </a:t>
            </a:r>
            <a:r>
              <a:rPr lang="ko-KR" u="sng">
                <a:solidFill>
                  <a:schemeClr val="hlink"/>
                </a:solidFill>
                <a:hlinkClick r:id="rId3"/>
              </a:rPr>
              <a:t>https://bit.ly/matplotlib_prop_cycle</a:t>
            </a:r>
            <a:r>
              <a:rPr lang="ko-KR"/>
              <a:t>을 참고</a:t>
            </a:r>
            <a:endParaRPr/>
          </a:p>
          <a:p>
            <a:pPr marL="1143000" lvl="2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marker 매개변수로 마커 스타일을 지정</a:t>
            </a:r>
            <a:endParaRPr/>
          </a:p>
          <a:p>
            <a:pPr marL="1143000" lvl="2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marker의 기본값은 o(circle, 원)</a:t>
            </a:r>
            <a:endParaRPr/>
          </a:p>
          <a:p>
            <a:pPr marL="1143000" lvl="2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지정할 수 있는 마커 종류는 </a:t>
            </a:r>
            <a:r>
              <a:rPr lang="ko-KR" u="sng">
                <a:solidFill>
                  <a:schemeClr val="hlink"/>
                </a:solidFill>
                <a:hlinkClick r:id="rId4"/>
              </a:rPr>
              <a:t>https://bit.ly/matplotlib_marker</a:t>
            </a:r>
            <a:r>
              <a:rPr lang="ko-KR"/>
              <a:t>를 참고</a:t>
            </a:r>
            <a:endParaRPr/>
          </a:p>
        </p:txBody>
      </p:sp>
      <p:sp>
        <p:nvSpPr>
          <p:cNvPr id="645" name="Google Shape;645;p42"/>
          <p:cNvSpPr txBox="1">
            <a:spLocks noGrp="1"/>
          </p:cNvSpPr>
          <p:nvPr>
            <p:ph type="ftr" idx="11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lang="ko-KR" b="1"/>
              <a:t>〉 〉 혼자 공부하는 머신러닝+딥러닝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43"/>
          <p:cNvSpPr txBox="1"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06436"/>
              </a:buClr>
              <a:buSzPts val="3000"/>
              <a:buFont typeface="Malgun Gothic"/>
              <a:buNone/>
            </a:pPr>
            <a:r>
              <a:rPr lang="ko-KR"/>
              <a:t>SECTION 1-3 마무리(3)</a:t>
            </a:r>
            <a:endParaRPr/>
          </a:p>
        </p:txBody>
      </p:sp>
      <p:sp>
        <p:nvSpPr>
          <p:cNvPr id="651" name="Google Shape;651;p43"/>
          <p:cNvSpPr txBox="1">
            <a:spLocks noGrp="1"/>
          </p:cNvSpPr>
          <p:nvPr>
            <p:ph type="sldNum" idx="12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43</a:t>
            </a:fld>
            <a:endParaRPr/>
          </a:p>
        </p:txBody>
      </p:sp>
      <p:sp>
        <p:nvSpPr>
          <p:cNvPr id="652" name="Google Shape;652;p43"/>
          <p:cNvSpPr txBox="1">
            <a:spLocks noGrp="1"/>
          </p:cNvSpPr>
          <p:nvPr>
            <p:ph type="body" idx="1"/>
          </p:nvPr>
        </p:nvSpPr>
        <p:spPr>
          <a:xfrm>
            <a:off x="468000" y="1080000"/>
            <a:ext cx="11281052" cy="5440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2000"/>
              <a:buChar char="◦"/>
            </a:pPr>
            <a:r>
              <a:rPr lang="ko-KR"/>
              <a:t>핵심 패키지와 함수</a:t>
            </a:r>
            <a:endParaRPr/>
          </a:p>
          <a:p>
            <a:pPr marL="685800" lvl="1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scikit-learn</a:t>
            </a:r>
            <a:endParaRPr/>
          </a:p>
          <a:p>
            <a:pPr marL="1143000" lvl="2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KNeighborsClassifier( )는 k-최근접 이웃 분류 모델을 만드는 사이킷런 클래스</a:t>
            </a:r>
            <a:endParaRPr/>
          </a:p>
          <a:p>
            <a:pPr marL="1143000" lvl="2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n_neighbors 매개변수로 이웃의 개수를 지정. 기본값은 5</a:t>
            </a:r>
            <a:endParaRPr/>
          </a:p>
          <a:p>
            <a:pPr marL="1143000" lvl="2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p 매개변수로 거리를 재는 방법을 지정. 1일 경우 맨해튼 거리(https://bit.ly/man_distance)를 사용하고, 2일 경우 유클리디안 거리(https://bit.ly/euc_distance)를 사용. 기본값은 2</a:t>
            </a:r>
            <a:endParaRPr/>
          </a:p>
          <a:p>
            <a:pPr marL="1143000" lvl="2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n_jobs 매개변수로 사용할 CPU 코어를 지정 가능. -1로 설정하면 모든 CPU 코어를 사용</a:t>
            </a:r>
            <a:br>
              <a:rPr lang="ko-KR"/>
            </a:br>
            <a:r>
              <a:rPr lang="ko-KR"/>
              <a:t>이웃 간의 거리 계산 속도를 높일 수 있지만 fit ( ) 메서드에는 영향이 없음. 기본값은 1</a:t>
            </a:r>
            <a:endParaRPr/>
          </a:p>
          <a:p>
            <a:pPr marL="1143000" lvl="2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fit( )은 사이킷런 모델을 훈련할 때 사용하는 메서드. 처음 두 매개변수로 훈련에 사용할 특성과 </a:t>
            </a:r>
            <a:br>
              <a:rPr lang="ko-KR"/>
            </a:br>
            <a:r>
              <a:rPr lang="ko-KR"/>
              <a:t>정답 데이터를 전달</a:t>
            </a:r>
            <a:endParaRPr/>
          </a:p>
          <a:p>
            <a:pPr marL="1143000" lvl="2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predict( )는 사이킷런 모델을 훈련하고 예측할 때 사용하는 메서드. 특성 데이터 하나만 매개변수로 받음</a:t>
            </a:r>
            <a:endParaRPr/>
          </a:p>
          <a:p>
            <a:pPr marL="1143000" lvl="2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score( )는 훈련된 사이킷런 모델의 성능을 측정. 처음 두 매개변수로 특성과 정답 데이터를 전달. 이 메서드는 먼저 predict ( ) 메서드로 예측을 수행한 다음 분류 모델일 경우 정답과 비교하여 올바르게 예측한 개수의 </a:t>
            </a:r>
            <a:br>
              <a:rPr lang="ko-KR"/>
            </a:br>
            <a:r>
              <a:rPr lang="ko-KR"/>
              <a:t>비율을 반환</a:t>
            </a:r>
            <a:endParaRPr/>
          </a:p>
        </p:txBody>
      </p:sp>
      <p:sp>
        <p:nvSpPr>
          <p:cNvPr id="653" name="Google Shape;653;p43"/>
          <p:cNvSpPr txBox="1">
            <a:spLocks noGrp="1"/>
          </p:cNvSpPr>
          <p:nvPr>
            <p:ph type="ftr" idx="11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lang="ko-KR" b="1"/>
              <a:t>〉 〉 혼자 공부하는 머신러닝+딥러닝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g343dd304a0c_0_36"/>
          <p:cNvSpPr txBox="1">
            <a:spLocks noGrp="1"/>
          </p:cNvSpPr>
          <p:nvPr>
            <p:ph type="title"/>
          </p:nvPr>
        </p:nvSpPr>
        <p:spPr>
          <a:xfrm>
            <a:off x="487015" y="107957"/>
            <a:ext cx="11281200" cy="6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06436"/>
              </a:buClr>
              <a:buSzPts val="3000"/>
              <a:buFont typeface="Malgun Gothic"/>
              <a:buNone/>
            </a:pPr>
            <a:r>
              <a:rPr lang="ko-KR"/>
              <a:t>SECTION 1-3 확인 문제(1)</a:t>
            </a:r>
            <a:endParaRPr/>
          </a:p>
        </p:txBody>
      </p:sp>
      <p:sp>
        <p:nvSpPr>
          <p:cNvPr id="659" name="Google Shape;659;g343dd304a0c_0_36"/>
          <p:cNvSpPr txBox="1">
            <a:spLocks noGrp="1"/>
          </p:cNvSpPr>
          <p:nvPr>
            <p:ph type="sldNum" idx="12"/>
          </p:nvPr>
        </p:nvSpPr>
        <p:spPr>
          <a:xfrm>
            <a:off x="11691731" y="6472308"/>
            <a:ext cx="400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44</a:t>
            </a:fld>
            <a:endParaRPr/>
          </a:p>
        </p:txBody>
      </p:sp>
      <p:sp>
        <p:nvSpPr>
          <p:cNvPr id="660" name="Google Shape;660;g343dd304a0c_0_36"/>
          <p:cNvSpPr txBox="1">
            <a:spLocks noGrp="1"/>
          </p:cNvSpPr>
          <p:nvPr>
            <p:ph type="body" idx="1"/>
          </p:nvPr>
        </p:nvSpPr>
        <p:spPr>
          <a:xfrm>
            <a:off x="468000" y="1080000"/>
            <a:ext cx="11281200" cy="54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572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ko-KR" dirty="0"/>
              <a:t>데이터를 표현하는 하나의 성질로써, 예를 들어 국가 데이터의 경우 인구 수, GDP, 면적 등이 하나의 국가를 나타냄. </a:t>
            </a:r>
            <a:r>
              <a:rPr lang="ko-KR" dirty="0" err="1"/>
              <a:t>머신러닝에서</a:t>
            </a:r>
            <a:r>
              <a:rPr lang="ko-KR" dirty="0"/>
              <a:t> 이런 성질을 무엇이라고 하나?</a:t>
            </a:r>
            <a:br>
              <a:rPr lang="ko-KR" dirty="0"/>
            </a:br>
            <a:r>
              <a:rPr lang="ko-KR" dirty="0"/>
              <a:t>① 특성 		② 특질	 	</a:t>
            </a:r>
            <a:br>
              <a:rPr lang="ko-KR" dirty="0"/>
            </a:br>
            <a:r>
              <a:rPr lang="ko-KR" dirty="0"/>
              <a:t>③ 개성 		④ 요소</a:t>
            </a:r>
            <a:endParaRPr dirty="0"/>
          </a:p>
          <a:p>
            <a:pPr marL="457200" lvl="0" indent="-3302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dirty="0"/>
          </a:p>
          <a:p>
            <a:pPr marL="457200" lvl="0" indent="-3302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dirty="0"/>
          </a:p>
          <a:p>
            <a:pPr marL="457200" lvl="0" indent="-3302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dirty="0"/>
          </a:p>
          <a:p>
            <a:pPr marL="457200" lvl="0" indent="-4572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ko-KR" dirty="0"/>
              <a:t>가장 가까운 이웃을 참고하여 정답을 예측하는 알고리즘이 구현된 </a:t>
            </a:r>
            <a:r>
              <a:rPr lang="ko-KR" dirty="0" err="1"/>
              <a:t>사이킷런</a:t>
            </a:r>
            <a:r>
              <a:rPr lang="ko-KR" dirty="0"/>
              <a:t> 클래스는?</a:t>
            </a:r>
            <a:br>
              <a:rPr lang="ko-KR" dirty="0"/>
            </a:br>
            <a:r>
              <a:rPr lang="ko-KR" dirty="0"/>
              <a:t>① </a:t>
            </a:r>
            <a:r>
              <a:rPr lang="ko-KR" dirty="0" err="1"/>
              <a:t>SGDClassifier</a:t>
            </a:r>
            <a:r>
              <a:rPr lang="ko-KR" dirty="0"/>
              <a:t>			② </a:t>
            </a:r>
            <a:r>
              <a:rPr lang="ko-KR" dirty="0" err="1"/>
              <a:t>LinearRegression</a:t>
            </a:r>
            <a:br>
              <a:rPr lang="ko-KR" dirty="0"/>
            </a:br>
            <a:r>
              <a:rPr lang="ko-KR" dirty="0"/>
              <a:t>③ </a:t>
            </a:r>
            <a:r>
              <a:rPr lang="ko-KR" dirty="0" err="1"/>
              <a:t>RandomForestClassifier</a:t>
            </a:r>
            <a:r>
              <a:rPr lang="ko-KR" dirty="0"/>
              <a:t>		④ </a:t>
            </a:r>
            <a:r>
              <a:rPr lang="ko-KR" dirty="0" err="1"/>
              <a:t>KNeighborsClassifier</a:t>
            </a:r>
            <a:endParaRPr dirty="0"/>
          </a:p>
        </p:txBody>
      </p:sp>
      <p:sp>
        <p:nvSpPr>
          <p:cNvPr id="661" name="Google Shape;661;g343dd304a0c_0_36"/>
          <p:cNvSpPr txBox="1">
            <a:spLocks noGrp="1"/>
          </p:cNvSpPr>
          <p:nvPr>
            <p:ph type="ftr" idx="11"/>
          </p:nvPr>
        </p:nvSpPr>
        <p:spPr>
          <a:xfrm>
            <a:off x="482154" y="6574971"/>
            <a:ext cx="4114800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lang="ko-KR" b="1"/>
              <a:t>〉 〉 혼자 공부하는 머신러닝+딥러닝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44"/>
          <p:cNvSpPr txBox="1"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06436"/>
              </a:buClr>
              <a:buSzPts val="3000"/>
              <a:buFont typeface="Malgun Gothic"/>
              <a:buNone/>
            </a:pPr>
            <a:r>
              <a:rPr lang="ko-KR"/>
              <a:t>SECTION 1-3 확인 문제(1)</a:t>
            </a:r>
            <a:endParaRPr/>
          </a:p>
        </p:txBody>
      </p:sp>
      <p:sp>
        <p:nvSpPr>
          <p:cNvPr id="667" name="Google Shape;667;p44"/>
          <p:cNvSpPr txBox="1">
            <a:spLocks noGrp="1"/>
          </p:cNvSpPr>
          <p:nvPr>
            <p:ph type="sldNum" idx="12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45</a:t>
            </a:fld>
            <a:endParaRPr/>
          </a:p>
        </p:txBody>
      </p:sp>
      <p:sp>
        <p:nvSpPr>
          <p:cNvPr id="668" name="Google Shape;668;p44"/>
          <p:cNvSpPr txBox="1">
            <a:spLocks noGrp="1"/>
          </p:cNvSpPr>
          <p:nvPr>
            <p:ph type="body" idx="1"/>
          </p:nvPr>
        </p:nvSpPr>
        <p:spPr>
          <a:xfrm>
            <a:off x="468000" y="1080000"/>
            <a:ext cx="11281052" cy="5440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572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 startAt="3"/>
            </a:pPr>
            <a:r>
              <a:rPr lang="ko-KR"/>
              <a:t>사이킷런 모델을 훈련할 때 사용하는 메서드는 어떤 것인가?</a:t>
            </a:r>
            <a:br>
              <a:rPr lang="ko-KR"/>
            </a:br>
            <a:r>
              <a:rPr lang="ko-KR"/>
              <a:t>① predict( ) 	② fit( ) </a:t>
            </a:r>
            <a:br>
              <a:rPr lang="ko-KR"/>
            </a:br>
            <a:r>
              <a:rPr lang="ko-KR"/>
              <a:t>③ score( ) 		④ transform( )</a:t>
            </a:r>
            <a:endParaRPr/>
          </a:p>
          <a:p>
            <a:pPr marL="22860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22860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22860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 startAt="3"/>
            </a:pPr>
            <a:r>
              <a:rPr lang="ko-KR"/>
              <a:t>다음 중 모델의 정확도를 계산하는 올바른 방법은?</a:t>
            </a:r>
            <a:endParaRPr/>
          </a:p>
          <a:p>
            <a:pPr marL="2286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ko-KR" sz="1800"/>
              <a:t>① (틀린 개수) / (전체 데이터 개수)</a:t>
            </a:r>
            <a:endParaRPr sz="1800"/>
          </a:p>
          <a:p>
            <a:pPr marL="2286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ko-KR" sz="1800"/>
              <a:t>② (전체 데이터 개수) / (틀린 개수)</a:t>
            </a:r>
            <a:endParaRPr sz="1800"/>
          </a:p>
          <a:p>
            <a:pPr marL="2286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ko-KR" sz="1800"/>
              <a:t>③ (정확히 맞힌 개수) / (전체 데이터 개수)</a:t>
            </a:r>
            <a:endParaRPr sz="1800"/>
          </a:p>
          <a:p>
            <a:pPr marL="2286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ko-KR" sz="1800"/>
              <a:t>④ (전체 데이터 개수) / (정확히 맞힌 개수)</a:t>
            </a:r>
            <a:endParaRPr sz="1800"/>
          </a:p>
          <a:p>
            <a:pPr marL="22860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9" name="Google Shape;669;p44"/>
          <p:cNvSpPr txBox="1">
            <a:spLocks noGrp="1"/>
          </p:cNvSpPr>
          <p:nvPr>
            <p:ph type="ftr" idx="11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lang="ko-KR" b="1"/>
              <a:t>〉 〉 혼자 공부하는 머신러닝+딥러닝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45"/>
          <p:cNvSpPr txBox="1"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06436"/>
              </a:buClr>
              <a:buSzPts val="3000"/>
              <a:buFont typeface="Malgun Gothic"/>
              <a:buNone/>
            </a:pPr>
            <a:r>
              <a:rPr lang="ko-KR"/>
              <a:t>SECTION 1-3 확인 문제(2)</a:t>
            </a:r>
            <a:endParaRPr/>
          </a:p>
        </p:txBody>
      </p:sp>
      <p:sp>
        <p:nvSpPr>
          <p:cNvPr id="675" name="Google Shape;675;p45"/>
          <p:cNvSpPr txBox="1">
            <a:spLocks noGrp="1"/>
          </p:cNvSpPr>
          <p:nvPr>
            <p:ph type="sldNum" idx="12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46</a:t>
            </a:fld>
            <a:endParaRPr/>
          </a:p>
        </p:txBody>
      </p:sp>
      <p:sp>
        <p:nvSpPr>
          <p:cNvPr id="676" name="Google Shape;676;p45"/>
          <p:cNvSpPr txBox="1">
            <a:spLocks noGrp="1"/>
          </p:cNvSpPr>
          <p:nvPr>
            <p:ph type="body" idx="1"/>
          </p:nvPr>
        </p:nvSpPr>
        <p:spPr>
          <a:xfrm>
            <a:off x="468000" y="1080000"/>
            <a:ext cx="11281200" cy="54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572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 startAt="5"/>
            </a:pPr>
            <a:r>
              <a:rPr lang="ko-KR" dirty="0"/>
              <a:t>교재 56쪽에서 </a:t>
            </a:r>
            <a:r>
              <a:rPr lang="ko-KR" dirty="0" err="1"/>
              <a:t>n_neighbors를</a:t>
            </a:r>
            <a:r>
              <a:rPr lang="ko-KR" dirty="0"/>
              <a:t> 49로 설정했을 때 점수가 1.0보다 작았음. 즉 정확도가 100%가 아님. 그럼 </a:t>
            </a:r>
            <a:r>
              <a:rPr lang="ko-KR" dirty="0" err="1"/>
              <a:t>n_neighbors의</a:t>
            </a:r>
            <a:r>
              <a:rPr lang="ko-KR" dirty="0"/>
              <a:t> 기본값인 5부터 49까지 바꾸어 가며 점수가 1.0 아래로 내려가기 시작하는 이웃의 개수를 찾아보자. </a:t>
            </a:r>
            <a:br>
              <a:rPr lang="ko-KR" dirty="0"/>
            </a:br>
            <a:r>
              <a:rPr lang="ko-KR" sz="1600" dirty="0"/>
              <a:t>이 문제를 위해 </a:t>
            </a:r>
            <a:r>
              <a:rPr lang="ko-KR" sz="1600" dirty="0" err="1"/>
              <a:t>KNeighborsClassifier</a:t>
            </a:r>
            <a:r>
              <a:rPr lang="ko-KR" sz="1600" dirty="0"/>
              <a:t> 클래스 객체를 매번 다시 만들 필요는 없음. 심지어 </a:t>
            </a:r>
            <a:r>
              <a:rPr lang="ko-KR" sz="1600" dirty="0" err="1"/>
              <a:t>fit</a:t>
            </a:r>
            <a:r>
              <a:rPr lang="ko-KR" sz="1600" dirty="0"/>
              <a:t>( ) 메서드로 훈련을 </a:t>
            </a:r>
            <a:br>
              <a:rPr lang="ko-KR" sz="1600" dirty="0"/>
            </a:br>
            <a:r>
              <a:rPr lang="ko-KR" sz="1600" dirty="0"/>
              <a:t>다시 할 필요도 없음. k-최근접 이웃 알고리즘의 훈련은 데이터를 저장하는 것이 전부이기 때문임. </a:t>
            </a:r>
            <a:br>
              <a:rPr lang="ko-KR" sz="1600" dirty="0"/>
            </a:br>
            <a:r>
              <a:rPr lang="ko-KR" sz="1600" dirty="0" err="1"/>
              <a:t>KNeighborsClassifier</a:t>
            </a:r>
            <a:r>
              <a:rPr lang="ko-KR" sz="1600" dirty="0"/>
              <a:t> 클래스의 이웃 개수는 모델 객체의 </a:t>
            </a:r>
            <a:r>
              <a:rPr lang="ko-KR" sz="1600" dirty="0" err="1"/>
              <a:t>n_neighbors</a:t>
            </a:r>
            <a:r>
              <a:rPr lang="ko-KR" sz="1600" dirty="0"/>
              <a:t> 속성으로 바꿀 수 있으며, 이웃 개수를 바꾼 후 </a:t>
            </a:r>
            <a:r>
              <a:rPr lang="ko-KR" sz="1600" dirty="0" err="1"/>
              <a:t>score</a:t>
            </a:r>
            <a:r>
              <a:rPr lang="ko-KR" sz="1600" dirty="0"/>
              <a:t>( ) 메서드로 다시 계산하기만 하면 됨</a:t>
            </a:r>
            <a:endParaRPr dirty="0"/>
          </a:p>
        </p:txBody>
      </p:sp>
      <p:sp>
        <p:nvSpPr>
          <p:cNvPr id="677" name="Google Shape;677;p45"/>
          <p:cNvSpPr txBox="1">
            <a:spLocks noGrp="1"/>
          </p:cNvSpPr>
          <p:nvPr>
            <p:ph type="ftr" idx="11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lang="ko-KR" b="1"/>
              <a:t>〉 〉 혼자 공부하는 머신러닝+딥러닝</a:t>
            </a:r>
            <a:endParaRPr/>
          </a:p>
        </p:txBody>
      </p:sp>
      <p:graphicFrame>
        <p:nvGraphicFramePr>
          <p:cNvPr id="678" name="Google Shape;678;p45"/>
          <p:cNvGraphicFramePr/>
          <p:nvPr/>
        </p:nvGraphicFramePr>
        <p:xfrm>
          <a:off x="1002165" y="3619296"/>
          <a:ext cx="7849050" cy="2438410"/>
        </p:xfrm>
        <a:graphic>
          <a:graphicData uri="http://schemas.openxmlformats.org/drawingml/2006/table">
            <a:tbl>
              <a:tblPr firstRow="1" bandRow="1">
                <a:noFill/>
                <a:tableStyleId>{FC014BDC-B06A-43B6-9D0A-1BB114C4A0B7}</a:tableStyleId>
              </a:tblPr>
              <a:tblGrid>
                <a:gridCol w="7849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b="0" u="none" strike="noStrike" cap="none">
                          <a:solidFill>
                            <a:schemeClr val="dk1"/>
                          </a:solidFill>
                        </a:rPr>
                        <a:t>kn = KNeighborsClassifier()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b="0" u="none" strike="noStrike" cap="none">
                          <a:solidFill>
                            <a:schemeClr val="dk1"/>
                          </a:solidFill>
                        </a:rPr>
                        <a:t>kn.fit(fish_data, fish_target)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b="0" u="none" strike="noStrike" cap="none">
                          <a:solidFill>
                            <a:schemeClr val="dk1"/>
                          </a:solidFill>
                        </a:rPr>
                        <a:t>for n in range(5, 50):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b="0" u="none" strike="noStrike" cap="none">
                          <a:solidFill>
                            <a:schemeClr val="dk1"/>
                          </a:solidFill>
                        </a:rPr>
                        <a:t>        </a:t>
                      </a:r>
                      <a:r>
                        <a:rPr lang="ko-KR" sz="1400" b="0" u="none" strike="noStrike" cap="none">
                          <a:solidFill>
                            <a:srgbClr val="7030A0"/>
                          </a:solidFill>
                        </a:rPr>
                        <a:t># k-최근접 이웃 개수 설정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b="0" u="none" strike="noStrike" cap="none">
                          <a:solidFill>
                            <a:schemeClr val="dk1"/>
                          </a:solidFill>
                        </a:rPr>
                        <a:t>        kn.n_neighbors =                                                                </a:t>
                      </a:r>
                      <a:r>
                        <a:rPr lang="ko-KR" sz="1400" b="0" u="none" strike="noStrike" cap="none">
                          <a:solidFill>
                            <a:srgbClr val="7030A0"/>
                          </a:solidFill>
                        </a:rPr>
                        <a:t># 이 라인을 완성해 보세요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b="0" u="none" strike="noStrike" cap="none">
                          <a:solidFill>
                            <a:schemeClr val="dk1"/>
                          </a:solidFill>
                        </a:rPr>
                        <a:t>        </a:t>
                      </a:r>
                      <a:r>
                        <a:rPr lang="ko-KR" sz="1400" b="0" u="none" strike="noStrike" cap="none">
                          <a:solidFill>
                            <a:srgbClr val="7030A0"/>
                          </a:solidFill>
                        </a:rPr>
                        <a:t># 점수 계산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b="0" u="none" strike="noStrike" cap="none">
                          <a:solidFill>
                            <a:schemeClr val="dk1"/>
                          </a:solidFill>
                        </a:rPr>
                        <a:t>        score = kn.score(                          ,                          ) </a:t>
                      </a:r>
                      <a:r>
                        <a:rPr lang="ko-KR" sz="1400" b="0" u="none" strike="noStrike" cap="none">
                          <a:solidFill>
                            <a:srgbClr val="7030A0"/>
                          </a:solidFill>
                        </a:rPr>
                        <a:t># 이 라인을 완성해 보세요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b="0" u="none" strike="noStrike" cap="none">
                          <a:solidFill>
                            <a:schemeClr val="dk1"/>
                          </a:solidFill>
                        </a:rPr>
                        <a:t>        </a:t>
                      </a:r>
                      <a:r>
                        <a:rPr lang="ko-KR" sz="1400" b="0" u="none" strike="noStrike" cap="none">
                          <a:solidFill>
                            <a:srgbClr val="7030A0"/>
                          </a:solidFill>
                        </a:rPr>
                        <a:t># 100% 정확도에 미치지 못하는 이웃</a:t>
                      </a:r>
                      <a:r>
                        <a:rPr lang="ko-KR" sz="1400" b="0" u="none" strike="noStrike" cap="none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sz="1400" b="0" u="none" strike="noStrike" cap="none">
                          <a:solidFill>
                            <a:srgbClr val="7030A0"/>
                          </a:solidFill>
                        </a:rPr>
                        <a:t>개수 출력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b="0" u="none" strike="noStrike" cap="none">
                          <a:solidFill>
                            <a:schemeClr val="dk1"/>
                          </a:solidFill>
                        </a:rPr>
                        <a:t>        if score &lt; 1: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b="0" u="none" strike="noStrike" cap="none">
                          <a:solidFill>
                            <a:schemeClr val="dk1"/>
                          </a:solidFill>
                        </a:rPr>
                        <a:t>             print(n, score)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b="0" u="none" strike="noStrike" cap="none">
                          <a:solidFill>
                            <a:schemeClr val="dk1"/>
                          </a:solidFill>
                        </a:rPr>
                        <a:t>             Break</a:t>
                      </a:r>
                      <a:endParaRPr sz="14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21600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CED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79" name="Google Shape;679;p45"/>
          <p:cNvSpPr/>
          <p:nvPr/>
        </p:nvSpPr>
        <p:spPr>
          <a:xfrm>
            <a:off x="2839039" y="4555032"/>
            <a:ext cx="2415540" cy="167640"/>
          </a:xfrm>
          <a:prstGeom prst="rect">
            <a:avLst/>
          </a:prstGeom>
          <a:solidFill>
            <a:srgbClr val="1A84D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0" name="Google Shape;680;p45"/>
          <p:cNvSpPr/>
          <p:nvPr/>
        </p:nvSpPr>
        <p:spPr>
          <a:xfrm>
            <a:off x="2778079" y="4973406"/>
            <a:ext cx="929640" cy="167640"/>
          </a:xfrm>
          <a:prstGeom prst="rect">
            <a:avLst/>
          </a:prstGeom>
          <a:solidFill>
            <a:srgbClr val="1A84D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1" name="Google Shape;681;p45"/>
          <p:cNvSpPr/>
          <p:nvPr/>
        </p:nvSpPr>
        <p:spPr>
          <a:xfrm>
            <a:off x="3882979" y="4973406"/>
            <a:ext cx="929640" cy="167640"/>
          </a:xfrm>
          <a:prstGeom prst="rect">
            <a:avLst/>
          </a:prstGeom>
          <a:solidFill>
            <a:srgbClr val="1A84D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5"/>
          <p:cNvSpPr txBox="1">
            <a:spLocks noGrp="1"/>
          </p:cNvSpPr>
          <p:nvPr>
            <p:ph type="sldNum" idx="12"/>
          </p:nvPr>
        </p:nvSpPr>
        <p:spPr>
          <a:xfrm>
            <a:off x="11691731" y="6483194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5</a:t>
            </a:fld>
            <a:endParaRPr/>
          </a:p>
        </p:txBody>
      </p:sp>
      <p:sp>
        <p:nvSpPr>
          <p:cNvPr id="208" name="Google Shape;208;p5"/>
          <p:cNvSpPr txBox="1"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06436"/>
              </a:buClr>
              <a:buSzPts val="3000"/>
              <a:buFont typeface="Malgun Gothic"/>
              <a:buNone/>
            </a:pPr>
            <a:r>
              <a:rPr lang="ko-KR"/>
              <a:t>이 책의 학습 목표</a:t>
            </a:r>
            <a:endParaRPr/>
          </a:p>
        </p:txBody>
      </p:sp>
      <p:sp>
        <p:nvSpPr>
          <p:cNvPr id="209" name="Google Shape;209;p5"/>
          <p:cNvSpPr txBox="1">
            <a:spLocks noGrp="1"/>
          </p:cNvSpPr>
          <p:nvPr>
            <p:ph type="ftr" idx="11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lang="ko-KR" b="1"/>
              <a:t>〉 〉 혼자 공부하는 머신러닝+딥러닝</a:t>
            </a:r>
            <a:endParaRPr/>
          </a:p>
        </p:txBody>
      </p:sp>
      <p:sp>
        <p:nvSpPr>
          <p:cNvPr id="210" name="Google Shape;210;p5"/>
          <p:cNvSpPr txBox="1"/>
          <p:nvPr/>
        </p:nvSpPr>
        <p:spPr>
          <a:xfrm>
            <a:off x="487015" y="889825"/>
            <a:ext cx="11281052" cy="5402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marR="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lang="ko-KR" sz="17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CHAPTER 06: 비지도 학습</a:t>
            </a:r>
            <a:endParaRPr sz="17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685800" marR="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</a:pPr>
            <a:r>
              <a:rPr lang="ko-KR" sz="13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타깃이 없는 데이터를 사용하는 비지도 학습과 대표적인 알고리즘을 소개합니다.</a:t>
            </a:r>
            <a:endParaRPr/>
          </a:p>
          <a:p>
            <a:pPr marL="685800" marR="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</a:pPr>
            <a:r>
              <a:rPr lang="ko-KR" sz="13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대표적인 군집 알고리즘인 k-평균과 DBSCAN을 배웁니다.</a:t>
            </a:r>
            <a:endParaRPr/>
          </a:p>
          <a:p>
            <a:pPr marL="685800" marR="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</a:pPr>
            <a:r>
              <a:rPr lang="ko-KR" sz="13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대표적인 차원 축소 알고리즘인 주성분 분석(PCA)을 배웁니다.</a:t>
            </a:r>
            <a:endParaRPr/>
          </a:p>
          <a:p>
            <a:pPr marL="228600" marR="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lang="ko-KR" sz="17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CHAPTER 07: 딥러닝을 시작합니다</a:t>
            </a:r>
            <a:endParaRPr/>
          </a:p>
          <a:p>
            <a:pPr marL="685800" marR="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</a:pPr>
            <a:r>
              <a:rPr lang="ko-KR" sz="13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딥러닝의 핵심 알고리즘인 인공 신경망을 배웁니다.</a:t>
            </a:r>
            <a:endParaRPr/>
          </a:p>
          <a:p>
            <a:pPr marL="685800" marR="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</a:pPr>
            <a:r>
              <a:rPr lang="ko-KR" sz="13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대표적인 인공 신경망 라이브러리인 텐서플로와 케라스를 소개합니다.</a:t>
            </a:r>
            <a:endParaRPr/>
          </a:p>
          <a:p>
            <a:pPr marL="685800" marR="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</a:pPr>
            <a:r>
              <a:rPr lang="ko-KR" sz="13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인공 신경망 모델의 훈련을 돕는 도구를 익힙니다.</a:t>
            </a:r>
            <a:endParaRPr/>
          </a:p>
          <a:p>
            <a:pPr marL="228600" marR="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lang="ko-KR" sz="17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CHAPTER 08: 이미지를 위한 인공 신경망</a:t>
            </a:r>
            <a:endParaRPr/>
          </a:p>
          <a:p>
            <a:pPr marL="685800" marR="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</a:pPr>
            <a:r>
              <a:rPr lang="ko-KR" sz="13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이미지 분류 문제에 뛰어난 성능을 발휘하는 합성곱 신경망의 개념과 구성 요소에 대해 배웁니다.</a:t>
            </a:r>
            <a:endParaRPr/>
          </a:p>
          <a:p>
            <a:pPr marL="685800" marR="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</a:pPr>
            <a:r>
              <a:rPr lang="ko-KR" sz="13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케라스 API로 합성곱 신경망을 만들어 패션 MNIST 데이터에서 성능을 평가해 봅니다.</a:t>
            </a:r>
            <a:endParaRPr/>
          </a:p>
          <a:p>
            <a:pPr marL="685800" marR="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</a:pPr>
            <a:r>
              <a:rPr lang="ko-KR" sz="13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합성곱 층의 필터와 활성화 출력을 시각화하여 합성곱 신경망이 학습한 내용을 고찰해 봅니다.</a:t>
            </a:r>
            <a:endParaRPr/>
          </a:p>
          <a:p>
            <a:pPr marL="228600" marR="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lang="ko-KR" sz="17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CHAPTER 09: 텍스트를 위한 인공 신경망</a:t>
            </a:r>
            <a:endParaRPr/>
          </a:p>
          <a:p>
            <a:pPr marL="685800" marR="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</a:pPr>
            <a:r>
              <a:rPr lang="ko-KR" sz="13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텍스트와 시계열 데이터 같은 순차 데이터에 잘 맞는 순환 신경망의 개념과 구성 요소에 대해 배웁니다.</a:t>
            </a:r>
            <a:endParaRPr/>
          </a:p>
          <a:p>
            <a:pPr marL="685800" marR="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</a:pPr>
            <a:r>
              <a:rPr lang="ko-KR" sz="13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케라스 API로 기본적인 순환 신경망에서 고급 순환 신경망을 만들어 영화 감상평을 분류하는 작업에 적용해 봅니다.</a:t>
            </a:r>
            <a:endParaRPr/>
          </a:p>
          <a:p>
            <a:pPr marL="685800" marR="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</a:pPr>
            <a:r>
              <a:rPr lang="ko-KR" sz="13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순환 신경망에서 발생하는 문제점과 이를 극복하기 위한 해결책을 살펴봅니다.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6"/>
          <p:cNvSpPr txBox="1"/>
          <p:nvPr/>
        </p:nvSpPr>
        <p:spPr>
          <a:xfrm>
            <a:off x="779230" y="1906438"/>
            <a:ext cx="11228717" cy="4822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6" name="Google Shape;216;p6"/>
          <p:cNvSpPr txBox="1">
            <a:spLocks noGrp="1"/>
          </p:cNvSpPr>
          <p:nvPr>
            <p:ph type="sldNum" idx="12"/>
          </p:nvPr>
        </p:nvSpPr>
        <p:spPr>
          <a:xfrm>
            <a:off x="11691731" y="6483194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6</a:t>
            </a:fld>
            <a:endParaRPr/>
          </a:p>
        </p:txBody>
      </p:sp>
      <p:sp>
        <p:nvSpPr>
          <p:cNvPr id="217" name="Google Shape;217;p6"/>
          <p:cNvSpPr txBox="1"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06436"/>
              </a:buClr>
              <a:buSzPts val="3000"/>
              <a:buFont typeface="Malgun Gothic"/>
              <a:buNone/>
            </a:pPr>
            <a:r>
              <a:rPr lang="ko-KR"/>
              <a:t>Contents</a:t>
            </a:r>
            <a:endParaRPr/>
          </a:p>
        </p:txBody>
      </p:sp>
      <p:sp>
        <p:nvSpPr>
          <p:cNvPr id="218" name="Google Shape;218;p6"/>
          <p:cNvSpPr txBox="1">
            <a:spLocks noGrp="1"/>
          </p:cNvSpPr>
          <p:nvPr>
            <p:ph type="body" idx="4294967295"/>
          </p:nvPr>
        </p:nvSpPr>
        <p:spPr>
          <a:xfrm>
            <a:off x="720000" y="1440000"/>
            <a:ext cx="11280775" cy="13543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ko-KR" b="1"/>
              <a:t>CHAPTER 01 나의 첫 머신러닝</a:t>
            </a:r>
            <a:endParaRPr sz="2000" b="1"/>
          </a:p>
        </p:txBody>
      </p:sp>
      <p:sp>
        <p:nvSpPr>
          <p:cNvPr id="219" name="Google Shape;219;p6"/>
          <p:cNvSpPr txBox="1"/>
          <p:nvPr/>
        </p:nvSpPr>
        <p:spPr>
          <a:xfrm>
            <a:off x="720000" y="2672698"/>
            <a:ext cx="10034954" cy="16231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SECTION 1-1	인공지능과 머신러닝, 딥러닝 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SECTION 1-2 	코랩과 주피터 노트북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SECTION 1-3 	마켓과 머신러닝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6"/>
          <p:cNvSpPr txBox="1">
            <a:spLocks noGrp="1"/>
          </p:cNvSpPr>
          <p:nvPr>
            <p:ph type="ftr" idx="11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lang="ko-KR" b="1"/>
              <a:t>〉 〉 혼자 공부하는 머신러닝+딥러닝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7"/>
          <p:cNvSpPr txBox="1">
            <a:spLocks noGrp="1"/>
          </p:cNvSpPr>
          <p:nvPr>
            <p:ph type="body" idx="1"/>
          </p:nvPr>
        </p:nvSpPr>
        <p:spPr>
          <a:xfrm>
            <a:off x="691375" y="1558326"/>
            <a:ext cx="10267121" cy="993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06436"/>
              </a:buClr>
              <a:buSzPts val="3600"/>
              <a:buNone/>
            </a:pPr>
            <a:r>
              <a:rPr lang="ko-KR" sz="3600" b="1"/>
              <a:t>CHAPTER 01 나의 첫 머신러닝</a:t>
            </a:r>
            <a:endParaRPr sz="3600" b="1"/>
          </a:p>
        </p:txBody>
      </p:sp>
      <p:sp>
        <p:nvSpPr>
          <p:cNvPr id="226" name="Google Shape;226;p7"/>
          <p:cNvSpPr txBox="1"/>
          <p:nvPr/>
        </p:nvSpPr>
        <p:spPr>
          <a:xfrm>
            <a:off x="691375" y="3429000"/>
            <a:ext cx="10328031" cy="19911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학습목표</a:t>
            </a:r>
            <a:endParaRPr sz="16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인공지능, 머신러닝, 딥러닝의 차이점을 이해합니다.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구글 코랩 사용법을 배웁니다.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첫 번째 머신러닝 프로그램을 만들고 머신러닝의 기본 작동 원리를 이해합니다.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7"/>
          <p:cNvSpPr txBox="1"/>
          <p:nvPr/>
        </p:nvSpPr>
        <p:spPr>
          <a:xfrm>
            <a:off x="691375" y="2712078"/>
            <a:ext cx="507187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rgbClr val="F06436"/>
                </a:solidFill>
                <a:latin typeface="Calibri"/>
                <a:ea typeface="Calibri"/>
                <a:cs typeface="Calibri"/>
                <a:sym typeface="Calibri"/>
              </a:rPr>
              <a:t>이 생선의 이름은 무엇인가요?</a:t>
            </a:r>
            <a:endParaRPr sz="1800" b="1">
              <a:solidFill>
                <a:srgbClr val="F0643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8"/>
          <p:cNvSpPr txBox="1"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06436"/>
              </a:buClr>
              <a:buSzPts val="3000"/>
              <a:buFont typeface="Malgun Gothic"/>
              <a:buNone/>
            </a:pPr>
            <a:r>
              <a:rPr lang="ko-KR"/>
              <a:t>SECTION 1-1 인공지능과 머신러닝, 딥러닝(1)</a:t>
            </a:r>
            <a:endParaRPr/>
          </a:p>
        </p:txBody>
      </p:sp>
      <p:sp>
        <p:nvSpPr>
          <p:cNvPr id="233" name="Google Shape;233;p8"/>
          <p:cNvSpPr txBox="1">
            <a:spLocks noGrp="1"/>
          </p:cNvSpPr>
          <p:nvPr>
            <p:ph type="sldNum" idx="12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8</a:t>
            </a:fld>
            <a:endParaRPr/>
          </a:p>
        </p:txBody>
      </p:sp>
      <p:sp>
        <p:nvSpPr>
          <p:cNvPr id="234" name="Google Shape;234;p8"/>
          <p:cNvSpPr txBox="1">
            <a:spLocks noGrp="1"/>
          </p:cNvSpPr>
          <p:nvPr>
            <p:ph type="body" idx="1"/>
          </p:nvPr>
        </p:nvSpPr>
        <p:spPr>
          <a:xfrm>
            <a:off x="487015" y="1080000"/>
            <a:ext cx="11281052" cy="4730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000"/>
              <a:buChar char="◦"/>
            </a:pPr>
            <a:r>
              <a:rPr lang="ko-KR"/>
              <a:t>인공지능이란</a:t>
            </a:r>
            <a:endParaRPr/>
          </a:p>
          <a:p>
            <a:pPr marL="685800" lvl="1" indent="-2286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사람처럼 학습하고 추론할 수 있는 지능을 가진 컴퓨터 시스템을 만드는 기술</a:t>
            </a:r>
            <a:endParaRPr/>
          </a:p>
          <a:p>
            <a:pPr marL="685800" lvl="1" indent="-2286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지능을 가진 로봇을 다룬 최초의 소설은 150년 전</a:t>
            </a:r>
            <a:endParaRPr/>
          </a:p>
        </p:txBody>
      </p:sp>
      <p:sp>
        <p:nvSpPr>
          <p:cNvPr id="235" name="Google Shape;235;p8"/>
          <p:cNvSpPr txBox="1">
            <a:spLocks noGrp="1"/>
          </p:cNvSpPr>
          <p:nvPr>
            <p:ph type="ftr" idx="11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lang="ko-KR" b="1"/>
              <a:t>〉 〉 혼자 공부하는 머신러닝+딥러닝</a:t>
            </a:r>
            <a:endParaRPr/>
          </a:p>
        </p:txBody>
      </p:sp>
      <p:grpSp>
        <p:nvGrpSpPr>
          <p:cNvPr id="236" name="Google Shape;236;p8"/>
          <p:cNvGrpSpPr/>
          <p:nvPr/>
        </p:nvGrpSpPr>
        <p:grpSpPr>
          <a:xfrm>
            <a:off x="127025" y="2589841"/>
            <a:ext cx="11848630" cy="3166991"/>
            <a:chOff x="46747" y="2659885"/>
            <a:chExt cx="11848630" cy="3166991"/>
          </a:xfrm>
        </p:grpSpPr>
        <p:sp>
          <p:nvSpPr>
            <p:cNvPr id="237" name="Google Shape;237;p8"/>
            <p:cNvSpPr txBox="1"/>
            <p:nvPr/>
          </p:nvSpPr>
          <p:spPr>
            <a:xfrm>
              <a:off x="873856" y="2659885"/>
              <a:ext cx="1667444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6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인공지능 태동기</a:t>
              </a:r>
              <a:endParaRPr/>
            </a:p>
          </p:txBody>
        </p:sp>
        <p:sp>
          <p:nvSpPr>
            <p:cNvPr id="238" name="Google Shape;238;p8"/>
            <p:cNvSpPr txBox="1"/>
            <p:nvPr/>
          </p:nvSpPr>
          <p:spPr>
            <a:xfrm>
              <a:off x="2831466" y="5488322"/>
              <a:ext cx="1667444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6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인공지능 황금기</a:t>
              </a:r>
              <a:endParaRPr/>
            </a:p>
          </p:txBody>
        </p:sp>
        <p:sp>
          <p:nvSpPr>
            <p:cNvPr id="239" name="Google Shape;239;p8"/>
            <p:cNvSpPr txBox="1"/>
            <p:nvPr/>
          </p:nvSpPr>
          <p:spPr>
            <a:xfrm>
              <a:off x="4203626" y="3431039"/>
              <a:ext cx="1176925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6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1차 AI 겨울</a:t>
              </a:r>
              <a:endParaRPr/>
            </a:p>
          </p:txBody>
        </p:sp>
        <p:sp>
          <p:nvSpPr>
            <p:cNvPr id="240" name="Google Shape;240;p8"/>
            <p:cNvSpPr txBox="1"/>
            <p:nvPr/>
          </p:nvSpPr>
          <p:spPr>
            <a:xfrm>
              <a:off x="5973433" y="3431039"/>
              <a:ext cx="1176925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6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2차 AI 겨울</a:t>
              </a:r>
              <a:endParaRPr/>
            </a:p>
          </p:txBody>
        </p:sp>
        <p:sp>
          <p:nvSpPr>
            <p:cNvPr id="241" name="Google Shape;241;p8"/>
            <p:cNvSpPr txBox="1"/>
            <p:nvPr/>
          </p:nvSpPr>
          <p:spPr>
            <a:xfrm>
              <a:off x="5474800" y="4729409"/>
              <a:ext cx="615874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6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AI 붐</a:t>
              </a:r>
              <a:endParaRPr/>
            </a:p>
          </p:txBody>
        </p:sp>
        <p:sp>
          <p:nvSpPr>
            <p:cNvPr id="242" name="Google Shape;242;p8"/>
            <p:cNvSpPr txBox="1"/>
            <p:nvPr/>
          </p:nvSpPr>
          <p:spPr>
            <a:xfrm>
              <a:off x="1187195" y="3167669"/>
              <a:ext cx="12009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500">
                  <a:solidFill>
                    <a:srgbClr val="7030A0"/>
                  </a:solidFill>
                  <a:latin typeface="Arial"/>
                  <a:ea typeface="Arial"/>
                  <a:cs typeface="Arial"/>
                  <a:sym typeface="Arial"/>
                </a:rPr>
                <a:t>튜링 테스트</a:t>
              </a:r>
              <a:endParaRPr/>
            </a:p>
          </p:txBody>
        </p:sp>
        <p:sp>
          <p:nvSpPr>
            <p:cNvPr id="243" name="Google Shape;243;p8"/>
            <p:cNvSpPr txBox="1"/>
            <p:nvPr/>
          </p:nvSpPr>
          <p:spPr>
            <a:xfrm>
              <a:off x="2864046" y="2683655"/>
              <a:ext cx="1420500" cy="78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500">
                  <a:solidFill>
                    <a:srgbClr val="7030A0"/>
                  </a:solidFill>
                  <a:latin typeface="Arial"/>
                  <a:ea typeface="Arial"/>
                  <a:cs typeface="Arial"/>
                  <a:sym typeface="Arial"/>
                </a:rPr>
                <a:t>프랑크 로젠블라트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500">
                  <a:solidFill>
                    <a:srgbClr val="7030A0"/>
                  </a:solidFill>
                  <a:latin typeface="Arial"/>
                  <a:ea typeface="Arial"/>
                  <a:cs typeface="Arial"/>
                  <a:sym typeface="Arial"/>
                </a:rPr>
                <a:t>퍼셉트론</a:t>
              </a:r>
              <a:endParaRPr/>
            </a:p>
          </p:txBody>
        </p:sp>
        <p:sp>
          <p:nvSpPr>
            <p:cNvPr id="244" name="Google Shape;244;p8"/>
            <p:cNvSpPr txBox="1"/>
            <p:nvPr/>
          </p:nvSpPr>
          <p:spPr>
            <a:xfrm>
              <a:off x="3917845" y="3198044"/>
              <a:ext cx="17931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500">
                  <a:solidFill>
                    <a:srgbClr val="7030A0"/>
                  </a:solidFill>
                  <a:latin typeface="Arial"/>
                  <a:ea typeface="Arial"/>
                  <a:cs typeface="Arial"/>
                  <a:sym typeface="Arial"/>
                </a:rPr>
                <a:t>컴퓨터 성능 한계</a:t>
              </a:r>
              <a:endParaRPr/>
            </a:p>
          </p:txBody>
        </p:sp>
        <p:sp>
          <p:nvSpPr>
            <p:cNvPr id="245" name="Google Shape;245;p8"/>
            <p:cNvSpPr txBox="1"/>
            <p:nvPr/>
          </p:nvSpPr>
          <p:spPr>
            <a:xfrm>
              <a:off x="5553222" y="3207794"/>
              <a:ext cx="19437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500">
                  <a:solidFill>
                    <a:srgbClr val="7030A0"/>
                  </a:solidFill>
                  <a:latin typeface="Arial"/>
                  <a:ea typeface="Arial"/>
                  <a:cs typeface="Arial"/>
                  <a:sym typeface="Arial"/>
                </a:rPr>
                <a:t>전문가 시스템 실패</a:t>
              </a:r>
              <a:endParaRPr/>
            </a:p>
          </p:txBody>
        </p:sp>
        <p:sp>
          <p:nvSpPr>
            <p:cNvPr id="246" name="Google Shape;246;p8"/>
            <p:cNvSpPr txBox="1"/>
            <p:nvPr/>
          </p:nvSpPr>
          <p:spPr>
            <a:xfrm>
              <a:off x="9517596" y="3186494"/>
              <a:ext cx="8016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500">
                  <a:solidFill>
                    <a:srgbClr val="7030A0"/>
                  </a:solidFill>
                  <a:latin typeface="Arial"/>
                  <a:ea typeface="Arial"/>
                  <a:cs typeface="Arial"/>
                  <a:sym typeface="Arial"/>
                </a:rPr>
                <a:t>알파고</a:t>
              </a:r>
              <a:endParaRPr/>
            </a:p>
          </p:txBody>
        </p:sp>
        <p:sp>
          <p:nvSpPr>
            <p:cNvPr id="247" name="Google Shape;247;p8"/>
            <p:cNvSpPr txBox="1"/>
            <p:nvPr/>
          </p:nvSpPr>
          <p:spPr>
            <a:xfrm>
              <a:off x="7955723" y="3135069"/>
              <a:ext cx="9978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500">
                  <a:solidFill>
                    <a:srgbClr val="7030A0"/>
                  </a:solidFill>
                  <a:latin typeface="Arial"/>
                  <a:ea typeface="Arial"/>
                  <a:cs typeface="Arial"/>
                  <a:sym typeface="Arial"/>
                </a:rPr>
                <a:t>AlexNet</a:t>
              </a:r>
              <a:endParaRPr sz="150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8"/>
            <p:cNvSpPr txBox="1"/>
            <p:nvPr/>
          </p:nvSpPr>
          <p:spPr>
            <a:xfrm>
              <a:off x="46747" y="4674294"/>
              <a:ext cx="19437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500">
                  <a:solidFill>
                    <a:srgbClr val="7030A0"/>
                  </a:solidFill>
                  <a:latin typeface="Arial"/>
                  <a:ea typeface="Arial"/>
                  <a:cs typeface="Arial"/>
                  <a:sym typeface="Arial"/>
                </a:rPr>
                <a:t>월터 피츠와 워런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500">
                  <a:solidFill>
                    <a:srgbClr val="7030A0"/>
                  </a:solidFill>
                  <a:latin typeface="Arial"/>
                  <a:ea typeface="Arial"/>
                  <a:cs typeface="Arial"/>
                  <a:sym typeface="Arial"/>
                </a:rPr>
                <a:t>매컬러의 MCP 뉴런</a:t>
              </a:r>
              <a:endParaRPr/>
            </a:p>
          </p:txBody>
        </p:sp>
        <p:sp>
          <p:nvSpPr>
            <p:cNvPr id="249" name="Google Shape;249;p8"/>
            <p:cNvSpPr txBox="1"/>
            <p:nvPr/>
          </p:nvSpPr>
          <p:spPr>
            <a:xfrm>
              <a:off x="1917474" y="4653919"/>
              <a:ext cx="14205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500">
                  <a:solidFill>
                    <a:srgbClr val="7030A0"/>
                  </a:solidFill>
                  <a:latin typeface="Arial"/>
                  <a:ea typeface="Arial"/>
                  <a:cs typeface="Arial"/>
                  <a:sym typeface="Arial"/>
                </a:rPr>
                <a:t>다트머스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500">
                  <a:solidFill>
                    <a:srgbClr val="7030A0"/>
                  </a:solidFill>
                  <a:latin typeface="Arial"/>
                  <a:ea typeface="Arial"/>
                  <a:cs typeface="Arial"/>
                  <a:sym typeface="Arial"/>
                </a:rPr>
                <a:t>AI 컨퍼런스</a:t>
              </a:r>
              <a:endParaRPr/>
            </a:p>
          </p:txBody>
        </p:sp>
        <p:sp>
          <p:nvSpPr>
            <p:cNvPr id="250" name="Google Shape;250;p8"/>
            <p:cNvSpPr txBox="1"/>
            <p:nvPr/>
          </p:nvSpPr>
          <p:spPr>
            <a:xfrm>
              <a:off x="3065545" y="4670194"/>
              <a:ext cx="24750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500">
                  <a:solidFill>
                    <a:srgbClr val="7030A0"/>
                  </a:solidFill>
                  <a:latin typeface="Arial"/>
                  <a:ea typeface="Arial"/>
                  <a:cs typeface="Arial"/>
                  <a:sym typeface="Arial"/>
                </a:rPr>
                <a:t>데이비드 허블과 토르스텐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500">
                  <a:solidFill>
                    <a:srgbClr val="7030A0"/>
                  </a:solidFill>
                  <a:latin typeface="Arial"/>
                  <a:ea typeface="Arial"/>
                  <a:cs typeface="Arial"/>
                  <a:sym typeface="Arial"/>
                </a:rPr>
                <a:t>비셀의 시각 피질 연구</a:t>
              </a:r>
              <a:endParaRPr/>
            </a:p>
          </p:txBody>
        </p:sp>
        <p:sp>
          <p:nvSpPr>
            <p:cNvPr id="251" name="Google Shape;251;p8"/>
            <p:cNvSpPr txBox="1"/>
            <p:nvPr/>
          </p:nvSpPr>
          <p:spPr>
            <a:xfrm>
              <a:off x="5155770" y="5041344"/>
              <a:ext cx="16401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500">
                  <a:solidFill>
                    <a:srgbClr val="7030A0"/>
                  </a:solidFill>
                  <a:latin typeface="Arial"/>
                  <a:ea typeface="Arial"/>
                  <a:cs typeface="Arial"/>
                  <a:sym typeface="Arial"/>
                </a:rPr>
                <a:t>전문가 시스템</a:t>
              </a:r>
              <a:endParaRPr/>
            </a:p>
          </p:txBody>
        </p:sp>
        <p:sp>
          <p:nvSpPr>
            <p:cNvPr id="252" name="Google Shape;252;p8"/>
            <p:cNvSpPr txBox="1"/>
            <p:nvPr/>
          </p:nvSpPr>
          <p:spPr>
            <a:xfrm>
              <a:off x="7340159" y="4684644"/>
              <a:ext cx="862736" cy="3231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500">
                  <a:solidFill>
                    <a:srgbClr val="7030A0"/>
                  </a:solidFill>
                  <a:latin typeface="Arial"/>
                  <a:ea typeface="Arial"/>
                  <a:cs typeface="Arial"/>
                  <a:sym typeface="Arial"/>
                </a:rPr>
                <a:t>LeNet-5</a:t>
              </a:r>
              <a:endParaRPr sz="150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8"/>
            <p:cNvSpPr txBox="1"/>
            <p:nvPr/>
          </p:nvSpPr>
          <p:spPr>
            <a:xfrm>
              <a:off x="8647647" y="4681544"/>
              <a:ext cx="9978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500">
                  <a:solidFill>
                    <a:srgbClr val="7030A0"/>
                  </a:solidFill>
                  <a:latin typeface="Arial"/>
                  <a:ea typeface="Arial"/>
                  <a:cs typeface="Arial"/>
                  <a:sym typeface="Arial"/>
                </a:rPr>
                <a:t>텐서플로</a:t>
              </a:r>
              <a:endParaRPr/>
            </a:p>
          </p:txBody>
        </p:sp>
        <p:sp>
          <p:nvSpPr>
            <p:cNvPr id="254" name="Google Shape;254;p8"/>
            <p:cNvSpPr/>
            <p:nvPr/>
          </p:nvSpPr>
          <p:spPr>
            <a:xfrm rot="-5400000">
              <a:off x="1561393" y="2213714"/>
              <a:ext cx="163172" cy="1793150"/>
            </a:xfrm>
            <a:prstGeom prst="rightBrace">
              <a:avLst>
                <a:gd name="adj1" fmla="val 8333"/>
                <a:gd name="adj2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8"/>
            <p:cNvSpPr/>
            <p:nvPr/>
          </p:nvSpPr>
          <p:spPr>
            <a:xfrm rot="-5400000">
              <a:off x="4723085" y="3242557"/>
              <a:ext cx="177476" cy="1186229"/>
            </a:xfrm>
            <a:prstGeom prst="rightBrace">
              <a:avLst>
                <a:gd name="adj1" fmla="val 8333"/>
                <a:gd name="adj2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8"/>
            <p:cNvSpPr/>
            <p:nvPr/>
          </p:nvSpPr>
          <p:spPr>
            <a:xfrm rot="-5400000">
              <a:off x="6411677" y="3248653"/>
              <a:ext cx="177476" cy="1186229"/>
            </a:xfrm>
            <a:prstGeom prst="rightBrace">
              <a:avLst>
                <a:gd name="adj1" fmla="val 8333"/>
                <a:gd name="adj2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57" name="Google Shape;257;p8"/>
            <p:cNvGrpSpPr/>
            <p:nvPr/>
          </p:nvGrpSpPr>
          <p:grpSpPr>
            <a:xfrm>
              <a:off x="614351" y="3591779"/>
              <a:ext cx="11281026" cy="924048"/>
              <a:chOff x="614351" y="3591779"/>
              <a:chExt cx="11281026" cy="924048"/>
            </a:xfrm>
          </p:grpSpPr>
          <p:grpSp>
            <p:nvGrpSpPr>
              <p:cNvPr id="258" name="Google Shape;258;p8"/>
              <p:cNvGrpSpPr/>
              <p:nvPr/>
            </p:nvGrpSpPr>
            <p:grpSpPr>
              <a:xfrm>
                <a:off x="614351" y="3593780"/>
                <a:ext cx="11281026" cy="922047"/>
                <a:chOff x="614351" y="3593780"/>
                <a:chExt cx="11281026" cy="922047"/>
              </a:xfrm>
            </p:grpSpPr>
            <p:grpSp>
              <p:nvGrpSpPr>
                <p:cNvPr id="259" name="Google Shape;259;p8"/>
                <p:cNvGrpSpPr/>
                <p:nvPr/>
              </p:nvGrpSpPr>
              <p:grpSpPr>
                <a:xfrm>
                  <a:off x="614351" y="3605695"/>
                  <a:ext cx="11281026" cy="910132"/>
                  <a:chOff x="670560" y="3469040"/>
                  <a:chExt cx="11281026" cy="910132"/>
                </a:xfrm>
              </p:grpSpPr>
              <p:cxnSp>
                <p:nvCxnSpPr>
                  <p:cNvPr id="260" name="Google Shape;260;p8"/>
                  <p:cNvCxnSpPr/>
                  <p:nvPr/>
                </p:nvCxnSpPr>
                <p:spPr>
                  <a:xfrm>
                    <a:off x="670560" y="3913632"/>
                    <a:ext cx="10718165" cy="0"/>
                  </a:xfrm>
                  <a:prstGeom prst="straightConnector1">
                    <a:avLst/>
                  </a:prstGeom>
                  <a:noFill/>
                  <a:ln w="57150" cap="flat" cmpd="sng">
                    <a:solidFill>
                      <a:srgbClr val="9751CB"/>
                    </a:solidFill>
                    <a:prstDash val="solid"/>
                    <a:miter lim="800000"/>
                    <a:headEnd type="none" w="sm" len="sm"/>
                    <a:tailEnd type="triangle" w="med" len="med"/>
                  </a:ln>
                </p:spPr>
              </p:cxnSp>
              <p:sp>
                <p:nvSpPr>
                  <p:cNvPr id="261" name="Google Shape;261;p8"/>
                  <p:cNvSpPr txBox="1"/>
                  <p:nvPr/>
                </p:nvSpPr>
                <p:spPr>
                  <a:xfrm>
                    <a:off x="803275" y="3469040"/>
                    <a:ext cx="582211" cy="30777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ko-KR" sz="1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1943</a:t>
                    </a:r>
                    <a:endParaRPr sz="14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62" name="Google Shape;262;p8"/>
                  <p:cNvSpPr txBox="1"/>
                  <p:nvPr/>
                </p:nvSpPr>
                <p:spPr>
                  <a:xfrm>
                    <a:off x="1524000" y="4071395"/>
                    <a:ext cx="582211" cy="30777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ko-KR" sz="1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1950</a:t>
                    </a:r>
                    <a:endParaRPr sz="14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63" name="Google Shape;263;p8"/>
                  <p:cNvSpPr txBox="1"/>
                  <p:nvPr/>
                </p:nvSpPr>
                <p:spPr>
                  <a:xfrm>
                    <a:off x="2106211" y="3469040"/>
                    <a:ext cx="582211" cy="30777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ko-KR" sz="1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1956</a:t>
                    </a:r>
                    <a:endParaRPr sz="14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64" name="Google Shape;264;p8"/>
                  <p:cNvSpPr txBox="1"/>
                  <p:nvPr/>
                </p:nvSpPr>
                <p:spPr>
                  <a:xfrm>
                    <a:off x="2539554" y="4071395"/>
                    <a:ext cx="582211" cy="30777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ko-KR" sz="1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1957</a:t>
                    </a:r>
                    <a:endParaRPr sz="14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65" name="Google Shape;265;p8"/>
                  <p:cNvSpPr txBox="1"/>
                  <p:nvPr/>
                </p:nvSpPr>
                <p:spPr>
                  <a:xfrm>
                    <a:off x="4173282" y="4071395"/>
                    <a:ext cx="582211" cy="30777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ko-KR" sz="1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1974</a:t>
                    </a:r>
                    <a:endParaRPr sz="14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66" name="Google Shape;266;p8"/>
                  <p:cNvSpPr txBox="1"/>
                  <p:nvPr/>
                </p:nvSpPr>
                <p:spPr>
                  <a:xfrm>
                    <a:off x="5014530" y="4071395"/>
                    <a:ext cx="582211" cy="30777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ko-KR" sz="1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1980</a:t>
                    </a:r>
                    <a:endParaRPr sz="14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67" name="Google Shape;267;p8"/>
                  <p:cNvSpPr txBox="1"/>
                  <p:nvPr/>
                </p:nvSpPr>
                <p:spPr>
                  <a:xfrm>
                    <a:off x="5855778" y="4071395"/>
                    <a:ext cx="582211" cy="30777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ko-KR" sz="1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1987</a:t>
                    </a:r>
                    <a:endParaRPr sz="14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68" name="Google Shape;268;p8"/>
                  <p:cNvSpPr txBox="1"/>
                  <p:nvPr/>
                </p:nvSpPr>
                <p:spPr>
                  <a:xfrm>
                    <a:off x="6697026" y="4071395"/>
                    <a:ext cx="582211" cy="30777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ko-KR" sz="1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1993</a:t>
                    </a:r>
                    <a:endParaRPr sz="14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69" name="Google Shape;269;p8"/>
                  <p:cNvSpPr txBox="1"/>
                  <p:nvPr/>
                </p:nvSpPr>
                <p:spPr>
                  <a:xfrm>
                    <a:off x="7498693" y="3469040"/>
                    <a:ext cx="582211" cy="30777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ko-KR" sz="1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1998</a:t>
                    </a:r>
                    <a:endParaRPr sz="14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70" name="Google Shape;270;p8"/>
                  <p:cNvSpPr txBox="1"/>
                  <p:nvPr/>
                </p:nvSpPr>
                <p:spPr>
                  <a:xfrm>
                    <a:off x="8259104" y="4071395"/>
                    <a:ext cx="582211" cy="30777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ko-KR" sz="1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2012</a:t>
                    </a:r>
                    <a:endParaRPr sz="14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71" name="Google Shape;271;p8"/>
                  <p:cNvSpPr txBox="1"/>
                  <p:nvPr/>
                </p:nvSpPr>
                <p:spPr>
                  <a:xfrm>
                    <a:off x="9722144" y="4071395"/>
                    <a:ext cx="582211" cy="30777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ko-KR" sz="14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2016</a:t>
                    </a:r>
                    <a:endParaRPr sz="14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72" name="Google Shape;272;p8"/>
                  <p:cNvSpPr txBox="1"/>
                  <p:nvPr/>
                </p:nvSpPr>
                <p:spPr>
                  <a:xfrm>
                    <a:off x="11401435" y="3762901"/>
                    <a:ext cx="550151" cy="33855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sp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ko-KR" sz="1600" b="1">
                        <a:solidFill>
                          <a:srgbClr val="7030A0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현재</a:t>
                    </a:r>
                    <a:endParaRPr/>
                  </a:p>
                </p:txBody>
              </p:sp>
            </p:grpSp>
            <p:sp>
              <p:nvSpPr>
                <p:cNvPr id="273" name="Google Shape;273;p8"/>
                <p:cNvSpPr txBox="1"/>
                <p:nvPr/>
              </p:nvSpPr>
              <p:spPr>
                <a:xfrm>
                  <a:off x="3132991" y="3593780"/>
                  <a:ext cx="582211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ko-KR" sz="14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1959</a:t>
                  </a: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274" name="Google Shape;274;p8"/>
              <p:cNvSpPr txBox="1"/>
              <p:nvPr/>
            </p:nvSpPr>
            <p:spPr>
              <a:xfrm>
                <a:off x="8880387" y="3591779"/>
                <a:ext cx="582211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2015</a:t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75" name="Google Shape;275;p8"/>
            <p:cNvSpPr/>
            <p:nvPr/>
          </p:nvSpPr>
          <p:spPr>
            <a:xfrm rot="5400000">
              <a:off x="5600909" y="4022845"/>
              <a:ext cx="177476" cy="1186229"/>
            </a:xfrm>
            <a:prstGeom prst="rightBrace">
              <a:avLst>
                <a:gd name="adj1" fmla="val 8333"/>
                <a:gd name="adj2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76" name="Google Shape;276;p8"/>
            <p:cNvCxnSpPr/>
            <p:nvPr/>
          </p:nvCxnSpPr>
          <p:spPr>
            <a:xfrm>
              <a:off x="1038172" y="4035737"/>
              <a:ext cx="1800" cy="648000"/>
            </a:xfrm>
            <a:prstGeom prst="straightConnector1">
              <a:avLst/>
            </a:prstGeom>
            <a:noFill/>
            <a:ln w="9525" cap="flat" cmpd="sng">
              <a:solidFill>
                <a:srgbClr val="7030A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277" name="Google Shape;277;p8"/>
            <p:cNvCxnSpPr/>
            <p:nvPr/>
          </p:nvCxnSpPr>
          <p:spPr>
            <a:xfrm>
              <a:off x="2366346" y="4035737"/>
              <a:ext cx="1800" cy="648000"/>
            </a:xfrm>
            <a:prstGeom prst="straightConnector1">
              <a:avLst/>
            </a:prstGeom>
            <a:noFill/>
            <a:ln w="9525" cap="flat" cmpd="sng">
              <a:solidFill>
                <a:srgbClr val="7030A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278" name="Google Shape;278;p8"/>
            <p:cNvCxnSpPr/>
            <p:nvPr/>
          </p:nvCxnSpPr>
          <p:spPr>
            <a:xfrm>
              <a:off x="7759611" y="4035737"/>
              <a:ext cx="1800" cy="648000"/>
            </a:xfrm>
            <a:prstGeom prst="straightConnector1">
              <a:avLst/>
            </a:prstGeom>
            <a:noFill/>
            <a:ln w="9525" cap="flat" cmpd="sng">
              <a:solidFill>
                <a:srgbClr val="7030A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279" name="Google Shape;279;p8"/>
            <p:cNvCxnSpPr/>
            <p:nvPr/>
          </p:nvCxnSpPr>
          <p:spPr>
            <a:xfrm>
              <a:off x="9173268" y="4035737"/>
              <a:ext cx="1800" cy="648000"/>
            </a:xfrm>
            <a:prstGeom prst="straightConnector1">
              <a:avLst/>
            </a:prstGeom>
            <a:noFill/>
            <a:ln w="9525" cap="flat" cmpd="sng">
              <a:solidFill>
                <a:srgbClr val="7030A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280" name="Google Shape;280;p8"/>
            <p:cNvCxnSpPr/>
            <p:nvPr/>
          </p:nvCxnSpPr>
          <p:spPr>
            <a:xfrm>
              <a:off x="1743087" y="3435471"/>
              <a:ext cx="1800" cy="648000"/>
            </a:xfrm>
            <a:prstGeom prst="straightConnector1">
              <a:avLst/>
            </a:prstGeom>
            <a:noFill/>
            <a:ln w="9525" cap="flat" cmpd="sng">
              <a:solidFill>
                <a:srgbClr val="7030A0"/>
              </a:solidFill>
              <a:prstDash val="solid"/>
              <a:miter lim="800000"/>
              <a:headEnd type="triangle" w="med" len="med"/>
              <a:tailEnd type="none" w="sm" len="sm"/>
            </a:ln>
          </p:spPr>
        </p:cxnSp>
        <p:cxnSp>
          <p:nvCxnSpPr>
            <p:cNvPr id="281" name="Google Shape;281;p8"/>
            <p:cNvCxnSpPr/>
            <p:nvPr/>
          </p:nvCxnSpPr>
          <p:spPr>
            <a:xfrm>
              <a:off x="8448795" y="3404969"/>
              <a:ext cx="1800" cy="648000"/>
            </a:xfrm>
            <a:prstGeom prst="straightConnector1">
              <a:avLst/>
            </a:prstGeom>
            <a:noFill/>
            <a:ln w="9525" cap="flat" cmpd="sng">
              <a:solidFill>
                <a:srgbClr val="7030A0"/>
              </a:solidFill>
              <a:prstDash val="solid"/>
              <a:miter lim="800000"/>
              <a:headEnd type="triangle" w="med" len="med"/>
              <a:tailEnd type="none" w="sm" len="sm"/>
            </a:ln>
          </p:spPr>
        </p:cxnSp>
        <p:cxnSp>
          <p:nvCxnSpPr>
            <p:cNvPr id="282" name="Google Shape;282;p8"/>
            <p:cNvCxnSpPr/>
            <p:nvPr/>
          </p:nvCxnSpPr>
          <p:spPr>
            <a:xfrm>
              <a:off x="9934774" y="3406234"/>
              <a:ext cx="1800" cy="648000"/>
            </a:xfrm>
            <a:prstGeom prst="straightConnector1">
              <a:avLst/>
            </a:prstGeom>
            <a:noFill/>
            <a:ln w="9525" cap="flat" cmpd="sng">
              <a:solidFill>
                <a:srgbClr val="7030A0"/>
              </a:solidFill>
              <a:prstDash val="solid"/>
              <a:miter lim="800000"/>
              <a:headEnd type="triangle" w="med" len="med"/>
              <a:tailEnd type="none" w="sm" len="sm"/>
            </a:ln>
          </p:spPr>
        </p:cxnSp>
        <p:cxnSp>
          <p:nvCxnSpPr>
            <p:cNvPr id="283" name="Google Shape;283;p8"/>
            <p:cNvCxnSpPr/>
            <p:nvPr/>
          </p:nvCxnSpPr>
          <p:spPr>
            <a:xfrm flipH="1">
              <a:off x="2754151" y="3374381"/>
              <a:ext cx="474915" cy="802374"/>
            </a:xfrm>
            <a:prstGeom prst="straightConnector1">
              <a:avLst/>
            </a:prstGeom>
            <a:noFill/>
            <a:ln w="9525" cap="flat" cmpd="sng">
              <a:solidFill>
                <a:srgbClr val="7030A0"/>
              </a:solidFill>
              <a:prstDash val="solid"/>
              <a:miter lim="800000"/>
              <a:headEnd type="triangle" w="med" len="med"/>
              <a:tailEnd type="none" w="sm" len="sm"/>
            </a:ln>
          </p:spPr>
        </p:cxnSp>
        <p:cxnSp>
          <p:nvCxnSpPr>
            <p:cNvPr id="284" name="Google Shape;284;p8"/>
            <p:cNvCxnSpPr/>
            <p:nvPr/>
          </p:nvCxnSpPr>
          <p:spPr>
            <a:xfrm>
              <a:off x="3491168" y="3872973"/>
              <a:ext cx="500400" cy="780600"/>
            </a:xfrm>
            <a:prstGeom prst="straightConnector1">
              <a:avLst/>
            </a:prstGeom>
            <a:noFill/>
            <a:ln w="9525" cap="flat" cmpd="sng">
              <a:solidFill>
                <a:srgbClr val="7030A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285" name="Google Shape;285;p8"/>
            <p:cNvSpPr/>
            <p:nvPr/>
          </p:nvSpPr>
          <p:spPr>
            <a:xfrm rot="5400000">
              <a:off x="3490260" y="4315707"/>
              <a:ext cx="195973" cy="2007282"/>
            </a:xfrm>
            <a:prstGeom prst="rightBrace">
              <a:avLst>
                <a:gd name="adj1" fmla="val 8333"/>
                <a:gd name="adj2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286" name="Google Shape;286;p8"/>
          <p:cNvCxnSpPr/>
          <p:nvPr/>
        </p:nvCxnSpPr>
        <p:spPr>
          <a:xfrm>
            <a:off x="10714050" y="3997868"/>
            <a:ext cx="1800" cy="648000"/>
          </a:xfrm>
          <a:prstGeom prst="straightConnector1">
            <a:avLst/>
          </a:prstGeom>
          <a:noFill/>
          <a:ln w="9525" cap="flat" cmpd="sng">
            <a:solidFill>
              <a:srgbClr val="7030A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87" name="Google Shape;287;p8"/>
          <p:cNvSpPr txBox="1"/>
          <p:nvPr/>
        </p:nvSpPr>
        <p:spPr>
          <a:xfrm>
            <a:off x="10216050" y="4701000"/>
            <a:ext cx="9978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00">
                <a:solidFill>
                  <a:srgbClr val="7030A0"/>
                </a:solidFill>
              </a:rPr>
              <a:t>챗GPT</a:t>
            </a:r>
            <a:endParaRPr/>
          </a:p>
        </p:txBody>
      </p:sp>
      <p:sp>
        <p:nvSpPr>
          <p:cNvPr id="288" name="Google Shape;288;p8"/>
          <p:cNvSpPr txBox="1"/>
          <p:nvPr/>
        </p:nvSpPr>
        <p:spPr>
          <a:xfrm>
            <a:off x="10423790" y="3562460"/>
            <a:ext cx="5823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  <a:r>
              <a:rPr lang="ko-K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23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9"/>
          <p:cNvSpPr txBox="1"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06436"/>
              </a:buClr>
              <a:buSzPts val="3000"/>
              <a:buFont typeface="Malgun Gothic"/>
              <a:buNone/>
            </a:pPr>
            <a:r>
              <a:rPr lang="ko-KR"/>
              <a:t>SECTION 1-1 인공지능과 머신러닝, 딥러닝(2)</a:t>
            </a:r>
            <a:endParaRPr/>
          </a:p>
        </p:txBody>
      </p:sp>
      <p:sp>
        <p:nvSpPr>
          <p:cNvPr id="294" name="Google Shape;294;p9"/>
          <p:cNvSpPr txBox="1">
            <a:spLocks noGrp="1"/>
          </p:cNvSpPr>
          <p:nvPr>
            <p:ph type="sldNum" idx="12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9</a:t>
            </a:fld>
            <a:endParaRPr/>
          </a:p>
        </p:txBody>
      </p:sp>
      <p:sp>
        <p:nvSpPr>
          <p:cNvPr id="295" name="Google Shape;295;p9"/>
          <p:cNvSpPr txBox="1">
            <a:spLocks noGrp="1"/>
          </p:cNvSpPr>
          <p:nvPr>
            <p:ph type="body" idx="1"/>
          </p:nvPr>
        </p:nvSpPr>
        <p:spPr>
          <a:xfrm>
            <a:off x="468000" y="1080000"/>
            <a:ext cx="11098689" cy="46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2000"/>
              <a:buChar char="◦"/>
            </a:pPr>
            <a:r>
              <a:rPr lang="ko-KR"/>
              <a:t>인공지능이란</a:t>
            </a:r>
            <a:endParaRPr/>
          </a:p>
          <a:p>
            <a:pPr marL="685800" lvl="1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⁃"/>
            </a:pPr>
            <a:r>
              <a:rPr lang="ko-KR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인공일반지능(Artificial general Intelligence) 혹은 강인공지능(Strong AI)</a:t>
            </a:r>
            <a:endParaRPr/>
          </a:p>
          <a:p>
            <a:pPr marL="1143000" lvl="2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Char char="•"/>
            </a:pPr>
            <a:r>
              <a:rPr lang="ko-KR" b="0" i="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영화에 흔히 등장하는 인공지능</a:t>
            </a:r>
            <a:endParaRPr b="0" i="0" u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0" lvl="2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Char char="•"/>
            </a:pPr>
            <a:r>
              <a:rPr lang="ko-KR" b="0" i="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영화 &lt;그녀&gt;의 사만다나 지금도 가장 사악한 인공지능으로 불리는 &lt;터미네이터&gt;의 스카이넷처럼 사람과 구분하기 어려운 지능을 가진 컴퓨터 시스템</a:t>
            </a:r>
            <a:endParaRPr b="0" i="0" u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lvl="1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>
                <a:latin typeface="Calibri"/>
                <a:ea typeface="Calibri"/>
                <a:cs typeface="Calibri"/>
                <a:sym typeface="Calibri"/>
              </a:rPr>
              <a:t>약인공지능(Week AI)</a:t>
            </a:r>
            <a:endParaRPr/>
          </a:p>
          <a:p>
            <a:pPr marL="1143000" lvl="2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>
                <a:latin typeface="Calibri"/>
                <a:ea typeface="Calibri"/>
                <a:cs typeface="Calibri"/>
                <a:sym typeface="Calibri"/>
              </a:rPr>
              <a:t>현실에서 우리가 마주하고 있는 인공지능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1143000" lvl="2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>
                <a:latin typeface="Calibri"/>
                <a:ea typeface="Calibri"/>
                <a:cs typeface="Calibri"/>
                <a:sym typeface="Calibri"/>
              </a:rPr>
              <a:t>아직까지는 특정 분야에서 사람의 일을 도와주는 보조 역할만 가능</a:t>
            </a:r>
            <a:br>
              <a:rPr lang="ko-KR">
                <a:latin typeface="Calibri"/>
                <a:ea typeface="Calibri"/>
                <a:cs typeface="Calibri"/>
                <a:sym typeface="Calibri"/>
              </a:rPr>
            </a:br>
            <a:r>
              <a:rPr lang="ko-KR">
                <a:latin typeface="Calibri"/>
                <a:ea typeface="Calibri"/>
                <a:cs typeface="Calibri"/>
                <a:sym typeface="Calibri"/>
              </a:rPr>
              <a:t>(음성 비서, 자율 주행 자동차, 음악 추천, 기계 번역 등)</a:t>
            </a:r>
            <a:endParaRPr/>
          </a:p>
          <a:p>
            <a:pPr marL="1143000" lvl="2" indent="-228600" algn="l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>
                <a:latin typeface="Calibri"/>
                <a:ea typeface="Calibri"/>
                <a:cs typeface="Calibri"/>
                <a:sym typeface="Calibri"/>
              </a:rPr>
              <a:t>예: 이세돌과 바둑 시합을 한 알파고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p9"/>
          <p:cNvSpPr txBox="1">
            <a:spLocks noGrp="1"/>
          </p:cNvSpPr>
          <p:nvPr>
            <p:ph type="ftr" idx="11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lang="ko-KR" b="1"/>
              <a:t>〉 〉 혼자 공부하는 머신러닝+딥러닝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한빛미디어">
      <a:dk1>
        <a:srgbClr val="000000"/>
      </a:dk1>
      <a:lt1>
        <a:srgbClr val="FFFFFF"/>
      </a:lt1>
      <a:dk2>
        <a:srgbClr val="1FAEB6"/>
      </a:dk2>
      <a:lt2>
        <a:srgbClr val="919191"/>
      </a:lt2>
      <a:accent1>
        <a:srgbClr val="39B54A"/>
      </a:accent1>
      <a:accent2>
        <a:srgbClr val="F15A31"/>
      </a:accent2>
      <a:accent3>
        <a:srgbClr val="FA9D1C"/>
      </a:accent3>
      <a:accent4>
        <a:srgbClr val="41B50A"/>
      </a:accent4>
      <a:accent5>
        <a:srgbClr val="55AAEA"/>
      </a:accent5>
      <a:accent6>
        <a:srgbClr val="4D2702"/>
      </a:accent6>
      <a:hlink>
        <a:srgbClr val="39B54A"/>
      </a:hlink>
      <a:folHlink>
        <a:srgbClr val="9191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5650</Words>
  <Application>Microsoft Office PowerPoint</Application>
  <PresentationFormat>와이드스크린</PresentationFormat>
  <Paragraphs>708</Paragraphs>
  <Slides>46</Slides>
  <Notes>46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46</vt:i4>
      </vt:variant>
    </vt:vector>
  </HeadingPairs>
  <TitlesOfParts>
    <vt:vector size="52" baseType="lpstr">
      <vt:lpstr>Malgun Gothic</vt:lpstr>
      <vt:lpstr>Helvetica Neue Light</vt:lpstr>
      <vt:lpstr>Arial</vt:lpstr>
      <vt:lpstr>Noto Sans Symbols</vt:lpstr>
      <vt:lpstr>Calibri</vt:lpstr>
      <vt:lpstr>Office 테마</vt:lpstr>
      <vt:lpstr>혼자 공부하는 머신러닝+딥러닝 (개정판)</vt:lpstr>
      <vt:lpstr>시작하기 전에</vt:lpstr>
      <vt:lpstr>PowerPoint 프레젠테이션</vt:lpstr>
      <vt:lpstr>이 책의 학습 목표</vt:lpstr>
      <vt:lpstr>이 책의 학습 목표</vt:lpstr>
      <vt:lpstr>Contents</vt:lpstr>
      <vt:lpstr>PowerPoint 프레젠테이션</vt:lpstr>
      <vt:lpstr>SECTION 1-1 인공지능과 머신러닝, 딥러닝(1)</vt:lpstr>
      <vt:lpstr>SECTION 1-1 인공지능과 머신러닝, 딥러닝(2)</vt:lpstr>
      <vt:lpstr>SECTION 1-1 인공지능과 머신러닝, 딥러닝(3)</vt:lpstr>
      <vt:lpstr>SECTION 1-1 인공지능과 머신러닝, 딥러닝(4)</vt:lpstr>
      <vt:lpstr>SECTION 1-1 인공지능과 머신러닝, 딥러닝(5)</vt:lpstr>
      <vt:lpstr>SECTION 1-1 마무리</vt:lpstr>
      <vt:lpstr>SECTION 1-2 코랩과 주피터 노트북(1)</vt:lpstr>
      <vt:lpstr>SECTION 1-2 코랩과 주피터 노트북(2)</vt:lpstr>
      <vt:lpstr>SECTION 1-2 코랩과 주피터 노트북(3)</vt:lpstr>
      <vt:lpstr>SECTION 1-2 코랩과 주피터 노트북(4)</vt:lpstr>
      <vt:lpstr>SECTION 1-2 코랩과 주피터 노트북(5)</vt:lpstr>
      <vt:lpstr>SECTION 1-2 코랩과 주피터 노트북(6)</vt:lpstr>
      <vt:lpstr>SECTION 1-2 코랩과 주피터 노트북(7)</vt:lpstr>
      <vt:lpstr>SECTION 1-2 코랩과 주피터 노트북(8)</vt:lpstr>
      <vt:lpstr>SECTION 1-2 마무리(1)</vt:lpstr>
      <vt:lpstr>SECTION 1-2 마무리(2)</vt:lpstr>
      <vt:lpstr>SECTION 1-2 확인 문제(1)</vt:lpstr>
      <vt:lpstr>SECTION 1-3 마켓과 머신러닝(1)</vt:lpstr>
      <vt:lpstr>SECTION 1-3 마켓과 머신러닝(2)</vt:lpstr>
      <vt:lpstr>SECTION 1-3 마켓과 머신러닝(3)</vt:lpstr>
      <vt:lpstr>SECTION 1-3 마켓과 머신러닝(4)</vt:lpstr>
      <vt:lpstr>SECTION 1-3 마켓과 머신러닝(5)</vt:lpstr>
      <vt:lpstr>SECTION 1-3 마켓과 머신러닝(6)</vt:lpstr>
      <vt:lpstr>SECTION 1-3 마켓과 머신러닝(7)</vt:lpstr>
      <vt:lpstr>SECTION 1-3 마켓과 머신러닝(8)</vt:lpstr>
      <vt:lpstr>SECTION 1-3 마켓과 머신러닝(9)</vt:lpstr>
      <vt:lpstr>SECTION 1-3 마켓과 머신러닝(10)</vt:lpstr>
      <vt:lpstr>SECTION 1-3 마켓과 머신러닝(11)</vt:lpstr>
      <vt:lpstr>SECTION 1-3 마켓과 머신러닝(12)</vt:lpstr>
      <vt:lpstr>SECTION 1-3 마켓과 머신러닝(13)</vt:lpstr>
      <vt:lpstr>SECTION 1-3 마켓과 머신러닝(14)</vt:lpstr>
      <vt:lpstr>SECTION 1-3 마켓과 머신러닝(14)</vt:lpstr>
      <vt:lpstr>SECTION 1-3 마켓과 머신러닝(15)</vt:lpstr>
      <vt:lpstr>SECTION 1-3 마무리(1)</vt:lpstr>
      <vt:lpstr>SECTION 1-3 마무리(2)</vt:lpstr>
      <vt:lpstr>SECTION 1-3 마무리(3)</vt:lpstr>
      <vt:lpstr>SECTION 1-3 확인 문제(1)</vt:lpstr>
      <vt:lpstr>SECTION 1-3 확인 문제(1)</vt:lpstr>
      <vt:lpstr>SECTION 1-3 확인 문제(2)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마케팅팀</dc:creator>
  <cp:lastModifiedBy>이재영(Robot)</cp:lastModifiedBy>
  <cp:revision>3</cp:revision>
  <dcterms:created xsi:type="dcterms:W3CDTF">2020-01-31T07:25:46Z</dcterms:created>
  <dcterms:modified xsi:type="dcterms:W3CDTF">2025-07-23T09:42:07Z</dcterms:modified>
</cp:coreProperties>
</file>