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458" r:id="rId3"/>
    <p:sldId id="290" r:id="rId4"/>
    <p:sldId id="474" r:id="rId5"/>
    <p:sldId id="343" r:id="rId6"/>
    <p:sldId id="468" r:id="rId7"/>
    <p:sldId id="296" r:id="rId8"/>
    <p:sldId id="430" r:id="rId9"/>
    <p:sldId id="469" r:id="rId10"/>
    <p:sldId id="431" r:id="rId11"/>
    <p:sldId id="478" r:id="rId12"/>
    <p:sldId id="432" r:id="rId13"/>
    <p:sldId id="446" r:id="rId14"/>
    <p:sldId id="434" r:id="rId15"/>
    <p:sldId id="449" r:id="rId16"/>
    <p:sldId id="462" r:id="rId17"/>
    <p:sldId id="464" r:id="rId18"/>
    <p:sldId id="433" r:id="rId19"/>
    <p:sldId id="448" r:id="rId20"/>
    <p:sldId id="465" r:id="rId21"/>
    <p:sldId id="473" r:id="rId22"/>
    <p:sldId id="475" r:id="rId23"/>
    <p:sldId id="476" r:id="rId24"/>
    <p:sldId id="477" r:id="rId25"/>
    <p:sldId id="435" r:id="rId26"/>
    <p:sldId id="450" r:id="rId27"/>
    <p:sldId id="463" r:id="rId28"/>
    <p:sldId id="466" r:id="rId29"/>
    <p:sldId id="479" r:id="rId30"/>
    <p:sldId id="436" r:id="rId31"/>
    <p:sldId id="437" r:id="rId32"/>
    <p:sldId id="451" r:id="rId33"/>
    <p:sldId id="438" r:id="rId34"/>
    <p:sldId id="452" r:id="rId35"/>
    <p:sldId id="453" r:id="rId36"/>
    <p:sldId id="440" r:id="rId37"/>
    <p:sldId id="439" r:id="rId38"/>
    <p:sldId id="441" r:id="rId39"/>
    <p:sldId id="454" r:id="rId40"/>
    <p:sldId id="442" r:id="rId41"/>
    <p:sldId id="480" r:id="rId42"/>
    <p:sldId id="481" r:id="rId43"/>
  </p:sldIdLst>
  <p:sldSz cx="9144000" cy="6858000" type="screen4x3"/>
  <p:notesSz cx="7099300" cy="10234613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F8155"/>
    <a:srgbClr val="1F412A"/>
    <a:srgbClr val="0BEB20"/>
    <a:srgbClr val="87F992"/>
    <a:srgbClr val="FFEEB9"/>
    <a:srgbClr val="AFDC7E"/>
    <a:srgbClr val="FFD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8" autoAdjust="0"/>
    <p:restoredTop sz="94383" autoAdjust="0"/>
  </p:normalViewPr>
  <p:slideViewPr>
    <p:cSldViewPr snapToGrid="0">
      <p:cViewPr varScale="1">
        <p:scale>
          <a:sx n="95" d="100"/>
          <a:sy n="95" d="100"/>
        </p:scale>
        <p:origin x="6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099" cy="511175"/>
          </a:xfrm>
          <a:prstGeom prst="rect">
            <a:avLst/>
          </a:prstGeom>
        </p:spPr>
        <p:txBody>
          <a:bodyPr vert="horz" lIns="91388" tIns="45695" rIns="91388" bIns="45695" rtlCol="0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615" y="1"/>
            <a:ext cx="3076098" cy="511175"/>
          </a:xfrm>
          <a:prstGeom prst="rect">
            <a:avLst/>
          </a:prstGeom>
        </p:spPr>
        <p:txBody>
          <a:bodyPr vert="horz" lIns="91388" tIns="45695" rIns="91388" bIns="45695" rtlCol="0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ko-KR" smtClean="0"/>
              <a:t>2016-08-04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851"/>
            <a:ext cx="3076099" cy="511175"/>
          </a:xfrm>
          <a:prstGeom prst="rect">
            <a:avLst/>
          </a:prstGeom>
        </p:spPr>
        <p:txBody>
          <a:bodyPr vert="horz" lIns="91388" tIns="45695" rIns="91388" bIns="45695" rtlCol="0" anchor="b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ko-KR" altLang="en-US" smtClean="0"/>
              <a:t>충북대 인공지능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615" y="9721851"/>
            <a:ext cx="3076098" cy="511175"/>
          </a:xfrm>
          <a:prstGeom prst="rect">
            <a:avLst/>
          </a:prstGeom>
        </p:spPr>
        <p:txBody>
          <a:bodyPr vert="horz" lIns="91388" tIns="45695" rIns="91388" bIns="45695" rtlCol="0" anchor="b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72C309-A46A-49FE-B761-9F9B03FCF4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390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099" cy="511175"/>
          </a:xfrm>
          <a:prstGeom prst="rect">
            <a:avLst/>
          </a:prstGeom>
        </p:spPr>
        <p:txBody>
          <a:bodyPr vert="horz" lIns="98992" tIns="49495" rIns="98992" bIns="49495" rtlCol="0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5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615" y="1"/>
            <a:ext cx="3076098" cy="511175"/>
          </a:xfrm>
          <a:prstGeom prst="rect">
            <a:avLst/>
          </a:prstGeom>
        </p:spPr>
        <p:txBody>
          <a:bodyPr vert="horz" lIns="98992" tIns="49495" rIns="98992" bIns="49495" rtlCol="0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5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ko-KR" smtClean="0"/>
              <a:t>2016-08-04</a:t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92" tIns="49495" rIns="98992" bIns="4949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723" y="4860925"/>
            <a:ext cx="5679440" cy="4605338"/>
          </a:xfrm>
          <a:prstGeom prst="rect">
            <a:avLst/>
          </a:prstGeom>
        </p:spPr>
        <p:txBody>
          <a:bodyPr vert="horz" lIns="98992" tIns="49495" rIns="98992" bIns="49495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851"/>
            <a:ext cx="3076099" cy="511175"/>
          </a:xfrm>
          <a:prstGeom prst="rect">
            <a:avLst/>
          </a:prstGeom>
        </p:spPr>
        <p:txBody>
          <a:bodyPr vert="horz" lIns="98992" tIns="49495" rIns="98992" bIns="49495" rtlCol="0" anchor="b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5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ko-KR" altLang="en-US" smtClean="0"/>
              <a:t>충북대 인공지능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615" y="9721851"/>
            <a:ext cx="3076098" cy="511175"/>
          </a:xfrm>
          <a:prstGeom prst="rect">
            <a:avLst/>
          </a:prstGeom>
        </p:spPr>
        <p:txBody>
          <a:bodyPr vert="horz" lIns="98992" tIns="49495" rIns="98992" bIns="49495" rtlCol="0" anchor="b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5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10DA64A-DB91-4A4A-B9A6-3B256695C6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6878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25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925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658" indent="-285638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2552" indent="-228511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9573" indent="-228511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6593" indent="-228511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3614" indent="-228511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0634" indent="-228511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7656" indent="-228511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4676" indent="-228511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CE3205-13C4-4C4D-92B3-DFAED0B3672C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2016-08-04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충북대 인공지능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459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Borderline-SMOTE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과도하게 발생하는 일반화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(over generalization)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문제가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SMOTE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주변 샘플에 대한 고려 없이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속하는 모든 개별 샘플에 대해 동일한 방법으로 합성 데이터를 생성시킨다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부류들 사이에서 중첩 발생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(overlapping occurrence)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증가시킨다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Borderline-SMOTE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이러한 문제점을 해결하기 위해 제안된 적응 샘플링 기법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(adaptive sampling method)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속하는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m-NN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구한다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SMOTE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와의 차이는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m-NN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구할 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속하는 주변 샘플이 아니라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가리지 않고 가까운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m-NN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구한다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m-NN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중에서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속하는 샘플의 수를 확인한다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수를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최종으로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m/2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크거나 같고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작은 조건을 만족하는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선택한다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방법은 위 그림에서 보듯이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속하는 이웃을 더 많이 가진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선택되게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그림에서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DANGER set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DANGET set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속하는 샘플은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SMOTE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알고리즘에 의해 합성 샘플을 생성한다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m-NN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모두가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그림에서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x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노이즈로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취급되고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합성데이터는 발생되지 않는다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Borderline-SMOTE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비해 경계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(borderline)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더 가까운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샘플에서 합성 데이터를 생성시키는 효과가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ADASYN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ADASYN(adaptive synthetic sampling)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문제를 해결하기 위해 제안된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적응형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방법의 하나이다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ADASYN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주위 데이터의 분포에 따라 발생시킬 합성 데이터의 수를 좀 더 체계적으로 조절하는 방법이다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발생할 합성 데이터의 수를 계산한다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 = (|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- |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|) * beta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beta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사이의 값으로 합성 데이터를 생성한 후에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그룹간의 데이터 수의 균형을 정하기 위해 사용된다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속하는 각 샘플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euclidean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거리에 따라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K-NN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찾고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Gama(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계산한다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Gama(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(delta(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)/K) / Z,  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=1,...,|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delta(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K-NN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중에서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속하는 샘플의 수이다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Z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Gama(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p.d.f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(probability density function)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되도록 하는 정규화 상수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(Sigma(Gama(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 = 1)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속하는 각각의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발생될 필요가 있는 합성 데이터 샘플의 수를 결정한다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Gama(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* G.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최종적으로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따라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합성 데이터를 생성한다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식에서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delta(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크면 많은 데이터를 발생 시킨다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속하는 샘플의 수가 많은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많은 데이터를 발생시킨다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ADYSYN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주요 아이디어는 합성 데이터의 수를 자동적으로 결정하기 위한 표준으로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p.d.f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Gama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사용하는 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mtClean="0"/>
              <a:t>///// http://funmv2013.blogspot.kr/search/label/Jacobian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2016-08-04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충북대 인공지능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DA64A-DB91-4A4A-B9A6-3B256695C676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156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DA64A-DB91-4A4A-B9A6-3B256695C676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2016-08-04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충북대 인공지능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6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147D7-25D8-4A32-B73C-787CB08FBC62}" type="datetimeFigureOut">
              <a:rPr lang="ko-KR" altLang="en-US"/>
              <a:pPr>
                <a:defRPr/>
              </a:pPr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0D953-1184-4279-9ECA-4B65151800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1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11643-DC1E-4182-9663-6BD5B680E116}" type="datetimeFigureOut">
              <a:rPr lang="ko-KR" altLang="en-US"/>
              <a:pPr>
                <a:defRPr/>
              </a:pPr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4DD2D-8319-4358-A67F-124A585E3DA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93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55263-93CD-4821-B7B4-E94DDDFD2A35}" type="datetimeFigureOut">
              <a:rPr lang="ko-KR" altLang="en-US"/>
              <a:pPr>
                <a:defRPr/>
              </a:pPr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3B9C2-341F-4E8E-81EA-4C7A2629113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0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>
              <a:defRPr sz="3200" b="1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v"/>
              <a:defRPr sz="2000"/>
            </a:lvl1pPr>
            <a:lvl2pPr>
              <a:buFont typeface="Wingdings" pitchFamily="2" charset="2"/>
              <a:buChar char="§"/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8679D-1827-4CEB-B47F-50B03C8446B2}" type="datetimeFigureOut">
              <a:rPr lang="ko-KR" altLang="en-US"/>
              <a:pPr>
                <a:defRPr/>
              </a:pPr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ECA4B-68BF-44C0-8B58-213A36B3C9B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6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1723B-E318-443A-936B-F5113964516D}" type="datetimeFigureOut">
              <a:rPr lang="ko-KR" altLang="en-US"/>
              <a:pPr>
                <a:defRPr/>
              </a:pPr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9CF26-D412-4605-AC4F-FF3204AD02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6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33D13-7E02-4DB3-8C48-9A4D198E9E15}" type="datetimeFigureOut">
              <a:rPr lang="ko-KR" altLang="en-US"/>
              <a:pPr>
                <a:defRPr/>
              </a:pPr>
              <a:t>2018-09-18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93C4C-67CC-42E4-850B-D525676BEF7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9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A254D-11FD-45F5-B54C-9BCE6653859D}" type="datetimeFigureOut">
              <a:rPr lang="ko-KR" altLang="en-US"/>
              <a:pPr>
                <a:defRPr/>
              </a:pPr>
              <a:t>2018-09-18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7D92D-0247-4553-92AB-C6B5E508CD1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31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1F075-EC53-4B42-BA14-E1C10A07DE49}" type="datetimeFigureOut">
              <a:rPr lang="ko-KR" altLang="en-US"/>
              <a:pPr>
                <a:defRPr/>
              </a:pPr>
              <a:t>2018-09-18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05699-6E36-48E7-B79C-51C59CA862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92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A8066-0E87-40A6-891A-53B3B1588B8B}" type="datetimeFigureOut">
              <a:rPr lang="ko-KR" altLang="en-US"/>
              <a:pPr>
                <a:defRPr/>
              </a:pPr>
              <a:t>2018-09-18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C3814-B29F-4390-82C0-7AA607D83A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88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C3BB9-D077-49F9-BBA6-DEC90A17419B}" type="datetimeFigureOut">
              <a:rPr lang="ko-KR" altLang="en-US"/>
              <a:pPr>
                <a:defRPr/>
              </a:pPr>
              <a:t>2018-09-18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2DCB1-88AA-44EA-B994-69D19F5E77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4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E1565-317C-443E-BFD8-088C73ECAF51}" type="datetimeFigureOut">
              <a:rPr lang="ko-KR" altLang="en-US"/>
              <a:pPr>
                <a:defRPr/>
              </a:pPr>
              <a:t>2018-09-18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42FA9-391A-4563-B2B6-A2B9FC5000A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83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6C85D00-C2BE-43D4-8ED5-B7B7A4AA4C57}" type="datetimeFigureOut">
              <a:rPr lang="ko-KR" altLang="en-US"/>
              <a:pPr>
                <a:defRPr/>
              </a:pPr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 latinLnBrk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3602801-3949-4E17-BA6E-0F24299F0F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www.youtube.com/watch?v=rhallml-juk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13" Type="http://schemas.openxmlformats.org/officeDocument/2006/relationships/image" Target="../media/image48.jpeg"/><Relationship Id="rId3" Type="http://schemas.openxmlformats.org/officeDocument/2006/relationships/image" Target="../media/image38.jpeg"/><Relationship Id="rId7" Type="http://schemas.openxmlformats.org/officeDocument/2006/relationships/image" Target="../media/image42.jpeg"/><Relationship Id="rId12" Type="http://schemas.openxmlformats.org/officeDocument/2006/relationships/image" Target="../media/image47.jpe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11" Type="http://schemas.openxmlformats.org/officeDocument/2006/relationships/image" Target="../media/image46.jpeg"/><Relationship Id="rId5" Type="http://schemas.openxmlformats.org/officeDocument/2006/relationships/image" Target="../media/image40.jpeg"/><Relationship Id="rId15" Type="http://schemas.openxmlformats.org/officeDocument/2006/relationships/image" Target="../media/image50.png"/><Relationship Id="rId10" Type="http://schemas.openxmlformats.org/officeDocument/2006/relationships/image" Target="../media/image45.jpeg"/><Relationship Id="rId4" Type="http://schemas.openxmlformats.org/officeDocument/2006/relationships/image" Target="../media/image39.jpeg"/><Relationship Id="rId9" Type="http://schemas.openxmlformats.org/officeDocument/2006/relationships/image" Target="../media/image44.jpeg"/><Relationship Id="rId14" Type="http://schemas.openxmlformats.org/officeDocument/2006/relationships/image" Target="../media/image49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gi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  <a:ea typeface="HY견고딕" pitchFamily="18" charset="-127"/>
              </a:rPr>
              <a:t>기계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  <a:ea typeface="HY견고딕" pitchFamily="18" charset="-127"/>
              </a:rPr>
              <a:t> 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  <a:ea typeface="HY견고딕" pitchFamily="18" charset="-127"/>
              </a:rPr>
              <a:t>학습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omic Sans MS" pitchFamily="66" charset="0"/>
              <a:ea typeface="HY견고딕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084763"/>
            <a:ext cx="6400800" cy="7207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1800" b="1" dirty="0" smtClean="0"/>
              <a:t> </a:t>
            </a:r>
            <a:endParaRPr lang="ko-KR" altLang="en-US" sz="1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6525344"/>
            <a:ext cx="2583415" cy="257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/>
              <a:t>2. </a:t>
            </a:r>
            <a:r>
              <a:rPr lang="ko-KR" altLang="en-US" smtClean="0"/>
              <a:t>기계학습의 종류  </a:t>
            </a:r>
            <a:endParaRPr lang="ko-KR" altLang="en-US" dirty="0" smtClean="0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b="1" dirty="0" smtClean="0">
                <a:solidFill>
                  <a:srgbClr val="0000FF"/>
                </a:solidFill>
              </a:rPr>
              <a:t>지도학습</a:t>
            </a:r>
            <a:r>
              <a:rPr lang="en-US" altLang="ko-KR" dirty="0" smtClean="0"/>
              <a:t>(supervised learning)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dirty="0" smtClean="0"/>
              <a:t>입력</a:t>
            </a:r>
            <a:r>
              <a:rPr lang="en-US" altLang="ko-KR" dirty="0" smtClean="0"/>
              <a:t>(</a:t>
            </a:r>
            <a:r>
              <a:rPr lang="ko-KR" altLang="en-US" b="1" dirty="0" smtClean="0"/>
              <a:t>문제</a:t>
            </a:r>
            <a:r>
              <a:rPr lang="en-US" altLang="ko-KR" dirty="0" smtClean="0"/>
              <a:t>)-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</a:t>
            </a:r>
            <a:r>
              <a:rPr lang="ko-KR" altLang="en-US" b="1" dirty="0" smtClean="0"/>
              <a:t>답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데이터들로 부터 새로운 입력에 대한 출력을 결정할 수 있는 패턴 추출  </a:t>
            </a:r>
            <a:endParaRPr lang="en-US" altLang="ko-KR" dirty="0"/>
          </a:p>
          <a:p>
            <a:pPr marL="142875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fontAlgn="auto">
              <a:spcAft>
                <a:spcPts val="0"/>
              </a:spcAft>
              <a:defRPr/>
            </a:pPr>
            <a:r>
              <a:rPr lang="ko-KR" altLang="en-US" b="1" dirty="0" err="1" smtClean="0">
                <a:solidFill>
                  <a:srgbClr val="0000FF"/>
                </a:solidFill>
              </a:rPr>
              <a:t>비지도학습</a:t>
            </a:r>
            <a:r>
              <a:rPr lang="en-US" altLang="ko-KR" dirty="0" smtClean="0"/>
              <a:t>(unsupervised learning, </a:t>
            </a:r>
            <a:r>
              <a:rPr lang="ko-KR" altLang="en-US" b="1" dirty="0" smtClean="0"/>
              <a:t>자율학습</a:t>
            </a:r>
            <a:r>
              <a:rPr lang="en-US" altLang="ko-KR" dirty="0" smtClean="0"/>
              <a:t>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b="1" dirty="0" smtClean="0"/>
              <a:t>출력</a:t>
            </a:r>
            <a:r>
              <a:rPr lang="ko-KR" altLang="en-US" dirty="0" smtClean="0"/>
              <a:t>에 대한  정보가 </a:t>
            </a:r>
            <a:r>
              <a:rPr lang="ko-KR" altLang="en-US" b="1" dirty="0" smtClean="0"/>
              <a:t>없는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데이터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필요한 패턴 추출</a:t>
            </a: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fontAlgn="auto">
              <a:spcAft>
                <a:spcPts val="0"/>
              </a:spcAft>
              <a:defRPr/>
            </a:pPr>
            <a:r>
              <a:rPr lang="ko-KR" altLang="en-US" b="1" dirty="0" err="1" smtClean="0">
                <a:solidFill>
                  <a:srgbClr val="0000FF"/>
                </a:solidFill>
              </a:rPr>
              <a:t>반지도학습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semisupervised</a:t>
            </a:r>
            <a:r>
              <a:rPr lang="en-US" altLang="ko-KR" dirty="0" smtClean="0"/>
              <a:t> learning)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b="1" dirty="0" smtClean="0"/>
              <a:t>일부 학습 데이터</a:t>
            </a:r>
            <a:r>
              <a:rPr lang="ko-KR" altLang="en-US" dirty="0" smtClean="0"/>
              <a:t>만 </a:t>
            </a:r>
            <a:r>
              <a:rPr lang="ko-KR" altLang="en-US" b="1" dirty="0" err="1" smtClean="0"/>
              <a:t>출력값</a:t>
            </a:r>
            <a:r>
              <a:rPr lang="ko-KR" altLang="en-US" dirty="0" err="1" smtClean="0"/>
              <a:t>이</a:t>
            </a:r>
            <a:r>
              <a:rPr lang="ko-KR" altLang="en-US" dirty="0" smtClean="0"/>
              <a:t> 주어진 상태에서 일반화한 패턴 추출 </a:t>
            </a: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fontAlgn="auto">
              <a:spcAft>
                <a:spcPts val="0"/>
              </a:spcAft>
              <a:defRPr/>
            </a:pPr>
            <a:r>
              <a:rPr lang="ko-KR" altLang="en-US" b="1" dirty="0" smtClean="0">
                <a:solidFill>
                  <a:srgbClr val="0000FF"/>
                </a:solidFill>
              </a:rPr>
              <a:t>강화학습</a:t>
            </a:r>
            <a:r>
              <a:rPr lang="en-US" altLang="ko-KR" dirty="0" smtClean="0"/>
              <a:t>(reinforcement learning)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dirty="0" smtClean="0"/>
              <a:t>출력에 대한 정확한 정보를 제공하지는 않지만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평가정보</a:t>
            </a:r>
            <a:r>
              <a:rPr lang="en-US" altLang="ko-KR" dirty="0" smtClean="0"/>
              <a:t>(reward)</a:t>
            </a:r>
            <a:r>
              <a:rPr lang="ko-KR" altLang="en-US" dirty="0" smtClean="0"/>
              <a:t>는 주어지</a:t>
            </a:r>
            <a:r>
              <a:rPr lang="ko-KR" altLang="en-US" dirty="0"/>
              <a:t>는</a:t>
            </a:r>
            <a:r>
              <a:rPr lang="ko-KR" altLang="en-US" dirty="0" smtClean="0"/>
              <a:t> 문제에 대해 </a:t>
            </a:r>
            <a:r>
              <a:rPr lang="ko-KR" altLang="en-US" b="1" dirty="0" smtClean="0"/>
              <a:t>각 상태</a:t>
            </a:r>
            <a:r>
              <a:rPr lang="ko-KR" altLang="en-US" dirty="0" smtClean="0"/>
              <a:t>에서의 </a:t>
            </a:r>
            <a:r>
              <a:rPr lang="ko-KR" altLang="en-US" b="1" dirty="0" smtClean="0"/>
              <a:t>행동</a:t>
            </a:r>
            <a:r>
              <a:rPr lang="en-US" altLang="ko-KR" dirty="0" smtClean="0"/>
              <a:t>(action)</a:t>
            </a:r>
            <a:r>
              <a:rPr lang="ko-KR" altLang="en-US" dirty="0" smtClean="0"/>
              <a:t>을 결정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/>
              <a:t>기계학습 대상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3.1 </a:t>
            </a:r>
            <a:r>
              <a:rPr lang="ko-KR" altLang="en-US" b="1" smtClean="0"/>
              <a:t>분류</a:t>
            </a:r>
            <a:endParaRPr lang="en-US" altLang="ko-KR" b="1" dirty="0" smtClean="0"/>
          </a:p>
          <a:p>
            <a:pPr lvl="1"/>
            <a:r>
              <a:rPr lang="ko-KR" altLang="en-US" dirty="0" err="1" smtClean="0"/>
              <a:t>과적합</a:t>
            </a:r>
            <a:r>
              <a:rPr lang="ko-KR" altLang="en-US" dirty="0" smtClean="0"/>
              <a:t> </a:t>
            </a:r>
            <a:r>
              <a:rPr lang="ko-KR" altLang="en-US" dirty="0"/>
              <a:t>학습의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학습 </a:t>
            </a:r>
            <a:r>
              <a:rPr lang="ko-KR" altLang="en-US" dirty="0"/>
              <a:t>데이터가 적은 경우의 </a:t>
            </a:r>
            <a:r>
              <a:rPr lang="ko-KR" altLang="en-US" dirty="0" smtClean="0"/>
              <a:t>성능평가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불균형 </a:t>
            </a:r>
            <a:r>
              <a:rPr lang="ko-KR" altLang="en-US" dirty="0"/>
              <a:t>데이터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이진 </a:t>
            </a:r>
            <a:r>
              <a:rPr lang="ko-KR" altLang="en-US" dirty="0"/>
              <a:t>분류기의 성능 </a:t>
            </a:r>
            <a:r>
              <a:rPr lang="ko-KR" altLang="en-US" dirty="0" smtClean="0"/>
              <a:t>평가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/>
              <a:t>3.2 </a:t>
            </a:r>
            <a:r>
              <a:rPr lang="ko-KR" altLang="en-US" b="1" smtClean="0"/>
              <a:t>회귀</a:t>
            </a:r>
            <a:endParaRPr lang="en-US" altLang="ko-KR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/>
              <a:t>3.3 </a:t>
            </a:r>
            <a:r>
              <a:rPr lang="ko-KR" altLang="en-US" b="1" smtClean="0"/>
              <a:t>군집화</a:t>
            </a:r>
            <a:endParaRPr lang="en-US" altLang="ko-KR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/>
              <a:t>3.4 </a:t>
            </a:r>
            <a:r>
              <a:rPr lang="ko-KR" altLang="en-US" b="1"/>
              <a:t>밀도 </a:t>
            </a:r>
            <a:r>
              <a:rPr lang="ko-KR" altLang="en-US" b="1" smtClean="0"/>
              <a:t>추정</a:t>
            </a:r>
            <a:endParaRPr lang="en-US" altLang="ko-KR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/>
              <a:t>3.5 </a:t>
            </a:r>
            <a:r>
              <a:rPr lang="ko-KR" altLang="en-US" b="1" smtClean="0"/>
              <a:t>차원축소</a:t>
            </a:r>
            <a:endParaRPr lang="en-US" altLang="ko-KR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/>
              <a:t>3.6 </a:t>
            </a:r>
            <a:r>
              <a:rPr lang="ko-KR" altLang="en-US" b="1"/>
              <a:t>이상치 </a:t>
            </a:r>
            <a:r>
              <a:rPr lang="ko-KR" altLang="en-US" b="1" smtClean="0"/>
              <a:t>탐지</a:t>
            </a:r>
            <a:endParaRPr lang="en-US" altLang="ko-KR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/>
              <a:t>3.7 </a:t>
            </a:r>
            <a:r>
              <a:rPr lang="ko-KR" altLang="en-US" b="1"/>
              <a:t>반지도 </a:t>
            </a:r>
            <a:r>
              <a:rPr lang="ko-KR" altLang="en-US" b="1" smtClean="0"/>
              <a:t>학습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904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/>
              <a:t>3.1 </a:t>
            </a:r>
            <a:r>
              <a:rPr lang="ko-KR" altLang="en-US" smtClean="0"/>
              <a:t>지도학습 </a:t>
            </a:r>
            <a:r>
              <a:rPr lang="en-US" altLang="ko-KR" dirty="0" smtClean="0"/>
              <a:t>– </a:t>
            </a:r>
            <a:r>
              <a:rPr lang="ko-KR" altLang="en-US" smtClean="0"/>
              <a:t>분류 </a:t>
            </a:r>
            <a:endParaRPr lang="en-US" altLang="ko-KR" dirty="0" smtClean="0"/>
          </a:p>
        </p:txBody>
      </p:sp>
      <p:sp>
        <p:nvSpPr>
          <p:cNvPr id="1024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593" t="-572" r="-519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marL="0" indent="0">
              <a:buNone/>
            </a:pPr>
            <a:r>
              <a:rPr lang="ko-KR" altLang="en-US" dirty="0"/>
              <a:t>분류</a:t>
            </a:r>
            <a:endParaRPr lang="en-US" altLang="ko-KR" dirty="0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3292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b="1" dirty="0" smtClean="0"/>
              <a:t>분류</a:t>
            </a:r>
            <a:r>
              <a:rPr lang="en-US" altLang="ko-KR" b="1" dirty="0" smtClean="0"/>
              <a:t>(classification)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dirty="0"/>
              <a:t>데이터들을 정해진 몇 개의 부류</a:t>
            </a:r>
            <a:r>
              <a:rPr lang="en-US" altLang="ko-KR" dirty="0"/>
              <a:t>(class)</a:t>
            </a:r>
            <a:r>
              <a:rPr lang="ko-KR" altLang="en-US" dirty="0"/>
              <a:t>로 대응시키는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 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4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/>
          </a:p>
          <a:p>
            <a:pPr marL="914400" lvl="2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ko-KR" dirty="0"/>
          </a:p>
          <a:p>
            <a:pPr marL="457200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dirty="0"/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b="1" dirty="0" smtClean="0"/>
              <a:t>분류 문제의 학습 </a:t>
            </a:r>
            <a:endParaRPr lang="en-US" altLang="ko-KR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b="1" dirty="0" smtClean="0"/>
              <a:t>학습 데이터</a:t>
            </a:r>
            <a:r>
              <a:rPr lang="ko-KR" altLang="en-US" dirty="0" smtClean="0"/>
              <a:t>를 잘 </a:t>
            </a:r>
            <a:r>
              <a:rPr lang="ko-KR" altLang="en-US" b="1" dirty="0" smtClean="0"/>
              <a:t>분류</a:t>
            </a:r>
            <a:r>
              <a:rPr lang="ko-KR" altLang="en-US" dirty="0" smtClean="0"/>
              <a:t>할 수 있는 </a:t>
            </a:r>
            <a:r>
              <a:rPr lang="ko-KR" altLang="en-US" b="1" dirty="0" smtClean="0">
                <a:solidFill>
                  <a:srgbClr val="0000FF"/>
                </a:solidFill>
              </a:rPr>
              <a:t>함수</a:t>
            </a:r>
            <a:r>
              <a:rPr lang="ko-KR" altLang="en-US" dirty="0" smtClean="0"/>
              <a:t>를 찾는 것 </a:t>
            </a:r>
            <a:endParaRPr lang="en-US" altLang="ko-KR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dirty="0" smtClean="0"/>
              <a:t>함수의 형태는 </a:t>
            </a:r>
            <a:r>
              <a:rPr lang="ko-KR" altLang="en-US" b="1" dirty="0" smtClean="0"/>
              <a:t>수학적 함수</a:t>
            </a:r>
            <a:r>
              <a:rPr lang="ko-KR" altLang="en-US" dirty="0" smtClean="0"/>
              <a:t>일 수도 있고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규칙</a:t>
            </a:r>
            <a:r>
              <a:rPr lang="ko-KR" altLang="en-US" dirty="0" smtClean="0"/>
              <a:t>일 수도 있음 </a:t>
            </a:r>
            <a:endParaRPr lang="en-US" altLang="ko-KR" dirty="0" smtClean="0"/>
          </a:p>
          <a:p>
            <a:pPr lvl="2" fontAlgn="auto">
              <a:spcAft>
                <a:spcPts val="0"/>
              </a:spcAft>
              <a:defRPr/>
            </a:pPr>
            <a:endParaRPr lang="en-US" altLang="ko-KR" b="1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b="1" dirty="0" smtClean="0">
                <a:solidFill>
                  <a:srgbClr val="0000FF"/>
                </a:solidFill>
              </a:rPr>
              <a:t>분류기</a:t>
            </a:r>
            <a:r>
              <a:rPr lang="en-US" altLang="ko-KR" b="1" dirty="0"/>
              <a:t>(classifier)</a:t>
            </a:r>
            <a:r>
              <a:rPr lang="ko-KR" altLang="en-US" b="1" dirty="0"/>
              <a:t> </a:t>
            </a:r>
            <a:endParaRPr lang="en-US" altLang="ko-KR" b="1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dirty="0" smtClean="0"/>
              <a:t>학습된 함수를 이용하여 데이터를 분류하는 프로그램 </a:t>
            </a:r>
            <a:r>
              <a:rPr lang="ko-KR" altLang="en-US" b="1" dirty="0" smtClean="0"/>
              <a:t>  </a:t>
            </a:r>
            <a:endParaRPr lang="en-US" altLang="ko-KR" b="1" dirty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3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3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ko-KR" altLang="en-US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3203575" y="1916113"/>
            <a:ext cx="1849438" cy="19446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이등변 삼각형 46"/>
          <p:cNvSpPr/>
          <p:nvPr/>
        </p:nvSpPr>
        <p:spPr>
          <a:xfrm>
            <a:off x="3397250" y="2060575"/>
            <a:ext cx="142875" cy="14446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48" name="이등변 삼각형 47"/>
          <p:cNvSpPr/>
          <p:nvPr/>
        </p:nvSpPr>
        <p:spPr>
          <a:xfrm>
            <a:off x="3773488" y="2133600"/>
            <a:ext cx="144462" cy="142875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49" name="이등변 삼각형 48"/>
          <p:cNvSpPr/>
          <p:nvPr/>
        </p:nvSpPr>
        <p:spPr>
          <a:xfrm>
            <a:off x="3702050" y="2365375"/>
            <a:ext cx="142875" cy="14446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50" name="이등변 삼각형 49"/>
          <p:cNvSpPr/>
          <p:nvPr/>
        </p:nvSpPr>
        <p:spPr>
          <a:xfrm>
            <a:off x="3397250" y="2349500"/>
            <a:ext cx="142875" cy="142875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51" name="이등변 삼각형 50"/>
          <p:cNvSpPr/>
          <p:nvPr/>
        </p:nvSpPr>
        <p:spPr>
          <a:xfrm>
            <a:off x="3549650" y="2501900"/>
            <a:ext cx="142875" cy="142875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52" name="순서도: 가산 접합 51"/>
          <p:cNvSpPr/>
          <p:nvPr/>
        </p:nvSpPr>
        <p:spPr>
          <a:xfrm>
            <a:off x="4405313" y="2133600"/>
            <a:ext cx="142875" cy="142875"/>
          </a:xfrm>
          <a:prstGeom prst="flowChartSummingJunct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3" name="순서도: 가산 접합 52"/>
          <p:cNvSpPr/>
          <p:nvPr/>
        </p:nvSpPr>
        <p:spPr>
          <a:xfrm>
            <a:off x="4260850" y="2420938"/>
            <a:ext cx="144463" cy="144462"/>
          </a:xfrm>
          <a:prstGeom prst="flowChartSummingJunct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4" name="순서도: 가산 접합 53"/>
          <p:cNvSpPr/>
          <p:nvPr/>
        </p:nvSpPr>
        <p:spPr>
          <a:xfrm>
            <a:off x="4692650" y="2205038"/>
            <a:ext cx="144463" cy="144462"/>
          </a:xfrm>
          <a:prstGeom prst="flowChartSummingJunct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5" name="순서도: 가산 접합 54"/>
          <p:cNvSpPr/>
          <p:nvPr/>
        </p:nvSpPr>
        <p:spPr>
          <a:xfrm>
            <a:off x="4437063" y="2625725"/>
            <a:ext cx="142875" cy="144463"/>
          </a:xfrm>
          <a:prstGeom prst="flowChartSummingJunct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6" name="순서도: 가산 접합 55"/>
          <p:cNvSpPr/>
          <p:nvPr/>
        </p:nvSpPr>
        <p:spPr>
          <a:xfrm>
            <a:off x="4692650" y="2492375"/>
            <a:ext cx="144463" cy="144463"/>
          </a:xfrm>
          <a:prstGeom prst="flowChartSummingJunct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7" name="다이아몬드 56"/>
          <p:cNvSpPr/>
          <p:nvPr/>
        </p:nvSpPr>
        <p:spPr>
          <a:xfrm>
            <a:off x="3702050" y="3213100"/>
            <a:ext cx="142875" cy="14446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58" name="순서도: 가산 접합 57"/>
          <p:cNvSpPr/>
          <p:nvPr/>
        </p:nvSpPr>
        <p:spPr>
          <a:xfrm>
            <a:off x="4557713" y="2286000"/>
            <a:ext cx="142875" cy="142875"/>
          </a:xfrm>
          <a:prstGeom prst="flowChartSummingJunct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9" name="다이아몬드 58"/>
          <p:cNvSpPr/>
          <p:nvPr/>
        </p:nvSpPr>
        <p:spPr>
          <a:xfrm>
            <a:off x="3468688" y="3284538"/>
            <a:ext cx="144462" cy="14446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3854450" y="3365500"/>
            <a:ext cx="142875" cy="14446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61" name="다이아몬드 60"/>
          <p:cNvSpPr/>
          <p:nvPr/>
        </p:nvSpPr>
        <p:spPr>
          <a:xfrm>
            <a:off x="3613150" y="3573463"/>
            <a:ext cx="142875" cy="14287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62" name="다이아몬드 61"/>
          <p:cNvSpPr/>
          <p:nvPr/>
        </p:nvSpPr>
        <p:spPr>
          <a:xfrm>
            <a:off x="4006850" y="2924175"/>
            <a:ext cx="142875" cy="14446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63" name="다이아몬드 62"/>
          <p:cNvSpPr/>
          <p:nvPr/>
        </p:nvSpPr>
        <p:spPr>
          <a:xfrm>
            <a:off x="4116388" y="3517900"/>
            <a:ext cx="144462" cy="14446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64" name="다이아몬드 63"/>
          <p:cNvSpPr/>
          <p:nvPr/>
        </p:nvSpPr>
        <p:spPr>
          <a:xfrm>
            <a:off x="3973513" y="2636838"/>
            <a:ext cx="142875" cy="14446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65" name="다이아몬드 64"/>
          <p:cNvSpPr/>
          <p:nvPr/>
        </p:nvSpPr>
        <p:spPr>
          <a:xfrm>
            <a:off x="4006850" y="3284538"/>
            <a:ext cx="142875" cy="14446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66" name="십자형 65"/>
          <p:cNvSpPr/>
          <p:nvPr/>
        </p:nvSpPr>
        <p:spPr>
          <a:xfrm>
            <a:off x="4700588" y="3213100"/>
            <a:ext cx="136525" cy="1524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67" name="십자형 66"/>
          <p:cNvSpPr/>
          <p:nvPr/>
        </p:nvSpPr>
        <p:spPr>
          <a:xfrm>
            <a:off x="4852988" y="3365500"/>
            <a:ext cx="136525" cy="1524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68" name="십자형 67"/>
          <p:cNvSpPr/>
          <p:nvPr/>
        </p:nvSpPr>
        <p:spPr>
          <a:xfrm>
            <a:off x="4621213" y="3517900"/>
            <a:ext cx="134937" cy="1524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69" name="십자형 68"/>
          <p:cNvSpPr/>
          <p:nvPr/>
        </p:nvSpPr>
        <p:spPr>
          <a:xfrm>
            <a:off x="4405313" y="2916238"/>
            <a:ext cx="134937" cy="1524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0" name="자유형 69"/>
          <p:cNvSpPr/>
          <p:nvPr/>
        </p:nvSpPr>
        <p:spPr>
          <a:xfrm>
            <a:off x="3205163" y="1916113"/>
            <a:ext cx="984250" cy="1228725"/>
          </a:xfrm>
          <a:custGeom>
            <a:avLst/>
            <a:gdLst>
              <a:gd name="connsiteX0" fmla="*/ 0 w 1014609"/>
              <a:gd name="connsiteY0" fmla="*/ 1352811 h 1352811"/>
              <a:gd name="connsiteX1" fmla="*/ 538620 w 1014609"/>
              <a:gd name="connsiteY1" fmla="*/ 1052186 h 1352811"/>
              <a:gd name="connsiteX2" fmla="*/ 864296 w 1014609"/>
              <a:gd name="connsiteY2" fmla="*/ 626301 h 1352811"/>
              <a:gd name="connsiteX3" fmla="*/ 1014609 w 1014609"/>
              <a:gd name="connsiteY3" fmla="*/ 0 h 1352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609" h="1352811">
                <a:moveTo>
                  <a:pt x="0" y="1352811"/>
                </a:moveTo>
                <a:cubicBezTo>
                  <a:pt x="197285" y="1263041"/>
                  <a:pt x="394571" y="1173271"/>
                  <a:pt x="538620" y="1052186"/>
                </a:cubicBezTo>
                <a:cubicBezTo>
                  <a:pt x="682669" y="931101"/>
                  <a:pt x="784965" y="801665"/>
                  <a:pt x="864296" y="626301"/>
                </a:cubicBezTo>
                <a:cubicBezTo>
                  <a:pt x="943628" y="450937"/>
                  <a:pt x="979118" y="225468"/>
                  <a:pt x="1014609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1" name="자유형 70"/>
          <p:cNvSpPr/>
          <p:nvPr/>
        </p:nvSpPr>
        <p:spPr>
          <a:xfrm>
            <a:off x="4068763" y="2430463"/>
            <a:ext cx="376237" cy="1414462"/>
          </a:xfrm>
          <a:custGeom>
            <a:avLst/>
            <a:gdLst>
              <a:gd name="connsiteX0" fmla="*/ 0 w 375781"/>
              <a:gd name="connsiteY0" fmla="*/ 0 h 1415441"/>
              <a:gd name="connsiteX1" fmla="*/ 187891 w 375781"/>
              <a:gd name="connsiteY1" fmla="*/ 338203 h 1415441"/>
              <a:gd name="connsiteX2" fmla="*/ 325677 w 375781"/>
              <a:gd name="connsiteY2" fmla="*/ 1039660 h 1415441"/>
              <a:gd name="connsiteX3" fmla="*/ 375781 w 375781"/>
              <a:gd name="connsiteY3" fmla="*/ 1415441 h 141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781" h="1415441">
                <a:moveTo>
                  <a:pt x="0" y="0"/>
                </a:moveTo>
                <a:cubicBezTo>
                  <a:pt x="66806" y="82463"/>
                  <a:pt x="133612" y="164926"/>
                  <a:pt x="187891" y="338203"/>
                </a:cubicBezTo>
                <a:cubicBezTo>
                  <a:pt x="242170" y="511480"/>
                  <a:pt x="294362" y="860120"/>
                  <a:pt x="325677" y="1039660"/>
                </a:cubicBezTo>
                <a:cubicBezTo>
                  <a:pt x="356992" y="1219200"/>
                  <a:pt x="366386" y="1317320"/>
                  <a:pt x="375781" y="1415441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2" name="자유형 71"/>
          <p:cNvSpPr/>
          <p:nvPr/>
        </p:nvSpPr>
        <p:spPr>
          <a:xfrm>
            <a:off x="4270375" y="2828925"/>
            <a:ext cx="788988" cy="190500"/>
          </a:xfrm>
          <a:custGeom>
            <a:avLst/>
            <a:gdLst>
              <a:gd name="connsiteX0" fmla="*/ 0 w 789139"/>
              <a:gd name="connsiteY0" fmla="*/ 1888 h 189778"/>
              <a:gd name="connsiteX1" fmla="*/ 325676 w 789139"/>
              <a:gd name="connsiteY1" fmla="*/ 26940 h 189778"/>
              <a:gd name="connsiteX2" fmla="*/ 789139 w 789139"/>
              <a:gd name="connsiteY2" fmla="*/ 189778 h 18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9139" h="189778">
                <a:moveTo>
                  <a:pt x="0" y="1888"/>
                </a:moveTo>
                <a:cubicBezTo>
                  <a:pt x="97076" y="-1244"/>
                  <a:pt x="194153" y="-4375"/>
                  <a:pt x="325676" y="26940"/>
                </a:cubicBezTo>
                <a:cubicBezTo>
                  <a:pt x="457199" y="58255"/>
                  <a:pt x="789139" y="189778"/>
                  <a:pt x="789139" y="189778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3" name="포인트가 5개인 별 72"/>
          <p:cNvSpPr/>
          <p:nvPr/>
        </p:nvSpPr>
        <p:spPr>
          <a:xfrm>
            <a:off x="3756025" y="2924175"/>
            <a:ext cx="144463" cy="14446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5" name="그룹 4"/>
          <p:cNvGrpSpPr>
            <a:grpSpLocks/>
          </p:cNvGrpSpPr>
          <p:nvPr/>
        </p:nvGrpSpPr>
        <p:grpSpPr bwMode="auto">
          <a:xfrm>
            <a:off x="4859338" y="2636838"/>
            <a:ext cx="2551112" cy="523875"/>
            <a:chOff x="4860032" y="2636912"/>
            <a:chExt cx="2550837" cy="523220"/>
          </a:xfrm>
        </p:grpSpPr>
        <p:sp>
          <p:nvSpPr>
            <p:cNvPr id="14369" name="TextBox 1"/>
            <p:cNvSpPr txBox="1">
              <a:spLocks noChangeArrowheads="1"/>
            </p:cNvSpPr>
            <p:nvPr/>
          </p:nvSpPr>
          <p:spPr bwMode="auto">
            <a:xfrm>
              <a:off x="5508104" y="2636912"/>
              <a:ext cx="19027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r>
                <a:rPr lang="ko-KR" altLang="en-US" sz="1400" b="1">
                  <a:solidFill>
                    <a:srgbClr val="0000FF"/>
                  </a:solidFill>
                </a:rPr>
                <a:t>결정 경계</a:t>
              </a:r>
              <a:endParaRPr lang="en-US" altLang="ko-KR" sz="1400" b="1">
                <a:solidFill>
                  <a:srgbClr val="0000FF"/>
                </a:solidFill>
              </a:endParaRPr>
            </a:p>
            <a:p>
              <a:r>
                <a:rPr lang="en-US" altLang="en-US" sz="1400" b="1">
                  <a:solidFill>
                    <a:srgbClr val="0000FF"/>
                  </a:solidFill>
                </a:rPr>
                <a:t>(decision boundary)</a:t>
              </a:r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 flipH="1">
              <a:off x="4860032" y="2852542"/>
              <a:ext cx="647630" cy="729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marL="0" indent="0">
              <a:buNone/>
            </a:pPr>
            <a:r>
              <a:rPr lang="ko-KR" altLang="en-US" dirty="0"/>
              <a:t>분류</a:t>
            </a:r>
            <a:endParaRPr lang="en-US" altLang="ko-KR" dirty="0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ko-KR" altLang="en-US" b="1" dirty="0" smtClean="0"/>
              <a:t>분류기 학습</a:t>
            </a:r>
            <a:r>
              <a:rPr lang="en-US" altLang="ko-KR" dirty="0" smtClean="0"/>
              <a:t> </a:t>
            </a:r>
            <a:r>
              <a:rPr lang="ko-KR" altLang="en-US" b="1" smtClean="0"/>
              <a:t>알고리즘 </a:t>
            </a:r>
            <a:r>
              <a:rPr lang="ko-KR" altLang="en-US" smtClean="0"/>
              <a:t>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 err="1" smtClean="0"/>
              <a:t>결정트리</a:t>
            </a:r>
            <a:r>
              <a:rPr lang="en-US" altLang="ko-KR" b="1" dirty="0" smtClean="0"/>
              <a:t>(decision tree) </a:t>
            </a:r>
            <a:r>
              <a:rPr lang="ko-KR" altLang="en-US" b="1" smtClean="0"/>
              <a:t>알고리즘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en-US" altLang="ko-KR" b="1" dirty="0" smtClean="0"/>
              <a:t>K-</a:t>
            </a:r>
            <a:r>
              <a:rPr lang="ko-KR" altLang="en-US" b="1" smtClean="0"/>
              <a:t>근접이웃 </a:t>
            </a:r>
            <a:r>
              <a:rPr lang="en-US" altLang="ko-KR" b="1" dirty="0" smtClean="0"/>
              <a:t>(K-nearest neighbor, KNN) </a:t>
            </a:r>
            <a:r>
              <a:rPr lang="ko-KR" altLang="en-US" b="1" smtClean="0"/>
              <a:t>알고리즘</a:t>
            </a:r>
            <a:r>
              <a:rPr lang="en-US" altLang="ko-KR" b="1" dirty="0" smtClean="0"/>
              <a:t>  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다층 </a:t>
            </a:r>
            <a:r>
              <a:rPr lang="ko-KR" altLang="en-US" b="1" dirty="0" err="1" smtClean="0"/>
              <a:t>퍼셉트론</a:t>
            </a:r>
            <a:r>
              <a:rPr lang="ko-KR" altLang="en-US" b="1" dirty="0" smtClean="0"/>
              <a:t> 신경망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 err="1" smtClean="0"/>
              <a:t>딥러닝</a:t>
            </a:r>
            <a:r>
              <a:rPr lang="en-US" altLang="ko-KR" b="1" dirty="0" smtClean="0"/>
              <a:t>(deep learning)</a:t>
            </a:r>
            <a:r>
              <a:rPr lang="ko-KR" altLang="en-US" b="1" smtClean="0"/>
              <a:t> 알고리즘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 err="1" smtClean="0"/>
              <a:t>서포트</a:t>
            </a:r>
            <a:r>
              <a:rPr lang="ko-KR" altLang="en-US" b="1" dirty="0" smtClean="0"/>
              <a:t> 벡터 머신</a:t>
            </a:r>
            <a:r>
              <a:rPr lang="en-US" altLang="ko-KR" b="1" dirty="0" smtClean="0"/>
              <a:t>(Support Vector Machine, SVM)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 err="1" smtClean="0"/>
              <a:t>에이다부스트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AdaBoost</a:t>
            </a:r>
            <a:r>
              <a:rPr lang="en-US" altLang="ko-KR" b="1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랜덤 </a:t>
            </a:r>
            <a:r>
              <a:rPr lang="ko-KR" altLang="en-US" b="1" dirty="0" err="1" smtClean="0"/>
              <a:t>포리스트</a:t>
            </a:r>
            <a:r>
              <a:rPr lang="en-US" altLang="ko-KR" b="1" dirty="0" smtClean="0"/>
              <a:t>(random forest)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확률 그래프 모델 </a:t>
            </a:r>
            <a:r>
              <a:rPr lang="en-US" altLang="ko-KR" dirty="0" smtClean="0"/>
              <a:t>(probabilistic graphical model) </a:t>
            </a:r>
            <a:endParaRPr lang="ko-KR" altLang="en-US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marL="0" indent="0">
              <a:buNone/>
            </a:pPr>
            <a:r>
              <a:rPr lang="ko-KR" altLang="en-US" dirty="0"/>
              <a:t>분류</a:t>
            </a:r>
            <a:endParaRPr lang="en-US" altLang="ko-KR" dirty="0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329237"/>
          </a:xfrm>
        </p:spPr>
        <p:txBody>
          <a:bodyPr/>
          <a:lstStyle/>
          <a:p>
            <a:r>
              <a:rPr lang="ko-KR" altLang="en-US" b="1" dirty="0" smtClean="0"/>
              <a:t>이상적인 분류기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학습에 사용되지 않은 데이터</a:t>
            </a:r>
            <a:r>
              <a:rPr lang="ko-KR" altLang="en-US" dirty="0" smtClean="0"/>
              <a:t>에 대해서 분류를 잘 하는 것 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00FF"/>
                </a:solidFill>
              </a:rPr>
              <a:t>일반화</a:t>
            </a:r>
            <a:r>
              <a:rPr lang="en-US" altLang="ko-KR" dirty="0" smtClean="0"/>
              <a:t>(generalization) </a:t>
            </a:r>
            <a:r>
              <a:rPr lang="ko-KR" altLang="en-US" b="1" dirty="0" smtClean="0">
                <a:solidFill>
                  <a:srgbClr val="0000FF"/>
                </a:solidFill>
              </a:rPr>
              <a:t>능력</a:t>
            </a:r>
            <a:r>
              <a:rPr lang="ko-KR" altLang="en-US" dirty="0" smtClean="0"/>
              <a:t>이 좋은 것 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b="1" dirty="0" smtClean="0"/>
              <a:t>데이터의 구분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00FF"/>
                </a:solidFill>
              </a:rPr>
              <a:t>학습 데이터</a:t>
            </a:r>
            <a:r>
              <a:rPr lang="en-US" altLang="ko-KR" dirty="0" smtClean="0"/>
              <a:t>(training data)</a:t>
            </a:r>
          </a:p>
          <a:p>
            <a:pPr lvl="2"/>
            <a:r>
              <a:rPr lang="ko-KR" altLang="en-US" dirty="0" smtClean="0"/>
              <a:t>분류기</a:t>
            </a:r>
            <a:r>
              <a:rPr lang="en-US" altLang="ko-KR" dirty="0" smtClean="0"/>
              <a:t>(classifier)</a:t>
            </a:r>
            <a:r>
              <a:rPr lang="ko-KR" altLang="en-US" dirty="0" smtClean="0"/>
              <a:t>를 학습하는데 사용하는 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집합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학습 데이터가 많을 수록 유리 </a:t>
            </a:r>
            <a:endParaRPr lang="en-US" altLang="ko-KR" dirty="0" smtClean="0"/>
          </a:p>
          <a:p>
            <a:pPr lvl="2"/>
            <a:endParaRPr lang="en-US" altLang="ko-KR" sz="1100" dirty="0" smtClean="0"/>
          </a:p>
          <a:p>
            <a:pPr lvl="1"/>
            <a:r>
              <a:rPr lang="ko-KR" altLang="en-US" b="1" dirty="0" smtClean="0">
                <a:solidFill>
                  <a:srgbClr val="0000FF"/>
                </a:solidFill>
              </a:rPr>
              <a:t>테스트 데이터</a:t>
            </a:r>
            <a:r>
              <a:rPr lang="en-US" altLang="ko-KR" dirty="0" smtClean="0"/>
              <a:t>(test data)</a:t>
            </a:r>
          </a:p>
          <a:p>
            <a:pPr lvl="2"/>
            <a:r>
              <a:rPr lang="ko-KR" altLang="en-US" dirty="0" smtClean="0"/>
              <a:t>학습된 모델의 성능을 평가하는데 사용하는 데이터 집합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학습에 사용되지 않은 데이터이어야 함</a:t>
            </a:r>
            <a:endParaRPr lang="en-US" altLang="ko-KR" dirty="0" smtClean="0"/>
          </a:p>
          <a:p>
            <a:pPr lvl="2"/>
            <a:endParaRPr lang="en-US" altLang="ko-KR" sz="1100" dirty="0" smtClean="0"/>
          </a:p>
          <a:p>
            <a:pPr lvl="1"/>
            <a:r>
              <a:rPr lang="ko-KR" altLang="en-US" b="1" dirty="0" smtClean="0">
                <a:solidFill>
                  <a:srgbClr val="0000FF"/>
                </a:solidFill>
              </a:rPr>
              <a:t>검증 데이터</a:t>
            </a:r>
            <a:r>
              <a:rPr lang="en-US" altLang="ko-KR" dirty="0" smtClean="0"/>
              <a:t>(validation data)</a:t>
            </a:r>
          </a:p>
          <a:p>
            <a:pPr lvl="2"/>
            <a:r>
              <a:rPr lang="ko-KR" altLang="en-US" dirty="0" smtClean="0"/>
              <a:t>학습 과정에서 학습을 중단할 시점을 결정하기 위해 사용하는 데이터 집합</a:t>
            </a:r>
            <a:r>
              <a:rPr lang="en-US" altLang="ko-KR" dirty="0" smtClean="0"/>
              <a:t> 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4376738"/>
            <a:ext cx="22193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분류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b="1" dirty="0" err="1" smtClean="0"/>
              <a:t>과적합</a:t>
            </a:r>
            <a:r>
              <a:rPr lang="en-US" altLang="ko-KR" dirty="0" smtClean="0"/>
              <a:t>(overfitting)</a:t>
            </a:r>
            <a:r>
              <a:rPr lang="ko-KR" altLang="en-US" dirty="0" smtClean="0"/>
              <a:t>과 </a:t>
            </a:r>
            <a:r>
              <a:rPr lang="ko-KR" altLang="en-US" b="1" dirty="0" smtClean="0"/>
              <a:t>부적합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underfitting</a:t>
            </a:r>
            <a:r>
              <a:rPr lang="en-US" altLang="ko-KR" dirty="0" smtClean="0"/>
              <a:t>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b="1" dirty="0" err="1" smtClean="0">
                <a:solidFill>
                  <a:srgbClr val="0000FF"/>
                </a:solidFill>
              </a:rPr>
              <a:t>과적합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b="1" dirty="0" smtClean="0"/>
              <a:t>학습 데이터</a:t>
            </a:r>
            <a:r>
              <a:rPr lang="ko-KR" altLang="en-US" dirty="0" smtClean="0"/>
              <a:t>에 대해서 </a:t>
            </a:r>
            <a:r>
              <a:rPr lang="ko-KR" altLang="en-US" b="1" dirty="0" smtClean="0"/>
              <a:t>지나치게 잘 학습</a:t>
            </a:r>
            <a:r>
              <a:rPr lang="ko-KR" altLang="en-US" dirty="0" smtClean="0"/>
              <a:t>된 상태 </a:t>
            </a:r>
            <a:endParaRPr lang="en-US" altLang="ko-KR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dirty="0" smtClean="0"/>
              <a:t>데이터는 </a:t>
            </a:r>
            <a:r>
              <a:rPr lang="ko-KR" altLang="en-US" b="1" dirty="0" smtClean="0"/>
              <a:t>오류</a:t>
            </a:r>
            <a:r>
              <a:rPr lang="ko-KR" altLang="en-US" dirty="0" smtClean="0"/>
              <a:t>나 </a:t>
            </a:r>
            <a:r>
              <a:rPr lang="ko-KR" altLang="en-US" b="1" dirty="0" smtClean="0"/>
              <a:t>잡음</a:t>
            </a:r>
            <a:r>
              <a:rPr lang="ko-KR" altLang="en-US" dirty="0" smtClean="0"/>
              <a:t>을 포함할 개연성이 크기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학습 데이터에 대해 매우 높은 성능을 보이더라도 </a:t>
            </a:r>
            <a:r>
              <a:rPr lang="ko-KR" altLang="en-US" b="1" dirty="0" smtClean="0"/>
              <a:t>학습되지 않은 데이터</a:t>
            </a:r>
            <a:r>
              <a:rPr lang="ko-KR" altLang="en-US" dirty="0" smtClean="0"/>
              <a:t>에 대해 좋지 않은 </a:t>
            </a:r>
            <a:r>
              <a:rPr lang="ko-KR" altLang="en-US" b="1" dirty="0" smtClean="0"/>
              <a:t>성능</a:t>
            </a:r>
            <a:r>
              <a:rPr lang="ko-KR" altLang="en-US" dirty="0" smtClean="0"/>
              <a:t>을 보일 수 있음 </a:t>
            </a:r>
            <a:endParaRPr lang="en-US" altLang="ko-KR" dirty="0" smtClean="0"/>
          </a:p>
          <a:p>
            <a:pPr lvl="2" fontAlgn="auto">
              <a:spcAft>
                <a:spcPts val="0"/>
              </a:spcAft>
              <a:defRPr/>
            </a:pPr>
            <a:endParaRPr lang="en-US" altLang="ko-KR" sz="1050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b="1" dirty="0" smtClean="0">
                <a:solidFill>
                  <a:srgbClr val="0000FF"/>
                </a:solidFill>
              </a:rPr>
              <a:t>부적합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dirty="0" smtClean="0"/>
              <a:t>학습 데이터를 충분히 학습하지 않은 상태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661988" y="5245100"/>
            <a:ext cx="2241550" cy="12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8" y="4376738"/>
            <a:ext cx="21431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38" y="4376738"/>
            <a:ext cx="22193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자유형 17"/>
          <p:cNvSpPr/>
          <p:nvPr/>
        </p:nvSpPr>
        <p:spPr>
          <a:xfrm>
            <a:off x="6003925" y="4511675"/>
            <a:ext cx="2027238" cy="1119188"/>
          </a:xfrm>
          <a:custGeom>
            <a:avLst/>
            <a:gdLst>
              <a:gd name="connsiteX0" fmla="*/ 0 w 2026920"/>
              <a:gd name="connsiteY0" fmla="*/ 1097280 h 1120140"/>
              <a:gd name="connsiteX1" fmla="*/ 83820 w 2026920"/>
              <a:gd name="connsiteY1" fmla="*/ 1074420 h 1120140"/>
              <a:gd name="connsiteX2" fmla="*/ 106680 w 2026920"/>
              <a:gd name="connsiteY2" fmla="*/ 1059180 h 1120140"/>
              <a:gd name="connsiteX3" fmla="*/ 129540 w 2026920"/>
              <a:gd name="connsiteY3" fmla="*/ 1051560 h 1120140"/>
              <a:gd name="connsiteX4" fmla="*/ 152400 w 2026920"/>
              <a:gd name="connsiteY4" fmla="*/ 1036320 h 1120140"/>
              <a:gd name="connsiteX5" fmla="*/ 228600 w 2026920"/>
              <a:gd name="connsiteY5" fmla="*/ 1013460 h 1120140"/>
              <a:gd name="connsiteX6" fmla="*/ 274320 w 2026920"/>
              <a:gd name="connsiteY6" fmla="*/ 990600 h 1120140"/>
              <a:gd name="connsiteX7" fmla="*/ 297180 w 2026920"/>
              <a:gd name="connsiteY7" fmla="*/ 975360 h 1120140"/>
              <a:gd name="connsiteX8" fmla="*/ 350520 w 2026920"/>
              <a:gd name="connsiteY8" fmla="*/ 952500 h 1120140"/>
              <a:gd name="connsiteX9" fmla="*/ 396240 w 2026920"/>
              <a:gd name="connsiteY9" fmla="*/ 922020 h 1120140"/>
              <a:gd name="connsiteX10" fmla="*/ 419100 w 2026920"/>
              <a:gd name="connsiteY10" fmla="*/ 906780 h 1120140"/>
              <a:gd name="connsiteX11" fmla="*/ 434340 w 2026920"/>
              <a:gd name="connsiteY11" fmla="*/ 883920 h 1120140"/>
              <a:gd name="connsiteX12" fmla="*/ 457200 w 2026920"/>
              <a:gd name="connsiteY12" fmla="*/ 868680 h 1120140"/>
              <a:gd name="connsiteX13" fmla="*/ 495300 w 2026920"/>
              <a:gd name="connsiteY13" fmla="*/ 822960 h 1120140"/>
              <a:gd name="connsiteX14" fmla="*/ 502920 w 2026920"/>
              <a:gd name="connsiteY14" fmla="*/ 800100 h 1120140"/>
              <a:gd name="connsiteX15" fmla="*/ 518160 w 2026920"/>
              <a:gd name="connsiteY15" fmla="*/ 777240 h 1120140"/>
              <a:gd name="connsiteX16" fmla="*/ 533400 w 2026920"/>
              <a:gd name="connsiteY16" fmla="*/ 731520 h 1120140"/>
              <a:gd name="connsiteX17" fmla="*/ 541020 w 2026920"/>
              <a:gd name="connsiteY17" fmla="*/ 708660 h 1120140"/>
              <a:gd name="connsiteX18" fmla="*/ 556260 w 2026920"/>
              <a:gd name="connsiteY18" fmla="*/ 685800 h 1120140"/>
              <a:gd name="connsiteX19" fmla="*/ 579120 w 2026920"/>
              <a:gd name="connsiteY19" fmla="*/ 632460 h 1120140"/>
              <a:gd name="connsiteX20" fmla="*/ 609600 w 2026920"/>
              <a:gd name="connsiteY20" fmla="*/ 586740 h 1120140"/>
              <a:gd name="connsiteX21" fmla="*/ 655320 w 2026920"/>
              <a:gd name="connsiteY21" fmla="*/ 594360 h 1120140"/>
              <a:gd name="connsiteX22" fmla="*/ 678180 w 2026920"/>
              <a:gd name="connsiteY22" fmla="*/ 617220 h 1120140"/>
              <a:gd name="connsiteX23" fmla="*/ 723900 w 2026920"/>
              <a:gd name="connsiteY23" fmla="*/ 693420 h 1120140"/>
              <a:gd name="connsiteX24" fmla="*/ 739140 w 2026920"/>
              <a:gd name="connsiteY24" fmla="*/ 739140 h 1120140"/>
              <a:gd name="connsiteX25" fmla="*/ 746760 w 2026920"/>
              <a:gd name="connsiteY25" fmla="*/ 762000 h 1120140"/>
              <a:gd name="connsiteX26" fmla="*/ 754380 w 2026920"/>
              <a:gd name="connsiteY26" fmla="*/ 784860 h 1120140"/>
              <a:gd name="connsiteX27" fmla="*/ 769620 w 2026920"/>
              <a:gd name="connsiteY27" fmla="*/ 868680 h 1120140"/>
              <a:gd name="connsiteX28" fmla="*/ 784860 w 2026920"/>
              <a:gd name="connsiteY28" fmla="*/ 891540 h 1120140"/>
              <a:gd name="connsiteX29" fmla="*/ 830580 w 2026920"/>
              <a:gd name="connsiteY29" fmla="*/ 906780 h 1120140"/>
              <a:gd name="connsiteX30" fmla="*/ 853440 w 2026920"/>
              <a:gd name="connsiteY30" fmla="*/ 914400 h 1120140"/>
              <a:gd name="connsiteX31" fmla="*/ 929640 w 2026920"/>
              <a:gd name="connsiteY31" fmla="*/ 906780 h 1120140"/>
              <a:gd name="connsiteX32" fmla="*/ 975360 w 2026920"/>
              <a:gd name="connsiteY32" fmla="*/ 876300 h 1120140"/>
              <a:gd name="connsiteX33" fmla="*/ 998220 w 2026920"/>
              <a:gd name="connsiteY33" fmla="*/ 868680 h 1120140"/>
              <a:gd name="connsiteX34" fmla="*/ 1021080 w 2026920"/>
              <a:gd name="connsiteY34" fmla="*/ 853440 h 1120140"/>
              <a:gd name="connsiteX35" fmla="*/ 1036320 w 2026920"/>
              <a:gd name="connsiteY35" fmla="*/ 830580 h 1120140"/>
              <a:gd name="connsiteX36" fmla="*/ 1043940 w 2026920"/>
              <a:gd name="connsiteY36" fmla="*/ 792480 h 1120140"/>
              <a:gd name="connsiteX37" fmla="*/ 1051560 w 2026920"/>
              <a:gd name="connsiteY37" fmla="*/ 769620 h 1120140"/>
              <a:gd name="connsiteX38" fmla="*/ 1074420 w 2026920"/>
              <a:gd name="connsiteY38" fmla="*/ 716280 h 1120140"/>
              <a:gd name="connsiteX39" fmla="*/ 1097280 w 2026920"/>
              <a:gd name="connsiteY39" fmla="*/ 708660 h 1120140"/>
              <a:gd name="connsiteX40" fmla="*/ 1211580 w 2026920"/>
              <a:gd name="connsiteY40" fmla="*/ 731520 h 1120140"/>
              <a:gd name="connsiteX41" fmla="*/ 1219200 w 2026920"/>
              <a:gd name="connsiteY41" fmla="*/ 762000 h 1120140"/>
              <a:gd name="connsiteX42" fmla="*/ 1234440 w 2026920"/>
              <a:gd name="connsiteY42" fmla="*/ 807720 h 1120140"/>
              <a:gd name="connsiteX43" fmla="*/ 1234440 w 2026920"/>
              <a:gd name="connsiteY43" fmla="*/ 1013460 h 1120140"/>
              <a:gd name="connsiteX44" fmla="*/ 1249680 w 2026920"/>
              <a:gd name="connsiteY44" fmla="*/ 1059180 h 1120140"/>
              <a:gd name="connsiteX45" fmla="*/ 1287780 w 2026920"/>
              <a:gd name="connsiteY45" fmla="*/ 1104900 h 1120140"/>
              <a:gd name="connsiteX46" fmla="*/ 1333500 w 2026920"/>
              <a:gd name="connsiteY46" fmla="*/ 1120140 h 1120140"/>
              <a:gd name="connsiteX47" fmla="*/ 1409700 w 2026920"/>
              <a:gd name="connsiteY47" fmla="*/ 1104900 h 1120140"/>
              <a:gd name="connsiteX48" fmla="*/ 1432560 w 2026920"/>
              <a:gd name="connsiteY48" fmla="*/ 1082040 h 1120140"/>
              <a:gd name="connsiteX49" fmla="*/ 1447800 w 2026920"/>
              <a:gd name="connsiteY49" fmla="*/ 1059180 h 1120140"/>
              <a:gd name="connsiteX50" fmla="*/ 1455420 w 2026920"/>
              <a:gd name="connsiteY50" fmla="*/ 1021080 h 1120140"/>
              <a:gd name="connsiteX51" fmla="*/ 1463040 w 2026920"/>
              <a:gd name="connsiteY51" fmla="*/ 792480 h 1120140"/>
              <a:gd name="connsiteX52" fmla="*/ 1470660 w 2026920"/>
              <a:gd name="connsiteY52" fmla="*/ 762000 h 1120140"/>
              <a:gd name="connsiteX53" fmla="*/ 1485900 w 2026920"/>
              <a:gd name="connsiteY53" fmla="*/ 739140 h 1120140"/>
              <a:gd name="connsiteX54" fmla="*/ 1531620 w 2026920"/>
              <a:gd name="connsiteY54" fmla="*/ 701040 h 1120140"/>
              <a:gd name="connsiteX55" fmla="*/ 1607820 w 2026920"/>
              <a:gd name="connsiteY55" fmla="*/ 693420 h 1120140"/>
              <a:gd name="connsiteX56" fmla="*/ 1638300 w 2026920"/>
              <a:gd name="connsiteY56" fmla="*/ 678180 h 1120140"/>
              <a:gd name="connsiteX57" fmla="*/ 1661160 w 2026920"/>
              <a:gd name="connsiteY57" fmla="*/ 670560 h 1120140"/>
              <a:gd name="connsiteX58" fmla="*/ 1706880 w 2026920"/>
              <a:gd name="connsiteY58" fmla="*/ 640080 h 1120140"/>
              <a:gd name="connsiteX59" fmla="*/ 1729740 w 2026920"/>
              <a:gd name="connsiteY59" fmla="*/ 624840 h 1120140"/>
              <a:gd name="connsiteX60" fmla="*/ 1729740 w 2026920"/>
              <a:gd name="connsiteY60" fmla="*/ 510540 h 1120140"/>
              <a:gd name="connsiteX61" fmla="*/ 1714500 w 2026920"/>
              <a:gd name="connsiteY61" fmla="*/ 464820 h 1120140"/>
              <a:gd name="connsiteX62" fmla="*/ 1729740 w 2026920"/>
              <a:gd name="connsiteY62" fmla="*/ 327660 h 1120140"/>
              <a:gd name="connsiteX63" fmla="*/ 1752600 w 2026920"/>
              <a:gd name="connsiteY63" fmla="*/ 281940 h 1120140"/>
              <a:gd name="connsiteX64" fmla="*/ 1767840 w 2026920"/>
              <a:gd name="connsiteY64" fmla="*/ 236220 h 1120140"/>
              <a:gd name="connsiteX65" fmla="*/ 1783080 w 2026920"/>
              <a:gd name="connsiteY65" fmla="*/ 190500 h 1120140"/>
              <a:gd name="connsiteX66" fmla="*/ 1790700 w 2026920"/>
              <a:gd name="connsiteY66" fmla="*/ 167640 h 1120140"/>
              <a:gd name="connsiteX67" fmla="*/ 1798320 w 2026920"/>
              <a:gd name="connsiteY67" fmla="*/ 137160 h 1120140"/>
              <a:gd name="connsiteX68" fmla="*/ 1836420 w 2026920"/>
              <a:gd name="connsiteY68" fmla="*/ 83820 h 1120140"/>
              <a:gd name="connsiteX69" fmla="*/ 1859280 w 2026920"/>
              <a:gd name="connsiteY69" fmla="*/ 60960 h 1120140"/>
              <a:gd name="connsiteX70" fmla="*/ 1874520 w 2026920"/>
              <a:gd name="connsiteY70" fmla="*/ 38100 h 1120140"/>
              <a:gd name="connsiteX71" fmla="*/ 1912620 w 2026920"/>
              <a:gd name="connsiteY71" fmla="*/ 30480 h 1120140"/>
              <a:gd name="connsiteX72" fmla="*/ 1958340 w 2026920"/>
              <a:gd name="connsiteY72" fmla="*/ 15240 h 1120140"/>
              <a:gd name="connsiteX73" fmla="*/ 1996440 w 2026920"/>
              <a:gd name="connsiteY73" fmla="*/ 7620 h 1120140"/>
              <a:gd name="connsiteX74" fmla="*/ 2026920 w 2026920"/>
              <a:gd name="connsiteY74" fmla="*/ 0 h 112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026920" h="1120140">
                <a:moveTo>
                  <a:pt x="0" y="1097280"/>
                </a:moveTo>
                <a:cubicBezTo>
                  <a:pt x="27940" y="1089660"/>
                  <a:pt x="56547" y="1084160"/>
                  <a:pt x="83820" y="1074420"/>
                </a:cubicBezTo>
                <a:cubicBezTo>
                  <a:pt x="92445" y="1071340"/>
                  <a:pt x="98489" y="1063276"/>
                  <a:pt x="106680" y="1059180"/>
                </a:cubicBezTo>
                <a:cubicBezTo>
                  <a:pt x="113864" y="1055588"/>
                  <a:pt x="122356" y="1055152"/>
                  <a:pt x="129540" y="1051560"/>
                </a:cubicBezTo>
                <a:cubicBezTo>
                  <a:pt x="137731" y="1047464"/>
                  <a:pt x="143982" y="1039928"/>
                  <a:pt x="152400" y="1036320"/>
                </a:cubicBezTo>
                <a:cubicBezTo>
                  <a:pt x="182217" y="1023541"/>
                  <a:pt x="197867" y="1033949"/>
                  <a:pt x="228600" y="1013460"/>
                </a:cubicBezTo>
                <a:cubicBezTo>
                  <a:pt x="294114" y="969784"/>
                  <a:pt x="211224" y="1022148"/>
                  <a:pt x="274320" y="990600"/>
                </a:cubicBezTo>
                <a:cubicBezTo>
                  <a:pt x="282511" y="986504"/>
                  <a:pt x="288989" y="979456"/>
                  <a:pt x="297180" y="975360"/>
                </a:cubicBezTo>
                <a:cubicBezTo>
                  <a:pt x="360244" y="943828"/>
                  <a:pt x="271238" y="1000069"/>
                  <a:pt x="350520" y="952500"/>
                </a:cubicBezTo>
                <a:cubicBezTo>
                  <a:pt x="366226" y="943076"/>
                  <a:pt x="381000" y="932180"/>
                  <a:pt x="396240" y="922020"/>
                </a:cubicBezTo>
                <a:lnTo>
                  <a:pt x="419100" y="906780"/>
                </a:lnTo>
                <a:cubicBezTo>
                  <a:pt x="424180" y="899160"/>
                  <a:pt x="427864" y="890396"/>
                  <a:pt x="434340" y="883920"/>
                </a:cubicBezTo>
                <a:cubicBezTo>
                  <a:pt x="440816" y="877444"/>
                  <a:pt x="450165" y="874543"/>
                  <a:pt x="457200" y="868680"/>
                </a:cubicBezTo>
                <a:cubicBezTo>
                  <a:pt x="471645" y="856643"/>
                  <a:pt x="486737" y="840086"/>
                  <a:pt x="495300" y="822960"/>
                </a:cubicBezTo>
                <a:cubicBezTo>
                  <a:pt x="498892" y="815776"/>
                  <a:pt x="499328" y="807284"/>
                  <a:pt x="502920" y="800100"/>
                </a:cubicBezTo>
                <a:cubicBezTo>
                  <a:pt x="507016" y="791909"/>
                  <a:pt x="514441" y="785609"/>
                  <a:pt x="518160" y="777240"/>
                </a:cubicBezTo>
                <a:cubicBezTo>
                  <a:pt x="524684" y="762560"/>
                  <a:pt x="528320" y="746760"/>
                  <a:pt x="533400" y="731520"/>
                </a:cubicBezTo>
                <a:cubicBezTo>
                  <a:pt x="535940" y="723900"/>
                  <a:pt x="536565" y="715343"/>
                  <a:pt x="541020" y="708660"/>
                </a:cubicBezTo>
                <a:cubicBezTo>
                  <a:pt x="546100" y="701040"/>
                  <a:pt x="552164" y="693991"/>
                  <a:pt x="556260" y="685800"/>
                </a:cubicBezTo>
                <a:cubicBezTo>
                  <a:pt x="587792" y="622736"/>
                  <a:pt x="531551" y="711742"/>
                  <a:pt x="579120" y="632460"/>
                </a:cubicBezTo>
                <a:cubicBezTo>
                  <a:pt x="588544" y="616754"/>
                  <a:pt x="609600" y="586740"/>
                  <a:pt x="609600" y="586740"/>
                </a:cubicBezTo>
                <a:cubicBezTo>
                  <a:pt x="624840" y="589280"/>
                  <a:pt x="641201" y="588085"/>
                  <a:pt x="655320" y="594360"/>
                </a:cubicBezTo>
                <a:cubicBezTo>
                  <a:pt x="665168" y="598737"/>
                  <a:pt x="671564" y="608714"/>
                  <a:pt x="678180" y="617220"/>
                </a:cubicBezTo>
                <a:cubicBezTo>
                  <a:pt x="692913" y="636162"/>
                  <a:pt x="714142" y="669026"/>
                  <a:pt x="723900" y="693420"/>
                </a:cubicBezTo>
                <a:cubicBezTo>
                  <a:pt x="729866" y="708335"/>
                  <a:pt x="734060" y="723900"/>
                  <a:pt x="739140" y="739140"/>
                </a:cubicBezTo>
                <a:lnTo>
                  <a:pt x="746760" y="762000"/>
                </a:lnTo>
                <a:lnTo>
                  <a:pt x="754380" y="784860"/>
                </a:lnTo>
                <a:cubicBezTo>
                  <a:pt x="756146" y="797220"/>
                  <a:pt x="761921" y="850716"/>
                  <a:pt x="769620" y="868680"/>
                </a:cubicBezTo>
                <a:cubicBezTo>
                  <a:pt x="773228" y="877098"/>
                  <a:pt x="777094" y="886686"/>
                  <a:pt x="784860" y="891540"/>
                </a:cubicBezTo>
                <a:cubicBezTo>
                  <a:pt x="798483" y="900054"/>
                  <a:pt x="815340" y="901700"/>
                  <a:pt x="830580" y="906780"/>
                </a:cubicBezTo>
                <a:lnTo>
                  <a:pt x="853440" y="914400"/>
                </a:lnTo>
                <a:cubicBezTo>
                  <a:pt x="878840" y="911860"/>
                  <a:pt x="904410" y="910662"/>
                  <a:pt x="929640" y="906780"/>
                </a:cubicBezTo>
                <a:cubicBezTo>
                  <a:pt x="964971" y="901344"/>
                  <a:pt x="943805" y="897337"/>
                  <a:pt x="975360" y="876300"/>
                </a:cubicBezTo>
                <a:cubicBezTo>
                  <a:pt x="982043" y="871845"/>
                  <a:pt x="991036" y="872272"/>
                  <a:pt x="998220" y="868680"/>
                </a:cubicBezTo>
                <a:cubicBezTo>
                  <a:pt x="1006411" y="864584"/>
                  <a:pt x="1013460" y="858520"/>
                  <a:pt x="1021080" y="853440"/>
                </a:cubicBezTo>
                <a:cubicBezTo>
                  <a:pt x="1026160" y="845820"/>
                  <a:pt x="1033104" y="839155"/>
                  <a:pt x="1036320" y="830580"/>
                </a:cubicBezTo>
                <a:cubicBezTo>
                  <a:pt x="1040868" y="818453"/>
                  <a:pt x="1040799" y="805045"/>
                  <a:pt x="1043940" y="792480"/>
                </a:cubicBezTo>
                <a:cubicBezTo>
                  <a:pt x="1045888" y="784688"/>
                  <a:pt x="1049353" y="777343"/>
                  <a:pt x="1051560" y="769620"/>
                </a:cubicBezTo>
                <a:cubicBezTo>
                  <a:pt x="1056983" y="750639"/>
                  <a:pt x="1057234" y="730029"/>
                  <a:pt x="1074420" y="716280"/>
                </a:cubicBezTo>
                <a:cubicBezTo>
                  <a:pt x="1080692" y="711262"/>
                  <a:pt x="1089660" y="711200"/>
                  <a:pt x="1097280" y="708660"/>
                </a:cubicBezTo>
                <a:cubicBezTo>
                  <a:pt x="1102941" y="709132"/>
                  <a:pt x="1191688" y="701682"/>
                  <a:pt x="1211580" y="731520"/>
                </a:cubicBezTo>
                <a:cubicBezTo>
                  <a:pt x="1217389" y="740234"/>
                  <a:pt x="1216191" y="751969"/>
                  <a:pt x="1219200" y="762000"/>
                </a:cubicBezTo>
                <a:cubicBezTo>
                  <a:pt x="1223816" y="777387"/>
                  <a:pt x="1234440" y="807720"/>
                  <a:pt x="1234440" y="807720"/>
                </a:cubicBezTo>
                <a:cubicBezTo>
                  <a:pt x="1229109" y="893009"/>
                  <a:pt x="1220350" y="933618"/>
                  <a:pt x="1234440" y="1013460"/>
                </a:cubicBezTo>
                <a:cubicBezTo>
                  <a:pt x="1237232" y="1029280"/>
                  <a:pt x="1240769" y="1045814"/>
                  <a:pt x="1249680" y="1059180"/>
                </a:cubicBezTo>
                <a:cubicBezTo>
                  <a:pt x="1259166" y="1073408"/>
                  <a:pt x="1272249" y="1096272"/>
                  <a:pt x="1287780" y="1104900"/>
                </a:cubicBezTo>
                <a:cubicBezTo>
                  <a:pt x="1301823" y="1112702"/>
                  <a:pt x="1333500" y="1120140"/>
                  <a:pt x="1333500" y="1120140"/>
                </a:cubicBezTo>
                <a:cubicBezTo>
                  <a:pt x="1338017" y="1119495"/>
                  <a:pt x="1395191" y="1114572"/>
                  <a:pt x="1409700" y="1104900"/>
                </a:cubicBezTo>
                <a:cubicBezTo>
                  <a:pt x="1418666" y="1098922"/>
                  <a:pt x="1425661" y="1090319"/>
                  <a:pt x="1432560" y="1082040"/>
                </a:cubicBezTo>
                <a:cubicBezTo>
                  <a:pt x="1438423" y="1075005"/>
                  <a:pt x="1442720" y="1066800"/>
                  <a:pt x="1447800" y="1059180"/>
                </a:cubicBezTo>
                <a:cubicBezTo>
                  <a:pt x="1450340" y="1046480"/>
                  <a:pt x="1454681" y="1034010"/>
                  <a:pt x="1455420" y="1021080"/>
                </a:cubicBezTo>
                <a:cubicBezTo>
                  <a:pt x="1459770" y="944962"/>
                  <a:pt x="1458563" y="868591"/>
                  <a:pt x="1463040" y="792480"/>
                </a:cubicBezTo>
                <a:cubicBezTo>
                  <a:pt x="1463655" y="782025"/>
                  <a:pt x="1466535" y="771626"/>
                  <a:pt x="1470660" y="762000"/>
                </a:cubicBezTo>
                <a:cubicBezTo>
                  <a:pt x="1474268" y="753582"/>
                  <a:pt x="1480037" y="746175"/>
                  <a:pt x="1485900" y="739140"/>
                </a:cubicBezTo>
                <a:cubicBezTo>
                  <a:pt x="1492340" y="731412"/>
                  <a:pt x="1519251" y="703894"/>
                  <a:pt x="1531620" y="701040"/>
                </a:cubicBezTo>
                <a:cubicBezTo>
                  <a:pt x="1556493" y="695300"/>
                  <a:pt x="1582420" y="695960"/>
                  <a:pt x="1607820" y="693420"/>
                </a:cubicBezTo>
                <a:cubicBezTo>
                  <a:pt x="1617980" y="688340"/>
                  <a:pt x="1627859" y="682655"/>
                  <a:pt x="1638300" y="678180"/>
                </a:cubicBezTo>
                <a:cubicBezTo>
                  <a:pt x="1645683" y="675016"/>
                  <a:pt x="1654139" y="674461"/>
                  <a:pt x="1661160" y="670560"/>
                </a:cubicBezTo>
                <a:cubicBezTo>
                  <a:pt x="1677171" y="661665"/>
                  <a:pt x="1691640" y="650240"/>
                  <a:pt x="1706880" y="640080"/>
                </a:cubicBezTo>
                <a:lnTo>
                  <a:pt x="1729740" y="624840"/>
                </a:lnTo>
                <a:cubicBezTo>
                  <a:pt x="1758812" y="581232"/>
                  <a:pt x="1757649" y="594268"/>
                  <a:pt x="1729740" y="510540"/>
                </a:cubicBezTo>
                <a:lnTo>
                  <a:pt x="1714500" y="464820"/>
                </a:lnTo>
                <a:cubicBezTo>
                  <a:pt x="1716688" y="442940"/>
                  <a:pt x="1724946" y="354026"/>
                  <a:pt x="1729740" y="327660"/>
                </a:cubicBezTo>
                <a:cubicBezTo>
                  <a:pt x="1736153" y="292388"/>
                  <a:pt x="1737583" y="315729"/>
                  <a:pt x="1752600" y="281940"/>
                </a:cubicBezTo>
                <a:cubicBezTo>
                  <a:pt x="1759124" y="267260"/>
                  <a:pt x="1762760" y="251460"/>
                  <a:pt x="1767840" y="236220"/>
                </a:cubicBezTo>
                <a:lnTo>
                  <a:pt x="1783080" y="190500"/>
                </a:lnTo>
                <a:cubicBezTo>
                  <a:pt x="1785620" y="182880"/>
                  <a:pt x="1788752" y="175432"/>
                  <a:pt x="1790700" y="167640"/>
                </a:cubicBezTo>
                <a:cubicBezTo>
                  <a:pt x="1793240" y="157480"/>
                  <a:pt x="1794195" y="146786"/>
                  <a:pt x="1798320" y="137160"/>
                </a:cubicBezTo>
                <a:cubicBezTo>
                  <a:pt x="1801766" y="129119"/>
                  <a:pt x="1834190" y="86422"/>
                  <a:pt x="1836420" y="83820"/>
                </a:cubicBezTo>
                <a:cubicBezTo>
                  <a:pt x="1843433" y="75638"/>
                  <a:pt x="1852381" y="69239"/>
                  <a:pt x="1859280" y="60960"/>
                </a:cubicBezTo>
                <a:cubicBezTo>
                  <a:pt x="1865143" y="53925"/>
                  <a:pt x="1866569" y="42644"/>
                  <a:pt x="1874520" y="38100"/>
                </a:cubicBezTo>
                <a:cubicBezTo>
                  <a:pt x="1885765" y="31674"/>
                  <a:pt x="1900125" y="33888"/>
                  <a:pt x="1912620" y="30480"/>
                </a:cubicBezTo>
                <a:cubicBezTo>
                  <a:pt x="1928118" y="26253"/>
                  <a:pt x="1942588" y="18390"/>
                  <a:pt x="1958340" y="15240"/>
                </a:cubicBezTo>
                <a:cubicBezTo>
                  <a:pt x="1971040" y="12700"/>
                  <a:pt x="1983797" y="10430"/>
                  <a:pt x="1996440" y="7620"/>
                </a:cubicBezTo>
                <a:cubicBezTo>
                  <a:pt x="2006663" y="5348"/>
                  <a:pt x="2026920" y="0"/>
                  <a:pt x="202692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3389313" y="4435475"/>
            <a:ext cx="1941512" cy="1227138"/>
          </a:xfrm>
          <a:custGeom>
            <a:avLst/>
            <a:gdLst>
              <a:gd name="connsiteX0" fmla="*/ 0 w 2034540"/>
              <a:gd name="connsiteY0" fmla="*/ 1226820 h 1226820"/>
              <a:gd name="connsiteX1" fmla="*/ 91440 w 2034540"/>
              <a:gd name="connsiteY1" fmla="*/ 1181100 h 1226820"/>
              <a:gd name="connsiteX2" fmla="*/ 114300 w 2034540"/>
              <a:gd name="connsiteY2" fmla="*/ 1173480 h 1226820"/>
              <a:gd name="connsiteX3" fmla="*/ 137160 w 2034540"/>
              <a:gd name="connsiteY3" fmla="*/ 1150620 h 1226820"/>
              <a:gd name="connsiteX4" fmla="*/ 160020 w 2034540"/>
              <a:gd name="connsiteY4" fmla="*/ 1135380 h 1226820"/>
              <a:gd name="connsiteX5" fmla="*/ 182880 w 2034540"/>
              <a:gd name="connsiteY5" fmla="*/ 1112520 h 1226820"/>
              <a:gd name="connsiteX6" fmla="*/ 205740 w 2034540"/>
              <a:gd name="connsiteY6" fmla="*/ 1104900 h 1226820"/>
              <a:gd name="connsiteX7" fmla="*/ 251460 w 2034540"/>
              <a:gd name="connsiteY7" fmla="*/ 1066800 h 1226820"/>
              <a:gd name="connsiteX8" fmla="*/ 274320 w 2034540"/>
              <a:gd name="connsiteY8" fmla="*/ 1059180 h 1226820"/>
              <a:gd name="connsiteX9" fmla="*/ 342900 w 2034540"/>
              <a:gd name="connsiteY9" fmla="*/ 1013460 h 1226820"/>
              <a:gd name="connsiteX10" fmla="*/ 365760 w 2034540"/>
              <a:gd name="connsiteY10" fmla="*/ 998220 h 1226820"/>
              <a:gd name="connsiteX11" fmla="*/ 388620 w 2034540"/>
              <a:gd name="connsiteY11" fmla="*/ 982980 h 1226820"/>
              <a:gd name="connsiteX12" fmla="*/ 403860 w 2034540"/>
              <a:gd name="connsiteY12" fmla="*/ 960120 h 1226820"/>
              <a:gd name="connsiteX13" fmla="*/ 426720 w 2034540"/>
              <a:gd name="connsiteY13" fmla="*/ 944880 h 1226820"/>
              <a:gd name="connsiteX14" fmla="*/ 480060 w 2034540"/>
              <a:gd name="connsiteY14" fmla="*/ 922020 h 1226820"/>
              <a:gd name="connsiteX15" fmla="*/ 495300 w 2034540"/>
              <a:gd name="connsiteY15" fmla="*/ 899160 h 1226820"/>
              <a:gd name="connsiteX16" fmla="*/ 525780 w 2034540"/>
              <a:gd name="connsiteY16" fmla="*/ 891540 h 1226820"/>
              <a:gd name="connsiteX17" fmla="*/ 571500 w 2034540"/>
              <a:gd name="connsiteY17" fmla="*/ 876300 h 1226820"/>
              <a:gd name="connsiteX18" fmla="*/ 982980 w 2034540"/>
              <a:gd name="connsiteY18" fmla="*/ 868680 h 1226820"/>
              <a:gd name="connsiteX19" fmla="*/ 1043940 w 2034540"/>
              <a:gd name="connsiteY19" fmla="*/ 853440 h 1226820"/>
              <a:gd name="connsiteX20" fmla="*/ 1089660 w 2034540"/>
              <a:gd name="connsiteY20" fmla="*/ 838200 h 1226820"/>
              <a:gd name="connsiteX21" fmla="*/ 1112520 w 2034540"/>
              <a:gd name="connsiteY21" fmla="*/ 830580 h 1226820"/>
              <a:gd name="connsiteX22" fmla="*/ 1143000 w 2034540"/>
              <a:gd name="connsiteY22" fmla="*/ 822960 h 1226820"/>
              <a:gd name="connsiteX23" fmla="*/ 1188720 w 2034540"/>
              <a:gd name="connsiteY23" fmla="*/ 807720 h 1226820"/>
              <a:gd name="connsiteX24" fmla="*/ 1219200 w 2034540"/>
              <a:gd name="connsiteY24" fmla="*/ 800100 h 1226820"/>
              <a:gd name="connsiteX25" fmla="*/ 1242060 w 2034540"/>
              <a:gd name="connsiteY25" fmla="*/ 784860 h 1226820"/>
              <a:gd name="connsiteX26" fmla="*/ 1303020 w 2034540"/>
              <a:gd name="connsiteY26" fmla="*/ 769620 h 1226820"/>
              <a:gd name="connsiteX27" fmla="*/ 1356360 w 2034540"/>
              <a:gd name="connsiteY27" fmla="*/ 746760 h 1226820"/>
              <a:gd name="connsiteX28" fmla="*/ 1386840 w 2034540"/>
              <a:gd name="connsiteY28" fmla="*/ 731520 h 1226820"/>
              <a:gd name="connsiteX29" fmla="*/ 1432560 w 2034540"/>
              <a:gd name="connsiteY29" fmla="*/ 716280 h 1226820"/>
              <a:gd name="connsiteX30" fmla="*/ 1455420 w 2034540"/>
              <a:gd name="connsiteY30" fmla="*/ 693420 h 1226820"/>
              <a:gd name="connsiteX31" fmla="*/ 1478280 w 2034540"/>
              <a:gd name="connsiteY31" fmla="*/ 685800 h 1226820"/>
              <a:gd name="connsiteX32" fmla="*/ 1524000 w 2034540"/>
              <a:gd name="connsiteY32" fmla="*/ 655320 h 1226820"/>
              <a:gd name="connsiteX33" fmla="*/ 1546860 w 2034540"/>
              <a:gd name="connsiteY33" fmla="*/ 640080 h 1226820"/>
              <a:gd name="connsiteX34" fmla="*/ 1569720 w 2034540"/>
              <a:gd name="connsiteY34" fmla="*/ 624840 h 1226820"/>
              <a:gd name="connsiteX35" fmla="*/ 1615440 w 2034540"/>
              <a:gd name="connsiteY35" fmla="*/ 586740 h 1226820"/>
              <a:gd name="connsiteX36" fmla="*/ 1661160 w 2034540"/>
              <a:gd name="connsiteY36" fmla="*/ 548640 h 1226820"/>
              <a:gd name="connsiteX37" fmla="*/ 1676400 w 2034540"/>
              <a:gd name="connsiteY37" fmla="*/ 525780 h 1226820"/>
              <a:gd name="connsiteX38" fmla="*/ 1714500 w 2034540"/>
              <a:gd name="connsiteY38" fmla="*/ 472440 h 1226820"/>
              <a:gd name="connsiteX39" fmla="*/ 1729740 w 2034540"/>
              <a:gd name="connsiteY39" fmla="*/ 441960 h 1226820"/>
              <a:gd name="connsiteX40" fmla="*/ 1767840 w 2034540"/>
              <a:gd name="connsiteY40" fmla="*/ 388620 h 1226820"/>
              <a:gd name="connsiteX41" fmla="*/ 1775460 w 2034540"/>
              <a:gd name="connsiteY41" fmla="*/ 365760 h 1226820"/>
              <a:gd name="connsiteX42" fmla="*/ 1805940 w 2034540"/>
              <a:gd name="connsiteY42" fmla="*/ 320040 h 1226820"/>
              <a:gd name="connsiteX43" fmla="*/ 1821180 w 2034540"/>
              <a:gd name="connsiteY43" fmla="*/ 297180 h 1226820"/>
              <a:gd name="connsiteX44" fmla="*/ 1844040 w 2034540"/>
              <a:gd name="connsiteY44" fmla="*/ 266700 h 1226820"/>
              <a:gd name="connsiteX45" fmla="*/ 1859280 w 2034540"/>
              <a:gd name="connsiteY45" fmla="*/ 236220 h 1226820"/>
              <a:gd name="connsiteX46" fmla="*/ 1889760 w 2034540"/>
              <a:gd name="connsiteY46" fmla="*/ 190500 h 1226820"/>
              <a:gd name="connsiteX47" fmla="*/ 1905000 w 2034540"/>
              <a:gd name="connsiteY47" fmla="*/ 167640 h 1226820"/>
              <a:gd name="connsiteX48" fmla="*/ 1927860 w 2034540"/>
              <a:gd name="connsiteY48" fmla="*/ 144780 h 1226820"/>
              <a:gd name="connsiteX49" fmla="*/ 1958340 w 2034540"/>
              <a:gd name="connsiteY49" fmla="*/ 99060 h 1226820"/>
              <a:gd name="connsiteX50" fmla="*/ 1973580 w 2034540"/>
              <a:gd name="connsiteY50" fmla="*/ 76200 h 1226820"/>
              <a:gd name="connsiteX51" fmla="*/ 1996440 w 2034540"/>
              <a:gd name="connsiteY51" fmla="*/ 53340 h 1226820"/>
              <a:gd name="connsiteX52" fmla="*/ 2004060 w 2034540"/>
              <a:gd name="connsiteY52" fmla="*/ 30480 h 1226820"/>
              <a:gd name="connsiteX53" fmla="*/ 2034540 w 2034540"/>
              <a:gd name="connsiteY53" fmla="*/ 0 h 1226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034540" h="1226820">
                <a:moveTo>
                  <a:pt x="0" y="1226820"/>
                </a:moveTo>
                <a:cubicBezTo>
                  <a:pt x="30480" y="1211580"/>
                  <a:pt x="60559" y="1195511"/>
                  <a:pt x="91440" y="1181100"/>
                </a:cubicBezTo>
                <a:cubicBezTo>
                  <a:pt x="98719" y="1177703"/>
                  <a:pt x="107617" y="1177935"/>
                  <a:pt x="114300" y="1173480"/>
                </a:cubicBezTo>
                <a:cubicBezTo>
                  <a:pt x="123266" y="1167502"/>
                  <a:pt x="128881" y="1157519"/>
                  <a:pt x="137160" y="1150620"/>
                </a:cubicBezTo>
                <a:cubicBezTo>
                  <a:pt x="144195" y="1144757"/>
                  <a:pt x="152985" y="1141243"/>
                  <a:pt x="160020" y="1135380"/>
                </a:cubicBezTo>
                <a:cubicBezTo>
                  <a:pt x="168299" y="1128481"/>
                  <a:pt x="173914" y="1118498"/>
                  <a:pt x="182880" y="1112520"/>
                </a:cubicBezTo>
                <a:cubicBezTo>
                  <a:pt x="189563" y="1108065"/>
                  <a:pt x="198556" y="1108492"/>
                  <a:pt x="205740" y="1104900"/>
                </a:cubicBezTo>
                <a:cubicBezTo>
                  <a:pt x="255601" y="1079969"/>
                  <a:pt x="200903" y="1100505"/>
                  <a:pt x="251460" y="1066800"/>
                </a:cubicBezTo>
                <a:cubicBezTo>
                  <a:pt x="258143" y="1062345"/>
                  <a:pt x="267299" y="1063081"/>
                  <a:pt x="274320" y="1059180"/>
                </a:cubicBezTo>
                <a:lnTo>
                  <a:pt x="342900" y="1013460"/>
                </a:lnTo>
                <a:lnTo>
                  <a:pt x="365760" y="998220"/>
                </a:lnTo>
                <a:lnTo>
                  <a:pt x="388620" y="982980"/>
                </a:lnTo>
                <a:cubicBezTo>
                  <a:pt x="393700" y="975360"/>
                  <a:pt x="397384" y="966596"/>
                  <a:pt x="403860" y="960120"/>
                </a:cubicBezTo>
                <a:cubicBezTo>
                  <a:pt x="410336" y="953644"/>
                  <a:pt x="418769" y="949424"/>
                  <a:pt x="426720" y="944880"/>
                </a:cubicBezTo>
                <a:cubicBezTo>
                  <a:pt x="453085" y="929814"/>
                  <a:pt x="454413" y="930569"/>
                  <a:pt x="480060" y="922020"/>
                </a:cubicBezTo>
                <a:cubicBezTo>
                  <a:pt x="485140" y="914400"/>
                  <a:pt x="487680" y="904240"/>
                  <a:pt x="495300" y="899160"/>
                </a:cubicBezTo>
                <a:cubicBezTo>
                  <a:pt x="504014" y="893351"/>
                  <a:pt x="515749" y="894549"/>
                  <a:pt x="525780" y="891540"/>
                </a:cubicBezTo>
                <a:cubicBezTo>
                  <a:pt x="541167" y="886924"/>
                  <a:pt x="555438" y="876597"/>
                  <a:pt x="571500" y="876300"/>
                </a:cubicBezTo>
                <a:lnTo>
                  <a:pt x="982980" y="868680"/>
                </a:lnTo>
                <a:cubicBezTo>
                  <a:pt x="1052343" y="845559"/>
                  <a:pt x="942792" y="881026"/>
                  <a:pt x="1043940" y="853440"/>
                </a:cubicBezTo>
                <a:cubicBezTo>
                  <a:pt x="1059438" y="849213"/>
                  <a:pt x="1074420" y="843280"/>
                  <a:pt x="1089660" y="838200"/>
                </a:cubicBezTo>
                <a:cubicBezTo>
                  <a:pt x="1097280" y="835660"/>
                  <a:pt x="1104728" y="832528"/>
                  <a:pt x="1112520" y="830580"/>
                </a:cubicBezTo>
                <a:cubicBezTo>
                  <a:pt x="1122680" y="828040"/>
                  <a:pt x="1132969" y="825969"/>
                  <a:pt x="1143000" y="822960"/>
                </a:cubicBezTo>
                <a:cubicBezTo>
                  <a:pt x="1158387" y="818344"/>
                  <a:pt x="1173135" y="811616"/>
                  <a:pt x="1188720" y="807720"/>
                </a:cubicBezTo>
                <a:lnTo>
                  <a:pt x="1219200" y="800100"/>
                </a:lnTo>
                <a:cubicBezTo>
                  <a:pt x="1226820" y="795020"/>
                  <a:pt x="1233453" y="787990"/>
                  <a:pt x="1242060" y="784860"/>
                </a:cubicBezTo>
                <a:cubicBezTo>
                  <a:pt x="1261744" y="777702"/>
                  <a:pt x="1284286" y="778987"/>
                  <a:pt x="1303020" y="769620"/>
                </a:cubicBezTo>
                <a:cubicBezTo>
                  <a:pt x="1404109" y="719075"/>
                  <a:pt x="1277875" y="780396"/>
                  <a:pt x="1356360" y="746760"/>
                </a:cubicBezTo>
                <a:cubicBezTo>
                  <a:pt x="1366801" y="742285"/>
                  <a:pt x="1376293" y="735739"/>
                  <a:pt x="1386840" y="731520"/>
                </a:cubicBezTo>
                <a:cubicBezTo>
                  <a:pt x="1401755" y="725554"/>
                  <a:pt x="1432560" y="716280"/>
                  <a:pt x="1432560" y="716280"/>
                </a:cubicBezTo>
                <a:cubicBezTo>
                  <a:pt x="1440180" y="708660"/>
                  <a:pt x="1446454" y="699398"/>
                  <a:pt x="1455420" y="693420"/>
                </a:cubicBezTo>
                <a:cubicBezTo>
                  <a:pt x="1462103" y="688965"/>
                  <a:pt x="1471259" y="689701"/>
                  <a:pt x="1478280" y="685800"/>
                </a:cubicBezTo>
                <a:cubicBezTo>
                  <a:pt x="1494291" y="676905"/>
                  <a:pt x="1508760" y="665480"/>
                  <a:pt x="1524000" y="655320"/>
                </a:cubicBezTo>
                <a:lnTo>
                  <a:pt x="1546860" y="640080"/>
                </a:lnTo>
                <a:cubicBezTo>
                  <a:pt x="1554480" y="635000"/>
                  <a:pt x="1563244" y="631316"/>
                  <a:pt x="1569720" y="624840"/>
                </a:cubicBezTo>
                <a:cubicBezTo>
                  <a:pt x="1636506" y="558054"/>
                  <a:pt x="1551787" y="639784"/>
                  <a:pt x="1615440" y="586740"/>
                </a:cubicBezTo>
                <a:cubicBezTo>
                  <a:pt x="1674112" y="537847"/>
                  <a:pt x="1604403" y="586478"/>
                  <a:pt x="1661160" y="548640"/>
                </a:cubicBezTo>
                <a:cubicBezTo>
                  <a:pt x="1666240" y="541020"/>
                  <a:pt x="1671077" y="533232"/>
                  <a:pt x="1676400" y="525780"/>
                </a:cubicBezTo>
                <a:cubicBezTo>
                  <a:pt x="1688082" y="509425"/>
                  <a:pt x="1704238" y="490398"/>
                  <a:pt x="1714500" y="472440"/>
                </a:cubicBezTo>
                <a:cubicBezTo>
                  <a:pt x="1720136" y="462577"/>
                  <a:pt x="1723720" y="451593"/>
                  <a:pt x="1729740" y="441960"/>
                </a:cubicBezTo>
                <a:cubicBezTo>
                  <a:pt x="1738369" y="428154"/>
                  <a:pt x="1759780" y="404740"/>
                  <a:pt x="1767840" y="388620"/>
                </a:cubicBezTo>
                <a:cubicBezTo>
                  <a:pt x="1771432" y="381436"/>
                  <a:pt x="1771559" y="372781"/>
                  <a:pt x="1775460" y="365760"/>
                </a:cubicBezTo>
                <a:cubicBezTo>
                  <a:pt x="1784355" y="349749"/>
                  <a:pt x="1795780" y="335280"/>
                  <a:pt x="1805940" y="320040"/>
                </a:cubicBezTo>
                <a:cubicBezTo>
                  <a:pt x="1811020" y="312420"/>
                  <a:pt x="1815685" y="304506"/>
                  <a:pt x="1821180" y="297180"/>
                </a:cubicBezTo>
                <a:cubicBezTo>
                  <a:pt x="1828800" y="287020"/>
                  <a:pt x="1837309" y="277470"/>
                  <a:pt x="1844040" y="266700"/>
                </a:cubicBezTo>
                <a:cubicBezTo>
                  <a:pt x="1850060" y="257067"/>
                  <a:pt x="1853436" y="245960"/>
                  <a:pt x="1859280" y="236220"/>
                </a:cubicBezTo>
                <a:cubicBezTo>
                  <a:pt x="1868704" y="220514"/>
                  <a:pt x="1879600" y="205740"/>
                  <a:pt x="1889760" y="190500"/>
                </a:cubicBezTo>
                <a:cubicBezTo>
                  <a:pt x="1894840" y="182880"/>
                  <a:pt x="1898524" y="174116"/>
                  <a:pt x="1905000" y="167640"/>
                </a:cubicBezTo>
                <a:cubicBezTo>
                  <a:pt x="1912620" y="160020"/>
                  <a:pt x="1921244" y="153286"/>
                  <a:pt x="1927860" y="144780"/>
                </a:cubicBezTo>
                <a:cubicBezTo>
                  <a:pt x="1939105" y="130322"/>
                  <a:pt x="1948180" y="114300"/>
                  <a:pt x="1958340" y="99060"/>
                </a:cubicBezTo>
                <a:cubicBezTo>
                  <a:pt x="1963420" y="91440"/>
                  <a:pt x="1967104" y="82676"/>
                  <a:pt x="1973580" y="76200"/>
                </a:cubicBezTo>
                <a:lnTo>
                  <a:pt x="1996440" y="53340"/>
                </a:lnTo>
                <a:cubicBezTo>
                  <a:pt x="1998980" y="45720"/>
                  <a:pt x="1999605" y="37163"/>
                  <a:pt x="2004060" y="30480"/>
                </a:cubicBezTo>
                <a:lnTo>
                  <a:pt x="203454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885825" y="6289675"/>
            <a:ext cx="1795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/>
              <a:t>부적합</a:t>
            </a:r>
            <a:r>
              <a:rPr lang="en-US" altLang="ko-KR" sz="1400"/>
              <a:t>(underfitting)</a:t>
            </a:r>
            <a:endParaRPr lang="ko-KR" altLang="en-US" sz="1400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536950" y="6289675"/>
            <a:ext cx="18069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 dirty="0" smtClean="0"/>
              <a:t>정적합</a:t>
            </a:r>
            <a:r>
              <a:rPr lang="en-US" altLang="ko-KR" sz="1400" dirty="0"/>
              <a:t>(good fitting)</a:t>
            </a:r>
            <a:endParaRPr lang="ko-KR" altLang="en-US" sz="1400" dirty="0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496050" y="6289675"/>
            <a:ext cx="1731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 dirty="0" err="1"/>
              <a:t>과적합</a:t>
            </a:r>
            <a:r>
              <a:rPr lang="en-US" altLang="ko-KR" sz="1400" dirty="0"/>
              <a:t>(overfitting)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분류</a:t>
            </a:r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ko-KR" altLang="en-US" b="1" dirty="0" err="1" smtClean="0"/>
              <a:t>과적합</a:t>
            </a:r>
            <a:r>
              <a:rPr lang="ko-KR" altLang="en-US" b="1" dirty="0" smtClean="0"/>
              <a:t> 회피 방법 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학습데이터</a:t>
            </a:r>
            <a:r>
              <a:rPr lang="ko-KR" altLang="en-US" dirty="0" smtClean="0"/>
              <a:t>에 대한 </a:t>
            </a:r>
            <a:r>
              <a:rPr lang="ko-KR" altLang="en-US" b="1" dirty="0" smtClean="0"/>
              <a:t>성능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b="1" dirty="0" smtClean="0"/>
              <a:t>학습</a:t>
            </a:r>
            <a:r>
              <a:rPr lang="ko-KR" altLang="en-US" dirty="0" smtClean="0"/>
              <a:t>을 </a:t>
            </a:r>
            <a:r>
              <a:rPr lang="ko-KR" altLang="en-US" b="1" dirty="0" smtClean="0"/>
              <a:t>진행</a:t>
            </a:r>
            <a:r>
              <a:rPr lang="ko-KR" altLang="en-US" dirty="0" smtClean="0"/>
              <a:t>할 수록 오류 </a:t>
            </a:r>
            <a:r>
              <a:rPr lang="ko-KR" altLang="en-US" b="1" dirty="0" smtClean="0"/>
              <a:t>개선</a:t>
            </a:r>
            <a:r>
              <a:rPr lang="ko-KR" altLang="en-US" dirty="0" smtClean="0"/>
              <a:t> 경향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지나치게 학습이 진행되면 </a:t>
            </a:r>
            <a:r>
              <a:rPr lang="ko-KR" altLang="en-US" dirty="0" err="1" smtClean="0"/>
              <a:t>과적합</a:t>
            </a:r>
            <a:r>
              <a:rPr lang="ko-KR" altLang="en-US" dirty="0" smtClean="0"/>
              <a:t> 발생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학습과정에서 별도의 </a:t>
            </a:r>
            <a:r>
              <a:rPr lang="ko-KR" altLang="en-US" b="1" dirty="0" smtClean="0">
                <a:solidFill>
                  <a:srgbClr val="0000FF"/>
                </a:solidFill>
              </a:rPr>
              <a:t>검증 데이터</a:t>
            </a:r>
            <a:r>
              <a:rPr lang="en-US" altLang="ko-KR" dirty="0" smtClean="0"/>
              <a:t>(validation data)</a:t>
            </a:r>
            <a:r>
              <a:rPr lang="ko-KR" altLang="en-US" dirty="0" smtClean="0"/>
              <a:t>에 대한 성능 평가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검증 데이터에 대한 오류가 감소하다가 증가하는 시점에 학습 중단 </a:t>
            </a:r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pic>
        <p:nvPicPr>
          <p:cNvPr id="18436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716338"/>
            <a:ext cx="3816350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6160764" y="6300712"/>
            <a:ext cx="854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200" b="1" dirty="0"/>
              <a:t>학습 시간</a:t>
            </a:r>
          </a:p>
        </p:txBody>
      </p:sp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2125444" y="3860800"/>
            <a:ext cx="646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200" b="1" dirty="0"/>
              <a:t>오류율</a:t>
            </a:r>
          </a:p>
        </p:txBody>
      </p:sp>
      <p:sp>
        <p:nvSpPr>
          <p:cNvPr id="18439" name="TextBox 7"/>
          <p:cNvSpPr txBox="1">
            <a:spLocks noChangeArrowheads="1"/>
          </p:cNvSpPr>
          <p:nvPr/>
        </p:nvSpPr>
        <p:spPr bwMode="auto">
          <a:xfrm>
            <a:off x="6124549" y="5708015"/>
            <a:ext cx="10086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200" b="1" dirty="0"/>
              <a:t>학습 데이터</a:t>
            </a:r>
          </a:p>
        </p:txBody>
      </p:sp>
      <p:sp>
        <p:nvSpPr>
          <p:cNvPr id="18440" name="TextBox 8"/>
          <p:cNvSpPr txBox="1">
            <a:spLocks noChangeArrowheads="1"/>
          </p:cNvSpPr>
          <p:nvPr/>
        </p:nvSpPr>
        <p:spPr bwMode="auto">
          <a:xfrm>
            <a:off x="5923598" y="4508907"/>
            <a:ext cx="1008609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200" b="1" dirty="0">
                <a:solidFill>
                  <a:srgbClr val="FF0000"/>
                </a:solidFill>
              </a:rPr>
              <a:t>검증 데이터</a:t>
            </a:r>
          </a:p>
        </p:txBody>
      </p:sp>
      <p:sp>
        <p:nvSpPr>
          <p:cNvPr id="18441" name="TextBox 9"/>
          <p:cNvSpPr txBox="1">
            <a:spLocks noChangeArrowheads="1"/>
          </p:cNvSpPr>
          <p:nvPr/>
        </p:nvSpPr>
        <p:spPr bwMode="auto">
          <a:xfrm>
            <a:off x="3799321" y="6439212"/>
            <a:ext cx="1217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200" b="1" dirty="0"/>
              <a:t>학습 중지 시점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4442778" y="6232525"/>
            <a:ext cx="0" cy="2206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분류</a:t>
            </a:r>
            <a:endParaRPr lang="en-US" altLang="ko-KR" dirty="0" smtClean="0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3292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b="1" dirty="0" smtClean="0"/>
              <a:t>분류기의 성능 평가 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  </a:t>
            </a:r>
            <a:endParaRPr lang="en-US" altLang="ko-KR" b="1" dirty="0"/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b="1" dirty="0" smtClean="0"/>
              <a:t>정확도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(accuracy)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dirty="0" smtClean="0"/>
              <a:t>얼마나 </a:t>
            </a:r>
            <a:r>
              <a:rPr lang="ko-KR" altLang="en-US" dirty="0"/>
              <a:t>정확하게 분류하는가</a:t>
            </a:r>
            <a:endParaRPr lang="en-US" altLang="ko-KR" dirty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b="1" dirty="0">
                <a:solidFill>
                  <a:srgbClr val="0000FF"/>
                </a:solidFill>
              </a:rPr>
              <a:t>정확도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(</a:t>
            </a:r>
            <a:r>
              <a:rPr lang="ko-KR" altLang="en-US" b="1" dirty="0" smtClean="0"/>
              <a:t>옳게 </a:t>
            </a:r>
            <a:r>
              <a:rPr lang="ko-KR" altLang="en-US" b="1" dirty="0"/>
              <a:t>분류한 데이터 개수</a:t>
            </a:r>
            <a:r>
              <a:rPr lang="en-US" altLang="ko-KR" dirty="0"/>
              <a:t>)/(</a:t>
            </a:r>
            <a:r>
              <a:rPr lang="ko-KR" altLang="en-US" b="1" dirty="0"/>
              <a:t>전체 데이터 개수</a:t>
            </a:r>
            <a:r>
              <a:rPr lang="en-US" altLang="ko-KR" dirty="0"/>
              <a:t>) 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b="1" dirty="0" smtClean="0"/>
              <a:t>테스트 데이터</a:t>
            </a:r>
            <a:r>
              <a:rPr lang="ko-KR" altLang="en-US" dirty="0" smtClean="0"/>
              <a:t>에 대한 정확도를 분류기의 정확도로 사용 </a:t>
            </a:r>
            <a:endParaRPr lang="en-US" altLang="ko-KR" dirty="0" smtClean="0"/>
          </a:p>
          <a:p>
            <a:pPr lvl="1" fontAlgn="auto">
              <a:spcBef>
                <a:spcPts val="1600"/>
              </a:spcBef>
              <a:spcAft>
                <a:spcPts val="0"/>
              </a:spcAft>
              <a:defRPr/>
            </a:pPr>
            <a:r>
              <a:rPr lang="ko-KR" altLang="en-US" dirty="0" smtClean="0"/>
              <a:t>정확도가 높은 분류기를 학습하기 위해서는 </a:t>
            </a:r>
            <a:r>
              <a:rPr lang="ko-KR" altLang="en-US" b="1" dirty="0" smtClean="0"/>
              <a:t>많은 학습데이터</a:t>
            </a:r>
            <a:r>
              <a:rPr lang="ko-KR" altLang="en-US" dirty="0" smtClean="0"/>
              <a:t>를 사용하는 것이 유리</a:t>
            </a:r>
            <a:endParaRPr lang="en-US" altLang="ko-KR" dirty="0" smtClean="0"/>
          </a:p>
          <a:p>
            <a:pPr lvl="1" fontAlgn="auto">
              <a:spcBef>
                <a:spcPts val="1600"/>
              </a:spcBef>
              <a:spcAft>
                <a:spcPts val="0"/>
              </a:spcAft>
              <a:defRPr/>
            </a:pPr>
            <a:r>
              <a:rPr lang="ko-KR" altLang="en-US" b="1" dirty="0" smtClean="0"/>
              <a:t>학습데이터</a:t>
            </a:r>
            <a:r>
              <a:rPr lang="ko-KR" altLang="en-US" dirty="0" smtClean="0"/>
              <a:t>와 </a:t>
            </a:r>
            <a:r>
              <a:rPr lang="ko-KR" altLang="en-US" b="1" dirty="0" smtClean="0"/>
              <a:t>테스트 데이터</a:t>
            </a:r>
            <a:r>
              <a:rPr lang="ko-KR" altLang="en-US" dirty="0" smtClean="0"/>
              <a:t>는 </a:t>
            </a:r>
            <a:r>
              <a:rPr lang="ko-KR" altLang="en-US" b="1" dirty="0" smtClean="0"/>
              <a:t>겹치게 않도록</a:t>
            </a:r>
            <a:r>
              <a:rPr lang="ko-KR" altLang="en-US" dirty="0" smtClean="0"/>
              <a:t> 해야 함 </a:t>
            </a:r>
            <a:endParaRPr lang="en-US" altLang="ko-KR" dirty="0" smtClean="0"/>
          </a:p>
          <a:p>
            <a:pPr marL="457200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lvl="3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3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분류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b="1" dirty="0" smtClean="0"/>
              <a:t>데이터 부족한 경우 성능평가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dirty="0" smtClean="0"/>
              <a:t>별도로 테스트 데이터를 확보하면 비효율적 </a:t>
            </a: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dirty="0" smtClean="0"/>
              <a:t>가능하면 많은 데이터를 학습에 사용하면서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성능 평가하는 방법 필요</a:t>
            </a: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b="1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rgbClr val="0000FF"/>
                </a:solidFill>
              </a:rPr>
              <a:t>K-</a:t>
            </a:r>
            <a:r>
              <a:rPr lang="ko-KR" altLang="en-US" b="1" dirty="0" smtClean="0">
                <a:solidFill>
                  <a:srgbClr val="0000FF"/>
                </a:solidFill>
              </a:rPr>
              <a:t>겹 교차검증</a:t>
            </a:r>
            <a:r>
              <a:rPr lang="en-US" altLang="ko-KR" b="1" dirty="0" smtClean="0"/>
              <a:t>(k-fold cross-validation) </a:t>
            </a:r>
            <a:r>
              <a:rPr lang="ko-KR" altLang="en-US" dirty="0" smtClean="0"/>
              <a:t>사용 </a:t>
            </a:r>
            <a:endParaRPr lang="en-US" altLang="ko-KR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sz="1600" dirty="0" smtClean="0"/>
              <a:t>전체 데이터를 </a:t>
            </a:r>
            <a:r>
              <a:rPr lang="en-US" altLang="ko-KR" sz="1600" b="1" dirty="0" smtClean="0"/>
              <a:t>k </a:t>
            </a:r>
            <a:r>
              <a:rPr lang="ko-KR" altLang="en-US" sz="1600" b="1" dirty="0" smtClean="0"/>
              <a:t>등분 </a:t>
            </a:r>
            <a:endParaRPr lang="en-US" altLang="ko-KR" sz="1600" b="1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sz="1600" b="1" dirty="0" smtClean="0"/>
              <a:t>각 등분</a:t>
            </a:r>
            <a:r>
              <a:rPr lang="ko-KR" altLang="en-US" sz="1600" dirty="0" smtClean="0"/>
              <a:t>을 한번씩 </a:t>
            </a:r>
            <a:r>
              <a:rPr lang="ko-KR" altLang="en-US" sz="1600" b="1" dirty="0" smtClean="0"/>
              <a:t>테스트 데이터</a:t>
            </a:r>
            <a:r>
              <a:rPr lang="ko-KR" altLang="en-US" sz="1600" dirty="0" smtClean="0"/>
              <a:t>로 사용하여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성능 평가를 하고 </a:t>
            </a:r>
            <a:r>
              <a:rPr lang="ko-KR" altLang="en-US" sz="1600" b="1" dirty="0" smtClean="0"/>
              <a:t>평균값</a:t>
            </a:r>
            <a:r>
              <a:rPr lang="ko-KR" altLang="en-US" sz="1600" dirty="0" smtClean="0"/>
              <a:t> 선택 </a:t>
            </a:r>
            <a:endParaRPr lang="en-US" altLang="ko-KR" sz="1600" dirty="0" smtClean="0"/>
          </a:p>
          <a:p>
            <a:pPr marL="914400" lvl="2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ko-KR" sz="1600" dirty="0" smtClean="0"/>
              <a:t> </a:t>
            </a:r>
          </a:p>
          <a:p>
            <a:pPr lvl="2" fontAlgn="auto">
              <a:spcAft>
                <a:spcPts val="0"/>
              </a:spcAft>
              <a:defRPr/>
            </a:pPr>
            <a:endParaRPr lang="en-US" altLang="ko-KR" sz="1600" dirty="0" smtClean="0"/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en-US" altLang="en-US"/>
          </a:p>
        </p:txBody>
      </p:sp>
      <p:pic>
        <p:nvPicPr>
          <p:cNvPr id="20485" name="_x180331224" descr="EMB000068842a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716338"/>
            <a:ext cx="3946525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1621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  <a:ea typeface="HY견고딕" pitchFamily="18" charset="-127"/>
              </a:rPr>
              <a:t>기계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  <a:ea typeface="HY견고딕" pitchFamily="18" charset="-127"/>
              </a:rPr>
              <a:t> 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  <a:ea typeface="HY견고딕" pitchFamily="18" charset="-127"/>
              </a:rPr>
              <a:t>학습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  <a:ea typeface="HY견고딕" pitchFamily="18" charset="-127"/>
              </a:rPr>
              <a:t/>
            </a:r>
            <a:b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  <a:ea typeface="HY견고딕" pitchFamily="18" charset="-127"/>
              </a:rPr>
            </a:b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  <a:ea typeface="HY견고딕" pitchFamily="18" charset="-127"/>
              </a:rPr>
              <a:t/>
            </a:r>
            <a:b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  <a:ea typeface="HY견고딕" pitchFamily="18" charset="-127"/>
              </a:rPr>
            </a:b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Part I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084763"/>
            <a:ext cx="6400800" cy="7207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1800" b="1" dirty="0" smtClean="0"/>
              <a:t> </a:t>
            </a:r>
            <a:endParaRPr lang="ko-KR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ko-KR" altLang="en-US" b="1" dirty="0" smtClean="0">
                <a:solidFill>
                  <a:srgbClr val="0000FF"/>
                </a:solidFill>
              </a:rPr>
              <a:t>불균형 데이터</a:t>
            </a:r>
            <a:r>
              <a:rPr lang="en-US" altLang="ko-KR" b="1" dirty="0" smtClean="0"/>
              <a:t>(imbalanced data) </a:t>
            </a:r>
            <a:r>
              <a:rPr lang="ko-KR" altLang="en-US" b="1" dirty="0" smtClean="0"/>
              <a:t>문제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특정 부류</a:t>
            </a:r>
            <a:r>
              <a:rPr lang="ko-KR" altLang="en-US" dirty="0" smtClean="0"/>
              <a:t>에 속하는 </a:t>
            </a:r>
            <a:r>
              <a:rPr lang="ko-KR" altLang="en-US" b="1" dirty="0" smtClean="0"/>
              <a:t>학습 데이터</a:t>
            </a:r>
            <a:r>
              <a:rPr lang="ko-KR" altLang="en-US" dirty="0" smtClean="0"/>
              <a:t>의 </a:t>
            </a:r>
            <a:r>
              <a:rPr lang="ko-KR" altLang="en-US" b="1" dirty="0" smtClean="0"/>
              <a:t>개수</a:t>
            </a:r>
            <a:r>
              <a:rPr lang="ko-KR" altLang="en-US" dirty="0" smtClean="0"/>
              <a:t>가 다른 부류에 비하여 </a:t>
            </a:r>
            <a:r>
              <a:rPr lang="ko-KR" altLang="en-US" b="1" dirty="0" smtClean="0"/>
              <a:t>지나치게 많은 경우 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정확도</a:t>
            </a:r>
            <a:r>
              <a:rPr lang="ko-KR" altLang="en-US" dirty="0" smtClean="0"/>
              <a:t>에 의한 성능 평가는 </a:t>
            </a:r>
            <a:r>
              <a:rPr lang="ko-KR" altLang="en-US" b="1" dirty="0" smtClean="0"/>
              <a:t>무의미</a:t>
            </a:r>
            <a:r>
              <a:rPr lang="ko-KR" altLang="en-US" dirty="0" smtClean="0"/>
              <a:t>할 수 있음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. A </a:t>
            </a:r>
            <a:r>
              <a:rPr lang="ko-KR" altLang="en-US" dirty="0" smtClean="0"/>
              <a:t>부류의 데이터가 전체의 </a:t>
            </a:r>
            <a:r>
              <a:rPr lang="en-US" altLang="ko-KR" dirty="0" smtClean="0"/>
              <a:t>99%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분류기의 출력을 항상 </a:t>
            </a:r>
            <a:r>
              <a:rPr lang="en-US" altLang="ko-KR" dirty="0" smtClean="0"/>
              <a:t>A </a:t>
            </a:r>
            <a:r>
              <a:rPr lang="ko-KR" altLang="en-US" dirty="0" smtClean="0"/>
              <a:t>부류로 하더라도 정확도는 </a:t>
            </a:r>
            <a:r>
              <a:rPr lang="en-US" altLang="ko-KR" dirty="0" smtClean="0"/>
              <a:t>99%</a:t>
            </a:r>
            <a:r>
              <a:rPr lang="ko-KR" altLang="en-US" dirty="0" smtClean="0"/>
              <a:t>가 됨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대응방안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가중치를 고려한 정확도 척도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많은 학습데이터를 갖는 부류에서 </a:t>
            </a:r>
            <a:r>
              <a:rPr lang="ko-KR" altLang="en-US" dirty="0" err="1" smtClean="0"/>
              <a:t>재표본추출</a:t>
            </a:r>
            <a:r>
              <a:rPr lang="en-US" altLang="ko-KR" dirty="0" smtClean="0"/>
              <a:t>(re-sampling) </a:t>
            </a:r>
          </a:p>
          <a:p>
            <a:pPr lvl="2"/>
            <a:r>
              <a:rPr lang="ko-KR" altLang="en-US" dirty="0" smtClean="0"/>
              <a:t>적은 학습데이터를 갖는 부류에 대해서 인공적인 데이터 생성 </a:t>
            </a:r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grpSp>
        <p:nvGrpSpPr>
          <p:cNvPr id="102" name="그룹 101"/>
          <p:cNvGrpSpPr>
            <a:grpSpLocks/>
          </p:cNvGrpSpPr>
          <p:nvPr/>
        </p:nvGrpSpPr>
        <p:grpSpPr bwMode="auto">
          <a:xfrm>
            <a:off x="2916238" y="3357563"/>
            <a:ext cx="2808287" cy="1655762"/>
            <a:chOff x="2915816" y="3356992"/>
            <a:chExt cx="2808312" cy="1656184"/>
          </a:xfrm>
        </p:grpSpPr>
        <p:sp>
          <p:nvSpPr>
            <p:cNvPr id="5" name="타원 4"/>
            <p:cNvSpPr/>
            <p:nvPr/>
          </p:nvSpPr>
          <p:spPr>
            <a:xfrm>
              <a:off x="3203156" y="4868677"/>
              <a:ext cx="73026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3355557" y="4868677"/>
              <a:ext cx="73026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276181" y="4797221"/>
              <a:ext cx="71439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3563522" y="4725766"/>
              <a:ext cx="73026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3203156" y="4652722"/>
              <a:ext cx="73026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355557" y="4581266"/>
              <a:ext cx="73026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060279" y="4436767"/>
              <a:ext cx="71439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3420645" y="4436767"/>
              <a:ext cx="71438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3636547" y="4509811"/>
              <a:ext cx="71438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3788949" y="4004857"/>
              <a:ext cx="71438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3788949" y="3572947"/>
              <a:ext cx="71438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3563522" y="4365311"/>
              <a:ext cx="73026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3995326" y="3428447"/>
              <a:ext cx="73026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3852449" y="3860357"/>
              <a:ext cx="71438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95326" y="3717446"/>
              <a:ext cx="73026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4500155" y="3572947"/>
              <a:ext cx="71438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4211228" y="3933401"/>
              <a:ext cx="73026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4284253" y="3644402"/>
              <a:ext cx="71438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4644618" y="3717446"/>
              <a:ext cx="71439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4284253" y="3788902"/>
              <a:ext cx="71438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644618" y="4004857"/>
              <a:ext cx="71439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355691" y="3933401"/>
              <a:ext cx="73026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3852449" y="4149356"/>
              <a:ext cx="71438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995326" y="4149356"/>
              <a:ext cx="73026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4068351" y="4293856"/>
              <a:ext cx="71438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3852449" y="4652722"/>
              <a:ext cx="71438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211228" y="4220812"/>
              <a:ext cx="73026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4139789" y="4509811"/>
              <a:ext cx="71439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068351" y="4797221"/>
              <a:ext cx="71438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4284253" y="4436767"/>
              <a:ext cx="71438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428716" y="4509811"/>
              <a:ext cx="71439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4571593" y="4797221"/>
              <a:ext cx="73026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4500155" y="4581266"/>
              <a:ext cx="71438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4716057" y="4293856"/>
              <a:ext cx="71438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4716057" y="4436767"/>
              <a:ext cx="71438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4860520" y="4652722"/>
              <a:ext cx="71439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4931959" y="4220812"/>
              <a:ext cx="71438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5147861" y="4365311"/>
              <a:ext cx="71438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4860520" y="4293856"/>
              <a:ext cx="71439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4355691" y="4293856"/>
              <a:ext cx="73026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4644618" y="4509811"/>
              <a:ext cx="71439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3958812" y="4304971"/>
              <a:ext cx="73026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915816" y="3356992"/>
              <a:ext cx="2808312" cy="16561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3203156" y="4004857"/>
              <a:ext cx="73026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3355557" y="4004857"/>
              <a:ext cx="73026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3276181" y="3933401"/>
              <a:ext cx="71439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3563522" y="3860357"/>
              <a:ext cx="73026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3203156" y="3788902"/>
              <a:ext cx="73026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3355557" y="3717446"/>
              <a:ext cx="73026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3060279" y="3572947"/>
              <a:ext cx="71439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3420645" y="3572947"/>
              <a:ext cx="71438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3636547" y="3717446"/>
              <a:ext cx="71438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3563522" y="3501491"/>
              <a:ext cx="73026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3492083" y="4220812"/>
              <a:ext cx="71439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4931959" y="4076312"/>
              <a:ext cx="71438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5228824" y="3933401"/>
              <a:ext cx="71439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5147861" y="3860357"/>
              <a:ext cx="71438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5363763" y="3788902"/>
              <a:ext cx="73026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5076422" y="3717446"/>
              <a:ext cx="71439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5228824" y="3644402"/>
              <a:ext cx="71439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4931959" y="3501491"/>
              <a:ext cx="71438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5292324" y="3501491"/>
              <a:ext cx="71439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5508226" y="3572947"/>
              <a:ext cx="71439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5436788" y="3428447"/>
              <a:ext cx="71438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5436788" y="4149356"/>
              <a:ext cx="71438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5219299" y="4868677"/>
              <a:ext cx="73026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5371700" y="4868677"/>
              <a:ext cx="73026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5292324" y="4797221"/>
              <a:ext cx="71439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5508226" y="4725766"/>
              <a:ext cx="71439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5219299" y="4652722"/>
              <a:ext cx="73026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5371700" y="4581266"/>
              <a:ext cx="73026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5076422" y="4436767"/>
              <a:ext cx="71439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5436788" y="4436767"/>
              <a:ext cx="71438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5508226" y="4509811"/>
              <a:ext cx="71439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5579665" y="4365311"/>
              <a:ext cx="73026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93" name="타원 92"/>
            <p:cNvSpPr/>
            <p:nvPr/>
          </p:nvSpPr>
          <p:spPr>
            <a:xfrm>
              <a:off x="4931959" y="3933401"/>
              <a:ext cx="71438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5147861" y="4149356"/>
              <a:ext cx="71438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4284253" y="4868677"/>
              <a:ext cx="71438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5579665" y="3860357"/>
              <a:ext cx="73026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5579665" y="3644402"/>
              <a:ext cx="73026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3060279" y="3860357"/>
              <a:ext cx="71439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4355691" y="4652722"/>
              <a:ext cx="73026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00" name="타원 99"/>
            <p:cNvSpPr/>
            <p:nvPr/>
          </p:nvSpPr>
          <p:spPr>
            <a:xfrm>
              <a:off x="5076422" y="3933401"/>
              <a:ext cx="71439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분류</a:t>
            </a:r>
          </a:p>
        </p:txBody>
      </p:sp>
      <p:grpSp>
        <p:nvGrpSpPr>
          <p:cNvPr id="101" name="그룹 100"/>
          <p:cNvGrpSpPr>
            <a:grpSpLocks/>
          </p:cNvGrpSpPr>
          <p:nvPr/>
        </p:nvGrpSpPr>
        <p:grpSpPr bwMode="auto">
          <a:xfrm>
            <a:off x="3563938" y="3500438"/>
            <a:ext cx="1584325" cy="1441450"/>
            <a:chOff x="3563888" y="3501008"/>
            <a:chExt cx="1584176" cy="1440160"/>
          </a:xfrm>
        </p:grpSpPr>
        <p:sp>
          <p:nvSpPr>
            <p:cNvPr id="83" name="포인트가 5개인 별 82"/>
            <p:cNvSpPr/>
            <p:nvPr/>
          </p:nvSpPr>
          <p:spPr>
            <a:xfrm>
              <a:off x="4140096" y="3566037"/>
              <a:ext cx="79368" cy="79304"/>
            </a:xfrm>
            <a:prstGeom prst="star5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4292481" y="3501008"/>
              <a:ext cx="79368" cy="79304"/>
            </a:xfrm>
            <a:prstGeom prst="star5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4492488" y="4213157"/>
              <a:ext cx="79368" cy="79304"/>
            </a:xfrm>
            <a:prstGeom prst="star5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3563888" y="4070410"/>
              <a:ext cx="79368" cy="79304"/>
            </a:xfrm>
            <a:prstGeom prst="star5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88" name="포인트가 5개인 별 87"/>
            <p:cNvSpPr/>
            <p:nvPr/>
          </p:nvSpPr>
          <p:spPr>
            <a:xfrm>
              <a:off x="3708336" y="4141784"/>
              <a:ext cx="79368" cy="79304"/>
            </a:xfrm>
            <a:prstGeom prst="star5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89" name="포인트가 5개인 별 88"/>
            <p:cNvSpPr/>
            <p:nvPr/>
          </p:nvSpPr>
          <p:spPr>
            <a:xfrm>
              <a:off x="4852817" y="4861864"/>
              <a:ext cx="79368" cy="79304"/>
            </a:xfrm>
            <a:prstGeom prst="star5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90" name="포인트가 5개인 별 89"/>
            <p:cNvSpPr/>
            <p:nvPr/>
          </p:nvSpPr>
          <p:spPr>
            <a:xfrm>
              <a:off x="5068696" y="4717530"/>
              <a:ext cx="79368" cy="79304"/>
            </a:xfrm>
            <a:prstGeom prst="star5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91" name="포인트가 5개인 별 90"/>
            <p:cNvSpPr/>
            <p:nvPr/>
          </p:nvSpPr>
          <p:spPr>
            <a:xfrm>
              <a:off x="5003615" y="4861864"/>
              <a:ext cx="79368" cy="79304"/>
            </a:xfrm>
            <a:prstGeom prst="star5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92" name="포인트가 5개인 별 91"/>
            <p:cNvSpPr/>
            <p:nvPr/>
          </p:nvSpPr>
          <p:spPr>
            <a:xfrm>
              <a:off x="4140096" y="3716715"/>
              <a:ext cx="79368" cy="79304"/>
            </a:xfrm>
            <a:prstGeom prst="star5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015468" cy="5328592"/>
              </a:xfrm>
            </p:spPr>
            <p:txBody>
              <a:bodyPr/>
              <a:lstStyle/>
              <a:p>
                <a:r>
                  <a:rPr lang="ko-KR" altLang="en-US" b="1" dirty="0" smtClean="0">
                    <a:solidFill>
                      <a:srgbClr val="0000FF"/>
                    </a:solidFill>
                  </a:rPr>
                  <a:t>불균형 데이터</a:t>
                </a:r>
                <a:r>
                  <a:rPr lang="en-US" altLang="ko-KR" b="1" dirty="0"/>
                  <a:t>(imbalanced data) </a:t>
                </a:r>
                <a:r>
                  <a:rPr lang="ko-KR" altLang="en-US" b="1" dirty="0"/>
                  <a:t>문제</a:t>
                </a:r>
                <a:r>
                  <a:rPr lang="ko-KR" altLang="en-US" dirty="0"/>
                  <a:t> </a:t>
                </a:r>
                <a:r>
                  <a:rPr lang="en-US" altLang="ko-KR" dirty="0" smtClean="0"/>
                  <a:t>– cont.</a:t>
                </a:r>
              </a:p>
              <a:p>
                <a:pPr lvl="1"/>
                <a:r>
                  <a:rPr lang="en-US" altLang="ko-KR" b="1" dirty="0" smtClean="0"/>
                  <a:t>SMOTE</a:t>
                </a:r>
                <a:r>
                  <a:rPr lang="en-US" altLang="ko-KR" dirty="0" smtClean="0"/>
                  <a:t>(Synthetic Minority Over-sampling Technique) </a:t>
                </a:r>
                <a:r>
                  <a:rPr lang="ko-KR" altLang="en-US" dirty="0" smtClean="0"/>
                  <a:t>알고리즘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빈도가 낮은 부류의 학습 데이터를 인공적으로 만들어 내는 방법 </a:t>
                </a:r>
                <a:endParaRPr lang="en-US" altLang="ko-KR" dirty="0" smtClean="0"/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ko-KR" altLang="en-US" dirty="0" smtClean="0"/>
                  <a:t>임의로 </a:t>
                </a:r>
                <a:r>
                  <a:rPr lang="ko-KR" altLang="en-US" dirty="0" err="1" smtClean="0"/>
                  <a:t>닞은</a:t>
                </a:r>
                <a:r>
                  <a:rPr lang="ko-KR" altLang="en-US" dirty="0" smtClean="0"/>
                  <a:t> 빈도 부류의 학습 데이터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ko-KR" altLang="en-US" dirty="0" smtClean="0"/>
                  <a:t> 선택 </a:t>
                </a:r>
                <a:endParaRPr lang="en-US" altLang="ko-KR" dirty="0" smtClean="0"/>
              </a:p>
              <a:p>
                <a:pPr marL="125730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ko-KR" altLang="en-US" b="1" i="1" dirty="0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k-</a:t>
                </a:r>
                <a:r>
                  <a:rPr lang="ko-KR" altLang="en-US" dirty="0" smtClean="0"/>
                  <a:t>근접이웃</a:t>
                </a:r>
                <a:r>
                  <a:rPr lang="en-US" altLang="ko-KR" dirty="0" smtClean="0"/>
                  <a:t>(k-nearest neighbor, KNN)</a:t>
                </a:r>
                <a:r>
                  <a:rPr lang="ko-KR" altLang="en-US" dirty="0" smtClean="0"/>
                  <a:t>인 같은 부류의 데이터 선택  </a:t>
                </a:r>
                <a:endParaRPr lang="en-US" altLang="ko-KR" dirty="0" smtClean="0"/>
              </a:p>
              <a:p>
                <a:pPr marL="125730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ko-KR" dirty="0" smtClean="0"/>
                  <a:t>-</a:t>
                </a:r>
                <a:r>
                  <a:rPr lang="ko-KR" altLang="en-US" dirty="0" smtClean="0"/>
                  <a:t>근접이웃 중에 무작위로 하나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 smtClean="0"/>
                  <a:t>를 선택  </a:t>
                </a:r>
                <a:endParaRPr lang="en-US" altLang="ko-KR" dirty="0" smtClean="0"/>
              </a:p>
              <a:p>
                <a:pPr marL="125730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 smtClean="0"/>
                  <a:t>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 smtClean="0"/>
                  <a:t>를 연결하는 직선 상의 무작위 위치에 새로운 데이터 생성</a:t>
                </a:r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015468" cy="5328592"/>
              </a:xfrm>
              <a:blipFill rotWithShape="0">
                <a:blip r:embed="rId3"/>
                <a:stretch>
                  <a:fillRect l="-684" t="-572" r="-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/>
          <p:cNvGrpSpPr>
            <a:grpSpLocks/>
          </p:cNvGrpSpPr>
          <p:nvPr/>
        </p:nvGrpSpPr>
        <p:grpSpPr bwMode="auto">
          <a:xfrm>
            <a:off x="2923858" y="4333791"/>
            <a:ext cx="2808287" cy="1655762"/>
            <a:chOff x="2915816" y="3356992"/>
            <a:chExt cx="2808312" cy="1656184"/>
          </a:xfrm>
        </p:grpSpPr>
        <p:sp>
          <p:nvSpPr>
            <p:cNvPr id="5" name="타원 4"/>
            <p:cNvSpPr/>
            <p:nvPr/>
          </p:nvSpPr>
          <p:spPr>
            <a:xfrm>
              <a:off x="3203156" y="4868677"/>
              <a:ext cx="73026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3355557" y="4868677"/>
              <a:ext cx="73026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276181" y="4797221"/>
              <a:ext cx="71439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3563522" y="4725766"/>
              <a:ext cx="73026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3203156" y="4652722"/>
              <a:ext cx="73026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355557" y="4581266"/>
              <a:ext cx="73026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060279" y="4436767"/>
              <a:ext cx="71439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3420645" y="4436767"/>
              <a:ext cx="71438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3636547" y="4509811"/>
              <a:ext cx="71438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3788949" y="4004857"/>
              <a:ext cx="71438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3788949" y="3572947"/>
              <a:ext cx="71438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3563522" y="4365311"/>
              <a:ext cx="73026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3995326" y="3428447"/>
              <a:ext cx="73026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3852449" y="3860357"/>
              <a:ext cx="71438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95326" y="3717446"/>
              <a:ext cx="73026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4500155" y="3572947"/>
              <a:ext cx="71438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4211228" y="3933401"/>
              <a:ext cx="73026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4284253" y="3644402"/>
              <a:ext cx="71438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4644618" y="3717446"/>
              <a:ext cx="71439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4284253" y="3788902"/>
              <a:ext cx="71438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644618" y="4004857"/>
              <a:ext cx="71439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3852449" y="4149356"/>
              <a:ext cx="71438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995326" y="4149356"/>
              <a:ext cx="73026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068351" y="4293856"/>
              <a:ext cx="71438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3852449" y="4652722"/>
              <a:ext cx="71438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4211228" y="4220812"/>
              <a:ext cx="73026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139789" y="4509811"/>
              <a:ext cx="71439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4068351" y="4797221"/>
              <a:ext cx="71438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284253" y="4436767"/>
              <a:ext cx="71438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4428716" y="4509811"/>
              <a:ext cx="71439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571593" y="4797221"/>
              <a:ext cx="73026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4500155" y="4581266"/>
              <a:ext cx="71438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4716057" y="4293856"/>
              <a:ext cx="71438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4716057" y="4436767"/>
              <a:ext cx="71438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4860520" y="4652722"/>
              <a:ext cx="71439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4931959" y="4220812"/>
              <a:ext cx="71438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5147861" y="4365311"/>
              <a:ext cx="71438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860520" y="4293856"/>
              <a:ext cx="71439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4644618" y="4509811"/>
              <a:ext cx="71439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3958812" y="4304971"/>
              <a:ext cx="73026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3356992"/>
              <a:ext cx="2808312" cy="16561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3203156" y="4004857"/>
              <a:ext cx="73026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3355557" y="4004857"/>
              <a:ext cx="73026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3276181" y="3933401"/>
              <a:ext cx="71439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3563522" y="3860357"/>
              <a:ext cx="73026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3203156" y="3788902"/>
              <a:ext cx="73026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3355557" y="3717446"/>
              <a:ext cx="73026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3060279" y="3572947"/>
              <a:ext cx="71439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3420645" y="3572947"/>
              <a:ext cx="71438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3636547" y="3717446"/>
              <a:ext cx="71438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3563522" y="3501491"/>
              <a:ext cx="73026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3492083" y="4220812"/>
              <a:ext cx="71439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4931959" y="4076312"/>
              <a:ext cx="71438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5228824" y="3933401"/>
              <a:ext cx="71439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5147861" y="3860357"/>
              <a:ext cx="71438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5363763" y="3788902"/>
              <a:ext cx="73026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5076422" y="3717446"/>
              <a:ext cx="71439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4908781" y="3793030"/>
              <a:ext cx="71439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4931959" y="3501491"/>
              <a:ext cx="71438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5292324" y="3501491"/>
              <a:ext cx="71439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5508226" y="3572947"/>
              <a:ext cx="71439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5436788" y="3428447"/>
              <a:ext cx="71438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5436788" y="4149356"/>
              <a:ext cx="71438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5219299" y="4868677"/>
              <a:ext cx="73026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5371700" y="4868677"/>
              <a:ext cx="73026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5292324" y="4797221"/>
              <a:ext cx="71439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5508226" y="4725766"/>
              <a:ext cx="71439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5219299" y="4652722"/>
              <a:ext cx="73026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5371700" y="4581266"/>
              <a:ext cx="73026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5076422" y="4436767"/>
              <a:ext cx="71439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5436788" y="4436767"/>
              <a:ext cx="71438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5508226" y="4509811"/>
              <a:ext cx="71439" cy="714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5579665" y="4365311"/>
              <a:ext cx="73026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4931959" y="3933401"/>
              <a:ext cx="71438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5147861" y="4149356"/>
              <a:ext cx="71438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>
              <a:off x="4284253" y="4868677"/>
              <a:ext cx="71438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5579665" y="3860357"/>
              <a:ext cx="73026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5579665" y="3644402"/>
              <a:ext cx="73026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3060279" y="3860357"/>
              <a:ext cx="71439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4355691" y="4652722"/>
              <a:ext cx="73026" cy="730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5076422" y="3933401"/>
              <a:ext cx="71439" cy="714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grpSp>
        <p:nvGrpSpPr>
          <p:cNvPr id="88" name="그룹 87"/>
          <p:cNvGrpSpPr>
            <a:grpSpLocks/>
          </p:cNvGrpSpPr>
          <p:nvPr/>
        </p:nvGrpSpPr>
        <p:grpSpPr bwMode="auto">
          <a:xfrm>
            <a:off x="3448209" y="4452197"/>
            <a:ext cx="1519238" cy="1441450"/>
            <a:chOff x="3563888" y="3501008"/>
            <a:chExt cx="1519095" cy="1440160"/>
          </a:xfrm>
        </p:grpSpPr>
        <p:sp>
          <p:nvSpPr>
            <p:cNvPr id="89" name="포인트가 5개인 별 88"/>
            <p:cNvSpPr/>
            <p:nvPr/>
          </p:nvSpPr>
          <p:spPr>
            <a:xfrm>
              <a:off x="4140096" y="3566037"/>
              <a:ext cx="79368" cy="79304"/>
            </a:xfrm>
            <a:prstGeom prst="star5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90" name="포인트가 5개인 별 89"/>
            <p:cNvSpPr/>
            <p:nvPr/>
          </p:nvSpPr>
          <p:spPr>
            <a:xfrm>
              <a:off x="4292481" y="3501008"/>
              <a:ext cx="79368" cy="79304"/>
            </a:xfrm>
            <a:prstGeom prst="star5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91" name="포인트가 5개인 별 90"/>
            <p:cNvSpPr/>
            <p:nvPr/>
          </p:nvSpPr>
          <p:spPr>
            <a:xfrm>
              <a:off x="4492488" y="4213157"/>
              <a:ext cx="79368" cy="79304"/>
            </a:xfrm>
            <a:prstGeom prst="star5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92" name="포인트가 5개인 별 91"/>
            <p:cNvSpPr/>
            <p:nvPr/>
          </p:nvSpPr>
          <p:spPr>
            <a:xfrm>
              <a:off x="3563888" y="4070410"/>
              <a:ext cx="79368" cy="79304"/>
            </a:xfrm>
            <a:prstGeom prst="star5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93" name="포인트가 5개인 별 92"/>
            <p:cNvSpPr/>
            <p:nvPr/>
          </p:nvSpPr>
          <p:spPr>
            <a:xfrm>
              <a:off x="3868341" y="4849810"/>
              <a:ext cx="79368" cy="79304"/>
            </a:xfrm>
            <a:prstGeom prst="star5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94" name="포인트가 5개인 별 93"/>
            <p:cNvSpPr/>
            <p:nvPr/>
          </p:nvSpPr>
          <p:spPr>
            <a:xfrm>
              <a:off x="4222433" y="4400214"/>
              <a:ext cx="79368" cy="79304"/>
            </a:xfrm>
            <a:prstGeom prst="star5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95" name="포인트가 5개인 별 94"/>
            <p:cNvSpPr/>
            <p:nvPr/>
          </p:nvSpPr>
          <p:spPr>
            <a:xfrm>
              <a:off x="4602109" y="3808078"/>
              <a:ext cx="79368" cy="79304"/>
            </a:xfrm>
            <a:prstGeom prst="star5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96" name="포인트가 5개인 별 95"/>
            <p:cNvSpPr/>
            <p:nvPr/>
          </p:nvSpPr>
          <p:spPr>
            <a:xfrm>
              <a:off x="5003615" y="4861864"/>
              <a:ext cx="79368" cy="79304"/>
            </a:xfrm>
            <a:prstGeom prst="star5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97" name="포인트가 5개인 별 96"/>
            <p:cNvSpPr/>
            <p:nvPr/>
          </p:nvSpPr>
          <p:spPr>
            <a:xfrm>
              <a:off x="4298173" y="4083111"/>
              <a:ext cx="79368" cy="79304"/>
            </a:xfrm>
            <a:prstGeom prst="star5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cxnSp>
        <p:nvCxnSpPr>
          <p:cNvPr id="99" name="직선 연결선 98"/>
          <p:cNvCxnSpPr>
            <a:stCxn id="91" idx="0"/>
            <a:endCxn id="95" idx="2"/>
          </p:cNvCxnSpPr>
          <p:nvPr/>
        </p:nvCxnSpPr>
        <p:spPr>
          <a:xfrm flipV="1">
            <a:off x="4416584" y="4838917"/>
            <a:ext cx="85103" cy="32606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4441507" y="4957700"/>
            <a:ext cx="45719" cy="4571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4461932" y="5130870"/>
                <a:ext cx="1314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sz="1100" b="1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932" y="5130870"/>
                <a:ext cx="131446" cy="169277"/>
              </a:xfrm>
              <a:prstGeom prst="rect">
                <a:avLst/>
              </a:prstGeom>
              <a:blipFill rotWithShape="0">
                <a:blip r:embed="rId4"/>
                <a:stretch>
                  <a:fillRect l="-9091" r="-4545"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4576074" y="4721877"/>
                <a:ext cx="13465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sz="1100" b="1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074" y="4721877"/>
                <a:ext cx="134652" cy="169277"/>
              </a:xfrm>
              <a:prstGeom prst="rect">
                <a:avLst/>
              </a:prstGeom>
              <a:blipFill rotWithShape="0">
                <a:blip r:embed="rId5"/>
                <a:stretch>
                  <a:fillRect l="-22727" r="-18182" b="-29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직선 연결선 108"/>
          <p:cNvCxnSpPr>
            <a:stCxn id="91" idx="1"/>
            <a:endCxn id="97" idx="3"/>
          </p:cNvCxnSpPr>
          <p:nvPr/>
        </p:nvCxnSpPr>
        <p:spPr>
          <a:xfrm flipH="1" flipV="1">
            <a:off x="4246779" y="5114196"/>
            <a:ext cx="130117" cy="8110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94" idx="4"/>
            <a:endCxn id="91" idx="2"/>
          </p:cNvCxnSpPr>
          <p:nvPr/>
        </p:nvCxnSpPr>
        <p:spPr>
          <a:xfrm flipV="1">
            <a:off x="4186191" y="5244359"/>
            <a:ext cx="205864" cy="13816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4515272" y="4902270"/>
                <a:ext cx="1218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sz="1100" b="1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272" y="4902270"/>
                <a:ext cx="121828" cy="169277"/>
              </a:xfrm>
              <a:prstGeom prst="rect">
                <a:avLst/>
              </a:prstGeom>
              <a:blipFill rotWithShape="0">
                <a:blip r:embed="rId6"/>
                <a:stretch>
                  <a:fillRect l="-10000" r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1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이진 분류기의 성능 평가 </a:t>
            </a:r>
            <a:endParaRPr lang="en-US" altLang="ko-KR" b="1" dirty="0" smtClean="0"/>
          </a:p>
          <a:p>
            <a:pPr lvl="1"/>
            <a:r>
              <a:rPr lang="ko-KR" altLang="en-US" b="1" dirty="0"/>
              <a:t>이진 </a:t>
            </a:r>
            <a:r>
              <a:rPr lang="ko-KR" altLang="en-US" b="1" dirty="0" smtClean="0"/>
              <a:t>분류기</a:t>
            </a:r>
            <a:r>
              <a:rPr lang="en-US" altLang="ko-KR" dirty="0" smtClean="0"/>
              <a:t>(binary classifier)</a:t>
            </a:r>
            <a:endParaRPr lang="en-US" altLang="ko-KR" dirty="0"/>
          </a:p>
          <a:p>
            <a:pPr lvl="2"/>
            <a:r>
              <a:rPr lang="ko-KR" altLang="en-US" dirty="0" smtClean="0"/>
              <a:t>두 </a:t>
            </a:r>
            <a:r>
              <a:rPr lang="ko-KR" altLang="en-US" dirty="0"/>
              <a:t>개의 부류만을 갖는 데이터에 대한 </a:t>
            </a:r>
            <a:r>
              <a:rPr lang="ko-KR" altLang="en-US" dirty="0" smtClean="0"/>
              <a:t>분류기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민감도</a:t>
            </a:r>
            <a:r>
              <a:rPr lang="en-US" altLang="ko-KR" dirty="0" smtClean="0"/>
              <a:t>(sensitivity)/</a:t>
            </a:r>
            <a:r>
              <a:rPr lang="ko-KR" altLang="en-US" smtClean="0"/>
              <a:t>재현율</a:t>
            </a:r>
            <a:r>
              <a:rPr lang="en-US" altLang="ko-KR" dirty="0" smtClean="0"/>
              <a:t>(recall)/</a:t>
            </a:r>
            <a:r>
              <a:rPr lang="ko-KR" altLang="en-US" smtClean="0"/>
              <a:t>진양성율</a:t>
            </a:r>
            <a:r>
              <a:rPr lang="en-US" altLang="ko-KR" dirty="0" smtClean="0"/>
              <a:t>(true</a:t>
            </a:r>
            <a:r>
              <a:rPr lang="ko-KR" altLang="en-US" smtClean="0"/>
              <a:t> </a:t>
            </a:r>
            <a:r>
              <a:rPr lang="en-US" altLang="ko-KR" dirty="0" smtClean="0"/>
              <a:t>positive rate)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특이도</a:t>
            </a:r>
            <a:r>
              <a:rPr lang="en-US" altLang="ko-KR" dirty="0" smtClean="0"/>
              <a:t>(specificity)/</a:t>
            </a:r>
            <a:r>
              <a:rPr lang="ko-KR" altLang="en-US" smtClean="0"/>
              <a:t>진음성율</a:t>
            </a:r>
            <a:r>
              <a:rPr lang="en-US" altLang="ko-KR" dirty="0" smtClean="0"/>
              <a:t>(true negative rate)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281" y="2313192"/>
            <a:ext cx="5457825" cy="1838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079" y="4871705"/>
            <a:ext cx="1562100" cy="466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691" y="5858593"/>
            <a:ext cx="16668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74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smtClean="0"/>
              <a:t>이진 분류기의 성능 평가 </a:t>
            </a:r>
            <a:r>
              <a:rPr lang="en-US" altLang="ko-KR" b="1" dirty="0" smtClean="0"/>
              <a:t>– cont. </a:t>
            </a:r>
            <a:r>
              <a:rPr lang="ko-KR" altLang="en-US" b="1" smtClean="0"/>
              <a:t> </a:t>
            </a:r>
            <a:endParaRPr lang="en-US" altLang="ko-KR" b="1" dirty="0" smtClean="0"/>
          </a:p>
          <a:p>
            <a:pPr lvl="2"/>
            <a:endParaRPr lang="en-US" altLang="ko-KR" dirty="0" smtClean="0"/>
          </a:p>
          <a:p>
            <a:pPr lvl="2">
              <a:spcBef>
                <a:spcPts val="1200"/>
              </a:spcBef>
            </a:pPr>
            <a:r>
              <a:rPr lang="ko-KR" altLang="en-US" dirty="0" smtClean="0"/>
              <a:t>정밀도</a:t>
            </a:r>
            <a:r>
              <a:rPr lang="en-US" altLang="ko-KR" dirty="0" smtClean="0"/>
              <a:t>(precision)</a:t>
            </a:r>
          </a:p>
          <a:p>
            <a:pPr lvl="2">
              <a:spcBef>
                <a:spcPts val="1200"/>
              </a:spcBef>
            </a:pPr>
            <a:endParaRPr lang="en-US" altLang="ko-KR" dirty="0"/>
          </a:p>
          <a:p>
            <a:pPr lvl="2">
              <a:spcBef>
                <a:spcPts val="1200"/>
              </a:spcBef>
            </a:pPr>
            <a:r>
              <a:rPr lang="ko-KR" altLang="en-US" dirty="0" smtClean="0"/>
              <a:t>음성</a:t>
            </a:r>
            <a:r>
              <a:rPr lang="en-US" altLang="ko-KR" dirty="0"/>
              <a:t> </a:t>
            </a:r>
            <a:r>
              <a:rPr lang="ko-KR" altLang="en-US" smtClean="0"/>
              <a:t>예측도 </a:t>
            </a:r>
            <a:endParaRPr lang="en-US" altLang="ko-KR" dirty="0" smtClean="0"/>
          </a:p>
          <a:p>
            <a:pPr marL="914400" lvl="2" indent="0">
              <a:spcBef>
                <a:spcPts val="1200"/>
              </a:spcBef>
              <a:buNone/>
            </a:pPr>
            <a:endParaRPr lang="en-US" altLang="ko-KR" dirty="0" smtClean="0"/>
          </a:p>
          <a:p>
            <a:pPr lvl="2">
              <a:spcBef>
                <a:spcPts val="1200"/>
              </a:spcBef>
            </a:pPr>
            <a:r>
              <a:rPr lang="ko-KR" altLang="en-US" dirty="0" err="1" smtClean="0"/>
              <a:t>위양성율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>
              <a:spcBef>
                <a:spcPts val="1200"/>
              </a:spcBef>
            </a:pPr>
            <a:endParaRPr lang="en-US" altLang="ko-KR" dirty="0"/>
          </a:p>
          <a:p>
            <a:pPr lvl="2">
              <a:spcBef>
                <a:spcPts val="1200"/>
              </a:spcBef>
            </a:pPr>
            <a:r>
              <a:rPr lang="ko-KR" altLang="en-US" dirty="0" err="1" smtClean="0"/>
              <a:t>위발견율</a:t>
            </a:r>
            <a:endParaRPr lang="en-US" altLang="ko-KR" dirty="0" smtClean="0"/>
          </a:p>
          <a:p>
            <a:pPr lvl="2">
              <a:spcBef>
                <a:spcPts val="1200"/>
              </a:spcBef>
            </a:pPr>
            <a:endParaRPr lang="en-US" altLang="ko-KR" dirty="0"/>
          </a:p>
          <a:p>
            <a:pPr lvl="2">
              <a:spcBef>
                <a:spcPts val="1200"/>
              </a:spcBef>
            </a:pPr>
            <a:r>
              <a:rPr lang="ko-KR" altLang="en-US" dirty="0" smtClean="0"/>
              <a:t>정확도 </a:t>
            </a:r>
            <a:endParaRPr lang="en-US" altLang="ko-KR" dirty="0" smtClean="0"/>
          </a:p>
          <a:p>
            <a:pPr lvl="2">
              <a:spcBef>
                <a:spcPts val="1200"/>
              </a:spcBef>
            </a:pPr>
            <a:endParaRPr lang="en-US" altLang="ko-KR" dirty="0"/>
          </a:p>
          <a:p>
            <a:pPr lvl="2">
              <a:spcBef>
                <a:spcPts val="1200"/>
              </a:spcBef>
            </a:pPr>
            <a:r>
              <a:rPr lang="en-US" altLang="ko-KR" dirty="0" smtClean="0"/>
              <a:t>F1 </a:t>
            </a:r>
            <a:r>
              <a:rPr lang="ko-KR" altLang="en-US" smtClean="0"/>
              <a:t>측도 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278" y="980728"/>
            <a:ext cx="3849789" cy="1296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280" y="2198770"/>
            <a:ext cx="1685925" cy="428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280" y="3082413"/>
            <a:ext cx="1952625" cy="457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0280" y="3786729"/>
            <a:ext cx="2724150" cy="4857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4723" y="4572664"/>
            <a:ext cx="2733675" cy="4762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4723" y="5324605"/>
            <a:ext cx="2362200" cy="4572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1873" y="6059436"/>
            <a:ext cx="22479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9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이진 분류기의 성능 평가 </a:t>
            </a:r>
            <a:r>
              <a:rPr lang="en-US" altLang="ko-KR" b="1" dirty="0"/>
              <a:t>– cont. </a:t>
            </a:r>
            <a:r>
              <a:rPr lang="ko-KR" altLang="en-US" b="1"/>
              <a:t> </a:t>
            </a:r>
            <a:endParaRPr lang="en-US" altLang="ko-KR" b="1" dirty="0"/>
          </a:p>
          <a:p>
            <a:pPr lvl="1"/>
            <a:r>
              <a:rPr lang="en-US" altLang="ko-KR" b="1" dirty="0" smtClean="0"/>
              <a:t>ROC </a:t>
            </a:r>
            <a:r>
              <a:rPr lang="ko-KR" altLang="en-US" b="1" smtClean="0"/>
              <a:t>곡선 </a:t>
            </a:r>
            <a:endParaRPr lang="en-US" altLang="ko-KR" b="1" dirty="0" smtClean="0"/>
          </a:p>
          <a:p>
            <a:pPr lvl="2"/>
            <a:r>
              <a:rPr lang="ko-KR" altLang="en-US" dirty="0" smtClean="0"/>
              <a:t>부류 판정 </a:t>
            </a:r>
            <a:r>
              <a:rPr lang="ko-KR" altLang="en-US" dirty="0" err="1" smtClean="0"/>
              <a:t>임계값에</a:t>
            </a:r>
            <a:r>
              <a:rPr lang="ko-KR" altLang="en-US" dirty="0" smtClean="0"/>
              <a:t> 따른 </a:t>
            </a:r>
            <a:r>
              <a:rPr lang="en-US" altLang="ko-KR" dirty="0" smtClean="0"/>
              <a:t>(</a:t>
            </a:r>
            <a:r>
              <a:rPr lang="ko-KR" altLang="en-US" smtClean="0"/>
              <a:t>위양성율</a:t>
            </a:r>
            <a:r>
              <a:rPr lang="en-US" altLang="ko-KR" dirty="0" smtClean="0"/>
              <a:t>, </a:t>
            </a:r>
            <a:r>
              <a:rPr lang="ko-KR" altLang="en-US" smtClean="0"/>
              <a:t>민감도</a:t>
            </a:r>
            <a:r>
              <a:rPr lang="en-US" altLang="ko-KR" dirty="0" smtClean="0"/>
              <a:t>) </a:t>
            </a:r>
            <a:r>
              <a:rPr lang="ko-KR" altLang="en-US" smtClean="0"/>
              <a:t>그래프 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AUC</a:t>
            </a:r>
            <a:r>
              <a:rPr lang="en-US" altLang="ko-KR" dirty="0" smtClean="0"/>
              <a:t>(Area </a:t>
            </a:r>
            <a:r>
              <a:rPr lang="en-US" altLang="ko-KR" dirty="0"/>
              <a:t>Under the </a:t>
            </a:r>
            <a:r>
              <a:rPr lang="en-US" altLang="ko-KR" dirty="0" smtClean="0"/>
              <a:t>Curve)</a:t>
            </a:r>
          </a:p>
          <a:p>
            <a:pPr lvl="2"/>
            <a:r>
              <a:rPr lang="en-US" altLang="ko-KR" dirty="0" smtClean="0"/>
              <a:t>ROC </a:t>
            </a:r>
            <a:r>
              <a:rPr lang="ko-KR" altLang="en-US" smtClean="0"/>
              <a:t>곡선에서 곡선 아래 부분의 면적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 수록 </a:t>
            </a:r>
            <a:r>
              <a:rPr lang="ko-KR" altLang="en-US" dirty="0" err="1" smtClean="0"/>
              <a:t>바람직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84" y="3409709"/>
            <a:ext cx="6597599" cy="320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3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/>
              <a:t>3.2 </a:t>
            </a:r>
            <a:r>
              <a:rPr lang="ko-KR" altLang="en-US" smtClean="0"/>
              <a:t>지도학습 </a:t>
            </a:r>
            <a:r>
              <a:rPr lang="en-US" altLang="ko-KR" dirty="0" smtClean="0"/>
              <a:t>- </a:t>
            </a:r>
            <a:r>
              <a:rPr lang="ko-KR" altLang="en-US" smtClean="0"/>
              <a:t>회귀</a:t>
            </a:r>
            <a:endParaRPr lang="ko-KR" altLang="en-US" dirty="0"/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ko-KR" altLang="en-US" b="1" dirty="0" smtClean="0"/>
              <a:t>회귀 </a:t>
            </a:r>
            <a:r>
              <a:rPr lang="en-US" altLang="ko-KR" dirty="0" smtClean="0"/>
              <a:t>(regression) </a:t>
            </a:r>
          </a:p>
          <a:p>
            <a:pPr lvl="1"/>
            <a:r>
              <a:rPr lang="ko-KR" altLang="en-US" b="1" dirty="0" smtClean="0"/>
              <a:t>학습 데이터에 부합</a:t>
            </a:r>
            <a:r>
              <a:rPr lang="ko-KR" altLang="en-US" dirty="0" smtClean="0"/>
              <a:t>되는 </a:t>
            </a:r>
            <a:r>
              <a:rPr lang="ko-KR" altLang="en-US" b="1" dirty="0" err="1" smtClean="0"/>
              <a:t>출력</a:t>
            </a:r>
            <a:r>
              <a:rPr lang="ko-KR" altLang="en-US" dirty="0" err="1" smtClean="0"/>
              <a:t>값이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실수</a:t>
            </a:r>
            <a:r>
              <a:rPr lang="ko-KR" altLang="en-US" dirty="0" smtClean="0"/>
              <a:t>인 함수를 찾는 문제</a:t>
            </a:r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252413" y="6683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22533" name="_x276203760" descr="EMB000013f863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 b="1154"/>
          <a:stretch>
            <a:fillRect/>
          </a:stretch>
        </p:blipFill>
        <p:spPr bwMode="auto">
          <a:xfrm>
            <a:off x="1979613" y="3429000"/>
            <a:ext cx="41211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67744" y="2420888"/>
            <a:ext cx="3847272" cy="397096"/>
          </a:xfrm>
          <a:prstGeom prst="rect">
            <a:avLst/>
          </a:prstGeom>
          <a:blipFill rotWithShape="1">
            <a:blip r:embed="rId3"/>
            <a:stretch>
              <a:fillRect l="-317" t="-109231" b="-16923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회귀</a:t>
            </a:r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ko-KR" altLang="en-US" b="1" dirty="0" smtClean="0"/>
              <a:t>회귀 </a:t>
            </a:r>
            <a:r>
              <a:rPr lang="en-US" altLang="ko-KR" dirty="0" smtClean="0"/>
              <a:t>(regression) – cont. </a:t>
            </a:r>
          </a:p>
          <a:p>
            <a:pPr lvl="1"/>
            <a:r>
              <a:rPr lang="ko-KR" altLang="en-US" b="1" dirty="0" smtClean="0"/>
              <a:t>성능 </a:t>
            </a:r>
            <a:endParaRPr lang="ko-KR" altLang="en-US" dirty="0" smtClean="0"/>
          </a:p>
          <a:p>
            <a:pPr lvl="2"/>
            <a:r>
              <a:rPr lang="ko-KR" altLang="en-US" b="1" dirty="0" smtClean="0"/>
              <a:t>오차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smtClean="0"/>
              <a:t>예측값과 실제값의 차이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테스트 데이터들에 대한</a:t>
            </a:r>
            <a:r>
              <a:rPr lang="en-US" altLang="ko-KR" dirty="0" smtClean="0"/>
              <a:t> (</a:t>
            </a:r>
            <a:r>
              <a:rPr lang="ko-KR" altLang="en-US" smtClean="0"/>
              <a:t>예측값 </a:t>
            </a:r>
            <a:r>
              <a:rPr lang="en-US" altLang="ko-KR" dirty="0" smtClean="0"/>
              <a:t>– </a:t>
            </a:r>
            <a:r>
              <a:rPr lang="ko-KR" altLang="en-US" smtClean="0"/>
              <a:t>실제값</a:t>
            </a:r>
            <a:r>
              <a:rPr lang="en-US" altLang="ko-KR" dirty="0" smtClean="0"/>
              <a:t>)</a:t>
            </a:r>
            <a:r>
              <a:rPr lang="en-US" altLang="ko-KR" baseline="30000" dirty="0" smtClean="0"/>
              <a:t>2</a:t>
            </a:r>
            <a:r>
              <a:rPr lang="ko-KR" altLang="en-US" smtClean="0"/>
              <a:t>의 평균 또는 평균의 제곱근</a:t>
            </a:r>
            <a:endParaRPr lang="en-US" altLang="ko-KR" dirty="0" smtClean="0"/>
          </a:p>
          <a:p>
            <a:pPr lvl="2"/>
            <a:endParaRPr lang="en-US" altLang="ko-KR" b="1" dirty="0" smtClean="0"/>
          </a:p>
          <a:p>
            <a:pPr lvl="2"/>
            <a:endParaRPr lang="en-US" altLang="ko-KR" b="1" dirty="0" smtClean="0"/>
          </a:p>
          <a:p>
            <a:pPr lvl="2"/>
            <a:endParaRPr lang="en-US" altLang="ko-KR" b="1" dirty="0" smtClean="0"/>
          </a:p>
          <a:p>
            <a:pPr lvl="2"/>
            <a:r>
              <a:rPr lang="ko-KR" altLang="en-US" b="1" dirty="0" smtClean="0"/>
              <a:t>모델</a:t>
            </a:r>
            <a:r>
              <a:rPr lang="ko-KR" altLang="en-US" dirty="0" smtClean="0"/>
              <a:t>의 종류</a:t>
            </a:r>
            <a:r>
              <a:rPr lang="en-US" altLang="ko-KR" dirty="0" smtClean="0"/>
              <a:t>(</a:t>
            </a:r>
            <a:r>
              <a:rPr lang="ko-KR" altLang="en-US" b="1" smtClean="0"/>
              <a:t>함수의 종류</a:t>
            </a:r>
            <a:r>
              <a:rPr lang="en-US" altLang="ko-KR" dirty="0" smtClean="0"/>
              <a:t>)</a:t>
            </a:r>
            <a:r>
              <a:rPr lang="ko-KR" altLang="en-US" smtClean="0"/>
              <a:t>에 영향을 받음</a:t>
            </a: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252413" y="6683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95736" y="2780928"/>
            <a:ext cx="2683683" cy="484941"/>
          </a:xfrm>
          <a:prstGeom prst="rect">
            <a:avLst/>
          </a:prstGeom>
          <a:blipFill rotWithShape="1">
            <a:blip r:embed="rId2"/>
            <a:stretch>
              <a:fillRect t="-78750" b="-128750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221163"/>
            <a:ext cx="30765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292600"/>
            <a:ext cx="30670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회귀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ko-KR" altLang="en-US" b="1" dirty="0" smtClean="0"/>
              <a:t>회귀</a:t>
            </a:r>
            <a:r>
              <a:rPr lang="ko-KR" altLang="en-US" dirty="0" smtClean="0"/>
              <a:t>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과적합</a:t>
            </a:r>
            <a:r>
              <a:rPr lang="en-US" altLang="ko-KR" dirty="0" smtClean="0"/>
              <a:t>(overfitting)</a:t>
            </a:r>
            <a:r>
              <a:rPr lang="ko-KR" altLang="en-US" smtClean="0"/>
              <a:t>과 </a:t>
            </a:r>
            <a:r>
              <a:rPr lang="ko-KR" altLang="en-US" b="1" smtClean="0"/>
              <a:t>부적합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underfitting</a:t>
            </a:r>
            <a:r>
              <a:rPr lang="en-US" altLang="ko-KR" dirty="0" smtClean="0"/>
              <a:t>)  </a:t>
            </a:r>
          </a:p>
          <a:p>
            <a:pPr lvl="1"/>
            <a:r>
              <a:rPr lang="ko-KR" altLang="en-US" b="1" dirty="0" err="1" smtClean="0"/>
              <a:t>과적합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lvl="2"/>
            <a:r>
              <a:rPr lang="ko-KR" altLang="en-US" dirty="0" smtClean="0"/>
              <a:t>지나치게 복잡한 모델</a:t>
            </a:r>
            <a:r>
              <a:rPr lang="en-US" altLang="ko-KR" dirty="0" smtClean="0"/>
              <a:t>(</a:t>
            </a:r>
            <a:r>
              <a:rPr lang="ko-KR" altLang="en-US" smtClean="0"/>
              <a:t>함수</a:t>
            </a:r>
            <a:r>
              <a:rPr lang="en-US" altLang="ko-KR" dirty="0" smtClean="0"/>
              <a:t>) </a:t>
            </a:r>
            <a:r>
              <a:rPr lang="ko-KR" altLang="en-US" smtClean="0"/>
              <a:t>사용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b="1" dirty="0" smtClean="0"/>
              <a:t>부적합 </a:t>
            </a:r>
            <a:endParaRPr lang="en-US" altLang="ko-KR" b="1" dirty="0" smtClean="0"/>
          </a:p>
          <a:p>
            <a:pPr lvl="2"/>
            <a:r>
              <a:rPr lang="ko-KR" altLang="en-US" dirty="0" smtClean="0"/>
              <a:t>지나치게 단순한 모델</a:t>
            </a:r>
            <a:r>
              <a:rPr lang="en-US" altLang="ko-KR" dirty="0" smtClean="0"/>
              <a:t>(</a:t>
            </a:r>
            <a:r>
              <a:rPr lang="ko-KR" altLang="en-US" smtClean="0"/>
              <a:t>함수</a:t>
            </a:r>
            <a:r>
              <a:rPr lang="en-US" altLang="ko-KR" dirty="0" smtClean="0"/>
              <a:t>) </a:t>
            </a:r>
            <a:r>
              <a:rPr lang="ko-KR" altLang="en-US" smtClean="0"/>
              <a:t>사용  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885825" y="5568950"/>
            <a:ext cx="1795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/>
              <a:t>부적합</a:t>
            </a:r>
            <a:r>
              <a:rPr lang="en-US" altLang="ko-KR" sz="1400"/>
              <a:t>(underfitting)</a:t>
            </a:r>
            <a:endParaRPr lang="ko-KR" altLang="en-US" sz="1400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736975" y="5568950"/>
            <a:ext cx="18069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 dirty="0" smtClean="0"/>
              <a:t>정적합</a:t>
            </a:r>
            <a:r>
              <a:rPr lang="en-US" altLang="ko-KR" sz="1400" dirty="0"/>
              <a:t>(good fitting)</a:t>
            </a:r>
            <a:endParaRPr lang="ko-KR" altLang="en-US" sz="1400" dirty="0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496050" y="5568950"/>
            <a:ext cx="1731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/>
              <a:t>과적합</a:t>
            </a:r>
            <a:r>
              <a:rPr lang="en-US" altLang="ko-KR" sz="1400"/>
              <a:t>(overfitting)</a:t>
            </a:r>
            <a:endParaRPr lang="ko-KR" altLang="en-US" sz="1400"/>
          </a:p>
        </p:txBody>
      </p:sp>
      <p:grpSp>
        <p:nvGrpSpPr>
          <p:cNvPr id="24583" name="그룹 11"/>
          <p:cNvGrpSpPr>
            <a:grpSpLocks/>
          </p:cNvGrpSpPr>
          <p:nvPr/>
        </p:nvGrpSpPr>
        <p:grpSpPr bwMode="auto">
          <a:xfrm>
            <a:off x="552450" y="3886200"/>
            <a:ext cx="2265363" cy="1304925"/>
            <a:chOff x="971600" y="4605512"/>
            <a:chExt cx="1872208" cy="1305759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971600" y="5804841"/>
              <a:ext cx="18722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 flipH="1" flipV="1">
              <a:off x="1043760" y="4605512"/>
              <a:ext cx="7872" cy="13057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타원 65"/>
          <p:cNvSpPr/>
          <p:nvPr/>
        </p:nvSpPr>
        <p:spPr>
          <a:xfrm>
            <a:off x="841375" y="4365625"/>
            <a:ext cx="71438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1019175" y="4570413"/>
            <a:ext cx="71438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962025" y="4275138"/>
            <a:ext cx="73025" cy="714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1141413" y="4437063"/>
            <a:ext cx="73025" cy="714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995363" y="4437063"/>
            <a:ext cx="71437" cy="714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1363663" y="4462463"/>
            <a:ext cx="71437" cy="714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1219200" y="4635500"/>
            <a:ext cx="71438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1633538" y="4724400"/>
            <a:ext cx="71437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1560513" y="4581525"/>
            <a:ext cx="73025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849438" y="4652963"/>
            <a:ext cx="71437" cy="714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2001838" y="4724400"/>
            <a:ext cx="71437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1766888" y="4602163"/>
            <a:ext cx="73025" cy="714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2065338" y="4581525"/>
            <a:ext cx="71437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2209800" y="4581525"/>
            <a:ext cx="71438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2281238" y="4437063"/>
            <a:ext cx="71437" cy="714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2065338" y="4652963"/>
            <a:ext cx="71437" cy="714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1489075" y="4724400"/>
            <a:ext cx="71438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84" name="타원 83"/>
          <p:cNvSpPr/>
          <p:nvPr/>
        </p:nvSpPr>
        <p:spPr>
          <a:xfrm>
            <a:off x="2352675" y="4581525"/>
            <a:ext cx="73025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85" name="타원 84"/>
          <p:cNvSpPr/>
          <p:nvPr/>
        </p:nvSpPr>
        <p:spPr>
          <a:xfrm>
            <a:off x="2489200" y="4365625"/>
            <a:ext cx="73025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2154238" y="4581525"/>
            <a:ext cx="71437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2425700" y="4518025"/>
            <a:ext cx="71438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1433513" y="4598988"/>
            <a:ext cx="73025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95" name="타원 94"/>
          <p:cNvSpPr/>
          <p:nvPr/>
        </p:nvSpPr>
        <p:spPr>
          <a:xfrm>
            <a:off x="1289050" y="4560888"/>
            <a:ext cx="71438" cy="714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96" name="타원 95"/>
          <p:cNvSpPr/>
          <p:nvPr/>
        </p:nvSpPr>
        <p:spPr>
          <a:xfrm>
            <a:off x="1560513" y="4652963"/>
            <a:ext cx="73025" cy="714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grpSp>
        <p:nvGrpSpPr>
          <p:cNvPr id="24608" name="그룹 96"/>
          <p:cNvGrpSpPr>
            <a:grpSpLocks/>
          </p:cNvGrpSpPr>
          <p:nvPr/>
        </p:nvGrpSpPr>
        <p:grpSpPr bwMode="auto">
          <a:xfrm>
            <a:off x="3459163" y="3886200"/>
            <a:ext cx="2265362" cy="1306513"/>
            <a:chOff x="971600" y="4605512"/>
            <a:chExt cx="1872208" cy="1305759"/>
          </a:xfrm>
        </p:grpSpPr>
        <p:cxnSp>
          <p:nvCxnSpPr>
            <p:cNvPr id="98" name="직선 화살표 연결선 97"/>
            <p:cNvCxnSpPr/>
            <p:nvPr/>
          </p:nvCxnSpPr>
          <p:spPr>
            <a:xfrm>
              <a:off x="971600" y="5804969"/>
              <a:ext cx="18722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/>
            <p:nvPr/>
          </p:nvCxnSpPr>
          <p:spPr>
            <a:xfrm flipH="1" flipV="1">
              <a:off x="1043759" y="4605512"/>
              <a:ext cx="7872" cy="13057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타원 99"/>
          <p:cNvSpPr/>
          <p:nvPr/>
        </p:nvSpPr>
        <p:spPr>
          <a:xfrm>
            <a:off x="3746500" y="4365625"/>
            <a:ext cx="73025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924300" y="4572000"/>
            <a:ext cx="73025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3868738" y="4276725"/>
            <a:ext cx="71437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4048125" y="4438650"/>
            <a:ext cx="71438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3900488" y="4438650"/>
            <a:ext cx="73025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268788" y="4464050"/>
            <a:ext cx="71437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124325" y="4637088"/>
            <a:ext cx="73025" cy="714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4538663" y="4725988"/>
            <a:ext cx="71437" cy="714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4467225" y="4581525"/>
            <a:ext cx="71438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4754563" y="4654550"/>
            <a:ext cx="73025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4906963" y="4725988"/>
            <a:ext cx="73025" cy="714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4672013" y="4602163"/>
            <a:ext cx="73025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4970463" y="4581525"/>
            <a:ext cx="73025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5114925" y="4581525"/>
            <a:ext cx="71438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5186363" y="4438650"/>
            <a:ext cx="73025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4970463" y="4654550"/>
            <a:ext cx="73025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116" name="타원 115"/>
          <p:cNvSpPr/>
          <p:nvPr/>
        </p:nvSpPr>
        <p:spPr>
          <a:xfrm>
            <a:off x="4394200" y="4725988"/>
            <a:ext cx="73025" cy="714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117" name="타원 116"/>
          <p:cNvSpPr/>
          <p:nvPr/>
        </p:nvSpPr>
        <p:spPr>
          <a:xfrm>
            <a:off x="5259388" y="4581525"/>
            <a:ext cx="71437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118" name="타원 117"/>
          <p:cNvSpPr/>
          <p:nvPr/>
        </p:nvSpPr>
        <p:spPr>
          <a:xfrm>
            <a:off x="5395913" y="4365625"/>
            <a:ext cx="71437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119" name="타원 118"/>
          <p:cNvSpPr/>
          <p:nvPr/>
        </p:nvSpPr>
        <p:spPr>
          <a:xfrm>
            <a:off x="5059363" y="4581525"/>
            <a:ext cx="73025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123" name="타원 122"/>
          <p:cNvSpPr/>
          <p:nvPr/>
        </p:nvSpPr>
        <p:spPr>
          <a:xfrm>
            <a:off x="5330825" y="4518025"/>
            <a:ext cx="71438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124" name="타원 123"/>
          <p:cNvSpPr/>
          <p:nvPr/>
        </p:nvSpPr>
        <p:spPr>
          <a:xfrm>
            <a:off x="4340225" y="4600575"/>
            <a:ext cx="71438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125" name="타원 124"/>
          <p:cNvSpPr/>
          <p:nvPr/>
        </p:nvSpPr>
        <p:spPr>
          <a:xfrm>
            <a:off x="4194175" y="4562475"/>
            <a:ext cx="71438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126" name="타원 125"/>
          <p:cNvSpPr/>
          <p:nvPr/>
        </p:nvSpPr>
        <p:spPr>
          <a:xfrm>
            <a:off x="4467225" y="4654550"/>
            <a:ext cx="71438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grpSp>
        <p:nvGrpSpPr>
          <p:cNvPr id="24633" name="그룹 126"/>
          <p:cNvGrpSpPr>
            <a:grpSpLocks/>
          </p:cNvGrpSpPr>
          <p:nvPr/>
        </p:nvGrpSpPr>
        <p:grpSpPr bwMode="auto">
          <a:xfrm>
            <a:off x="6338888" y="3886200"/>
            <a:ext cx="2265362" cy="1306513"/>
            <a:chOff x="971600" y="4605512"/>
            <a:chExt cx="1872208" cy="1305759"/>
          </a:xfrm>
        </p:grpSpPr>
        <p:cxnSp>
          <p:nvCxnSpPr>
            <p:cNvPr id="128" name="직선 화살표 연결선 127"/>
            <p:cNvCxnSpPr/>
            <p:nvPr/>
          </p:nvCxnSpPr>
          <p:spPr>
            <a:xfrm>
              <a:off x="971600" y="5804969"/>
              <a:ext cx="18722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/>
            <p:cNvCxnSpPr/>
            <p:nvPr/>
          </p:nvCxnSpPr>
          <p:spPr>
            <a:xfrm flipH="1" flipV="1">
              <a:off x="1043759" y="4605512"/>
              <a:ext cx="7872" cy="13057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타원 129"/>
          <p:cNvSpPr/>
          <p:nvPr/>
        </p:nvSpPr>
        <p:spPr>
          <a:xfrm>
            <a:off x="6627813" y="4365625"/>
            <a:ext cx="71437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6805613" y="4572000"/>
            <a:ext cx="71437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6748463" y="4276725"/>
            <a:ext cx="71437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6927850" y="4438650"/>
            <a:ext cx="71438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6781800" y="4438650"/>
            <a:ext cx="71438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7148513" y="4464050"/>
            <a:ext cx="73025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7005638" y="4637088"/>
            <a:ext cx="71437" cy="714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7419975" y="4725988"/>
            <a:ext cx="71438" cy="714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7346950" y="4581525"/>
            <a:ext cx="73025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7635875" y="4654550"/>
            <a:ext cx="71438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7788275" y="4725988"/>
            <a:ext cx="71438" cy="714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7553325" y="4602163"/>
            <a:ext cx="71438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7851775" y="4581525"/>
            <a:ext cx="71438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7994650" y="4581525"/>
            <a:ext cx="73025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8067675" y="4438650"/>
            <a:ext cx="71438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7851775" y="4654550"/>
            <a:ext cx="71438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146" name="타원 145"/>
          <p:cNvSpPr/>
          <p:nvPr/>
        </p:nvSpPr>
        <p:spPr>
          <a:xfrm>
            <a:off x="7275513" y="4725988"/>
            <a:ext cx="71437" cy="714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147" name="타원 146"/>
          <p:cNvSpPr/>
          <p:nvPr/>
        </p:nvSpPr>
        <p:spPr>
          <a:xfrm>
            <a:off x="8139113" y="4581525"/>
            <a:ext cx="71437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148" name="타원 147"/>
          <p:cNvSpPr/>
          <p:nvPr/>
        </p:nvSpPr>
        <p:spPr>
          <a:xfrm>
            <a:off x="8275638" y="4365625"/>
            <a:ext cx="71437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149" name="타원 148"/>
          <p:cNvSpPr/>
          <p:nvPr/>
        </p:nvSpPr>
        <p:spPr>
          <a:xfrm>
            <a:off x="7940675" y="4581525"/>
            <a:ext cx="71438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153" name="타원 152"/>
          <p:cNvSpPr/>
          <p:nvPr/>
        </p:nvSpPr>
        <p:spPr>
          <a:xfrm>
            <a:off x="8210550" y="4518025"/>
            <a:ext cx="73025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154" name="타원 153"/>
          <p:cNvSpPr/>
          <p:nvPr/>
        </p:nvSpPr>
        <p:spPr>
          <a:xfrm>
            <a:off x="7219950" y="4600575"/>
            <a:ext cx="71438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155" name="타원 154"/>
          <p:cNvSpPr/>
          <p:nvPr/>
        </p:nvSpPr>
        <p:spPr>
          <a:xfrm>
            <a:off x="7073900" y="4562475"/>
            <a:ext cx="73025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156" name="타원 155"/>
          <p:cNvSpPr/>
          <p:nvPr/>
        </p:nvSpPr>
        <p:spPr>
          <a:xfrm>
            <a:off x="7346950" y="4654550"/>
            <a:ext cx="73025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152" name="자유형 151"/>
          <p:cNvSpPr/>
          <p:nvPr/>
        </p:nvSpPr>
        <p:spPr>
          <a:xfrm>
            <a:off x="6592888" y="4229100"/>
            <a:ext cx="1701800" cy="528638"/>
          </a:xfrm>
          <a:custGeom>
            <a:avLst/>
            <a:gdLst>
              <a:gd name="connsiteX0" fmla="*/ 0 w 1701959"/>
              <a:gd name="connsiteY0" fmla="*/ 0 h 528320"/>
              <a:gd name="connsiteX1" fmla="*/ 68580 w 1701959"/>
              <a:gd name="connsiteY1" fmla="*/ 162560 h 528320"/>
              <a:gd name="connsiteX2" fmla="*/ 73660 w 1701959"/>
              <a:gd name="connsiteY2" fmla="*/ 177800 h 528320"/>
              <a:gd name="connsiteX3" fmla="*/ 96520 w 1701959"/>
              <a:gd name="connsiteY3" fmla="*/ 190500 h 528320"/>
              <a:gd name="connsiteX4" fmla="*/ 127000 w 1701959"/>
              <a:gd name="connsiteY4" fmla="*/ 187960 h 528320"/>
              <a:gd name="connsiteX5" fmla="*/ 139700 w 1701959"/>
              <a:gd name="connsiteY5" fmla="*/ 175260 h 528320"/>
              <a:gd name="connsiteX6" fmla="*/ 147320 w 1701959"/>
              <a:gd name="connsiteY6" fmla="*/ 170180 h 528320"/>
              <a:gd name="connsiteX7" fmla="*/ 154940 w 1701959"/>
              <a:gd name="connsiteY7" fmla="*/ 154940 h 528320"/>
              <a:gd name="connsiteX8" fmla="*/ 157480 w 1701959"/>
              <a:gd name="connsiteY8" fmla="*/ 147320 h 528320"/>
              <a:gd name="connsiteX9" fmla="*/ 160020 w 1701959"/>
              <a:gd name="connsiteY9" fmla="*/ 129540 h 528320"/>
              <a:gd name="connsiteX10" fmla="*/ 165100 w 1701959"/>
              <a:gd name="connsiteY10" fmla="*/ 114300 h 528320"/>
              <a:gd name="connsiteX11" fmla="*/ 172720 w 1701959"/>
              <a:gd name="connsiteY11" fmla="*/ 86360 h 528320"/>
              <a:gd name="connsiteX12" fmla="*/ 180340 w 1701959"/>
              <a:gd name="connsiteY12" fmla="*/ 78740 h 528320"/>
              <a:gd name="connsiteX13" fmla="*/ 193040 w 1701959"/>
              <a:gd name="connsiteY13" fmla="*/ 81280 h 528320"/>
              <a:gd name="connsiteX14" fmla="*/ 195580 w 1701959"/>
              <a:gd name="connsiteY14" fmla="*/ 88900 h 528320"/>
              <a:gd name="connsiteX15" fmla="*/ 203200 w 1701959"/>
              <a:gd name="connsiteY15" fmla="*/ 99060 h 528320"/>
              <a:gd name="connsiteX16" fmla="*/ 210820 w 1701959"/>
              <a:gd name="connsiteY16" fmla="*/ 114300 h 528320"/>
              <a:gd name="connsiteX17" fmla="*/ 218440 w 1701959"/>
              <a:gd name="connsiteY17" fmla="*/ 137160 h 528320"/>
              <a:gd name="connsiteX18" fmla="*/ 223520 w 1701959"/>
              <a:gd name="connsiteY18" fmla="*/ 152400 h 528320"/>
              <a:gd name="connsiteX19" fmla="*/ 226060 w 1701959"/>
              <a:gd name="connsiteY19" fmla="*/ 160020 h 528320"/>
              <a:gd name="connsiteX20" fmla="*/ 228600 w 1701959"/>
              <a:gd name="connsiteY20" fmla="*/ 170180 h 528320"/>
              <a:gd name="connsiteX21" fmla="*/ 231140 w 1701959"/>
              <a:gd name="connsiteY21" fmla="*/ 200660 h 528320"/>
              <a:gd name="connsiteX22" fmla="*/ 236220 w 1701959"/>
              <a:gd name="connsiteY22" fmla="*/ 261620 h 528320"/>
              <a:gd name="connsiteX23" fmla="*/ 238760 w 1701959"/>
              <a:gd name="connsiteY23" fmla="*/ 304800 h 528320"/>
              <a:gd name="connsiteX24" fmla="*/ 241300 w 1701959"/>
              <a:gd name="connsiteY24" fmla="*/ 314960 h 528320"/>
              <a:gd name="connsiteX25" fmla="*/ 246380 w 1701959"/>
              <a:gd name="connsiteY25" fmla="*/ 330200 h 528320"/>
              <a:gd name="connsiteX26" fmla="*/ 251460 w 1701959"/>
              <a:gd name="connsiteY26" fmla="*/ 368300 h 528320"/>
              <a:gd name="connsiteX27" fmla="*/ 259080 w 1701959"/>
              <a:gd name="connsiteY27" fmla="*/ 386080 h 528320"/>
              <a:gd name="connsiteX28" fmla="*/ 266700 w 1701959"/>
              <a:gd name="connsiteY28" fmla="*/ 388620 h 528320"/>
              <a:gd name="connsiteX29" fmla="*/ 297180 w 1701959"/>
              <a:gd name="connsiteY29" fmla="*/ 381000 h 528320"/>
              <a:gd name="connsiteX30" fmla="*/ 312420 w 1701959"/>
              <a:gd name="connsiteY30" fmla="*/ 373380 h 528320"/>
              <a:gd name="connsiteX31" fmla="*/ 317500 w 1701959"/>
              <a:gd name="connsiteY31" fmla="*/ 365760 h 528320"/>
              <a:gd name="connsiteX32" fmla="*/ 330200 w 1701959"/>
              <a:gd name="connsiteY32" fmla="*/ 345440 h 528320"/>
              <a:gd name="connsiteX33" fmla="*/ 337820 w 1701959"/>
              <a:gd name="connsiteY33" fmla="*/ 322580 h 528320"/>
              <a:gd name="connsiteX34" fmla="*/ 342900 w 1701959"/>
              <a:gd name="connsiteY34" fmla="*/ 307340 h 528320"/>
              <a:gd name="connsiteX35" fmla="*/ 345440 w 1701959"/>
              <a:gd name="connsiteY35" fmla="*/ 299720 h 528320"/>
              <a:gd name="connsiteX36" fmla="*/ 347980 w 1701959"/>
              <a:gd name="connsiteY36" fmla="*/ 289560 h 528320"/>
              <a:gd name="connsiteX37" fmla="*/ 353060 w 1701959"/>
              <a:gd name="connsiteY37" fmla="*/ 281940 h 528320"/>
              <a:gd name="connsiteX38" fmla="*/ 358140 w 1701959"/>
              <a:gd name="connsiteY38" fmla="*/ 266700 h 528320"/>
              <a:gd name="connsiteX39" fmla="*/ 363220 w 1701959"/>
              <a:gd name="connsiteY39" fmla="*/ 259080 h 528320"/>
              <a:gd name="connsiteX40" fmla="*/ 373380 w 1701959"/>
              <a:gd name="connsiteY40" fmla="*/ 243840 h 528320"/>
              <a:gd name="connsiteX41" fmla="*/ 381000 w 1701959"/>
              <a:gd name="connsiteY41" fmla="*/ 241300 h 528320"/>
              <a:gd name="connsiteX42" fmla="*/ 396240 w 1701959"/>
              <a:gd name="connsiteY42" fmla="*/ 243840 h 528320"/>
              <a:gd name="connsiteX43" fmla="*/ 414020 w 1701959"/>
              <a:gd name="connsiteY43" fmla="*/ 271780 h 528320"/>
              <a:gd name="connsiteX44" fmla="*/ 421640 w 1701959"/>
              <a:gd name="connsiteY44" fmla="*/ 297180 h 528320"/>
              <a:gd name="connsiteX45" fmla="*/ 426720 w 1701959"/>
              <a:gd name="connsiteY45" fmla="*/ 327660 h 528320"/>
              <a:gd name="connsiteX46" fmla="*/ 429260 w 1701959"/>
              <a:gd name="connsiteY46" fmla="*/ 406400 h 528320"/>
              <a:gd name="connsiteX47" fmla="*/ 431800 w 1701959"/>
              <a:gd name="connsiteY47" fmla="*/ 414020 h 528320"/>
              <a:gd name="connsiteX48" fmla="*/ 434340 w 1701959"/>
              <a:gd name="connsiteY48" fmla="*/ 426720 h 528320"/>
              <a:gd name="connsiteX49" fmla="*/ 436880 w 1701959"/>
              <a:gd name="connsiteY49" fmla="*/ 434340 h 528320"/>
              <a:gd name="connsiteX50" fmla="*/ 439420 w 1701959"/>
              <a:gd name="connsiteY50" fmla="*/ 447040 h 528320"/>
              <a:gd name="connsiteX51" fmla="*/ 441960 w 1701959"/>
              <a:gd name="connsiteY51" fmla="*/ 457200 h 528320"/>
              <a:gd name="connsiteX52" fmla="*/ 449580 w 1701959"/>
              <a:gd name="connsiteY52" fmla="*/ 459740 h 528320"/>
              <a:gd name="connsiteX53" fmla="*/ 482600 w 1701959"/>
              <a:gd name="connsiteY53" fmla="*/ 457200 h 528320"/>
              <a:gd name="connsiteX54" fmla="*/ 490220 w 1701959"/>
              <a:gd name="connsiteY54" fmla="*/ 452120 h 528320"/>
              <a:gd name="connsiteX55" fmla="*/ 497840 w 1701959"/>
              <a:gd name="connsiteY55" fmla="*/ 449580 h 528320"/>
              <a:gd name="connsiteX56" fmla="*/ 508000 w 1701959"/>
              <a:gd name="connsiteY56" fmla="*/ 441960 h 528320"/>
              <a:gd name="connsiteX57" fmla="*/ 515620 w 1701959"/>
              <a:gd name="connsiteY57" fmla="*/ 436880 h 528320"/>
              <a:gd name="connsiteX58" fmla="*/ 518160 w 1701959"/>
              <a:gd name="connsiteY58" fmla="*/ 429260 h 528320"/>
              <a:gd name="connsiteX59" fmla="*/ 523240 w 1701959"/>
              <a:gd name="connsiteY59" fmla="*/ 421640 h 528320"/>
              <a:gd name="connsiteX60" fmla="*/ 528320 w 1701959"/>
              <a:gd name="connsiteY60" fmla="*/ 406400 h 528320"/>
              <a:gd name="connsiteX61" fmla="*/ 533400 w 1701959"/>
              <a:gd name="connsiteY61" fmla="*/ 388620 h 528320"/>
              <a:gd name="connsiteX62" fmla="*/ 535940 w 1701959"/>
              <a:gd name="connsiteY62" fmla="*/ 381000 h 528320"/>
              <a:gd name="connsiteX63" fmla="*/ 538480 w 1701959"/>
              <a:gd name="connsiteY63" fmla="*/ 365760 h 528320"/>
              <a:gd name="connsiteX64" fmla="*/ 543560 w 1701959"/>
              <a:gd name="connsiteY64" fmla="*/ 350520 h 528320"/>
              <a:gd name="connsiteX65" fmla="*/ 546100 w 1701959"/>
              <a:gd name="connsiteY65" fmla="*/ 342900 h 528320"/>
              <a:gd name="connsiteX66" fmla="*/ 551180 w 1701959"/>
              <a:gd name="connsiteY66" fmla="*/ 335280 h 528320"/>
              <a:gd name="connsiteX67" fmla="*/ 558800 w 1701959"/>
              <a:gd name="connsiteY67" fmla="*/ 314960 h 528320"/>
              <a:gd name="connsiteX68" fmla="*/ 563880 w 1701959"/>
              <a:gd name="connsiteY68" fmla="*/ 299720 h 528320"/>
              <a:gd name="connsiteX69" fmla="*/ 576580 w 1701959"/>
              <a:gd name="connsiteY69" fmla="*/ 276860 h 528320"/>
              <a:gd name="connsiteX70" fmla="*/ 584200 w 1701959"/>
              <a:gd name="connsiteY70" fmla="*/ 271780 h 528320"/>
              <a:gd name="connsiteX71" fmla="*/ 607060 w 1701959"/>
              <a:gd name="connsiteY71" fmla="*/ 274320 h 528320"/>
              <a:gd name="connsiteX72" fmla="*/ 614680 w 1701959"/>
              <a:gd name="connsiteY72" fmla="*/ 279400 h 528320"/>
              <a:gd name="connsiteX73" fmla="*/ 637540 w 1701959"/>
              <a:gd name="connsiteY73" fmla="*/ 307340 h 528320"/>
              <a:gd name="connsiteX74" fmla="*/ 645160 w 1701959"/>
              <a:gd name="connsiteY74" fmla="*/ 322580 h 528320"/>
              <a:gd name="connsiteX75" fmla="*/ 650240 w 1701959"/>
              <a:gd name="connsiteY75" fmla="*/ 342900 h 528320"/>
              <a:gd name="connsiteX76" fmla="*/ 657860 w 1701959"/>
              <a:gd name="connsiteY76" fmla="*/ 358140 h 528320"/>
              <a:gd name="connsiteX77" fmla="*/ 660400 w 1701959"/>
              <a:gd name="connsiteY77" fmla="*/ 439420 h 528320"/>
              <a:gd name="connsiteX78" fmla="*/ 662940 w 1701959"/>
              <a:gd name="connsiteY78" fmla="*/ 449580 h 528320"/>
              <a:gd name="connsiteX79" fmla="*/ 668020 w 1701959"/>
              <a:gd name="connsiteY79" fmla="*/ 459740 h 528320"/>
              <a:gd name="connsiteX80" fmla="*/ 670560 w 1701959"/>
              <a:gd name="connsiteY80" fmla="*/ 467360 h 528320"/>
              <a:gd name="connsiteX81" fmla="*/ 698500 w 1701959"/>
              <a:gd name="connsiteY81" fmla="*/ 502920 h 528320"/>
              <a:gd name="connsiteX82" fmla="*/ 706120 w 1701959"/>
              <a:gd name="connsiteY82" fmla="*/ 510540 h 528320"/>
              <a:gd name="connsiteX83" fmla="*/ 708660 w 1701959"/>
              <a:gd name="connsiteY83" fmla="*/ 520700 h 528320"/>
              <a:gd name="connsiteX84" fmla="*/ 741680 w 1701959"/>
              <a:gd name="connsiteY84" fmla="*/ 523240 h 528320"/>
              <a:gd name="connsiteX85" fmla="*/ 749300 w 1701959"/>
              <a:gd name="connsiteY85" fmla="*/ 520700 h 528320"/>
              <a:gd name="connsiteX86" fmla="*/ 762000 w 1701959"/>
              <a:gd name="connsiteY86" fmla="*/ 505460 h 528320"/>
              <a:gd name="connsiteX87" fmla="*/ 769620 w 1701959"/>
              <a:gd name="connsiteY87" fmla="*/ 500380 h 528320"/>
              <a:gd name="connsiteX88" fmla="*/ 772160 w 1701959"/>
              <a:gd name="connsiteY88" fmla="*/ 487680 h 528320"/>
              <a:gd name="connsiteX89" fmla="*/ 777240 w 1701959"/>
              <a:gd name="connsiteY89" fmla="*/ 472440 h 528320"/>
              <a:gd name="connsiteX90" fmla="*/ 779780 w 1701959"/>
              <a:gd name="connsiteY90" fmla="*/ 441960 h 528320"/>
              <a:gd name="connsiteX91" fmla="*/ 787400 w 1701959"/>
              <a:gd name="connsiteY91" fmla="*/ 391160 h 528320"/>
              <a:gd name="connsiteX92" fmla="*/ 789940 w 1701959"/>
              <a:gd name="connsiteY92" fmla="*/ 381000 h 528320"/>
              <a:gd name="connsiteX93" fmla="*/ 797560 w 1701959"/>
              <a:gd name="connsiteY93" fmla="*/ 373380 h 528320"/>
              <a:gd name="connsiteX94" fmla="*/ 812800 w 1701959"/>
              <a:gd name="connsiteY94" fmla="*/ 375920 h 528320"/>
              <a:gd name="connsiteX95" fmla="*/ 817880 w 1701959"/>
              <a:gd name="connsiteY95" fmla="*/ 386080 h 528320"/>
              <a:gd name="connsiteX96" fmla="*/ 825500 w 1701959"/>
              <a:gd name="connsiteY96" fmla="*/ 396240 h 528320"/>
              <a:gd name="connsiteX97" fmla="*/ 828040 w 1701959"/>
              <a:gd name="connsiteY97" fmla="*/ 403860 h 528320"/>
              <a:gd name="connsiteX98" fmla="*/ 838200 w 1701959"/>
              <a:gd name="connsiteY98" fmla="*/ 424180 h 528320"/>
              <a:gd name="connsiteX99" fmla="*/ 845820 w 1701959"/>
              <a:gd name="connsiteY99" fmla="*/ 439420 h 528320"/>
              <a:gd name="connsiteX100" fmla="*/ 853440 w 1701959"/>
              <a:gd name="connsiteY100" fmla="*/ 454660 h 528320"/>
              <a:gd name="connsiteX101" fmla="*/ 855980 w 1701959"/>
              <a:gd name="connsiteY101" fmla="*/ 467360 h 528320"/>
              <a:gd name="connsiteX102" fmla="*/ 866140 w 1701959"/>
              <a:gd name="connsiteY102" fmla="*/ 485140 h 528320"/>
              <a:gd name="connsiteX103" fmla="*/ 871220 w 1701959"/>
              <a:gd name="connsiteY103" fmla="*/ 500380 h 528320"/>
              <a:gd name="connsiteX104" fmla="*/ 873760 w 1701959"/>
              <a:gd name="connsiteY104" fmla="*/ 508000 h 528320"/>
              <a:gd name="connsiteX105" fmla="*/ 878840 w 1701959"/>
              <a:gd name="connsiteY105" fmla="*/ 518160 h 528320"/>
              <a:gd name="connsiteX106" fmla="*/ 899160 w 1701959"/>
              <a:gd name="connsiteY106" fmla="*/ 515620 h 528320"/>
              <a:gd name="connsiteX107" fmla="*/ 906780 w 1701959"/>
              <a:gd name="connsiteY107" fmla="*/ 510540 h 528320"/>
              <a:gd name="connsiteX108" fmla="*/ 914400 w 1701959"/>
              <a:gd name="connsiteY108" fmla="*/ 508000 h 528320"/>
              <a:gd name="connsiteX109" fmla="*/ 929640 w 1701959"/>
              <a:gd name="connsiteY109" fmla="*/ 495300 h 528320"/>
              <a:gd name="connsiteX110" fmla="*/ 944880 w 1701959"/>
              <a:gd name="connsiteY110" fmla="*/ 482600 h 528320"/>
              <a:gd name="connsiteX111" fmla="*/ 955040 w 1701959"/>
              <a:gd name="connsiteY111" fmla="*/ 467360 h 528320"/>
              <a:gd name="connsiteX112" fmla="*/ 965200 w 1701959"/>
              <a:gd name="connsiteY112" fmla="*/ 452120 h 528320"/>
              <a:gd name="connsiteX113" fmla="*/ 970280 w 1701959"/>
              <a:gd name="connsiteY113" fmla="*/ 444500 h 528320"/>
              <a:gd name="connsiteX114" fmla="*/ 977900 w 1701959"/>
              <a:gd name="connsiteY114" fmla="*/ 436880 h 528320"/>
              <a:gd name="connsiteX115" fmla="*/ 990600 w 1701959"/>
              <a:gd name="connsiteY115" fmla="*/ 424180 h 528320"/>
              <a:gd name="connsiteX116" fmla="*/ 995680 w 1701959"/>
              <a:gd name="connsiteY116" fmla="*/ 416560 h 528320"/>
              <a:gd name="connsiteX117" fmla="*/ 1054100 w 1701959"/>
              <a:gd name="connsiteY117" fmla="*/ 421640 h 528320"/>
              <a:gd name="connsiteX118" fmla="*/ 1064260 w 1701959"/>
              <a:gd name="connsiteY118" fmla="*/ 426720 h 528320"/>
              <a:gd name="connsiteX119" fmla="*/ 1071880 w 1701959"/>
              <a:gd name="connsiteY119" fmla="*/ 434340 h 528320"/>
              <a:gd name="connsiteX120" fmla="*/ 1087120 w 1701959"/>
              <a:gd name="connsiteY120" fmla="*/ 444500 h 528320"/>
              <a:gd name="connsiteX121" fmla="*/ 1092200 w 1701959"/>
              <a:gd name="connsiteY121" fmla="*/ 452120 h 528320"/>
              <a:gd name="connsiteX122" fmla="*/ 1107440 w 1701959"/>
              <a:gd name="connsiteY122" fmla="*/ 467360 h 528320"/>
              <a:gd name="connsiteX123" fmla="*/ 1112520 w 1701959"/>
              <a:gd name="connsiteY123" fmla="*/ 474980 h 528320"/>
              <a:gd name="connsiteX124" fmla="*/ 1122680 w 1701959"/>
              <a:gd name="connsiteY124" fmla="*/ 482600 h 528320"/>
              <a:gd name="connsiteX125" fmla="*/ 1127760 w 1701959"/>
              <a:gd name="connsiteY125" fmla="*/ 490220 h 528320"/>
              <a:gd name="connsiteX126" fmla="*/ 1145540 w 1701959"/>
              <a:gd name="connsiteY126" fmla="*/ 505460 h 528320"/>
              <a:gd name="connsiteX127" fmla="*/ 1160780 w 1701959"/>
              <a:gd name="connsiteY127" fmla="*/ 515620 h 528320"/>
              <a:gd name="connsiteX128" fmla="*/ 1170940 w 1701959"/>
              <a:gd name="connsiteY128" fmla="*/ 523240 h 528320"/>
              <a:gd name="connsiteX129" fmla="*/ 1181100 w 1701959"/>
              <a:gd name="connsiteY129" fmla="*/ 525780 h 528320"/>
              <a:gd name="connsiteX130" fmla="*/ 1188720 w 1701959"/>
              <a:gd name="connsiteY130" fmla="*/ 528320 h 528320"/>
              <a:gd name="connsiteX131" fmla="*/ 1221740 w 1701959"/>
              <a:gd name="connsiteY131" fmla="*/ 525780 h 528320"/>
              <a:gd name="connsiteX132" fmla="*/ 1231900 w 1701959"/>
              <a:gd name="connsiteY132" fmla="*/ 523240 h 528320"/>
              <a:gd name="connsiteX133" fmla="*/ 1247140 w 1701959"/>
              <a:gd name="connsiteY133" fmla="*/ 513080 h 528320"/>
              <a:gd name="connsiteX134" fmla="*/ 1252220 w 1701959"/>
              <a:gd name="connsiteY134" fmla="*/ 505460 h 528320"/>
              <a:gd name="connsiteX135" fmla="*/ 1267460 w 1701959"/>
              <a:gd name="connsiteY135" fmla="*/ 495300 h 528320"/>
              <a:gd name="connsiteX136" fmla="*/ 1277620 w 1701959"/>
              <a:gd name="connsiteY136" fmla="*/ 480060 h 528320"/>
              <a:gd name="connsiteX137" fmla="*/ 1280160 w 1701959"/>
              <a:gd name="connsiteY137" fmla="*/ 472440 h 528320"/>
              <a:gd name="connsiteX138" fmla="*/ 1285240 w 1701959"/>
              <a:gd name="connsiteY138" fmla="*/ 452120 h 528320"/>
              <a:gd name="connsiteX139" fmla="*/ 1290320 w 1701959"/>
              <a:gd name="connsiteY139" fmla="*/ 419100 h 528320"/>
              <a:gd name="connsiteX140" fmla="*/ 1292860 w 1701959"/>
              <a:gd name="connsiteY140" fmla="*/ 411480 h 528320"/>
              <a:gd name="connsiteX141" fmla="*/ 1295400 w 1701959"/>
              <a:gd name="connsiteY141" fmla="*/ 401320 h 528320"/>
              <a:gd name="connsiteX142" fmla="*/ 1313180 w 1701959"/>
              <a:gd name="connsiteY142" fmla="*/ 378460 h 528320"/>
              <a:gd name="connsiteX143" fmla="*/ 1320800 w 1701959"/>
              <a:gd name="connsiteY143" fmla="*/ 373380 h 528320"/>
              <a:gd name="connsiteX144" fmla="*/ 1353820 w 1701959"/>
              <a:gd name="connsiteY144" fmla="*/ 375920 h 528320"/>
              <a:gd name="connsiteX145" fmla="*/ 1361440 w 1701959"/>
              <a:gd name="connsiteY145" fmla="*/ 378460 h 528320"/>
              <a:gd name="connsiteX146" fmla="*/ 1386840 w 1701959"/>
              <a:gd name="connsiteY146" fmla="*/ 383540 h 528320"/>
              <a:gd name="connsiteX147" fmla="*/ 1394460 w 1701959"/>
              <a:gd name="connsiteY147" fmla="*/ 386080 h 528320"/>
              <a:gd name="connsiteX148" fmla="*/ 1430020 w 1701959"/>
              <a:gd name="connsiteY148" fmla="*/ 391160 h 528320"/>
              <a:gd name="connsiteX149" fmla="*/ 1460500 w 1701959"/>
              <a:gd name="connsiteY149" fmla="*/ 393700 h 528320"/>
              <a:gd name="connsiteX150" fmla="*/ 1480820 w 1701959"/>
              <a:gd name="connsiteY150" fmla="*/ 363220 h 528320"/>
              <a:gd name="connsiteX151" fmla="*/ 1485900 w 1701959"/>
              <a:gd name="connsiteY151" fmla="*/ 355600 h 528320"/>
              <a:gd name="connsiteX152" fmla="*/ 1490980 w 1701959"/>
              <a:gd name="connsiteY152" fmla="*/ 347980 h 528320"/>
              <a:gd name="connsiteX153" fmla="*/ 1496060 w 1701959"/>
              <a:gd name="connsiteY153" fmla="*/ 332740 h 528320"/>
              <a:gd name="connsiteX154" fmla="*/ 1498600 w 1701959"/>
              <a:gd name="connsiteY154" fmla="*/ 325120 h 528320"/>
              <a:gd name="connsiteX155" fmla="*/ 1503680 w 1701959"/>
              <a:gd name="connsiteY155" fmla="*/ 259080 h 528320"/>
              <a:gd name="connsiteX156" fmla="*/ 1508760 w 1701959"/>
              <a:gd name="connsiteY156" fmla="*/ 251460 h 528320"/>
              <a:gd name="connsiteX157" fmla="*/ 1524000 w 1701959"/>
              <a:gd name="connsiteY157" fmla="*/ 246380 h 528320"/>
              <a:gd name="connsiteX158" fmla="*/ 1536700 w 1701959"/>
              <a:gd name="connsiteY158" fmla="*/ 248920 h 528320"/>
              <a:gd name="connsiteX159" fmla="*/ 1549400 w 1701959"/>
              <a:gd name="connsiteY159" fmla="*/ 266700 h 528320"/>
              <a:gd name="connsiteX160" fmla="*/ 1559560 w 1701959"/>
              <a:gd name="connsiteY160" fmla="*/ 281940 h 528320"/>
              <a:gd name="connsiteX161" fmla="*/ 1564640 w 1701959"/>
              <a:gd name="connsiteY161" fmla="*/ 304800 h 528320"/>
              <a:gd name="connsiteX162" fmla="*/ 1567180 w 1701959"/>
              <a:gd name="connsiteY162" fmla="*/ 312420 h 528320"/>
              <a:gd name="connsiteX163" fmla="*/ 1574800 w 1701959"/>
              <a:gd name="connsiteY163" fmla="*/ 347980 h 528320"/>
              <a:gd name="connsiteX164" fmla="*/ 1579880 w 1701959"/>
              <a:gd name="connsiteY164" fmla="*/ 381000 h 528320"/>
              <a:gd name="connsiteX165" fmla="*/ 1582420 w 1701959"/>
              <a:gd name="connsiteY165" fmla="*/ 388620 h 528320"/>
              <a:gd name="connsiteX166" fmla="*/ 1607820 w 1701959"/>
              <a:gd name="connsiteY166" fmla="*/ 386080 h 528320"/>
              <a:gd name="connsiteX167" fmla="*/ 1615440 w 1701959"/>
              <a:gd name="connsiteY167" fmla="*/ 383540 h 528320"/>
              <a:gd name="connsiteX168" fmla="*/ 1620520 w 1701959"/>
              <a:gd name="connsiteY168" fmla="*/ 375920 h 528320"/>
              <a:gd name="connsiteX169" fmla="*/ 1628140 w 1701959"/>
              <a:gd name="connsiteY169" fmla="*/ 370840 h 528320"/>
              <a:gd name="connsiteX170" fmla="*/ 1648460 w 1701959"/>
              <a:gd name="connsiteY170" fmla="*/ 347980 h 528320"/>
              <a:gd name="connsiteX171" fmla="*/ 1661160 w 1701959"/>
              <a:gd name="connsiteY171" fmla="*/ 317500 h 528320"/>
              <a:gd name="connsiteX172" fmla="*/ 1668780 w 1701959"/>
              <a:gd name="connsiteY172" fmla="*/ 307340 h 528320"/>
              <a:gd name="connsiteX173" fmla="*/ 1673860 w 1701959"/>
              <a:gd name="connsiteY173" fmla="*/ 289560 h 528320"/>
              <a:gd name="connsiteX174" fmla="*/ 1676400 w 1701959"/>
              <a:gd name="connsiteY174" fmla="*/ 281940 h 528320"/>
              <a:gd name="connsiteX175" fmla="*/ 1678940 w 1701959"/>
              <a:gd name="connsiteY175" fmla="*/ 271780 h 528320"/>
              <a:gd name="connsiteX176" fmla="*/ 1684020 w 1701959"/>
              <a:gd name="connsiteY176" fmla="*/ 254000 h 528320"/>
              <a:gd name="connsiteX177" fmla="*/ 1686560 w 1701959"/>
              <a:gd name="connsiteY177" fmla="*/ 236220 h 528320"/>
              <a:gd name="connsiteX178" fmla="*/ 1689100 w 1701959"/>
              <a:gd name="connsiteY178" fmla="*/ 223520 h 528320"/>
              <a:gd name="connsiteX179" fmla="*/ 1694180 w 1701959"/>
              <a:gd name="connsiteY179" fmla="*/ 154940 h 528320"/>
              <a:gd name="connsiteX180" fmla="*/ 1701800 w 1701959"/>
              <a:gd name="connsiteY180" fmla="*/ 127000 h 528320"/>
              <a:gd name="connsiteX181" fmla="*/ 1701800 w 1701959"/>
              <a:gd name="connsiteY181" fmla="*/ 119380 h 52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1701959" h="528320">
                <a:moveTo>
                  <a:pt x="0" y="0"/>
                </a:moveTo>
                <a:cubicBezTo>
                  <a:pt x="22860" y="54187"/>
                  <a:pt x="46071" y="108227"/>
                  <a:pt x="68580" y="162560"/>
                </a:cubicBezTo>
                <a:cubicBezTo>
                  <a:pt x="70629" y="167507"/>
                  <a:pt x="69205" y="174830"/>
                  <a:pt x="73660" y="177800"/>
                </a:cubicBezTo>
                <a:cubicBezTo>
                  <a:pt x="91128" y="189445"/>
                  <a:pt x="83108" y="186029"/>
                  <a:pt x="96520" y="190500"/>
                </a:cubicBezTo>
                <a:cubicBezTo>
                  <a:pt x="106680" y="189653"/>
                  <a:pt x="117003" y="189959"/>
                  <a:pt x="127000" y="187960"/>
                </a:cubicBezTo>
                <a:cubicBezTo>
                  <a:pt x="135467" y="186267"/>
                  <a:pt x="134620" y="180340"/>
                  <a:pt x="139700" y="175260"/>
                </a:cubicBezTo>
                <a:cubicBezTo>
                  <a:pt x="141859" y="173101"/>
                  <a:pt x="144780" y="171873"/>
                  <a:pt x="147320" y="170180"/>
                </a:cubicBezTo>
                <a:cubicBezTo>
                  <a:pt x="153704" y="151027"/>
                  <a:pt x="145092" y="174635"/>
                  <a:pt x="154940" y="154940"/>
                </a:cubicBezTo>
                <a:cubicBezTo>
                  <a:pt x="156137" y="152545"/>
                  <a:pt x="156633" y="149860"/>
                  <a:pt x="157480" y="147320"/>
                </a:cubicBezTo>
                <a:cubicBezTo>
                  <a:pt x="158327" y="141393"/>
                  <a:pt x="158674" y="135374"/>
                  <a:pt x="160020" y="129540"/>
                </a:cubicBezTo>
                <a:cubicBezTo>
                  <a:pt x="161224" y="124322"/>
                  <a:pt x="164050" y="119551"/>
                  <a:pt x="165100" y="114300"/>
                </a:cubicBezTo>
                <a:cubicBezTo>
                  <a:pt x="166092" y="109340"/>
                  <a:pt x="169497" y="89583"/>
                  <a:pt x="172720" y="86360"/>
                </a:cubicBezTo>
                <a:lnTo>
                  <a:pt x="180340" y="78740"/>
                </a:lnTo>
                <a:cubicBezTo>
                  <a:pt x="184573" y="79587"/>
                  <a:pt x="189448" y="78885"/>
                  <a:pt x="193040" y="81280"/>
                </a:cubicBezTo>
                <a:cubicBezTo>
                  <a:pt x="195268" y="82765"/>
                  <a:pt x="194252" y="86575"/>
                  <a:pt x="195580" y="88900"/>
                </a:cubicBezTo>
                <a:cubicBezTo>
                  <a:pt x="197680" y="92576"/>
                  <a:pt x="200660" y="95673"/>
                  <a:pt x="203200" y="99060"/>
                </a:cubicBezTo>
                <a:cubicBezTo>
                  <a:pt x="212463" y="126850"/>
                  <a:pt x="197690" y="84757"/>
                  <a:pt x="210820" y="114300"/>
                </a:cubicBezTo>
                <a:lnTo>
                  <a:pt x="218440" y="137160"/>
                </a:lnTo>
                <a:lnTo>
                  <a:pt x="223520" y="152400"/>
                </a:lnTo>
                <a:cubicBezTo>
                  <a:pt x="224367" y="154940"/>
                  <a:pt x="225411" y="157423"/>
                  <a:pt x="226060" y="160020"/>
                </a:cubicBezTo>
                <a:lnTo>
                  <a:pt x="228600" y="170180"/>
                </a:lnTo>
                <a:cubicBezTo>
                  <a:pt x="229447" y="180340"/>
                  <a:pt x="230462" y="190487"/>
                  <a:pt x="231140" y="200660"/>
                </a:cubicBezTo>
                <a:cubicBezTo>
                  <a:pt x="234908" y="257173"/>
                  <a:pt x="230853" y="229417"/>
                  <a:pt x="236220" y="261620"/>
                </a:cubicBezTo>
                <a:cubicBezTo>
                  <a:pt x="237067" y="276013"/>
                  <a:pt x="237393" y="290447"/>
                  <a:pt x="238760" y="304800"/>
                </a:cubicBezTo>
                <a:cubicBezTo>
                  <a:pt x="239091" y="308275"/>
                  <a:pt x="240297" y="311616"/>
                  <a:pt x="241300" y="314960"/>
                </a:cubicBezTo>
                <a:cubicBezTo>
                  <a:pt x="242839" y="320089"/>
                  <a:pt x="246380" y="330200"/>
                  <a:pt x="246380" y="330200"/>
                </a:cubicBezTo>
                <a:cubicBezTo>
                  <a:pt x="248074" y="345449"/>
                  <a:pt x="248610" y="354048"/>
                  <a:pt x="251460" y="368300"/>
                </a:cubicBezTo>
                <a:cubicBezTo>
                  <a:pt x="252622" y="374110"/>
                  <a:pt x="253916" y="381949"/>
                  <a:pt x="259080" y="386080"/>
                </a:cubicBezTo>
                <a:cubicBezTo>
                  <a:pt x="261171" y="387753"/>
                  <a:pt x="264160" y="387773"/>
                  <a:pt x="266700" y="388620"/>
                </a:cubicBezTo>
                <a:cubicBezTo>
                  <a:pt x="274318" y="387350"/>
                  <a:pt x="290471" y="385472"/>
                  <a:pt x="297180" y="381000"/>
                </a:cubicBezTo>
                <a:cubicBezTo>
                  <a:pt x="307028" y="374435"/>
                  <a:pt x="301904" y="376885"/>
                  <a:pt x="312420" y="373380"/>
                </a:cubicBezTo>
                <a:cubicBezTo>
                  <a:pt x="314113" y="370840"/>
                  <a:pt x="315726" y="368244"/>
                  <a:pt x="317500" y="365760"/>
                </a:cubicBezTo>
                <a:cubicBezTo>
                  <a:pt x="324448" y="356033"/>
                  <a:pt x="325860" y="356289"/>
                  <a:pt x="330200" y="345440"/>
                </a:cubicBezTo>
                <a:lnTo>
                  <a:pt x="337820" y="322580"/>
                </a:lnTo>
                <a:lnTo>
                  <a:pt x="342900" y="307340"/>
                </a:lnTo>
                <a:cubicBezTo>
                  <a:pt x="343747" y="304800"/>
                  <a:pt x="344791" y="302317"/>
                  <a:pt x="345440" y="299720"/>
                </a:cubicBezTo>
                <a:cubicBezTo>
                  <a:pt x="346287" y="296333"/>
                  <a:pt x="346605" y="292769"/>
                  <a:pt x="347980" y="289560"/>
                </a:cubicBezTo>
                <a:cubicBezTo>
                  <a:pt x="349183" y="286754"/>
                  <a:pt x="351820" y="284730"/>
                  <a:pt x="353060" y="281940"/>
                </a:cubicBezTo>
                <a:cubicBezTo>
                  <a:pt x="355235" y="277047"/>
                  <a:pt x="355170" y="271155"/>
                  <a:pt x="358140" y="266700"/>
                </a:cubicBezTo>
                <a:cubicBezTo>
                  <a:pt x="359833" y="264160"/>
                  <a:pt x="361855" y="261810"/>
                  <a:pt x="363220" y="259080"/>
                </a:cubicBezTo>
                <a:cubicBezTo>
                  <a:pt x="367880" y="249760"/>
                  <a:pt x="362546" y="251062"/>
                  <a:pt x="373380" y="243840"/>
                </a:cubicBezTo>
                <a:cubicBezTo>
                  <a:pt x="375608" y="242355"/>
                  <a:pt x="378460" y="242147"/>
                  <a:pt x="381000" y="241300"/>
                </a:cubicBezTo>
                <a:cubicBezTo>
                  <a:pt x="386080" y="242147"/>
                  <a:pt x="391534" y="241748"/>
                  <a:pt x="396240" y="243840"/>
                </a:cubicBezTo>
                <a:cubicBezTo>
                  <a:pt x="404210" y="247382"/>
                  <a:pt x="412804" y="268133"/>
                  <a:pt x="414020" y="271780"/>
                </a:cubicBezTo>
                <a:cubicBezTo>
                  <a:pt x="416278" y="278555"/>
                  <a:pt x="420360" y="289503"/>
                  <a:pt x="421640" y="297180"/>
                </a:cubicBezTo>
                <a:cubicBezTo>
                  <a:pt x="427586" y="332856"/>
                  <a:pt x="421004" y="304796"/>
                  <a:pt x="426720" y="327660"/>
                </a:cubicBezTo>
                <a:cubicBezTo>
                  <a:pt x="427567" y="353907"/>
                  <a:pt x="427718" y="380185"/>
                  <a:pt x="429260" y="406400"/>
                </a:cubicBezTo>
                <a:cubicBezTo>
                  <a:pt x="429417" y="409073"/>
                  <a:pt x="431151" y="411423"/>
                  <a:pt x="431800" y="414020"/>
                </a:cubicBezTo>
                <a:cubicBezTo>
                  <a:pt x="432847" y="418208"/>
                  <a:pt x="433293" y="422532"/>
                  <a:pt x="434340" y="426720"/>
                </a:cubicBezTo>
                <a:cubicBezTo>
                  <a:pt x="434989" y="429317"/>
                  <a:pt x="436231" y="431743"/>
                  <a:pt x="436880" y="434340"/>
                </a:cubicBezTo>
                <a:cubicBezTo>
                  <a:pt x="437927" y="438528"/>
                  <a:pt x="438483" y="442826"/>
                  <a:pt x="439420" y="447040"/>
                </a:cubicBezTo>
                <a:cubicBezTo>
                  <a:pt x="440177" y="450448"/>
                  <a:pt x="439779" y="454474"/>
                  <a:pt x="441960" y="457200"/>
                </a:cubicBezTo>
                <a:cubicBezTo>
                  <a:pt x="443633" y="459291"/>
                  <a:pt x="447040" y="458893"/>
                  <a:pt x="449580" y="459740"/>
                </a:cubicBezTo>
                <a:cubicBezTo>
                  <a:pt x="460587" y="458893"/>
                  <a:pt x="471750" y="459234"/>
                  <a:pt x="482600" y="457200"/>
                </a:cubicBezTo>
                <a:cubicBezTo>
                  <a:pt x="485600" y="456637"/>
                  <a:pt x="487490" y="453485"/>
                  <a:pt x="490220" y="452120"/>
                </a:cubicBezTo>
                <a:cubicBezTo>
                  <a:pt x="492615" y="450923"/>
                  <a:pt x="495300" y="450427"/>
                  <a:pt x="497840" y="449580"/>
                </a:cubicBezTo>
                <a:cubicBezTo>
                  <a:pt x="501227" y="447040"/>
                  <a:pt x="504555" y="444421"/>
                  <a:pt x="508000" y="441960"/>
                </a:cubicBezTo>
                <a:cubicBezTo>
                  <a:pt x="510484" y="440186"/>
                  <a:pt x="513713" y="439264"/>
                  <a:pt x="515620" y="436880"/>
                </a:cubicBezTo>
                <a:cubicBezTo>
                  <a:pt x="517293" y="434789"/>
                  <a:pt x="516963" y="431655"/>
                  <a:pt x="518160" y="429260"/>
                </a:cubicBezTo>
                <a:cubicBezTo>
                  <a:pt x="519525" y="426530"/>
                  <a:pt x="522000" y="424430"/>
                  <a:pt x="523240" y="421640"/>
                </a:cubicBezTo>
                <a:cubicBezTo>
                  <a:pt x="525415" y="416747"/>
                  <a:pt x="526627" y="411480"/>
                  <a:pt x="528320" y="406400"/>
                </a:cubicBezTo>
                <a:cubicBezTo>
                  <a:pt x="534410" y="388130"/>
                  <a:pt x="527021" y="410946"/>
                  <a:pt x="533400" y="388620"/>
                </a:cubicBezTo>
                <a:cubicBezTo>
                  <a:pt x="534136" y="386046"/>
                  <a:pt x="535359" y="383614"/>
                  <a:pt x="535940" y="381000"/>
                </a:cubicBezTo>
                <a:cubicBezTo>
                  <a:pt x="537057" y="375973"/>
                  <a:pt x="537231" y="370756"/>
                  <a:pt x="538480" y="365760"/>
                </a:cubicBezTo>
                <a:cubicBezTo>
                  <a:pt x="539779" y="360565"/>
                  <a:pt x="541867" y="355600"/>
                  <a:pt x="543560" y="350520"/>
                </a:cubicBezTo>
                <a:cubicBezTo>
                  <a:pt x="544407" y="347980"/>
                  <a:pt x="544615" y="345128"/>
                  <a:pt x="546100" y="342900"/>
                </a:cubicBezTo>
                <a:lnTo>
                  <a:pt x="551180" y="335280"/>
                </a:lnTo>
                <a:cubicBezTo>
                  <a:pt x="557202" y="305172"/>
                  <a:pt x="549287" y="336365"/>
                  <a:pt x="558800" y="314960"/>
                </a:cubicBezTo>
                <a:cubicBezTo>
                  <a:pt x="560975" y="310067"/>
                  <a:pt x="562187" y="304800"/>
                  <a:pt x="563880" y="299720"/>
                </a:cubicBezTo>
                <a:cubicBezTo>
                  <a:pt x="566527" y="291779"/>
                  <a:pt x="569094" y="281851"/>
                  <a:pt x="576580" y="276860"/>
                </a:cubicBezTo>
                <a:lnTo>
                  <a:pt x="584200" y="271780"/>
                </a:lnTo>
                <a:cubicBezTo>
                  <a:pt x="591820" y="272627"/>
                  <a:pt x="599622" y="272461"/>
                  <a:pt x="607060" y="274320"/>
                </a:cubicBezTo>
                <a:cubicBezTo>
                  <a:pt x="610022" y="275060"/>
                  <a:pt x="612398" y="277372"/>
                  <a:pt x="614680" y="279400"/>
                </a:cubicBezTo>
                <a:cubicBezTo>
                  <a:pt x="632028" y="294820"/>
                  <a:pt x="627174" y="290754"/>
                  <a:pt x="637540" y="307340"/>
                </a:cubicBezTo>
                <a:cubicBezTo>
                  <a:pt x="642713" y="315617"/>
                  <a:pt x="642875" y="313441"/>
                  <a:pt x="645160" y="322580"/>
                </a:cubicBezTo>
                <a:cubicBezTo>
                  <a:pt x="646609" y="328377"/>
                  <a:pt x="647337" y="337094"/>
                  <a:pt x="650240" y="342900"/>
                </a:cubicBezTo>
                <a:cubicBezTo>
                  <a:pt x="660088" y="362595"/>
                  <a:pt x="651476" y="338987"/>
                  <a:pt x="657860" y="358140"/>
                </a:cubicBezTo>
                <a:cubicBezTo>
                  <a:pt x="658707" y="385233"/>
                  <a:pt x="658896" y="412355"/>
                  <a:pt x="660400" y="439420"/>
                </a:cubicBezTo>
                <a:cubicBezTo>
                  <a:pt x="660594" y="442906"/>
                  <a:pt x="661714" y="446311"/>
                  <a:pt x="662940" y="449580"/>
                </a:cubicBezTo>
                <a:cubicBezTo>
                  <a:pt x="664269" y="453125"/>
                  <a:pt x="666528" y="456260"/>
                  <a:pt x="668020" y="459740"/>
                </a:cubicBezTo>
                <a:cubicBezTo>
                  <a:pt x="669075" y="462201"/>
                  <a:pt x="669473" y="464913"/>
                  <a:pt x="670560" y="467360"/>
                </a:cubicBezTo>
                <a:cubicBezTo>
                  <a:pt x="680083" y="488787"/>
                  <a:pt x="678179" y="482599"/>
                  <a:pt x="698500" y="502920"/>
                </a:cubicBezTo>
                <a:lnTo>
                  <a:pt x="706120" y="510540"/>
                </a:lnTo>
                <a:cubicBezTo>
                  <a:pt x="706967" y="513927"/>
                  <a:pt x="706724" y="517795"/>
                  <a:pt x="708660" y="520700"/>
                </a:cubicBezTo>
                <a:cubicBezTo>
                  <a:pt x="715704" y="531266"/>
                  <a:pt x="734583" y="523950"/>
                  <a:pt x="741680" y="523240"/>
                </a:cubicBezTo>
                <a:cubicBezTo>
                  <a:pt x="744220" y="522393"/>
                  <a:pt x="747072" y="522185"/>
                  <a:pt x="749300" y="520700"/>
                </a:cubicBezTo>
                <a:cubicBezTo>
                  <a:pt x="761783" y="512378"/>
                  <a:pt x="752629" y="514831"/>
                  <a:pt x="762000" y="505460"/>
                </a:cubicBezTo>
                <a:cubicBezTo>
                  <a:pt x="764159" y="503301"/>
                  <a:pt x="767080" y="502073"/>
                  <a:pt x="769620" y="500380"/>
                </a:cubicBezTo>
                <a:cubicBezTo>
                  <a:pt x="770467" y="496147"/>
                  <a:pt x="771024" y="491845"/>
                  <a:pt x="772160" y="487680"/>
                </a:cubicBezTo>
                <a:cubicBezTo>
                  <a:pt x="773569" y="482514"/>
                  <a:pt x="777240" y="472440"/>
                  <a:pt x="777240" y="472440"/>
                </a:cubicBezTo>
                <a:cubicBezTo>
                  <a:pt x="778087" y="462280"/>
                  <a:pt x="779054" y="452129"/>
                  <a:pt x="779780" y="441960"/>
                </a:cubicBezTo>
                <a:cubicBezTo>
                  <a:pt x="785397" y="363318"/>
                  <a:pt x="775457" y="423007"/>
                  <a:pt x="787400" y="391160"/>
                </a:cubicBezTo>
                <a:cubicBezTo>
                  <a:pt x="788626" y="387891"/>
                  <a:pt x="788208" y="384031"/>
                  <a:pt x="789940" y="381000"/>
                </a:cubicBezTo>
                <a:cubicBezTo>
                  <a:pt x="791722" y="377881"/>
                  <a:pt x="795020" y="375920"/>
                  <a:pt x="797560" y="373380"/>
                </a:cubicBezTo>
                <a:cubicBezTo>
                  <a:pt x="802640" y="374227"/>
                  <a:pt x="808433" y="373190"/>
                  <a:pt x="812800" y="375920"/>
                </a:cubicBezTo>
                <a:cubicBezTo>
                  <a:pt x="816011" y="377927"/>
                  <a:pt x="815873" y="382869"/>
                  <a:pt x="817880" y="386080"/>
                </a:cubicBezTo>
                <a:cubicBezTo>
                  <a:pt x="820124" y="389670"/>
                  <a:pt x="822960" y="392853"/>
                  <a:pt x="825500" y="396240"/>
                </a:cubicBezTo>
                <a:cubicBezTo>
                  <a:pt x="826347" y="398780"/>
                  <a:pt x="826932" y="401423"/>
                  <a:pt x="828040" y="403860"/>
                </a:cubicBezTo>
                <a:cubicBezTo>
                  <a:pt x="831174" y="410754"/>
                  <a:pt x="835805" y="416996"/>
                  <a:pt x="838200" y="424180"/>
                </a:cubicBezTo>
                <a:cubicBezTo>
                  <a:pt x="844584" y="443333"/>
                  <a:pt x="835972" y="419725"/>
                  <a:pt x="845820" y="439420"/>
                </a:cubicBezTo>
                <a:cubicBezTo>
                  <a:pt x="856336" y="460452"/>
                  <a:pt x="838881" y="432822"/>
                  <a:pt x="853440" y="454660"/>
                </a:cubicBezTo>
                <a:cubicBezTo>
                  <a:pt x="854287" y="458893"/>
                  <a:pt x="854615" y="463264"/>
                  <a:pt x="855980" y="467360"/>
                </a:cubicBezTo>
                <a:cubicBezTo>
                  <a:pt x="862738" y="487633"/>
                  <a:pt x="858708" y="468417"/>
                  <a:pt x="866140" y="485140"/>
                </a:cubicBezTo>
                <a:cubicBezTo>
                  <a:pt x="868315" y="490033"/>
                  <a:pt x="869527" y="495300"/>
                  <a:pt x="871220" y="500380"/>
                </a:cubicBezTo>
                <a:cubicBezTo>
                  <a:pt x="872067" y="502920"/>
                  <a:pt x="872563" y="505605"/>
                  <a:pt x="873760" y="508000"/>
                </a:cubicBezTo>
                <a:lnTo>
                  <a:pt x="878840" y="518160"/>
                </a:lnTo>
                <a:cubicBezTo>
                  <a:pt x="885613" y="517313"/>
                  <a:pt x="892574" y="517416"/>
                  <a:pt x="899160" y="515620"/>
                </a:cubicBezTo>
                <a:cubicBezTo>
                  <a:pt x="902105" y="514817"/>
                  <a:pt x="904050" y="511905"/>
                  <a:pt x="906780" y="510540"/>
                </a:cubicBezTo>
                <a:cubicBezTo>
                  <a:pt x="909175" y="509343"/>
                  <a:pt x="912005" y="509197"/>
                  <a:pt x="914400" y="508000"/>
                </a:cubicBezTo>
                <a:cubicBezTo>
                  <a:pt x="923860" y="503270"/>
                  <a:pt x="921214" y="502322"/>
                  <a:pt x="929640" y="495300"/>
                </a:cubicBezTo>
                <a:cubicBezTo>
                  <a:pt x="950858" y="477619"/>
                  <a:pt x="922618" y="504862"/>
                  <a:pt x="944880" y="482600"/>
                </a:cubicBezTo>
                <a:cubicBezTo>
                  <a:pt x="949738" y="468027"/>
                  <a:pt x="943941" y="481630"/>
                  <a:pt x="955040" y="467360"/>
                </a:cubicBezTo>
                <a:cubicBezTo>
                  <a:pt x="958788" y="462541"/>
                  <a:pt x="961813" y="457200"/>
                  <a:pt x="965200" y="452120"/>
                </a:cubicBezTo>
                <a:cubicBezTo>
                  <a:pt x="966893" y="449580"/>
                  <a:pt x="968121" y="446659"/>
                  <a:pt x="970280" y="444500"/>
                </a:cubicBezTo>
                <a:cubicBezTo>
                  <a:pt x="972820" y="441960"/>
                  <a:pt x="975600" y="439640"/>
                  <a:pt x="977900" y="436880"/>
                </a:cubicBezTo>
                <a:cubicBezTo>
                  <a:pt x="988483" y="424180"/>
                  <a:pt x="976630" y="433493"/>
                  <a:pt x="990600" y="424180"/>
                </a:cubicBezTo>
                <a:cubicBezTo>
                  <a:pt x="992293" y="421640"/>
                  <a:pt x="992641" y="416849"/>
                  <a:pt x="995680" y="416560"/>
                </a:cubicBezTo>
                <a:cubicBezTo>
                  <a:pt x="999521" y="416194"/>
                  <a:pt x="1038693" y="415862"/>
                  <a:pt x="1054100" y="421640"/>
                </a:cubicBezTo>
                <a:cubicBezTo>
                  <a:pt x="1057645" y="422969"/>
                  <a:pt x="1061179" y="424519"/>
                  <a:pt x="1064260" y="426720"/>
                </a:cubicBezTo>
                <a:cubicBezTo>
                  <a:pt x="1067183" y="428808"/>
                  <a:pt x="1069045" y="432135"/>
                  <a:pt x="1071880" y="434340"/>
                </a:cubicBezTo>
                <a:cubicBezTo>
                  <a:pt x="1076699" y="438088"/>
                  <a:pt x="1087120" y="444500"/>
                  <a:pt x="1087120" y="444500"/>
                </a:cubicBezTo>
                <a:cubicBezTo>
                  <a:pt x="1088813" y="447040"/>
                  <a:pt x="1090172" y="449838"/>
                  <a:pt x="1092200" y="452120"/>
                </a:cubicBezTo>
                <a:cubicBezTo>
                  <a:pt x="1096973" y="457490"/>
                  <a:pt x="1103455" y="461382"/>
                  <a:pt x="1107440" y="467360"/>
                </a:cubicBezTo>
                <a:cubicBezTo>
                  <a:pt x="1109133" y="469900"/>
                  <a:pt x="1110361" y="472821"/>
                  <a:pt x="1112520" y="474980"/>
                </a:cubicBezTo>
                <a:cubicBezTo>
                  <a:pt x="1115513" y="477973"/>
                  <a:pt x="1119687" y="479607"/>
                  <a:pt x="1122680" y="482600"/>
                </a:cubicBezTo>
                <a:cubicBezTo>
                  <a:pt x="1124839" y="484759"/>
                  <a:pt x="1125806" y="487875"/>
                  <a:pt x="1127760" y="490220"/>
                </a:cubicBezTo>
                <a:cubicBezTo>
                  <a:pt x="1135638" y="499674"/>
                  <a:pt x="1135730" y="497051"/>
                  <a:pt x="1145540" y="505460"/>
                </a:cubicBezTo>
                <a:cubicBezTo>
                  <a:pt x="1157648" y="515838"/>
                  <a:pt x="1147818" y="511299"/>
                  <a:pt x="1160780" y="515620"/>
                </a:cubicBezTo>
                <a:cubicBezTo>
                  <a:pt x="1164167" y="518160"/>
                  <a:pt x="1167154" y="521347"/>
                  <a:pt x="1170940" y="523240"/>
                </a:cubicBezTo>
                <a:cubicBezTo>
                  <a:pt x="1174062" y="524801"/>
                  <a:pt x="1177743" y="524821"/>
                  <a:pt x="1181100" y="525780"/>
                </a:cubicBezTo>
                <a:cubicBezTo>
                  <a:pt x="1183674" y="526516"/>
                  <a:pt x="1186180" y="527473"/>
                  <a:pt x="1188720" y="528320"/>
                </a:cubicBezTo>
                <a:cubicBezTo>
                  <a:pt x="1199727" y="527473"/>
                  <a:pt x="1210776" y="527070"/>
                  <a:pt x="1221740" y="525780"/>
                </a:cubicBezTo>
                <a:cubicBezTo>
                  <a:pt x="1225207" y="525372"/>
                  <a:pt x="1228778" y="524801"/>
                  <a:pt x="1231900" y="523240"/>
                </a:cubicBezTo>
                <a:cubicBezTo>
                  <a:pt x="1237361" y="520510"/>
                  <a:pt x="1247140" y="513080"/>
                  <a:pt x="1247140" y="513080"/>
                </a:cubicBezTo>
                <a:cubicBezTo>
                  <a:pt x="1248833" y="510540"/>
                  <a:pt x="1249836" y="507367"/>
                  <a:pt x="1252220" y="505460"/>
                </a:cubicBezTo>
                <a:cubicBezTo>
                  <a:pt x="1269672" y="491498"/>
                  <a:pt x="1249328" y="518613"/>
                  <a:pt x="1267460" y="495300"/>
                </a:cubicBezTo>
                <a:cubicBezTo>
                  <a:pt x="1271208" y="490481"/>
                  <a:pt x="1275689" y="485852"/>
                  <a:pt x="1277620" y="480060"/>
                </a:cubicBezTo>
                <a:cubicBezTo>
                  <a:pt x="1278467" y="477520"/>
                  <a:pt x="1279511" y="475037"/>
                  <a:pt x="1280160" y="472440"/>
                </a:cubicBezTo>
                <a:lnTo>
                  <a:pt x="1285240" y="452120"/>
                </a:lnTo>
                <a:cubicBezTo>
                  <a:pt x="1286782" y="439782"/>
                  <a:pt x="1287411" y="430736"/>
                  <a:pt x="1290320" y="419100"/>
                </a:cubicBezTo>
                <a:cubicBezTo>
                  <a:pt x="1290969" y="416503"/>
                  <a:pt x="1292124" y="414054"/>
                  <a:pt x="1292860" y="411480"/>
                </a:cubicBezTo>
                <a:cubicBezTo>
                  <a:pt x="1293819" y="408123"/>
                  <a:pt x="1293839" y="404442"/>
                  <a:pt x="1295400" y="401320"/>
                </a:cubicBezTo>
                <a:cubicBezTo>
                  <a:pt x="1299446" y="393228"/>
                  <a:pt x="1306012" y="384433"/>
                  <a:pt x="1313180" y="378460"/>
                </a:cubicBezTo>
                <a:cubicBezTo>
                  <a:pt x="1315525" y="376506"/>
                  <a:pt x="1318260" y="375073"/>
                  <a:pt x="1320800" y="373380"/>
                </a:cubicBezTo>
                <a:cubicBezTo>
                  <a:pt x="1331807" y="374227"/>
                  <a:pt x="1342866" y="374551"/>
                  <a:pt x="1353820" y="375920"/>
                </a:cubicBezTo>
                <a:cubicBezTo>
                  <a:pt x="1356477" y="376252"/>
                  <a:pt x="1358831" y="377858"/>
                  <a:pt x="1361440" y="378460"/>
                </a:cubicBezTo>
                <a:cubicBezTo>
                  <a:pt x="1369853" y="380402"/>
                  <a:pt x="1378649" y="380810"/>
                  <a:pt x="1386840" y="383540"/>
                </a:cubicBezTo>
                <a:cubicBezTo>
                  <a:pt x="1389380" y="384387"/>
                  <a:pt x="1391823" y="385615"/>
                  <a:pt x="1394460" y="386080"/>
                </a:cubicBezTo>
                <a:cubicBezTo>
                  <a:pt x="1406251" y="388161"/>
                  <a:pt x="1430020" y="391160"/>
                  <a:pt x="1430020" y="391160"/>
                </a:cubicBezTo>
                <a:cubicBezTo>
                  <a:pt x="1450146" y="397869"/>
                  <a:pt x="1439978" y="397120"/>
                  <a:pt x="1460500" y="393700"/>
                </a:cubicBezTo>
                <a:lnTo>
                  <a:pt x="1480820" y="363220"/>
                </a:lnTo>
                <a:lnTo>
                  <a:pt x="1485900" y="355600"/>
                </a:lnTo>
                <a:cubicBezTo>
                  <a:pt x="1487593" y="353060"/>
                  <a:pt x="1490015" y="350876"/>
                  <a:pt x="1490980" y="347980"/>
                </a:cubicBezTo>
                <a:lnTo>
                  <a:pt x="1496060" y="332740"/>
                </a:lnTo>
                <a:lnTo>
                  <a:pt x="1498600" y="325120"/>
                </a:lnTo>
                <a:cubicBezTo>
                  <a:pt x="1500293" y="303107"/>
                  <a:pt x="1491433" y="277450"/>
                  <a:pt x="1503680" y="259080"/>
                </a:cubicBezTo>
                <a:cubicBezTo>
                  <a:pt x="1505373" y="256540"/>
                  <a:pt x="1506171" y="253078"/>
                  <a:pt x="1508760" y="251460"/>
                </a:cubicBezTo>
                <a:cubicBezTo>
                  <a:pt x="1513301" y="248622"/>
                  <a:pt x="1524000" y="246380"/>
                  <a:pt x="1524000" y="246380"/>
                </a:cubicBezTo>
                <a:cubicBezTo>
                  <a:pt x="1528233" y="247227"/>
                  <a:pt x="1532839" y="246989"/>
                  <a:pt x="1536700" y="248920"/>
                </a:cubicBezTo>
                <a:cubicBezTo>
                  <a:pt x="1544397" y="252768"/>
                  <a:pt x="1545455" y="260125"/>
                  <a:pt x="1549400" y="266700"/>
                </a:cubicBezTo>
                <a:cubicBezTo>
                  <a:pt x="1552541" y="271935"/>
                  <a:pt x="1557629" y="276148"/>
                  <a:pt x="1559560" y="281940"/>
                </a:cubicBezTo>
                <a:cubicBezTo>
                  <a:pt x="1565278" y="299094"/>
                  <a:pt x="1558680" y="277979"/>
                  <a:pt x="1564640" y="304800"/>
                </a:cubicBezTo>
                <a:cubicBezTo>
                  <a:pt x="1565221" y="307414"/>
                  <a:pt x="1566476" y="309837"/>
                  <a:pt x="1567180" y="312420"/>
                </a:cubicBezTo>
                <a:cubicBezTo>
                  <a:pt x="1571376" y="327807"/>
                  <a:pt x="1572685" y="333178"/>
                  <a:pt x="1574800" y="347980"/>
                </a:cubicBezTo>
                <a:cubicBezTo>
                  <a:pt x="1576856" y="362375"/>
                  <a:pt x="1576646" y="368063"/>
                  <a:pt x="1579880" y="381000"/>
                </a:cubicBezTo>
                <a:cubicBezTo>
                  <a:pt x="1580529" y="383597"/>
                  <a:pt x="1581573" y="386080"/>
                  <a:pt x="1582420" y="388620"/>
                </a:cubicBezTo>
                <a:cubicBezTo>
                  <a:pt x="1590887" y="387773"/>
                  <a:pt x="1599410" y="387374"/>
                  <a:pt x="1607820" y="386080"/>
                </a:cubicBezTo>
                <a:cubicBezTo>
                  <a:pt x="1610466" y="385673"/>
                  <a:pt x="1613349" y="385213"/>
                  <a:pt x="1615440" y="383540"/>
                </a:cubicBezTo>
                <a:cubicBezTo>
                  <a:pt x="1617824" y="381633"/>
                  <a:pt x="1618361" y="378079"/>
                  <a:pt x="1620520" y="375920"/>
                </a:cubicBezTo>
                <a:cubicBezTo>
                  <a:pt x="1622679" y="373761"/>
                  <a:pt x="1625858" y="372868"/>
                  <a:pt x="1628140" y="370840"/>
                </a:cubicBezTo>
                <a:cubicBezTo>
                  <a:pt x="1637100" y="362876"/>
                  <a:pt x="1642981" y="357569"/>
                  <a:pt x="1648460" y="347980"/>
                </a:cubicBezTo>
                <a:cubicBezTo>
                  <a:pt x="1660952" y="326120"/>
                  <a:pt x="1644231" y="351358"/>
                  <a:pt x="1661160" y="317500"/>
                </a:cubicBezTo>
                <a:cubicBezTo>
                  <a:pt x="1663053" y="313714"/>
                  <a:pt x="1666240" y="310727"/>
                  <a:pt x="1668780" y="307340"/>
                </a:cubicBezTo>
                <a:cubicBezTo>
                  <a:pt x="1674870" y="289070"/>
                  <a:pt x="1667481" y="311886"/>
                  <a:pt x="1673860" y="289560"/>
                </a:cubicBezTo>
                <a:cubicBezTo>
                  <a:pt x="1674596" y="286986"/>
                  <a:pt x="1675664" y="284514"/>
                  <a:pt x="1676400" y="281940"/>
                </a:cubicBezTo>
                <a:cubicBezTo>
                  <a:pt x="1677359" y="278583"/>
                  <a:pt x="1677981" y="275137"/>
                  <a:pt x="1678940" y="271780"/>
                </a:cubicBezTo>
                <a:cubicBezTo>
                  <a:pt x="1681660" y="262259"/>
                  <a:pt x="1682035" y="264918"/>
                  <a:pt x="1684020" y="254000"/>
                </a:cubicBezTo>
                <a:cubicBezTo>
                  <a:pt x="1685091" y="248110"/>
                  <a:pt x="1685576" y="242125"/>
                  <a:pt x="1686560" y="236220"/>
                </a:cubicBezTo>
                <a:cubicBezTo>
                  <a:pt x="1687270" y="231962"/>
                  <a:pt x="1688253" y="227753"/>
                  <a:pt x="1689100" y="223520"/>
                </a:cubicBezTo>
                <a:cubicBezTo>
                  <a:pt x="1690351" y="199748"/>
                  <a:pt x="1690340" y="177979"/>
                  <a:pt x="1694180" y="154940"/>
                </a:cubicBezTo>
                <a:cubicBezTo>
                  <a:pt x="1695779" y="145346"/>
                  <a:pt x="1700425" y="136628"/>
                  <a:pt x="1701800" y="127000"/>
                </a:cubicBezTo>
                <a:cubicBezTo>
                  <a:pt x="1702159" y="124486"/>
                  <a:pt x="1701800" y="121920"/>
                  <a:pt x="1701800" y="11938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21" name="자유형 120"/>
          <p:cNvSpPr/>
          <p:nvPr/>
        </p:nvSpPr>
        <p:spPr>
          <a:xfrm>
            <a:off x="3741738" y="4206875"/>
            <a:ext cx="1695450" cy="669925"/>
          </a:xfrm>
          <a:custGeom>
            <a:avLst/>
            <a:gdLst>
              <a:gd name="connsiteX0" fmla="*/ 0 w 1694688"/>
              <a:gd name="connsiteY0" fmla="*/ 0 h 670984"/>
              <a:gd name="connsiteX1" fmla="*/ 743712 w 1694688"/>
              <a:gd name="connsiteY1" fmla="*/ 670560 h 670984"/>
              <a:gd name="connsiteX2" fmla="*/ 1694688 w 1694688"/>
              <a:gd name="connsiteY2" fmla="*/ 109728 h 670984"/>
              <a:gd name="connsiteX3" fmla="*/ 1694688 w 1694688"/>
              <a:gd name="connsiteY3" fmla="*/ 109728 h 67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4688" h="670984">
                <a:moveTo>
                  <a:pt x="0" y="0"/>
                </a:moveTo>
                <a:cubicBezTo>
                  <a:pt x="230632" y="326136"/>
                  <a:pt x="461264" y="652272"/>
                  <a:pt x="743712" y="670560"/>
                </a:cubicBezTo>
                <a:cubicBezTo>
                  <a:pt x="1026160" y="688848"/>
                  <a:pt x="1694688" y="109728"/>
                  <a:pt x="1694688" y="109728"/>
                </a:cubicBezTo>
                <a:lnTo>
                  <a:pt x="1694688" y="109728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8" name="직선 연결선 87"/>
          <p:cNvCxnSpPr/>
          <p:nvPr/>
        </p:nvCxnSpPr>
        <p:spPr>
          <a:xfrm>
            <a:off x="539750" y="4508500"/>
            <a:ext cx="2173288" cy="95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회귀 </a:t>
            </a:r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ko-KR" altLang="en-US" b="1" dirty="0" smtClean="0"/>
              <a:t>회귀</a:t>
            </a:r>
            <a:r>
              <a:rPr lang="ko-KR" altLang="en-US" dirty="0" smtClean="0"/>
              <a:t>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과적합</a:t>
            </a:r>
            <a:r>
              <a:rPr lang="en-US" altLang="ko-KR" dirty="0" smtClean="0"/>
              <a:t>(overfitting) </a:t>
            </a:r>
            <a:r>
              <a:rPr lang="ko-KR" altLang="en-US" smtClean="0"/>
              <a:t>대응 방법 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모델의 복잡도</a:t>
            </a:r>
            <a:r>
              <a:rPr lang="en-US" altLang="ko-KR" b="1" dirty="0" smtClean="0"/>
              <a:t>(model complexity)</a:t>
            </a:r>
            <a:r>
              <a:rPr lang="ko-KR" altLang="en-US" b="1" smtClean="0"/>
              <a:t>를 성능 평가에 반영 </a:t>
            </a:r>
            <a:endParaRPr lang="en-US" altLang="ko-KR" b="1" dirty="0" smtClean="0"/>
          </a:p>
        </p:txBody>
      </p:sp>
      <p:sp>
        <p:nvSpPr>
          <p:cNvPr id="25604" name="TextBox 121"/>
          <p:cNvSpPr txBox="1">
            <a:spLocks noChangeArrowheads="1"/>
          </p:cNvSpPr>
          <p:nvPr/>
        </p:nvSpPr>
        <p:spPr bwMode="auto">
          <a:xfrm>
            <a:off x="885825" y="5568950"/>
            <a:ext cx="1795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/>
              <a:t>부적합</a:t>
            </a:r>
            <a:r>
              <a:rPr lang="en-US" altLang="ko-KR" sz="1400"/>
              <a:t>(underfitting)</a:t>
            </a:r>
            <a:endParaRPr lang="ko-KR" altLang="en-US" sz="1400"/>
          </a:p>
        </p:txBody>
      </p:sp>
      <p:sp>
        <p:nvSpPr>
          <p:cNvPr id="25605" name="TextBox 150"/>
          <p:cNvSpPr txBox="1">
            <a:spLocks noChangeArrowheads="1"/>
          </p:cNvSpPr>
          <p:nvPr/>
        </p:nvSpPr>
        <p:spPr bwMode="auto">
          <a:xfrm>
            <a:off x="3736975" y="5568950"/>
            <a:ext cx="18069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 dirty="0" smtClean="0"/>
              <a:t>정적합</a:t>
            </a:r>
            <a:r>
              <a:rPr lang="en-US" altLang="ko-KR" sz="1400" dirty="0"/>
              <a:t>(good fitting)</a:t>
            </a:r>
            <a:endParaRPr lang="ko-KR" altLang="en-US" sz="1400" dirty="0"/>
          </a:p>
        </p:txBody>
      </p:sp>
      <p:sp>
        <p:nvSpPr>
          <p:cNvPr id="25606" name="TextBox 156"/>
          <p:cNvSpPr txBox="1">
            <a:spLocks noChangeArrowheads="1"/>
          </p:cNvSpPr>
          <p:nvPr/>
        </p:nvSpPr>
        <p:spPr bwMode="auto">
          <a:xfrm>
            <a:off x="6496050" y="5568950"/>
            <a:ext cx="1731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/>
              <a:t>과적합</a:t>
            </a:r>
            <a:r>
              <a:rPr lang="en-US" altLang="ko-KR" sz="1400"/>
              <a:t>(overfitting)</a:t>
            </a:r>
            <a:endParaRPr lang="ko-KR" altLang="en-US" sz="1400"/>
          </a:p>
        </p:txBody>
      </p:sp>
      <p:grpSp>
        <p:nvGrpSpPr>
          <p:cNvPr id="25607" name="그룹 157"/>
          <p:cNvGrpSpPr>
            <a:grpSpLocks/>
          </p:cNvGrpSpPr>
          <p:nvPr/>
        </p:nvGrpSpPr>
        <p:grpSpPr bwMode="auto">
          <a:xfrm>
            <a:off x="552450" y="3886200"/>
            <a:ext cx="2265363" cy="1304925"/>
            <a:chOff x="971600" y="4605512"/>
            <a:chExt cx="1872208" cy="1305759"/>
          </a:xfrm>
        </p:grpSpPr>
        <p:cxnSp>
          <p:nvCxnSpPr>
            <p:cNvPr id="159" name="직선 화살표 연결선 158"/>
            <p:cNvCxnSpPr/>
            <p:nvPr/>
          </p:nvCxnSpPr>
          <p:spPr>
            <a:xfrm>
              <a:off x="971600" y="5804841"/>
              <a:ext cx="18722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/>
            <p:cNvCxnSpPr/>
            <p:nvPr/>
          </p:nvCxnSpPr>
          <p:spPr>
            <a:xfrm flipH="1" flipV="1">
              <a:off x="1043760" y="4605512"/>
              <a:ext cx="7872" cy="13057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타원 160"/>
          <p:cNvSpPr/>
          <p:nvPr/>
        </p:nvSpPr>
        <p:spPr>
          <a:xfrm>
            <a:off x="841375" y="4365625"/>
            <a:ext cx="71438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1019175" y="4570413"/>
            <a:ext cx="71438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962025" y="4275138"/>
            <a:ext cx="73025" cy="714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1141413" y="4437063"/>
            <a:ext cx="73025" cy="714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995363" y="4437063"/>
            <a:ext cx="71437" cy="714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1363663" y="4462463"/>
            <a:ext cx="71437" cy="714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67" name="타원 166"/>
          <p:cNvSpPr/>
          <p:nvPr/>
        </p:nvSpPr>
        <p:spPr>
          <a:xfrm>
            <a:off x="1219200" y="4635500"/>
            <a:ext cx="71438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68" name="타원 167"/>
          <p:cNvSpPr/>
          <p:nvPr/>
        </p:nvSpPr>
        <p:spPr>
          <a:xfrm>
            <a:off x="1633538" y="4724400"/>
            <a:ext cx="71437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69" name="타원 168"/>
          <p:cNvSpPr/>
          <p:nvPr/>
        </p:nvSpPr>
        <p:spPr>
          <a:xfrm>
            <a:off x="1560513" y="4581525"/>
            <a:ext cx="73025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>
            <a:off x="1849438" y="4652963"/>
            <a:ext cx="71437" cy="714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>
            <a:off x="2001838" y="4724400"/>
            <a:ext cx="71437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72" name="타원 171"/>
          <p:cNvSpPr/>
          <p:nvPr/>
        </p:nvSpPr>
        <p:spPr>
          <a:xfrm>
            <a:off x="1766888" y="4602163"/>
            <a:ext cx="73025" cy="714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2065338" y="4581525"/>
            <a:ext cx="71437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74" name="타원 173"/>
          <p:cNvSpPr/>
          <p:nvPr/>
        </p:nvSpPr>
        <p:spPr>
          <a:xfrm>
            <a:off x="2209800" y="4581525"/>
            <a:ext cx="71438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75" name="타원 174"/>
          <p:cNvSpPr/>
          <p:nvPr/>
        </p:nvSpPr>
        <p:spPr>
          <a:xfrm>
            <a:off x="2281238" y="4437063"/>
            <a:ext cx="71437" cy="714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76" name="타원 175"/>
          <p:cNvSpPr/>
          <p:nvPr/>
        </p:nvSpPr>
        <p:spPr>
          <a:xfrm>
            <a:off x="2065338" y="4652963"/>
            <a:ext cx="71437" cy="714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177" name="타원 176"/>
          <p:cNvSpPr/>
          <p:nvPr/>
        </p:nvSpPr>
        <p:spPr>
          <a:xfrm>
            <a:off x="1489075" y="4724400"/>
            <a:ext cx="71438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178" name="타원 177"/>
          <p:cNvSpPr/>
          <p:nvPr/>
        </p:nvSpPr>
        <p:spPr>
          <a:xfrm>
            <a:off x="2352675" y="4581525"/>
            <a:ext cx="73025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179" name="타원 178"/>
          <p:cNvSpPr/>
          <p:nvPr/>
        </p:nvSpPr>
        <p:spPr>
          <a:xfrm>
            <a:off x="2489200" y="4365625"/>
            <a:ext cx="73025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180" name="타원 179"/>
          <p:cNvSpPr/>
          <p:nvPr/>
        </p:nvSpPr>
        <p:spPr>
          <a:xfrm>
            <a:off x="2154238" y="4581525"/>
            <a:ext cx="71437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181" name="타원 180"/>
          <p:cNvSpPr/>
          <p:nvPr/>
        </p:nvSpPr>
        <p:spPr>
          <a:xfrm>
            <a:off x="2425700" y="4518025"/>
            <a:ext cx="71438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182" name="타원 181"/>
          <p:cNvSpPr/>
          <p:nvPr/>
        </p:nvSpPr>
        <p:spPr>
          <a:xfrm>
            <a:off x="1433513" y="4598988"/>
            <a:ext cx="73025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183" name="타원 182"/>
          <p:cNvSpPr/>
          <p:nvPr/>
        </p:nvSpPr>
        <p:spPr>
          <a:xfrm>
            <a:off x="1289050" y="4560888"/>
            <a:ext cx="71438" cy="714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184" name="타원 183"/>
          <p:cNvSpPr/>
          <p:nvPr/>
        </p:nvSpPr>
        <p:spPr>
          <a:xfrm>
            <a:off x="1560513" y="4652963"/>
            <a:ext cx="73025" cy="714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grpSp>
        <p:nvGrpSpPr>
          <p:cNvPr id="25632" name="그룹 184"/>
          <p:cNvGrpSpPr>
            <a:grpSpLocks/>
          </p:cNvGrpSpPr>
          <p:nvPr/>
        </p:nvGrpSpPr>
        <p:grpSpPr bwMode="auto">
          <a:xfrm>
            <a:off x="3459163" y="3886200"/>
            <a:ext cx="2265362" cy="1306513"/>
            <a:chOff x="971600" y="4605512"/>
            <a:chExt cx="1872208" cy="1305759"/>
          </a:xfrm>
        </p:grpSpPr>
        <p:cxnSp>
          <p:nvCxnSpPr>
            <p:cNvPr id="186" name="직선 화살표 연결선 185"/>
            <p:cNvCxnSpPr/>
            <p:nvPr/>
          </p:nvCxnSpPr>
          <p:spPr>
            <a:xfrm>
              <a:off x="971600" y="5804969"/>
              <a:ext cx="18722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/>
            <p:cNvCxnSpPr/>
            <p:nvPr/>
          </p:nvCxnSpPr>
          <p:spPr>
            <a:xfrm flipH="1" flipV="1">
              <a:off x="1043759" y="4605512"/>
              <a:ext cx="7872" cy="13057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타원 187"/>
          <p:cNvSpPr/>
          <p:nvPr/>
        </p:nvSpPr>
        <p:spPr>
          <a:xfrm>
            <a:off x="3746500" y="4365625"/>
            <a:ext cx="73025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3924300" y="4572000"/>
            <a:ext cx="73025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90" name="타원 189"/>
          <p:cNvSpPr/>
          <p:nvPr/>
        </p:nvSpPr>
        <p:spPr>
          <a:xfrm>
            <a:off x="3868738" y="4276725"/>
            <a:ext cx="71437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91" name="타원 190"/>
          <p:cNvSpPr/>
          <p:nvPr/>
        </p:nvSpPr>
        <p:spPr>
          <a:xfrm>
            <a:off x="4048125" y="4438650"/>
            <a:ext cx="71438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92" name="타원 191"/>
          <p:cNvSpPr/>
          <p:nvPr/>
        </p:nvSpPr>
        <p:spPr>
          <a:xfrm>
            <a:off x="3900488" y="4438650"/>
            <a:ext cx="73025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93" name="타원 192"/>
          <p:cNvSpPr/>
          <p:nvPr/>
        </p:nvSpPr>
        <p:spPr>
          <a:xfrm>
            <a:off x="4268788" y="4464050"/>
            <a:ext cx="71437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94" name="타원 193"/>
          <p:cNvSpPr/>
          <p:nvPr/>
        </p:nvSpPr>
        <p:spPr>
          <a:xfrm>
            <a:off x="4124325" y="4637088"/>
            <a:ext cx="73025" cy="714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95" name="타원 194"/>
          <p:cNvSpPr/>
          <p:nvPr/>
        </p:nvSpPr>
        <p:spPr>
          <a:xfrm>
            <a:off x="4538663" y="4725988"/>
            <a:ext cx="71437" cy="714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96" name="타원 195"/>
          <p:cNvSpPr/>
          <p:nvPr/>
        </p:nvSpPr>
        <p:spPr>
          <a:xfrm>
            <a:off x="4467225" y="4581525"/>
            <a:ext cx="71438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97" name="타원 196"/>
          <p:cNvSpPr/>
          <p:nvPr/>
        </p:nvSpPr>
        <p:spPr>
          <a:xfrm>
            <a:off x="4754563" y="4654550"/>
            <a:ext cx="73025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98" name="타원 197"/>
          <p:cNvSpPr/>
          <p:nvPr/>
        </p:nvSpPr>
        <p:spPr>
          <a:xfrm>
            <a:off x="4906963" y="4725988"/>
            <a:ext cx="73025" cy="714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99" name="타원 198"/>
          <p:cNvSpPr/>
          <p:nvPr/>
        </p:nvSpPr>
        <p:spPr>
          <a:xfrm>
            <a:off x="4672013" y="4602163"/>
            <a:ext cx="73025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>
            <a:off x="4970463" y="4581525"/>
            <a:ext cx="73025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01" name="타원 200"/>
          <p:cNvSpPr/>
          <p:nvPr/>
        </p:nvSpPr>
        <p:spPr>
          <a:xfrm>
            <a:off x="5114925" y="4581525"/>
            <a:ext cx="71438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02" name="타원 201"/>
          <p:cNvSpPr/>
          <p:nvPr/>
        </p:nvSpPr>
        <p:spPr>
          <a:xfrm>
            <a:off x="5186363" y="4438650"/>
            <a:ext cx="73025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4970463" y="4654550"/>
            <a:ext cx="73025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204" name="타원 203"/>
          <p:cNvSpPr/>
          <p:nvPr/>
        </p:nvSpPr>
        <p:spPr>
          <a:xfrm>
            <a:off x="4394200" y="4725988"/>
            <a:ext cx="73025" cy="714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205" name="타원 204"/>
          <p:cNvSpPr/>
          <p:nvPr/>
        </p:nvSpPr>
        <p:spPr>
          <a:xfrm>
            <a:off x="5259388" y="4581525"/>
            <a:ext cx="71437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206" name="타원 205"/>
          <p:cNvSpPr/>
          <p:nvPr/>
        </p:nvSpPr>
        <p:spPr>
          <a:xfrm>
            <a:off x="5395913" y="4365625"/>
            <a:ext cx="71437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207" name="타원 206"/>
          <p:cNvSpPr/>
          <p:nvPr/>
        </p:nvSpPr>
        <p:spPr>
          <a:xfrm>
            <a:off x="5059363" y="4581525"/>
            <a:ext cx="73025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cxnSp>
        <p:nvCxnSpPr>
          <p:cNvPr id="208" name="직선 연결선 207"/>
          <p:cNvCxnSpPr/>
          <p:nvPr/>
        </p:nvCxnSpPr>
        <p:spPr>
          <a:xfrm>
            <a:off x="3444875" y="4510088"/>
            <a:ext cx="2174875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/>
          <p:cNvSpPr/>
          <p:nvPr/>
        </p:nvSpPr>
        <p:spPr>
          <a:xfrm>
            <a:off x="5330825" y="4518025"/>
            <a:ext cx="71438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210" name="타원 209"/>
          <p:cNvSpPr/>
          <p:nvPr/>
        </p:nvSpPr>
        <p:spPr>
          <a:xfrm>
            <a:off x="4340225" y="4600575"/>
            <a:ext cx="71438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211" name="타원 210"/>
          <p:cNvSpPr/>
          <p:nvPr/>
        </p:nvSpPr>
        <p:spPr>
          <a:xfrm>
            <a:off x="4194175" y="4562475"/>
            <a:ext cx="71438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212" name="타원 211"/>
          <p:cNvSpPr/>
          <p:nvPr/>
        </p:nvSpPr>
        <p:spPr>
          <a:xfrm>
            <a:off x="4467225" y="4654550"/>
            <a:ext cx="71438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grpSp>
        <p:nvGrpSpPr>
          <p:cNvPr id="25658" name="그룹 212"/>
          <p:cNvGrpSpPr>
            <a:grpSpLocks/>
          </p:cNvGrpSpPr>
          <p:nvPr/>
        </p:nvGrpSpPr>
        <p:grpSpPr bwMode="auto">
          <a:xfrm>
            <a:off x="6338888" y="3886200"/>
            <a:ext cx="2265362" cy="1306513"/>
            <a:chOff x="971600" y="4605512"/>
            <a:chExt cx="1872208" cy="1305759"/>
          </a:xfrm>
        </p:grpSpPr>
        <p:cxnSp>
          <p:nvCxnSpPr>
            <p:cNvPr id="214" name="직선 화살표 연결선 213"/>
            <p:cNvCxnSpPr/>
            <p:nvPr/>
          </p:nvCxnSpPr>
          <p:spPr>
            <a:xfrm>
              <a:off x="971600" y="5804969"/>
              <a:ext cx="18722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/>
            <p:nvPr/>
          </p:nvCxnSpPr>
          <p:spPr>
            <a:xfrm flipH="1" flipV="1">
              <a:off x="1043759" y="4605512"/>
              <a:ext cx="7872" cy="13057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" name="타원 215"/>
          <p:cNvSpPr/>
          <p:nvPr/>
        </p:nvSpPr>
        <p:spPr>
          <a:xfrm>
            <a:off x="6627813" y="4365625"/>
            <a:ext cx="71437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17" name="타원 216"/>
          <p:cNvSpPr/>
          <p:nvPr/>
        </p:nvSpPr>
        <p:spPr>
          <a:xfrm>
            <a:off x="6805613" y="4572000"/>
            <a:ext cx="71437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18" name="타원 217"/>
          <p:cNvSpPr/>
          <p:nvPr/>
        </p:nvSpPr>
        <p:spPr>
          <a:xfrm>
            <a:off x="6748463" y="4276725"/>
            <a:ext cx="71437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19" name="타원 218"/>
          <p:cNvSpPr/>
          <p:nvPr/>
        </p:nvSpPr>
        <p:spPr>
          <a:xfrm>
            <a:off x="6927850" y="4438650"/>
            <a:ext cx="71438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20" name="타원 219"/>
          <p:cNvSpPr/>
          <p:nvPr/>
        </p:nvSpPr>
        <p:spPr>
          <a:xfrm>
            <a:off x="6781800" y="4438650"/>
            <a:ext cx="71438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21" name="타원 220"/>
          <p:cNvSpPr/>
          <p:nvPr/>
        </p:nvSpPr>
        <p:spPr>
          <a:xfrm>
            <a:off x="7148513" y="4464050"/>
            <a:ext cx="73025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22" name="타원 221"/>
          <p:cNvSpPr/>
          <p:nvPr/>
        </p:nvSpPr>
        <p:spPr>
          <a:xfrm>
            <a:off x="7005638" y="4637088"/>
            <a:ext cx="71437" cy="714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23" name="타원 222"/>
          <p:cNvSpPr/>
          <p:nvPr/>
        </p:nvSpPr>
        <p:spPr>
          <a:xfrm>
            <a:off x="7419975" y="4725988"/>
            <a:ext cx="71438" cy="714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24" name="타원 223"/>
          <p:cNvSpPr/>
          <p:nvPr/>
        </p:nvSpPr>
        <p:spPr>
          <a:xfrm>
            <a:off x="7346950" y="4581525"/>
            <a:ext cx="73025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25" name="타원 224"/>
          <p:cNvSpPr/>
          <p:nvPr/>
        </p:nvSpPr>
        <p:spPr>
          <a:xfrm>
            <a:off x="7635875" y="4654550"/>
            <a:ext cx="71438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26" name="타원 225"/>
          <p:cNvSpPr/>
          <p:nvPr/>
        </p:nvSpPr>
        <p:spPr>
          <a:xfrm>
            <a:off x="7788275" y="4725988"/>
            <a:ext cx="71438" cy="714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27" name="타원 226"/>
          <p:cNvSpPr/>
          <p:nvPr/>
        </p:nvSpPr>
        <p:spPr>
          <a:xfrm>
            <a:off x="7553325" y="4602163"/>
            <a:ext cx="71438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28" name="타원 227"/>
          <p:cNvSpPr/>
          <p:nvPr/>
        </p:nvSpPr>
        <p:spPr>
          <a:xfrm>
            <a:off x="7851775" y="4581525"/>
            <a:ext cx="71438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29" name="타원 228"/>
          <p:cNvSpPr/>
          <p:nvPr/>
        </p:nvSpPr>
        <p:spPr>
          <a:xfrm>
            <a:off x="7994650" y="4581525"/>
            <a:ext cx="73025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30" name="타원 229"/>
          <p:cNvSpPr/>
          <p:nvPr/>
        </p:nvSpPr>
        <p:spPr>
          <a:xfrm>
            <a:off x="8067675" y="4438650"/>
            <a:ext cx="71438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7851775" y="4654550"/>
            <a:ext cx="71438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232" name="타원 231"/>
          <p:cNvSpPr/>
          <p:nvPr/>
        </p:nvSpPr>
        <p:spPr>
          <a:xfrm>
            <a:off x="7275513" y="4725988"/>
            <a:ext cx="71437" cy="714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233" name="타원 232"/>
          <p:cNvSpPr/>
          <p:nvPr/>
        </p:nvSpPr>
        <p:spPr>
          <a:xfrm>
            <a:off x="8139113" y="4581525"/>
            <a:ext cx="71437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234" name="타원 233"/>
          <p:cNvSpPr/>
          <p:nvPr/>
        </p:nvSpPr>
        <p:spPr>
          <a:xfrm>
            <a:off x="8275638" y="4365625"/>
            <a:ext cx="71437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235" name="타원 234"/>
          <p:cNvSpPr/>
          <p:nvPr/>
        </p:nvSpPr>
        <p:spPr>
          <a:xfrm>
            <a:off x="7940675" y="4581525"/>
            <a:ext cx="71438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cxnSp>
        <p:nvCxnSpPr>
          <p:cNvPr id="236" name="직선 연결선 235"/>
          <p:cNvCxnSpPr/>
          <p:nvPr/>
        </p:nvCxnSpPr>
        <p:spPr>
          <a:xfrm>
            <a:off x="6326188" y="4510088"/>
            <a:ext cx="2173287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타원 236"/>
          <p:cNvSpPr/>
          <p:nvPr/>
        </p:nvSpPr>
        <p:spPr>
          <a:xfrm>
            <a:off x="8210550" y="4518025"/>
            <a:ext cx="73025" cy="730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238" name="타원 237"/>
          <p:cNvSpPr/>
          <p:nvPr/>
        </p:nvSpPr>
        <p:spPr>
          <a:xfrm>
            <a:off x="7219950" y="4600575"/>
            <a:ext cx="71438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239" name="타원 238"/>
          <p:cNvSpPr/>
          <p:nvPr/>
        </p:nvSpPr>
        <p:spPr>
          <a:xfrm>
            <a:off x="7073900" y="4562475"/>
            <a:ext cx="73025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240" name="타원 239"/>
          <p:cNvSpPr/>
          <p:nvPr/>
        </p:nvSpPr>
        <p:spPr>
          <a:xfrm>
            <a:off x="7346950" y="4654550"/>
            <a:ext cx="73025" cy="714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241" name="자유형 240"/>
          <p:cNvSpPr/>
          <p:nvPr/>
        </p:nvSpPr>
        <p:spPr>
          <a:xfrm>
            <a:off x="6592888" y="4229100"/>
            <a:ext cx="1701800" cy="528638"/>
          </a:xfrm>
          <a:custGeom>
            <a:avLst/>
            <a:gdLst>
              <a:gd name="connsiteX0" fmla="*/ 0 w 1701959"/>
              <a:gd name="connsiteY0" fmla="*/ 0 h 528320"/>
              <a:gd name="connsiteX1" fmla="*/ 68580 w 1701959"/>
              <a:gd name="connsiteY1" fmla="*/ 162560 h 528320"/>
              <a:gd name="connsiteX2" fmla="*/ 73660 w 1701959"/>
              <a:gd name="connsiteY2" fmla="*/ 177800 h 528320"/>
              <a:gd name="connsiteX3" fmla="*/ 96520 w 1701959"/>
              <a:gd name="connsiteY3" fmla="*/ 190500 h 528320"/>
              <a:gd name="connsiteX4" fmla="*/ 127000 w 1701959"/>
              <a:gd name="connsiteY4" fmla="*/ 187960 h 528320"/>
              <a:gd name="connsiteX5" fmla="*/ 139700 w 1701959"/>
              <a:gd name="connsiteY5" fmla="*/ 175260 h 528320"/>
              <a:gd name="connsiteX6" fmla="*/ 147320 w 1701959"/>
              <a:gd name="connsiteY6" fmla="*/ 170180 h 528320"/>
              <a:gd name="connsiteX7" fmla="*/ 154940 w 1701959"/>
              <a:gd name="connsiteY7" fmla="*/ 154940 h 528320"/>
              <a:gd name="connsiteX8" fmla="*/ 157480 w 1701959"/>
              <a:gd name="connsiteY8" fmla="*/ 147320 h 528320"/>
              <a:gd name="connsiteX9" fmla="*/ 160020 w 1701959"/>
              <a:gd name="connsiteY9" fmla="*/ 129540 h 528320"/>
              <a:gd name="connsiteX10" fmla="*/ 165100 w 1701959"/>
              <a:gd name="connsiteY10" fmla="*/ 114300 h 528320"/>
              <a:gd name="connsiteX11" fmla="*/ 172720 w 1701959"/>
              <a:gd name="connsiteY11" fmla="*/ 86360 h 528320"/>
              <a:gd name="connsiteX12" fmla="*/ 180340 w 1701959"/>
              <a:gd name="connsiteY12" fmla="*/ 78740 h 528320"/>
              <a:gd name="connsiteX13" fmla="*/ 193040 w 1701959"/>
              <a:gd name="connsiteY13" fmla="*/ 81280 h 528320"/>
              <a:gd name="connsiteX14" fmla="*/ 195580 w 1701959"/>
              <a:gd name="connsiteY14" fmla="*/ 88900 h 528320"/>
              <a:gd name="connsiteX15" fmla="*/ 203200 w 1701959"/>
              <a:gd name="connsiteY15" fmla="*/ 99060 h 528320"/>
              <a:gd name="connsiteX16" fmla="*/ 210820 w 1701959"/>
              <a:gd name="connsiteY16" fmla="*/ 114300 h 528320"/>
              <a:gd name="connsiteX17" fmla="*/ 218440 w 1701959"/>
              <a:gd name="connsiteY17" fmla="*/ 137160 h 528320"/>
              <a:gd name="connsiteX18" fmla="*/ 223520 w 1701959"/>
              <a:gd name="connsiteY18" fmla="*/ 152400 h 528320"/>
              <a:gd name="connsiteX19" fmla="*/ 226060 w 1701959"/>
              <a:gd name="connsiteY19" fmla="*/ 160020 h 528320"/>
              <a:gd name="connsiteX20" fmla="*/ 228600 w 1701959"/>
              <a:gd name="connsiteY20" fmla="*/ 170180 h 528320"/>
              <a:gd name="connsiteX21" fmla="*/ 231140 w 1701959"/>
              <a:gd name="connsiteY21" fmla="*/ 200660 h 528320"/>
              <a:gd name="connsiteX22" fmla="*/ 236220 w 1701959"/>
              <a:gd name="connsiteY22" fmla="*/ 261620 h 528320"/>
              <a:gd name="connsiteX23" fmla="*/ 238760 w 1701959"/>
              <a:gd name="connsiteY23" fmla="*/ 304800 h 528320"/>
              <a:gd name="connsiteX24" fmla="*/ 241300 w 1701959"/>
              <a:gd name="connsiteY24" fmla="*/ 314960 h 528320"/>
              <a:gd name="connsiteX25" fmla="*/ 246380 w 1701959"/>
              <a:gd name="connsiteY25" fmla="*/ 330200 h 528320"/>
              <a:gd name="connsiteX26" fmla="*/ 251460 w 1701959"/>
              <a:gd name="connsiteY26" fmla="*/ 368300 h 528320"/>
              <a:gd name="connsiteX27" fmla="*/ 259080 w 1701959"/>
              <a:gd name="connsiteY27" fmla="*/ 386080 h 528320"/>
              <a:gd name="connsiteX28" fmla="*/ 266700 w 1701959"/>
              <a:gd name="connsiteY28" fmla="*/ 388620 h 528320"/>
              <a:gd name="connsiteX29" fmla="*/ 297180 w 1701959"/>
              <a:gd name="connsiteY29" fmla="*/ 381000 h 528320"/>
              <a:gd name="connsiteX30" fmla="*/ 312420 w 1701959"/>
              <a:gd name="connsiteY30" fmla="*/ 373380 h 528320"/>
              <a:gd name="connsiteX31" fmla="*/ 317500 w 1701959"/>
              <a:gd name="connsiteY31" fmla="*/ 365760 h 528320"/>
              <a:gd name="connsiteX32" fmla="*/ 330200 w 1701959"/>
              <a:gd name="connsiteY32" fmla="*/ 345440 h 528320"/>
              <a:gd name="connsiteX33" fmla="*/ 337820 w 1701959"/>
              <a:gd name="connsiteY33" fmla="*/ 322580 h 528320"/>
              <a:gd name="connsiteX34" fmla="*/ 342900 w 1701959"/>
              <a:gd name="connsiteY34" fmla="*/ 307340 h 528320"/>
              <a:gd name="connsiteX35" fmla="*/ 345440 w 1701959"/>
              <a:gd name="connsiteY35" fmla="*/ 299720 h 528320"/>
              <a:gd name="connsiteX36" fmla="*/ 347980 w 1701959"/>
              <a:gd name="connsiteY36" fmla="*/ 289560 h 528320"/>
              <a:gd name="connsiteX37" fmla="*/ 353060 w 1701959"/>
              <a:gd name="connsiteY37" fmla="*/ 281940 h 528320"/>
              <a:gd name="connsiteX38" fmla="*/ 358140 w 1701959"/>
              <a:gd name="connsiteY38" fmla="*/ 266700 h 528320"/>
              <a:gd name="connsiteX39" fmla="*/ 363220 w 1701959"/>
              <a:gd name="connsiteY39" fmla="*/ 259080 h 528320"/>
              <a:gd name="connsiteX40" fmla="*/ 373380 w 1701959"/>
              <a:gd name="connsiteY40" fmla="*/ 243840 h 528320"/>
              <a:gd name="connsiteX41" fmla="*/ 381000 w 1701959"/>
              <a:gd name="connsiteY41" fmla="*/ 241300 h 528320"/>
              <a:gd name="connsiteX42" fmla="*/ 396240 w 1701959"/>
              <a:gd name="connsiteY42" fmla="*/ 243840 h 528320"/>
              <a:gd name="connsiteX43" fmla="*/ 414020 w 1701959"/>
              <a:gd name="connsiteY43" fmla="*/ 271780 h 528320"/>
              <a:gd name="connsiteX44" fmla="*/ 421640 w 1701959"/>
              <a:gd name="connsiteY44" fmla="*/ 297180 h 528320"/>
              <a:gd name="connsiteX45" fmla="*/ 426720 w 1701959"/>
              <a:gd name="connsiteY45" fmla="*/ 327660 h 528320"/>
              <a:gd name="connsiteX46" fmla="*/ 429260 w 1701959"/>
              <a:gd name="connsiteY46" fmla="*/ 406400 h 528320"/>
              <a:gd name="connsiteX47" fmla="*/ 431800 w 1701959"/>
              <a:gd name="connsiteY47" fmla="*/ 414020 h 528320"/>
              <a:gd name="connsiteX48" fmla="*/ 434340 w 1701959"/>
              <a:gd name="connsiteY48" fmla="*/ 426720 h 528320"/>
              <a:gd name="connsiteX49" fmla="*/ 436880 w 1701959"/>
              <a:gd name="connsiteY49" fmla="*/ 434340 h 528320"/>
              <a:gd name="connsiteX50" fmla="*/ 439420 w 1701959"/>
              <a:gd name="connsiteY50" fmla="*/ 447040 h 528320"/>
              <a:gd name="connsiteX51" fmla="*/ 441960 w 1701959"/>
              <a:gd name="connsiteY51" fmla="*/ 457200 h 528320"/>
              <a:gd name="connsiteX52" fmla="*/ 449580 w 1701959"/>
              <a:gd name="connsiteY52" fmla="*/ 459740 h 528320"/>
              <a:gd name="connsiteX53" fmla="*/ 482600 w 1701959"/>
              <a:gd name="connsiteY53" fmla="*/ 457200 h 528320"/>
              <a:gd name="connsiteX54" fmla="*/ 490220 w 1701959"/>
              <a:gd name="connsiteY54" fmla="*/ 452120 h 528320"/>
              <a:gd name="connsiteX55" fmla="*/ 497840 w 1701959"/>
              <a:gd name="connsiteY55" fmla="*/ 449580 h 528320"/>
              <a:gd name="connsiteX56" fmla="*/ 508000 w 1701959"/>
              <a:gd name="connsiteY56" fmla="*/ 441960 h 528320"/>
              <a:gd name="connsiteX57" fmla="*/ 515620 w 1701959"/>
              <a:gd name="connsiteY57" fmla="*/ 436880 h 528320"/>
              <a:gd name="connsiteX58" fmla="*/ 518160 w 1701959"/>
              <a:gd name="connsiteY58" fmla="*/ 429260 h 528320"/>
              <a:gd name="connsiteX59" fmla="*/ 523240 w 1701959"/>
              <a:gd name="connsiteY59" fmla="*/ 421640 h 528320"/>
              <a:gd name="connsiteX60" fmla="*/ 528320 w 1701959"/>
              <a:gd name="connsiteY60" fmla="*/ 406400 h 528320"/>
              <a:gd name="connsiteX61" fmla="*/ 533400 w 1701959"/>
              <a:gd name="connsiteY61" fmla="*/ 388620 h 528320"/>
              <a:gd name="connsiteX62" fmla="*/ 535940 w 1701959"/>
              <a:gd name="connsiteY62" fmla="*/ 381000 h 528320"/>
              <a:gd name="connsiteX63" fmla="*/ 538480 w 1701959"/>
              <a:gd name="connsiteY63" fmla="*/ 365760 h 528320"/>
              <a:gd name="connsiteX64" fmla="*/ 543560 w 1701959"/>
              <a:gd name="connsiteY64" fmla="*/ 350520 h 528320"/>
              <a:gd name="connsiteX65" fmla="*/ 546100 w 1701959"/>
              <a:gd name="connsiteY65" fmla="*/ 342900 h 528320"/>
              <a:gd name="connsiteX66" fmla="*/ 551180 w 1701959"/>
              <a:gd name="connsiteY66" fmla="*/ 335280 h 528320"/>
              <a:gd name="connsiteX67" fmla="*/ 558800 w 1701959"/>
              <a:gd name="connsiteY67" fmla="*/ 314960 h 528320"/>
              <a:gd name="connsiteX68" fmla="*/ 563880 w 1701959"/>
              <a:gd name="connsiteY68" fmla="*/ 299720 h 528320"/>
              <a:gd name="connsiteX69" fmla="*/ 576580 w 1701959"/>
              <a:gd name="connsiteY69" fmla="*/ 276860 h 528320"/>
              <a:gd name="connsiteX70" fmla="*/ 584200 w 1701959"/>
              <a:gd name="connsiteY70" fmla="*/ 271780 h 528320"/>
              <a:gd name="connsiteX71" fmla="*/ 607060 w 1701959"/>
              <a:gd name="connsiteY71" fmla="*/ 274320 h 528320"/>
              <a:gd name="connsiteX72" fmla="*/ 614680 w 1701959"/>
              <a:gd name="connsiteY72" fmla="*/ 279400 h 528320"/>
              <a:gd name="connsiteX73" fmla="*/ 637540 w 1701959"/>
              <a:gd name="connsiteY73" fmla="*/ 307340 h 528320"/>
              <a:gd name="connsiteX74" fmla="*/ 645160 w 1701959"/>
              <a:gd name="connsiteY74" fmla="*/ 322580 h 528320"/>
              <a:gd name="connsiteX75" fmla="*/ 650240 w 1701959"/>
              <a:gd name="connsiteY75" fmla="*/ 342900 h 528320"/>
              <a:gd name="connsiteX76" fmla="*/ 657860 w 1701959"/>
              <a:gd name="connsiteY76" fmla="*/ 358140 h 528320"/>
              <a:gd name="connsiteX77" fmla="*/ 660400 w 1701959"/>
              <a:gd name="connsiteY77" fmla="*/ 439420 h 528320"/>
              <a:gd name="connsiteX78" fmla="*/ 662940 w 1701959"/>
              <a:gd name="connsiteY78" fmla="*/ 449580 h 528320"/>
              <a:gd name="connsiteX79" fmla="*/ 668020 w 1701959"/>
              <a:gd name="connsiteY79" fmla="*/ 459740 h 528320"/>
              <a:gd name="connsiteX80" fmla="*/ 670560 w 1701959"/>
              <a:gd name="connsiteY80" fmla="*/ 467360 h 528320"/>
              <a:gd name="connsiteX81" fmla="*/ 698500 w 1701959"/>
              <a:gd name="connsiteY81" fmla="*/ 502920 h 528320"/>
              <a:gd name="connsiteX82" fmla="*/ 706120 w 1701959"/>
              <a:gd name="connsiteY82" fmla="*/ 510540 h 528320"/>
              <a:gd name="connsiteX83" fmla="*/ 708660 w 1701959"/>
              <a:gd name="connsiteY83" fmla="*/ 520700 h 528320"/>
              <a:gd name="connsiteX84" fmla="*/ 741680 w 1701959"/>
              <a:gd name="connsiteY84" fmla="*/ 523240 h 528320"/>
              <a:gd name="connsiteX85" fmla="*/ 749300 w 1701959"/>
              <a:gd name="connsiteY85" fmla="*/ 520700 h 528320"/>
              <a:gd name="connsiteX86" fmla="*/ 762000 w 1701959"/>
              <a:gd name="connsiteY86" fmla="*/ 505460 h 528320"/>
              <a:gd name="connsiteX87" fmla="*/ 769620 w 1701959"/>
              <a:gd name="connsiteY87" fmla="*/ 500380 h 528320"/>
              <a:gd name="connsiteX88" fmla="*/ 772160 w 1701959"/>
              <a:gd name="connsiteY88" fmla="*/ 487680 h 528320"/>
              <a:gd name="connsiteX89" fmla="*/ 777240 w 1701959"/>
              <a:gd name="connsiteY89" fmla="*/ 472440 h 528320"/>
              <a:gd name="connsiteX90" fmla="*/ 779780 w 1701959"/>
              <a:gd name="connsiteY90" fmla="*/ 441960 h 528320"/>
              <a:gd name="connsiteX91" fmla="*/ 787400 w 1701959"/>
              <a:gd name="connsiteY91" fmla="*/ 391160 h 528320"/>
              <a:gd name="connsiteX92" fmla="*/ 789940 w 1701959"/>
              <a:gd name="connsiteY92" fmla="*/ 381000 h 528320"/>
              <a:gd name="connsiteX93" fmla="*/ 797560 w 1701959"/>
              <a:gd name="connsiteY93" fmla="*/ 373380 h 528320"/>
              <a:gd name="connsiteX94" fmla="*/ 812800 w 1701959"/>
              <a:gd name="connsiteY94" fmla="*/ 375920 h 528320"/>
              <a:gd name="connsiteX95" fmla="*/ 817880 w 1701959"/>
              <a:gd name="connsiteY95" fmla="*/ 386080 h 528320"/>
              <a:gd name="connsiteX96" fmla="*/ 825500 w 1701959"/>
              <a:gd name="connsiteY96" fmla="*/ 396240 h 528320"/>
              <a:gd name="connsiteX97" fmla="*/ 828040 w 1701959"/>
              <a:gd name="connsiteY97" fmla="*/ 403860 h 528320"/>
              <a:gd name="connsiteX98" fmla="*/ 838200 w 1701959"/>
              <a:gd name="connsiteY98" fmla="*/ 424180 h 528320"/>
              <a:gd name="connsiteX99" fmla="*/ 845820 w 1701959"/>
              <a:gd name="connsiteY99" fmla="*/ 439420 h 528320"/>
              <a:gd name="connsiteX100" fmla="*/ 853440 w 1701959"/>
              <a:gd name="connsiteY100" fmla="*/ 454660 h 528320"/>
              <a:gd name="connsiteX101" fmla="*/ 855980 w 1701959"/>
              <a:gd name="connsiteY101" fmla="*/ 467360 h 528320"/>
              <a:gd name="connsiteX102" fmla="*/ 866140 w 1701959"/>
              <a:gd name="connsiteY102" fmla="*/ 485140 h 528320"/>
              <a:gd name="connsiteX103" fmla="*/ 871220 w 1701959"/>
              <a:gd name="connsiteY103" fmla="*/ 500380 h 528320"/>
              <a:gd name="connsiteX104" fmla="*/ 873760 w 1701959"/>
              <a:gd name="connsiteY104" fmla="*/ 508000 h 528320"/>
              <a:gd name="connsiteX105" fmla="*/ 878840 w 1701959"/>
              <a:gd name="connsiteY105" fmla="*/ 518160 h 528320"/>
              <a:gd name="connsiteX106" fmla="*/ 899160 w 1701959"/>
              <a:gd name="connsiteY106" fmla="*/ 515620 h 528320"/>
              <a:gd name="connsiteX107" fmla="*/ 906780 w 1701959"/>
              <a:gd name="connsiteY107" fmla="*/ 510540 h 528320"/>
              <a:gd name="connsiteX108" fmla="*/ 914400 w 1701959"/>
              <a:gd name="connsiteY108" fmla="*/ 508000 h 528320"/>
              <a:gd name="connsiteX109" fmla="*/ 929640 w 1701959"/>
              <a:gd name="connsiteY109" fmla="*/ 495300 h 528320"/>
              <a:gd name="connsiteX110" fmla="*/ 944880 w 1701959"/>
              <a:gd name="connsiteY110" fmla="*/ 482600 h 528320"/>
              <a:gd name="connsiteX111" fmla="*/ 955040 w 1701959"/>
              <a:gd name="connsiteY111" fmla="*/ 467360 h 528320"/>
              <a:gd name="connsiteX112" fmla="*/ 965200 w 1701959"/>
              <a:gd name="connsiteY112" fmla="*/ 452120 h 528320"/>
              <a:gd name="connsiteX113" fmla="*/ 970280 w 1701959"/>
              <a:gd name="connsiteY113" fmla="*/ 444500 h 528320"/>
              <a:gd name="connsiteX114" fmla="*/ 977900 w 1701959"/>
              <a:gd name="connsiteY114" fmla="*/ 436880 h 528320"/>
              <a:gd name="connsiteX115" fmla="*/ 990600 w 1701959"/>
              <a:gd name="connsiteY115" fmla="*/ 424180 h 528320"/>
              <a:gd name="connsiteX116" fmla="*/ 995680 w 1701959"/>
              <a:gd name="connsiteY116" fmla="*/ 416560 h 528320"/>
              <a:gd name="connsiteX117" fmla="*/ 1054100 w 1701959"/>
              <a:gd name="connsiteY117" fmla="*/ 421640 h 528320"/>
              <a:gd name="connsiteX118" fmla="*/ 1064260 w 1701959"/>
              <a:gd name="connsiteY118" fmla="*/ 426720 h 528320"/>
              <a:gd name="connsiteX119" fmla="*/ 1071880 w 1701959"/>
              <a:gd name="connsiteY119" fmla="*/ 434340 h 528320"/>
              <a:gd name="connsiteX120" fmla="*/ 1087120 w 1701959"/>
              <a:gd name="connsiteY120" fmla="*/ 444500 h 528320"/>
              <a:gd name="connsiteX121" fmla="*/ 1092200 w 1701959"/>
              <a:gd name="connsiteY121" fmla="*/ 452120 h 528320"/>
              <a:gd name="connsiteX122" fmla="*/ 1107440 w 1701959"/>
              <a:gd name="connsiteY122" fmla="*/ 467360 h 528320"/>
              <a:gd name="connsiteX123" fmla="*/ 1112520 w 1701959"/>
              <a:gd name="connsiteY123" fmla="*/ 474980 h 528320"/>
              <a:gd name="connsiteX124" fmla="*/ 1122680 w 1701959"/>
              <a:gd name="connsiteY124" fmla="*/ 482600 h 528320"/>
              <a:gd name="connsiteX125" fmla="*/ 1127760 w 1701959"/>
              <a:gd name="connsiteY125" fmla="*/ 490220 h 528320"/>
              <a:gd name="connsiteX126" fmla="*/ 1145540 w 1701959"/>
              <a:gd name="connsiteY126" fmla="*/ 505460 h 528320"/>
              <a:gd name="connsiteX127" fmla="*/ 1160780 w 1701959"/>
              <a:gd name="connsiteY127" fmla="*/ 515620 h 528320"/>
              <a:gd name="connsiteX128" fmla="*/ 1170940 w 1701959"/>
              <a:gd name="connsiteY128" fmla="*/ 523240 h 528320"/>
              <a:gd name="connsiteX129" fmla="*/ 1181100 w 1701959"/>
              <a:gd name="connsiteY129" fmla="*/ 525780 h 528320"/>
              <a:gd name="connsiteX130" fmla="*/ 1188720 w 1701959"/>
              <a:gd name="connsiteY130" fmla="*/ 528320 h 528320"/>
              <a:gd name="connsiteX131" fmla="*/ 1221740 w 1701959"/>
              <a:gd name="connsiteY131" fmla="*/ 525780 h 528320"/>
              <a:gd name="connsiteX132" fmla="*/ 1231900 w 1701959"/>
              <a:gd name="connsiteY132" fmla="*/ 523240 h 528320"/>
              <a:gd name="connsiteX133" fmla="*/ 1247140 w 1701959"/>
              <a:gd name="connsiteY133" fmla="*/ 513080 h 528320"/>
              <a:gd name="connsiteX134" fmla="*/ 1252220 w 1701959"/>
              <a:gd name="connsiteY134" fmla="*/ 505460 h 528320"/>
              <a:gd name="connsiteX135" fmla="*/ 1267460 w 1701959"/>
              <a:gd name="connsiteY135" fmla="*/ 495300 h 528320"/>
              <a:gd name="connsiteX136" fmla="*/ 1277620 w 1701959"/>
              <a:gd name="connsiteY136" fmla="*/ 480060 h 528320"/>
              <a:gd name="connsiteX137" fmla="*/ 1280160 w 1701959"/>
              <a:gd name="connsiteY137" fmla="*/ 472440 h 528320"/>
              <a:gd name="connsiteX138" fmla="*/ 1285240 w 1701959"/>
              <a:gd name="connsiteY138" fmla="*/ 452120 h 528320"/>
              <a:gd name="connsiteX139" fmla="*/ 1290320 w 1701959"/>
              <a:gd name="connsiteY139" fmla="*/ 419100 h 528320"/>
              <a:gd name="connsiteX140" fmla="*/ 1292860 w 1701959"/>
              <a:gd name="connsiteY140" fmla="*/ 411480 h 528320"/>
              <a:gd name="connsiteX141" fmla="*/ 1295400 w 1701959"/>
              <a:gd name="connsiteY141" fmla="*/ 401320 h 528320"/>
              <a:gd name="connsiteX142" fmla="*/ 1313180 w 1701959"/>
              <a:gd name="connsiteY142" fmla="*/ 378460 h 528320"/>
              <a:gd name="connsiteX143" fmla="*/ 1320800 w 1701959"/>
              <a:gd name="connsiteY143" fmla="*/ 373380 h 528320"/>
              <a:gd name="connsiteX144" fmla="*/ 1353820 w 1701959"/>
              <a:gd name="connsiteY144" fmla="*/ 375920 h 528320"/>
              <a:gd name="connsiteX145" fmla="*/ 1361440 w 1701959"/>
              <a:gd name="connsiteY145" fmla="*/ 378460 h 528320"/>
              <a:gd name="connsiteX146" fmla="*/ 1386840 w 1701959"/>
              <a:gd name="connsiteY146" fmla="*/ 383540 h 528320"/>
              <a:gd name="connsiteX147" fmla="*/ 1394460 w 1701959"/>
              <a:gd name="connsiteY147" fmla="*/ 386080 h 528320"/>
              <a:gd name="connsiteX148" fmla="*/ 1430020 w 1701959"/>
              <a:gd name="connsiteY148" fmla="*/ 391160 h 528320"/>
              <a:gd name="connsiteX149" fmla="*/ 1460500 w 1701959"/>
              <a:gd name="connsiteY149" fmla="*/ 393700 h 528320"/>
              <a:gd name="connsiteX150" fmla="*/ 1480820 w 1701959"/>
              <a:gd name="connsiteY150" fmla="*/ 363220 h 528320"/>
              <a:gd name="connsiteX151" fmla="*/ 1485900 w 1701959"/>
              <a:gd name="connsiteY151" fmla="*/ 355600 h 528320"/>
              <a:gd name="connsiteX152" fmla="*/ 1490980 w 1701959"/>
              <a:gd name="connsiteY152" fmla="*/ 347980 h 528320"/>
              <a:gd name="connsiteX153" fmla="*/ 1496060 w 1701959"/>
              <a:gd name="connsiteY153" fmla="*/ 332740 h 528320"/>
              <a:gd name="connsiteX154" fmla="*/ 1498600 w 1701959"/>
              <a:gd name="connsiteY154" fmla="*/ 325120 h 528320"/>
              <a:gd name="connsiteX155" fmla="*/ 1503680 w 1701959"/>
              <a:gd name="connsiteY155" fmla="*/ 259080 h 528320"/>
              <a:gd name="connsiteX156" fmla="*/ 1508760 w 1701959"/>
              <a:gd name="connsiteY156" fmla="*/ 251460 h 528320"/>
              <a:gd name="connsiteX157" fmla="*/ 1524000 w 1701959"/>
              <a:gd name="connsiteY157" fmla="*/ 246380 h 528320"/>
              <a:gd name="connsiteX158" fmla="*/ 1536700 w 1701959"/>
              <a:gd name="connsiteY158" fmla="*/ 248920 h 528320"/>
              <a:gd name="connsiteX159" fmla="*/ 1549400 w 1701959"/>
              <a:gd name="connsiteY159" fmla="*/ 266700 h 528320"/>
              <a:gd name="connsiteX160" fmla="*/ 1559560 w 1701959"/>
              <a:gd name="connsiteY160" fmla="*/ 281940 h 528320"/>
              <a:gd name="connsiteX161" fmla="*/ 1564640 w 1701959"/>
              <a:gd name="connsiteY161" fmla="*/ 304800 h 528320"/>
              <a:gd name="connsiteX162" fmla="*/ 1567180 w 1701959"/>
              <a:gd name="connsiteY162" fmla="*/ 312420 h 528320"/>
              <a:gd name="connsiteX163" fmla="*/ 1574800 w 1701959"/>
              <a:gd name="connsiteY163" fmla="*/ 347980 h 528320"/>
              <a:gd name="connsiteX164" fmla="*/ 1579880 w 1701959"/>
              <a:gd name="connsiteY164" fmla="*/ 381000 h 528320"/>
              <a:gd name="connsiteX165" fmla="*/ 1582420 w 1701959"/>
              <a:gd name="connsiteY165" fmla="*/ 388620 h 528320"/>
              <a:gd name="connsiteX166" fmla="*/ 1607820 w 1701959"/>
              <a:gd name="connsiteY166" fmla="*/ 386080 h 528320"/>
              <a:gd name="connsiteX167" fmla="*/ 1615440 w 1701959"/>
              <a:gd name="connsiteY167" fmla="*/ 383540 h 528320"/>
              <a:gd name="connsiteX168" fmla="*/ 1620520 w 1701959"/>
              <a:gd name="connsiteY168" fmla="*/ 375920 h 528320"/>
              <a:gd name="connsiteX169" fmla="*/ 1628140 w 1701959"/>
              <a:gd name="connsiteY169" fmla="*/ 370840 h 528320"/>
              <a:gd name="connsiteX170" fmla="*/ 1648460 w 1701959"/>
              <a:gd name="connsiteY170" fmla="*/ 347980 h 528320"/>
              <a:gd name="connsiteX171" fmla="*/ 1661160 w 1701959"/>
              <a:gd name="connsiteY171" fmla="*/ 317500 h 528320"/>
              <a:gd name="connsiteX172" fmla="*/ 1668780 w 1701959"/>
              <a:gd name="connsiteY172" fmla="*/ 307340 h 528320"/>
              <a:gd name="connsiteX173" fmla="*/ 1673860 w 1701959"/>
              <a:gd name="connsiteY173" fmla="*/ 289560 h 528320"/>
              <a:gd name="connsiteX174" fmla="*/ 1676400 w 1701959"/>
              <a:gd name="connsiteY174" fmla="*/ 281940 h 528320"/>
              <a:gd name="connsiteX175" fmla="*/ 1678940 w 1701959"/>
              <a:gd name="connsiteY175" fmla="*/ 271780 h 528320"/>
              <a:gd name="connsiteX176" fmla="*/ 1684020 w 1701959"/>
              <a:gd name="connsiteY176" fmla="*/ 254000 h 528320"/>
              <a:gd name="connsiteX177" fmla="*/ 1686560 w 1701959"/>
              <a:gd name="connsiteY177" fmla="*/ 236220 h 528320"/>
              <a:gd name="connsiteX178" fmla="*/ 1689100 w 1701959"/>
              <a:gd name="connsiteY178" fmla="*/ 223520 h 528320"/>
              <a:gd name="connsiteX179" fmla="*/ 1694180 w 1701959"/>
              <a:gd name="connsiteY179" fmla="*/ 154940 h 528320"/>
              <a:gd name="connsiteX180" fmla="*/ 1701800 w 1701959"/>
              <a:gd name="connsiteY180" fmla="*/ 127000 h 528320"/>
              <a:gd name="connsiteX181" fmla="*/ 1701800 w 1701959"/>
              <a:gd name="connsiteY181" fmla="*/ 119380 h 52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1701959" h="528320">
                <a:moveTo>
                  <a:pt x="0" y="0"/>
                </a:moveTo>
                <a:cubicBezTo>
                  <a:pt x="22860" y="54187"/>
                  <a:pt x="46071" y="108227"/>
                  <a:pt x="68580" y="162560"/>
                </a:cubicBezTo>
                <a:cubicBezTo>
                  <a:pt x="70629" y="167507"/>
                  <a:pt x="69205" y="174830"/>
                  <a:pt x="73660" y="177800"/>
                </a:cubicBezTo>
                <a:cubicBezTo>
                  <a:pt x="91128" y="189445"/>
                  <a:pt x="83108" y="186029"/>
                  <a:pt x="96520" y="190500"/>
                </a:cubicBezTo>
                <a:cubicBezTo>
                  <a:pt x="106680" y="189653"/>
                  <a:pt x="117003" y="189959"/>
                  <a:pt x="127000" y="187960"/>
                </a:cubicBezTo>
                <a:cubicBezTo>
                  <a:pt x="135467" y="186267"/>
                  <a:pt x="134620" y="180340"/>
                  <a:pt x="139700" y="175260"/>
                </a:cubicBezTo>
                <a:cubicBezTo>
                  <a:pt x="141859" y="173101"/>
                  <a:pt x="144780" y="171873"/>
                  <a:pt x="147320" y="170180"/>
                </a:cubicBezTo>
                <a:cubicBezTo>
                  <a:pt x="153704" y="151027"/>
                  <a:pt x="145092" y="174635"/>
                  <a:pt x="154940" y="154940"/>
                </a:cubicBezTo>
                <a:cubicBezTo>
                  <a:pt x="156137" y="152545"/>
                  <a:pt x="156633" y="149860"/>
                  <a:pt x="157480" y="147320"/>
                </a:cubicBezTo>
                <a:cubicBezTo>
                  <a:pt x="158327" y="141393"/>
                  <a:pt x="158674" y="135374"/>
                  <a:pt x="160020" y="129540"/>
                </a:cubicBezTo>
                <a:cubicBezTo>
                  <a:pt x="161224" y="124322"/>
                  <a:pt x="164050" y="119551"/>
                  <a:pt x="165100" y="114300"/>
                </a:cubicBezTo>
                <a:cubicBezTo>
                  <a:pt x="166092" y="109340"/>
                  <a:pt x="169497" y="89583"/>
                  <a:pt x="172720" y="86360"/>
                </a:cubicBezTo>
                <a:lnTo>
                  <a:pt x="180340" y="78740"/>
                </a:lnTo>
                <a:cubicBezTo>
                  <a:pt x="184573" y="79587"/>
                  <a:pt x="189448" y="78885"/>
                  <a:pt x="193040" y="81280"/>
                </a:cubicBezTo>
                <a:cubicBezTo>
                  <a:pt x="195268" y="82765"/>
                  <a:pt x="194252" y="86575"/>
                  <a:pt x="195580" y="88900"/>
                </a:cubicBezTo>
                <a:cubicBezTo>
                  <a:pt x="197680" y="92576"/>
                  <a:pt x="200660" y="95673"/>
                  <a:pt x="203200" y="99060"/>
                </a:cubicBezTo>
                <a:cubicBezTo>
                  <a:pt x="212463" y="126850"/>
                  <a:pt x="197690" y="84757"/>
                  <a:pt x="210820" y="114300"/>
                </a:cubicBezTo>
                <a:lnTo>
                  <a:pt x="218440" y="137160"/>
                </a:lnTo>
                <a:lnTo>
                  <a:pt x="223520" y="152400"/>
                </a:lnTo>
                <a:cubicBezTo>
                  <a:pt x="224367" y="154940"/>
                  <a:pt x="225411" y="157423"/>
                  <a:pt x="226060" y="160020"/>
                </a:cubicBezTo>
                <a:lnTo>
                  <a:pt x="228600" y="170180"/>
                </a:lnTo>
                <a:cubicBezTo>
                  <a:pt x="229447" y="180340"/>
                  <a:pt x="230462" y="190487"/>
                  <a:pt x="231140" y="200660"/>
                </a:cubicBezTo>
                <a:cubicBezTo>
                  <a:pt x="234908" y="257173"/>
                  <a:pt x="230853" y="229417"/>
                  <a:pt x="236220" y="261620"/>
                </a:cubicBezTo>
                <a:cubicBezTo>
                  <a:pt x="237067" y="276013"/>
                  <a:pt x="237393" y="290447"/>
                  <a:pt x="238760" y="304800"/>
                </a:cubicBezTo>
                <a:cubicBezTo>
                  <a:pt x="239091" y="308275"/>
                  <a:pt x="240297" y="311616"/>
                  <a:pt x="241300" y="314960"/>
                </a:cubicBezTo>
                <a:cubicBezTo>
                  <a:pt x="242839" y="320089"/>
                  <a:pt x="246380" y="330200"/>
                  <a:pt x="246380" y="330200"/>
                </a:cubicBezTo>
                <a:cubicBezTo>
                  <a:pt x="248074" y="345449"/>
                  <a:pt x="248610" y="354048"/>
                  <a:pt x="251460" y="368300"/>
                </a:cubicBezTo>
                <a:cubicBezTo>
                  <a:pt x="252622" y="374110"/>
                  <a:pt x="253916" y="381949"/>
                  <a:pt x="259080" y="386080"/>
                </a:cubicBezTo>
                <a:cubicBezTo>
                  <a:pt x="261171" y="387753"/>
                  <a:pt x="264160" y="387773"/>
                  <a:pt x="266700" y="388620"/>
                </a:cubicBezTo>
                <a:cubicBezTo>
                  <a:pt x="274318" y="387350"/>
                  <a:pt x="290471" y="385472"/>
                  <a:pt x="297180" y="381000"/>
                </a:cubicBezTo>
                <a:cubicBezTo>
                  <a:pt x="307028" y="374435"/>
                  <a:pt x="301904" y="376885"/>
                  <a:pt x="312420" y="373380"/>
                </a:cubicBezTo>
                <a:cubicBezTo>
                  <a:pt x="314113" y="370840"/>
                  <a:pt x="315726" y="368244"/>
                  <a:pt x="317500" y="365760"/>
                </a:cubicBezTo>
                <a:cubicBezTo>
                  <a:pt x="324448" y="356033"/>
                  <a:pt x="325860" y="356289"/>
                  <a:pt x="330200" y="345440"/>
                </a:cubicBezTo>
                <a:lnTo>
                  <a:pt x="337820" y="322580"/>
                </a:lnTo>
                <a:lnTo>
                  <a:pt x="342900" y="307340"/>
                </a:lnTo>
                <a:cubicBezTo>
                  <a:pt x="343747" y="304800"/>
                  <a:pt x="344791" y="302317"/>
                  <a:pt x="345440" y="299720"/>
                </a:cubicBezTo>
                <a:cubicBezTo>
                  <a:pt x="346287" y="296333"/>
                  <a:pt x="346605" y="292769"/>
                  <a:pt x="347980" y="289560"/>
                </a:cubicBezTo>
                <a:cubicBezTo>
                  <a:pt x="349183" y="286754"/>
                  <a:pt x="351820" y="284730"/>
                  <a:pt x="353060" y="281940"/>
                </a:cubicBezTo>
                <a:cubicBezTo>
                  <a:pt x="355235" y="277047"/>
                  <a:pt x="355170" y="271155"/>
                  <a:pt x="358140" y="266700"/>
                </a:cubicBezTo>
                <a:cubicBezTo>
                  <a:pt x="359833" y="264160"/>
                  <a:pt x="361855" y="261810"/>
                  <a:pt x="363220" y="259080"/>
                </a:cubicBezTo>
                <a:cubicBezTo>
                  <a:pt x="367880" y="249760"/>
                  <a:pt x="362546" y="251062"/>
                  <a:pt x="373380" y="243840"/>
                </a:cubicBezTo>
                <a:cubicBezTo>
                  <a:pt x="375608" y="242355"/>
                  <a:pt x="378460" y="242147"/>
                  <a:pt x="381000" y="241300"/>
                </a:cubicBezTo>
                <a:cubicBezTo>
                  <a:pt x="386080" y="242147"/>
                  <a:pt x="391534" y="241748"/>
                  <a:pt x="396240" y="243840"/>
                </a:cubicBezTo>
                <a:cubicBezTo>
                  <a:pt x="404210" y="247382"/>
                  <a:pt x="412804" y="268133"/>
                  <a:pt x="414020" y="271780"/>
                </a:cubicBezTo>
                <a:cubicBezTo>
                  <a:pt x="416278" y="278555"/>
                  <a:pt x="420360" y="289503"/>
                  <a:pt x="421640" y="297180"/>
                </a:cubicBezTo>
                <a:cubicBezTo>
                  <a:pt x="427586" y="332856"/>
                  <a:pt x="421004" y="304796"/>
                  <a:pt x="426720" y="327660"/>
                </a:cubicBezTo>
                <a:cubicBezTo>
                  <a:pt x="427567" y="353907"/>
                  <a:pt x="427718" y="380185"/>
                  <a:pt x="429260" y="406400"/>
                </a:cubicBezTo>
                <a:cubicBezTo>
                  <a:pt x="429417" y="409073"/>
                  <a:pt x="431151" y="411423"/>
                  <a:pt x="431800" y="414020"/>
                </a:cubicBezTo>
                <a:cubicBezTo>
                  <a:pt x="432847" y="418208"/>
                  <a:pt x="433293" y="422532"/>
                  <a:pt x="434340" y="426720"/>
                </a:cubicBezTo>
                <a:cubicBezTo>
                  <a:pt x="434989" y="429317"/>
                  <a:pt x="436231" y="431743"/>
                  <a:pt x="436880" y="434340"/>
                </a:cubicBezTo>
                <a:cubicBezTo>
                  <a:pt x="437927" y="438528"/>
                  <a:pt x="438483" y="442826"/>
                  <a:pt x="439420" y="447040"/>
                </a:cubicBezTo>
                <a:cubicBezTo>
                  <a:pt x="440177" y="450448"/>
                  <a:pt x="439779" y="454474"/>
                  <a:pt x="441960" y="457200"/>
                </a:cubicBezTo>
                <a:cubicBezTo>
                  <a:pt x="443633" y="459291"/>
                  <a:pt x="447040" y="458893"/>
                  <a:pt x="449580" y="459740"/>
                </a:cubicBezTo>
                <a:cubicBezTo>
                  <a:pt x="460587" y="458893"/>
                  <a:pt x="471750" y="459234"/>
                  <a:pt x="482600" y="457200"/>
                </a:cubicBezTo>
                <a:cubicBezTo>
                  <a:pt x="485600" y="456637"/>
                  <a:pt x="487490" y="453485"/>
                  <a:pt x="490220" y="452120"/>
                </a:cubicBezTo>
                <a:cubicBezTo>
                  <a:pt x="492615" y="450923"/>
                  <a:pt x="495300" y="450427"/>
                  <a:pt x="497840" y="449580"/>
                </a:cubicBezTo>
                <a:cubicBezTo>
                  <a:pt x="501227" y="447040"/>
                  <a:pt x="504555" y="444421"/>
                  <a:pt x="508000" y="441960"/>
                </a:cubicBezTo>
                <a:cubicBezTo>
                  <a:pt x="510484" y="440186"/>
                  <a:pt x="513713" y="439264"/>
                  <a:pt x="515620" y="436880"/>
                </a:cubicBezTo>
                <a:cubicBezTo>
                  <a:pt x="517293" y="434789"/>
                  <a:pt x="516963" y="431655"/>
                  <a:pt x="518160" y="429260"/>
                </a:cubicBezTo>
                <a:cubicBezTo>
                  <a:pt x="519525" y="426530"/>
                  <a:pt x="522000" y="424430"/>
                  <a:pt x="523240" y="421640"/>
                </a:cubicBezTo>
                <a:cubicBezTo>
                  <a:pt x="525415" y="416747"/>
                  <a:pt x="526627" y="411480"/>
                  <a:pt x="528320" y="406400"/>
                </a:cubicBezTo>
                <a:cubicBezTo>
                  <a:pt x="534410" y="388130"/>
                  <a:pt x="527021" y="410946"/>
                  <a:pt x="533400" y="388620"/>
                </a:cubicBezTo>
                <a:cubicBezTo>
                  <a:pt x="534136" y="386046"/>
                  <a:pt x="535359" y="383614"/>
                  <a:pt x="535940" y="381000"/>
                </a:cubicBezTo>
                <a:cubicBezTo>
                  <a:pt x="537057" y="375973"/>
                  <a:pt x="537231" y="370756"/>
                  <a:pt x="538480" y="365760"/>
                </a:cubicBezTo>
                <a:cubicBezTo>
                  <a:pt x="539779" y="360565"/>
                  <a:pt x="541867" y="355600"/>
                  <a:pt x="543560" y="350520"/>
                </a:cubicBezTo>
                <a:cubicBezTo>
                  <a:pt x="544407" y="347980"/>
                  <a:pt x="544615" y="345128"/>
                  <a:pt x="546100" y="342900"/>
                </a:cubicBezTo>
                <a:lnTo>
                  <a:pt x="551180" y="335280"/>
                </a:lnTo>
                <a:cubicBezTo>
                  <a:pt x="557202" y="305172"/>
                  <a:pt x="549287" y="336365"/>
                  <a:pt x="558800" y="314960"/>
                </a:cubicBezTo>
                <a:cubicBezTo>
                  <a:pt x="560975" y="310067"/>
                  <a:pt x="562187" y="304800"/>
                  <a:pt x="563880" y="299720"/>
                </a:cubicBezTo>
                <a:cubicBezTo>
                  <a:pt x="566527" y="291779"/>
                  <a:pt x="569094" y="281851"/>
                  <a:pt x="576580" y="276860"/>
                </a:cubicBezTo>
                <a:lnTo>
                  <a:pt x="584200" y="271780"/>
                </a:lnTo>
                <a:cubicBezTo>
                  <a:pt x="591820" y="272627"/>
                  <a:pt x="599622" y="272461"/>
                  <a:pt x="607060" y="274320"/>
                </a:cubicBezTo>
                <a:cubicBezTo>
                  <a:pt x="610022" y="275060"/>
                  <a:pt x="612398" y="277372"/>
                  <a:pt x="614680" y="279400"/>
                </a:cubicBezTo>
                <a:cubicBezTo>
                  <a:pt x="632028" y="294820"/>
                  <a:pt x="627174" y="290754"/>
                  <a:pt x="637540" y="307340"/>
                </a:cubicBezTo>
                <a:cubicBezTo>
                  <a:pt x="642713" y="315617"/>
                  <a:pt x="642875" y="313441"/>
                  <a:pt x="645160" y="322580"/>
                </a:cubicBezTo>
                <a:cubicBezTo>
                  <a:pt x="646609" y="328377"/>
                  <a:pt x="647337" y="337094"/>
                  <a:pt x="650240" y="342900"/>
                </a:cubicBezTo>
                <a:cubicBezTo>
                  <a:pt x="660088" y="362595"/>
                  <a:pt x="651476" y="338987"/>
                  <a:pt x="657860" y="358140"/>
                </a:cubicBezTo>
                <a:cubicBezTo>
                  <a:pt x="658707" y="385233"/>
                  <a:pt x="658896" y="412355"/>
                  <a:pt x="660400" y="439420"/>
                </a:cubicBezTo>
                <a:cubicBezTo>
                  <a:pt x="660594" y="442906"/>
                  <a:pt x="661714" y="446311"/>
                  <a:pt x="662940" y="449580"/>
                </a:cubicBezTo>
                <a:cubicBezTo>
                  <a:pt x="664269" y="453125"/>
                  <a:pt x="666528" y="456260"/>
                  <a:pt x="668020" y="459740"/>
                </a:cubicBezTo>
                <a:cubicBezTo>
                  <a:pt x="669075" y="462201"/>
                  <a:pt x="669473" y="464913"/>
                  <a:pt x="670560" y="467360"/>
                </a:cubicBezTo>
                <a:cubicBezTo>
                  <a:pt x="680083" y="488787"/>
                  <a:pt x="678179" y="482599"/>
                  <a:pt x="698500" y="502920"/>
                </a:cubicBezTo>
                <a:lnTo>
                  <a:pt x="706120" y="510540"/>
                </a:lnTo>
                <a:cubicBezTo>
                  <a:pt x="706967" y="513927"/>
                  <a:pt x="706724" y="517795"/>
                  <a:pt x="708660" y="520700"/>
                </a:cubicBezTo>
                <a:cubicBezTo>
                  <a:pt x="715704" y="531266"/>
                  <a:pt x="734583" y="523950"/>
                  <a:pt x="741680" y="523240"/>
                </a:cubicBezTo>
                <a:cubicBezTo>
                  <a:pt x="744220" y="522393"/>
                  <a:pt x="747072" y="522185"/>
                  <a:pt x="749300" y="520700"/>
                </a:cubicBezTo>
                <a:cubicBezTo>
                  <a:pt x="761783" y="512378"/>
                  <a:pt x="752629" y="514831"/>
                  <a:pt x="762000" y="505460"/>
                </a:cubicBezTo>
                <a:cubicBezTo>
                  <a:pt x="764159" y="503301"/>
                  <a:pt x="767080" y="502073"/>
                  <a:pt x="769620" y="500380"/>
                </a:cubicBezTo>
                <a:cubicBezTo>
                  <a:pt x="770467" y="496147"/>
                  <a:pt x="771024" y="491845"/>
                  <a:pt x="772160" y="487680"/>
                </a:cubicBezTo>
                <a:cubicBezTo>
                  <a:pt x="773569" y="482514"/>
                  <a:pt x="777240" y="472440"/>
                  <a:pt x="777240" y="472440"/>
                </a:cubicBezTo>
                <a:cubicBezTo>
                  <a:pt x="778087" y="462280"/>
                  <a:pt x="779054" y="452129"/>
                  <a:pt x="779780" y="441960"/>
                </a:cubicBezTo>
                <a:cubicBezTo>
                  <a:pt x="785397" y="363318"/>
                  <a:pt x="775457" y="423007"/>
                  <a:pt x="787400" y="391160"/>
                </a:cubicBezTo>
                <a:cubicBezTo>
                  <a:pt x="788626" y="387891"/>
                  <a:pt x="788208" y="384031"/>
                  <a:pt x="789940" y="381000"/>
                </a:cubicBezTo>
                <a:cubicBezTo>
                  <a:pt x="791722" y="377881"/>
                  <a:pt x="795020" y="375920"/>
                  <a:pt x="797560" y="373380"/>
                </a:cubicBezTo>
                <a:cubicBezTo>
                  <a:pt x="802640" y="374227"/>
                  <a:pt x="808433" y="373190"/>
                  <a:pt x="812800" y="375920"/>
                </a:cubicBezTo>
                <a:cubicBezTo>
                  <a:pt x="816011" y="377927"/>
                  <a:pt x="815873" y="382869"/>
                  <a:pt x="817880" y="386080"/>
                </a:cubicBezTo>
                <a:cubicBezTo>
                  <a:pt x="820124" y="389670"/>
                  <a:pt x="822960" y="392853"/>
                  <a:pt x="825500" y="396240"/>
                </a:cubicBezTo>
                <a:cubicBezTo>
                  <a:pt x="826347" y="398780"/>
                  <a:pt x="826932" y="401423"/>
                  <a:pt x="828040" y="403860"/>
                </a:cubicBezTo>
                <a:cubicBezTo>
                  <a:pt x="831174" y="410754"/>
                  <a:pt x="835805" y="416996"/>
                  <a:pt x="838200" y="424180"/>
                </a:cubicBezTo>
                <a:cubicBezTo>
                  <a:pt x="844584" y="443333"/>
                  <a:pt x="835972" y="419725"/>
                  <a:pt x="845820" y="439420"/>
                </a:cubicBezTo>
                <a:cubicBezTo>
                  <a:pt x="856336" y="460452"/>
                  <a:pt x="838881" y="432822"/>
                  <a:pt x="853440" y="454660"/>
                </a:cubicBezTo>
                <a:cubicBezTo>
                  <a:pt x="854287" y="458893"/>
                  <a:pt x="854615" y="463264"/>
                  <a:pt x="855980" y="467360"/>
                </a:cubicBezTo>
                <a:cubicBezTo>
                  <a:pt x="862738" y="487633"/>
                  <a:pt x="858708" y="468417"/>
                  <a:pt x="866140" y="485140"/>
                </a:cubicBezTo>
                <a:cubicBezTo>
                  <a:pt x="868315" y="490033"/>
                  <a:pt x="869527" y="495300"/>
                  <a:pt x="871220" y="500380"/>
                </a:cubicBezTo>
                <a:cubicBezTo>
                  <a:pt x="872067" y="502920"/>
                  <a:pt x="872563" y="505605"/>
                  <a:pt x="873760" y="508000"/>
                </a:cubicBezTo>
                <a:lnTo>
                  <a:pt x="878840" y="518160"/>
                </a:lnTo>
                <a:cubicBezTo>
                  <a:pt x="885613" y="517313"/>
                  <a:pt x="892574" y="517416"/>
                  <a:pt x="899160" y="515620"/>
                </a:cubicBezTo>
                <a:cubicBezTo>
                  <a:pt x="902105" y="514817"/>
                  <a:pt x="904050" y="511905"/>
                  <a:pt x="906780" y="510540"/>
                </a:cubicBezTo>
                <a:cubicBezTo>
                  <a:pt x="909175" y="509343"/>
                  <a:pt x="912005" y="509197"/>
                  <a:pt x="914400" y="508000"/>
                </a:cubicBezTo>
                <a:cubicBezTo>
                  <a:pt x="923860" y="503270"/>
                  <a:pt x="921214" y="502322"/>
                  <a:pt x="929640" y="495300"/>
                </a:cubicBezTo>
                <a:cubicBezTo>
                  <a:pt x="950858" y="477619"/>
                  <a:pt x="922618" y="504862"/>
                  <a:pt x="944880" y="482600"/>
                </a:cubicBezTo>
                <a:cubicBezTo>
                  <a:pt x="949738" y="468027"/>
                  <a:pt x="943941" y="481630"/>
                  <a:pt x="955040" y="467360"/>
                </a:cubicBezTo>
                <a:cubicBezTo>
                  <a:pt x="958788" y="462541"/>
                  <a:pt x="961813" y="457200"/>
                  <a:pt x="965200" y="452120"/>
                </a:cubicBezTo>
                <a:cubicBezTo>
                  <a:pt x="966893" y="449580"/>
                  <a:pt x="968121" y="446659"/>
                  <a:pt x="970280" y="444500"/>
                </a:cubicBezTo>
                <a:cubicBezTo>
                  <a:pt x="972820" y="441960"/>
                  <a:pt x="975600" y="439640"/>
                  <a:pt x="977900" y="436880"/>
                </a:cubicBezTo>
                <a:cubicBezTo>
                  <a:pt x="988483" y="424180"/>
                  <a:pt x="976630" y="433493"/>
                  <a:pt x="990600" y="424180"/>
                </a:cubicBezTo>
                <a:cubicBezTo>
                  <a:pt x="992293" y="421640"/>
                  <a:pt x="992641" y="416849"/>
                  <a:pt x="995680" y="416560"/>
                </a:cubicBezTo>
                <a:cubicBezTo>
                  <a:pt x="999521" y="416194"/>
                  <a:pt x="1038693" y="415862"/>
                  <a:pt x="1054100" y="421640"/>
                </a:cubicBezTo>
                <a:cubicBezTo>
                  <a:pt x="1057645" y="422969"/>
                  <a:pt x="1061179" y="424519"/>
                  <a:pt x="1064260" y="426720"/>
                </a:cubicBezTo>
                <a:cubicBezTo>
                  <a:pt x="1067183" y="428808"/>
                  <a:pt x="1069045" y="432135"/>
                  <a:pt x="1071880" y="434340"/>
                </a:cubicBezTo>
                <a:cubicBezTo>
                  <a:pt x="1076699" y="438088"/>
                  <a:pt x="1087120" y="444500"/>
                  <a:pt x="1087120" y="444500"/>
                </a:cubicBezTo>
                <a:cubicBezTo>
                  <a:pt x="1088813" y="447040"/>
                  <a:pt x="1090172" y="449838"/>
                  <a:pt x="1092200" y="452120"/>
                </a:cubicBezTo>
                <a:cubicBezTo>
                  <a:pt x="1096973" y="457490"/>
                  <a:pt x="1103455" y="461382"/>
                  <a:pt x="1107440" y="467360"/>
                </a:cubicBezTo>
                <a:cubicBezTo>
                  <a:pt x="1109133" y="469900"/>
                  <a:pt x="1110361" y="472821"/>
                  <a:pt x="1112520" y="474980"/>
                </a:cubicBezTo>
                <a:cubicBezTo>
                  <a:pt x="1115513" y="477973"/>
                  <a:pt x="1119687" y="479607"/>
                  <a:pt x="1122680" y="482600"/>
                </a:cubicBezTo>
                <a:cubicBezTo>
                  <a:pt x="1124839" y="484759"/>
                  <a:pt x="1125806" y="487875"/>
                  <a:pt x="1127760" y="490220"/>
                </a:cubicBezTo>
                <a:cubicBezTo>
                  <a:pt x="1135638" y="499674"/>
                  <a:pt x="1135730" y="497051"/>
                  <a:pt x="1145540" y="505460"/>
                </a:cubicBezTo>
                <a:cubicBezTo>
                  <a:pt x="1157648" y="515838"/>
                  <a:pt x="1147818" y="511299"/>
                  <a:pt x="1160780" y="515620"/>
                </a:cubicBezTo>
                <a:cubicBezTo>
                  <a:pt x="1164167" y="518160"/>
                  <a:pt x="1167154" y="521347"/>
                  <a:pt x="1170940" y="523240"/>
                </a:cubicBezTo>
                <a:cubicBezTo>
                  <a:pt x="1174062" y="524801"/>
                  <a:pt x="1177743" y="524821"/>
                  <a:pt x="1181100" y="525780"/>
                </a:cubicBezTo>
                <a:cubicBezTo>
                  <a:pt x="1183674" y="526516"/>
                  <a:pt x="1186180" y="527473"/>
                  <a:pt x="1188720" y="528320"/>
                </a:cubicBezTo>
                <a:cubicBezTo>
                  <a:pt x="1199727" y="527473"/>
                  <a:pt x="1210776" y="527070"/>
                  <a:pt x="1221740" y="525780"/>
                </a:cubicBezTo>
                <a:cubicBezTo>
                  <a:pt x="1225207" y="525372"/>
                  <a:pt x="1228778" y="524801"/>
                  <a:pt x="1231900" y="523240"/>
                </a:cubicBezTo>
                <a:cubicBezTo>
                  <a:pt x="1237361" y="520510"/>
                  <a:pt x="1247140" y="513080"/>
                  <a:pt x="1247140" y="513080"/>
                </a:cubicBezTo>
                <a:cubicBezTo>
                  <a:pt x="1248833" y="510540"/>
                  <a:pt x="1249836" y="507367"/>
                  <a:pt x="1252220" y="505460"/>
                </a:cubicBezTo>
                <a:cubicBezTo>
                  <a:pt x="1269672" y="491498"/>
                  <a:pt x="1249328" y="518613"/>
                  <a:pt x="1267460" y="495300"/>
                </a:cubicBezTo>
                <a:cubicBezTo>
                  <a:pt x="1271208" y="490481"/>
                  <a:pt x="1275689" y="485852"/>
                  <a:pt x="1277620" y="480060"/>
                </a:cubicBezTo>
                <a:cubicBezTo>
                  <a:pt x="1278467" y="477520"/>
                  <a:pt x="1279511" y="475037"/>
                  <a:pt x="1280160" y="472440"/>
                </a:cubicBezTo>
                <a:lnTo>
                  <a:pt x="1285240" y="452120"/>
                </a:lnTo>
                <a:cubicBezTo>
                  <a:pt x="1286782" y="439782"/>
                  <a:pt x="1287411" y="430736"/>
                  <a:pt x="1290320" y="419100"/>
                </a:cubicBezTo>
                <a:cubicBezTo>
                  <a:pt x="1290969" y="416503"/>
                  <a:pt x="1292124" y="414054"/>
                  <a:pt x="1292860" y="411480"/>
                </a:cubicBezTo>
                <a:cubicBezTo>
                  <a:pt x="1293819" y="408123"/>
                  <a:pt x="1293839" y="404442"/>
                  <a:pt x="1295400" y="401320"/>
                </a:cubicBezTo>
                <a:cubicBezTo>
                  <a:pt x="1299446" y="393228"/>
                  <a:pt x="1306012" y="384433"/>
                  <a:pt x="1313180" y="378460"/>
                </a:cubicBezTo>
                <a:cubicBezTo>
                  <a:pt x="1315525" y="376506"/>
                  <a:pt x="1318260" y="375073"/>
                  <a:pt x="1320800" y="373380"/>
                </a:cubicBezTo>
                <a:cubicBezTo>
                  <a:pt x="1331807" y="374227"/>
                  <a:pt x="1342866" y="374551"/>
                  <a:pt x="1353820" y="375920"/>
                </a:cubicBezTo>
                <a:cubicBezTo>
                  <a:pt x="1356477" y="376252"/>
                  <a:pt x="1358831" y="377858"/>
                  <a:pt x="1361440" y="378460"/>
                </a:cubicBezTo>
                <a:cubicBezTo>
                  <a:pt x="1369853" y="380402"/>
                  <a:pt x="1378649" y="380810"/>
                  <a:pt x="1386840" y="383540"/>
                </a:cubicBezTo>
                <a:cubicBezTo>
                  <a:pt x="1389380" y="384387"/>
                  <a:pt x="1391823" y="385615"/>
                  <a:pt x="1394460" y="386080"/>
                </a:cubicBezTo>
                <a:cubicBezTo>
                  <a:pt x="1406251" y="388161"/>
                  <a:pt x="1430020" y="391160"/>
                  <a:pt x="1430020" y="391160"/>
                </a:cubicBezTo>
                <a:cubicBezTo>
                  <a:pt x="1450146" y="397869"/>
                  <a:pt x="1439978" y="397120"/>
                  <a:pt x="1460500" y="393700"/>
                </a:cubicBezTo>
                <a:lnTo>
                  <a:pt x="1480820" y="363220"/>
                </a:lnTo>
                <a:lnTo>
                  <a:pt x="1485900" y="355600"/>
                </a:lnTo>
                <a:cubicBezTo>
                  <a:pt x="1487593" y="353060"/>
                  <a:pt x="1490015" y="350876"/>
                  <a:pt x="1490980" y="347980"/>
                </a:cubicBezTo>
                <a:lnTo>
                  <a:pt x="1496060" y="332740"/>
                </a:lnTo>
                <a:lnTo>
                  <a:pt x="1498600" y="325120"/>
                </a:lnTo>
                <a:cubicBezTo>
                  <a:pt x="1500293" y="303107"/>
                  <a:pt x="1491433" y="277450"/>
                  <a:pt x="1503680" y="259080"/>
                </a:cubicBezTo>
                <a:cubicBezTo>
                  <a:pt x="1505373" y="256540"/>
                  <a:pt x="1506171" y="253078"/>
                  <a:pt x="1508760" y="251460"/>
                </a:cubicBezTo>
                <a:cubicBezTo>
                  <a:pt x="1513301" y="248622"/>
                  <a:pt x="1524000" y="246380"/>
                  <a:pt x="1524000" y="246380"/>
                </a:cubicBezTo>
                <a:cubicBezTo>
                  <a:pt x="1528233" y="247227"/>
                  <a:pt x="1532839" y="246989"/>
                  <a:pt x="1536700" y="248920"/>
                </a:cubicBezTo>
                <a:cubicBezTo>
                  <a:pt x="1544397" y="252768"/>
                  <a:pt x="1545455" y="260125"/>
                  <a:pt x="1549400" y="266700"/>
                </a:cubicBezTo>
                <a:cubicBezTo>
                  <a:pt x="1552541" y="271935"/>
                  <a:pt x="1557629" y="276148"/>
                  <a:pt x="1559560" y="281940"/>
                </a:cubicBezTo>
                <a:cubicBezTo>
                  <a:pt x="1565278" y="299094"/>
                  <a:pt x="1558680" y="277979"/>
                  <a:pt x="1564640" y="304800"/>
                </a:cubicBezTo>
                <a:cubicBezTo>
                  <a:pt x="1565221" y="307414"/>
                  <a:pt x="1566476" y="309837"/>
                  <a:pt x="1567180" y="312420"/>
                </a:cubicBezTo>
                <a:cubicBezTo>
                  <a:pt x="1571376" y="327807"/>
                  <a:pt x="1572685" y="333178"/>
                  <a:pt x="1574800" y="347980"/>
                </a:cubicBezTo>
                <a:cubicBezTo>
                  <a:pt x="1576856" y="362375"/>
                  <a:pt x="1576646" y="368063"/>
                  <a:pt x="1579880" y="381000"/>
                </a:cubicBezTo>
                <a:cubicBezTo>
                  <a:pt x="1580529" y="383597"/>
                  <a:pt x="1581573" y="386080"/>
                  <a:pt x="1582420" y="388620"/>
                </a:cubicBezTo>
                <a:cubicBezTo>
                  <a:pt x="1590887" y="387773"/>
                  <a:pt x="1599410" y="387374"/>
                  <a:pt x="1607820" y="386080"/>
                </a:cubicBezTo>
                <a:cubicBezTo>
                  <a:pt x="1610466" y="385673"/>
                  <a:pt x="1613349" y="385213"/>
                  <a:pt x="1615440" y="383540"/>
                </a:cubicBezTo>
                <a:cubicBezTo>
                  <a:pt x="1617824" y="381633"/>
                  <a:pt x="1618361" y="378079"/>
                  <a:pt x="1620520" y="375920"/>
                </a:cubicBezTo>
                <a:cubicBezTo>
                  <a:pt x="1622679" y="373761"/>
                  <a:pt x="1625858" y="372868"/>
                  <a:pt x="1628140" y="370840"/>
                </a:cubicBezTo>
                <a:cubicBezTo>
                  <a:pt x="1637100" y="362876"/>
                  <a:pt x="1642981" y="357569"/>
                  <a:pt x="1648460" y="347980"/>
                </a:cubicBezTo>
                <a:cubicBezTo>
                  <a:pt x="1660952" y="326120"/>
                  <a:pt x="1644231" y="351358"/>
                  <a:pt x="1661160" y="317500"/>
                </a:cubicBezTo>
                <a:cubicBezTo>
                  <a:pt x="1663053" y="313714"/>
                  <a:pt x="1666240" y="310727"/>
                  <a:pt x="1668780" y="307340"/>
                </a:cubicBezTo>
                <a:cubicBezTo>
                  <a:pt x="1674870" y="289070"/>
                  <a:pt x="1667481" y="311886"/>
                  <a:pt x="1673860" y="289560"/>
                </a:cubicBezTo>
                <a:cubicBezTo>
                  <a:pt x="1674596" y="286986"/>
                  <a:pt x="1675664" y="284514"/>
                  <a:pt x="1676400" y="281940"/>
                </a:cubicBezTo>
                <a:cubicBezTo>
                  <a:pt x="1677359" y="278583"/>
                  <a:pt x="1677981" y="275137"/>
                  <a:pt x="1678940" y="271780"/>
                </a:cubicBezTo>
                <a:cubicBezTo>
                  <a:pt x="1681660" y="262259"/>
                  <a:pt x="1682035" y="264918"/>
                  <a:pt x="1684020" y="254000"/>
                </a:cubicBezTo>
                <a:cubicBezTo>
                  <a:pt x="1685091" y="248110"/>
                  <a:pt x="1685576" y="242125"/>
                  <a:pt x="1686560" y="236220"/>
                </a:cubicBezTo>
                <a:cubicBezTo>
                  <a:pt x="1687270" y="231962"/>
                  <a:pt x="1688253" y="227753"/>
                  <a:pt x="1689100" y="223520"/>
                </a:cubicBezTo>
                <a:cubicBezTo>
                  <a:pt x="1690351" y="199748"/>
                  <a:pt x="1690340" y="177979"/>
                  <a:pt x="1694180" y="154940"/>
                </a:cubicBezTo>
                <a:cubicBezTo>
                  <a:pt x="1695779" y="145346"/>
                  <a:pt x="1700425" y="136628"/>
                  <a:pt x="1701800" y="127000"/>
                </a:cubicBezTo>
                <a:cubicBezTo>
                  <a:pt x="1702159" y="124486"/>
                  <a:pt x="1701800" y="121920"/>
                  <a:pt x="1701800" y="11938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42" name="자유형 241"/>
          <p:cNvSpPr/>
          <p:nvPr/>
        </p:nvSpPr>
        <p:spPr>
          <a:xfrm>
            <a:off x="3741738" y="4206875"/>
            <a:ext cx="1695450" cy="669925"/>
          </a:xfrm>
          <a:custGeom>
            <a:avLst/>
            <a:gdLst>
              <a:gd name="connsiteX0" fmla="*/ 0 w 1694688"/>
              <a:gd name="connsiteY0" fmla="*/ 0 h 670984"/>
              <a:gd name="connsiteX1" fmla="*/ 743712 w 1694688"/>
              <a:gd name="connsiteY1" fmla="*/ 670560 h 670984"/>
              <a:gd name="connsiteX2" fmla="*/ 1694688 w 1694688"/>
              <a:gd name="connsiteY2" fmla="*/ 109728 h 670984"/>
              <a:gd name="connsiteX3" fmla="*/ 1694688 w 1694688"/>
              <a:gd name="connsiteY3" fmla="*/ 109728 h 67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4688" h="670984">
                <a:moveTo>
                  <a:pt x="0" y="0"/>
                </a:moveTo>
                <a:cubicBezTo>
                  <a:pt x="230632" y="326136"/>
                  <a:pt x="461264" y="652272"/>
                  <a:pt x="743712" y="670560"/>
                </a:cubicBezTo>
                <a:cubicBezTo>
                  <a:pt x="1026160" y="688848"/>
                  <a:pt x="1694688" y="109728"/>
                  <a:pt x="1694688" y="109728"/>
                </a:cubicBezTo>
                <a:lnTo>
                  <a:pt x="1694688" y="109728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243" name="직선 연결선 242"/>
          <p:cNvCxnSpPr/>
          <p:nvPr/>
        </p:nvCxnSpPr>
        <p:spPr>
          <a:xfrm>
            <a:off x="539750" y="4508500"/>
            <a:ext cx="2173288" cy="95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414338" y="2341563"/>
            <a:ext cx="6318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2"/>
            <a:r>
              <a:rPr lang="ko-KR" altLang="en-US" b="1">
                <a:solidFill>
                  <a:srgbClr val="0000FF"/>
                </a:solidFill>
              </a:rPr>
              <a:t>목적함수 </a:t>
            </a:r>
            <a:r>
              <a:rPr lang="en-US" altLang="ko-KR" b="1">
                <a:solidFill>
                  <a:srgbClr val="0000FF"/>
                </a:solidFill>
              </a:rPr>
              <a:t>= </a:t>
            </a:r>
            <a:r>
              <a:rPr lang="ko-KR" altLang="en-US" b="1">
                <a:solidFill>
                  <a:srgbClr val="0000FF"/>
                </a:solidFill>
              </a:rPr>
              <a:t>오차의 합 </a:t>
            </a:r>
            <a:r>
              <a:rPr lang="en-US" altLang="ko-KR" b="1">
                <a:solidFill>
                  <a:srgbClr val="0000FF"/>
                </a:solidFill>
              </a:rPr>
              <a:t>+ (</a:t>
            </a:r>
            <a:r>
              <a:rPr lang="ko-KR" altLang="en-US" b="1">
                <a:solidFill>
                  <a:srgbClr val="0000FF"/>
                </a:solidFill>
              </a:rPr>
              <a:t>가중치</a:t>
            </a:r>
            <a:r>
              <a:rPr lang="en-US" altLang="ko-KR" b="1">
                <a:solidFill>
                  <a:srgbClr val="0000FF"/>
                </a:solidFill>
              </a:rPr>
              <a:t>)*(</a:t>
            </a:r>
            <a:r>
              <a:rPr lang="ko-KR" altLang="en-US" b="1">
                <a:solidFill>
                  <a:srgbClr val="0000FF"/>
                </a:solidFill>
              </a:rPr>
              <a:t>모델 복잡도</a:t>
            </a:r>
            <a:r>
              <a:rPr lang="en-US" altLang="ko-KR" b="1">
                <a:solidFill>
                  <a:srgbClr val="0000FF"/>
                </a:solidFill>
              </a:rPr>
              <a:t>)  </a:t>
            </a:r>
            <a:endParaRPr lang="ko-KR" altLang="en-US">
              <a:solidFill>
                <a:srgbClr val="0000FF"/>
              </a:solidFill>
            </a:endParaRPr>
          </a:p>
        </p:txBody>
      </p:sp>
      <p:grpSp>
        <p:nvGrpSpPr>
          <p:cNvPr id="14" name="그룹 13"/>
          <p:cNvGrpSpPr>
            <a:grpSpLocks/>
          </p:cNvGrpSpPr>
          <p:nvPr/>
        </p:nvGrpSpPr>
        <p:grpSpPr bwMode="auto">
          <a:xfrm>
            <a:off x="4783138" y="2711450"/>
            <a:ext cx="1554162" cy="573088"/>
            <a:chOff x="4783446" y="2710948"/>
            <a:chExt cx="1553630" cy="574036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4970707" y="2710948"/>
              <a:ext cx="124893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90" name="TextBox 7"/>
            <p:cNvSpPr txBox="1">
              <a:spLocks noChangeArrowheads="1"/>
            </p:cNvSpPr>
            <p:nvPr/>
          </p:nvSpPr>
          <p:spPr bwMode="auto">
            <a:xfrm>
              <a:off x="4783446" y="2977207"/>
              <a:ext cx="15536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/>
              <a:r>
                <a:rPr lang="ko-KR" altLang="en-US" sz="1400">
                  <a:solidFill>
                    <a:srgbClr val="FF0000"/>
                  </a:solidFill>
                </a:rPr>
                <a:t>벌점</a:t>
              </a:r>
              <a:r>
                <a:rPr lang="en-US" altLang="ko-KR" sz="1400">
                  <a:solidFill>
                    <a:srgbClr val="FF0000"/>
                  </a:solidFill>
                </a:rPr>
                <a:t>(penalty) </a:t>
              </a:r>
              <a:r>
                <a:rPr lang="ko-KR" altLang="en-US" sz="1400">
                  <a:solidFill>
                    <a:srgbClr val="FF0000"/>
                  </a:solidFill>
                </a:rPr>
                <a:t>항</a:t>
              </a:r>
              <a:r>
                <a:rPr lang="en-US" altLang="ko-KR" sz="1400">
                  <a:solidFill>
                    <a:srgbClr val="FF0000"/>
                  </a:solidFill>
                </a:rPr>
                <a:t> 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25690" idx="0"/>
            </p:cNvCxnSpPr>
            <p:nvPr/>
          </p:nvCxnSpPr>
          <p:spPr>
            <a:xfrm flipH="1" flipV="1">
              <a:off x="5559467" y="2720489"/>
              <a:ext cx="1587" cy="2560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회귀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b="1" dirty="0" smtClean="0"/>
                  <a:t>로지스틱 회귀 </a:t>
                </a:r>
                <a:r>
                  <a:rPr lang="en-US" altLang="ko-KR" b="1" dirty="0" smtClean="0"/>
                  <a:t>(logistic regression)</a:t>
                </a:r>
              </a:p>
              <a:p>
                <a:pPr lvl="1"/>
                <a:r>
                  <a:rPr lang="ko-KR" altLang="en-US" dirty="0" smtClean="0"/>
                  <a:t>학습 데이터 </a:t>
                </a:r>
                <a:r>
                  <a:rPr lang="en-US" altLang="ko-KR" dirty="0" smtClean="0"/>
                  <a:t>: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),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), </a:t>
                </a:r>
                <a:r>
                  <a:rPr lang="en-US" altLang="ko-KR" dirty="0" smtClean="0"/>
                  <a:t>…,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dirty="0" smtClean="0"/>
                  <a:t>)}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{0, 1}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pPr lvl="1"/>
                <a:r>
                  <a:rPr lang="ko-KR" altLang="en-US" dirty="0" err="1" smtClean="0"/>
                  <a:t>로지스틱</a:t>
                </a:r>
                <a:r>
                  <a:rPr lang="ko-KR" altLang="en-US" dirty="0" smtClean="0"/>
                  <a:t> 함수를 이용하여 함수 근사 </a:t>
                </a:r>
                <a:r>
                  <a:rPr lang="en-US" altLang="ko-KR" dirty="0" smtClean="0"/>
                  <a:t> 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marL="457200" lvl="1" indent="0">
                  <a:buNone/>
                </a:pP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b="1" dirty="0" err="1" smtClean="0"/>
                  <a:t>학습시</a:t>
                </a:r>
                <a:r>
                  <a:rPr lang="ko-KR" altLang="en-US" b="1" dirty="0" smtClean="0"/>
                  <a:t> 목적 함수</a:t>
                </a:r>
                <a:endParaRPr lang="en-US" altLang="ko-KR" b="1" dirty="0" smtClean="0"/>
              </a:p>
              <a:p>
                <a:pPr lvl="1"/>
                <a:endParaRPr lang="en-US" altLang="ko-KR" b="1" dirty="0"/>
              </a:p>
              <a:p>
                <a:pPr lvl="1"/>
                <a:endParaRPr lang="en-US" altLang="ko-KR" sz="2800" b="1" dirty="0" smtClean="0"/>
              </a:p>
              <a:p>
                <a:pPr lvl="2"/>
                <a:endParaRPr lang="en-US" altLang="ko-KR" b="1" dirty="0"/>
              </a:p>
              <a:p>
                <a:pPr lvl="2"/>
                <a:r>
                  <a:rPr lang="ko-KR" altLang="en-US" b="1" dirty="0" smtClean="0"/>
                  <a:t>경사 </a:t>
                </a:r>
                <a:r>
                  <a:rPr lang="ko-KR" altLang="en-US" b="1" dirty="0" err="1" smtClean="0"/>
                  <a:t>하강법</a:t>
                </a:r>
                <a:r>
                  <a:rPr lang="ko-KR" altLang="en-US" b="1" dirty="0" smtClean="0"/>
                  <a:t> 사용 학습  </a:t>
                </a:r>
                <a:r>
                  <a:rPr lang="en-US" altLang="ko-KR" b="1" dirty="0" smtClean="0"/>
                  <a:t> </a:t>
                </a:r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11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635" y="2975611"/>
            <a:ext cx="2201966" cy="7259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734" y="2356048"/>
            <a:ext cx="3180121" cy="21616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9646" y="4902364"/>
            <a:ext cx="5722872" cy="68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6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/>
              <a:t>1. </a:t>
            </a:r>
            <a:r>
              <a:rPr lang="ko-KR" altLang="en-US" dirty="0" smtClean="0"/>
              <a:t>기계학습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b="1" dirty="0"/>
              <a:t>기계학습</a:t>
            </a:r>
            <a:r>
              <a:rPr lang="en-US" altLang="ko-KR" dirty="0"/>
              <a:t>(</a:t>
            </a:r>
            <a:r>
              <a:rPr lang="ko-KR" altLang="en-US" dirty="0"/>
              <a:t>機械學習</a:t>
            </a:r>
            <a:r>
              <a:rPr lang="en-US" altLang="ko-KR" dirty="0"/>
              <a:t>, machine learning</a:t>
            </a:r>
            <a:r>
              <a:rPr lang="en-US" altLang="ko-KR" dirty="0" smtClean="0"/>
              <a:t>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b="1" dirty="0" smtClean="0">
                <a:solidFill>
                  <a:srgbClr val="0000FF"/>
                </a:solidFill>
              </a:rPr>
              <a:t>경험</a:t>
            </a:r>
            <a:r>
              <a:rPr lang="ko-KR" altLang="en-US" dirty="0" smtClean="0"/>
              <a:t>을 </a:t>
            </a:r>
            <a:r>
              <a:rPr lang="ko-KR" altLang="en-US" dirty="0"/>
              <a:t>통해서 나중에 유사하거나 같은 </a:t>
            </a:r>
            <a:r>
              <a:rPr lang="ko-KR" altLang="en-US" b="1" dirty="0" smtClean="0">
                <a:solidFill>
                  <a:srgbClr val="0000FF"/>
                </a:solidFill>
              </a:rPr>
              <a:t>일</a:t>
            </a:r>
            <a:r>
              <a:rPr lang="en-US" altLang="ko-KR" dirty="0" smtClean="0"/>
              <a:t>(task)</a:t>
            </a:r>
            <a:r>
              <a:rPr lang="ko-KR" altLang="en-US" dirty="0" smtClean="0"/>
              <a:t>를 </a:t>
            </a:r>
            <a:r>
              <a:rPr lang="ko-KR" altLang="en-US" dirty="0"/>
              <a:t>더 </a:t>
            </a:r>
            <a:r>
              <a:rPr lang="ko-KR" altLang="en-US" b="1" dirty="0">
                <a:solidFill>
                  <a:srgbClr val="0000FF"/>
                </a:solidFill>
              </a:rPr>
              <a:t>효율적</a:t>
            </a:r>
            <a:r>
              <a:rPr lang="ko-KR" altLang="en-US" dirty="0"/>
              <a:t>으로 처리할 수 있도록 </a:t>
            </a:r>
            <a:r>
              <a:rPr lang="ko-KR" altLang="en-US" b="1" dirty="0">
                <a:solidFill>
                  <a:srgbClr val="FF0000"/>
                </a:solidFill>
              </a:rPr>
              <a:t>시스템</a:t>
            </a:r>
            <a:r>
              <a:rPr lang="ko-KR" altLang="en-US" dirty="0"/>
              <a:t>의 </a:t>
            </a:r>
            <a:r>
              <a:rPr lang="ko-KR" altLang="en-US" b="1" dirty="0">
                <a:solidFill>
                  <a:srgbClr val="FF0000"/>
                </a:solidFill>
              </a:rPr>
              <a:t>구조</a:t>
            </a:r>
            <a:r>
              <a:rPr lang="ko-KR" altLang="en-US" dirty="0"/>
              <a:t>나 </a:t>
            </a:r>
            <a:r>
              <a:rPr lang="ko-KR" altLang="en-US" b="1" dirty="0" err="1">
                <a:solidFill>
                  <a:srgbClr val="FF0000"/>
                </a:solidFill>
              </a:rPr>
              <a:t>파라미터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바꾸는 </a:t>
            </a:r>
            <a:r>
              <a:rPr lang="ko-KR" altLang="en-US" b="1" smtClean="0">
                <a:solidFill>
                  <a:srgbClr val="FF0000"/>
                </a:solidFill>
              </a:rPr>
              <a:t>것</a:t>
            </a:r>
            <a:r>
              <a:rPr lang="ko-KR" altLang="en-US" smtClean="0"/>
              <a:t> </a:t>
            </a:r>
            <a:r>
              <a:rPr lang="en-US" altLang="ko-KR" dirty="0" smtClean="0"/>
              <a:t> 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ko-KR" altLang="en-US" dirty="0"/>
              <a:t>컴퓨터가 </a:t>
            </a:r>
            <a:r>
              <a:rPr lang="ko-KR" altLang="en-US" dirty="0" smtClean="0"/>
              <a:t>데이터로부터 </a:t>
            </a:r>
            <a:r>
              <a:rPr lang="ko-KR" altLang="en-US" dirty="0"/>
              <a:t>특정 문제해결을 위한 지식을 자동으로 추출해서 사용할 수 있게 하는 기술</a:t>
            </a:r>
            <a:endParaRPr lang="en-US" altLang="ko-KR" dirty="0" smtClean="0"/>
          </a:p>
          <a:p>
            <a:pPr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marL="457200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ko-KR" altLang="en-US" b="1" dirty="0" smtClean="0"/>
              <a:t>        </a:t>
            </a:r>
            <a:r>
              <a:rPr lang="ko-KR" altLang="en-US" b="1" dirty="0" smtClean="0">
                <a:solidFill>
                  <a:srgbClr val="0000FF"/>
                </a:solidFill>
              </a:rPr>
              <a:t>경험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  </a:t>
            </a:r>
            <a:r>
              <a:rPr lang="ko-KR" altLang="en-US" dirty="0" smtClean="0">
                <a:solidFill>
                  <a:srgbClr val="0000FF"/>
                </a:solidFill>
              </a:rPr>
              <a:t>                     </a:t>
            </a:r>
            <a:r>
              <a:rPr lang="ko-KR" altLang="en-US" b="1" dirty="0" smtClean="0">
                <a:solidFill>
                  <a:srgbClr val="0000FF"/>
                </a:solidFill>
              </a:rPr>
              <a:t>일 </a:t>
            </a:r>
            <a:r>
              <a:rPr lang="ko-KR" altLang="en-US" dirty="0" smtClean="0">
                <a:solidFill>
                  <a:srgbClr val="0000FF"/>
                </a:solidFill>
              </a:rPr>
              <a:t>                    </a:t>
            </a:r>
            <a:r>
              <a:rPr lang="ko-KR" altLang="en-US" b="1" dirty="0" smtClean="0">
                <a:solidFill>
                  <a:srgbClr val="0000FF"/>
                </a:solidFill>
              </a:rPr>
              <a:t>효율</a:t>
            </a:r>
            <a:r>
              <a:rPr lang="en-US" altLang="ko-KR" b="1" dirty="0" smtClean="0">
                <a:solidFill>
                  <a:srgbClr val="0000FF"/>
                </a:solidFill>
              </a:rPr>
              <a:t>(</a:t>
            </a:r>
            <a:r>
              <a:rPr lang="ko-KR" altLang="en-US" b="1" dirty="0" smtClean="0">
                <a:solidFill>
                  <a:srgbClr val="0000FF"/>
                </a:solidFill>
              </a:rPr>
              <a:t>성능</a:t>
            </a:r>
            <a:r>
              <a:rPr lang="en-US" altLang="ko-KR" b="1" dirty="0" smtClean="0">
                <a:solidFill>
                  <a:srgbClr val="0000FF"/>
                </a:solidFill>
              </a:rPr>
              <a:t>) 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71550" y="4076700"/>
            <a:ext cx="1965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 b="1"/>
              <a:t>필기문자</a:t>
            </a:r>
            <a:r>
              <a:rPr lang="en-US" altLang="ko-KR" sz="1400" b="1"/>
              <a:t> </a:t>
            </a:r>
            <a:r>
              <a:rPr lang="ko-KR" altLang="en-US" sz="1400" b="1"/>
              <a:t>이미지</a:t>
            </a:r>
            <a:r>
              <a:rPr lang="en-US" altLang="ko-KR" sz="1400" b="1"/>
              <a:t>, </a:t>
            </a:r>
            <a:r>
              <a:rPr lang="ko-KR" altLang="en-US" sz="1400" b="1">
                <a:solidFill>
                  <a:srgbClr val="0000FF"/>
                </a:solidFill>
              </a:rPr>
              <a:t>글자</a:t>
            </a:r>
            <a:endParaRPr lang="en-US" altLang="en-US" sz="1400" b="1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46463" y="4106863"/>
            <a:ext cx="1433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/>
              <a:t>문자 판독</a:t>
            </a:r>
            <a:r>
              <a:rPr lang="en-US" altLang="ko-KR" sz="1400"/>
              <a:t>(</a:t>
            </a:r>
            <a:r>
              <a:rPr lang="ko-KR" altLang="en-US" sz="1400"/>
              <a:t>인식</a:t>
            </a:r>
            <a:r>
              <a:rPr lang="en-US" altLang="ko-KR" sz="1400"/>
              <a:t>)</a:t>
            </a:r>
            <a:endParaRPr lang="en-US" altLang="en-US" sz="14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11863" y="4102100"/>
            <a:ext cx="785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/>
              <a:t>정확도</a:t>
            </a:r>
            <a:r>
              <a:rPr lang="en-US" altLang="ko-KR" sz="1400"/>
              <a:t> </a:t>
            </a:r>
            <a:endParaRPr lang="en-US" altLang="en-US" sz="140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58888" y="4525963"/>
            <a:ext cx="1365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 b="1"/>
              <a:t>사진</a:t>
            </a:r>
            <a:r>
              <a:rPr lang="en-US" altLang="ko-KR" sz="1400" b="1"/>
              <a:t>, </a:t>
            </a:r>
            <a:r>
              <a:rPr lang="ko-KR" altLang="en-US" sz="1400" b="1">
                <a:solidFill>
                  <a:srgbClr val="0000FF"/>
                </a:solidFill>
              </a:rPr>
              <a:t>얼굴영역</a:t>
            </a:r>
            <a:endParaRPr lang="en-US" altLang="en-US" sz="1400" b="1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132138" y="4525963"/>
            <a:ext cx="2105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/>
              <a:t>사진에서 얼굴영역 식별</a:t>
            </a:r>
            <a:endParaRPr lang="en-US" altLang="en-US" sz="140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011863" y="4525963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/>
              <a:t>정확도</a:t>
            </a:r>
            <a:endParaRPr lang="en-US" altLang="en-US" sz="14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403350" y="5353050"/>
            <a:ext cx="965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 b="1"/>
              <a:t>풍경 사진</a:t>
            </a:r>
            <a:endParaRPr lang="en-US" altLang="en-US" sz="1400" b="1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203575" y="5353050"/>
            <a:ext cx="1987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/>
              <a:t>유사한 풍경 사진 식별</a:t>
            </a:r>
            <a:endParaRPr lang="en-US" altLang="en-US" sz="140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011863" y="5353050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/>
              <a:t>유사도</a:t>
            </a:r>
            <a:endParaRPr lang="en-US" altLang="en-US" sz="14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116013" y="4941888"/>
            <a:ext cx="15430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 b="1"/>
              <a:t>이메일</a:t>
            </a:r>
            <a:r>
              <a:rPr lang="en-US" altLang="ko-KR" sz="1400" b="1"/>
              <a:t>, </a:t>
            </a:r>
            <a:r>
              <a:rPr lang="ko-KR" altLang="en-US" sz="1400" b="1">
                <a:solidFill>
                  <a:srgbClr val="0000FF"/>
                </a:solidFill>
              </a:rPr>
              <a:t>스팸여부</a:t>
            </a:r>
            <a:endParaRPr lang="en-US" altLang="en-US" sz="1400" b="1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419475" y="4941888"/>
            <a:ext cx="15668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/>
              <a:t>스팸 이메일 판단</a:t>
            </a:r>
            <a:endParaRPr lang="en-US" altLang="en-US" sz="140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008688" y="4941888"/>
            <a:ext cx="7239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/>
              <a:t>정확도</a:t>
            </a:r>
            <a:endParaRPr lang="en-US" altLang="en-US" sz="14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403350" y="5805488"/>
            <a:ext cx="965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 b="1"/>
              <a:t>바둑 대국</a:t>
            </a:r>
            <a:endParaRPr lang="en-US" altLang="en-US" sz="1400" b="1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563938" y="5805488"/>
            <a:ext cx="1323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/>
              <a:t>바둑두는 방법</a:t>
            </a:r>
            <a:endParaRPr lang="en-US" altLang="en-US" sz="140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084888" y="5805488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/>
              <a:t>승률</a:t>
            </a:r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/>
              <a:t>3.3 </a:t>
            </a:r>
            <a:r>
              <a:rPr lang="ko-KR" altLang="en-US" smtClean="0"/>
              <a:t>비지도학습</a:t>
            </a:r>
            <a:endParaRPr lang="en-US" altLang="ko-KR" dirty="0" smtClean="0"/>
          </a:p>
        </p:txBody>
      </p:sp>
      <p:sp>
        <p:nvSpPr>
          <p:cNvPr id="37891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507413" cy="5327650"/>
          </a:xfrm>
        </p:spPr>
        <p:txBody>
          <a:bodyPr/>
          <a:lstStyle/>
          <a:p>
            <a:r>
              <a:rPr lang="ko-KR" altLang="en-US" b="1" smtClean="0"/>
              <a:t>비지도학습</a:t>
            </a:r>
            <a:r>
              <a:rPr lang="en-US" altLang="ko-KR" smtClean="0"/>
              <a:t>(unsupervised learning) </a:t>
            </a:r>
          </a:p>
          <a:p>
            <a:pPr lvl="1"/>
            <a:r>
              <a:rPr lang="ko-KR" altLang="en-US" b="1" smtClean="0"/>
              <a:t>결과정보</a:t>
            </a:r>
            <a:r>
              <a:rPr lang="ko-KR" altLang="en-US" smtClean="0"/>
              <a:t>가 </a:t>
            </a:r>
            <a:r>
              <a:rPr lang="ko-KR" altLang="en-US" b="1" smtClean="0"/>
              <a:t>없는</a:t>
            </a:r>
            <a:r>
              <a:rPr lang="en-US" altLang="ko-KR" smtClean="0"/>
              <a:t> </a:t>
            </a:r>
            <a:r>
              <a:rPr lang="ko-KR" altLang="en-US" b="1" smtClean="0"/>
              <a:t>데이터</a:t>
            </a:r>
            <a:r>
              <a:rPr lang="ko-KR" altLang="en-US" smtClean="0"/>
              <a:t>들에 대해서 특정 </a:t>
            </a:r>
            <a:r>
              <a:rPr lang="ko-KR" altLang="en-US" b="1" smtClean="0"/>
              <a:t>패턴</a:t>
            </a:r>
            <a:r>
              <a:rPr lang="ko-KR" altLang="en-US" smtClean="0"/>
              <a:t>을 찾는 것 </a:t>
            </a:r>
            <a:endParaRPr lang="en-US" altLang="ko-KR" smtClean="0"/>
          </a:p>
          <a:p>
            <a:pPr lvl="2"/>
            <a:r>
              <a:rPr lang="ko-KR" altLang="en-US" smtClean="0"/>
              <a:t>데이터에 </a:t>
            </a:r>
            <a:r>
              <a:rPr lang="ko-KR" altLang="en-US" b="1" smtClean="0"/>
              <a:t>잠재한 구조</a:t>
            </a:r>
            <a:r>
              <a:rPr lang="en-US" altLang="ko-KR" smtClean="0"/>
              <a:t>(structure), </a:t>
            </a:r>
            <a:r>
              <a:rPr lang="ko-KR" altLang="en-US" b="1" smtClean="0"/>
              <a:t>계층구조</a:t>
            </a:r>
            <a:r>
              <a:rPr lang="en-US" altLang="ko-KR" smtClean="0"/>
              <a:t>(hierarchy) </a:t>
            </a:r>
            <a:r>
              <a:rPr lang="ko-KR" altLang="en-US" smtClean="0"/>
              <a:t>를</a:t>
            </a:r>
            <a:r>
              <a:rPr lang="en-US" altLang="ko-KR" smtClean="0"/>
              <a:t> </a:t>
            </a:r>
            <a:r>
              <a:rPr lang="ko-KR" altLang="en-US" smtClean="0"/>
              <a:t>찾아내는 것 </a:t>
            </a:r>
            <a:endParaRPr lang="en-US" altLang="ko-KR" smtClean="0"/>
          </a:p>
          <a:p>
            <a:pPr lvl="2"/>
            <a:r>
              <a:rPr lang="ko-KR" altLang="en-US" b="1" smtClean="0"/>
              <a:t>숨겨진 사용자 집단</a:t>
            </a:r>
            <a:r>
              <a:rPr lang="en-US" altLang="ko-KR" smtClean="0"/>
              <a:t>(hidden user group)</a:t>
            </a:r>
            <a:r>
              <a:rPr lang="ko-KR" altLang="en-US" smtClean="0"/>
              <a:t>을 찾는 것 </a:t>
            </a:r>
            <a:endParaRPr lang="en-US" altLang="ko-KR" smtClean="0"/>
          </a:p>
          <a:p>
            <a:pPr lvl="2"/>
            <a:r>
              <a:rPr lang="ko-KR" altLang="en-US" b="1" smtClean="0"/>
              <a:t>문서들</a:t>
            </a:r>
            <a:r>
              <a:rPr lang="ko-KR" altLang="en-US" smtClean="0"/>
              <a:t>을 </a:t>
            </a:r>
            <a:r>
              <a:rPr lang="ko-KR" altLang="en-US" b="1" smtClean="0"/>
              <a:t>주제</a:t>
            </a:r>
            <a:r>
              <a:rPr lang="ko-KR" altLang="en-US" smtClean="0"/>
              <a:t>에 따라 구조화하는 것 </a:t>
            </a:r>
            <a:endParaRPr lang="en-US" altLang="ko-KR" smtClean="0"/>
          </a:p>
          <a:p>
            <a:pPr lvl="2"/>
            <a:r>
              <a:rPr lang="ko-KR" altLang="en-US" smtClean="0"/>
              <a:t>로그</a:t>
            </a:r>
            <a:r>
              <a:rPr lang="en-US" altLang="ko-KR" smtClean="0"/>
              <a:t>(log) </a:t>
            </a:r>
            <a:r>
              <a:rPr lang="ko-KR" altLang="en-US" smtClean="0"/>
              <a:t>정보를 사용하여 </a:t>
            </a:r>
            <a:r>
              <a:rPr lang="ko-KR" altLang="en-US" b="1" smtClean="0"/>
              <a:t>사용패턴</a:t>
            </a:r>
            <a:r>
              <a:rPr lang="en-US" altLang="ko-KR" smtClean="0"/>
              <a:t>(usage pattern)</a:t>
            </a:r>
            <a:r>
              <a:rPr lang="ko-KR" altLang="en-US" smtClean="0"/>
              <a:t>을 찾아내는 것 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ko-KR" altLang="en-US" b="1" smtClean="0"/>
              <a:t>비지도 학습의 대상</a:t>
            </a:r>
            <a:r>
              <a:rPr lang="ko-KR" altLang="en-US" smtClean="0"/>
              <a:t> </a:t>
            </a:r>
            <a:endParaRPr lang="en-US" altLang="ko-KR" smtClean="0"/>
          </a:p>
          <a:p>
            <a:pPr lvl="2"/>
            <a:r>
              <a:rPr lang="ko-KR" altLang="en-US" smtClean="0"/>
              <a:t>군집화</a:t>
            </a:r>
            <a:r>
              <a:rPr lang="en-US" altLang="ko-KR" smtClean="0"/>
              <a:t>(clustering)</a:t>
            </a:r>
          </a:p>
          <a:p>
            <a:pPr lvl="2"/>
            <a:r>
              <a:rPr lang="ko-KR" altLang="en-US" smtClean="0"/>
              <a:t>밀도추정</a:t>
            </a:r>
            <a:r>
              <a:rPr lang="en-US" altLang="ko-KR" smtClean="0"/>
              <a:t>(density estimation)</a:t>
            </a:r>
          </a:p>
          <a:p>
            <a:pPr lvl="2"/>
            <a:r>
              <a:rPr lang="ko-KR" altLang="en-US" smtClean="0"/>
              <a:t>차원축소</a:t>
            </a:r>
            <a:r>
              <a:rPr lang="en-US" altLang="ko-KR" smtClean="0"/>
              <a:t>(dimensionality reduction) </a:t>
            </a:r>
          </a:p>
          <a:p>
            <a:pPr lvl="4"/>
            <a:endParaRPr lang="en-US" altLang="ko-KR" sz="1100" smtClean="0"/>
          </a:p>
          <a:p>
            <a:pPr lvl="3"/>
            <a:endParaRPr lang="en-US" altLang="ko-KR" smtClean="0"/>
          </a:p>
          <a:p>
            <a:pPr lvl="1"/>
            <a:endParaRPr lang="en-US" altLang="ko-KR" smtClean="0"/>
          </a:p>
        </p:txBody>
      </p:sp>
      <p:sp>
        <p:nvSpPr>
          <p:cNvPr id="26628" name="직사각형 3"/>
          <p:cNvSpPr>
            <a:spLocks noChangeArrowheads="1"/>
          </p:cNvSpPr>
          <p:nvPr/>
        </p:nvSpPr>
        <p:spPr bwMode="auto">
          <a:xfrm>
            <a:off x="5545138" y="3933825"/>
            <a:ext cx="3419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200">
                <a:solidFill>
                  <a:srgbClr val="292929"/>
                </a:solidFill>
                <a:latin typeface="돋움" pitchFamily="50" charset="-127"/>
                <a:ea typeface="돋움" pitchFamily="50" charset="-127"/>
                <a:hlinkClick r:id="rId2"/>
              </a:rPr>
              <a:t>http://www.youtube.com/watch?v=rhallml-juk</a:t>
            </a:r>
            <a:endParaRPr lang="ko-KR" altLang="en-US" sz="12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38" y="4384675"/>
            <a:ext cx="3090862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군집화</a:t>
            </a:r>
            <a:endParaRPr lang="en-US" altLang="ko-KR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ko-KR" altLang="en-US" b="1" dirty="0" smtClean="0"/>
              <a:t>군집화</a:t>
            </a:r>
            <a:r>
              <a:rPr lang="en-US" altLang="ko-KR" b="1" dirty="0" smtClean="0"/>
              <a:t>(clustering)</a:t>
            </a:r>
          </a:p>
          <a:p>
            <a:pPr lvl="1"/>
            <a:r>
              <a:rPr lang="ko-KR" altLang="en-US" b="1" dirty="0" smtClean="0"/>
              <a:t>유사성</a:t>
            </a:r>
            <a:r>
              <a:rPr lang="ko-KR" altLang="en-US" dirty="0" smtClean="0"/>
              <a:t>에 따라 데이터를 분할하는 것 </a:t>
            </a:r>
            <a:endParaRPr lang="en-US" altLang="ko-KR" dirty="0" smtClean="0"/>
          </a:p>
          <a:p>
            <a:pPr lvl="4"/>
            <a:endParaRPr lang="en-US" altLang="ko-KR" sz="1100" dirty="0" smtClean="0"/>
          </a:p>
          <a:p>
            <a:pPr lvl="3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2114550"/>
            <a:ext cx="23145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오른쪽 화살표 16"/>
          <p:cNvSpPr/>
          <p:nvPr/>
        </p:nvSpPr>
        <p:spPr bwMode="auto">
          <a:xfrm>
            <a:off x="3896925" y="2789518"/>
            <a:ext cx="495055" cy="360040"/>
          </a:xfrm>
          <a:prstGeom prst="rightArrow">
            <a:avLst/>
          </a:prstGeom>
          <a:solidFill>
            <a:srgbClr val="FFC000"/>
          </a:solidFill>
          <a:ln w="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FBE4AE"/>
            </a:extrusionClr>
          </a:sp3d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>
              <a:latin typeface="HY그래픽" pitchFamily="18" charset="-127"/>
              <a:ea typeface="HY그래픽" pitchFamily="18" charset="-127"/>
              <a:cs typeface="+mn-cs"/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196975" y="4249738"/>
            <a:ext cx="2681288" cy="2049462"/>
            <a:chOff x="655" y="2291"/>
            <a:chExt cx="2110" cy="1557"/>
          </a:xfrm>
        </p:grpSpPr>
        <p:pic>
          <p:nvPicPr>
            <p:cNvPr id="27662" name="Picture 4" descr="image_000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" y="2291"/>
              <a:ext cx="49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63" name="Picture 5" descr="image_000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" y="2291"/>
              <a:ext cx="49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64" name="Picture 6" descr="image_000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" y="2818"/>
              <a:ext cx="49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65" name="Picture 7" descr="image_000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" y="2818"/>
              <a:ext cx="49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66" name="Picture 8" descr="image_000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" y="3344"/>
              <a:ext cx="49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67" name="Picture 9" descr="image_000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" y="3344"/>
              <a:ext cx="49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68" name="Picture 10" descr="image_000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9" y="2292"/>
              <a:ext cx="49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69" name="Picture 11" descr="image_000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2" y="2291"/>
              <a:ext cx="49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70" name="Picture 12" descr="image_000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9" y="2818"/>
              <a:ext cx="498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71" name="Picture 13" descr="image_000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2" y="2818"/>
              <a:ext cx="498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72" name="Picture 14" descr="image_000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8" y="3335"/>
              <a:ext cx="513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73" name="Picture 15" descr="image_0001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2" y="3335"/>
              <a:ext cx="513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27656" name="_x246826200" descr="EMB000023342d8a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060575"/>
            <a:ext cx="2681287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>
            <a:grpSpLocks/>
          </p:cNvGrpSpPr>
          <p:nvPr/>
        </p:nvGrpSpPr>
        <p:grpSpPr bwMode="auto">
          <a:xfrm>
            <a:off x="4748213" y="4270375"/>
            <a:ext cx="2655887" cy="2346325"/>
            <a:chOff x="4748213" y="4270375"/>
            <a:chExt cx="2655887" cy="2346722"/>
          </a:xfrm>
        </p:grpSpPr>
        <p:grpSp>
          <p:nvGrpSpPr>
            <p:cNvPr id="27658" name="Group 47"/>
            <p:cNvGrpSpPr>
              <a:grpSpLocks/>
            </p:cNvGrpSpPr>
            <p:nvPr/>
          </p:nvGrpSpPr>
          <p:grpSpPr bwMode="auto">
            <a:xfrm>
              <a:off x="4748213" y="4270375"/>
              <a:ext cx="2655887" cy="2028825"/>
              <a:chOff x="3059" y="2296"/>
              <a:chExt cx="2089" cy="1542"/>
            </a:xfrm>
          </p:grpSpPr>
          <p:pic>
            <p:nvPicPr>
              <p:cNvPr id="27660" name="Picture 16" descr="segmentation_res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0" y="2296"/>
                <a:ext cx="1028" cy="1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61" name="Picture 18" descr="segmentation_org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9" y="2296"/>
                <a:ext cx="1028" cy="1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659" name="TextBox 4"/>
            <p:cNvSpPr txBox="1">
              <a:spLocks noChangeArrowheads="1"/>
            </p:cNvSpPr>
            <p:nvPr/>
          </p:nvSpPr>
          <p:spPr bwMode="auto">
            <a:xfrm>
              <a:off x="4932040" y="6309320"/>
              <a:ext cx="219002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r>
                <a:rPr lang="ko-KR" altLang="en-US" sz="1400"/>
                <a:t>영상 분할</a:t>
              </a:r>
              <a:r>
                <a:rPr lang="en-US" altLang="ko-KR" sz="1400"/>
                <a:t>(segmentation)</a:t>
              </a:r>
              <a:endParaRPr lang="en-US" altLang="en-US" sz="140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7678491" y="6636312"/>
            <a:ext cx="13067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 smtClean="0"/>
              <a:t> </a:t>
            </a:r>
            <a:r>
              <a:rPr lang="en-US" altLang="ko-KR" sz="700" dirty="0" smtClean="0"/>
              <a:t>image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: </a:t>
            </a:r>
            <a:r>
              <a:rPr lang="en-US" sz="700" dirty="0" smtClean="0"/>
              <a:t>Pedro </a:t>
            </a:r>
            <a:r>
              <a:rPr lang="en-US" sz="700" dirty="0" err="1"/>
              <a:t>Felzenswalb</a:t>
            </a:r>
            <a:endParaRPr lang="en-US" sz="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군집화</a:t>
            </a:r>
            <a:endParaRPr lang="en-US" altLang="ko-KR" dirty="0" smtClean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b="1" dirty="0" smtClean="0"/>
              <a:t>군집화</a:t>
            </a:r>
            <a:r>
              <a:rPr lang="en-US" altLang="ko-KR" b="1" dirty="0" smtClean="0"/>
              <a:t> – cont.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b="1" dirty="0" smtClean="0">
                <a:solidFill>
                  <a:srgbClr val="0000FF"/>
                </a:solidFill>
              </a:rPr>
              <a:t>일반 군집화</a:t>
            </a:r>
            <a:r>
              <a:rPr lang="en-US" altLang="ko-KR" dirty="0" smtClean="0"/>
              <a:t>(hard clustering)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dirty="0" smtClean="0"/>
              <a:t>데이터는 하나의 군집에만 소속 </a:t>
            </a:r>
            <a:endParaRPr lang="en-US" altLang="ko-KR" dirty="0" smtClean="0"/>
          </a:p>
          <a:p>
            <a:pPr lvl="3" fontAlgn="auto">
              <a:spcAft>
                <a:spcPts val="0"/>
              </a:spcAft>
              <a:defRPr/>
            </a:pPr>
            <a:r>
              <a:rPr lang="ko-KR" altLang="en-US" dirty="0"/>
              <a:t>예</a:t>
            </a:r>
            <a:r>
              <a:rPr lang="en-US" altLang="ko-KR" dirty="0" smtClean="0"/>
              <a:t>. k-means </a:t>
            </a:r>
            <a:r>
              <a:rPr lang="ko-KR" altLang="en-US" dirty="0" smtClean="0"/>
              <a:t>알고리즘 </a:t>
            </a:r>
            <a:endParaRPr lang="en-US" altLang="ko-KR" dirty="0"/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b="1" dirty="0" smtClean="0">
                <a:solidFill>
                  <a:srgbClr val="0000FF"/>
                </a:solidFill>
              </a:rPr>
              <a:t>퍼지</a:t>
            </a:r>
            <a:r>
              <a:rPr lang="en-US" altLang="ko-KR" b="1" dirty="0" smtClean="0">
                <a:solidFill>
                  <a:srgbClr val="0000FF"/>
                </a:solidFill>
              </a:rPr>
              <a:t> </a:t>
            </a:r>
            <a:r>
              <a:rPr lang="ko-KR" altLang="en-US" b="1" dirty="0" smtClean="0">
                <a:solidFill>
                  <a:srgbClr val="0000FF"/>
                </a:solidFill>
              </a:rPr>
              <a:t>군집화</a:t>
            </a:r>
            <a:r>
              <a:rPr lang="en-US" altLang="ko-KR" dirty="0" smtClean="0"/>
              <a:t>(fuzzy clustering) 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dirty="0" smtClean="0"/>
              <a:t>데이터가 여러 군집에 부분적으로 소속 </a:t>
            </a:r>
            <a:endParaRPr lang="en-US" altLang="ko-KR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dirty="0" err="1" smtClean="0"/>
              <a:t>소속정도의</a:t>
            </a:r>
            <a:r>
              <a:rPr lang="ko-KR" altLang="en-US" dirty="0" smtClean="0"/>
              <a:t> 합은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됨 </a:t>
            </a:r>
            <a:endParaRPr lang="en-US" altLang="ko-KR" dirty="0" smtClean="0"/>
          </a:p>
          <a:p>
            <a:pPr lvl="3" fontAlgn="auto">
              <a:spcAft>
                <a:spcPts val="0"/>
              </a:spcAft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. </a:t>
            </a:r>
            <a:r>
              <a:rPr lang="ko-KR" altLang="en-US" dirty="0" smtClean="0"/>
              <a:t>퍼지 </a:t>
            </a:r>
            <a:r>
              <a:rPr lang="en-US" altLang="ko-KR" dirty="0" smtClean="0"/>
              <a:t>k-means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lvl="4" fontAlgn="auto">
              <a:spcAft>
                <a:spcPts val="0"/>
              </a:spcAft>
              <a:defRPr/>
            </a:pPr>
            <a:endParaRPr lang="en-US" altLang="ko-KR" sz="1100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b="1" dirty="0" smtClean="0"/>
              <a:t>용도</a:t>
            </a:r>
            <a:endParaRPr lang="en-US" altLang="ko-KR" b="1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dirty="0" smtClean="0"/>
              <a:t>데이터에 내재된 구조</a:t>
            </a:r>
            <a:r>
              <a:rPr lang="en-US" altLang="ko-KR" dirty="0" smtClean="0"/>
              <a:t>(underlying structure) </a:t>
            </a:r>
            <a:r>
              <a:rPr lang="ko-KR" altLang="en-US" dirty="0" smtClean="0"/>
              <a:t>추정 </a:t>
            </a:r>
            <a:endParaRPr lang="en-US" altLang="ko-KR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dirty="0" smtClean="0"/>
              <a:t>데이터의 전반적 구조 통찰 </a:t>
            </a:r>
            <a:endParaRPr lang="en-US" altLang="ko-KR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dirty="0" smtClean="0"/>
              <a:t>가설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이상치</a:t>
            </a:r>
            <a:r>
              <a:rPr lang="en-US" altLang="ko-KR" dirty="0" smtClean="0"/>
              <a:t>(anomaly, outlier) </a:t>
            </a:r>
            <a:r>
              <a:rPr lang="ko-KR" altLang="en-US" dirty="0" smtClean="0"/>
              <a:t>감지</a:t>
            </a:r>
            <a:endParaRPr lang="en-US" altLang="ko-KR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dirty="0" smtClean="0"/>
              <a:t>데이터 압축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동일 군집의 데이터를 같은 값으로 표현 </a:t>
            </a:r>
            <a:endParaRPr lang="en-US" altLang="ko-KR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dirty="0" smtClean="0"/>
              <a:t>데이터 전처리</a:t>
            </a:r>
            <a:r>
              <a:rPr lang="en-US" altLang="ko-KR" dirty="0" smtClean="0"/>
              <a:t>(preprocessing) </a:t>
            </a:r>
            <a:r>
              <a:rPr lang="ko-KR" altLang="en-US" dirty="0" smtClean="0"/>
              <a:t>작업  </a:t>
            </a: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b="1" dirty="0" smtClean="0"/>
              <a:t>성능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b="1" dirty="0"/>
              <a:t>군집내</a:t>
            </a:r>
            <a:r>
              <a:rPr lang="ko-KR" altLang="en-US" dirty="0"/>
              <a:t>의 </a:t>
            </a:r>
            <a:r>
              <a:rPr lang="ko-KR" altLang="en-US" b="1" dirty="0"/>
              <a:t>분산</a:t>
            </a:r>
            <a:r>
              <a:rPr lang="ko-KR" altLang="en-US" dirty="0"/>
              <a:t>과 </a:t>
            </a:r>
            <a:r>
              <a:rPr lang="ko-KR" altLang="en-US" b="1" dirty="0"/>
              <a:t>군집간</a:t>
            </a:r>
            <a:r>
              <a:rPr lang="ko-KR" altLang="en-US" dirty="0"/>
              <a:t>의 </a:t>
            </a:r>
            <a:r>
              <a:rPr lang="ko-KR" altLang="en-US" b="1" dirty="0"/>
              <a:t>거리 </a:t>
            </a:r>
            <a:endParaRPr lang="en-US" b="1" dirty="0"/>
          </a:p>
          <a:p>
            <a:pPr lvl="2" fontAlgn="auto">
              <a:spcAft>
                <a:spcPts val="0"/>
              </a:spcAft>
              <a:defRPr/>
            </a:pPr>
            <a:endParaRPr lang="en-US" altLang="ko-KR" dirty="0" smtClean="0"/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/>
              <a:t>3.4 </a:t>
            </a:r>
            <a:r>
              <a:rPr lang="ko-KR" altLang="en-US" smtClean="0"/>
              <a:t>비지도</a:t>
            </a:r>
            <a:r>
              <a:rPr lang="en-US" altLang="ko-KR" dirty="0" smtClean="0"/>
              <a:t> </a:t>
            </a:r>
            <a:r>
              <a:rPr lang="ko-KR" altLang="en-US" smtClean="0"/>
              <a:t>학습 </a:t>
            </a:r>
            <a:r>
              <a:rPr lang="en-US" altLang="ko-KR" dirty="0" smtClean="0"/>
              <a:t>– </a:t>
            </a:r>
            <a:r>
              <a:rPr lang="ko-KR" altLang="en-US" smtClean="0"/>
              <a:t>밀도 추정</a:t>
            </a:r>
            <a:endParaRPr lang="en-US" altLang="ko-KR" dirty="0" smtClean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 rtlCol="0"/>
          <a:lstStyle/>
          <a:p>
            <a:pPr>
              <a:spcAft>
                <a:spcPts val="0"/>
              </a:spcAft>
              <a:defRPr/>
            </a:pPr>
            <a:r>
              <a:rPr lang="ko-KR" altLang="en-US" b="1" dirty="0"/>
              <a:t>밀도 추정</a:t>
            </a:r>
            <a:r>
              <a:rPr lang="en-US" altLang="ko-KR" dirty="0"/>
              <a:t>(density estimation</a:t>
            </a:r>
            <a:r>
              <a:rPr lang="en-US" altLang="ko-KR" dirty="0" smtClean="0"/>
              <a:t>)</a:t>
            </a:r>
          </a:p>
          <a:p>
            <a:pPr lvl="1">
              <a:spcAft>
                <a:spcPts val="0"/>
              </a:spcAft>
              <a:defRPr/>
            </a:pPr>
            <a:r>
              <a:rPr lang="ko-KR" altLang="en-US" dirty="0" smtClean="0"/>
              <a:t>부류</a:t>
            </a:r>
            <a:r>
              <a:rPr lang="en-US" altLang="ko-KR" dirty="0"/>
              <a:t>(class)</a:t>
            </a:r>
            <a:r>
              <a:rPr lang="ko-KR" altLang="en-US" dirty="0"/>
              <a:t>별 데이터를 만들어 냈을 것으로 추정되는 </a:t>
            </a:r>
            <a:r>
              <a:rPr lang="ko-KR" altLang="en-US" dirty="0" err="1" smtClean="0"/>
              <a:t>확률분포을</a:t>
            </a:r>
            <a:r>
              <a:rPr lang="ko-KR" altLang="en-US" dirty="0" smtClean="0"/>
              <a:t> </a:t>
            </a:r>
            <a:r>
              <a:rPr lang="ko-KR" altLang="en-US" dirty="0"/>
              <a:t>찾는 것 </a:t>
            </a:r>
            <a:endParaRPr lang="en-US" altLang="ko-KR" dirty="0" smtClean="0"/>
          </a:p>
          <a:p>
            <a:pPr lvl="1">
              <a:spcAft>
                <a:spcPts val="0"/>
              </a:spcAft>
              <a:defRPr/>
            </a:pPr>
            <a:endParaRPr lang="en-US" altLang="ko-KR" dirty="0"/>
          </a:p>
          <a:p>
            <a:pPr lvl="1">
              <a:spcAft>
                <a:spcPts val="0"/>
              </a:spcAft>
              <a:defRPr/>
            </a:pPr>
            <a:endParaRPr lang="en-US" altLang="ko-KR" dirty="0" smtClean="0"/>
          </a:p>
          <a:p>
            <a:pPr lvl="1">
              <a:spcAft>
                <a:spcPts val="0"/>
              </a:spcAft>
              <a:defRPr/>
            </a:pPr>
            <a:endParaRPr lang="en-US" altLang="ko-KR" dirty="0"/>
          </a:p>
          <a:p>
            <a:pPr lvl="1">
              <a:spcAft>
                <a:spcPts val="0"/>
              </a:spcAft>
              <a:defRPr/>
            </a:pPr>
            <a:endParaRPr lang="en-US" altLang="ko-KR" dirty="0" smtClean="0"/>
          </a:p>
          <a:p>
            <a:pPr lvl="1">
              <a:spcAft>
                <a:spcPts val="0"/>
              </a:spcAft>
              <a:defRPr/>
            </a:pPr>
            <a:endParaRPr lang="en-US" altLang="ko-KR" dirty="0"/>
          </a:p>
          <a:p>
            <a:pPr lvl="1">
              <a:spcAft>
                <a:spcPts val="0"/>
              </a:spcAft>
              <a:defRPr/>
            </a:pPr>
            <a:endParaRPr lang="en-US" altLang="ko-KR" dirty="0" smtClean="0"/>
          </a:p>
          <a:p>
            <a:pPr lvl="1">
              <a:spcAft>
                <a:spcPts val="0"/>
              </a:spcAft>
              <a:defRPr/>
            </a:pPr>
            <a:endParaRPr lang="en-US" altLang="ko-KR" dirty="0"/>
          </a:p>
          <a:p>
            <a:pPr lvl="1">
              <a:spcAft>
                <a:spcPts val="0"/>
              </a:spcAft>
              <a:defRPr/>
            </a:pPr>
            <a:endParaRPr lang="en-US" altLang="ko-KR" dirty="0" smtClean="0"/>
          </a:p>
          <a:p>
            <a:pPr lvl="1">
              <a:spcAft>
                <a:spcPts val="0"/>
              </a:spcAft>
              <a:defRPr/>
            </a:pPr>
            <a:endParaRPr lang="en-US" altLang="ko-KR" dirty="0"/>
          </a:p>
          <a:p>
            <a:pPr lvl="1">
              <a:spcAft>
                <a:spcPts val="0"/>
              </a:spcAft>
              <a:defRPr/>
            </a:pPr>
            <a:endParaRPr lang="en-US" altLang="ko-KR" dirty="0"/>
          </a:p>
          <a:p>
            <a:pPr lvl="1">
              <a:spcAft>
                <a:spcPts val="0"/>
              </a:spcAft>
              <a:defRPr/>
            </a:pPr>
            <a:r>
              <a:rPr lang="ko-KR" altLang="en-US" b="1" dirty="0" smtClean="0"/>
              <a:t>용도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>
              <a:spcAft>
                <a:spcPts val="0"/>
              </a:spcAft>
              <a:defRPr/>
            </a:pPr>
            <a:r>
              <a:rPr lang="ko-KR" altLang="en-US" dirty="0" smtClean="0"/>
              <a:t>각 </a:t>
            </a:r>
            <a:r>
              <a:rPr lang="ko-KR" altLang="en-US" dirty="0"/>
              <a:t>부류 별로 </a:t>
            </a:r>
            <a:r>
              <a:rPr lang="ko-KR" altLang="en-US" dirty="0" smtClean="0"/>
              <a:t>주어진 </a:t>
            </a:r>
            <a:r>
              <a:rPr lang="ko-KR" altLang="en-US" b="1" dirty="0" smtClean="0"/>
              <a:t>데이터</a:t>
            </a:r>
            <a:r>
              <a:rPr lang="ko-KR" altLang="en-US" dirty="0" smtClean="0"/>
              <a:t>를 </a:t>
            </a:r>
            <a:r>
              <a:rPr lang="ko-KR" altLang="en-US" b="1" dirty="0"/>
              <a:t>발생</a:t>
            </a:r>
            <a:r>
              <a:rPr lang="ko-KR" altLang="en-US" dirty="0"/>
              <a:t>시키는 </a:t>
            </a:r>
            <a:r>
              <a:rPr lang="ko-KR" altLang="en-US" b="1" dirty="0"/>
              <a:t>확률</a:t>
            </a:r>
            <a:r>
              <a:rPr lang="ko-KR" altLang="en-US" dirty="0"/>
              <a:t> </a:t>
            </a:r>
            <a:r>
              <a:rPr lang="ko-KR" altLang="en-US" dirty="0" smtClean="0"/>
              <a:t>계산 </a:t>
            </a:r>
            <a:endParaRPr lang="en-US" altLang="ko-KR" dirty="0" smtClean="0"/>
          </a:p>
          <a:p>
            <a:pPr lvl="2">
              <a:spcAft>
                <a:spcPts val="0"/>
              </a:spcAft>
              <a:defRPr/>
            </a:pPr>
            <a:r>
              <a:rPr lang="ko-KR" altLang="en-US" dirty="0" smtClean="0"/>
              <a:t>가장 확률이 높은 부류로 </a:t>
            </a:r>
            <a:r>
              <a:rPr lang="ko-KR" altLang="en-US" b="1" dirty="0" smtClean="0"/>
              <a:t>분류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457200" lvl="1" indent="0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dirty="0"/>
          </a:p>
          <a:p>
            <a:pPr lvl="2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4" fontAlgn="auto">
              <a:spcAft>
                <a:spcPts val="0"/>
              </a:spcAft>
              <a:defRPr/>
            </a:pPr>
            <a:endParaRPr lang="en-US" altLang="ko-KR" sz="1100" dirty="0" smtClean="0"/>
          </a:p>
          <a:p>
            <a:pPr lvl="3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29701" name="_x276201600" descr="EMB000013f863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276475"/>
            <a:ext cx="4052887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709863"/>
            <a:ext cx="2451100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밀도 추정</a:t>
            </a:r>
            <a:endParaRPr lang="en-US" altLang="ko-KR" dirty="0" smtClean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ko-KR" altLang="en-US" b="1" smtClean="0"/>
              <a:t>밀도 추정</a:t>
            </a:r>
            <a:r>
              <a:rPr lang="en-US" altLang="ko-KR" smtClean="0"/>
              <a:t> – cont. </a:t>
            </a:r>
          </a:p>
          <a:p>
            <a:pPr lvl="1"/>
            <a:r>
              <a:rPr lang="ko-KR" altLang="en-US" b="1" smtClean="0">
                <a:solidFill>
                  <a:srgbClr val="0000FF"/>
                </a:solidFill>
              </a:rPr>
              <a:t>모수적</a:t>
            </a:r>
            <a:r>
              <a:rPr lang="en-US" altLang="ko-KR" b="1" smtClean="0">
                <a:solidFill>
                  <a:srgbClr val="0000FF"/>
                </a:solidFill>
              </a:rPr>
              <a:t>(parametric)</a:t>
            </a:r>
            <a:r>
              <a:rPr lang="ko-KR" altLang="en-US" b="1" smtClean="0">
                <a:solidFill>
                  <a:srgbClr val="0000FF"/>
                </a:solidFill>
              </a:rPr>
              <a:t> </a:t>
            </a:r>
            <a:r>
              <a:rPr lang="ko-KR" altLang="en-US" b="1" smtClean="0"/>
              <a:t>밀도 추정</a:t>
            </a:r>
            <a:r>
              <a:rPr lang="en-US" altLang="ko-KR" smtClean="0"/>
              <a:t> </a:t>
            </a:r>
          </a:p>
          <a:p>
            <a:pPr lvl="2"/>
            <a:r>
              <a:rPr lang="ko-KR" altLang="en-US" smtClean="0"/>
              <a:t>분포가 특정 수학적 함수의 형태를 가지고 있다고 가정 </a:t>
            </a:r>
            <a:endParaRPr lang="en-US" altLang="ko-KR" smtClean="0"/>
          </a:p>
          <a:p>
            <a:pPr lvl="2"/>
            <a:r>
              <a:rPr lang="ko-KR" altLang="en-US" smtClean="0"/>
              <a:t>주어진 데이터를 가장 잘 반영하도록 함수의 파라미터 결정 </a:t>
            </a:r>
          </a:p>
          <a:p>
            <a:pPr lvl="2"/>
            <a:r>
              <a:rPr lang="ko-KR" altLang="en-US" smtClean="0"/>
              <a:t>전형적인 형태 </a:t>
            </a:r>
            <a:r>
              <a:rPr lang="en-US" altLang="ko-KR" smtClean="0"/>
              <a:t>: </a:t>
            </a:r>
            <a:r>
              <a:rPr lang="ko-KR" altLang="en-US" b="1" smtClean="0"/>
              <a:t>가우시안</a:t>
            </a:r>
            <a:r>
              <a:rPr lang="en-US" altLang="ko-KR" b="1" smtClean="0"/>
              <a:t>(Gaussian) </a:t>
            </a:r>
            <a:r>
              <a:rPr lang="ko-KR" altLang="en-US" b="1" smtClean="0"/>
              <a:t>함수 </a:t>
            </a:r>
            <a:r>
              <a:rPr lang="ko-KR" altLang="en-US" smtClean="0"/>
              <a:t>또는 여러 개의 </a:t>
            </a:r>
            <a:r>
              <a:rPr lang="ko-KR" altLang="en-US" b="1" smtClean="0"/>
              <a:t>가우시안 함수의 혼합</a:t>
            </a:r>
            <a:r>
              <a:rPr lang="en-US" altLang="ko-KR" smtClean="0"/>
              <a:t>(Mixture of Gaussian)</a:t>
            </a:r>
          </a:p>
          <a:p>
            <a:pPr lvl="2"/>
            <a:endParaRPr lang="en-US" altLang="ko-KR" sz="1100" smtClean="0"/>
          </a:p>
          <a:p>
            <a:pPr lvl="1"/>
            <a:r>
              <a:rPr lang="ko-KR" altLang="en-US" b="1" smtClean="0">
                <a:solidFill>
                  <a:srgbClr val="0000FF"/>
                </a:solidFill>
              </a:rPr>
              <a:t>비모수적</a:t>
            </a:r>
            <a:r>
              <a:rPr lang="en-US" altLang="ko-KR" b="1" smtClean="0">
                <a:solidFill>
                  <a:srgbClr val="0000FF"/>
                </a:solidFill>
              </a:rPr>
              <a:t>(nonparametric) </a:t>
            </a:r>
            <a:r>
              <a:rPr lang="ko-KR" altLang="en-US" b="1" smtClean="0"/>
              <a:t>밀도 추정 </a:t>
            </a:r>
            <a:endParaRPr lang="en-US" altLang="ko-KR" b="1" smtClean="0"/>
          </a:p>
          <a:p>
            <a:pPr lvl="2"/>
            <a:r>
              <a:rPr lang="ko-KR" altLang="en-US" smtClean="0"/>
              <a:t>분포에 대한 특정 함수를 가정하지 않고</a:t>
            </a:r>
            <a:r>
              <a:rPr lang="en-US" altLang="ko-KR" smtClean="0"/>
              <a:t>, </a:t>
            </a:r>
            <a:r>
              <a:rPr lang="ko-KR" altLang="en-US" smtClean="0"/>
              <a:t>주어진 데이터를 사용하여 밀도함수의 형태 표현 </a:t>
            </a:r>
            <a:endParaRPr lang="en-US" altLang="ko-KR" smtClean="0"/>
          </a:p>
          <a:p>
            <a:pPr lvl="2"/>
            <a:r>
              <a:rPr lang="ko-KR" altLang="en-US" smtClean="0"/>
              <a:t>전형적인 형태 </a:t>
            </a:r>
            <a:r>
              <a:rPr lang="en-US" altLang="ko-KR" smtClean="0"/>
              <a:t>: </a:t>
            </a:r>
            <a:r>
              <a:rPr lang="ko-KR" altLang="en-US" b="1" smtClean="0"/>
              <a:t>히스토그램</a:t>
            </a:r>
            <a:r>
              <a:rPr lang="en-US" altLang="ko-KR" smtClean="0"/>
              <a:t>(histogram) </a:t>
            </a:r>
          </a:p>
          <a:p>
            <a:pPr lvl="2"/>
            <a:endParaRPr lang="en-US" altLang="ko-KR" smtClean="0"/>
          </a:p>
          <a:p>
            <a:pPr lvl="4"/>
            <a:endParaRPr lang="en-US" altLang="ko-KR" sz="1100" smtClean="0"/>
          </a:p>
          <a:p>
            <a:pPr lvl="3"/>
            <a:endParaRPr lang="en-US" altLang="ko-KR" smtClean="0"/>
          </a:p>
          <a:p>
            <a:pPr lvl="1"/>
            <a:endParaRPr lang="en-US" altLang="ko-KR" smtClean="0"/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5549900"/>
            <a:ext cx="283368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>
            <a:grpSpLocks/>
          </p:cNvGrpSpPr>
          <p:nvPr/>
        </p:nvGrpSpPr>
        <p:grpSpPr bwMode="auto">
          <a:xfrm>
            <a:off x="449263" y="4789488"/>
            <a:ext cx="5040312" cy="2098675"/>
            <a:chOff x="611560" y="4791622"/>
            <a:chExt cx="5040560" cy="2097458"/>
          </a:xfrm>
        </p:grpSpPr>
        <p:grpSp>
          <p:nvGrpSpPr>
            <p:cNvPr id="30727" name="그룹 4"/>
            <p:cNvGrpSpPr>
              <a:grpSpLocks/>
            </p:cNvGrpSpPr>
            <p:nvPr/>
          </p:nvGrpSpPr>
          <p:grpSpPr bwMode="auto">
            <a:xfrm>
              <a:off x="1907704" y="4791622"/>
              <a:ext cx="3744416" cy="2097458"/>
              <a:chOff x="1117998" y="4798698"/>
              <a:chExt cx="3744416" cy="2097458"/>
            </a:xfrm>
          </p:grpSpPr>
          <p:pic>
            <p:nvPicPr>
              <p:cNvPr id="30729" name="Picture 2" descr="2-mixtures of 2D gaussians"/>
              <p:cNvPicPr>
                <a:picLocks noChangeAspect="1" noChangeArrowheads="1" noCrop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7998" y="4798698"/>
                <a:ext cx="3744416" cy="1872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730" name="직사각형 2"/>
              <p:cNvSpPr>
                <a:spLocks noChangeArrowheads="1"/>
              </p:cNvSpPr>
              <p:nvPr/>
            </p:nvSpPr>
            <p:spPr bwMode="auto">
              <a:xfrm>
                <a:off x="2030715" y="6659168"/>
                <a:ext cx="1749197" cy="236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latinLnBrk="1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latinLnBrk="1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latinLnBrk="1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latinLnBrk="1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fontAlgn="base" latinLnBrk="1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fontAlgn="base" latinLnBrk="1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fontAlgn="base" latinLnBrk="1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fontAlgn="base" latinLnBrk="1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r>
                  <a:rPr lang="ko-KR" altLang="en-US" sz="800"/>
                  <a:t>http://i.stack.imgur.com/pE0Xu.gif</a:t>
                </a:r>
              </a:p>
            </p:txBody>
          </p:sp>
        </p:grpSp>
        <p:pic>
          <p:nvPicPr>
            <p:cNvPr id="30728" name="그림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5301208"/>
              <a:ext cx="972153" cy="9278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035300"/>
            <a:ext cx="4697412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/>
              <a:t>3.5 </a:t>
            </a:r>
            <a:r>
              <a:rPr lang="ko-KR" altLang="en-US" smtClean="0"/>
              <a:t>비지도</a:t>
            </a:r>
            <a:r>
              <a:rPr lang="en-US" altLang="ko-KR" dirty="0" smtClean="0"/>
              <a:t> </a:t>
            </a:r>
            <a:r>
              <a:rPr lang="ko-KR" altLang="en-US" smtClean="0"/>
              <a:t>학습 </a:t>
            </a:r>
            <a:r>
              <a:rPr lang="en-US" altLang="ko-KR" dirty="0" smtClean="0"/>
              <a:t>– </a:t>
            </a:r>
            <a:r>
              <a:rPr lang="ko-KR" altLang="en-US" smtClean="0"/>
              <a:t>차원축소</a:t>
            </a:r>
            <a:endParaRPr lang="en-US" altLang="ko-KR" dirty="0" smtClean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435975" cy="5327650"/>
          </a:xfrm>
        </p:spPr>
        <p:txBody>
          <a:bodyPr rtlCol="0"/>
          <a:lstStyle/>
          <a:p>
            <a:pPr>
              <a:spcAft>
                <a:spcPts val="0"/>
              </a:spcAft>
              <a:defRPr/>
            </a:pPr>
            <a:r>
              <a:rPr lang="en-US" altLang="ko-KR" b="1" dirty="0" err="1">
                <a:solidFill>
                  <a:srgbClr val="0000FF"/>
                </a:solidFill>
              </a:rPr>
              <a:t>차원축소</a:t>
            </a:r>
            <a:r>
              <a:rPr lang="en-US" altLang="ko-KR" dirty="0"/>
              <a:t>(dimension reduction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>
              <a:spcAft>
                <a:spcPts val="0"/>
              </a:spcAft>
              <a:defRPr/>
            </a:pPr>
            <a:r>
              <a:rPr lang="en-US" altLang="ko-KR" b="1" dirty="0" err="1" smtClean="0"/>
              <a:t>고차원의</a:t>
            </a:r>
            <a:r>
              <a:rPr lang="en-US" altLang="ko-KR" b="1" dirty="0" smtClean="0"/>
              <a:t> </a:t>
            </a:r>
            <a:r>
              <a:rPr lang="en-US" altLang="ko-KR" b="1" dirty="0" err="1"/>
              <a:t>데이터</a:t>
            </a:r>
            <a:r>
              <a:rPr lang="en-US" altLang="ko-KR" dirty="0" err="1"/>
              <a:t>를</a:t>
            </a:r>
            <a:r>
              <a:rPr lang="en-US" altLang="ko-KR" dirty="0"/>
              <a:t> </a:t>
            </a:r>
            <a:r>
              <a:rPr lang="en-US" altLang="ko-KR" dirty="0" err="1"/>
              <a:t>정보의</a:t>
            </a:r>
            <a:r>
              <a:rPr lang="en-US" altLang="ko-KR" dirty="0"/>
              <a:t> </a:t>
            </a:r>
            <a:r>
              <a:rPr lang="en-US" altLang="ko-KR" dirty="0" err="1"/>
              <a:t>손실을</a:t>
            </a:r>
            <a:r>
              <a:rPr lang="en-US" altLang="ko-KR" dirty="0"/>
              <a:t> </a:t>
            </a:r>
            <a:r>
              <a:rPr lang="en-US" altLang="ko-KR" dirty="0" err="1"/>
              <a:t>최소화하면서</a:t>
            </a:r>
            <a:r>
              <a:rPr lang="en-US" altLang="ko-KR" dirty="0"/>
              <a:t> </a:t>
            </a:r>
            <a:r>
              <a:rPr lang="en-US" altLang="ko-KR" b="1" dirty="0" err="1"/>
              <a:t>저차원</a:t>
            </a:r>
            <a:r>
              <a:rPr lang="en-US" altLang="ko-KR" dirty="0" err="1"/>
              <a:t>으로</a:t>
            </a:r>
            <a:r>
              <a:rPr lang="en-US" altLang="ko-KR" dirty="0"/>
              <a:t> </a:t>
            </a:r>
            <a:r>
              <a:rPr lang="en-US" altLang="ko-KR" b="1" dirty="0" err="1"/>
              <a:t>변환</a:t>
            </a:r>
            <a:r>
              <a:rPr lang="en-US" altLang="ko-KR" dirty="0" err="1"/>
              <a:t>하는</a:t>
            </a:r>
            <a:r>
              <a:rPr lang="en-US" altLang="ko-KR" dirty="0"/>
              <a:t> </a:t>
            </a:r>
            <a:r>
              <a:rPr lang="en-US" altLang="ko-KR" dirty="0" smtClean="0"/>
              <a:t>것</a:t>
            </a:r>
          </a:p>
          <a:p>
            <a:pPr lvl="1">
              <a:spcAft>
                <a:spcPts val="0"/>
              </a:spcAft>
              <a:defRPr/>
            </a:pPr>
            <a:r>
              <a:rPr lang="ko-KR" altLang="en-US" b="1" dirty="0" smtClean="0"/>
              <a:t>목적</a:t>
            </a:r>
            <a:r>
              <a:rPr lang="en-US" altLang="ko-KR" b="1" dirty="0" smtClean="0"/>
              <a:t> </a:t>
            </a:r>
          </a:p>
          <a:p>
            <a:pPr lvl="2">
              <a:spcAft>
                <a:spcPts val="0"/>
              </a:spcAft>
              <a:defRPr/>
            </a:pPr>
            <a:r>
              <a:rPr lang="en-US" altLang="ko-KR" dirty="0" smtClean="0"/>
              <a:t>2, 3</a:t>
            </a:r>
            <a:r>
              <a:rPr lang="ko-KR" altLang="en-US" dirty="0" smtClean="0"/>
              <a:t>차원으로 변환해 시각화하면 직관적 데이터 분석 가능 </a:t>
            </a:r>
            <a:endParaRPr lang="en-US" altLang="ko-KR" dirty="0" smtClean="0"/>
          </a:p>
          <a:p>
            <a:pPr lvl="2">
              <a:spcAft>
                <a:spcPts val="0"/>
              </a:spcAft>
              <a:defRPr/>
            </a:pPr>
            <a:r>
              <a:rPr lang="ko-KR" altLang="en-US" b="1" dirty="0" smtClean="0"/>
              <a:t>차원의 저주</a:t>
            </a:r>
            <a:r>
              <a:rPr lang="en-US" altLang="ko-KR" dirty="0" smtClean="0"/>
              <a:t>(curse of dimensionality) </a:t>
            </a:r>
            <a:r>
              <a:rPr lang="ko-KR" altLang="en-US" dirty="0" smtClean="0"/>
              <a:t>문제 완화 </a:t>
            </a:r>
            <a:endParaRPr lang="en-US" altLang="ko-KR" dirty="0" smtClean="0"/>
          </a:p>
          <a:p>
            <a:pPr lvl="2">
              <a:spcAft>
                <a:spcPts val="0"/>
              </a:spcAft>
              <a:defRPr/>
            </a:pPr>
            <a:endParaRPr lang="en-US" altLang="ko-KR" b="1" dirty="0"/>
          </a:p>
          <a:p>
            <a:pPr marL="457200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marL="457200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lvl="2" fontAlgn="auto">
              <a:spcAft>
                <a:spcPts val="0"/>
              </a:spcAft>
              <a:defRPr/>
            </a:pPr>
            <a:endParaRPr lang="en-US" altLang="ko-KR" dirty="0" smtClean="0"/>
          </a:p>
        </p:txBody>
      </p:sp>
      <p:sp>
        <p:nvSpPr>
          <p:cNvPr id="317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17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차원축소</a:t>
            </a:r>
            <a:endParaRPr lang="en-US" altLang="ko-KR" dirty="0" smtClean="0"/>
          </a:p>
        </p:txBody>
      </p:sp>
      <p:sp>
        <p:nvSpPr>
          <p:cNvPr id="32771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en-US" altLang="ko-KR" b="1" smtClean="0"/>
              <a:t>차원축소</a:t>
            </a:r>
            <a:r>
              <a:rPr lang="en-US" altLang="ko-KR" smtClean="0"/>
              <a:t> – cont. </a:t>
            </a:r>
          </a:p>
          <a:p>
            <a:pPr lvl="1"/>
            <a:r>
              <a:rPr lang="ko-KR" altLang="en-US" b="1" smtClean="0"/>
              <a:t>차원의 저주</a:t>
            </a:r>
            <a:r>
              <a:rPr lang="en-US" altLang="ko-KR" smtClean="0"/>
              <a:t>(curse of dimensionality) </a:t>
            </a:r>
          </a:p>
          <a:p>
            <a:pPr lvl="2"/>
            <a:r>
              <a:rPr lang="ko-KR" altLang="en-US" sz="1600" smtClean="0"/>
              <a:t>차원이 커질수록 </a:t>
            </a:r>
            <a:r>
              <a:rPr lang="ko-KR" altLang="en-US" sz="1600" b="1" smtClean="0"/>
              <a:t>거리분포</a:t>
            </a:r>
            <a:r>
              <a:rPr lang="ko-KR" altLang="en-US" sz="1600" smtClean="0"/>
              <a:t>가 </a:t>
            </a:r>
            <a:r>
              <a:rPr lang="ko-KR" altLang="en-US" sz="1600" b="1" smtClean="0"/>
              <a:t>일정</a:t>
            </a:r>
            <a:r>
              <a:rPr lang="ko-KR" altLang="en-US" sz="1600" smtClean="0"/>
              <a:t>해지는 경향</a:t>
            </a:r>
          </a:p>
          <a:p>
            <a:pPr lvl="2"/>
            <a:endParaRPr lang="en-US" altLang="ko-KR" sz="1600" smtClean="0"/>
          </a:p>
          <a:p>
            <a:pPr lvl="2"/>
            <a:endParaRPr lang="en-US" altLang="ko-KR" sz="1600" smtClean="0"/>
          </a:p>
          <a:p>
            <a:pPr lvl="2"/>
            <a:endParaRPr lang="en-US" altLang="ko-KR" sz="1600" smtClean="0"/>
          </a:p>
          <a:p>
            <a:pPr lvl="2"/>
            <a:endParaRPr lang="en-US" altLang="ko-KR" sz="1600" smtClean="0"/>
          </a:p>
          <a:p>
            <a:pPr lvl="2"/>
            <a:endParaRPr lang="en-US" altLang="ko-KR" sz="1600" smtClean="0"/>
          </a:p>
          <a:p>
            <a:pPr lvl="2"/>
            <a:endParaRPr lang="en-US" altLang="ko-KR" sz="1600" smtClean="0"/>
          </a:p>
          <a:p>
            <a:pPr lvl="2"/>
            <a:endParaRPr lang="en-US" altLang="ko-KR" sz="1600" smtClean="0"/>
          </a:p>
          <a:p>
            <a:pPr lvl="2"/>
            <a:endParaRPr lang="en-US" altLang="ko-KR" sz="1600" smtClean="0"/>
          </a:p>
          <a:p>
            <a:pPr lvl="2"/>
            <a:r>
              <a:rPr lang="ko-KR" altLang="en-US" sz="1600" smtClean="0"/>
              <a:t>원이 증가함에 따라 </a:t>
            </a:r>
            <a:r>
              <a:rPr lang="ko-KR" altLang="en-US" sz="1600" b="1" smtClean="0"/>
              <a:t>부분공간의 개수</a:t>
            </a:r>
            <a:r>
              <a:rPr lang="ko-KR" altLang="en-US" sz="1600" smtClean="0"/>
              <a:t>가 </a:t>
            </a:r>
            <a:r>
              <a:rPr lang="ko-KR" altLang="en-US" sz="1600" b="1" smtClean="0"/>
              <a:t>기하급수적</a:t>
            </a:r>
            <a:r>
              <a:rPr lang="ko-KR" altLang="en-US" sz="1600" smtClean="0"/>
              <a:t>으로 </a:t>
            </a:r>
            <a:r>
              <a:rPr lang="ko-KR" altLang="en-US" sz="1600" b="1" smtClean="0"/>
              <a:t>증가</a:t>
            </a:r>
          </a:p>
          <a:p>
            <a:pPr lvl="2"/>
            <a:endParaRPr lang="en-US" altLang="ko-KR" sz="1600" smtClean="0"/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32775" name="_x276202400" descr="EMB000013f863c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349500"/>
            <a:ext cx="3175000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32777" name="_x202374976" descr="EMB000013f863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3" y="4903788"/>
            <a:ext cx="4040187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8" name="TextBox 5"/>
          <p:cNvSpPr txBox="1">
            <a:spLocks noChangeArrowheads="1"/>
          </p:cNvSpPr>
          <p:nvPr/>
        </p:nvSpPr>
        <p:spPr bwMode="auto">
          <a:xfrm>
            <a:off x="2413000" y="2938463"/>
            <a:ext cx="5445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z="1100"/>
              <a:t>2</a:t>
            </a:r>
            <a:r>
              <a:rPr lang="ko-KR" altLang="en-US" sz="1100"/>
              <a:t>차원</a:t>
            </a:r>
          </a:p>
        </p:txBody>
      </p:sp>
      <p:sp>
        <p:nvSpPr>
          <p:cNvPr id="32779" name="TextBox 10"/>
          <p:cNvSpPr txBox="1">
            <a:spLocks noChangeArrowheads="1"/>
          </p:cNvSpPr>
          <p:nvPr/>
        </p:nvSpPr>
        <p:spPr bwMode="auto">
          <a:xfrm>
            <a:off x="6186488" y="2938463"/>
            <a:ext cx="5429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z="1100"/>
              <a:t>4</a:t>
            </a:r>
            <a:r>
              <a:rPr lang="ko-KR" altLang="en-US" sz="1100"/>
              <a:t>차원</a:t>
            </a:r>
          </a:p>
        </p:txBody>
      </p:sp>
      <p:sp>
        <p:nvSpPr>
          <p:cNvPr id="32780" name="TextBox 11"/>
          <p:cNvSpPr txBox="1">
            <a:spLocks noChangeArrowheads="1"/>
          </p:cNvSpPr>
          <p:nvPr/>
        </p:nvSpPr>
        <p:spPr bwMode="auto">
          <a:xfrm>
            <a:off x="2268538" y="4070350"/>
            <a:ext cx="7048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en-US" altLang="ko-KR" sz="1100"/>
              <a:t>20</a:t>
            </a:r>
            <a:r>
              <a:rPr lang="ko-KR" altLang="en-US" sz="1100"/>
              <a:t>차원</a:t>
            </a:r>
          </a:p>
        </p:txBody>
      </p:sp>
      <p:sp>
        <p:nvSpPr>
          <p:cNvPr id="32781" name="TextBox 12"/>
          <p:cNvSpPr txBox="1">
            <a:spLocks noChangeArrowheads="1"/>
          </p:cNvSpPr>
          <p:nvPr/>
        </p:nvSpPr>
        <p:spPr bwMode="auto">
          <a:xfrm>
            <a:off x="6057900" y="4090988"/>
            <a:ext cx="7048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en-US" altLang="ko-KR" sz="1100"/>
              <a:t>50</a:t>
            </a:r>
            <a:r>
              <a:rPr lang="ko-KR" altLang="en-US" sz="1100"/>
              <a:t>차원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CA animation: variance and reconstruction error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663" y="3325092"/>
            <a:ext cx="952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차원축소</a:t>
            </a:r>
            <a:endParaRPr lang="en-US" altLang="ko-KR" dirty="0" smtClean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 rtlCol="0"/>
          <a:lstStyle/>
          <a:p>
            <a:pPr>
              <a:spcAft>
                <a:spcPts val="0"/>
              </a:spcAft>
              <a:defRPr/>
            </a:pPr>
            <a:r>
              <a:rPr lang="en-US" altLang="ko-KR" b="1" dirty="0" err="1" smtClean="0"/>
              <a:t>차원축소</a:t>
            </a:r>
            <a:r>
              <a:rPr lang="en-US" altLang="ko-KR" dirty="0" smtClean="0"/>
              <a:t> – cont. </a:t>
            </a:r>
            <a:endParaRPr lang="en-US" altLang="ko-KR" dirty="0"/>
          </a:p>
          <a:p>
            <a:pPr lvl="1">
              <a:spcAft>
                <a:spcPts val="0"/>
              </a:spcAft>
              <a:defRPr/>
            </a:pPr>
            <a:r>
              <a:rPr lang="ko-KR" altLang="en-US" b="1" dirty="0"/>
              <a:t>주성분 분석 </a:t>
            </a:r>
            <a:r>
              <a:rPr lang="en-US" altLang="ko-KR" dirty="0" smtClean="0"/>
              <a:t>(Principle Component Analysis, </a:t>
            </a:r>
            <a:r>
              <a:rPr lang="en-US" altLang="ko-KR" b="1" dirty="0"/>
              <a:t>PCA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 lvl="2">
              <a:spcAft>
                <a:spcPts val="0"/>
              </a:spcAft>
              <a:defRPr/>
            </a:pPr>
            <a:r>
              <a:rPr lang="ko-KR" altLang="en-US" dirty="0" smtClean="0"/>
              <a:t>분산이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큰 소수의 축들을 기준으로 데이터를 사상</a:t>
            </a:r>
            <a:r>
              <a:rPr lang="en-US" altLang="ko-KR" dirty="0" smtClean="0"/>
              <a:t>(projection)</a:t>
            </a:r>
            <a:r>
              <a:rPr lang="ko-KR" altLang="en-US" dirty="0" smtClean="0"/>
              <a:t>하여 </a:t>
            </a:r>
            <a:r>
              <a:rPr lang="ko-KR" altLang="en-US" dirty="0" err="1" smtClean="0"/>
              <a:t>저차원으로</a:t>
            </a:r>
            <a:r>
              <a:rPr lang="ko-KR" altLang="en-US" dirty="0" smtClean="0"/>
              <a:t> 변환 </a:t>
            </a:r>
            <a:endParaRPr lang="en-US" altLang="ko-KR" dirty="0" smtClean="0"/>
          </a:p>
          <a:p>
            <a:pPr lvl="2">
              <a:spcAft>
                <a:spcPts val="0"/>
              </a:spcAft>
              <a:defRPr/>
            </a:pPr>
            <a:r>
              <a:rPr lang="ko-KR" altLang="en-US" dirty="0" smtClean="0"/>
              <a:t>데이터의 </a:t>
            </a:r>
            <a:r>
              <a:rPr lang="ko-KR" altLang="en-US" b="1" dirty="0" err="1" smtClean="0"/>
              <a:t>공분산행렬</a:t>
            </a:r>
            <a:r>
              <a:rPr lang="en-US" altLang="ko-KR" dirty="0" smtClean="0"/>
              <a:t>(covariance matrix)</a:t>
            </a:r>
            <a:r>
              <a:rPr lang="ko-KR" altLang="en-US" dirty="0" smtClean="0"/>
              <a:t>에 대한 </a:t>
            </a:r>
            <a:r>
              <a:rPr lang="ko-KR" altLang="en-US" b="1" dirty="0" err="1" smtClean="0"/>
              <a:t>고유값</a:t>
            </a:r>
            <a:r>
              <a:rPr lang="en-US" altLang="ko-KR" dirty="0" smtClean="0"/>
              <a:t>(eigenvalue)</a:t>
            </a:r>
            <a:r>
              <a:rPr lang="ko-KR" altLang="en-US" dirty="0" smtClean="0"/>
              <a:t>가 큰 소수의 </a:t>
            </a:r>
            <a:r>
              <a:rPr lang="ko-KR" altLang="en-US" b="1" dirty="0" smtClean="0"/>
              <a:t>고유벡터</a:t>
            </a:r>
            <a:r>
              <a:rPr lang="en-US" altLang="ko-KR" dirty="0" smtClean="0"/>
              <a:t>(eigenvector)</a:t>
            </a:r>
            <a:r>
              <a:rPr lang="ko-KR" altLang="en-US" dirty="0" smtClean="0"/>
              <a:t>를 사상 축으로 선택 </a:t>
            </a:r>
            <a:endParaRPr lang="en-US" altLang="ko-KR" dirty="0"/>
          </a:p>
          <a:p>
            <a:pPr lvl="2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4" fontAlgn="auto">
              <a:spcAft>
                <a:spcPts val="0"/>
              </a:spcAft>
              <a:defRPr/>
            </a:pPr>
            <a:endParaRPr lang="en-US" altLang="ko-KR" sz="1100" dirty="0" smtClean="0"/>
          </a:p>
          <a:p>
            <a:pPr lvl="3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marL="457200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marL="457200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lvl="2" fontAlgn="auto">
              <a:spcAft>
                <a:spcPts val="0"/>
              </a:spcAft>
              <a:defRPr/>
            </a:pPr>
            <a:endParaRPr lang="en-US" altLang="ko-KR" dirty="0" smtClean="0"/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37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33798" name="_x202374976" descr="EMB000013f863c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" r="1015"/>
          <a:stretch>
            <a:fillRect/>
          </a:stretch>
        </p:blipFill>
        <p:spPr bwMode="auto">
          <a:xfrm>
            <a:off x="643370" y="4369955"/>
            <a:ext cx="4094163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/>
              <a:t>3.6 </a:t>
            </a:r>
            <a:r>
              <a:rPr lang="ko-KR" altLang="en-US" smtClean="0"/>
              <a:t>이상치 탐지 </a:t>
            </a:r>
            <a:endParaRPr lang="ko-KR" altLang="en-US" dirty="0"/>
          </a:p>
        </p:txBody>
      </p:sp>
      <p:sp>
        <p:nvSpPr>
          <p:cNvPr id="34819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ko-KR" altLang="en-US" b="1" smtClean="0"/>
              <a:t>이상치</a:t>
            </a:r>
            <a:r>
              <a:rPr lang="en-US" altLang="ko-KR" smtClean="0"/>
              <a:t>(outlier) </a:t>
            </a:r>
            <a:r>
              <a:rPr lang="ko-KR" altLang="en-US" smtClean="0"/>
              <a:t>탐지 </a:t>
            </a:r>
            <a:endParaRPr lang="en-US" altLang="ko-KR" smtClean="0"/>
          </a:p>
          <a:p>
            <a:pPr lvl="1"/>
            <a:r>
              <a:rPr lang="ko-KR" altLang="en-US" b="1" smtClean="0"/>
              <a:t>이상치</a:t>
            </a:r>
            <a:r>
              <a:rPr lang="en-US" altLang="ko-KR" b="1" smtClean="0"/>
              <a:t> </a:t>
            </a:r>
          </a:p>
          <a:p>
            <a:pPr lvl="2"/>
            <a:r>
              <a:rPr lang="ko-KR" altLang="en-US" smtClean="0"/>
              <a:t>다른 데이터와 크게 달라서 다른 메커니즘에 의해 생성된 것이 아닌지 의심스러운 데이터</a:t>
            </a:r>
            <a:endParaRPr lang="en-US" altLang="ko-KR" smtClean="0"/>
          </a:p>
          <a:p>
            <a:pPr lvl="2"/>
            <a:r>
              <a:rPr lang="ko-KR" altLang="en-US" smtClean="0"/>
              <a:t>관심 대상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ko-KR" altLang="en-US" b="1" smtClean="0"/>
              <a:t>잡음</a:t>
            </a:r>
            <a:r>
              <a:rPr lang="en-US" altLang="ko-KR" b="1" smtClean="0"/>
              <a:t>(noise) </a:t>
            </a:r>
          </a:p>
          <a:p>
            <a:pPr lvl="2"/>
            <a:r>
              <a:rPr lang="ko-KR" altLang="en-US" smtClean="0"/>
              <a:t>관측 오류</a:t>
            </a:r>
            <a:r>
              <a:rPr lang="en-US" altLang="ko-KR" smtClean="0"/>
              <a:t>, </a:t>
            </a:r>
            <a:r>
              <a:rPr lang="ko-KR" altLang="en-US" smtClean="0"/>
              <a:t>시스템에서 발생하는 무작위적인 오차 </a:t>
            </a:r>
            <a:r>
              <a:rPr lang="en-US" altLang="ko-KR" b="1" smtClean="0"/>
              <a:t> </a:t>
            </a:r>
          </a:p>
          <a:p>
            <a:pPr lvl="2"/>
            <a:r>
              <a:rPr lang="ko-KR" altLang="en-US" b="1" smtClean="0"/>
              <a:t>관심이 없는 제거할 대상 </a:t>
            </a:r>
            <a:endParaRPr lang="en-US" altLang="ko-KR" b="1" smtClean="0"/>
          </a:p>
          <a:p>
            <a:pPr lvl="2"/>
            <a:endParaRPr lang="en-US" altLang="ko-KR" smtClean="0"/>
          </a:p>
          <a:p>
            <a:pPr lvl="1"/>
            <a:r>
              <a:rPr lang="ko-KR" altLang="en-US" b="1" smtClean="0"/>
              <a:t>신규성 탐지</a:t>
            </a:r>
            <a:r>
              <a:rPr lang="en-US" altLang="ko-KR" smtClean="0"/>
              <a:t>(novelty detection)</a:t>
            </a:r>
            <a:r>
              <a:rPr lang="ko-KR" altLang="en-US" smtClean="0"/>
              <a:t>와 관련 </a:t>
            </a:r>
          </a:p>
          <a:p>
            <a:pPr lvl="1"/>
            <a:endParaRPr lang="en-US" altLang="ko-KR" smtClean="0"/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이상치 탐지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b="1" dirty="0"/>
              <a:t>이상치</a:t>
            </a:r>
            <a:r>
              <a:rPr lang="en-US" altLang="ko-KR" dirty="0"/>
              <a:t>(outlier</a:t>
            </a:r>
            <a:r>
              <a:rPr lang="en-US" altLang="ko-KR" dirty="0" smtClean="0"/>
              <a:t>) </a:t>
            </a:r>
            <a:r>
              <a:rPr lang="ko-KR" altLang="en-US" dirty="0" smtClean="0"/>
              <a:t>탐지 </a:t>
            </a:r>
            <a:r>
              <a:rPr lang="en-US" altLang="ko-KR" dirty="0" smtClean="0"/>
              <a:t>– cont. </a:t>
            </a:r>
          </a:p>
          <a:p>
            <a:pPr lvl="1">
              <a:spcAft>
                <a:spcPts val="0"/>
              </a:spcAft>
              <a:defRPr/>
            </a:pPr>
            <a:r>
              <a:rPr lang="ko-KR" altLang="en-US" b="1" dirty="0" smtClean="0"/>
              <a:t>점 </a:t>
            </a:r>
            <a:r>
              <a:rPr lang="ko-KR" altLang="en-US" b="1" dirty="0"/>
              <a:t>이상치</a:t>
            </a:r>
            <a:r>
              <a:rPr lang="en-US" altLang="ko-KR" dirty="0"/>
              <a:t>(point outlier</a:t>
            </a:r>
            <a:r>
              <a:rPr lang="en-US" altLang="ko-KR" dirty="0" smtClean="0"/>
              <a:t>)</a:t>
            </a:r>
          </a:p>
          <a:p>
            <a:pPr lvl="2">
              <a:spcAft>
                <a:spcPts val="0"/>
              </a:spcAft>
              <a:defRPr/>
            </a:pPr>
            <a:r>
              <a:rPr lang="ko-KR" altLang="en-US" dirty="0"/>
              <a:t>다른 데이터와 비교하여 차이가 큰 </a:t>
            </a:r>
            <a:r>
              <a:rPr lang="ko-KR" altLang="en-US" dirty="0" smtClean="0"/>
              <a:t>데이터</a:t>
            </a:r>
            <a:endParaRPr lang="en-US" altLang="ko-KR" dirty="0"/>
          </a:p>
          <a:p>
            <a:pPr lvl="1">
              <a:spcAft>
                <a:spcPts val="0"/>
              </a:spcAft>
              <a:defRPr/>
            </a:pPr>
            <a:endParaRPr lang="en-US" altLang="ko-KR" b="1" dirty="0" smtClean="0"/>
          </a:p>
          <a:p>
            <a:pPr lvl="1">
              <a:spcAft>
                <a:spcPts val="0"/>
              </a:spcAft>
              <a:defRPr/>
            </a:pPr>
            <a:r>
              <a:rPr lang="ko-KR" altLang="en-US" b="1" dirty="0" smtClean="0"/>
              <a:t>상황적 </a:t>
            </a:r>
            <a:r>
              <a:rPr lang="ko-KR" altLang="en-US" b="1" dirty="0"/>
              <a:t>이상치</a:t>
            </a:r>
            <a:r>
              <a:rPr lang="en-US" altLang="ko-KR" dirty="0"/>
              <a:t>(contextual outlier</a:t>
            </a:r>
            <a:r>
              <a:rPr lang="en-US" altLang="ko-KR" dirty="0" smtClean="0"/>
              <a:t>) </a:t>
            </a:r>
          </a:p>
          <a:p>
            <a:pPr lvl="2">
              <a:spcAft>
                <a:spcPts val="0"/>
              </a:spcAft>
              <a:defRPr/>
            </a:pPr>
            <a:r>
              <a:rPr lang="ko-KR" altLang="en-US" dirty="0"/>
              <a:t>상황에 맞지 않는 </a:t>
            </a:r>
            <a:r>
              <a:rPr lang="ko-KR" altLang="en-US" dirty="0" smtClean="0"/>
              <a:t>데이터</a:t>
            </a:r>
            <a:endParaRPr lang="en-US" altLang="ko-KR" dirty="0"/>
          </a:p>
          <a:p>
            <a:pPr marL="914400" lvl="2" indent="0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ko-KR" altLang="en-US" dirty="0" smtClean="0"/>
              <a:t>   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여름철에 </a:t>
            </a:r>
            <a:r>
              <a:rPr lang="en-US" altLang="ko-KR" dirty="0" smtClean="0"/>
              <a:t>25</a:t>
            </a:r>
            <a:r>
              <a:rPr lang="ko-KR" altLang="en-US" dirty="0" smtClean="0"/>
              <a:t>도인 데이터는 정산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겨울철에 </a:t>
            </a:r>
            <a:r>
              <a:rPr lang="en-US" altLang="ko-KR" dirty="0" smtClean="0"/>
              <a:t>25</a:t>
            </a:r>
            <a:r>
              <a:rPr lang="ko-KR" altLang="en-US" dirty="0" smtClean="0"/>
              <a:t>도는 이상치 </a:t>
            </a:r>
            <a:endParaRPr lang="en-US" altLang="ko-KR" dirty="0" smtClean="0"/>
          </a:p>
          <a:p>
            <a:pPr lvl="2">
              <a:spcAft>
                <a:spcPts val="0"/>
              </a:spcAft>
              <a:defRPr/>
            </a:pPr>
            <a:endParaRPr lang="en-US" altLang="ko-KR" dirty="0" smtClean="0"/>
          </a:p>
          <a:p>
            <a:pPr lvl="1">
              <a:spcAft>
                <a:spcPts val="0"/>
              </a:spcAft>
              <a:defRPr/>
            </a:pPr>
            <a:r>
              <a:rPr lang="ko-KR" altLang="en-US" b="1" dirty="0" smtClean="0"/>
              <a:t>집단적 </a:t>
            </a:r>
            <a:r>
              <a:rPr lang="ko-KR" altLang="en-US" b="1" dirty="0"/>
              <a:t>이상치</a:t>
            </a:r>
            <a:r>
              <a:rPr lang="en-US" altLang="ko-KR" dirty="0"/>
              <a:t>(collective outlier</a:t>
            </a:r>
            <a:r>
              <a:rPr lang="en-US" altLang="ko-KR" dirty="0" smtClean="0"/>
              <a:t>)</a:t>
            </a:r>
          </a:p>
          <a:p>
            <a:pPr lvl="2">
              <a:spcAft>
                <a:spcPts val="0"/>
              </a:spcAft>
              <a:defRPr/>
            </a:pPr>
            <a:r>
              <a:rPr lang="ko-KR" altLang="en-US" dirty="0"/>
              <a:t>여러 데이터를 모아서 보면 비정상으로 보이는 데이터들의 집단</a:t>
            </a:r>
          </a:p>
          <a:p>
            <a:pPr lvl="2">
              <a:spcAft>
                <a:spcPts val="0"/>
              </a:spcAft>
              <a:defRPr/>
            </a:pPr>
            <a:endParaRPr lang="en-US" altLang="ko-KR" dirty="0"/>
          </a:p>
          <a:p>
            <a:pPr lvl="1">
              <a:spcAft>
                <a:spcPts val="0"/>
              </a:spcAft>
              <a:defRPr/>
            </a:pPr>
            <a:endParaRPr lang="en-US" altLang="ko-KR" dirty="0"/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35845" name="_x276202240" descr="EMB000013f863d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63" y="1389063"/>
            <a:ext cx="1250950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35847" name="_x276204880" descr="EMB000013f863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767263"/>
            <a:ext cx="979488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3" y="5668963"/>
            <a:ext cx="60007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기계학습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일반 프로그래밍 방식</a:t>
            </a:r>
            <a:endParaRPr lang="en-US" altLang="ko-KR" b="1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b="1" dirty="0" smtClean="0"/>
              <a:t>기계 학습 </a:t>
            </a:r>
            <a:endParaRPr lang="en-US" altLang="ko-KR" b="1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59" y="1827691"/>
            <a:ext cx="6870023" cy="1216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498" y="4428138"/>
            <a:ext cx="6870023" cy="116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959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이상치 탐지</a:t>
            </a:r>
            <a:endParaRPr lang="ko-KR" altLang="en-US" b="0" dirty="0"/>
          </a:p>
        </p:txBody>
      </p:sp>
      <p:sp>
        <p:nvSpPr>
          <p:cNvPr id="36867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ko-KR" altLang="en-US" b="1" dirty="0" smtClean="0"/>
              <a:t>이상치</a:t>
            </a:r>
            <a:r>
              <a:rPr lang="en-US" altLang="ko-KR" dirty="0" smtClean="0"/>
              <a:t>(outlier) </a:t>
            </a:r>
            <a:r>
              <a:rPr lang="ko-KR" altLang="en-US" dirty="0" smtClean="0"/>
              <a:t>탐지 </a:t>
            </a:r>
            <a:r>
              <a:rPr lang="en-US" altLang="ko-KR" dirty="0" smtClean="0"/>
              <a:t>– cont.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부정사용감지 시스템</a:t>
            </a:r>
            <a:r>
              <a:rPr lang="en-US" altLang="ko-KR" dirty="0" smtClean="0"/>
              <a:t>(fraud detection system, FDS)</a:t>
            </a:r>
          </a:p>
          <a:p>
            <a:pPr lvl="2"/>
            <a:r>
              <a:rPr lang="ko-KR" altLang="en-US" sz="1600" dirty="0" smtClean="0"/>
              <a:t>이상한 거래 승인 요청 시에 카드 소유자에게 자동으로 경고 메시지 전송</a:t>
            </a:r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pPr lvl="1"/>
            <a:r>
              <a:rPr lang="ko-KR" altLang="en-US" b="1" dirty="0" smtClean="0"/>
              <a:t>침입탐지 시스템</a:t>
            </a:r>
            <a:r>
              <a:rPr lang="en-US" altLang="ko-KR" dirty="0" smtClean="0"/>
              <a:t>(intrusion detection system, IDS)</a:t>
            </a:r>
          </a:p>
          <a:p>
            <a:pPr lvl="2"/>
            <a:r>
              <a:rPr lang="ko-KR" altLang="en-US" sz="1600" dirty="0" smtClean="0"/>
              <a:t>네트워크 </a:t>
            </a:r>
            <a:r>
              <a:rPr lang="ko-KR" altLang="en-US" sz="1600" dirty="0" err="1" smtClean="0"/>
              <a:t>트래픽을</a:t>
            </a:r>
            <a:r>
              <a:rPr lang="ko-KR" altLang="en-US" sz="1600" dirty="0" smtClean="0"/>
              <a:t> 관찰하여 이상 접근 식별</a:t>
            </a:r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시스템의 고장 진단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임상에서 질환 진단 및 모니터링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공공보건에서 유행병의 탐지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스포츠 통계학에서 특이 사건 감지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관측 오류의 감지</a:t>
            </a:r>
          </a:p>
          <a:p>
            <a:pPr lvl="1"/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/>
              <a:t>3.7 </a:t>
            </a:r>
            <a:r>
              <a:rPr lang="ko-KR" altLang="en-US" dirty="0" smtClean="0"/>
              <a:t>반지도 학습</a:t>
            </a:r>
            <a:endParaRPr lang="en-US" dirty="0"/>
          </a:p>
        </p:txBody>
      </p:sp>
      <p:sp>
        <p:nvSpPr>
          <p:cNvPr id="4096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ko-KR" altLang="en-US" b="1" smtClean="0"/>
              <a:t>반지도 학습</a:t>
            </a:r>
            <a:r>
              <a:rPr lang="en-US" altLang="ko-KR" b="1" smtClean="0"/>
              <a:t>(semi-supervised learning) </a:t>
            </a:r>
          </a:p>
          <a:p>
            <a:pPr lvl="1"/>
            <a:r>
              <a:rPr lang="ko-KR" altLang="en-US" smtClean="0"/>
              <a:t>입력에 대한 결과값이 없는 </a:t>
            </a:r>
            <a:r>
              <a:rPr lang="ko-KR" altLang="en-US" b="1" smtClean="0"/>
              <a:t>미분류 데이터</a:t>
            </a:r>
            <a:r>
              <a:rPr lang="en-US" altLang="ko-KR" smtClean="0"/>
              <a:t>(unlabeled data)</a:t>
            </a:r>
            <a:r>
              <a:rPr lang="ko-KR" altLang="en-US" smtClean="0"/>
              <a:t>를 </a:t>
            </a:r>
            <a:r>
              <a:rPr lang="ko-KR" altLang="en-US" b="1" smtClean="0"/>
              <a:t>지도학습에 사용</a:t>
            </a:r>
            <a:r>
              <a:rPr lang="ko-KR" altLang="en-US" smtClean="0"/>
              <a:t>하는 방법 </a:t>
            </a:r>
            <a:endParaRPr lang="en-US" altLang="ko-KR" smtClean="0"/>
          </a:p>
          <a:p>
            <a:pPr lvl="2"/>
            <a:r>
              <a:rPr lang="ko-KR" altLang="en-US" sz="1600" smtClean="0"/>
              <a:t>분류된</a:t>
            </a:r>
            <a:r>
              <a:rPr lang="en-US" altLang="ko-KR" sz="1600" smtClean="0"/>
              <a:t> </a:t>
            </a:r>
            <a:r>
              <a:rPr lang="ko-KR" altLang="en-US" sz="1600" smtClean="0"/>
              <a:t>데이터</a:t>
            </a:r>
            <a:r>
              <a:rPr lang="en-US" altLang="ko-KR" sz="1600" smtClean="0"/>
              <a:t>(labeled data)</a:t>
            </a:r>
            <a:r>
              <a:rPr lang="ko-KR" altLang="en-US" sz="1600" smtClean="0"/>
              <a:t>는 높은 획득 비용</a:t>
            </a:r>
            <a:r>
              <a:rPr lang="en-US" altLang="ko-KR" sz="1600" smtClean="0"/>
              <a:t>, </a:t>
            </a:r>
            <a:r>
              <a:rPr lang="ko-KR" altLang="en-US" sz="1600" smtClean="0"/>
              <a:t>미분류 데이터는 낮은 획득 비용</a:t>
            </a:r>
            <a:endParaRPr lang="en-US" altLang="ko-KR" sz="1600" smtClean="0"/>
          </a:p>
          <a:p>
            <a:pPr lvl="2"/>
            <a:r>
              <a:rPr lang="ko-KR" altLang="en-US" sz="1600" smtClean="0"/>
              <a:t>분류 경계가 인접한 미분류 데이터들이 동일한 집단에 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ko-KR" altLang="en-US" sz="1600" smtClean="0"/>
              <a:t>소속하도록 학습</a:t>
            </a:r>
            <a:endParaRPr lang="en-US" altLang="ko-KR" sz="1600" smtClean="0"/>
          </a:p>
          <a:p>
            <a:pPr lvl="2"/>
            <a:r>
              <a:rPr lang="ko-KR" altLang="en-US" sz="1600" smtClean="0"/>
              <a:t>같은 군집에 속하는 것은 가능한 동일한 부류에 소속하도록 학습   </a:t>
            </a:r>
            <a:endParaRPr lang="en-US" altLang="en-US" sz="1600" smtClean="0"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635375" y="5300663"/>
            <a:ext cx="2078038" cy="12239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356100" y="5876925"/>
            <a:ext cx="71438" cy="73025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003800" y="5876925"/>
            <a:ext cx="73025" cy="73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66" name="그룹 65"/>
          <p:cNvGrpSpPr>
            <a:grpSpLocks/>
          </p:cNvGrpSpPr>
          <p:nvPr/>
        </p:nvGrpSpPr>
        <p:grpSpPr bwMode="auto">
          <a:xfrm>
            <a:off x="3851275" y="5373688"/>
            <a:ext cx="1728788" cy="1079500"/>
            <a:chOff x="3851920" y="5373216"/>
            <a:chExt cx="1728192" cy="1080120"/>
          </a:xfrm>
        </p:grpSpPr>
        <p:sp>
          <p:nvSpPr>
            <p:cNvPr id="12" name="타원 11"/>
            <p:cNvSpPr/>
            <p:nvPr/>
          </p:nvSpPr>
          <p:spPr>
            <a:xfrm>
              <a:off x="3851920" y="5876742"/>
              <a:ext cx="71413" cy="7306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4004267" y="5876742"/>
              <a:ext cx="71413" cy="7306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3923333" y="5805264"/>
              <a:ext cx="73000" cy="714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067746" y="5733785"/>
              <a:ext cx="73000" cy="7147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3851920" y="5660718"/>
              <a:ext cx="71413" cy="7306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004267" y="5589240"/>
              <a:ext cx="71413" cy="714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4140745" y="5589240"/>
              <a:ext cx="71413" cy="714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4067746" y="5444694"/>
              <a:ext cx="73000" cy="7306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4212159" y="5517761"/>
              <a:ext cx="71412" cy="7147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4364506" y="5517761"/>
              <a:ext cx="71412" cy="7147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4364506" y="5373216"/>
              <a:ext cx="71412" cy="714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4212159" y="5373216"/>
              <a:ext cx="71412" cy="714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4572397" y="5444694"/>
              <a:ext cx="71413" cy="7306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427984" y="5517761"/>
              <a:ext cx="71412" cy="7147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572397" y="5517761"/>
              <a:ext cx="71413" cy="7147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4716810" y="5517761"/>
              <a:ext cx="71412" cy="7147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788222" y="5733785"/>
              <a:ext cx="71413" cy="7147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859635" y="5444694"/>
              <a:ext cx="73000" cy="7306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4932635" y="5660718"/>
              <a:ext cx="71412" cy="7306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4859635" y="5589240"/>
              <a:ext cx="73000" cy="714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5075461" y="5733785"/>
              <a:ext cx="73000" cy="7147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4932635" y="5733785"/>
              <a:ext cx="71412" cy="7147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427984" y="5949809"/>
              <a:ext cx="71412" cy="7147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4572397" y="5949809"/>
              <a:ext cx="71413" cy="7147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427984" y="6092766"/>
              <a:ext cx="71412" cy="7306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4643810" y="6092766"/>
              <a:ext cx="73000" cy="7306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4572397" y="6237312"/>
              <a:ext cx="71413" cy="714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4788222" y="6245254"/>
              <a:ext cx="71413" cy="7306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4716810" y="6308790"/>
              <a:ext cx="71412" cy="7306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4643810" y="6237312"/>
              <a:ext cx="73000" cy="714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4859635" y="6308790"/>
              <a:ext cx="73000" cy="7306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5004048" y="6308790"/>
              <a:ext cx="71413" cy="7306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5148461" y="6237312"/>
              <a:ext cx="71412" cy="714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5075461" y="6381857"/>
              <a:ext cx="73000" cy="7147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5292873" y="6092766"/>
              <a:ext cx="71413" cy="7306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5292873" y="6237312"/>
              <a:ext cx="71413" cy="714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5435699" y="6165833"/>
              <a:ext cx="73000" cy="7147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5508699" y="6021288"/>
              <a:ext cx="71413" cy="714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5508699" y="6165833"/>
              <a:ext cx="71413" cy="7147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5435699" y="6092766"/>
              <a:ext cx="73000" cy="7306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4932635" y="6237312"/>
              <a:ext cx="71412" cy="714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5219873" y="6308790"/>
              <a:ext cx="73000" cy="7306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4535897" y="6105473"/>
              <a:ext cx="71412" cy="7147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56" name="자유형 55"/>
          <p:cNvSpPr/>
          <p:nvPr/>
        </p:nvSpPr>
        <p:spPr>
          <a:xfrm>
            <a:off x="3703638" y="5729288"/>
            <a:ext cx="1897062" cy="392112"/>
          </a:xfrm>
          <a:custGeom>
            <a:avLst/>
            <a:gdLst>
              <a:gd name="connsiteX0" fmla="*/ 0 w 1897380"/>
              <a:gd name="connsiteY0" fmla="*/ 279400 h 391160"/>
              <a:gd name="connsiteX1" fmla="*/ 7620 w 1897380"/>
              <a:gd name="connsiteY1" fmla="*/ 292100 h 391160"/>
              <a:gd name="connsiteX2" fmla="*/ 17780 w 1897380"/>
              <a:gd name="connsiteY2" fmla="*/ 294640 h 391160"/>
              <a:gd name="connsiteX3" fmla="*/ 25400 w 1897380"/>
              <a:gd name="connsiteY3" fmla="*/ 299720 h 391160"/>
              <a:gd name="connsiteX4" fmla="*/ 33020 w 1897380"/>
              <a:gd name="connsiteY4" fmla="*/ 302260 h 391160"/>
              <a:gd name="connsiteX5" fmla="*/ 50800 w 1897380"/>
              <a:gd name="connsiteY5" fmla="*/ 309880 h 391160"/>
              <a:gd name="connsiteX6" fmla="*/ 58420 w 1897380"/>
              <a:gd name="connsiteY6" fmla="*/ 314960 h 391160"/>
              <a:gd name="connsiteX7" fmla="*/ 99060 w 1897380"/>
              <a:gd name="connsiteY7" fmla="*/ 322580 h 391160"/>
              <a:gd name="connsiteX8" fmla="*/ 116840 w 1897380"/>
              <a:gd name="connsiteY8" fmla="*/ 327660 h 391160"/>
              <a:gd name="connsiteX9" fmla="*/ 124460 w 1897380"/>
              <a:gd name="connsiteY9" fmla="*/ 335280 h 391160"/>
              <a:gd name="connsiteX10" fmla="*/ 132080 w 1897380"/>
              <a:gd name="connsiteY10" fmla="*/ 337820 h 391160"/>
              <a:gd name="connsiteX11" fmla="*/ 149860 w 1897380"/>
              <a:gd name="connsiteY11" fmla="*/ 347980 h 391160"/>
              <a:gd name="connsiteX12" fmla="*/ 157480 w 1897380"/>
              <a:gd name="connsiteY12" fmla="*/ 350520 h 391160"/>
              <a:gd name="connsiteX13" fmla="*/ 165100 w 1897380"/>
              <a:gd name="connsiteY13" fmla="*/ 355600 h 391160"/>
              <a:gd name="connsiteX14" fmla="*/ 180340 w 1897380"/>
              <a:gd name="connsiteY14" fmla="*/ 360680 h 391160"/>
              <a:gd name="connsiteX15" fmla="*/ 187960 w 1897380"/>
              <a:gd name="connsiteY15" fmla="*/ 363220 h 391160"/>
              <a:gd name="connsiteX16" fmla="*/ 195580 w 1897380"/>
              <a:gd name="connsiteY16" fmla="*/ 365760 h 391160"/>
              <a:gd name="connsiteX17" fmla="*/ 208280 w 1897380"/>
              <a:gd name="connsiteY17" fmla="*/ 368300 h 391160"/>
              <a:gd name="connsiteX18" fmla="*/ 223520 w 1897380"/>
              <a:gd name="connsiteY18" fmla="*/ 373380 h 391160"/>
              <a:gd name="connsiteX19" fmla="*/ 231140 w 1897380"/>
              <a:gd name="connsiteY19" fmla="*/ 378460 h 391160"/>
              <a:gd name="connsiteX20" fmla="*/ 271780 w 1897380"/>
              <a:gd name="connsiteY20" fmla="*/ 381000 h 391160"/>
              <a:gd name="connsiteX21" fmla="*/ 332740 w 1897380"/>
              <a:gd name="connsiteY21" fmla="*/ 383540 h 391160"/>
              <a:gd name="connsiteX22" fmla="*/ 347980 w 1897380"/>
              <a:gd name="connsiteY22" fmla="*/ 386080 h 391160"/>
              <a:gd name="connsiteX23" fmla="*/ 396240 w 1897380"/>
              <a:gd name="connsiteY23" fmla="*/ 381000 h 391160"/>
              <a:gd name="connsiteX24" fmla="*/ 411480 w 1897380"/>
              <a:gd name="connsiteY24" fmla="*/ 373380 h 391160"/>
              <a:gd name="connsiteX25" fmla="*/ 419100 w 1897380"/>
              <a:gd name="connsiteY25" fmla="*/ 368300 h 391160"/>
              <a:gd name="connsiteX26" fmla="*/ 429260 w 1897380"/>
              <a:gd name="connsiteY26" fmla="*/ 363220 h 391160"/>
              <a:gd name="connsiteX27" fmla="*/ 444500 w 1897380"/>
              <a:gd name="connsiteY27" fmla="*/ 350520 h 391160"/>
              <a:gd name="connsiteX28" fmla="*/ 459740 w 1897380"/>
              <a:gd name="connsiteY28" fmla="*/ 337820 h 391160"/>
              <a:gd name="connsiteX29" fmla="*/ 467360 w 1897380"/>
              <a:gd name="connsiteY29" fmla="*/ 314960 h 391160"/>
              <a:gd name="connsiteX30" fmla="*/ 469900 w 1897380"/>
              <a:gd name="connsiteY30" fmla="*/ 307340 h 391160"/>
              <a:gd name="connsiteX31" fmla="*/ 472440 w 1897380"/>
              <a:gd name="connsiteY31" fmla="*/ 297180 h 391160"/>
              <a:gd name="connsiteX32" fmla="*/ 474980 w 1897380"/>
              <a:gd name="connsiteY32" fmla="*/ 284480 h 391160"/>
              <a:gd name="connsiteX33" fmla="*/ 480060 w 1897380"/>
              <a:gd name="connsiteY33" fmla="*/ 274320 h 391160"/>
              <a:gd name="connsiteX34" fmla="*/ 485140 w 1897380"/>
              <a:gd name="connsiteY34" fmla="*/ 182880 h 391160"/>
              <a:gd name="connsiteX35" fmla="*/ 490220 w 1897380"/>
              <a:gd name="connsiteY35" fmla="*/ 154940 h 391160"/>
              <a:gd name="connsiteX36" fmla="*/ 492760 w 1897380"/>
              <a:gd name="connsiteY36" fmla="*/ 137160 h 391160"/>
              <a:gd name="connsiteX37" fmla="*/ 497840 w 1897380"/>
              <a:gd name="connsiteY37" fmla="*/ 119380 h 391160"/>
              <a:gd name="connsiteX38" fmla="*/ 500380 w 1897380"/>
              <a:gd name="connsiteY38" fmla="*/ 109220 h 391160"/>
              <a:gd name="connsiteX39" fmla="*/ 505460 w 1897380"/>
              <a:gd name="connsiteY39" fmla="*/ 93980 h 391160"/>
              <a:gd name="connsiteX40" fmla="*/ 508000 w 1897380"/>
              <a:gd name="connsiteY40" fmla="*/ 86360 h 391160"/>
              <a:gd name="connsiteX41" fmla="*/ 513080 w 1897380"/>
              <a:gd name="connsiteY41" fmla="*/ 78740 h 391160"/>
              <a:gd name="connsiteX42" fmla="*/ 518160 w 1897380"/>
              <a:gd name="connsiteY42" fmla="*/ 63500 h 391160"/>
              <a:gd name="connsiteX43" fmla="*/ 520700 w 1897380"/>
              <a:gd name="connsiteY43" fmla="*/ 55880 h 391160"/>
              <a:gd name="connsiteX44" fmla="*/ 525780 w 1897380"/>
              <a:gd name="connsiteY44" fmla="*/ 48260 h 391160"/>
              <a:gd name="connsiteX45" fmla="*/ 528320 w 1897380"/>
              <a:gd name="connsiteY45" fmla="*/ 40640 h 391160"/>
              <a:gd name="connsiteX46" fmla="*/ 535940 w 1897380"/>
              <a:gd name="connsiteY46" fmla="*/ 33020 h 391160"/>
              <a:gd name="connsiteX47" fmla="*/ 541020 w 1897380"/>
              <a:gd name="connsiteY47" fmla="*/ 25400 h 391160"/>
              <a:gd name="connsiteX48" fmla="*/ 551180 w 1897380"/>
              <a:gd name="connsiteY48" fmla="*/ 10160 h 391160"/>
              <a:gd name="connsiteX49" fmla="*/ 571500 w 1897380"/>
              <a:gd name="connsiteY49" fmla="*/ 7620 h 391160"/>
              <a:gd name="connsiteX50" fmla="*/ 701040 w 1897380"/>
              <a:gd name="connsiteY50" fmla="*/ 7620 h 391160"/>
              <a:gd name="connsiteX51" fmla="*/ 708660 w 1897380"/>
              <a:gd name="connsiteY51" fmla="*/ 5080 h 391160"/>
              <a:gd name="connsiteX52" fmla="*/ 734060 w 1897380"/>
              <a:gd name="connsiteY52" fmla="*/ 0 h 391160"/>
              <a:gd name="connsiteX53" fmla="*/ 756920 w 1897380"/>
              <a:gd name="connsiteY53" fmla="*/ 7620 h 391160"/>
              <a:gd name="connsiteX54" fmla="*/ 764540 w 1897380"/>
              <a:gd name="connsiteY54" fmla="*/ 10160 h 391160"/>
              <a:gd name="connsiteX55" fmla="*/ 774700 w 1897380"/>
              <a:gd name="connsiteY55" fmla="*/ 15240 h 391160"/>
              <a:gd name="connsiteX56" fmla="*/ 789940 w 1897380"/>
              <a:gd name="connsiteY56" fmla="*/ 20320 h 391160"/>
              <a:gd name="connsiteX57" fmla="*/ 805180 w 1897380"/>
              <a:gd name="connsiteY57" fmla="*/ 27940 h 391160"/>
              <a:gd name="connsiteX58" fmla="*/ 812800 w 1897380"/>
              <a:gd name="connsiteY58" fmla="*/ 33020 h 391160"/>
              <a:gd name="connsiteX59" fmla="*/ 828040 w 1897380"/>
              <a:gd name="connsiteY59" fmla="*/ 38100 h 391160"/>
              <a:gd name="connsiteX60" fmla="*/ 835660 w 1897380"/>
              <a:gd name="connsiteY60" fmla="*/ 40640 h 391160"/>
              <a:gd name="connsiteX61" fmla="*/ 855980 w 1897380"/>
              <a:gd name="connsiteY61" fmla="*/ 43180 h 391160"/>
              <a:gd name="connsiteX62" fmla="*/ 873760 w 1897380"/>
              <a:gd name="connsiteY62" fmla="*/ 50800 h 391160"/>
              <a:gd name="connsiteX63" fmla="*/ 881380 w 1897380"/>
              <a:gd name="connsiteY63" fmla="*/ 53340 h 391160"/>
              <a:gd name="connsiteX64" fmla="*/ 889000 w 1897380"/>
              <a:gd name="connsiteY64" fmla="*/ 58420 h 391160"/>
              <a:gd name="connsiteX65" fmla="*/ 896620 w 1897380"/>
              <a:gd name="connsiteY65" fmla="*/ 60960 h 391160"/>
              <a:gd name="connsiteX66" fmla="*/ 904240 w 1897380"/>
              <a:gd name="connsiteY66" fmla="*/ 66040 h 391160"/>
              <a:gd name="connsiteX67" fmla="*/ 911860 w 1897380"/>
              <a:gd name="connsiteY67" fmla="*/ 68580 h 391160"/>
              <a:gd name="connsiteX68" fmla="*/ 922020 w 1897380"/>
              <a:gd name="connsiteY68" fmla="*/ 73660 h 391160"/>
              <a:gd name="connsiteX69" fmla="*/ 929640 w 1897380"/>
              <a:gd name="connsiteY69" fmla="*/ 78740 h 391160"/>
              <a:gd name="connsiteX70" fmla="*/ 970280 w 1897380"/>
              <a:gd name="connsiteY70" fmla="*/ 88900 h 391160"/>
              <a:gd name="connsiteX71" fmla="*/ 977900 w 1897380"/>
              <a:gd name="connsiteY71" fmla="*/ 91440 h 391160"/>
              <a:gd name="connsiteX72" fmla="*/ 993140 w 1897380"/>
              <a:gd name="connsiteY72" fmla="*/ 101600 h 391160"/>
              <a:gd name="connsiteX73" fmla="*/ 1003300 w 1897380"/>
              <a:gd name="connsiteY73" fmla="*/ 106680 h 391160"/>
              <a:gd name="connsiteX74" fmla="*/ 1010920 w 1897380"/>
              <a:gd name="connsiteY74" fmla="*/ 111760 h 391160"/>
              <a:gd name="connsiteX75" fmla="*/ 1026160 w 1897380"/>
              <a:gd name="connsiteY75" fmla="*/ 119380 h 391160"/>
              <a:gd name="connsiteX76" fmla="*/ 1041400 w 1897380"/>
              <a:gd name="connsiteY76" fmla="*/ 137160 h 391160"/>
              <a:gd name="connsiteX77" fmla="*/ 1049020 w 1897380"/>
              <a:gd name="connsiteY77" fmla="*/ 144780 h 391160"/>
              <a:gd name="connsiteX78" fmla="*/ 1051560 w 1897380"/>
              <a:gd name="connsiteY78" fmla="*/ 152400 h 391160"/>
              <a:gd name="connsiteX79" fmla="*/ 1056640 w 1897380"/>
              <a:gd name="connsiteY79" fmla="*/ 172720 h 391160"/>
              <a:gd name="connsiteX80" fmla="*/ 1061720 w 1897380"/>
              <a:gd name="connsiteY80" fmla="*/ 180340 h 391160"/>
              <a:gd name="connsiteX81" fmla="*/ 1066800 w 1897380"/>
              <a:gd name="connsiteY81" fmla="*/ 195580 h 391160"/>
              <a:gd name="connsiteX82" fmla="*/ 1071880 w 1897380"/>
              <a:gd name="connsiteY82" fmla="*/ 210820 h 391160"/>
              <a:gd name="connsiteX83" fmla="*/ 1074420 w 1897380"/>
              <a:gd name="connsiteY83" fmla="*/ 218440 h 391160"/>
              <a:gd name="connsiteX84" fmla="*/ 1079500 w 1897380"/>
              <a:gd name="connsiteY84" fmla="*/ 228600 h 391160"/>
              <a:gd name="connsiteX85" fmla="*/ 1087120 w 1897380"/>
              <a:gd name="connsiteY85" fmla="*/ 254000 h 391160"/>
              <a:gd name="connsiteX86" fmla="*/ 1089660 w 1897380"/>
              <a:gd name="connsiteY86" fmla="*/ 261620 h 391160"/>
              <a:gd name="connsiteX87" fmla="*/ 1104900 w 1897380"/>
              <a:gd name="connsiteY87" fmla="*/ 276860 h 391160"/>
              <a:gd name="connsiteX88" fmla="*/ 1109980 w 1897380"/>
              <a:gd name="connsiteY88" fmla="*/ 284480 h 391160"/>
              <a:gd name="connsiteX89" fmla="*/ 1125220 w 1897380"/>
              <a:gd name="connsiteY89" fmla="*/ 299720 h 391160"/>
              <a:gd name="connsiteX90" fmla="*/ 1132840 w 1897380"/>
              <a:gd name="connsiteY90" fmla="*/ 307340 h 391160"/>
              <a:gd name="connsiteX91" fmla="*/ 1143000 w 1897380"/>
              <a:gd name="connsiteY91" fmla="*/ 322580 h 391160"/>
              <a:gd name="connsiteX92" fmla="*/ 1148080 w 1897380"/>
              <a:gd name="connsiteY92" fmla="*/ 330200 h 391160"/>
              <a:gd name="connsiteX93" fmla="*/ 1155700 w 1897380"/>
              <a:gd name="connsiteY93" fmla="*/ 337820 h 391160"/>
              <a:gd name="connsiteX94" fmla="*/ 1160780 w 1897380"/>
              <a:gd name="connsiteY94" fmla="*/ 345440 h 391160"/>
              <a:gd name="connsiteX95" fmla="*/ 1168400 w 1897380"/>
              <a:gd name="connsiteY95" fmla="*/ 347980 h 391160"/>
              <a:gd name="connsiteX96" fmla="*/ 1183640 w 1897380"/>
              <a:gd name="connsiteY96" fmla="*/ 358140 h 391160"/>
              <a:gd name="connsiteX97" fmla="*/ 1191260 w 1897380"/>
              <a:gd name="connsiteY97" fmla="*/ 360680 h 391160"/>
              <a:gd name="connsiteX98" fmla="*/ 1209040 w 1897380"/>
              <a:gd name="connsiteY98" fmla="*/ 370840 h 391160"/>
              <a:gd name="connsiteX99" fmla="*/ 1219200 w 1897380"/>
              <a:gd name="connsiteY99" fmla="*/ 373380 h 391160"/>
              <a:gd name="connsiteX100" fmla="*/ 1236980 w 1897380"/>
              <a:gd name="connsiteY100" fmla="*/ 381000 h 391160"/>
              <a:gd name="connsiteX101" fmla="*/ 1247140 w 1897380"/>
              <a:gd name="connsiteY101" fmla="*/ 386080 h 391160"/>
              <a:gd name="connsiteX102" fmla="*/ 1262380 w 1897380"/>
              <a:gd name="connsiteY102" fmla="*/ 391160 h 391160"/>
              <a:gd name="connsiteX103" fmla="*/ 1374140 w 1897380"/>
              <a:gd name="connsiteY103" fmla="*/ 388620 h 391160"/>
              <a:gd name="connsiteX104" fmla="*/ 1389380 w 1897380"/>
              <a:gd name="connsiteY104" fmla="*/ 383540 h 391160"/>
              <a:gd name="connsiteX105" fmla="*/ 1419860 w 1897380"/>
              <a:gd name="connsiteY105" fmla="*/ 373380 h 391160"/>
              <a:gd name="connsiteX106" fmla="*/ 1424940 w 1897380"/>
              <a:gd name="connsiteY106" fmla="*/ 365760 h 391160"/>
              <a:gd name="connsiteX107" fmla="*/ 1447800 w 1897380"/>
              <a:gd name="connsiteY107" fmla="*/ 350520 h 391160"/>
              <a:gd name="connsiteX108" fmla="*/ 1455420 w 1897380"/>
              <a:gd name="connsiteY108" fmla="*/ 345440 h 391160"/>
              <a:gd name="connsiteX109" fmla="*/ 1478280 w 1897380"/>
              <a:gd name="connsiteY109" fmla="*/ 322580 h 391160"/>
              <a:gd name="connsiteX110" fmla="*/ 1485900 w 1897380"/>
              <a:gd name="connsiteY110" fmla="*/ 314960 h 391160"/>
              <a:gd name="connsiteX111" fmla="*/ 1490980 w 1897380"/>
              <a:gd name="connsiteY111" fmla="*/ 307340 h 391160"/>
              <a:gd name="connsiteX112" fmla="*/ 1498600 w 1897380"/>
              <a:gd name="connsiteY112" fmla="*/ 302260 h 391160"/>
              <a:gd name="connsiteX113" fmla="*/ 1506220 w 1897380"/>
              <a:gd name="connsiteY113" fmla="*/ 294640 h 391160"/>
              <a:gd name="connsiteX114" fmla="*/ 1501140 w 1897380"/>
              <a:gd name="connsiteY114" fmla="*/ 287020 h 391160"/>
              <a:gd name="connsiteX115" fmla="*/ 1506220 w 1897380"/>
              <a:gd name="connsiteY115" fmla="*/ 276860 h 391160"/>
              <a:gd name="connsiteX116" fmla="*/ 1521460 w 1897380"/>
              <a:gd name="connsiteY116" fmla="*/ 266700 h 391160"/>
              <a:gd name="connsiteX117" fmla="*/ 1531620 w 1897380"/>
              <a:gd name="connsiteY117" fmla="*/ 259080 h 391160"/>
              <a:gd name="connsiteX118" fmla="*/ 1539240 w 1897380"/>
              <a:gd name="connsiteY118" fmla="*/ 251460 h 391160"/>
              <a:gd name="connsiteX119" fmla="*/ 1554480 w 1897380"/>
              <a:gd name="connsiteY119" fmla="*/ 241300 h 391160"/>
              <a:gd name="connsiteX120" fmla="*/ 1574800 w 1897380"/>
              <a:gd name="connsiteY120" fmla="*/ 223520 h 391160"/>
              <a:gd name="connsiteX121" fmla="*/ 1597660 w 1897380"/>
              <a:gd name="connsiteY121" fmla="*/ 203200 h 391160"/>
              <a:gd name="connsiteX122" fmla="*/ 1625600 w 1897380"/>
              <a:gd name="connsiteY122" fmla="*/ 195580 h 391160"/>
              <a:gd name="connsiteX123" fmla="*/ 1633220 w 1897380"/>
              <a:gd name="connsiteY123" fmla="*/ 190500 h 391160"/>
              <a:gd name="connsiteX124" fmla="*/ 1648460 w 1897380"/>
              <a:gd name="connsiteY124" fmla="*/ 177800 h 391160"/>
              <a:gd name="connsiteX125" fmla="*/ 1661160 w 1897380"/>
              <a:gd name="connsiteY125" fmla="*/ 167640 h 391160"/>
              <a:gd name="connsiteX126" fmla="*/ 1686560 w 1897380"/>
              <a:gd name="connsiteY126" fmla="*/ 149860 h 391160"/>
              <a:gd name="connsiteX127" fmla="*/ 1701800 w 1897380"/>
              <a:gd name="connsiteY127" fmla="*/ 144780 h 391160"/>
              <a:gd name="connsiteX128" fmla="*/ 1722120 w 1897380"/>
              <a:gd name="connsiteY128" fmla="*/ 139700 h 391160"/>
              <a:gd name="connsiteX129" fmla="*/ 1732280 w 1897380"/>
              <a:gd name="connsiteY129" fmla="*/ 137160 h 391160"/>
              <a:gd name="connsiteX130" fmla="*/ 1747520 w 1897380"/>
              <a:gd name="connsiteY130" fmla="*/ 132080 h 391160"/>
              <a:gd name="connsiteX131" fmla="*/ 1762760 w 1897380"/>
              <a:gd name="connsiteY131" fmla="*/ 124460 h 391160"/>
              <a:gd name="connsiteX132" fmla="*/ 1772920 w 1897380"/>
              <a:gd name="connsiteY132" fmla="*/ 116840 h 391160"/>
              <a:gd name="connsiteX133" fmla="*/ 1788160 w 1897380"/>
              <a:gd name="connsiteY133" fmla="*/ 114300 h 391160"/>
              <a:gd name="connsiteX134" fmla="*/ 1803400 w 1897380"/>
              <a:gd name="connsiteY134" fmla="*/ 109220 h 391160"/>
              <a:gd name="connsiteX135" fmla="*/ 1816100 w 1897380"/>
              <a:gd name="connsiteY135" fmla="*/ 106680 h 391160"/>
              <a:gd name="connsiteX136" fmla="*/ 1831340 w 1897380"/>
              <a:gd name="connsiteY136" fmla="*/ 101600 h 391160"/>
              <a:gd name="connsiteX137" fmla="*/ 1838960 w 1897380"/>
              <a:gd name="connsiteY137" fmla="*/ 99060 h 391160"/>
              <a:gd name="connsiteX138" fmla="*/ 1849120 w 1897380"/>
              <a:gd name="connsiteY138" fmla="*/ 96520 h 391160"/>
              <a:gd name="connsiteX139" fmla="*/ 1864360 w 1897380"/>
              <a:gd name="connsiteY139" fmla="*/ 88900 h 391160"/>
              <a:gd name="connsiteX140" fmla="*/ 1874520 w 1897380"/>
              <a:gd name="connsiteY140" fmla="*/ 83820 h 391160"/>
              <a:gd name="connsiteX141" fmla="*/ 1892300 w 1897380"/>
              <a:gd name="connsiteY141" fmla="*/ 78740 h 391160"/>
              <a:gd name="connsiteX142" fmla="*/ 1897380 w 1897380"/>
              <a:gd name="connsiteY142" fmla="*/ 78740 h 39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897380" h="391160">
                <a:moveTo>
                  <a:pt x="0" y="279400"/>
                </a:moveTo>
                <a:cubicBezTo>
                  <a:pt x="2540" y="283633"/>
                  <a:pt x="3872" y="288887"/>
                  <a:pt x="7620" y="292100"/>
                </a:cubicBezTo>
                <a:cubicBezTo>
                  <a:pt x="10270" y="294372"/>
                  <a:pt x="14571" y="293265"/>
                  <a:pt x="17780" y="294640"/>
                </a:cubicBezTo>
                <a:cubicBezTo>
                  <a:pt x="20586" y="295843"/>
                  <a:pt x="22670" y="298355"/>
                  <a:pt x="25400" y="299720"/>
                </a:cubicBezTo>
                <a:cubicBezTo>
                  <a:pt x="27795" y="300917"/>
                  <a:pt x="30625" y="301063"/>
                  <a:pt x="33020" y="302260"/>
                </a:cubicBezTo>
                <a:cubicBezTo>
                  <a:pt x="50561" y="311031"/>
                  <a:pt x="29655" y="304594"/>
                  <a:pt x="50800" y="309880"/>
                </a:cubicBezTo>
                <a:cubicBezTo>
                  <a:pt x="53340" y="311573"/>
                  <a:pt x="55551" y="313917"/>
                  <a:pt x="58420" y="314960"/>
                </a:cubicBezTo>
                <a:cubicBezTo>
                  <a:pt x="75714" y="321249"/>
                  <a:pt x="81245" y="319611"/>
                  <a:pt x="99060" y="322580"/>
                </a:cubicBezTo>
                <a:cubicBezTo>
                  <a:pt x="105439" y="323643"/>
                  <a:pt x="110801" y="325647"/>
                  <a:pt x="116840" y="327660"/>
                </a:cubicBezTo>
                <a:cubicBezTo>
                  <a:pt x="119380" y="330200"/>
                  <a:pt x="121471" y="333287"/>
                  <a:pt x="124460" y="335280"/>
                </a:cubicBezTo>
                <a:cubicBezTo>
                  <a:pt x="126688" y="336765"/>
                  <a:pt x="129619" y="336765"/>
                  <a:pt x="132080" y="337820"/>
                </a:cubicBezTo>
                <a:cubicBezTo>
                  <a:pt x="163251" y="351179"/>
                  <a:pt x="124351" y="335225"/>
                  <a:pt x="149860" y="347980"/>
                </a:cubicBezTo>
                <a:cubicBezTo>
                  <a:pt x="152255" y="349177"/>
                  <a:pt x="155085" y="349323"/>
                  <a:pt x="157480" y="350520"/>
                </a:cubicBezTo>
                <a:cubicBezTo>
                  <a:pt x="160210" y="351885"/>
                  <a:pt x="162310" y="354360"/>
                  <a:pt x="165100" y="355600"/>
                </a:cubicBezTo>
                <a:cubicBezTo>
                  <a:pt x="169993" y="357775"/>
                  <a:pt x="175260" y="358987"/>
                  <a:pt x="180340" y="360680"/>
                </a:cubicBezTo>
                <a:lnTo>
                  <a:pt x="187960" y="363220"/>
                </a:lnTo>
                <a:cubicBezTo>
                  <a:pt x="190500" y="364067"/>
                  <a:pt x="192955" y="365235"/>
                  <a:pt x="195580" y="365760"/>
                </a:cubicBezTo>
                <a:cubicBezTo>
                  <a:pt x="199813" y="366607"/>
                  <a:pt x="204115" y="367164"/>
                  <a:pt x="208280" y="368300"/>
                </a:cubicBezTo>
                <a:cubicBezTo>
                  <a:pt x="213446" y="369709"/>
                  <a:pt x="219065" y="370410"/>
                  <a:pt x="223520" y="373380"/>
                </a:cubicBezTo>
                <a:cubicBezTo>
                  <a:pt x="226060" y="375073"/>
                  <a:pt x="228125" y="377984"/>
                  <a:pt x="231140" y="378460"/>
                </a:cubicBezTo>
                <a:cubicBezTo>
                  <a:pt x="244547" y="380577"/>
                  <a:pt x="258224" y="380322"/>
                  <a:pt x="271780" y="381000"/>
                </a:cubicBezTo>
                <a:lnTo>
                  <a:pt x="332740" y="383540"/>
                </a:lnTo>
                <a:cubicBezTo>
                  <a:pt x="337820" y="384387"/>
                  <a:pt x="342830" y="386080"/>
                  <a:pt x="347980" y="386080"/>
                </a:cubicBezTo>
                <a:cubicBezTo>
                  <a:pt x="378474" y="386080"/>
                  <a:pt x="376773" y="385867"/>
                  <a:pt x="396240" y="381000"/>
                </a:cubicBezTo>
                <a:cubicBezTo>
                  <a:pt x="418078" y="366441"/>
                  <a:pt x="390448" y="383896"/>
                  <a:pt x="411480" y="373380"/>
                </a:cubicBezTo>
                <a:cubicBezTo>
                  <a:pt x="414210" y="372015"/>
                  <a:pt x="416450" y="369815"/>
                  <a:pt x="419100" y="368300"/>
                </a:cubicBezTo>
                <a:cubicBezTo>
                  <a:pt x="422388" y="366421"/>
                  <a:pt x="425972" y="365099"/>
                  <a:pt x="429260" y="363220"/>
                </a:cubicBezTo>
                <a:cubicBezTo>
                  <a:pt x="441299" y="356340"/>
                  <a:pt x="433038" y="360072"/>
                  <a:pt x="444500" y="350520"/>
                </a:cubicBezTo>
                <a:cubicBezTo>
                  <a:pt x="465718" y="332839"/>
                  <a:pt x="437478" y="360082"/>
                  <a:pt x="459740" y="337820"/>
                </a:cubicBezTo>
                <a:lnTo>
                  <a:pt x="467360" y="314960"/>
                </a:lnTo>
                <a:cubicBezTo>
                  <a:pt x="468207" y="312420"/>
                  <a:pt x="469251" y="309937"/>
                  <a:pt x="469900" y="307340"/>
                </a:cubicBezTo>
                <a:cubicBezTo>
                  <a:pt x="470747" y="303953"/>
                  <a:pt x="471683" y="300588"/>
                  <a:pt x="472440" y="297180"/>
                </a:cubicBezTo>
                <a:cubicBezTo>
                  <a:pt x="473377" y="292966"/>
                  <a:pt x="473615" y="288576"/>
                  <a:pt x="474980" y="284480"/>
                </a:cubicBezTo>
                <a:cubicBezTo>
                  <a:pt x="476177" y="280888"/>
                  <a:pt x="478367" y="277707"/>
                  <a:pt x="480060" y="274320"/>
                </a:cubicBezTo>
                <a:cubicBezTo>
                  <a:pt x="486744" y="227534"/>
                  <a:pt x="479647" y="281748"/>
                  <a:pt x="485140" y="182880"/>
                </a:cubicBezTo>
                <a:cubicBezTo>
                  <a:pt x="486326" y="161539"/>
                  <a:pt x="487306" y="170969"/>
                  <a:pt x="490220" y="154940"/>
                </a:cubicBezTo>
                <a:cubicBezTo>
                  <a:pt x="491291" y="149050"/>
                  <a:pt x="491689" y="143050"/>
                  <a:pt x="492760" y="137160"/>
                </a:cubicBezTo>
                <a:cubicBezTo>
                  <a:pt x="494745" y="126242"/>
                  <a:pt x="495120" y="128901"/>
                  <a:pt x="497840" y="119380"/>
                </a:cubicBezTo>
                <a:cubicBezTo>
                  <a:pt x="498799" y="116023"/>
                  <a:pt x="499377" y="112564"/>
                  <a:pt x="500380" y="109220"/>
                </a:cubicBezTo>
                <a:cubicBezTo>
                  <a:pt x="501919" y="104091"/>
                  <a:pt x="503767" y="99060"/>
                  <a:pt x="505460" y="93980"/>
                </a:cubicBezTo>
                <a:cubicBezTo>
                  <a:pt x="506307" y="91440"/>
                  <a:pt x="506515" y="88588"/>
                  <a:pt x="508000" y="86360"/>
                </a:cubicBezTo>
                <a:cubicBezTo>
                  <a:pt x="509693" y="83820"/>
                  <a:pt x="511840" y="81530"/>
                  <a:pt x="513080" y="78740"/>
                </a:cubicBezTo>
                <a:cubicBezTo>
                  <a:pt x="515255" y="73847"/>
                  <a:pt x="516467" y="68580"/>
                  <a:pt x="518160" y="63500"/>
                </a:cubicBezTo>
                <a:cubicBezTo>
                  <a:pt x="519007" y="60960"/>
                  <a:pt x="519215" y="58108"/>
                  <a:pt x="520700" y="55880"/>
                </a:cubicBezTo>
                <a:cubicBezTo>
                  <a:pt x="522393" y="53340"/>
                  <a:pt x="524415" y="50990"/>
                  <a:pt x="525780" y="48260"/>
                </a:cubicBezTo>
                <a:cubicBezTo>
                  <a:pt x="526977" y="45865"/>
                  <a:pt x="526835" y="42868"/>
                  <a:pt x="528320" y="40640"/>
                </a:cubicBezTo>
                <a:cubicBezTo>
                  <a:pt x="530313" y="37651"/>
                  <a:pt x="533640" y="35780"/>
                  <a:pt x="535940" y="33020"/>
                </a:cubicBezTo>
                <a:cubicBezTo>
                  <a:pt x="537894" y="30675"/>
                  <a:pt x="539655" y="28130"/>
                  <a:pt x="541020" y="25400"/>
                </a:cubicBezTo>
                <a:cubicBezTo>
                  <a:pt x="544185" y="19070"/>
                  <a:pt x="542353" y="13370"/>
                  <a:pt x="551180" y="10160"/>
                </a:cubicBezTo>
                <a:cubicBezTo>
                  <a:pt x="557595" y="7827"/>
                  <a:pt x="564727" y="8467"/>
                  <a:pt x="571500" y="7620"/>
                </a:cubicBezTo>
                <a:cubicBezTo>
                  <a:pt x="633765" y="10327"/>
                  <a:pt x="634603" y="11906"/>
                  <a:pt x="701040" y="7620"/>
                </a:cubicBezTo>
                <a:cubicBezTo>
                  <a:pt x="703712" y="7448"/>
                  <a:pt x="706086" y="5816"/>
                  <a:pt x="708660" y="5080"/>
                </a:cubicBezTo>
                <a:cubicBezTo>
                  <a:pt x="719269" y="2049"/>
                  <a:pt x="722085" y="1996"/>
                  <a:pt x="734060" y="0"/>
                </a:cubicBezTo>
                <a:lnTo>
                  <a:pt x="756920" y="7620"/>
                </a:lnTo>
                <a:cubicBezTo>
                  <a:pt x="759460" y="8467"/>
                  <a:pt x="762145" y="8963"/>
                  <a:pt x="764540" y="10160"/>
                </a:cubicBezTo>
                <a:cubicBezTo>
                  <a:pt x="767927" y="11853"/>
                  <a:pt x="771184" y="13834"/>
                  <a:pt x="774700" y="15240"/>
                </a:cubicBezTo>
                <a:cubicBezTo>
                  <a:pt x="779672" y="17229"/>
                  <a:pt x="785485" y="17350"/>
                  <a:pt x="789940" y="20320"/>
                </a:cubicBezTo>
                <a:cubicBezTo>
                  <a:pt x="811778" y="34879"/>
                  <a:pt x="784148" y="17424"/>
                  <a:pt x="805180" y="27940"/>
                </a:cubicBezTo>
                <a:cubicBezTo>
                  <a:pt x="807910" y="29305"/>
                  <a:pt x="810010" y="31780"/>
                  <a:pt x="812800" y="33020"/>
                </a:cubicBezTo>
                <a:cubicBezTo>
                  <a:pt x="817693" y="35195"/>
                  <a:pt x="822960" y="36407"/>
                  <a:pt x="828040" y="38100"/>
                </a:cubicBezTo>
                <a:cubicBezTo>
                  <a:pt x="830580" y="38947"/>
                  <a:pt x="833003" y="40308"/>
                  <a:pt x="835660" y="40640"/>
                </a:cubicBezTo>
                <a:lnTo>
                  <a:pt x="855980" y="43180"/>
                </a:lnTo>
                <a:cubicBezTo>
                  <a:pt x="873850" y="49137"/>
                  <a:pt x="851789" y="41384"/>
                  <a:pt x="873760" y="50800"/>
                </a:cubicBezTo>
                <a:cubicBezTo>
                  <a:pt x="876221" y="51855"/>
                  <a:pt x="878985" y="52143"/>
                  <a:pt x="881380" y="53340"/>
                </a:cubicBezTo>
                <a:cubicBezTo>
                  <a:pt x="884110" y="54705"/>
                  <a:pt x="886270" y="57055"/>
                  <a:pt x="889000" y="58420"/>
                </a:cubicBezTo>
                <a:cubicBezTo>
                  <a:pt x="891395" y="59617"/>
                  <a:pt x="894225" y="59763"/>
                  <a:pt x="896620" y="60960"/>
                </a:cubicBezTo>
                <a:cubicBezTo>
                  <a:pt x="899350" y="62325"/>
                  <a:pt x="901510" y="64675"/>
                  <a:pt x="904240" y="66040"/>
                </a:cubicBezTo>
                <a:cubicBezTo>
                  <a:pt x="906635" y="67237"/>
                  <a:pt x="909399" y="67525"/>
                  <a:pt x="911860" y="68580"/>
                </a:cubicBezTo>
                <a:cubicBezTo>
                  <a:pt x="915340" y="70072"/>
                  <a:pt x="918732" y="71781"/>
                  <a:pt x="922020" y="73660"/>
                </a:cubicBezTo>
                <a:cubicBezTo>
                  <a:pt x="924670" y="75175"/>
                  <a:pt x="926850" y="77500"/>
                  <a:pt x="929640" y="78740"/>
                </a:cubicBezTo>
                <a:cubicBezTo>
                  <a:pt x="952451" y="88878"/>
                  <a:pt x="940630" y="79017"/>
                  <a:pt x="970280" y="88900"/>
                </a:cubicBezTo>
                <a:cubicBezTo>
                  <a:pt x="972820" y="89747"/>
                  <a:pt x="975560" y="90140"/>
                  <a:pt x="977900" y="91440"/>
                </a:cubicBezTo>
                <a:cubicBezTo>
                  <a:pt x="983237" y="94405"/>
                  <a:pt x="987679" y="98870"/>
                  <a:pt x="993140" y="101600"/>
                </a:cubicBezTo>
                <a:cubicBezTo>
                  <a:pt x="996527" y="103293"/>
                  <a:pt x="1000012" y="104801"/>
                  <a:pt x="1003300" y="106680"/>
                </a:cubicBezTo>
                <a:cubicBezTo>
                  <a:pt x="1005950" y="108195"/>
                  <a:pt x="1008190" y="110395"/>
                  <a:pt x="1010920" y="111760"/>
                </a:cubicBezTo>
                <a:cubicBezTo>
                  <a:pt x="1022376" y="117488"/>
                  <a:pt x="1015241" y="110281"/>
                  <a:pt x="1026160" y="119380"/>
                </a:cubicBezTo>
                <a:cubicBezTo>
                  <a:pt x="1035614" y="127258"/>
                  <a:pt x="1032991" y="127350"/>
                  <a:pt x="1041400" y="137160"/>
                </a:cubicBezTo>
                <a:cubicBezTo>
                  <a:pt x="1043738" y="139887"/>
                  <a:pt x="1046480" y="142240"/>
                  <a:pt x="1049020" y="144780"/>
                </a:cubicBezTo>
                <a:cubicBezTo>
                  <a:pt x="1049867" y="147320"/>
                  <a:pt x="1050911" y="149803"/>
                  <a:pt x="1051560" y="152400"/>
                </a:cubicBezTo>
                <a:cubicBezTo>
                  <a:pt x="1053009" y="158197"/>
                  <a:pt x="1053737" y="166914"/>
                  <a:pt x="1056640" y="172720"/>
                </a:cubicBezTo>
                <a:cubicBezTo>
                  <a:pt x="1058005" y="175450"/>
                  <a:pt x="1060480" y="177550"/>
                  <a:pt x="1061720" y="180340"/>
                </a:cubicBezTo>
                <a:cubicBezTo>
                  <a:pt x="1063895" y="185233"/>
                  <a:pt x="1065107" y="190500"/>
                  <a:pt x="1066800" y="195580"/>
                </a:cubicBezTo>
                <a:lnTo>
                  <a:pt x="1071880" y="210820"/>
                </a:lnTo>
                <a:cubicBezTo>
                  <a:pt x="1072727" y="213360"/>
                  <a:pt x="1073223" y="216045"/>
                  <a:pt x="1074420" y="218440"/>
                </a:cubicBezTo>
                <a:cubicBezTo>
                  <a:pt x="1076113" y="221827"/>
                  <a:pt x="1078094" y="225084"/>
                  <a:pt x="1079500" y="228600"/>
                </a:cubicBezTo>
                <a:cubicBezTo>
                  <a:pt x="1085536" y="243690"/>
                  <a:pt x="1083378" y="240902"/>
                  <a:pt x="1087120" y="254000"/>
                </a:cubicBezTo>
                <a:cubicBezTo>
                  <a:pt x="1087856" y="256574"/>
                  <a:pt x="1088016" y="259507"/>
                  <a:pt x="1089660" y="261620"/>
                </a:cubicBezTo>
                <a:cubicBezTo>
                  <a:pt x="1094071" y="267291"/>
                  <a:pt x="1100915" y="270882"/>
                  <a:pt x="1104900" y="276860"/>
                </a:cubicBezTo>
                <a:cubicBezTo>
                  <a:pt x="1106593" y="279400"/>
                  <a:pt x="1107952" y="282198"/>
                  <a:pt x="1109980" y="284480"/>
                </a:cubicBezTo>
                <a:cubicBezTo>
                  <a:pt x="1114753" y="289850"/>
                  <a:pt x="1120140" y="294640"/>
                  <a:pt x="1125220" y="299720"/>
                </a:cubicBezTo>
                <a:cubicBezTo>
                  <a:pt x="1127760" y="302260"/>
                  <a:pt x="1130847" y="304351"/>
                  <a:pt x="1132840" y="307340"/>
                </a:cubicBezTo>
                <a:lnTo>
                  <a:pt x="1143000" y="322580"/>
                </a:lnTo>
                <a:cubicBezTo>
                  <a:pt x="1144693" y="325120"/>
                  <a:pt x="1145921" y="328041"/>
                  <a:pt x="1148080" y="330200"/>
                </a:cubicBezTo>
                <a:cubicBezTo>
                  <a:pt x="1150620" y="332740"/>
                  <a:pt x="1153400" y="335060"/>
                  <a:pt x="1155700" y="337820"/>
                </a:cubicBezTo>
                <a:cubicBezTo>
                  <a:pt x="1157654" y="340165"/>
                  <a:pt x="1158396" y="343533"/>
                  <a:pt x="1160780" y="345440"/>
                </a:cubicBezTo>
                <a:cubicBezTo>
                  <a:pt x="1162871" y="347113"/>
                  <a:pt x="1166060" y="346680"/>
                  <a:pt x="1168400" y="347980"/>
                </a:cubicBezTo>
                <a:cubicBezTo>
                  <a:pt x="1173737" y="350945"/>
                  <a:pt x="1177848" y="356209"/>
                  <a:pt x="1183640" y="358140"/>
                </a:cubicBezTo>
                <a:cubicBezTo>
                  <a:pt x="1186180" y="358987"/>
                  <a:pt x="1188865" y="359483"/>
                  <a:pt x="1191260" y="360680"/>
                </a:cubicBezTo>
                <a:cubicBezTo>
                  <a:pt x="1205999" y="368049"/>
                  <a:pt x="1191228" y="364160"/>
                  <a:pt x="1209040" y="370840"/>
                </a:cubicBezTo>
                <a:cubicBezTo>
                  <a:pt x="1212309" y="372066"/>
                  <a:pt x="1215813" y="372533"/>
                  <a:pt x="1219200" y="373380"/>
                </a:cubicBezTo>
                <a:cubicBezTo>
                  <a:pt x="1234642" y="383675"/>
                  <a:pt x="1218235" y="373971"/>
                  <a:pt x="1236980" y="381000"/>
                </a:cubicBezTo>
                <a:cubicBezTo>
                  <a:pt x="1240525" y="382329"/>
                  <a:pt x="1243624" y="384674"/>
                  <a:pt x="1247140" y="386080"/>
                </a:cubicBezTo>
                <a:cubicBezTo>
                  <a:pt x="1252112" y="388069"/>
                  <a:pt x="1262380" y="391160"/>
                  <a:pt x="1262380" y="391160"/>
                </a:cubicBezTo>
                <a:cubicBezTo>
                  <a:pt x="1299633" y="390313"/>
                  <a:pt x="1336944" y="390852"/>
                  <a:pt x="1374140" y="388620"/>
                </a:cubicBezTo>
                <a:cubicBezTo>
                  <a:pt x="1379485" y="388299"/>
                  <a:pt x="1384185" y="384839"/>
                  <a:pt x="1389380" y="383540"/>
                </a:cubicBezTo>
                <a:cubicBezTo>
                  <a:pt x="1413373" y="377542"/>
                  <a:pt x="1403455" y="381582"/>
                  <a:pt x="1419860" y="373380"/>
                </a:cubicBezTo>
                <a:cubicBezTo>
                  <a:pt x="1421553" y="370840"/>
                  <a:pt x="1422643" y="367770"/>
                  <a:pt x="1424940" y="365760"/>
                </a:cubicBezTo>
                <a:lnTo>
                  <a:pt x="1447800" y="350520"/>
                </a:lnTo>
                <a:cubicBezTo>
                  <a:pt x="1450340" y="348827"/>
                  <a:pt x="1453261" y="347599"/>
                  <a:pt x="1455420" y="345440"/>
                </a:cubicBezTo>
                <a:lnTo>
                  <a:pt x="1478280" y="322580"/>
                </a:lnTo>
                <a:cubicBezTo>
                  <a:pt x="1480820" y="320040"/>
                  <a:pt x="1483907" y="317949"/>
                  <a:pt x="1485900" y="314960"/>
                </a:cubicBezTo>
                <a:cubicBezTo>
                  <a:pt x="1487593" y="312420"/>
                  <a:pt x="1488821" y="309499"/>
                  <a:pt x="1490980" y="307340"/>
                </a:cubicBezTo>
                <a:cubicBezTo>
                  <a:pt x="1493139" y="305181"/>
                  <a:pt x="1496255" y="304214"/>
                  <a:pt x="1498600" y="302260"/>
                </a:cubicBezTo>
                <a:cubicBezTo>
                  <a:pt x="1501360" y="299960"/>
                  <a:pt x="1503680" y="297180"/>
                  <a:pt x="1506220" y="294640"/>
                </a:cubicBezTo>
                <a:cubicBezTo>
                  <a:pt x="1504527" y="292100"/>
                  <a:pt x="1501140" y="290073"/>
                  <a:pt x="1501140" y="287020"/>
                </a:cubicBezTo>
                <a:cubicBezTo>
                  <a:pt x="1501140" y="283234"/>
                  <a:pt x="1503543" y="279537"/>
                  <a:pt x="1506220" y="276860"/>
                </a:cubicBezTo>
                <a:cubicBezTo>
                  <a:pt x="1510537" y="272543"/>
                  <a:pt x="1516576" y="270363"/>
                  <a:pt x="1521460" y="266700"/>
                </a:cubicBezTo>
                <a:cubicBezTo>
                  <a:pt x="1524847" y="264160"/>
                  <a:pt x="1528406" y="261835"/>
                  <a:pt x="1531620" y="259080"/>
                </a:cubicBezTo>
                <a:cubicBezTo>
                  <a:pt x="1534347" y="256742"/>
                  <a:pt x="1536405" y="253665"/>
                  <a:pt x="1539240" y="251460"/>
                </a:cubicBezTo>
                <a:cubicBezTo>
                  <a:pt x="1544059" y="247712"/>
                  <a:pt x="1554480" y="241300"/>
                  <a:pt x="1554480" y="241300"/>
                </a:cubicBezTo>
                <a:cubicBezTo>
                  <a:pt x="1568873" y="219710"/>
                  <a:pt x="1545167" y="253153"/>
                  <a:pt x="1574800" y="223520"/>
                </a:cubicBezTo>
                <a:cubicBezTo>
                  <a:pt x="1579398" y="218922"/>
                  <a:pt x="1589501" y="206826"/>
                  <a:pt x="1597660" y="203200"/>
                </a:cubicBezTo>
                <a:cubicBezTo>
                  <a:pt x="1608207" y="198513"/>
                  <a:pt x="1614735" y="197753"/>
                  <a:pt x="1625600" y="195580"/>
                </a:cubicBezTo>
                <a:cubicBezTo>
                  <a:pt x="1628140" y="193887"/>
                  <a:pt x="1630875" y="192454"/>
                  <a:pt x="1633220" y="190500"/>
                </a:cubicBezTo>
                <a:cubicBezTo>
                  <a:pt x="1652777" y="174202"/>
                  <a:pt x="1629541" y="190413"/>
                  <a:pt x="1648460" y="177800"/>
                </a:cubicBezTo>
                <a:cubicBezTo>
                  <a:pt x="1658100" y="163341"/>
                  <a:pt x="1647948" y="175190"/>
                  <a:pt x="1661160" y="167640"/>
                </a:cubicBezTo>
                <a:cubicBezTo>
                  <a:pt x="1669274" y="163003"/>
                  <a:pt x="1677792" y="152783"/>
                  <a:pt x="1686560" y="149860"/>
                </a:cubicBezTo>
                <a:cubicBezTo>
                  <a:pt x="1691640" y="148167"/>
                  <a:pt x="1696549" y="145830"/>
                  <a:pt x="1701800" y="144780"/>
                </a:cubicBezTo>
                <a:cubicBezTo>
                  <a:pt x="1727620" y="139616"/>
                  <a:pt x="1703896" y="144907"/>
                  <a:pt x="1722120" y="139700"/>
                </a:cubicBezTo>
                <a:cubicBezTo>
                  <a:pt x="1725477" y="138741"/>
                  <a:pt x="1728936" y="138163"/>
                  <a:pt x="1732280" y="137160"/>
                </a:cubicBezTo>
                <a:cubicBezTo>
                  <a:pt x="1737409" y="135621"/>
                  <a:pt x="1743065" y="135050"/>
                  <a:pt x="1747520" y="132080"/>
                </a:cubicBezTo>
                <a:cubicBezTo>
                  <a:pt x="1757368" y="125515"/>
                  <a:pt x="1752244" y="127965"/>
                  <a:pt x="1762760" y="124460"/>
                </a:cubicBezTo>
                <a:cubicBezTo>
                  <a:pt x="1766147" y="121920"/>
                  <a:pt x="1768989" y="118412"/>
                  <a:pt x="1772920" y="116840"/>
                </a:cubicBezTo>
                <a:cubicBezTo>
                  <a:pt x="1777702" y="114927"/>
                  <a:pt x="1783164" y="115549"/>
                  <a:pt x="1788160" y="114300"/>
                </a:cubicBezTo>
                <a:cubicBezTo>
                  <a:pt x="1793355" y="113001"/>
                  <a:pt x="1798149" y="110270"/>
                  <a:pt x="1803400" y="109220"/>
                </a:cubicBezTo>
                <a:cubicBezTo>
                  <a:pt x="1807633" y="108373"/>
                  <a:pt x="1811935" y="107816"/>
                  <a:pt x="1816100" y="106680"/>
                </a:cubicBezTo>
                <a:cubicBezTo>
                  <a:pt x="1821266" y="105271"/>
                  <a:pt x="1826260" y="103293"/>
                  <a:pt x="1831340" y="101600"/>
                </a:cubicBezTo>
                <a:cubicBezTo>
                  <a:pt x="1833880" y="100753"/>
                  <a:pt x="1836363" y="99709"/>
                  <a:pt x="1838960" y="99060"/>
                </a:cubicBezTo>
                <a:lnTo>
                  <a:pt x="1849120" y="96520"/>
                </a:lnTo>
                <a:cubicBezTo>
                  <a:pt x="1863764" y="86757"/>
                  <a:pt x="1849638" y="95210"/>
                  <a:pt x="1864360" y="88900"/>
                </a:cubicBezTo>
                <a:cubicBezTo>
                  <a:pt x="1867840" y="87408"/>
                  <a:pt x="1871040" y="85312"/>
                  <a:pt x="1874520" y="83820"/>
                </a:cubicBezTo>
                <a:cubicBezTo>
                  <a:pt x="1878363" y="82173"/>
                  <a:pt x="1888785" y="79326"/>
                  <a:pt x="1892300" y="78740"/>
                </a:cubicBezTo>
                <a:cubicBezTo>
                  <a:pt x="1893970" y="78462"/>
                  <a:pt x="1895687" y="78740"/>
                  <a:pt x="1897380" y="78740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635375" y="3860800"/>
            <a:ext cx="2078038" cy="12239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4356100" y="4437063"/>
            <a:ext cx="71438" cy="71437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003800" y="4437063"/>
            <a:ext cx="73025" cy="714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>
            <a:off x="4716463" y="3929063"/>
            <a:ext cx="0" cy="10795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1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smtClean="0"/>
              <a:t>반지도 학습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b="1" dirty="0" smtClean="0"/>
              <a:t>반지도 학습의 가정 </a:t>
            </a:r>
            <a:endParaRPr lang="en-US" altLang="ko-KR" b="1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b="1" dirty="0" err="1" smtClean="0"/>
              <a:t>평활성</a:t>
            </a:r>
            <a:r>
              <a:rPr lang="en-US" altLang="ko-KR" b="1" dirty="0" smtClean="0"/>
              <a:t>(smoothness, </a:t>
            </a:r>
            <a:r>
              <a:rPr lang="ko-KR" altLang="en-US" b="1" dirty="0" err="1" smtClean="0"/>
              <a:t>平滑性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가정</a:t>
            </a:r>
            <a:r>
              <a:rPr lang="en-US" altLang="ko-KR" dirty="0" smtClean="0"/>
              <a:t> 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dirty="0" smtClean="0"/>
              <a:t>가까이 있는 점들은 서로 같은 부류에 속할 가능성이 높음</a:t>
            </a:r>
            <a:endParaRPr lang="en-US" altLang="ko-KR" dirty="0" smtClean="0"/>
          </a:p>
          <a:p>
            <a:pPr lvl="2" fontAlgn="auto">
              <a:spcAft>
                <a:spcPts val="0"/>
              </a:spcAft>
              <a:defRPr/>
            </a:pPr>
            <a:endParaRPr lang="en-US" altLang="ko-KR" dirty="0"/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b="1" dirty="0" smtClean="0"/>
              <a:t>군집 </a:t>
            </a:r>
            <a:r>
              <a:rPr lang="en-US" altLang="ko-KR" b="1" dirty="0" smtClean="0"/>
              <a:t>(cluster) </a:t>
            </a:r>
            <a:r>
              <a:rPr lang="ko-KR" altLang="en-US" b="1" dirty="0" smtClean="0"/>
              <a:t>가정 </a:t>
            </a:r>
            <a:endParaRPr lang="en-US" altLang="ko-KR" b="1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dirty="0" smtClean="0"/>
              <a:t>같은 군집에 속하는 데이터는 동일한 부류에 속할 가능성이 높음</a:t>
            </a:r>
            <a:endParaRPr lang="en-US" altLang="ko-KR" dirty="0" smtClean="0"/>
          </a:p>
          <a:p>
            <a:pPr lvl="2" fontAlgn="auto">
              <a:spcAft>
                <a:spcPts val="0"/>
              </a:spcAft>
              <a:defRPr/>
            </a:pPr>
            <a:endParaRPr lang="en-US" altLang="ko-KR" dirty="0"/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b="1" dirty="0" err="1" smtClean="0"/>
              <a:t>매니폴드</a:t>
            </a:r>
            <a:r>
              <a:rPr lang="en-US" altLang="ko-KR" b="1" dirty="0" smtClean="0"/>
              <a:t>(manifold) </a:t>
            </a:r>
            <a:r>
              <a:rPr lang="ko-KR" altLang="en-US" b="1" dirty="0" smtClean="0"/>
              <a:t>가정  </a:t>
            </a:r>
            <a:endParaRPr lang="en-US" altLang="ko-KR" b="1" dirty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dirty="0" smtClean="0"/>
              <a:t>원래 차원보다 낮은 차원의 </a:t>
            </a:r>
            <a:r>
              <a:rPr lang="ko-KR" altLang="en-US" dirty="0" err="1" smtClean="0"/>
              <a:t>매니폴드에</a:t>
            </a:r>
            <a:r>
              <a:rPr lang="ko-KR" altLang="en-US" dirty="0" smtClean="0"/>
              <a:t> 데이터에 분포할 가능성이 높음  </a:t>
            </a: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marL="457200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dirty="0" smtClean="0"/>
              <a:t> </a:t>
            </a:r>
            <a:endParaRPr lang="en-US" dirty="0"/>
          </a:p>
        </p:txBody>
      </p:sp>
      <p:sp>
        <p:nvSpPr>
          <p:cNvPr id="5" name="타원 4"/>
          <p:cNvSpPr/>
          <p:nvPr/>
        </p:nvSpPr>
        <p:spPr>
          <a:xfrm>
            <a:off x="8686800" y="6381750"/>
            <a:ext cx="206375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41989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714875"/>
            <a:ext cx="2065338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4721225"/>
            <a:ext cx="17272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1" name="직사각형 6"/>
          <p:cNvSpPr>
            <a:spLocks noChangeArrowheads="1"/>
          </p:cNvSpPr>
          <p:nvPr/>
        </p:nvSpPr>
        <p:spPr bwMode="auto">
          <a:xfrm>
            <a:off x="6078538" y="6492875"/>
            <a:ext cx="18192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z="800"/>
              <a:t>Image: </a:t>
            </a:r>
            <a:r>
              <a:rPr lang="ko-KR" altLang="en-US" sz="800"/>
              <a:t>ludovicarnold.altervista.org/</a:t>
            </a:r>
          </a:p>
        </p:txBody>
      </p:sp>
    </p:spTree>
    <p:extLst>
      <p:ext uri="{BB962C8B-B14F-4D97-AF65-F5344CB8AC3E}">
        <p14:creationId xmlns:p14="http://schemas.microsoft.com/office/powerpoint/2010/main" val="411975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smtClean="0"/>
              <a:t>기계학습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545138"/>
          </a:xfrm>
        </p:spPr>
        <p:txBody>
          <a:bodyPr rtlCol="0">
            <a:normAutofit lnSpcReduction="10000"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ko-KR" b="1" dirty="0" err="1" smtClean="0"/>
              <a:t>PlayTennis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문제  </a:t>
            </a:r>
            <a:r>
              <a:rPr lang="en-US" altLang="ko-KR" b="1" dirty="0" smtClean="0"/>
              <a:t> </a:t>
            </a:r>
          </a:p>
          <a:p>
            <a:pPr lvl="1">
              <a:spcAft>
                <a:spcPts val="0"/>
              </a:spcAft>
              <a:defRPr/>
            </a:pPr>
            <a:r>
              <a:rPr lang="ko-KR" altLang="en-US" dirty="0" smtClean="0"/>
              <a:t>어떤 </a:t>
            </a:r>
            <a:r>
              <a:rPr lang="ko-KR" altLang="en-US" dirty="0"/>
              <a:t>사람이 테니스를 치는 날의 기상 상황을 조사한 </a:t>
            </a:r>
            <a:r>
              <a:rPr lang="ko-KR" altLang="en-US" dirty="0" smtClean="0"/>
              <a:t>데이터 </a:t>
            </a:r>
            <a:endParaRPr lang="en-US" altLang="ko-KR" dirty="0" smtClean="0"/>
          </a:p>
          <a:p>
            <a:pPr lvl="2">
              <a:spcAft>
                <a:spcPts val="0"/>
              </a:spcAft>
              <a:defRPr/>
            </a:pPr>
            <a:r>
              <a:rPr lang="ko-KR" altLang="en-US" b="1" dirty="0" smtClean="0"/>
              <a:t>학습데이터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training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data</a:t>
            </a:r>
            <a:r>
              <a:rPr lang="en-US" altLang="ko-KR" dirty="0" smtClean="0"/>
              <a:t>) </a:t>
            </a:r>
          </a:p>
          <a:p>
            <a:pPr lvl="2">
              <a:spcAft>
                <a:spcPts val="0"/>
              </a:spcAft>
              <a:defRPr/>
            </a:pPr>
            <a:endParaRPr lang="en-US" altLang="ko-KR" dirty="0" smtClean="0"/>
          </a:p>
          <a:p>
            <a:pPr lvl="2">
              <a:spcAft>
                <a:spcPts val="0"/>
              </a:spcAft>
              <a:defRPr/>
            </a:pPr>
            <a:endParaRPr lang="en-US" altLang="ko-KR" dirty="0"/>
          </a:p>
          <a:p>
            <a:pPr lvl="2">
              <a:spcAft>
                <a:spcPts val="0"/>
              </a:spcAft>
              <a:defRPr/>
            </a:pPr>
            <a:endParaRPr lang="en-US" altLang="ko-KR" dirty="0" smtClean="0"/>
          </a:p>
          <a:p>
            <a:pPr lvl="2">
              <a:spcAft>
                <a:spcPts val="0"/>
              </a:spcAft>
              <a:defRPr/>
            </a:pPr>
            <a:endParaRPr lang="en-US" altLang="ko-KR" dirty="0"/>
          </a:p>
          <a:p>
            <a:pPr lvl="2">
              <a:spcAft>
                <a:spcPts val="0"/>
              </a:spcAft>
              <a:defRPr/>
            </a:pPr>
            <a:endParaRPr lang="en-US" altLang="ko-KR" dirty="0" smtClean="0"/>
          </a:p>
          <a:p>
            <a:pPr lvl="2">
              <a:spcAft>
                <a:spcPts val="0"/>
              </a:spcAft>
              <a:defRPr/>
            </a:pPr>
            <a:endParaRPr lang="en-US" altLang="ko-KR" dirty="0"/>
          </a:p>
          <a:p>
            <a:pPr lvl="2">
              <a:spcAft>
                <a:spcPts val="0"/>
              </a:spcAft>
              <a:defRPr/>
            </a:pPr>
            <a:endParaRPr lang="en-US" altLang="ko-KR" dirty="0" smtClean="0"/>
          </a:p>
          <a:p>
            <a:pPr lvl="2">
              <a:spcAft>
                <a:spcPts val="0"/>
              </a:spcAft>
              <a:defRPr/>
            </a:pPr>
            <a:endParaRPr lang="en-US" altLang="ko-KR" dirty="0"/>
          </a:p>
          <a:p>
            <a:pPr lvl="2">
              <a:spcAft>
                <a:spcPts val="0"/>
              </a:spcAft>
              <a:defRPr/>
            </a:pPr>
            <a:endParaRPr lang="en-US" altLang="ko-KR" dirty="0" smtClean="0"/>
          </a:p>
          <a:p>
            <a:pPr lvl="2">
              <a:spcAft>
                <a:spcPts val="0"/>
              </a:spcAft>
              <a:defRPr/>
            </a:pPr>
            <a:endParaRPr lang="en-US" altLang="ko-KR" dirty="0"/>
          </a:p>
          <a:p>
            <a:pPr lvl="2">
              <a:spcAft>
                <a:spcPts val="0"/>
              </a:spcAft>
              <a:defRPr/>
            </a:pPr>
            <a:endParaRPr lang="en-US" altLang="ko-KR" dirty="0" smtClean="0"/>
          </a:p>
          <a:p>
            <a:pPr lvl="2">
              <a:spcAft>
                <a:spcPts val="0"/>
              </a:spcAft>
              <a:defRPr/>
            </a:pPr>
            <a:endParaRPr lang="en-US" altLang="ko-KR" dirty="0" smtClean="0"/>
          </a:p>
          <a:p>
            <a:pPr lvl="2">
              <a:spcAft>
                <a:spcPts val="0"/>
              </a:spcAft>
              <a:defRPr/>
            </a:pPr>
            <a:endParaRPr lang="en-US" altLang="ko-KR" dirty="0"/>
          </a:p>
          <a:p>
            <a:pPr lvl="2">
              <a:spcAft>
                <a:spcPts val="0"/>
              </a:spcAft>
              <a:defRPr/>
            </a:pPr>
            <a:r>
              <a:rPr lang="ko-KR" altLang="en-US" b="1" dirty="0" smtClean="0"/>
              <a:t>테니스를 치는 날은</a:t>
            </a:r>
            <a:r>
              <a:rPr lang="en-US" altLang="ko-KR" b="1" dirty="0" smtClean="0"/>
              <a:t>? </a:t>
            </a:r>
          </a:p>
          <a:p>
            <a:pPr lvl="2">
              <a:spcAft>
                <a:spcPts val="0"/>
              </a:spcAft>
              <a:defRPr/>
            </a:pPr>
            <a:r>
              <a:rPr lang="ko-KR" altLang="en-US" b="1" dirty="0" smtClean="0"/>
              <a:t>‘</a:t>
            </a:r>
            <a:r>
              <a:rPr lang="ko-KR" altLang="en-US" b="1" dirty="0"/>
              <a:t>흐리고 적당한 온도에 습도는 높고 바람이 센 날</a:t>
            </a:r>
            <a:r>
              <a:rPr lang="ko-KR" altLang="en-US" b="1" dirty="0" smtClean="0"/>
              <a:t>’ 테니스를 칠까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438" y="2194315"/>
            <a:ext cx="5680587" cy="3834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기계학습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en-US" altLang="ko-KR" b="1" smtClean="0"/>
              <a:t>PlayTennis </a:t>
            </a:r>
            <a:r>
              <a:rPr lang="ko-KR" altLang="en-US" b="1" smtClean="0"/>
              <a:t>문제 </a:t>
            </a:r>
            <a:r>
              <a:rPr lang="en-US" altLang="ko-KR" b="1" smtClean="0"/>
              <a:t>– cont. </a:t>
            </a:r>
            <a:r>
              <a:rPr lang="ko-KR" altLang="en-US" b="1" smtClean="0"/>
              <a:t>  </a:t>
            </a:r>
            <a:r>
              <a:rPr lang="en-US" altLang="ko-KR" b="1" smtClean="0"/>
              <a:t> </a:t>
            </a:r>
          </a:p>
          <a:p>
            <a:endParaRPr lang="ko-KR" altLang="en-US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98913" y="2276475"/>
            <a:ext cx="1066800" cy="3810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sl-SI" altLang="ko-KR" sz="1600" dirty="0">
                <a:latin typeface="+mn-ea"/>
                <a:ea typeface="+mn-ea"/>
                <a:cs typeface="+mn-cs"/>
              </a:rPr>
              <a:t>Outlook</a:t>
            </a:r>
            <a:endParaRPr lang="en-US" altLang="ko-KR" sz="1600" dirty="0">
              <a:latin typeface="+mn-ea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98713" y="3343275"/>
            <a:ext cx="1066800" cy="3810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sl-SI" altLang="ko-KR" sz="1600" dirty="0">
                <a:latin typeface="+mn-ea"/>
                <a:ea typeface="+mn-ea"/>
                <a:cs typeface="+mn-cs"/>
              </a:rPr>
              <a:t>Humidity</a:t>
            </a:r>
            <a:endParaRPr lang="en-US" altLang="ko-KR" sz="1600" dirty="0">
              <a:latin typeface="+mn-ea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27713" y="3343275"/>
            <a:ext cx="1066800" cy="3810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sl-SI" altLang="ko-KR" sz="1600" b="1" dirty="0" smtClean="0">
                <a:latin typeface="+mn-ea"/>
                <a:ea typeface="+mn-ea"/>
                <a:cs typeface="+mn-cs"/>
              </a:rPr>
              <a:t>Wind</a:t>
            </a:r>
            <a:endParaRPr lang="en-US" altLang="ko-KR" sz="1600" b="1" dirty="0">
              <a:latin typeface="+mn-ea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98913" y="3343275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  <a:cs typeface="+mn-cs"/>
              </a:rPr>
              <a:t>Yes</a:t>
            </a:r>
            <a:endParaRPr lang="en-US" altLang="ko-KR" sz="1600" dirty="0">
              <a:latin typeface="+mn-ea"/>
              <a:ea typeface="+mn-ea"/>
              <a:cs typeface="+mn-cs"/>
            </a:endParaRPr>
          </a:p>
        </p:txBody>
      </p:sp>
      <p:cxnSp>
        <p:nvCxnSpPr>
          <p:cNvPr id="8200" name="AutoShape 7"/>
          <p:cNvCxnSpPr>
            <a:cxnSpLocks noChangeShapeType="1"/>
            <a:stCxn id="5" idx="0"/>
            <a:endCxn id="4" idx="2"/>
          </p:cNvCxnSpPr>
          <p:nvPr/>
        </p:nvCxnSpPr>
        <p:spPr bwMode="auto">
          <a:xfrm flipV="1">
            <a:off x="2932113" y="2657475"/>
            <a:ext cx="16002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1" name="AutoShape 8"/>
          <p:cNvCxnSpPr>
            <a:cxnSpLocks noChangeShapeType="1"/>
            <a:stCxn id="6" idx="0"/>
            <a:endCxn id="4" idx="2"/>
          </p:cNvCxnSpPr>
          <p:nvPr/>
        </p:nvCxnSpPr>
        <p:spPr bwMode="auto">
          <a:xfrm flipH="1" flipV="1">
            <a:off x="4532313" y="2657475"/>
            <a:ext cx="18288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2" name="AutoShape 9"/>
          <p:cNvCxnSpPr>
            <a:cxnSpLocks noChangeShapeType="1"/>
            <a:stCxn id="7" idx="0"/>
            <a:endCxn id="4" idx="2"/>
          </p:cNvCxnSpPr>
          <p:nvPr/>
        </p:nvCxnSpPr>
        <p:spPr bwMode="auto">
          <a:xfrm flipV="1">
            <a:off x="4532313" y="2657475"/>
            <a:ext cx="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6913" y="2809875"/>
            <a:ext cx="75247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S</a:t>
            </a:r>
            <a:r>
              <a:rPr lang="sl-SI" altLang="ko-KR" sz="14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unny</a:t>
            </a:r>
            <a:endParaRPr lang="en-US" altLang="ko-KR" sz="1400" b="1" dirty="0">
              <a:solidFill>
                <a:srgbClr val="0000FF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151313" y="2962275"/>
            <a:ext cx="925512" cy="307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O</a:t>
            </a:r>
            <a:r>
              <a:rPr lang="sl-SI" altLang="ko-KR" sz="14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vercast</a:t>
            </a:r>
            <a:endParaRPr lang="en-US" altLang="ko-KR" sz="1400" b="1" dirty="0">
              <a:solidFill>
                <a:srgbClr val="0000FF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218113" y="2809875"/>
            <a:ext cx="557212" cy="307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R</a:t>
            </a:r>
            <a:r>
              <a:rPr lang="sl-SI" altLang="ko-KR" sz="14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ain</a:t>
            </a:r>
            <a:endParaRPr lang="en-US" altLang="ko-KR" sz="1400" b="1" dirty="0">
              <a:solidFill>
                <a:srgbClr val="0000FF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389313" y="4410075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  <a:cs typeface="+mn-cs"/>
              </a:rPr>
              <a:t>Yes</a:t>
            </a:r>
            <a:endParaRPr lang="en-US" altLang="ko-KR" sz="1600" dirty="0">
              <a:latin typeface="+mn-ea"/>
              <a:ea typeface="+mn-ea"/>
              <a:cs typeface="+mn-c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84313" y="4410075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sl-SI" altLang="ko-KR" sz="1600" dirty="0" smtClean="0">
                <a:latin typeface="+mn-ea"/>
                <a:ea typeface="+mn-ea"/>
                <a:cs typeface="+mn-cs"/>
              </a:rPr>
              <a:t>N</a:t>
            </a:r>
            <a:r>
              <a:rPr lang="en-US" altLang="ko-KR" sz="1600" dirty="0" smtClean="0">
                <a:latin typeface="+mn-ea"/>
                <a:ea typeface="+mn-ea"/>
                <a:cs typeface="+mn-cs"/>
              </a:rPr>
              <a:t>o</a:t>
            </a:r>
            <a:endParaRPr lang="en-US" altLang="ko-KR" sz="1600" dirty="0">
              <a:latin typeface="+mn-ea"/>
              <a:ea typeface="+mn-ea"/>
              <a:cs typeface="+mn-cs"/>
            </a:endParaRPr>
          </a:p>
        </p:txBody>
      </p:sp>
      <p:cxnSp>
        <p:nvCxnSpPr>
          <p:cNvPr id="8208" name="AutoShape 15"/>
          <p:cNvCxnSpPr>
            <a:cxnSpLocks noChangeShapeType="1"/>
            <a:stCxn id="15" idx="0"/>
            <a:endCxn id="5" idx="2"/>
          </p:cNvCxnSpPr>
          <p:nvPr/>
        </p:nvCxnSpPr>
        <p:spPr bwMode="auto">
          <a:xfrm flipV="1">
            <a:off x="2017713" y="3724275"/>
            <a:ext cx="9144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9" name="AutoShape 16"/>
          <p:cNvCxnSpPr>
            <a:cxnSpLocks noChangeShapeType="1"/>
            <a:stCxn id="14" idx="0"/>
            <a:endCxn id="5" idx="2"/>
          </p:cNvCxnSpPr>
          <p:nvPr/>
        </p:nvCxnSpPr>
        <p:spPr bwMode="auto">
          <a:xfrm flipH="1" flipV="1">
            <a:off x="2932113" y="3724275"/>
            <a:ext cx="9906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2017713" y="3952875"/>
            <a:ext cx="75247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H</a:t>
            </a:r>
            <a:r>
              <a:rPr lang="sl-SI" altLang="ko-KR" sz="14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igh</a:t>
            </a:r>
            <a:endParaRPr lang="en-US" altLang="ko-KR" sz="1400" b="1" dirty="0">
              <a:solidFill>
                <a:srgbClr val="0000FF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084513" y="3952875"/>
            <a:ext cx="10668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Mild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 </a:t>
            </a:r>
            <a:endParaRPr lang="en-US" altLang="ko-KR" sz="1400" b="1" dirty="0">
              <a:solidFill>
                <a:srgbClr val="0000FF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18313" y="4410075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  <a:cs typeface="+mn-cs"/>
              </a:rPr>
              <a:t>No</a:t>
            </a:r>
            <a:endParaRPr lang="en-US" altLang="ko-KR" sz="1600" dirty="0">
              <a:latin typeface="+mn-ea"/>
              <a:ea typeface="+mn-ea"/>
              <a:cs typeface="+mn-cs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913313" y="4410075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  <a:cs typeface="+mn-cs"/>
              </a:rPr>
              <a:t>Yes</a:t>
            </a:r>
            <a:endParaRPr lang="en-US" altLang="ko-KR" sz="1600" dirty="0">
              <a:latin typeface="+mn-ea"/>
              <a:ea typeface="+mn-ea"/>
              <a:cs typeface="+mn-cs"/>
            </a:endParaRPr>
          </a:p>
        </p:txBody>
      </p:sp>
      <p:cxnSp>
        <p:nvCxnSpPr>
          <p:cNvPr id="8214" name="AutoShape 21"/>
          <p:cNvCxnSpPr>
            <a:cxnSpLocks noChangeShapeType="1"/>
            <a:stCxn id="21" idx="0"/>
          </p:cNvCxnSpPr>
          <p:nvPr/>
        </p:nvCxnSpPr>
        <p:spPr bwMode="auto">
          <a:xfrm flipV="1">
            <a:off x="5446713" y="3724275"/>
            <a:ext cx="9144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5" name="AutoShape 22"/>
          <p:cNvCxnSpPr>
            <a:cxnSpLocks noChangeShapeType="1"/>
            <a:stCxn id="20" idx="0"/>
          </p:cNvCxnSpPr>
          <p:nvPr/>
        </p:nvCxnSpPr>
        <p:spPr bwMode="auto">
          <a:xfrm flipH="1" flipV="1">
            <a:off x="6361113" y="3724275"/>
            <a:ext cx="9906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5446713" y="3952875"/>
            <a:ext cx="75247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Weak</a:t>
            </a:r>
            <a:endParaRPr lang="en-US" altLang="ko-KR" sz="1400" b="1" dirty="0">
              <a:solidFill>
                <a:srgbClr val="0000FF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6513513" y="3952875"/>
            <a:ext cx="10668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Strong</a:t>
            </a:r>
            <a:endParaRPr lang="en-US" altLang="ko-KR" sz="1400" b="1" dirty="0">
              <a:solidFill>
                <a:srgbClr val="0000FF"/>
              </a:solidFill>
              <a:latin typeface="+mn-ea"/>
              <a:ea typeface="+mn-ea"/>
              <a:cs typeface="+mn-cs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2058988" y="5402263"/>
          <a:ext cx="5521325" cy="1079500"/>
        </p:xfrm>
        <a:graphic>
          <a:graphicData uri="http://schemas.openxmlformats.org/drawingml/2006/table">
            <a:tbl>
              <a:tblPr/>
              <a:tblGrid>
                <a:gridCol w="1096107"/>
                <a:gridCol w="1208232"/>
                <a:gridCol w="1043397"/>
                <a:gridCol w="999814"/>
                <a:gridCol w="1173775"/>
              </a:tblGrid>
              <a:tr h="5178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Outlook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조망</a:t>
                      </a:r>
                    </a:p>
                  </a:txBody>
                  <a:tcPr marL="64780" marR="6478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Temperature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기온</a:t>
                      </a:r>
                    </a:p>
                  </a:txBody>
                  <a:tcPr marL="64780" marR="6478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Humidity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습도</a:t>
                      </a:r>
                    </a:p>
                  </a:txBody>
                  <a:tcPr marL="64780" marR="6478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바람</a:t>
                      </a:r>
                    </a:p>
                  </a:txBody>
                  <a:tcPr marL="64780" marR="6478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PlayTennis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테니스 여부</a:t>
                      </a:r>
                    </a:p>
                  </a:txBody>
                  <a:tcPr marL="64780" marR="6478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28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Sunny</a:t>
                      </a:r>
                    </a:p>
                  </a:txBody>
                  <a:tcPr marL="64780" marR="6478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Hot</a:t>
                      </a:r>
                    </a:p>
                  </a:txBody>
                  <a:tcPr marL="64780" marR="6478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Mild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80" marR="6478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Weak</a:t>
                      </a:r>
                    </a:p>
                  </a:txBody>
                  <a:tcPr marL="64780" marR="6478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en-US" sz="1400" b="1" kern="0" spc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80" marR="6478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36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Rain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80" marR="6478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Hot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80" marR="6478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High</a:t>
                      </a:r>
                    </a:p>
                  </a:txBody>
                  <a:tcPr marL="64780" marR="6478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Weak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80" marR="6478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en-US" sz="1400" b="1" kern="0" spc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80" marR="6478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smtClean="0"/>
              <a:t>기계학습 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b="1" dirty="0" smtClean="0"/>
              <a:t>필기문자 인식</a:t>
            </a:r>
            <a:endParaRPr lang="en-US" altLang="ko-KR" b="1" dirty="0" smtClean="0"/>
          </a:p>
          <a:p>
            <a:pPr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b="1" dirty="0" smtClean="0"/>
              <a:t>직접 만든 규칙이나 </a:t>
            </a:r>
            <a:r>
              <a:rPr lang="ko-KR" altLang="en-US" b="1" dirty="0" err="1" smtClean="0"/>
              <a:t>휴리스틱</a:t>
            </a:r>
            <a:r>
              <a:rPr lang="en-US" altLang="ko-KR" dirty="0" smtClean="0"/>
              <a:t>(heuristics) 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dirty="0" smtClean="0"/>
              <a:t>복잡</a:t>
            </a:r>
            <a:endParaRPr lang="en-US" altLang="ko-KR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dirty="0" smtClean="0"/>
              <a:t>불충분한 성능 </a:t>
            </a:r>
            <a:endParaRPr lang="en-US" altLang="ko-KR" dirty="0" smtClean="0"/>
          </a:p>
          <a:p>
            <a:pPr lvl="2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b="1" dirty="0" smtClean="0"/>
              <a:t>기계학습 방법</a:t>
            </a:r>
            <a:endParaRPr lang="en-US" altLang="ko-KR" b="1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b="1" dirty="0" smtClean="0"/>
              <a:t>자동</a:t>
            </a:r>
            <a:r>
              <a:rPr lang="ko-KR" altLang="en-US" dirty="0" smtClean="0"/>
              <a:t>으로 </a:t>
            </a:r>
            <a:r>
              <a:rPr lang="ko-KR" altLang="en-US" b="1" dirty="0" smtClean="0"/>
              <a:t>분류 규칙</a:t>
            </a:r>
            <a:r>
              <a:rPr lang="ko-KR" altLang="en-US" dirty="0" smtClean="0"/>
              <a:t>이나 </a:t>
            </a:r>
            <a:r>
              <a:rPr lang="ko-KR" altLang="en-US" b="1" dirty="0" smtClean="0"/>
              <a:t>프로그램 생성</a:t>
            </a:r>
            <a:endParaRPr lang="en-US" altLang="ko-KR" b="1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dirty="0" smtClean="0"/>
              <a:t>괄목할 만한 성능 </a:t>
            </a: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ko-KR" altLang="en-US" dirty="0" smtClean="0"/>
          </a:p>
        </p:txBody>
      </p:sp>
      <p:pic>
        <p:nvPicPr>
          <p:cNvPr id="9220" name="Content Placeholder 3" descr="Figure1.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700213"/>
            <a:ext cx="5707063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Box 1"/>
          <p:cNvSpPr txBox="1">
            <a:spLocks noChangeArrowheads="1"/>
          </p:cNvSpPr>
          <p:nvPr/>
        </p:nvSpPr>
        <p:spPr bwMode="auto">
          <a:xfrm>
            <a:off x="7667625" y="6524625"/>
            <a:ext cx="11191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z="800"/>
              <a:t>Image</a:t>
            </a:r>
            <a:r>
              <a:rPr lang="ko-KR" altLang="en-US" sz="800"/>
              <a:t> </a:t>
            </a:r>
            <a:r>
              <a:rPr lang="en-US" altLang="ko-KR" sz="800"/>
              <a:t>: MNIST data</a:t>
            </a:r>
            <a:endParaRPr lang="en-US" altLang="en-US"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기계학습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b="1" dirty="0" smtClean="0"/>
              <a:t>연역적 학습 </a:t>
            </a:r>
            <a:r>
              <a:rPr lang="en-US" altLang="ko-KR" dirty="0" smtClean="0"/>
              <a:t>(deductive learning)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dirty="0" smtClean="0"/>
              <a:t>연역적 추론</a:t>
            </a:r>
            <a:r>
              <a:rPr lang="en-US" altLang="ko-KR" dirty="0" smtClean="0"/>
              <a:t>(deductive inference)</a:t>
            </a:r>
            <a:r>
              <a:rPr lang="ko-KR" altLang="en-US" dirty="0" smtClean="0"/>
              <a:t>을 통한 학습 </a:t>
            </a:r>
            <a:endParaRPr lang="en-US" altLang="ko-KR" dirty="0" smtClean="0"/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fontAlgn="auto">
              <a:spcAft>
                <a:spcPts val="0"/>
              </a:spcAft>
              <a:defRPr/>
            </a:pPr>
            <a:r>
              <a:rPr lang="ko-KR" altLang="en-US" b="1" dirty="0" smtClean="0"/>
              <a:t>귀납적 학습 </a:t>
            </a:r>
            <a:r>
              <a:rPr lang="en-US" altLang="ko-KR" dirty="0" smtClean="0"/>
              <a:t>(inductive learning)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b="1" dirty="0" smtClean="0"/>
              <a:t>사례들</a:t>
            </a:r>
            <a:r>
              <a:rPr lang="en-US" altLang="ko-KR" dirty="0" smtClean="0"/>
              <a:t>(examples)</a:t>
            </a:r>
            <a:r>
              <a:rPr lang="ko-KR" altLang="en-US" dirty="0" smtClean="0"/>
              <a:t>을 </a:t>
            </a:r>
            <a:r>
              <a:rPr lang="ko-KR" altLang="en-US" b="1" dirty="0" smtClean="0">
                <a:solidFill>
                  <a:srgbClr val="C00000"/>
                </a:solidFill>
              </a:rPr>
              <a:t>일반화</a:t>
            </a:r>
            <a:r>
              <a:rPr lang="en-US" altLang="ko-KR" b="1" dirty="0" smtClean="0"/>
              <a:t>(generalization)</a:t>
            </a:r>
            <a:r>
              <a:rPr lang="ko-KR" altLang="en-US" dirty="0" smtClean="0"/>
              <a:t>하여 </a:t>
            </a:r>
            <a:r>
              <a:rPr lang="ko-KR" altLang="en-US" b="1" dirty="0" smtClean="0">
                <a:solidFill>
                  <a:srgbClr val="C00000"/>
                </a:solidFill>
              </a:rPr>
              <a:t>패턴</a:t>
            </a:r>
            <a:r>
              <a:rPr lang="en-US" altLang="ko-KR" dirty="0" smtClean="0"/>
              <a:t>(pattern)</a:t>
            </a:r>
            <a:r>
              <a:rPr lang="ko-KR" altLang="en-US" dirty="0" smtClean="0"/>
              <a:t> 또는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dirty="0" smtClean="0">
                <a:solidFill>
                  <a:srgbClr val="C00000"/>
                </a:solidFill>
              </a:rPr>
              <a:t>모델</a:t>
            </a:r>
            <a:r>
              <a:rPr lang="en-US" altLang="ko-KR" dirty="0" smtClean="0"/>
              <a:t>(model)</a:t>
            </a:r>
            <a:r>
              <a:rPr lang="ko-KR" altLang="en-US" dirty="0" smtClean="0"/>
              <a:t>을 추출하는 것 </a:t>
            </a: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dirty="0"/>
              <a:t>일반적인 기계학습의 대상 </a:t>
            </a:r>
            <a:endParaRPr lang="en-US" dirty="0"/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dirty="0" smtClean="0"/>
              <a:t>학습 데이터를 </a:t>
            </a:r>
            <a:r>
              <a:rPr lang="ko-KR" altLang="en-US" b="1" dirty="0" smtClean="0"/>
              <a:t>잘 설명</a:t>
            </a:r>
            <a:r>
              <a:rPr lang="ko-KR" altLang="en-US" dirty="0" smtClean="0"/>
              <a:t>할 수 있는 </a:t>
            </a:r>
            <a:r>
              <a:rPr lang="ko-KR" altLang="en-US" b="1" dirty="0" smtClean="0"/>
              <a:t>패턴</a:t>
            </a:r>
            <a:r>
              <a:rPr lang="ko-KR" altLang="en-US" dirty="0" smtClean="0"/>
              <a:t>을 찾는 것</a:t>
            </a:r>
            <a:endParaRPr lang="en-US" altLang="ko-KR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b="1" dirty="0" smtClean="0">
                <a:solidFill>
                  <a:srgbClr val="0000FF"/>
                </a:solidFill>
              </a:rPr>
              <a:t>오컴의 면도날</a:t>
            </a:r>
            <a:r>
              <a:rPr lang="en-US" altLang="ko-KR" dirty="0" smtClean="0"/>
              <a:t>(Occam’s razor) </a:t>
            </a:r>
          </a:p>
          <a:p>
            <a:pPr lvl="3" fontAlgn="auto">
              <a:spcAft>
                <a:spcPts val="0"/>
              </a:spcAft>
              <a:defRPr/>
            </a:pPr>
            <a:r>
              <a:rPr lang="ko-KR" altLang="en-US" dirty="0" smtClean="0"/>
              <a:t>가능하면 학습 결과를 간단한 형태로 표현하는 것이 좋다 </a:t>
            </a: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913" y="4724400"/>
            <a:ext cx="1533525" cy="16002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  <a:ea typeface="+mn-ea"/>
                <a:cs typeface="+mn-cs"/>
              </a:rPr>
              <a:t>(1,2) -&gt; 3</a:t>
            </a: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  <a:ea typeface="+mn-ea"/>
                <a:cs typeface="+mn-cs"/>
              </a:rPr>
              <a:t>(4,8) -&gt; 12</a:t>
            </a: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  <a:ea typeface="+mn-ea"/>
                <a:cs typeface="+mn-cs"/>
              </a:rPr>
              <a:t>(10,13) </a:t>
            </a:r>
            <a:r>
              <a:rPr lang="en-US" sz="1400">
                <a:latin typeface="+mn-lt"/>
                <a:ea typeface="+mn-ea"/>
                <a:cs typeface="+mn-cs"/>
              </a:rPr>
              <a:t>-&gt; </a:t>
            </a:r>
            <a:r>
              <a:rPr lang="en-US" sz="1400" smtClean="0">
                <a:latin typeface="+mn-lt"/>
                <a:ea typeface="+mn-ea"/>
                <a:cs typeface="+mn-cs"/>
              </a:rPr>
              <a:t>23</a:t>
            </a:r>
            <a:endParaRPr lang="en-US" sz="1400" dirty="0">
              <a:latin typeface="+mn-lt"/>
              <a:ea typeface="+mn-ea"/>
              <a:cs typeface="+mn-cs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  <a:ea typeface="+mn-ea"/>
                <a:cs typeface="+mn-cs"/>
              </a:rPr>
              <a:t>(23,52) -&gt; 75</a:t>
            </a: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  <a:ea typeface="+mn-ea"/>
                <a:cs typeface="+mn-cs"/>
              </a:rPr>
              <a:t>(43,101) -&gt;144</a:t>
            </a: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  <a:ea typeface="+mn-ea"/>
                <a:cs typeface="+mn-cs"/>
              </a:rPr>
              <a:t>(14,31) -&gt; 45</a:t>
            </a: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  <a:ea typeface="+mn-ea"/>
                <a:cs typeface="+mn-cs"/>
              </a:rPr>
              <a:t>(123,15) -&gt; 138</a:t>
            </a:r>
          </a:p>
        </p:txBody>
      </p:sp>
      <p:grpSp>
        <p:nvGrpSpPr>
          <p:cNvPr id="5" name="그룹 4"/>
          <p:cNvGrpSpPr>
            <a:grpSpLocks/>
          </p:cNvGrpSpPr>
          <p:nvPr/>
        </p:nvGrpSpPr>
        <p:grpSpPr bwMode="auto">
          <a:xfrm>
            <a:off x="2987675" y="5241925"/>
            <a:ext cx="2016125" cy="433388"/>
            <a:chOff x="1630417" y="3970455"/>
            <a:chExt cx="1514819" cy="432048"/>
          </a:xfrm>
        </p:grpSpPr>
        <p:sp>
          <p:nvSpPr>
            <p:cNvPr id="6" name="오른쪽 화살표 5"/>
            <p:cNvSpPr/>
            <p:nvPr/>
          </p:nvSpPr>
          <p:spPr>
            <a:xfrm>
              <a:off x="1630417" y="4043254"/>
              <a:ext cx="287458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993019" y="3970455"/>
              <a:ext cx="1152217" cy="432048"/>
            </a:xfrm>
            <a:prstGeom prst="rect">
              <a:avLst/>
            </a:prstGeom>
            <a:solidFill>
              <a:srgbClr val="FFEE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학습알고리즘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/>
          <p:cNvGrpSpPr>
            <a:grpSpLocks/>
          </p:cNvGrpSpPr>
          <p:nvPr/>
        </p:nvGrpSpPr>
        <p:grpSpPr bwMode="auto">
          <a:xfrm>
            <a:off x="5219700" y="5046663"/>
            <a:ext cx="2232025" cy="865187"/>
            <a:chOff x="5494190" y="4702301"/>
            <a:chExt cx="1500512" cy="864096"/>
          </a:xfrm>
        </p:grpSpPr>
        <p:pic>
          <p:nvPicPr>
            <p:cNvPr id="1025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2574" y="4702301"/>
              <a:ext cx="1152128" cy="864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254" name="그룹 9"/>
            <p:cNvGrpSpPr>
              <a:grpSpLocks/>
            </p:cNvGrpSpPr>
            <p:nvPr/>
          </p:nvGrpSpPr>
          <p:grpSpPr bwMode="auto">
            <a:xfrm>
              <a:off x="5494190" y="4878458"/>
              <a:ext cx="1343478" cy="523220"/>
              <a:chOff x="3163551" y="3951493"/>
              <a:chExt cx="1343478" cy="523220"/>
            </a:xfrm>
          </p:grpSpPr>
          <p:sp>
            <p:nvSpPr>
              <p:cNvPr id="11" name="오른쪽 화살표 10"/>
              <p:cNvSpPr/>
              <p:nvPr/>
            </p:nvSpPr>
            <p:spPr>
              <a:xfrm>
                <a:off x="3163551" y="4022674"/>
                <a:ext cx="288149" cy="28856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110" y="3951493"/>
                <a:ext cx="786919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163" r="-521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p:grpSp>
      </p:grpSp>
      <p:grpSp>
        <p:nvGrpSpPr>
          <p:cNvPr id="13" name="그룹 12"/>
          <p:cNvGrpSpPr>
            <a:grpSpLocks/>
          </p:cNvGrpSpPr>
          <p:nvPr/>
        </p:nvGrpSpPr>
        <p:grpSpPr bwMode="auto">
          <a:xfrm>
            <a:off x="5813425" y="4545013"/>
            <a:ext cx="792163" cy="528637"/>
            <a:chOff x="3467070" y="3230091"/>
            <a:chExt cx="792088" cy="527429"/>
          </a:xfrm>
        </p:grpSpPr>
        <p:sp>
          <p:nvSpPr>
            <p:cNvPr id="10251" name="TextBox 13"/>
            <p:cNvSpPr txBox="1">
              <a:spLocks noChangeArrowheads="1"/>
            </p:cNvSpPr>
            <p:nvPr/>
          </p:nvSpPr>
          <p:spPr bwMode="auto">
            <a:xfrm>
              <a:off x="3467070" y="3230091"/>
              <a:ext cx="7920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r>
                <a:rPr lang="en-US" altLang="en-US" sz="1400"/>
                <a:t>(97,16)</a:t>
              </a:r>
            </a:p>
          </p:txBody>
        </p:sp>
        <p:sp>
          <p:nvSpPr>
            <p:cNvPr id="15" name="아래쪽 화살표 14"/>
            <p:cNvSpPr/>
            <p:nvPr/>
          </p:nvSpPr>
          <p:spPr>
            <a:xfrm>
              <a:off x="3790889" y="3542113"/>
              <a:ext cx="144449" cy="215407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516688" y="5949950"/>
            <a:ext cx="10541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lang="en-US" altLang="en-US" sz="1400"/>
              <a:t>113</a:t>
            </a:r>
          </a:p>
        </p:txBody>
      </p:sp>
      <p:sp>
        <p:nvSpPr>
          <p:cNvPr id="17" name="아래쪽 화살표 16"/>
          <p:cNvSpPr/>
          <p:nvPr/>
        </p:nvSpPr>
        <p:spPr>
          <a:xfrm>
            <a:off x="6985000" y="5805488"/>
            <a:ext cx="142875" cy="2159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TextBox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55976" y="6237312"/>
            <a:ext cx="4536504" cy="523220"/>
          </a:xfrm>
          <a:prstGeom prst="rect">
            <a:avLst/>
          </a:prstGeom>
          <a:blipFill rotWithShape="1">
            <a:blip r:embed="rId4"/>
            <a:stretch>
              <a:fillRect b="-5814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기계학습</a:t>
            </a: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pPr lvl="1"/>
            <a:r>
              <a:rPr lang="ko-KR" altLang="en-US" b="1" smtClean="0">
                <a:solidFill>
                  <a:srgbClr val="0000FF"/>
                </a:solidFill>
              </a:rPr>
              <a:t>오컴의 면도날</a:t>
            </a:r>
            <a:r>
              <a:rPr lang="en-US" altLang="ko-KR" smtClean="0"/>
              <a:t>(Occam’s razor)</a:t>
            </a:r>
            <a:r>
              <a:rPr lang="ko-KR" altLang="en-US" smtClean="0"/>
              <a:t> </a:t>
            </a:r>
            <a:r>
              <a:rPr lang="ko-KR" altLang="en-US" b="1" smtClean="0"/>
              <a:t>원리</a:t>
            </a:r>
            <a:r>
              <a:rPr lang="ko-KR" altLang="en-US" smtClean="0"/>
              <a:t>에 따른 선택 </a:t>
            </a:r>
            <a:endParaRPr lang="en-US" altLang="ko-KR" smtClean="0"/>
          </a:p>
          <a:p>
            <a:pPr lvl="1"/>
            <a:endParaRPr lang="ko-KR" altLang="en-US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88" y="3848100"/>
            <a:ext cx="5127625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타원 5"/>
          <p:cNvSpPr/>
          <p:nvPr/>
        </p:nvSpPr>
        <p:spPr>
          <a:xfrm>
            <a:off x="8893175" y="6597650"/>
            <a:ext cx="142875" cy="144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1270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2060575"/>
            <a:ext cx="3532188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i-8 기계학습-최종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ai-8 기계학습-최종</Template>
  <TotalTime>1731</TotalTime>
  <Words>1901</Words>
  <Application>Microsoft Office PowerPoint</Application>
  <PresentationFormat>화면 슬라이드 쇼(4:3)</PresentationFormat>
  <Paragraphs>546</Paragraphs>
  <Slides>42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1" baseType="lpstr">
      <vt:lpstr>HY견고딕</vt:lpstr>
      <vt:lpstr>HY그래픽</vt:lpstr>
      <vt:lpstr>돋움</vt:lpstr>
      <vt:lpstr>맑은 고딕</vt:lpstr>
      <vt:lpstr>Arial</vt:lpstr>
      <vt:lpstr>Cambria Math</vt:lpstr>
      <vt:lpstr>Comic Sans MS</vt:lpstr>
      <vt:lpstr>Wingdings</vt:lpstr>
      <vt:lpstr>ai-8 기계학습-최종</vt:lpstr>
      <vt:lpstr>기계 학습</vt:lpstr>
      <vt:lpstr>기계 학습  Part I</vt:lpstr>
      <vt:lpstr>1. 기계학습 </vt:lpstr>
      <vt:lpstr>기계학습</vt:lpstr>
      <vt:lpstr>기계학습  </vt:lpstr>
      <vt:lpstr>기계학습</vt:lpstr>
      <vt:lpstr>기계학습  </vt:lpstr>
      <vt:lpstr>기계학습</vt:lpstr>
      <vt:lpstr>기계학습</vt:lpstr>
      <vt:lpstr>2. 기계학습의 종류  </vt:lpstr>
      <vt:lpstr>3. 기계학습 대상 문제</vt:lpstr>
      <vt:lpstr>3.1 지도학습 – 분류 </vt:lpstr>
      <vt:lpstr>분류</vt:lpstr>
      <vt:lpstr>분류</vt:lpstr>
      <vt:lpstr>분류</vt:lpstr>
      <vt:lpstr>분류 </vt:lpstr>
      <vt:lpstr>분류</vt:lpstr>
      <vt:lpstr>분류</vt:lpstr>
      <vt:lpstr>분류</vt:lpstr>
      <vt:lpstr>분류</vt:lpstr>
      <vt:lpstr>분류</vt:lpstr>
      <vt:lpstr>분류</vt:lpstr>
      <vt:lpstr>분류</vt:lpstr>
      <vt:lpstr>분류</vt:lpstr>
      <vt:lpstr>3.2 지도학습 - 회귀</vt:lpstr>
      <vt:lpstr>회귀</vt:lpstr>
      <vt:lpstr>회귀</vt:lpstr>
      <vt:lpstr>회귀 </vt:lpstr>
      <vt:lpstr>회귀 </vt:lpstr>
      <vt:lpstr>3.3 비지도학습</vt:lpstr>
      <vt:lpstr>군집화</vt:lpstr>
      <vt:lpstr>군집화</vt:lpstr>
      <vt:lpstr>3.4 비지도 학습 – 밀도 추정</vt:lpstr>
      <vt:lpstr>밀도 추정</vt:lpstr>
      <vt:lpstr>3.5 비지도 학습 – 차원축소</vt:lpstr>
      <vt:lpstr>차원축소</vt:lpstr>
      <vt:lpstr>차원축소</vt:lpstr>
      <vt:lpstr>3.6 이상치 탐지 </vt:lpstr>
      <vt:lpstr>이상치 탐지</vt:lpstr>
      <vt:lpstr>이상치 탐지</vt:lpstr>
      <vt:lpstr>3.7 반지도 학습</vt:lpstr>
      <vt:lpstr>반지도 학습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기계 학습</dc:title>
  <dc:creator>kmlee</dc:creator>
  <cp:lastModifiedBy>kmlee</cp:lastModifiedBy>
  <cp:revision>36</cp:revision>
  <cp:lastPrinted>2016-08-04T13:38:04Z</cp:lastPrinted>
  <dcterms:created xsi:type="dcterms:W3CDTF">2016-08-04T08:27:08Z</dcterms:created>
  <dcterms:modified xsi:type="dcterms:W3CDTF">2018-09-17T15:05:26Z</dcterms:modified>
</cp:coreProperties>
</file>