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64">
          <p15:clr>
            <a:srgbClr val="A4A3A4"/>
          </p15:clr>
        </p15:guide>
        <p15:guide id="2" pos="3840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2591">
          <p15:clr>
            <a:srgbClr val="A4A3A4"/>
          </p15:clr>
        </p15:guide>
        <p15:guide id="5" pos="960">
          <p15:clr>
            <a:srgbClr val="A4A3A4"/>
          </p15:clr>
        </p15:guide>
        <p15:guide id="6" orient="horz" pos="1774">
          <p15:clr>
            <a:srgbClr val="A4A3A4"/>
          </p15:clr>
        </p15:guide>
        <p15:guide id="7" orient="horz" pos="504">
          <p15:clr>
            <a:srgbClr val="A4A3A4"/>
          </p15:clr>
        </p15:guide>
        <p15:guide id="8" pos="506">
          <p15:clr>
            <a:srgbClr val="A4A3A4"/>
          </p15:clr>
        </p15:guide>
        <p15:guide id="9" pos="7174">
          <p15:clr>
            <a:srgbClr val="A4A3A4"/>
          </p15:clr>
        </p15:guide>
        <p15:guide id="10" pos="846">
          <p15:clr>
            <a:srgbClr val="A4A3A4"/>
          </p15:clr>
        </p15:guide>
        <p15:guide id="11" pos="10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hCfI8x8e+vMwLnJiicWQsSOrVe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579279-D3E6-402A-BBF2-5DEF184A3A5E}">
  <a:tblStyle styleId="{D2579279-D3E6-402A-BBF2-5DEF184A3A5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2E8"/>
          </a:solidFill>
        </a:fill>
      </a:tcStyle>
    </a:wholeTbl>
    <a:band1H>
      <a:tcTxStyle/>
      <a:tcStyle>
        <a:tcBdr/>
        <a:fill>
          <a:solidFill>
            <a:srgbClr val="CCE5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E5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39" y="67"/>
      </p:cViewPr>
      <p:guideLst>
        <p:guide orient="horz" pos="2364"/>
        <p:guide pos="3840"/>
        <p:guide pos="3999"/>
        <p:guide orient="horz" pos="2591"/>
        <p:guide pos="960"/>
        <p:guide orient="horz" pos="1774"/>
        <p:guide orient="horz" pos="504"/>
        <p:guide pos="506"/>
        <p:guide pos="7174"/>
        <p:guide pos="846"/>
        <p:guide pos="105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50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43de4a453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g343de4a453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343de4a453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g343de4a453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지">
  <p:cSld name="표지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3"/>
          <p:cNvSpPr/>
          <p:nvPr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3"/>
          <p:cNvSpPr/>
          <p:nvPr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3"/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43"/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20" name="Google Shape;20;p43"/>
          <p:cNvCxnSpPr/>
          <p:nvPr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>
  <p:cSld name="간지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4"/>
          <p:cNvSpPr txBox="1">
            <a:spLocks noGrp="1"/>
          </p:cNvSpPr>
          <p:nvPr>
            <p:ph type="body" idx="1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06436"/>
              </a:buClr>
              <a:buSzPts val="4800"/>
              <a:buNone/>
              <a:defRPr sz="4800">
                <a:solidFill>
                  <a:srgbClr val="F0643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4"/>
          <p:cNvSpPr/>
          <p:nvPr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4"/>
          <p:cNvSpPr/>
          <p:nvPr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" name="Google Shape;25;p44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6" name="Google Shape;26;p44"/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44"/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4"/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44"/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44"/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4"/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지1">
  <p:cSld name="내지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5"/>
          <p:cNvSpPr/>
          <p:nvPr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5"/>
          <p:cNvSpPr/>
          <p:nvPr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5"/>
          <p:cNvSpPr txBox="1">
            <a:spLocks noGrp="1"/>
          </p:cNvSpPr>
          <p:nvPr>
            <p:ph type="sldNum" idx="12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45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  <a:defRPr sz="3000" b="1">
                <a:solidFill>
                  <a:srgbClr val="F0643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5"/>
          <p:cNvSpPr txBox="1">
            <a:spLocks noGrp="1"/>
          </p:cNvSpPr>
          <p:nvPr>
            <p:ph type="body" idx="1"/>
          </p:nvPr>
        </p:nvSpPr>
        <p:spPr>
          <a:xfrm>
            <a:off x="1030287" y="1415600"/>
            <a:ext cx="10080625" cy="4630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5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6"/>
          <p:cNvSpPr/>
          <p:nvPr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6"/>
          <p:cNvSpPr/>
          <p:nvPr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46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  <a:defRPr sz="3000" b="1">
                <a:solidFill>
                  <a:srgbClr val="F0643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6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46"/>
          <p:cNvSpPr txBox="1">
            <a:spLocks noGrp="1"/>
          </p:cNvSpPr>
          <p:nvPr>
            <p:ph type="body" idx="1"/>
          </p:nvPr>
        </p:nvSpPr>
        <p:spPr>
          <a:xfrm>
            <a:off x="487015" y="815008"/>
            <a:ext cx="11281052" cy="218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6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>
  <p:cSld name="목차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7"/>
          <p:cNvSpPr/>
          <p:nvPr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47"/>
          <p:cNvSpPr txBox="1">
            <a:spLocks noGrp="1"/>
          </p:cNvSpPr>
          <p:nvPr>
            <p:ph type="body" idx="1"/>
          </p:nvPr>
        </p:nvSpPr>
        <p:spPr>
          <a:xfrm>
            <a:off x="4632325" y="3242853"/>
            <a:ext cx="7559675" cy="70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7"/>
          <p:cNvSpPr txBox="1">
            <a:spLocks noGrp="1"/>
          </p:cNvSpPr>
          <p:nvPr>
            <p:ph type="body" idx="2"/>
          </p:nvPr>
        </p:nvSpPr>
        <p:spPr>
          <a:xfrm>
            <a:off x="4632324" y="4074122"/>
            <a:ext cx="7559675" cy="70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7"/>
          <p:cNvSpPr txBox="1">
            <a:spLocks noGrp="1"/>
          </p:cNvSpPr>
          <p:nvPr>
            <p:ph type="body" idx="3"/>
          </p:nvPr>
        </p:nvSpPr>
        <p:spPr>
          <a:xfrm>
            <a:off x="4632323" y="4910800"/>
            <a:ext cx="7559675" cy="70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47"/>
          <p:cNvSpPr/>
          <p:nvPr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47"/>
          <p:cNvGrpSpPr/>
          <p:nvPr/>
        </p:nvGrpSpPr>
        <p:grpSpPr>
          <a:xfrm>
            <a:off x="11568567" y="267121"/>
            <a:ext cx="320022" cy="359778"/>
            <a:chOff x="3567553" y="1499912"/>
            <a:chExt cx="320022" cy="359778"/>
          </a:xfrm>
        </p:grpSpPr>
        <p:sp>
          <p:nvSpPr>
            <p:cNvPr id="53" name="Google Shape;53;p47"/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47"/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47"/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47"/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47"/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47"/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59;p47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  <a:defRPr sz="3000" b="1">
                <a:solidFill>
                  <a:srgbClr val="F0643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8"/>
          <p:cNvSpPr/>
          <p:nvPr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48"/>
          <p:cNvSpPr/>
          <p:nvPr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48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  <a:defRPr sz="3000" b="1">
                <a:solidFill>
                  <a:srgbClr val="F0643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8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48"/>
          <p:cNvSpPr txBox="1">
            <a:spLocks noGrp="1"/>
          </p:cNvSpPr>
          <p:nvPr>
            <p:ph type="body" idx="1"/>
          </p:nvPr>
        </p:nvSpPr>
        <p:spPr>
          <a:xfrm>
            <a:off x="487015" y="815009"/>
            <a:ext cx="11281052" cy="781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48"/>
          <p:cNvSpPr txBox="1">
            <a:spLocks noGrp="1"/>
          </p:cNvSpPr>
          <p:nvPr>
            <p:ph type="body" idx="2"/>
          </p:nvPr>
        </p:nvSpPr>
        <p:spPr>
          <a:xfrm>
            <a:off x="691375" y="2233552"/>
            <a:ext cx="5254625" cy="319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48"/>
          <p:cNvSpPr txBox="1">
            <a:spLocks noGrp="1"/>
          </p:cNvSpPr>
          <p:nvPr>
            <p:ph type="body" idx="3"/>
          </p:nvPr>
        </p:nvSpPr>
        <p:spPr>
          <a:xfrm>
            <a:off x="6437106" y="2233552"/>
            <a:ext cx="5254625" cy="319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48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흰색 배경">
  <p:cSld name="흰색 배경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9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bream_smel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>
            <a:spLocks noGrp="1"/>
          </p:cNvSpPr>
          <p:nvPr>
            <p:ph type="ctrTitle"/>
          </p:nvPr>
        </p:nvSpPr>
        <p:spPr>
          <a:xfrm>
            <a:off x="1020350" y="1780334"/>
            <a:ext cx="7291312" cy="3591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</a:pPr>
            <a:r>
              <a:rPr lang="en-US" dirty="0" err="1"/>
              <a:t>혼자</a:t>
            </a:r>
            <a:r>
              <a:rPr lang="en-US" dirty="0"/>
              <a:t> </a:t>
            </a:r>
            <a:r>
              <a:rPr lang="en-US" dirty="0" err="1"/>
              <a:t>공부하는</a:t>
            </a:r>
            <a:br>
              <a:rPr lang="en-US" dirty="0"/>
            </a:br>
            <a:r>
              <a:rPr lang="en-US" dirty="0" err="1"/>
              <a:t>머신러닝+딥러닝</a:t>
            </a:r>
            <a:br>
              <a:rPr lang="en-US" dirty="0"/>
            </a:br>
            <a:r>
              <a:rPr lang="en-US" dirty="0"/>
              <a:t>(</a:t>
            </a:r>
            <a:r>
              <a:rPr lang="ko-KR" altLang="en-US" dirty="0"/>
              <a:t>개정판</a:t>
            </a:r>
            <a:r>
              <a:rPr lang="en-US" altLang="ko-KR" dirty="0"/>
              <a:t>)</a:t>
            </a:r>
            <a:endParaRPr b="1" dirty="0"/>
          </a:p>
        </p:txBody>
      </p:sp>
      <p:sp>
        <p:nvSpPr>
          <p:cNvPr id="76" name="Google Shape;76;p1"/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한국공학</a:t>
            </a:r>
            <a:r>
              <a:rPr lang="en-US" dirty="0" err="1"/>
              <a:t>대학교</a:t>
            </a:r>
            <a:r>
              <a:rPr lang="en-US" dirty="0"/>
              <a:t> </a:t>
            </a:r>
            <a:r>
              <a:rPr lang="ko-KR" altLang="en-US" dirty="0" err="1"/>
              <a:t>게임공</a:t>
            </a:r>
            <a:r>
              <a:rPr lang="en-US" dirty="0" err="1"/>
              <a:t>학과</a:t>
            </a:r>
            <a:endParaRPr dirty="0"/>
          </a:p>
          <a:p>
            <a:pPr marL="2286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이재영</a:t>
            </a:r>
            <a:endParaRPr dirty="0"/>
          </a:p>
        </p:txBody>
      </p:sp>
      <p:sp>
        <p:nvSpPr>
          <p:cNvPr id="77" name="Google Shape;77;p1"/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F2F2F2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1020350" y="851445"/>
            <a:ext cx="88160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02 데이터 다루기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"/>
          <p:cNvPicPr preferRelativeResize="0"/>
          <p:nvPr/>
        </p:nvPicPr>
        <p:blipFill>
          <a:blip r:embed="rId3"/>
          <a:srcRect/>
          <a:stretch/>
        </p:blipFill>
        <p:spPr>
          <a:xfrm>
            <a:off x="8093163" y="1393372"/>
            <a:ext cx="2342948" cy="331188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2-1 훈련 세트와 테스트 세트(4)</a:t>
            </a:r>
            <a:endParaRPr/>
          </a:p>
        </p:txBody>
      </p:sp>
      <p:sp>
        <p:nvSpPr>
          <p:cNvPr id="251" name="Google Shape;251;p10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52" name="Google Shape;252;p10"/>
          <p:cNvSpPr txBox="1">
            <a:spLocks noGrp="1"/>
          </p:cNvSpPr>
          <p:nvPr>
            <p:ph type="body" idx="1"/>
          </p:nvPr>
        </p:nvSpPr>
        <p:spPr>
          <a:xfrm>
            <a:off x="486000" y="1080000"/>
            <a:ext cx="11281052" cy="539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훈련 세트와 테스트 세트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훈련할 때 사용하지 않은 데이터로 평가하기 위해, 훈련 데이터에서 일부를 떼어 내어 테스트 세트로 사용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먼저 1장에서처럼 도미와 빙어의 데이터를 합쳐 하나의 파이썬 리스트로 준비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1장 3절과 같이 생선의 길이와 무게를 위한 리스트를 준비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손코딩 소스 http://bit.ly/bream_smelt에서 복사하여 학습에 활용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두 파이썬 리스트를 순회하면서 각 생선의 길이와 무게를 하나의 리스트로 담은 2차원 리스트 생성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샘플(sample): 하나의 생선 데이터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도미와 빙어는 각각 35마리, 14마리가 있으므로 </a:t>
            </a:r>
            <a:br>
              <a:rPr lang="en-US"/>
            </a:br>
            <a:r>
              <a:rPr lang="en-US"/>
              <a:t>전체 데이터는 49개의 샘플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사용하는 특성은 길이와 무게 2개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이 데이터의 처음 35개를 훈련 세트로, 나머지 14개를 </a:t>
            </a:r>
            <a:br>
              <a:rPr lang="en-US"/>
            </a:br>
            <a:r>
              <a:rPr lang="en-US"/>
              <a:t>테스트 세트로 사용</a:t>
            </a:r>
            <a:endParaRPr/>
          </a:p>
        </p:txBody>
      </p:sp>
      <p:sp>
        <p:nvSpPr>
          <p:cNvPr id="253" name="Google Shape;253;p10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254" name="Google Shape;254;p10"/>
          <p:cNvGraphicFramePr/>
          <p:nvPr/>
        </p:nvGraphicFramePr>
        <p:xfrm>
          <a:off x="1731393" y="3711806"/>
          <a:ext cx="6280150" cy="51817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fish_data = [[l, w] for l, w in zip(fish_length, fish_weight)]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fish_target = [1]*35 + [0]*14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5" name="Google Shape;25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2430" y="4348059"/>
            <a:ext cx="4259377" cy="2009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2-1 훈련 세트와 테스트 세트(5)</a:t>
            </a:r>
            <a:endParaRPr/>
          </a:p>
        </p:txBody>
      </p:sp>
      <p:sp>
        <p:nvSpPr>
          <p:cNvPr id="261" name="Google Shape;261;p11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62" name="Google Shape;262;p11"/>
          <p:cNvSpPr txBox="1">
            <a:spLocks noGrp="1"/>
          </p:cNvSpPr>
          <p:nvPr>
            <p:ph type="body" idx="1"/>
          </p:nvPr>
        </p:nvSpPr>
        <p:spPr>
          <a:xfrm>
            <a:off x="429437" y="1080000"/>
            <a:ext cx="11663171" cy="539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훈련 세트와 테스트 세트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훈련할 때 사용하지 않은 데이터로 평가하기 위해, 훈련 데이터에서 일부를 떼어 내어 테스트 세트로 사용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먼저 사이킷런의 KNeighborsClassifier 클래스를 임포트하고 모델 객체를 생성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전체 데이터에서 처음 35개를 선택 - 슬라이싱 연산으로 인덱스의 범위를 지정하여 원소를 여러 개 선택</a:t>
            </a:r>
            <a:br>
              <a:rPr lang="en-US"/>
            </a:br>
            <a:br>
              <a:rPr lang="en-US"/>
            </a:br>
            <a:endParaRPr sz="100"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슬라이싱을 사용할 때는 마지막 인덱스의 원소는 포함되지 않는다는 점을 주의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생선 데이터에서 처음 35개와 나머지 14개를 선택</a:t>
            </a:r>
            <a:endParaRPr/>
          </a:p>
        </p:txBody>
      </p:sp>
      <p:sp>
        <p:nvSpPr>
          <p:cNvPr id="263" name="Google Shape;263;p11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264" name="Google Shape;264;p11"/>
          <p:cNvGraphicFramePr/>
          <p:nvPr/>
        </p:nvGraphicFramePr>
        <p:xfrm>
          <a:off x="1684255" y="3341392"/>
          <a:ext cx="2108200" cy="30481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210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print(fish_data[0:5])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5" name="Google Shape;265;p11"/>
          <p:cNvSpPr txBox="1"/>
          <p:nvPr/>
        </p:nvSpPr>
        <p:spPr>
          <a:xfrm>
            <a:off x="4525291" y="3323284"/>
            <a:ext cx="70802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05A04"/>
                </a:solidFill>
                <a:latin typeface="Calibri"/>
                <a:ea typeface="Calibri"/>
                <a:cs typeface="Calibri"/>
                <a:sym typeface="Calibri"/>
              </a:rPr>
              <a:t>[[25.4, 242.0], [26.3, 290.0], [26.5, 340.0], [29.0, 363.0], [29.0, 430.0]]</a:t>
            </a:r>
            <a:endParaRPr sz="1800">
              <a:solidFill>
                <a:srgbClr val="205A0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p11"/>
          <p:cNvCxnSpPr/>
          <p:nvPr/>
        </p:nvCxnSpPr>
        <p:spPr>
          <a:xfrm>
            <a:off x="4005577" y="3518800"/>
            <a:ext cx="388108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aphicFrame>
        <p:nvGraphicFramePr>
          <p:cNvPr id="267" name="Google Shape;267;p11"/>
          <p:cNvGraphicFramePr/>
          <p:nvPr/>
        </p:nvGraphicFramePr>
        <p:xfrm>
          <a:off x="1684255" y="2320527"/>
          <a:ext cx="6096000" cy="51817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from sklearn.neighbors import KNeighborsClassifier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kn = KNeighborsClassifier()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8" name="Google Shape;268;p11"/>
          <p:cNvGraphicFramePr/>
          <p:nvPr/>
        </p:nvGraphicFramePr>
        <p:xfrm>
          <a:off x="1684255" y="4466571"/>
          <a:ext cx="6096000" cy="179833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205A04"/>
                          </a:solidFill>
                        </a:rPr>
                        <a:t># 훈련 세트로 입력값 중 0부터 34번째 인덱스까지 사용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train_input = fish_data[:35]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205A04"/>
                          </a:solidFill>
                        </a:rPr>
                        <a:t># 훈련 세트로 타깃값 중 0부터 34번째 인덱스까지 사용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train_target = fish_target[:35]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205A04"/>
                          </a:solidFill>
                        </a:rPr>
                        <a:t># 테스트 세트로 입력값 중 35번째부터 마지막 인덱스까지 사용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test_input = fish_data[35:]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205A04"/>
                          </a:solidFill>
                        </a:rPr>
                        <a:t># 테스트 세트로 타깃값 중 35번째부터 마지막 인덱스까지 사용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test_target = fish_target[35:]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2-1 훈련 세트와 테스트 세트(6)</a:t>
            </a:r>
            <a:endParaRPr/>
          </a:p>
        </p:txBody>
      </p:sp>
      <p:sp>
        <p:nvSpPr>
          <p:cNvPr id="274" name="Google Shape;274;p12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75" name="Google Shape;275;p12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805538" cy="539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dirty="0" err="1"/>
              <a:t>훈련</a:t>
            </a:r>
            <a:r>
              <a:rPr lang="en-US" dirty="0"/>
              <a:t> </a:t>
            </a:r>
            <a:r>
              <a:rPr lang="en-US" dirty="0" err="1"/>
              <a:t>세트와</a:t>
            </a:r>
            <a:r>
              <a:rPr lang="en-US" dirty="0"/>
              <a:t> </a:t>
            </a:r>
            <a:r>
              <a:rPr lang="en-US" dirty="0" err="1"/>
              <a:t>테스트</a:t>
            </a:r>
            <a:r>
              <a:rPr lang="en-US" dirty="0"/>
              <a:t> </a:t>
            </a:r>
            <a:r>
              <a:rPr lang="en-US" dirty="0" err="1"/>
              <a:t>세트</a:t>
            </a:r>
            <a:endParaRPr dirty="0"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 dirty="0" err="1"/>
              <a:t>훈련할</a:t>
            </a:r>
            <a:r>
              <a:rPr lang="en-US" dirty="0"/>
              <a:t> 때 </a:t>
            </a:r>
            <a:r>
              <a:rPr lang="en-US" dirty="0" err="1"/>
              <a:t>사용하지</a:t>
            </a:r>
            <a:r>
              <a:rPr lang="en-US" dirty="0"/>
              <a:t> </a:t>
            </a:r>
            <a:r>
              <a:rPr lang="en-US" dirty="0" err="1"/>
              <a:t>않은</a:t>
            </a:r>
            <a:r>
              <a:rPr lang="en-US" dirty="0"/>
              <a:t> </a:t>
            </a:r>
            <a:r>
              <a:rPr lang="en-US" dirty="0" err="1"/>
              <a:t>데이터로</a:t>
            </a:r>
            <a:r>
              <a:rPr lang="en-US" dirty="0"/>
              <a:t> </a:t>
            </a:r>
            <a:r>
              <a:rPr lang="en-US" dirty="0" err="1"/>
              <a:t>평가하기</a:t>
            </a:r>
            <a:r>
              <a:rPr lang="en-US" dirty="0"/>
              <a:t> </a:t>
            </a:r>
            <a:r>
              <a:rPr lang="en-US" dirty="0" err="1"/>
              <a:t>위해</a:t>
            </a:r>
            <a:r>
              <a:rPr lang="en-US" dirty="0"/>
              <a:t>, </a:t>
            </a:r>
            <a:r>
              <a:rPr lang="en-US" dirty="0" err="1"/>
              <a:t>훈련</a:t>
            </a:r>
            <a:r>
              <a:rPr lang="en-US" dirty="0"/>
              <a:t> </a:t>
            </a:r>
            <a:r>
              <a:rPr lang="en-US" dirty="0" err="1"/>
              <a:t>데이터에서</a:t>
            </a:r>
            <a:r>
              <a:rPr lang="en-US" dirty="0"/>
              <a:t> </a:t>
            </a:r>
            <a:r>
              <a:rPr lang="en-US" dirty="0" err="1"/>
              <a:t>일부를</a:t>
            </a:r>
            <a:r>
              <a:rPr lang="en-US" dirty="0"/>
              <a:t> </a:t>
            </a:r>
            <a:r>
              <a:rPr lang="en-US" dirty="0" err="1"/>
              <a:t>떼어</a:t>
            </a:r>
            <a:r>
              <a:rPr lang="en-US" dirty="0"/>
              <a:t> </a:t>
            </a:r>
            <a:r>
              <a:rPr lang="en-US" dirty="0" err="1"/>
              <a:t>내어</a:t>
            </a:r>
            <a:r>
              <a:rPr lang="en-US" dirty="0"/>
              <a:t> </a:t>
            </a:r>
            <a:r>
              <a:rPr lang="en-US" dirty="0" err="1"/>
              <a:t>테스트</a:t>
            </a:r>
            <a:r>
              <a:rPr lang="en-US" dirty="0"/>
              <a:t> </a:t>
            </a:r>
            <a:r>
              <a:rPr lang="en-US" dirty="0" err="1"/>
              <a:t>세트로</a:t>
            </a:r>
            <a:r>
              <a:rPr lang="en-US" dirty="0"/>
              <a:t> </a:t>
            </a:r>
            <a:r>
              <a:rPr lang="en-US" dirty="0" err="1"/>
              <a:t>사용</a:t>
            </a:r>
            <a:endParaRPr dirty="0"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 err="1"/>
              <a:t>훈련</a:t>
            </a:r>
            <a:r>
              <a:rPr lang="en-US" dirty="0"/>
              <a:t> </a:t>
            </a:r>
            <a:r>
              <a:rPr lang="en-US" dirty="0" err="1"/>
              <a:t>세트로</a:t>
            </a:r>
            <a:r>
              <a:rPr lang="en-US" dirty="0"/>
              <a:t> fit( ) </a:t>
            </a:r>
            <a:r>
              <a:rPr lang="en-US" dirty="0" err="1"/>
              <a:t>메서드를</a:t>
            </a:r>
            <a:r>
              <a:rPr lang="en-US" dirty="0"/>
              <a:t> </a:t>
            </a:r>
            <a:r>
              <a:rPr lang="en-US" dirty="0" err="1"/>
              <a:t>호출해</a:t>
            </a:r>
            <a:r>
              <a:rPr lang="en-US" dirty="0"/>
              <a:t> </a:t>
            </a:r>
            <a:r>
              <a:rPr lang="en-US" dirty="0" err="1"/>
              <a:t>모델을</a:t>
            </a:r>
            <a:r>
              <a:rPr lang="en-US" dirty="0"/>
              <a:t> </a:t>
            </a:r>
            <a:r>
              <a:rPr lang="en-US" dirty="0" err="1"/>
              <a:t>훈련하고</a:t>
            </a:r>
            <a:r>
              <a:rPr lang="en-US" dirty="0"/>
              <a:t>, </a:t>
            </a:r>
            <a:r>
              <a:rPr lang="en-US" dirty="0" err="1"/>
              <a:t>테스트</a:t>
            </a:r>
            <a:r>
              <a:rPr lang="en-US" dirty="0"/>
              <a:t> </a:t>
            </a:r>
            <a:r>
              <a:rPr lang="en-US" dirty="0" err="1"/>
              <a:t>세트로</a:t>
            </a:r>
            <a:r>
              <a:rPr lang="en-US" dirty="0"/>
              <a:t> score( ) </a:t>
            </a:r>
            <a:r>
              <a:rPr lang="en-US" dirty="0" err="1"/>
              <a:t>메서드를</a:t>
            </a:r>
            <a:r>
              <a:rPr lang="en-US" dirty="0"/>
              <a:t> </a:t>
            </a:r>
            <a:r>
              <a:rPr lang="en-US" dirty="0" err="1"/>
              <a:t>호출해</a:t>
            </a:r>
            <a:r>
              <a:rPr lang="en-US" dirty="0"/>
              <a:t> </a:t>
            </a:r>
            <a:r>
              <a:rPr lang="en-US" dirty="0" err="1"/>
              <a:t>평가</a:t>
            </a:r>
            <a:endParaRPr dirty="0"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 err="1"/>
              <a:t>정확도가</a:t>
            </a:r>
            <a:r>
              <a:rPr lang="en-US" dirty="0"/>
              <a:t> 0.0? </a:t>
            </a:r>
            <a:endParaRPr dirty="0"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 err="1"/>
              <a:t>혼공머신이</a:t>
            </a:r>
            <a:r>
              <a:rPr lang="en-US" dirty="0"/>
              <a:t> </a:t>
            </a:r>
            <a:r>
              <a:rPr lang="en-US" dirty="0" err="1"/>
              <a:t>무엇을</a:t>
            </a:r>
            <a:r>
              <a:rPr lang="en-US" dirty="0"/>
              <a:t> </a:t>
            </a:r>
            <a:r>
              <a:rPr lang="en-US" dirty="0" err="1"/>
              <a:t>잘못한</a:t>
            </a:r>
            <a:r>
              <a:rPr lang="en-US" dirty="0"/>
              <a:t> </a:t>
            </a:r>
            <a:r>
              <a:rPr lang="en-US" dirty="0" err="1"/>
              <a:t>것일까</a:t>
            </a:r>
            <a:r>
              <a:rPr lang="en-US" dirty="0"/>
              <a:t>? </a:t>
            </a:r>
            <a:endParaRPr dirty="0"/>
          </a:p>
        </p:txBody>
      </p:sp>
      <p:sp>
        <p:nvSpPr>
          <p:cNvPr id="276" name="Google Shape;276;p12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277" name="Google Shape;277;p12"/>
          <p:cNvGraphicFramePr/>
          <p:nvPr/>
        </p:nvGraphicFramePr>
        <p:xfrm>
          <a:off x="1704617" y="2405891"/>
          <a:ext cx="3886200" cy="51817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kn = kn.fit(train_input, train_target)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kn.score(test_input, test_target)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8" name="Google Shape;278;p12"/>
          <p:cNvCxnSpPr/>
          <p:nvPr/>
        </p:nvCxnSpPr>
        <p:spPr>
          <a:xfrm>
            <a:off x="5884225" y="2668107"/>
            <a:ext cx="544513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9" name="Google Shape;279;p12"/>
          <p:cNvSpPr txBox="1"/>
          <p:nvPr/>
        </p:nvSpPr>
        <p:spPr>
          <a:xfrm>
            <a:off x="6722146" y="2476791"/>
            <a:ext cx="8191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2"/>
          <p:cNvSpPr/>
          <p:nvPr/>
        </p:nvSpPr>
        <p:spPr>
          <a:xfrm>
            <a:off x="1497043" y="4221103"/>
            <a:ext cx="9197914" cy="8172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205A04"/>
                </a:solidFill>
                <a:latin typeface="Calibri"/>
                <a:ea typeface="Calibri"/>
                <a:cs typeface="Calibri"/>
                <a:sym typeface="Calibri"/>
              </a:rPr>
              <a:t>코랩에서 코드 셀을 만들고 바로 실행하는 방법</a:t>
            </a:r>
            <a:endParaRPr sz="1400" b="1">
              <a:solidFill>
                <a:srgbClr val="205A0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05A0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05A04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205A04"/>
                </a:solidFill>
                <a:latin typeface="Calibri"/>
                <a:ea typeface="Calibri"/>
                <a:cs typeface="Calibri"/>
                <a:sym typeface="Calibri"/>
              </a:rPr>
              <a:t>코드 셀에서 입력을 끝낸 다음 바로 Alt + Enter 키를 누르면 바로 실행하고 그 아래 새 코드 셀을 만들어 줌</a:t>
            </a:r>
            <a:endParaRPr/>
          </a:p>
        </p:txBody>
      </p:sp>
      <p:pic>
        <p:nvPicPr>
          <p:cNvPr id="281" name="Google Shape;281;p12" descr="Lightbulb and gea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6567" y="4147515"/>
            <a:ext cx="455111" cy="455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2-1 훈련 세트와 테스트 세트(7)</a:t>
            </a:r>
            <a:endParaRPr/>
          </a:p>
        </p:txBody>
      </p:sp>
      <p:sp>
        <p:nvSpPr>
          <p:cNvPr id="287" name="Google Shape;287;p13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39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샘플링 편향(sampling bias)</a:t>
            </a: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훈련 세트와 테스트 세트에 샘플이 골고루 섞여 있지 않아 샘플링이 한쪽으로 치우침</a:t>
            </a: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마지막 14개를 테스트 세트로 떼어 놓으면 훈련 세트에는 빙어가 하나도 들어 있지 않아, 빙어 없이 모델을 훈련하면 빙어를 올바르게 분류할 수가 없음</a:t>
            </a:r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pic>
        <p:nvPicPr>
          <p:cNvPr id="290" name="Google Shape;2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2366" y="2782515"/>
            <a:ext cx="5940326" cy="1923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59490" y="4846989"/>
            <a:ext cx="5346078" cy="1887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2-1 훈련 세트와 테스트 세트(8)</a:t>
            </a:r>
            <a:endParaRPr/>
          </a:p>
        </p:txBody>
      </p:sp>
      <p:sp>
        <p:nvSpPr>
          <p:cNvPr id="297" name="Google Shape;297;p14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98" name="Google Shape;298;p14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39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넘파이(numpy)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파이썬의 대표적인 배열(array) 라이브러리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넘파이는 고차원의 배열을 손쉽게 만들고 조작할 수 있는 간편한 도구를 많이 제공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보통의 xy 좌표계와는 달리 시작점이 왼쪽 아래가 아니고 왼쪽 위에서부터 시작</a:t>
            </a:r>
            <a:endParaRPr/>
          </a:p>
        </p:txBody>
      </p:sp>
      <p:sp>
        <p:nvSpPr>
          <p:cNvPr id="299" name="Google Shape;299;p14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pic>
        <p:nvPicPr>
          <p:cNvPr id="300" name="Google Shape;30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0037" y="3215588"/>
            <a:ext cx="9440862" cy="2562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2-1 훈련 세트와 테스트 세트(9)</a:t>
            </a:r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body" idx="1"/>
          </p:nvPr>
        </p:nvSpPr>
        <p:spPr>
          <a:xfrm>
            <a:off x="487015" y="815007"/>
            <a:ext cx="11281052" cy="539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넘파이(numpy)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넘파이 라이브러리 임포트</a:t>
            </a:r>
            <a:endParaRPr/>
          </a:p>
          <a:p>
            <a:pPr marL="68580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넘파이 array( ) 함수에 파이썬 리스트를 전달</a:t>
            </a:r>
            <a:endParaRPr/>
          </a:p>
          <a:p>
            <a:pPr marL="68580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input_arr 배열을 출력</a:t>
            </a:r>
            <a:endParaRPr/>
          </a:p>
          <a:p>
            <a:pPr marL="68580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넘파이는 배열의 차원을 구분하기 쉽도록 행과 열을 가지런히 출력</a:t>
            </a:r>
            <a:br>
              <a:rPr lang="en-US"/>
            </a:br>
            <a:r>
              <a:rPr lang="en-US"/>
              <a:t>출력 결과에서 49개의 행과 2개의 열을 쉽게 확인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배열의 크기를 알려주는 shape 속성</a:t>
            </a:r>
            <a:endParaRPr/>
          </a:p>
          <a:p>
            <a:pPr marL="68580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309" name="Google Shape;309;p15"/>
          <p:cNvGraphicFramePr/>
          <p:nvPr/>
        </p:nvGraphicFramePr>
        <p:xfrm>
          <a:off x="1313000" y="1652446"/>
          <a:ext cx="3153100" cy="30481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315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import numpy as np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0" name="Google Shape;310;p15"/>
          <p:cNvGraphicFramePr/>
          <p:nvPr/>
        </p:nvGraphicFramePr>
        <p:xfrm>
          <a:off x="1313000" y="2476806"/>
          <a:ext cx="3153100" cy="51817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315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input_arr = np.array(fish_data)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target_arr = np.array(fish_target)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1" name="Google Shape;311;p15"/>
          <p:cNvGraphicFramePr/>
          <p:nvPr/>
        </p:nvGraphicFramePr>
        <p:xfrm>
          <a:off x="1313000" y="3737967"/>
          <a:ext cx="3153100" cy="30481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315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print(input_arr)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2" name="Google Shape;312;p15"/>
          <p:cNvCxnSpPr/>
          <p:nvPr/>
        </p:nvCxnSpPr>
        <p:spPr>
          <a:xfrm>
            <a:off x="4826000" y="3880940"/>
            <a:ext cx="5969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3" name="Google Shape;313;p15"/>
          <p:cNvSpPr txBox="1"/>
          <p:nvPr/>
        </p:nvSpPr>
        <p:spPr>
          <a:xfrm>
            <a:off x="5706992" y="3152685"/>
            <a:ext cx="241859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[[ 25.4 242. 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[ 26.3 290. 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[ 15. 19.9]]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4653" y="4235204"/>
            <a:ext cx="2932314" cy="204796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5" name="Google Shape;315;p15"/>
          <p:cNvGraphicFramePr/>
          <p:nvPr/>
        </p:nvGraphicFramePr>
        <p:xfrm>
          <a:off x="1313000" y="5570016"/>
          <a:ext cx="4283075" cy="51817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428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print(input_arr.shape) </a:t>
                      </a:r>
                      <a:b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</a:b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# 이 명령을 사용하면 (샘플 수, 특성 수)를 출력</a:t>
                      </a:r>
                      <a:endParaRPr/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6" name="Google Shape;316;p15"/>
          <p:cNvCxnSpPr/>
          <p:nvPr/>
        </p:nvCxnSpPr>
        <p:spPr>
          <a:xfrm>
            <a:off x="5780225" y="5813197"/>
            <a:ext cx="5715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7" name="Google Shape;317;p15"/>
          <p:cNvSpPr txBox="1"/>
          <p:nvPr/>
        </p:nvSpPr>
        <p:spPr>
          <a:xfrm>
            <a:off x="6470939" y="5616149"/>
            <a:ext cx="958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(49, 2)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6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2-1 훈련 세트와 테스트 세트(10)</a:t>
            </a:r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39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넘파이(numpy)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이 배열에서 랜덤하게 샘플을 선택해 훈련 세트와 테스트 세트로 만들기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배열을 섞은 후에 나누는 방식 대신에 무작위로 샘플을 고르는 방법을 사용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input_arr와 target_arr에서 같은 위치는 함께 선택되어야 함에 주의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인덱스를 섞은 다음 input_arr와 target_arr에서 샘플을 선택하면 무작위로 훈련 세트를 나누게 됨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넘파이 arange( ) 함수를 사용하면 0에서부터 48까지 1씩 증가하는 인덱스를 간단히 만들 수 있음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다음으로 이 인덱스를 랜덤하게 섞기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넘파이 arange( ) 함수에 정수 N을 전달하면 0에서부터 N-1까지 1씩 증가하는 배열을 생성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넘파이 random 패키지 아래에 있는 shuffle( ) 함수는 주어진 배열을 무작위로 섞음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만들어진 인덱스를 출력</a:t>
            </a:r>
            <a:endParaRPr/>
          </a:p>
        </p:txBody>
      </p:sp>
      <p:sp>
        <p:nvSpPr>
          <p:cNvPr id="325" name="Google Shape;325;p16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326" name="Google Shape;326;p16"/>
          <p:cNvGraphicFramePr/>
          <p:nvPr/>
        </p:nvGraphicFramePr>
        <p:xfrm>
          <a:off x="1670433" y="3701310"/>
          <a:ext cx="3492500" cy="73153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349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np.random.seed(42)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index = np.arange(49)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np.random.shuffle(index)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7" name="Google Shape;327;p16"/>
          <p:cNvGraphicFramePr/>
          <p:nvPr/>
        </p:nvGraphicFramePr>
        <p:xfrm>
          <a:off x="1670433" y="5528874"/>
          <a:ext cx="2489200" cy="30481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print(index)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8" name="Google Shape;328;p16"/>
          <p:cNvCxnSpPr/>
          <p:nvPr/>
        </p:nvCxnSpPr>
        <p:spPr>
          <a:xfrm>
            <a:off x="4502087" y="5680304"/>
            <a:ext cx="482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9" name="Google Shape;329;p16"/>
          <p:cNvSpPr txBox="1"/>
          <p:nvPr/>
        </p:nvSpPr>
        <p:spPr>
          <a:xfrm>
            <a:off x="5162933" y="5372009"/>
            <a:ext cx="656106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[13 45 47 44 17 27 26 25 31 19 12 4 34 8 3 6 40 41 46 15 9 16 24 33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30 0 43 32 5 29 11 36 1 21 2 37 35 23 39 10 22 18 48 20 7 42 14 28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38]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2-1 훈련 세트와 테스트 세트(11)</a:t>
            </a:r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39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넘파이(numpy)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랜덤하게 섞인 인덱스를 사용해 전체 데이터를 훈련 세트와 테스트 세트로 나누기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배열 인덱싱(array indexing): 1개의 인덱스가 아닌 여러 개의 인덱스로 한 번에 여러 개의 원소를 선택</a:t>
            </a:r>
            <a:endParaRPr/>
          </a:p>
          <a:p>
            <a:pPr marL="68580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리스트 대신 넘파이 배열을 인덱스로 전달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앞의 index 배열 처음 35개를 input_arr와 target_arr에 전달하여 랜덤하게 35개의 샘플을 훈련 세트로 생성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나머지 14개를 테스트 세트로 생성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338" name="Google Shape;338;p17"/>
          <p:cNvGraphicFramePr/>
          <p:nvPr/>
        </p:nvGraphicFramePr>
        <p:xfrm>
          <a:off x="1181668" y="2466136"/>
          <a:ext cx="3492500" cy="30481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349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print(input_arr[[1,3]])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9" name="Google Shape;339;p17"/>
          <p:cNvCxnSpPr/>
          <p:nvPr/>
        </p:nvCxnSpPr>
        <p:spPr>
          <a:xfrm>
            <a:off x="4989277" y="2616420"/>
            <a:ext cx="546546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0" name="Google Shape;340;p17"/>
          <p:cNvSpPr txBox="1"/>
          <p:nvPr/>
        </p:nvSpPr>
        <p:spPr>
          <a:xfrm>
            <a:off x="5777855" y="2293254"/>
            <a:ext cx="22923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[[ 26.3 290. 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[ 29. 363. ]]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1" name="Google Shape;341;p17"/>
          <p:cNvGraphicFramePr/>
          <p:nvPr/>
        </p:nvGraphicFramePr>
        <p:xfrm>
          <a:off x="1731389" y="3825037"/>
          <a:ext cx="3492500" cy="51817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349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train_input = input_arr[index[:35]]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train_target = target_arr[index[:35]]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2" name="Google Shape;342;p17"/>
          <p:cNvGraphicFramePr/>
          <p:nvPr/>
        </p:nvGraphicFramePr>
        <p:xfrm>
          <a:off x="1731389" y="4950090"/>
          <a:ext cx="3492500" cy="51817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349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test_input = input_arr[index[35:]]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test_target = target_arr[index[35:]]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8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2-1 훈련 세트와 테스트 세트(12)</a:t>
            </a:r>
            <a:endParaRPr/>
          </a:p>
        </p:txBody>
      </p:sp>
      <p:sp>
        <p:nvSpPr>
          <p:cNvPr id="348" name="Google Shape;348;p18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49" name="Google Shape;349;p18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39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넘파이(numpy)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훈련 세트와 테스트 세트에 도미와 빙어가 잘 섞여 있는지 산점도로 확인</a:t>
            </a:r>
            <a:endParaRPr/>
          </a:p>
        </p:txBody>
      </p:sp>
      <p:sp>
        <p:nvSpPr>
          <p:cNvPr id="350" name="Google Shape;350;p18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351" name="Google Shape;351;p18"/>
          <p:cNvGraphicFramePr/>
          <p:nvPr/>
        </p:nvGraphicFramePr>
        <p:xfrm>
          <a:off x="1248756" y="2057400"/>
          <a:ext cx="3571875" cy="137161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357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import matplotlib.pyplot as plt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plt.scatter(train_input[:,0], train_input[:,1])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plt.scatter(test_input[:,0], test_input[:,1])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plt.xlabel('length')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plt.ylabel('weight')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plt.show()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52" name="Google Shape;35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5860" y="2050730"/>
            <a:ext cx="6211603" cy="402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8"/>
          <p:cNvSpPr txBox="1"/>
          <p:nvPr/>
        </p:nvSpPr>
        <p:spPr>
          <a:xfrm>
            <a:off x="6731728" y="2905780"/>
            <a:ext cx="21201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11588D"/>
              </a:buClr>
              <a:buSzPts val="1400"/>
              <a:buFont typeface="Arial"/>
              <a:buChar char="•"/>
            </a:pPr>
            <a:r>
              <a:rPr lang="en-US" sz="1400" b="1">
                <a:solidFill>
                  <a:srgbClr val="11588D"/>
                </a:solidFill>
                <a:latin typeface="Calibri"/>
                <a:ea typeface="Calibri"/>
                <a:cs typeface="Calibri"/>
                <a:sym typeface="Calibri"/>
              </a:rPr>
              <a:t>파란색: 훈련 세트</a:t>
            </a:r>
            <a:endParaRPr sz="1400" b="1">
              <a:solidFill>
                <a:srgbClr val="11588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F06D0A"/>
              </a:buClr>
              <a:buSzPts val="1400"/>
              <a:buFont typeface="Arial"/>
              <a:buChar char="•"/>
            </a:pPr>
            <a:r>
              <a:rPr lang="en-US" sz="1400" b="1">
                <a:solidFill>
                  <a:srgbClr val="F06D0A"/>
                </a:solidFill>
                <a:latin typeface="Calibri"/>
                <a:ea typeface="Calibri"/>
                <a:cs typeface="Calibri"/>
                <a:sym typeface="Calibri"/>
              </a:rPr>
              <a:t>주황색: 테스트 세트</a:t>
            </a:r>
            <a:endParaRPr/>
          </a:p>
        </p:txBody>
      </p:sp>
      <p:cxnSp>
        <p:nvCxnSpPr>
          <p:cNvPr id="354" name="Google Shape;354;p18"/>
          <p:cNvCxnSpPr/>
          <p:nvPr/>
        </p:nvCxnSpPr>
        <p:spPr>
          <a:xfrm>
            <a:off x="5014180" y="2761329"/>
            <a:ext cx="37168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9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2-1 훈련 세트와 테스트 세트(13)</a:t>
            </a:r>
            <a:endParaRPr/>
          </a:p>
        </p:txBody>
      </p:sp>
      <p:sp>
        <p:nvSpPr>
          <p:cNvPr id="360" name="Google Shape;360;p19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61" name="Google Shape;361;p19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39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 dirty="0"/>
              <a:t>두 </a:t>
            </a:r>
            <a:r>
              <a:rPr lang="en-US" dirty="0" err="1"/>
              <a:t>번째</a:t>
            </a:r>
            <a:r>
              <a:rPr lang="en-US" dirty="0"/>
              <a:t> </a:t>
            </a:r>
            <a:r>
              <a:rPr lang="en-US" dirty="0" err="1"/>
              <a:t>머신러닝</a:t>
            </a:r>
            <a:r>
              <a:rPr lang="en-US" dirty="0"/>
              <a:t> </a:t>
            </a:r>
            <a:r>
              <a:rPr lang="en-US" dirty="0" err="1"/>
              <a:t>프로그램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 dirty="0" err="1"/>
              <a:t>앞서</a:t>
            </a:r>
            <a:r>
              <a:rPr lang="en-US" dirty="0"/>
              <a:t> </a:t>
            </a:r>
            <a:r>
              <a:rPr lang="en-US" dirty="0" err="1"/>
              <a:t>만든</a:t>
            </a:r>
            <a:r>
              <a:rPr lang="en-US" dirty="0"/>
              <a:t> </a:t>
            </a:r>
            <a:r>
              <a:rPr lang="en-US" dirty="0" err="1"/>
              <a:t>훈련</a:t>
            </a:r>
            <a:r>
              <a:rPr lang="en-US" dirty="0"/>
              <a:t> </a:t>
            </a:r>
            <a:r>
              <a:rPr lang="en-US" dirty="0" err="1"/>
              <a:t>세트와</a:t>
            </a:r>
            <a:r>
              <a:rPr lang="en-US" dirty="0"/>
              <a:t> </a:t>
            </a:r>
            <a:r>
              <a:rPr lang="en-US" dirty="0" err="1"/>
              <a:t>테스트</a:t>
            </a:r>
            <a:r>
              <a:rPr lang="en-US" dirty="0"/>
              <a:t> </a:t>
            </a:r>
            <a:r>
              <a:rPr lang="en-US" dirty="0" err="1"/>
              <a:t>세트로</a:t>
            </a:r>
            <a:r>
              <a:rPr lang="en-US" dirty="0"/>
              <a:t> k-</a:t>
            </a:r>
            <a:r>
              <a:rPr lang="en-US" dirty="0" err="1"/>
              <a:t>최근접</a:t>
            </a:r>
            <a:r>
              <a:rPr lang="en-US" dirty="0"/>
              <a:t> </a:t>
            </a:r>
            <a:r>
              <a:rPr lang="en-US" dirty="0" err="1"/>
              <a:t>이웃</a:t>
            </a:r>
            <a:r>
              <a:rPr lang="en-US" dirty="0"/>
              <a:t> </a:t>
            </a:r>
            <a:r>
              <a:rPr lang="en-US" dirty="0" err="1"/>
              <a:t>모델을</a:t>
            </a:r>
            <a:r>
              <a:rPr lang="en-US" dirty="0"/>
              <a:t> </a:t>
            </a:r>
            <a:r>
              <a:rPr lang="en-US" dirty="0" err="1"/>
              <a:t>훈련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 dirty="0"/>
              <a:t>fit( ) </a:t>
            </a:r>
            <a:r>
              <a:rPr lang="en-US" dirty="0" err="1"/>
              <a:t>메서드를</a:t>
            </a:r>
            <a:r>
              <a:rPr lang="en-US" dirty="0"/>
              <a:t> </a:t>
            </a:r>
            <a:r>
              <a:rPr lang="en-US" dirty="0" err="1"/>
              <a:t>실행할</a:t>
            </a:r>
            <a:r>
              <a:rPr lang="en-US" dirty="0"/>
              <a:t> </a:t>
            </a:r>
            <a:r>
              <a:rPr lang="en-US" dirty="0" err="1"/>
              <a:t>때마다</a:t>
            </a:r>
            <a:r>
              <a:rPr lang="en-US" dirty="0"/>
              <a:t> </a:t>
            </a:r>
            <a:r>
              <a:rPr lang="en-US" dirty="0" err="1"/>
              <a:t>KNeighborsClassifier</a:t>
            </a:r>
            <a:r>
              <a:rPr lang="en-US" dirty="0"/>
              <a:t> </a:t>
            </a:r>
            <a:r>
              <a:rPr lang="en-US" dirty="0" err="1"/>
              <a:t>클래스의</a:t>
            </a:r>
            <a:r>
              <a:rPr lang="en-US" dirty="0"/>
              <a:t> </a:t>
            </a:r>
            <a:r>
              <a:rPr lang="en-US" dirty="0" err="1"/>
              <a:t>객체는</a:t>
            </a:r>
            <a:r>
              <a:rPr lang="en-US" dirty="0"/>
              <a:t> </a:t>
            </a:r>
            <a:r>
              <a:rPr lang="en-US" dirty="0" err="1"/>
              <a:t>이전</a:t>
            </a:r>
            <a:r>
              <a:rPr lang="en-US" dirty="0"/>
              <a:t> </a:t>
            </a:r>
            <a:r>
              <a:rPr lang="en-US" dirty="0" err="1"/>
              <a:t>학습한</a:t>
            </a:r>
            <a:r>
              <a:rPr lang="en-US" dirty="0"/>
              <a:t> </a:t>
            </a:r>
            <a:r>
              <a:rPr lang="en-US" dirty="0" err="1"/>
              <a:t>모든</a:t>
            </a:r>
            <a:r>
              <a:rPr lang="en-US" dirty="0"/>
              <a:t> </a:t>
            </a:r>
            <a:r>
              <a:rPr lang="en-US" dirty="0" err="1"/>
              <a:t>것을</a:t>
            </a:r>
            <a:r>
              <a:rPr lang="en-US" dirty="0"/>
              <a:t> </a:t>
            </a:r>
            <a:r>
              <a:rPr lang="en-US" dirty="0" err="1"/>
              <a:t>잃어버림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 dirty="0" err="1"/>
              <a:t>이전</a:t>
            </a:r>
            <a:r>
              <a:rPr lang="en-US" dirty="0"/>
              <a:t> </a:t>
            </a:r>
            <a:r>
              <a:rPr lang="en-US" dirty="0" err="1"/>
              <a:t>모델을</a:t>
            </a:r>
            <a:r>
              <a:rPr lang="en-US" dirty="0"/>
              <a:t> </a:t>
            </a:r>
            <a:r>
              <a:rPr lang="en-US" dirty="0" err="1"/>
              <a:t>그대로</a:t>
            </a:r>
            <a:r>
              <a:rPr lang="en-US" dirty="0"/>
              <a:t> </a:t>
            </a:r>
            <a:r>
              <a:rPr lang="en-US" dirty="0" err="1"/>
              <a:t>두고</a:t>
            </a:r>
            <a:r>
              <a:rPr lang="en-US" dirty="0"/>
              <a:t> </a:t>
            </a:r>
            <a:r>
              <a:rPr lang="en-US" dirty="0" err="1"/>
              <a:t>싶다면</a:t>
            </a:r>
            <a:r>
              <a:rPr lang="en-US" dirty="0"/>
              <a:t> </a:t>
            </a:r>
            <a:r>
              <a:rPr lang="en-US" dirty="0" err="1"/>
              <a:t>KNeighborsClassifier</a:t>
            </a:r>
            <a:r>
              <a:rPr lang="en-US" dirty="0"/>
              <a:t> </a:t>
            </a:r>
            <a:r>
              <a:rPr lang="en-US" dirty="0" err="1"/>
              <a:t>클래스</a:t>
            </a:r>
            <a:r>
              <a:rPr lang="en-US" dirty="0"/>
              <a:t> </a:t>
            </a:r>
            <a:r>
              <a:rPr lang="en-US" dirty="0" err="1"/>
              <a:t>객체를</a:t>
            </a:r>
            <a:r>
              <a:rPr lang="en-US" dirty="0"/>
              <a:t> </a:t>
            </a:r>
            <a:r>
              <a:rPr lang="en-US" dirty="0" err="1"/>
              <a:t>새로</a:t>
            </a:r>
            <a:r>
              <a:rPr lang="en-US" dirty="0"/>
              <a:t> </a:t>
            </a:r>
            <a:r>
              <a:rPr lang="en-US" dirty="0" err="1"/>
              <a:t>만들어야</a:t>
            </a:r>
            <a:r>
              <a:rPr lang="en-US" dirty="0"/>
              <a:t> 함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 dirty="0" err="1"/>
              <a:t>여기에서는</a:t>
            </a:r>
            <a:r>
              <a:rPr lang="en-US" dirty="0"/>
              <a:t> </a:t>
            </a:r>
            <a:r>
              <a:rPr lang="en-US" dirty="0" err="1"/>
              <a:t>단순하게</a:t>
            </a:r>
            <a:r>
              <a:rPr lang="en-US" dirty="0"/>
              <a:t> </a:t>
            </a:r>
            <a:r>
              <a:rPr lang="en-US" dirty="0" err="1"/>
              <a:t>이전에</a:t>
            </a:r>
            <a:r>
              <a:rPr lang="en-US" dirty="0"/>
              <a:t> </a:t>
            </a:r>
            <a:r>
              <a:rPr lang="en-US" dirty="0" err="1"/>
              <a:t>만든</a:t>
            </a:r>
            <a:r>
              <a:rPr lang="en-US" dirty="0"/>
              <a:t> </a:t>
            </a:r>
            <a:r>
              <a:rPr lang="en-US" dirty="0" err="1"/>
              <a:t>kn</a:t>
            </a:r>
            <a:r>
              <a:rPr lang="en-US" dirty="0"/>
              <a:t> </a:t>
            </a:r>
            <a:r>
              <a:rPr lang="en-US" dirty="0" err="1"/>
              <a:t>객체를</a:t>
            </a:r>
            <a:r>
              <a:rPr lang="en-US" dirty="0"/>
              <a:t> </a:t>
            </a:r>
            <a:r>
              <a:rPr lang="en-US" dirty="0" err="1"/>
              <a:t>그대로</a:t>
            </a:r>
            <a:r>
              <a:rPr lang="en-US" dirty="0"/>
              <a:t> </a:t>
            </a:r>
            <a:r>
              <a:rPr lang="en-US" dirty="0" err="1"/>
              <a:t>사용</a:t>
            </a:r>
            <a:endParaRPr dirty="0"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 err="1"/>
              <a:t>인덱스를</a:t>
            </a:r>
            <a:r>
              <a:rPr lang="en-US" dirty="0"/>
              <a:t> </a:t>
            </a:r>
            <a:r>
              <a:rPr lang="en-US" dirty="0" err="1"/>
              <a:t>섞어</a:t>
            </a:r>
            <a:r>
              <a:rPr lang="en-US" dirty="0"/>
              <a:t> </a:t>
            </a:r>
            <a:r>
              <a:rPr lang="en-US" dirty="0" err="1"/>
              <a:t>만든</a:t>
            </a:r>
            <a:r>
              <a:rPr lang="en-US" dirty="0"/>
              <a:t> </a:t>
            </a:r>
            <a:r>
              <a:rPr lang="en-US" dirty="0" err="1"/>
              <a:t>train_input과</a:t>
            </a:r>
            <a:r>
              <a:rPr lang="en-US" dirty="0"/>
              <a:t> </a:t>
            </a:r>
            <a:r>
              <a:rPr lang="en-US" dirty="0" err="1"/>
              <a:t>train_target으로</a:t>
            </a:r>
            <a:r>
              <a:rPr lang="en-US" dirty="0"/>
              <a:t> </a:t>
            </a:r>
            <a:r>
              <a:rPr lang="en-US" dirty="0" err="1"/>
              <a:t>모델을</a:t>
            </a:r>
            <a:r>
              <a:rPr lang="en-US" dirty="0"/>
              <a:t> </a:t>
            </a:r>
            <a:r>
              <a:rPr lang="en-US" dirty="0" err="1"/>
              <a:t>훈련</a:t>
            </a:r>
            <a:endParaRPr dirty="0"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 err="1"/>
              <a:t>test_input과</a:t>
            </a:r>
            <a:r>
              <a:rPr lang="en-US" dirty="0"/>
              <a:t> </a:t>
            </a:r>
            <a:r>
              <a:rPr lang="en-US" dirty="0" err="1"/>
              <a:t>test_target으로</a:t>
            </a:r>
            <a:r>
              <a:rPr lang="en-US" dirty="0"/>
              <a:t> 이 </a:t>
            </a:r>
            <a:r>
              <a:rPr lang="en-US" dirty="0" err="1"/>
              <a:t>모델을</a:t>
            </a:r>
            <a:r>
              <a:rPr lang="en-US" dirty="0"/>
              <a:t> </a:t>
            </a:r>
            <a:r>
              <a:rPr lang="en-US" dirty="0" err="1"/>
              <a:t>테스트</a:t>
            </a:r>
            <a:endParaRPr dirty="0"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predict( ) </a:t>
            </a:r>
            <a:r>
              <a:rPr lang="en-US" dirty="0" err="1"/>
              <a:t>메서드로</a:t>
            </a:r>
            <a:r>
              <a:rPr lang="en-US" dirty="0"/>
              <a:t> </a:t>
            </a:r>
            <a:r>
              <a:rPr lang="en-US" dirty="0" err="1"/>
              <a:t>테스트</a:t>
            </a:r>
            <a:r>
              <a:rPr lang="en-US" dirty="0"/>
              <a:t> </a:t>
            </a:r>
            <a:r>
              <a:rPr lang="en-US" dirty="0" err="1"/>
              <a:t>세트의</a:t>
            </a:r>
            <a:r>
              <a:rPr lang="en-US" dirty="0"/>
              <a:t> </a:t>
            </a:r>
            <a:r>
              <a:rPr lang="en-US" dirty="0" err="1"/>
              <a:t>예측</a:t>
            </a:r>
            <a:r>
              <a:rPr lang="en-US" dirty="0"/>
              <a:t> </a:t>
            </a:r>
            <a:r>
              <a:rPr lang="en-US" dirty="0" err="1"/>
              <a:t>결과와</a:t>
            </a:r>
            <a:r>
              <a:rPr lang="en-US" dirty="0"/>
              <a:t> </a:t>
            </a:r>
            <a:r>
              <a:rPr lang="en-US" dirty="0" err="1"/>
              <a:t>실제</a:t>
            </a:r>
            <a:r>
              <a:rPr lang="en-US" dirty="0"/>
              <a:t> </a:t>
            </a:r>
            <a:r>
              <a:rPr lang="en-US" dirty="0" err="1"/>
              <a:t>타깃을</a:t>
            </a:r>
            <a:r>
              <a:rPr lang="en-US" dirty="0"/>
              <a:t> </a:t>
            </a:r>
            <a:r>
              <a:rPr lang="en-US" dirty="0" err="1"/>
              <a:t>확인</a:t>
            </a:r>
            <a:endParaRPr dirty="0"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dirty="0"/>
              <a:t>predict( ) </a:t>
            </a:r>
            <a:r>
              <a:rPr lang="en-US" dirty="0" err="1"/>
              <a:t>메서드가</a:t>
            </a:r>
            <a:r>
              <a:rPr lang="en-US" dirty="0"/>
              <a:t> </a:t>
            </a:r>
            <a:r>
              <a:rPr lang="en-US" dirty="0" err="1"/>
              <a:t>반환하는</a:t>
            </a:r>
            <a:r>
              <a:rPr lang="en-US" dirty="0"/>
              <a:t> </a:t>
            </a:r>
            <a:r>
              <a:rPr lang="en-US" dirty="0" err="1"/>
              <a:t>값은</a:t>
            </a:r>
            <a:r>
              <a:rPr lang="en-US" dirty="0"/>
              <a:t> </a:t>
            </a:r>
            <a:r>
              <a:rPr lang="en-US" dirty="0" err="1"/>
              <a:t>단순한</a:t>
            </a:r>
            <a:r>
              <a:rPr lang="en-US" dirty="0"/>
              <a:t> </a:t>
            </a:r>
            <a:r>
              <a:rPr lang="en-US" dirty="0" err="1"/>
              <a:t>파이썬</a:t>
            </a:r>
            <a:r>
              <a:rPr lang="en-US" dirty="0"/>
              <a:t> </a:t>
            </a:r>
            <a:r>
              <a:rPr lang="en-US" dirty="0" err="1"/>
              <a:t>리스트가</a:t>
            </a:r>
            <a:r>
              <a:rPr lang="en-US" dirty="0"/>
              <a:t> </a:t>
            </a:r>
            <a:r>
              <a:rPr lang="en-US" dirty="0" err="1"/>
              <a:t>아닌</a:t>
            </a:r>
            <a:r>
              <a:rPr lang="en-US" dirty="0"/>
              <a:t> </a:t>
            </a:r>
            <a:r>
              <a:rPr lang="en-US" dirty="0" err="1"/>
              <a:t>넘파이</a:t>
            </a:r>
            <a:r>
              <a:rPr lang="en-US" dirty="0"/>
              <a:t> </a:t>
            </a:r>
            <a:r>
              <a:rPr lang="en-US" dirty="0" err="1"/>
              <a:t>배열</a:t>
            </a:r>
            <a:endParaRPr dirty="0"/>
          </a:p>
        </p:txBody>
      </p:sp>
      <p:sp>
        <p:nvSpPr>
          <p:cNvPr id="362" name="Google Shape;362;p19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363" name="Google Shape;363;p19"/>
          <p:cNvGraphicFramePr/>
          <p:nvPr/>
        </p:nvGraphicFramePr>
        <p:xfrm>
          <a:off x="1712536" y="3472846"/>
          <a:ext cx="3571875" cy="30481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357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kn = kn.fit(train_input, train_target)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4" name="Google Shape;364;p19"/>
          <p:cNvGraphicFramePr/>
          <p:nvPr/>
        </p:nvGraphicFramePr>
        <p:xfrm>
          <a:off x="1712535" y="4186589"/>
          <a:ext cx="3571875" cy="30481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357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kn.score(test_input, test_target)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5" name="Google Shape;365;p19"/>
          <p:cNvCxnSpPr/>
          <p:nvPr/>
        </p:nvCxnSpPr>
        <p:spPr>
          <a:xfrm>
            <a:off x="5470951" y="4338989"/>
            <a:ext cx="482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6" name="Google Shape;366;p19"/>
          <p:cNvSpPr txBox="1"/>
          <p:nvPr/>
        </p:nvSpPr>
        <p:spPr>
          <a:xfrm>
            <a:off x="6115623" y="4928613"/>
            <a:ext cx="46393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array([0, 0, 1, 0, 1, 1, 1, 0, 1, 1, 0, 1, 1, 0])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7" name="Google Shape;367;p19"/>
          <p:cNvGraphicFramePr/>
          <p:nvPr/>
        </p:nvGraphicFramePr>
        <p:xfrm>
          <a:off x="1712536" y="4967483"/>
          <a:ext cx="3571875" cy="30481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357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kn.predict(test_input)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8" name="Google Shape;368;p19"/>
          <p:cNvCxnSpPr/>
          <p:nvPr/>
        </p:nvCxnSpPr>
        <p:spPr>
          <a:xfrm>
            <a:off x="5470951" y="5119883"/>
            <a:ext cx="482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9" name="Google Shape;369;p19"/>
          <p:cNvSpPr txBox="1"/>
          <p:nvPr/>
        </p:nvSpPr>
        <p:spPr>
          <a:xfrm>
            <a:off x="6106195" y="4127395"/>
            <a:ext cx="8426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9"/>
          <p:cNvSpPr txBox="1"/>
          <p:nvPr/>
        </p:nvSpPr>
        <p:spPr>
          <a:xfrm>
            <a:off x="6115622" y="5388724"/>
            <a:ext cx="46393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array([0, 0, 1, 0, 1, 1, 1, 0, 1, 1, 0, 1, 1, 0])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1" name="Google Shape;371;p19"/>
          <p:cNvGraphicFramePr/>
          <p:nvPr/>
        </p:nvGraphicFramePr>
        <p:xfrm>
          <a:off x="1712535" y="5427594"/>
          <a:ext cx="3571875" cy="30481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357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test_target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2" name="Google Shape;372;p19"/>
          <p:cNvCxnSpPr/>
          <p:nvPr/>
        </p:nvCxnSpPr>
        <p:spPr>
          <a:xfrm>
            <a:off x="5470951" y="5579994"/>
            <a:ext cx="482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13F43E4-5E97-2CC8-AEF0-C3E56E371166}"/>
              </a:ext>
            </a:extLst>
          </p:cNvPr>
          <p:cNvSpPr/>
          <p:nvPr/>
        </p:nvSpPr>
        <p:spPr>
          <a:xfrm>
            <a:off x="517087" y="3236259"/>
            <a:ext cx="1421336" cy="227029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4A3E806-CFD9-49C2-C61A-FA4939FD861A}"/>
              </a:ext>
            </a:extLst>
          </p:cNvPr>
          <p:cNvGrpSpPr/>
          <p:nvPr/>
        </p:nvGrpSpPr>
        <p:grpSpPr>
          <a:xfrm>
            <a:off x="1823418" y="1250041"/>
            <a:ext cx="9791501" cy="4683694"/>
            <a:chOff x="1688834" y="968744"/>
            <a:chExt cx="9791501" cy="4683694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19F5113-1671-9538-6FF7-0746D63D9AC5}"/>
                </a:ext>
              </a:extLst>
            </p:cNvPr>
            <p:cNvCxnSpPr/>
            <p:nvPr/>
          </p:nvCxnSpPr>
          <p:spPr>
            <a:xfrm>
              <a:off x="2864537" y="968744"/>
              <a:ext cx="744487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원호 4">
              <a:extLst>
                <a:ext uri="{FF2B5EF4-FFF2-40B4-BE49-F238E27FC236}">
                  <a16:creationId xmlns:a16="http://schemas.microsoft.com/office/drawing/2014/main" id="{8E371D22-3D88-5972-FBEC-CE4FCDC2CD6D}"/>
                </a:ext>
              </a:extLst>
            </p:cNvPr>
            <p:cNvSpPr/>
            <p:nvPr/>
          </p:nvSpPr>
          <p:spPr>
            <a:xfrm>
              <a:off x="9138488" y="968744"/>
              <a:ext cx="2341847" cy="2341847"/>
            </a:xfrm>
            <a:prstGeom prst="arc">
              <a:avLst>
                <a:gd name="adj1" fmla="val 16200000"/>
                <a:gd name="adj2" fmla="val 5402766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0FA04BD-A62A-A83E-7105-6C81DC705AD5}"/>
                </a:ext>
              </a:extLst>
            </p:cNvPr>
            <p:cNvCxnSpPr/>
            <p:nvPr/>
          </p:nvCxnSpPr>
          <p:spPr>
            <a:xfrm>
              <a:off x="2864536" y="3310591"/>
              <a:ext cx="744487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원호 6">
              <a:extLst>
                <a:ext uri="{FF2B5EF4-FFF2-40B4-BE49-F238E27FC236}">
                  <a16:creationId xmlns:a16="http://schemas.microsoft.com/office/drawing/2014/main" id="{F9019C2C-8849-EE74-9AA9-B173C8A84442}"/>
                </a:ext>
              </a:extLst>
            </p:cNvPr>
            <p:cNvSpPr/>
            <p:nvPr/>
          </p:nvSpPr>
          <p:spPr>
            <a:xfrm>
              <a:off x="1697418" y="3310591"/>
              <a:ext cx="2341847" cy="2341847"/>
            </a:xfrm>
            <a:prstGeom prst="arc">
              <a:avLst>
                <a:gd name="adj1" fmla="val 10883827"/>
                <a:gd name="adj2" fmla="val 16223894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055EBCC-2B3E-86FA-3A3B-1D1A332851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6944" y="5568403"/>
              <a:ext cx="7847853" cy="30245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원호 8">
              <a:extLst>
                <a:ext uri="{FF2B5EF4-FFF2-40B4-BE49-F238E27FC236}">
                  <a16:creationId xmlns:a16="http://schemas.microsoft.com/office/drawing/2014/main" id="{C61E6C71-2CFD-EABB-0E35-5DBB41A71961}"/>
                </a:ext>
              </a:extLst>
            </p:cNvPr>
            <p:cNvSpPr/>
            <p:nvPr/>
          </p:nvSpPr>
          <p:spPr>
            <a:xfrm>
              <a:off x="1688834" y="3256801"/>
              <a:ext cx="2341847" cy="2341847"/>
            </a:xfrm>
            <a:prstGeom prst="arc">
              <a:avLst>
                <a:gd name="adj1" fmla="val 5337265"/>
                <a:gd name="adj2" fmla="val 10736895"/>
              </a:avLst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CDBF64B-1DC0-568A-E987-1D53E001D731}"/>
              </a:ext>
            </a:extLst>
          </p:cNvPr>
          <p:cNvSpPr txBox="1"/>
          <p:nvPr/>
        </p:nvSpPr>
        <p:spPr>
          <a:xfrm>
            <a:off x="517087" y="898705"/>
            <a:ext cx="2842672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+mn-ea"/>
              </a:rPr>
              <a:t>                        01~06</a:t>
            </a:r>
            <a:r>
              <a:rPr lang="ko-KR" altLang="en-US" sz="1200" b="1">
                <a:latin typeface="+mn-ea"/>
              </a:rPr>
              <a:t>장</a:t>
            </a:r>
          </a:p>
          <a:p>
            <a:r>
              <a:rPr lang="ko-KR" altLang="en-US" sz="1200">
                <a:latin typeface="+mn-ea"/>
              </a:rPr>
              <a:t>딥러닝만 먼저 배우고 </a:t>
            </a:r>
            <a:br>
              <a:rPr lang="en-US" altLang="ko-KR" sz="1200">
                <a:latin typeface="+mn-ea"/>
              </a:rPr>
            </a:br>
            <a:r>
              <a:rPr lang="ko-KR" altLang="en-US" sz="1200">
                <a:latin typeface="+mn-ea"/>
              </a:rPr>
              <a:t>싶다면 </a:t>
            </a:r>
            <a:r>
              <a:rPr lang="en-US" altLang="ko-KR" sz="1200">
                <a:latin typeface="+mn-ea"/>
              </a:rPr>
              <a:t>01~04</a:t>
            </a:r>
            <a:r>
              <a:rPr lang="ko-KR" altLang="en-US" sz="1200">
                <a:latin typeface="+mn-ea"/>
              </a:rPr>
              <a:t>장을 읽은 후</a:t>
            </a:r>
            <a:br>
              <a:rPr lang="en-US" altLang="ko-KR" sz="1200">
                <a:latin typeface="+mn-ea"/>
              </a:rPr>
            </a:br>
            <a:r>
              <a:rPr lang="ko-KR" altLang="en-US" sz="1200">
                <a:latin typeface="+mn-ea"/>
              </a:rPr>
              <a:t> </a:t>
            </a:r>
            <a:r>
              <a:rPr lang="en-US" altLang="ko-KR" sz="1200">
                <a:latin typeface="+mn-ea"/>
              </a:rPr>
              <a:t>07</a:t>
            </a:r>
            <a:r>
              <a:rPr lang="ko-KR" altLang="en-US" sz="1200">
                <a:latin typeface="+mn-ea"/>
              </a:rPr>
              <a:t>장으로 건너뛰어도 좋습니다</a:t>
            </a:r>
            <a:r>
              <a:rPr lang="en-US" altLang="ko-KR" sz="1200">
                <a:latin typeface="+mn-ea"/>
              </a:rPr>
              <a:t>.</a:t>
            </a:r>
          </a:p>
          <a:p>
            <a:endParaRPr lang="en-US" altLang="ko-KR" sz="1300" b="1">
              <a:latin typeface="+mn-ea"/>
            </a:endParaRPr>
          </a:p>
          <a:p>
            <a:r>
              <a:rPr lang="ko-KR" altLang="en-US" sz="1300" b="1">
                <a:latin typeface="+mn-ea"/>
              </a:rPr>
              <a:t> </a:t>
            </a:r>
            <a:endParaRPr lang="en-US" altLang="ko-KR" sz="1300" b="1">
              <a:latin typeface="+mn-ea"/>
            </a:endParaRPr>
          </a:p>
          <a:p>
            <a:r>
              <a:rPr lang="en-US" altLang="ko-KR" sz="1300" b="1">
                <a:latin typeface="+mn-ea"/>
              </a:rPr>
              <a:t>                      07~10</a:t>
            </a:r>
            <a:r>
              <a:rPr lang="ko-KR" altLang="en-US" sz="1300" b="1">
                <a:latin typeface="+mn-ea"/>
              </a:rPr>
              <a:t>장</a:t>
            </a:r>
            <a:endParaRPr lang="ko-KR" altLang="en-US" sz="1300" b="1" dirty="0">
              <a:latin typeface="+mn-ea"/>
            </a:endParaRPr>
          </a:p>
          <a:p>
            <a:r>
              <a:rPr lang="en-US" altLang="ko-KR" sz="1300">
                <a:latin typeface="+mn-ea"/>
              </a:rPr>
              <a:t>07</a:t>
            </a:r>
            <a:r>
              <a:rPr lang="ko-KR" altLang="en-US" sz="1300">
                <a:latin typeface="+mn-ea"/>
              </a:rPr>
              <a:t>장을 읽은 후 </a:t>
            </a:r>
            <a:r>
              <a:rPr lang="en-US" altLang="ko-KR" sz="1300">
                <a:latin typeface="+mn-ea"/>
              </a:rPr>
              <a:t>08</a:t>
            </a:r>
            <a:r>
              <a:rPr lang="ko-KR" altLang="en-US" sz="1300">
                <a:latin typeface="+mn-ea"/>
              </a:rPr>
              <a:t>장과 </a:t>
            </a:r>
            <a:r>
              <a:rPr lang="en-US" altLang="ko-KR" sz="1300">
                <a:latin typeface="+mn-ea"/>
              </a:rPr>
              <a:t>09</a:t>
            </a:r>
            <a:r>
              <a:rPr lang="ko-KR" altLang="en-US" sz="1300">
                <a:latin typeface="+mn-ea"/>
              </a:rPr>
              <a:t>장은 </a:t>
            </a:r>
            <a:endParaRPr lang="en-US" altLang="ko-KR" sz="1300">
              <a:latin typeface="+mn-ea"/>
            </a:endParaRPr>
          </a:p>
          <a:p>
            <a:r>
              <a:rPr lang="ko-KR" altLang="en-US" sz="1300">
                <a:latin typeface="+mn-ea"/>
              </a:rPr>
              <a:t>순서대로 읽지 않아도 괜찮습니다</a:t>
            </a:r>
            <a:r>
              <a:rPr lang="en-US" altLang="ko-KR" sz="1300">
                <a:latin typeface="+mn-ea"/>
              </a:rPr>
              <a:t>. 10</a:t>
            </a:r>
            <a:r>
              <a:rPr lang="ko-KR" altLang="en-US" sz="1300">
                <a:latin typeface="+mn-ea"/>
              </a:rPr>
              <a:t>장을 읽기 전에 </a:t>
            </a:r>
            <a:r>
              <a:rPr lang="en-US" altLang="ko-KR" sz="1300">
                <a:latin typeface="+mn-ea"/>
              </a:rPr>
              <a:t>07</a:t>
            </a:r>
            <a:r>
              <a:rPr lang="ko-KR" altLang="en-US" sz="1300">
                <a:latin typeface="+mn-ea"/>
              </a:rPr>
              <a:t>장과 </a:t>
            </a:r>
            <a:r>
              <a:rPr lang="en-US" altLang="ko-KR" sz="1300">
                <a:latin typeface="+mn-ea"/>
              </a:rPr>
              <a:t>09</a:t>
            </a:r>
            <a:r>
              <a:rPr lang="ko-KR" altLang="en-US" sz="1300">
                <a:latin typeface="+mn-ea"/>
              </a:rPr>
              <a:t>장을 </a:t>
            </a:r>
            <a:endParaRPr lang="en-US" altLang="ko-KR" sz="1300">
              <a:latin typeface="+mn-ea"/>
            </a:endParaRPr>
          </a:p>
          <a:p>
            <a:r>
              <a:rPr lang="ko-KR" altLang="en-US" sz="1300">
                <a:latin typeface="+mn-ea"/>
              </a:rPr>
              <a:t>읽는 것이 좋습니다</a:t>
            </a:r>
            <a:r>
              <a:rPr lang="en-US" altLang="ko-KR" sz="1300">
                <a:latin typeface="+mn-ea"/>
              </a:rPr>
              <a:t>.</a:t>
            </a:r>
          </a:p>
          <a:p>
            <a:endParaRPr lang="en-US" altLang="ko-KR" sz="1300">
              <a:latin typeface="+mn-ea"/>
            </a:endParaRPr>
          </a:p>
          <a:p>
            <a:r>
              <a:rPr lang="ko-KR" altLang="en-US" sz="1200" b="1">
                <a:latin typeface="+mn-ea"/>
              </a:rPr>
              <a:t>난이도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1" name="텍스트 개체 틀 1">
            <a:extLst>
              <a:ext uri="{FF2B5EF4-FFF2-40B4-BE49-F238E27FC236}">
                <a16:creationId xmlns:a16="http://schemas.microsoft.com/office/drawing/2014/main" id="{CB3A2A0E-2297-D16B-AA1D-608AA1F27CE8}"/>
              </a:ext>
            </a:extLst>
          </p:cNvPr>
          <p:cNvSpPr txBox="1">
            <a:spLocks/>
          </p:cNvSpPr>
          <p:nvPr/>
        </p:nvSpPr>
        <p:spPr>
          <a:xfrm>
            <a:off x="1500589" y="167418"/>
            <a:ext cx="3130348" cy="49679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b="1">
                <a:solidFill>
                  <a:srgbClr val="9751CB"/>
                </a:solidFill>
                <a:cs typeface="+mj-cs"/>
              </a:rPr>
              <a:t>학습 로드맵</a:t>
            </a:r>
            <a:endParaRPr lang="ko-KR" altLang="en-US" sz="3200" b="1" dirty="0">
              <a:solidFill>
                <a:srgbClr val="9751CB"/>
              </a:solidFill>
              <a:cs typeface="+mj-cs"/>
            </a:endParaRPr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1CA69AB7-1D97-CB76-666C-AF2A887D32DF}"/>
              </a:ext>
            </a:extLst>
          </p:cNvPr>
          <p:cNvSpPr/>
          <p:nvPr/>
        </p:nvSpPr>
        <p:spPr>
          <a:xfrm>
            <a:off x="2735292" y="960398"/>
            <a:ext cx="569237" cy="5692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ko-KR" altLang="en-US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Oval 19">
            <a:extLst>
              <a:ext uri="{FF2B5EF4-FFF2-40B4-BE49-F238E27FC236}">
                <a16:creationId xmlns:a16="http://schemas.microsoft.com/office/drawing/2014/main" id="{F67AAC42-B4CA-8244-BCF9-040DD09EB0EB}"/>
              </a:ext>
            </a:extLst>
          </p:cNvPr>
          <p:cNvSpPr/>
          <p:nvPr/>
        </p:nvSpPr>
        <p:spPr>
          <a:xfrm>
            <a:off x="4223420" y="1092481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01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4" name="Oval 20">
            <a:extLst>
              <a:ext uri="{FF2B5EF4-FFF2-40B4-BE49-F238E27FC236}">
                <a16:creationId xmlns:a16="http://schemas.microsoft.com/office/drawing/2014/main" id="{2B706B4C-CDDB-1734-AD3C-6EE26D284A6F}"/>
              </a:ext>
            </a:extLst>
          </p:cNvPr>
          <p:cNvSpPr/>
          <p:nvPr/>
        </p:nvSpPr>
        <p:spPr>
          <a:xfrm>
            <a:off x="7768090" y="1132770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02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5" name="Oval 21">
            <a:extLst>
              <a:ext uri="{FF2B5EF4-FFF2-40B4-BE49-F238E27FC236}">
                <a16:creationId xmlns:a16="http://schemas.microsoft.com/office/drawing/2014/main" id="{58CFA1C8-4F5A-C06A-86BA-65007C16A86A}"/>
              </a:ext>
            </a:extLst>
          </p:cNvPr>
          <p:cNvSpPr/>
          <p:nvPr/>
        </p:nvSpPr>
        <p:spPr>
          <a:xfrm>
            <a:off x="11221506" y="1496186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03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5441D162-849B-3FFC-B517-B9FE802F9E68}"/>
              </a:ext>
            </a:extLst>
          </p:cNvPr>
          <p:cNvSpPr/>
          <p:nvPr/>
        </p:nvSpPr>
        <p:spPr>
          <a:xfrm>
            <a:off x="9920064" y="3444855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04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7" name="Oval 23">
            <a:extLst>
              <a:ext uri="{FF2B5EF4-FFF2-40B4-BE49-F238E27FC236}">
                <a16:creationId xmlns:a16="http://schemas.microsoft.com/office/drawing/2014/main" id="{A7BB6244-E2A4-744B-A6B1-EF5EB7BA88BC}"/>
              </a:ext>
            </a:extLst>
          </p:cNvPr>
          <p:cNvSpPr/>
          <p:nvPr/>
        </p:nvSpPr>
        <p:spPr>
          <a:xfrm>
            <a:off x="6812063" y="3442555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05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8" name="Oval 24">
            <a:extLst>
              <a:ext uri="{FF2B5EF4-FFF2-40B4-BE49-F238E27FC236}">
                <a16:creationId xmlns:a16="http://schemas.microsoft.com/office/drawing/2014/main" id="{2B3317B2-2C45-EB55-85AB-8A78CC5C6B51}"/>
              </a:ext>
            </a:extLst>
          </p:cNvPr>
          <p:cNvSpPr/>
          <p:nvPr/>
        </p:nvSpPr>
        <p:spPr>
          <a:xfrm>
            <a:off x="3824374" y="3434293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06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9" name="Oval 25">
            <a:extLst>
              <a:ext uri="{FF2B5EF4-FFF2-40B4-BE49-F238E27FC236}">
                <a16:creationId xmlns:a16="http://schemas.microsoft.com/office/drawing/2014/main" id="{5DB06204-F93A-BDAD-A2A6-8676F397E4AB}"/>
              </a:ext>
            </a:extLst>
          </p:cNvPr>
          <p:cNvSpPr/>
          <p:nvPr/>
        </p:nvSpPr>
        <p:spPr>
          <a:xfrm>
            <a:off x="1659340" y="4569195"/>
            <a:ext cx="279083" cy="27908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07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0" name="Oval 26">
            <a:extLst>
              <a:ext uri="{FF2B5EF4-FFF2-40B4-BE49-F238E27FC236}">
                <a16:creationId xmlns:a16="http://schemas.microsoft.com/office/drawing/2014/main" id="{734FAD90-9AD4-804F-D007-64D6E134BACC}"/>
              </a:ext>
            </a:extLst>
          </p:cNvPr>
          <p:cNvSpPr/>
          <p:nvPr/>
        </p:nvSpPr>
        <p:spPr>
          <a:xfrm>
            <a:off x="3883421" y="5720535"/>
            <a:ext cx="279083" cy="27908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08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" name="Oval 27">
            <a:extLst>
              <a:ext uri="{FF2B5EF4-FFF2-40B4-BE49-F238E27FC236}">
                <a16:creationId xmlns:a16="http://schemas.microsoft.com/office/drawing/2014/main" id="{A414C51B-CFAE-7329-2725-342C769E8613}"/>
              </a:ext>
            </a:extLst>
          </p:cNvPr>
          <p:cNvSpPr/>
          <p:nvPr/>
        </p:nvSpPr>
        <p:spPr>
          <a:xfrm>
            <a:off x="6531975" y="5715848"/>
            <a:ext cx="279083" cy="27908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09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2" name="Oval 28">
            <a:extLst>
              <a:ext uri="{FF2B5EF4-FFF2-40B4-BE49-F238E27FC236}">
                <a16:creationId xmlns:a16="http://schemas.microsoft.com/office/drawing/2014/main" id="{3C05C346-5948-6415-4856-2E261BA3EAB2}"/>
              </a:ext>
            </a:extLst>
          </p:cNvPr>
          <p:cNvSpPr/>
          <p:nvPr/>
        </p:nvSpPr>
        <p:spPr>
          <a:xfrm>
            <a:off x="10773758" y="5426752"/>
            <a:ext cx="726831" cy="7268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</a:t>
            </a:r>
            <a:endParaRPr lang="ko-KR" altLang="en-US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A739A4-A5D9-9617-F020-8AED73A96C8F}"/>
              </a:ext>
            </a:extLst>
          </p:cNvPr>
          <p:cNvSpPr txBox="1"/>
          <p:nvPr/>
        </p:nvSpPr>
        <p:spPr>
          <a:xfrm>
            <a:off x="3267950" y="1371564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나의 첫 머신러닝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E0ABF-F3AF-9CE8-F99D-F2062FAB3C6C}"/>
              </a:ext>
            </a:extLst>
          </p:cNvPr>
          <p:cNvSpPr txBox="1"/>
          <p:nvPr/>
        </p:nvSpPr>
        <p:spPr>
          <a:xfrm>
            <a:off x="6736707" y="1371564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데이터 다루기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3777F1-5EDE-5C3B-E323-D5E6762BB230}"/>
              </a:ext>
            </a:extLst>
          </p:cNvPr>
          <p:cNvSpPr txBox="1"/>
          <p:nvPr/>
        </p:nvSpPr>
        <p:spPr>
          <a:xfrm>
            <a:off x="9034540" y="1545923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회귀 알고리즘과 모델 규제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DF921F-BC8E-3808-047D-333676BECF7D}"/>
              </a:ext>
            </a:extLst>
          </p:cNvPr>
          <p:cNvSpPr txBox="1"/>
          <p:nvPr/>
        </p:nvSpPr>
        <p:spPr>
          <a:xfrm>
            <a:off x="8925274" y="3687893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다양한 분류 알고리즘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3F6A1F-C82F-2CA8-1444-72F28A14243E}"/>
              </a:ext>
            </a:extLst>
          </p:cNvPr>
          <p:cNvSpPr txBox="1"/>
          <p:nvPr/>
        </p:nvSpPr>
        <p:spPr>
          <a:xfrm>
            <a:off x="5840837" y="3650375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트리 알고리즘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F81B71-984A-A741-A822-40CA7A2BCF2B}"/>
              </a:ext>
            </a:extLst>
          </p:cNvPr>
          <p:cNvSpPr txBox="1"/>
          <p:nvPr/>
        </p:nvSpPr>
        <p:spPr>
          <a:xfrm>
            <a:off x="2852040" y="3663958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비지도 학습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9D9A5F-CF67-DC77-B71B-7E58A6848B94}"/>
              </a:ext>
            </a:extLst>
          </p:cNvPr>
          <p:cNvSpPr txBox="1"/>
          <p:nvPr/>
        </p:nvSpPr>
        <p:spPr>
          <a:xfrm>
            <a:off x="1528758" y="4555175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딥러닝을 시작합니다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70957C-EBDF-EE82-A73A-E3A60883F147}"/>
              </a:ext>
            </a:extLst>
          </p:cNvPr>
          <p:cNvSpPr txBox="1"/>
          <p:nvPr/>
        </p:nvSpPr>
        <p:spPr>
          <a:xfrm>
            <a:off x="2852040" y="6023697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이미지를 위한 인공 신경망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5E76A0-9AB6-D1BF-06C1-8581AE1ADBBA}"/>
              </a:ext>
            </a:extLst>
          </p:cNvPr>
          <p:cNvSpPr txBox="1"/>
          <p:nvPr/>
        </p:nvSpPr>
        <p:spPr>
          <a:xfrm>
            <a:off x="5637018" y="6023697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텍스트를 위한 인공 신경망</a:t>
            </a:r>
          </a:p>
        </p:txBody>
      </p:sp>
      <p:grpSp>
        <p:nvGrpSpPr>
          <p:cNvPr id="64" name="Group 52">
            <a:extLst>
              <a:ext uri="{FF2B5EF4-FFF2-40B4-BE49-F238E27FC236}">
                <a16:creationId xmlns:a16="http://schemas.microsoft.com/office/drawing/2014/main" id="{B38AA022-27AC-1A5A-17B0-CDAE8213C92D}"/>
              </a:ext>
            </a:extLst>
          </p:cNvPr>
          <p:cNvGrpSpPr/>
          <p:nvPr/>
        </p:nvGrpSpPr>
        <p:grpSpPr>
          <a:xfrm>
            <a:off x="1117980" y="3293231"/>
            <a:ext cx="762509" cy="109142"/>
            <a:chOff x="6620256" y="231648"/>
            <a:chExt cx="1194477" cy="170972"/>
          </a:xfrm>
        </p:grpSpPr>
        <p:sp>
          <p:nvSpPr>
            <p:cNvPr id="65" name="Oval 47">
              <a:extLst>
                <a:ext uri="{FF2B5EF4-FFF2-40B4-BE49-F238E27FC236}">
                  <a16:creationId xmlns:a16="http://schemas.microsoft.com/office/drawing/2014/main" id="{B440A367-3205-6563-0DD4-AA23342B2A70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Oval 48">
              <a:extLst>
                <a:ext uri="{FF2B5EF4-FFF2-40B4-BE49-F238E27FC236}">
                  <a16:creationId xmlns:a16="http://schemas.microsoft.com/office/drawing/2014/main" id="{9D00FD5D-9D7C-6569-E3BC-D474C47DF4E0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Oval 49">
              <a:extLst>
                <a:ext uri="{FF2B5EF4-FFF2-40B4-BE49-F238E27FC236}">
                  <a16:creationId xmlns:a16="http://schemas.microsoft.com/office/drawing/2014/main" id="{F6B9BEC2-F8BC-2651-709A-567D65CF7ACC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Oval 50">
              <a:extLst>
                <a:ext uri="{FF2B5EF4-FFF2-40B4-BE49-F238E27FC236}">
                  <a16:creationId xmlns:a16="http://schemas.microsoft.com/office/drawing/2014/main" id="{5AD1E113-1C49-BE79-448C-A11C50E35149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rgbClr val="CC00CC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Oval 51">
              <a:extLst>
                <a:ext uri="{FF2B5EF4-FFF2-40B4-BE49-F238E27FC236}">
                  <a16:creationId xmlns:a16="http://schemas.microsoft.com/office/drawing/2014/main" id="{D5A324F9-1785-17C9-E90D-26830CF41CB3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Group 53">
            <a:extLst>
              <a:ext uri="{FF2B5EF4-FFF2-40B4-BE49-F238E27FC236}">
                <a16:creationId xmlns:a16="http://schemas.microsoft.com/office/drawing/2014/main" id="{C1363CED-3BA1-EAFC-1C1C-30F92A3DFCA7}"/>
              </a:ext>
            </a:extLst>
          </p:cNvPr>
          <p:cNvGrpSpPr/>
          <p:nvPr/>
        </p:nvGrpSpPr>
        <p:grpSpPr>
          <a:xfrm>
            <a:off x="4002984" y="1660410"/>
            <a:ext cx="781607" cy="111876"/>
            <a:chOff x="6620256" y="231648"/>
            <a:chExt cx="1194477" cy="170972"/>
          </a:xfrm>
        </p:grpSpPr>
        <p:sp>
          <p:nvSpPr>
            <p:cNvPr id="71" name="Oval 54">
              <a:extLst>
                <a:ext uri="{FF2B5EF4-FFF2-40B4-BE49-F238E27FC236}">
                  <a16:creationId xmlns:a16="http://schemas.microsoft.com/office/drawing/2014/main" id="{133A98A8-4E3F-AC64-A21F-38DFA867CBDE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Oval 55">
              <a:extLst>
                <a:ext uri="{FF2B5EF4-FFF2-40B4-BE49-F238E27FC236}">
                  <a16:creationId xmlns:a16="http://schemas.microsoft.com/office/drawing/2014/main" id="{3F31DE7E-9F2B-878F-66EB-60DEE59689E9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Oval 56">
              <a:extLst>
                <a:ext uri="{FF2B5EF4-FFF2-40B4-BE49-F238E27FC236}">
                  <a16:creationId xmlns:a16="http://schemas.microsoft.com/office/drawing/2014/main" id="{EEAEA779-327C-E65C-6671-58F93D57C905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Oval 57">
              <a:extLst>
                <a:ext uri="{FF2B5EF4-FFF2-40B4-BE49-F238E27FC236}">
                  <a16:creationId xmlns:a16="http://schemas.microsoft.com/office/drawing/2014/main" id="{5F1521C9-AC03-57D5-E59F-627BEA341498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Oval 58">
              <a:extLst>
                <a:ext uri="{FF2B5EF4-FFF2-40B4-BE49-F238E27FC236}">
                  <a16:creationId xmlns:a16="http://schemas.microsoft.com/office/drawing/2014/main" id="{C4979ADB-FCC3-2F1F-6C10-2F8F886B8BCE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Group 59">
            <a:extLst>
              <a:ext uri="{FF2B5EF4-FFF2-40B4-BE49-F238E27FC236}">
                <a16:creationId xmlns:a16="http://schemas.microsoft.com/office/drawing/2014/main" id="{9ED4F9D0-D988-8C54-C97A-EF34C9E0EB5B}"/>
              </a:ext>
            </a:extLst>
          </p:cNvPr>
          <p:cNvGrpSpPr/>
          <p:nvPr/>
        </p:nvGrpSpPr>
        <p:grpSpPr>
          <a:xfrm>
            <a:off x="7516826" y="1648563"/>
            <a:ext cx="781607" cy="111876"/>
            <a:chOff x="6620256" y="231648"/>
            <a:chExt cx="1194477" cy="170972"/>
          </a:xfrm>
        </p:grpSpPr>
        <p:sp>
          <p:nvSpPr>
            <p:cNvPr id="77" name="Oval 60">
              <a:extLst>
                <a:ext uri="{FF2B5EF4-FFF2-40B4-BE49-F238E27FC236}">
                  <a16:creationId xmlns:a16="http://schemas.microsoft.com/office/drawing/2014/main" id="{CA073D2F-4404-3FC9-BC9B-069730EC5720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Oval 61">
              <a:extLst>
                <a:ext uri="{FF2B5EF4-FFF2-40B4-BE49-F238E27FC236}">
                  <a16:creationId xmlns:a16="http://schemas.microsoft.com/office/drawing/2014/main" id="{2CDAE44E-B3D0-9DBC-35D6-223CDBF53AB3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Oval 62">
              <a:extLst>
                <a:ext uri="{FF2B5EF4-FFF2-40B4-BE49-F238E27FC236}">
                  <a16:creationId xmlns:a16="http://schemas.microsoft.com/office/drawing/2014/main" id="{7E071694-3A73-9822-0106-D9F1450CDFAE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Oval 63">
              <a:extLst>
                <a:ext uri="{FF2B5EF4-FFF2-40B4-BE49-F238E27FC236}">
                  <a16:creationId xmlns:a16="http://schemas.microsoft.com/office/drawing/2014/main" id="{6CBF3296-B0FD-D945-FE93-D8A6FC29B449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Oval 64">
              <a:extLst>
                <a:ext uri="{FF2B5EF4-FFF2-40B4-BE49-F238E27FC236}">
                  <a16:creationId xmlns:a16="http://schemas.microsoft.com/office/drawing/2014/main" id="{B7662449-C188-505F-811A-52C7D34D24CC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Group 71">
            <a:extLst>
              <a:ext uri="{FF2B5EF4-FFF2-40B4-BE49-F238E27FC236}">
                <a16:creationId xmlns:a16="http://schemas.microsoft.com/office/drawing/2014/main" id="{FB9C9214-8D3F-9E55-8E44-AE59EA74A559}"/>
              </a:ext>
            </a:extLst>
          </p:cNvPr>
          <p:cNvGrpSpPr/>
          <p:nvPr/>
        </p:nvGrpSpPr>
        <p:grpSpPr>
          <a:xfrm>
            <a:off x="9668801" y="3949020"/>
            <a:ext cx="781607" cy="111876"/>
            <a:chOff x="6620256" y="231648"/>
            <a:chExt cx="1194477" cy="170972"/>
          </a:xfrm>
        </p:grpSpPr>
        <p:sp>
          <p:nvSpPr>
            <p:cNvPr id="83" name="Oval 72">
              <a:extLst>
                <a:ext uri="{FF2B5EF4-FFF2-40B4-BE49-F238E27FC236}">
                  <a16:creationId xmlns:a16="http://schemas.microsoft.com/office/drawing/2014/main" id="{7E133AC5-B614-D1B2-0244-B0A9990B35F2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Oval 73">
              <a:extLst>
                <a:ext uri="{FF2B5EF4-FFF2-40B4-BE49-F238E27FC236}">
                  <a16:creationId xmlns:a16="http://schemas.microsoft.com/office/drawing/2014/main" id="{31F7218F-C82D-F100-E358-4D8BABF38F85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Oval 74">
              <a:extLst>
                <a:ext uri="{FF2B5EF4-FFF2-40B4-BE49-F238E27FC236}">
                  <a16:creationId xmlns:a16="http://schemas.microsoft.com/office/drawing/2014/main" id="{4F1D5BCE-A339-0C0A-F09C-DD012B6516A4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Oval 75">
              <a:extLst>
                <a:ext uri="{FF2B5EF4-FFF2-40B4-BE49-F238E27FC236}">
                  <a16:creationId xmlns:a16="http://schemas.microsoft.com/office/drawing/2014/main" id="{757FC80A-15B0-D955-524B-2F23EAE20FC9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Oval 76">
              <a:extLst>
                <a:ext uri="{FF2B5EF4-FFF2-40B4-BE49-F238E27FC236}">
                  <a16:creationId xmlns:a16="http://schemas.microsoft.com/office/drawing/2014/main" id="{71C65EEC-A981-BE7B-573D-CE97268F7AAB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2" name="Group 78">
            <a:extLst>
              <a:ext uri="{FF2B5EF4-FFF2-40B4-BE49-F238E27FC236}">
                <a16:creationId xmlns:a16="http://schemas.microsoft.com/office/drawing/2014/main" id="{0BCE796B-B500-E666-97C0-DFA5E086EACC}"/>
              </a:ext>
            </a:extLst>
          </p:cNvPr>
          <p:cNvGrpSpPr/>
          <p:nvPr/>
        </p:nvGrpSpPr>
        <p:grpSpPr>
          <a:xfrm>
            <a:off x="6620324" y="3940957"/>
            <a:ext cx="781607" cy="111876"/>
            <a:chOff x="6620256" y="231648"/>
            <a:chExt cx="1194477" cy="170972"/>
          </a:xfrm>
        </p:grpSpPr>
        <p:sp>
          <p:nvSpPr>
            <p:cNvPr id="183" name="Oval 79">
              <a:extLst>
                <a:ext uri="{FF2B5EF4-FFF2-40B4-BE49-F238E27FC236}">
                  <a16:creationId xmlns:a16="http://schemas.microsoft.com/office/drawing/2014/main" id="{FC60A822-B01E-A59A-786C-FFC4FEF496D5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Oval 80">
              <a:extLst>
                <a:ext uri="{FF2B5EF4-FFF2-40B4-BE49-F238E27FC236}">
                  <a16:creationId xmlns:a16="http://schemas.microsoft.com/office/drawing/2014/main" id="{97628E6F-08D3-0C44-9382-FA2381B74FC2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Oval 81">
              <a:extLst>
                <a:ext uri="{FF2B5EF4-FFF2-40B4-BE49-F238E27FC236}">
                  <a16:creationId xmlns:a16="http://schemas.microsoft.com/office/drawing/2014/main" id="{7E46E0D9-53A1-065C-81A5-01C1D3F82221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Oval 82">
              <a:extLst>
                <a:ext uri="{FF2B5EF4-FFF2-40B4-BE49-F238E27FC236}">
                  <a16:creationId xmlns:a16="http://schemas.microsoft.com/office/drawing/2014/main" id="{EE21275F-E573-A54D-5BB1-20D8D7BEE340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Oval 83">
              <a:extLst>
                <a:ext uri="{FF2B5EF4-FFF2-40B4-BE49-F238E27FC236}">
                  <a16:creationId xmlns:a16="http://schemas.microsoft.com/office/drawing/2014/main" id="{EC9948B5-5E9B-F5E7-FE36-B3AC05505B89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Group 84">
            <a:extLst>
              <a:ext uri="{FF2B5EF4-FFF2-40B4-BE49-F238E27FC236}">
                <a16:creationId xmlns:a16="http://schemas.microsoft.com/office/drawing/2014/main" id="{223C0F51-1289-43DC-4204-A28A25CEC3E7}"/>
              </a:ext>
            </a:extLst>
          </p:cNvPr>
          <p:cNvGrpSpPr/>
          <p:nvPr/>
        </p:nvGrpSpPr>
        <p:grpSpPr>
          <a:xfrm>
            <a:off x="3581354" y="3932775"/>
            <a:ext cx="781607" cy="111876"/>
            <a:chOff x="6620256" y="231648"/>
            <a:chExt cx="1194477" cy="170972"/>
          </a:xfrm>
        </p:grpSpPr>
        <p:sp>
          <p:nvSpPr>
            <p:cNvPr id="189" name="Oval 85">
              <a:extLst>
                <a:ext uri="{FF2B5EF4-FFF2-40B4-BE49-F238E27FC236}">
                  <a16:creationId xmlns:a16="http://schemas.microsoft.com/office/drawing/2014/main" id="{8974A426-606D-0616-FD1E-CCE25E371707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Oval 86">
              <a:extLst>
                <a:ext uri="{FF2B5EF4-FFF2-40B4-BE49-F238E27FC236}">
                  <a16:creationId xmlns:a16="http://schemas.microsoft.com/office/drawing/2014/main" id="{11DBD153-E336-E14F-34B1-F2F220BBC505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Oval 87">
              <a:extLst>
                <a:ext uri="{FF2B5EF4-FFF2-40B4-BE49-F238E27FC236}">
                  <a16:creationId xmlns:a16="http://schemas.microsoft.com/office/drawing/2014/main" id="{9F0DAC48-8FB7-DC14-BF3E-5EC17237F899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Oval 88">
              <a:extLst>
                <a:ext uri="{FF2B5EF4-FFF2-40B4-BE49-F238E27FC236}">
                  <a16:creationId xmlns:a16="http://schemas.microsoft.com/office/drawing/2014/main" id="{906DDAEC-1363-6A90-25F9-2E1095CEDE7C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Oval 89">
              <a:extLst>
                <a:ext uri="{FF2B5EF4-FFF2-40B4-BE49-F238E27FC236}">
                  <a16:creationId xmlns:a16="http://schemas.microsoft.com/office/drawing/2014/main" id="{06FC32AA-53E4-068C-B712-521C995BE835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4" name="Group 90">
            <a:extLst>
              <a:ext uri="{FF2B5EF4-FFF2-40B4-BE49-F238E27FC236}">
                <a16:creationId xmlns:a16="http://schemas.microsoft.com/office/drawing/2014/main" id="{9F01268E-BC19-E313-7962-1D51303FF66F}"/>
              </a:ext>
            </a:extLst>
          </p:cNvPr>
          <p:cNvGrpSpPr/>
          <p:nvPr/>
        </p:nvGrpSpPr>
        <p:grpSpPr>
          <a:xfrm>
            <a:off x="2308877" y="4832174"/>
            <a:ext cx="781607" cy="111876"/>
            <a:chOff x="6620256" y="231648"/>
            <a:chExt cx="1194477" cy="170972"/>
          </a:xfrm>
        </p:grpSpPr>
        <p:sp>
          <p:nvSpPr>
            <p:cNvPr id="195" name="Oval 91">
              <a:extLst>
                <a:ext uri="{FF2B5EF4-FFF2-40B4-BE49-F238E27FC236}">
                  <a16:creationId xmlns:a16="http://schemas.microsoft.com/office/drawing/2014/main" id="{C6340ADF-3431-D90D-D958-769533B18D01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Oval 92">
              <a:extLst>
                <a:ext uri="{FF2B5EF4-FFF2-40B4-BE49-F238E27FC236}">
                  <a16:creationId xmlns:a16="http://schemas.microsoft.com/office/drawing/2014/main" id="{F7B1C1A2-A493-F12F-404D-C0AFC04FF50E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Oval 93">
              <a:extLst>
                <a:ext uri="{FF2B5EF4-FFF2-40B4-BE49-F238E27FC236}">
                  <a16:creationId xmlns:a16="http://schemas.microsoft.com/office/drawing/2014/main" id="{7841EF18-C633-3253-5895-44A5DAA948FC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Oval 94">
              <a:extLst>
                <a:ext uri="{FF2B5EF4-FFF2-40B4-BE49-F238E27FC236}">
                  <a16:creationId xmlns:a16="http://schemas.microsoft.com/office/drawing/2014/main" id="{4B7A409F-625A-BE90-B34D-6C02EFD7BFA1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rgbClr val="CC00CC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Oval 95">
              <a:extLst>
                <a:ext uri="{FF2B5EF4-FFF2-40B4-BE49-F238E27FC236}">
                  <a16:creationId xmlns:a16="http://schemas.microsoft.com/office/drawing/2014/main" id="{AB29E880-CB96-10CA-C1A0-738C25298CF5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0" name="Group 96">
            <a:extLst>
              <a:ext uri="{FF2B5EF4-FFF2-40B4-BE49-F238E27FC236}">
                <a16:creationId xmlns:a16="http://schemas.microsoft.com/office/drawing/2014/main" id="{02637FA9-BB56-8683-2A07-E787F87B2C24}"/>
              </a:ext>
            </a:extLst>
          </p:cNvPr>
          <p:cNvGrpSpPr/>
          <p:nvPr/>
        </p:nvGrpSpPr>
        <p:grpSpPr>
          <a:xfrm>
            <a:off x="3661942" y="6300696"/>
            <a:ext cx="781607" cy="111876"/>
            <a:chOff x="6620256" y="231648"/>
            <a:chExt cx="1194477" cy="170972"/>
          </a:xfrm>
        </p:grpSpPr>
        <p:sp>
          <p:nvSpPr>
            <p:cNvPr id="201" name="Oval 97">
              <a:extLst>
                <a:ext uri="{FF2B5EF4-FFF2-40B4-BE49-F238E27FC236}">
                  <a16:creationId xmlns:a16="http://schemas.microsoft.com/office/drawing/2014/main" id="{608BDA96-D1F7-3616-8F97-B1EE677FCE0A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Oval 98">
              <a:extLst>
                <a:ext uri="{FF2B5EF4-FFF2-40B4-BE49-F238E27FC236}">
                  <a16:creationId xmlns:a16="http://schemas.microsoft.com/office/drawing/2014/main" id="{A8F7278E-51EF-0598-D253-A71DE6EF2E62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Oval 99">
              <a:extLst>
                <a:ext uri="{FF2B5EF4-FFF2-40B4-BE49-F238E27FC236}">
                  <a16:creationId xmlns:a16="http://schemas.microsoft.com/office/drawing/2014/main" id="{B6F722C3-A0D3-D540-AA28-9C49D5F021D5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Oval 100">
              <a:extLst>
                <a:ext uri="{FF2B5EF4-FFF2-40B4-BE49-F238E27FC236}">
                  <a16:creationId xmlns:a16="http://schemas.microsoft.com/office/drawing/2014/main" id="{A6750C7E-9C61-83BA-26CC-F5173AF1972F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rgbClr val="CC00CC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Oval 101">
              <a:extLst>
                <a:ext uri="{FF2B5EF4-FFF2-40B4-BE49-F238E27FC236}">
                  <a16:creationId xmlns:a16="http://schemas.microsoft.com/office/drawing/2014/main" id="{C2E13B9D-AB5C-185E-B268-27827B860056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6" name="Group 102">
            <a:extLst>
              <a:ext uri="{FF2B5EF4-FFF2-40B4-BE49-F238E27FC236}">
                <a16:creationId xmlns:a16="http://schemas.microsoft.com/office/drawing/2014/main" id="{32B732E6-FAE2-9AD2-F821-EC6A70560742}"/>
              </a:ext>
            </a:extLst>
          </p:cNvPr>
          <p:cNvGrpSpPr/>
          <p:nvPr/>
        </p:nvGrpSpPr>
        <p:grpSpPr>
          <a:xfrm>
            <a:off x="6280713" y="6300696"/>
            <a:ext cx="781607" cy="111876"/>
            <a:chOff x="6620256" y="231648"/>
            <a:chExt cx="1194477" cy="170972"/>
          </a:xfrm>
        </p:grpSpPr>
        <p:sp>
          <p:nvSpPr>
            <p:cNvPr id="207" name="Oval 103">
              <a:extLst>
                <a:ext uri="{FF2B5EF4-FFF2-40B4-BE49-F238E27FC236}">
                  <a16:creationId xmlns:a16="http://schemas.microsoft.com/office/drawing/2014/main" id="{615025EA-A9B1-8F46-BD76-775BD762144A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Oval 104">
              <a:extLst>
                <a:ext uri="{FF2B5EF4-FFF2-40B4-BE49-F238E27FC236}">
                  <a16:creationId xmlns:a16="http://schemas.microsoft.com/office/drawing/2014/main" id="{90189F11-A772-6903-B680-FAE795A64E67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Oval 105">
              <a:extLst>
                <a:ext uri="{FF2B5EF4-FFF2-40B4-BE49-F238E27FC236}">
                  <a16:creationId xmlns:a16="http://schemas.microsoft.com/office/drawing/2014/main" id="{15EA40C3-F70C-5119-14D6-248AE3BF4BF7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Oval 106">
              <a:extLst>
                <a:ext uri="{FF2B5EF4-FFF2-40B4-BE49-F238E27FC236}">
                  <a16:creationId xmlns:a16="http://schemas.microsoft.com/office/drawing/2014/main" id="{E81E1F8B-346B-2753-C34C-EB4F076956AC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rgbClr val="CC00CC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Oval 107">
              <a:extLst>
                <a:ext uri="{FF2B5EF4-FFF2-40B4-BE49-F238E27FC236}">
                  <a16:creationId xmlns:a16="http://schemas.microsoft.com/office/drawing/2014/main" id="{A5FADDD5-2E88-D88B-AD6E-89C26D385C5C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2" name="Picture 109">
            <a:extLst>
              <a:ext uri="{FF2B5EF4-FFF2-40B4-BE49-F238E27FC236}">
                <a16:creationId xmlns:a16="http://schemas.microsoft.com/office/drawing/2014/main" id="{BA66FB66-2610-FB7F-949E-E682B2037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977" y="4566768"/>
            <a:ext cx="816091" cy="726831"/>
          </a:xfrm>
          <a:prstGeom prst="rect">
            <a:avLst/>
          </a:prstGeom>
        </p:spPr>
      </p:pic>
      <p:pic>
        <p:nvPicPr>
          <p:cNvPr id="213" name="Picture 117">
            <a:extLst>
              <a:ext uri="{FF2B5EF4-FFF2-40B4-BE49-F238E27FC236}">
                <a16:creationId xmlns:a16="http://schemas.microsoft.com/office/drawing/2014/main" id="{2E90F7AE-1A01-C00B-31C9-CB92E2B92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3827" y="2800280"/>
            <a:ext cx="585825" cy="595027"/>
          </a:xfrm>
          <a:prstGeom prst="rect">
            <a:avLst/>
          </a:prstGeom>
        </p:spPr>
      </p:pic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97FEA0A9-94C9-BF37-C85D-8F73C770CE8D}"/>
              </a:ext>
            </a:extLst>
          </p:cNvPr>
          <p:cNvSpPr/>
          <p:nvPr/>
        </p:nvSpPr>
        <p:spPr>
          <a:xfrm>
            <a:off x="544686" y="865559"/>
            <a:ext cx="1011671" cy="22702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머신러닝편</a:t>
            </a:r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EFD74C3B-C987-820A-750F-351FE2C1A2FC}"/>
              </a:ext>
            </a:extLst>
          </p:cNvPr>
          <p:cNvSpPr/>
          <p:nvPr/>
        </p:nvSpPr>
        <p:spPr>
          <a:xfrm>
            <a:off x="517087" y="1997822"/>
            <a:ext cx="1011671" cy="227029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딥러닝편</a:t>
            </a:r>
          </a:p>
        </p:txBody>
      </p:sp>
      <p:sp>
        <p:nvSpPr>
          <p:cNvPr id="216" name="Oval 27">
            <a:extLst>
              <a:ext uri="{FF2B5EF4-FFF2-40B4-BE49-F238E27FC236}">
                <a16:creationId xmlns:a16="http://schemas.microsoft.com/office/drawing/2014/main" id="{F6DDE018-82AF-54BD-BA28-B759A318248C}"/>
              </a:ext>
            </a:extLst>
          </p:cNvPr>
          <p:cNvSpPr/>
          <p:nvPr/>
        </p:nvSpPr>
        <p:spPr>
          <a:xfrm>
            <a:off x="9077641" y="5707235"/>
            <a:ext cx="279083" cy="27908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>
                <a:latin typeface="+mn-ea"/>
              </a:rPr>
              <a:t>10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DE2F610D-94C8-284E-1E84-BE458D58DCE2}"/>
              </a:ext>
            </a:extLst>
          </p:cNvPr>
          <p:cNvSpPr txBox="1"/>
          <p:nvPr/>
        </p:nvSpPr>
        <p:spPr>
          <a:xfrm>
            <a:off x="8182684" y="6015084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언어 모델을 위한 신경망</a:t>
            </a:r>
            <a:endParaRPr lang="ko-KR" altLang="en-US" sz="1200" b="1" dirty="0"/>
          </a:p>
        </p:txBody>
      </p:sp>
      <p:grpSp>
        <p:nvGrpSpPr>
          <p:cNvPr id="218" name="Group 102">
            <a:extLst>
              <a:ext uri="{FF2B5EF4-FFF2-40B4-BE49-F238E27FC236}">
                <a16:creationId xmlns:a16="http://schemas.microsoft.com/office/drawing/2014/main" id="{F406C11C-007F-0238-31B9-932DD52A79AF}"/>
              </a:ext>
            </a:extLst>
          </p:cNvPr>
          <p:cNvGrpSpPr/>
          <p:nvPr/>
        </p:nvGrpSpPr>
        <p:grpSpPr>
          <a:xfrm>
            <a:off x="8911112" y="6300696"/>
            <a:ext cx="781607" cy="111876"/>
            <a:chOff x="6620256" y="231648"/>
            <a:chExt cx="1194477" cy="170972"/>
          </a:xfrm>
        </p:grpSpPr>
        <p:sp>
          <p:nvSpPr>
            <p:cNvPr id="219" name="Oval 103">
              <a:extLst>
                <a:ext uri="{FF2B5EF4-FFF2-40B4-BE49-F238E27FC236}">
                  <a16:creationId xmlns:a16="http://schemas.microsoft.com/office/drawing/2014/main" id="{87AE7B6A-F6AB-904D-D0A4-B653950B6D58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Oval 104">
              <a:extLst>
                <a:ext uri="{FF2B5EF4-FFF2-40B4-BE49-F238E27FC236}">
                  <a16:creationId xmlns:a16="http://schemas.microsoft.com/office/drawing/2014/main" id="{550D330B-B8B8-FC6B-7A80-8D02626B6414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Oval 105">
              <a:extLst>
                <a:ext uri="{FF2B5EF4-FFF2-40B4-BE49-F238E27FC236}">
                  <a16:creationId xmlns:a16="http://schemas.microsoft.com/office/drawing/2014/main" id="{0DE1CC34-37DC-B12A-F3EE-8ED2D73CAE3A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Oval 106">
              <a:extLst>
                <a:ext uri="{FF2B5EF4-FFF2-40B4-BE49-F238E27FC236}">
                  <a16:creationId xmlns:a16="http://schemas.microsoft.com/office/drawing/2014/main" id="{DC7D91B1-5F97-A700-E7CC-6B2AE776CA91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rgbClr val="CC00CC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Oval 107">
              <a:extLst>
                <a:ext uri="{FF2B5EF4-FFF2-40B4-BE49-F238E27FC236}">
                  <a16:creationId xmlns:a16="http://schemas.microsoft.com/office/drawing/2014/main" id="{FDAA9037-6D72-47AA-AA55-191FFB4F95F0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0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2-1 훈련 세트와 테스트 세트(14)</a:t>
            </a:r>
            <a:endParaRPr/>
          </a:p>
        </p:txBody>
      </p:sp>
      <p:sp>
        <p:nvSpPr>
          <p:cNvPr id="378" name="Google Shape;378;p20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79" name="Google Shape;379;p20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39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훈련 모델 평가(문제해결 과정)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문제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알고리즘이 도미와 빙어를 모두 외우고 있다면 같은 데이터로 모델을 평가하는 것은 이상하지 않은가?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모델을 훈련할 때 사용한 데이터로 모델의 성능을 평가하는 것은 정답을 미리 알려주고 시험을 보는 것과 같음 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해결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공정하게 점수를 매기기 위해서는 훈련에 참여하지 않은 샘플을 사용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훈련 데이터를 훈련 세트와 테스트 세트로 나누어, 훈련 세트로는 모델을 훈련하고 테스트 세트로 모델을 평가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훈련 세트나 테스트 세트에 어느 한 생선만 들어가 있다면 올바른 학습이 이루어지지 않음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도미와 빙어를 골고루 섞어 나누기 위해 파이썬의 다차원 배열 라이브러리인 넘파이를 사용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넘파이는 파이썬의 리스트와 비슷하지만 고차원의 큰 배열을 효과적으로 다룰 수 있고 다양한 도구를 많이 제공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이 절에서는 넘파이의 shuffle( ) 함수를 사용해 배열의 인덱스를 섞었음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결과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테스트 세트에서 100%의 정확도를 달성</a:t>
            </a:r>
            <a:endParaRPr/>
          </a:p>
        </p:txBody>
      </p:sp>
      <p:sp>
        <p:nvSpPr>
          <p:cNvPr id="380" name="Google Shape;380;p20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2-1 마무리(1)</a:t>
            </a:r>
            <a:endParaRPr/>
          </a:p>
        </p:txBody>
      </p:sp>
      <p:sp>
        <p:nvSpPr>
          <p:cNvPr id="386" name="Google Shape;386;p21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87" name="Google Shape;387;p21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39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키워드로 끝내는 핵심 포인트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지도 학습은 입력과 타깃을 전달하여 모델을 훈련한 다음 새로운 데이터를 예측하는 데 활용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1장에서부터 사용한 k-최근접 이웃이 지도 학습 알고리즘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비지도 학습은 타깃 데이터가 없음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무엇을 예측하는 것이 아니라 입력 데이터에서 어떤 특징을 찾는 데 주로 활용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훈련 세트는 모델을 훈련할 때 사용하는 데이터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보통 훈련 세트가 클수록 좋음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테스트 세트를 제외한 모든 데이터를 사용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테스트 세트는 전체 데이터에서 20~30%를 테스트 세트로 사용하는 경우가 많음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전체 데이터가 아주 크다면 1%만 덜어내도 충분</a:t>
            </a:r>
            <a:endParaRPr/>
          </a:p>
        </p:txBody>
      </p:sp>
      <p:sp>
        <p:nvSpPr>
          <p:cNvPr id="388" name="Google Shape;388;p21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2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2-1 마무리(2)</a:t>
            </a:r>
            <a:endParaRPr/>
          </a:p>
        </p:txBody>
      </p:sp>
      <p:sp>
        <p:nvSpPr>
          <p:cNvPr id="394" name="Google Shape;394;p22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95" name="Google Shape;395;p22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39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핵심 패키지와 함수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numpy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seed( )는 넘파이에서 난수를 생성하기 위한 정수 초깃값을 지정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초깃값이 같으면 동일한 난수를 뽑을 수 있으므로 랜덤 함수의 결과를 동일하게 재현하고 싶을 때 사용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arange( )는 일정한 간격의 정수 또는 실수 배열을 만들고, 본 간격은 1. 매개변수가 하나이면 종료 숫자를 의미</a:t>
            </a:r>
            <a:br>
              <a:rPr lang="en-US"/>
            </a:br>
            <a:r>
              <a:rPr lang="en-US"/>
              <a:t>0에서 종료 숫자까지 배열을 만듦. 종료 숫자는 배열에 포함되지 않음</a:t>
            </a:r>
            <a:br>
              <a:rPr lang="en-US"/>
            </a:br>
            <a:br>
              <a:rPr lang="en-US"/>
            </a:br>
            <a:r>
              <a:rPr lang="en-US"/>
              <a:t>매개변수가 2개면 시작 숫자, 종료 숫자를 의미</a:t>
            </a:r>
            <a:br>
              <a:rPr lang="en-US"/>
            </a:br>
            <a:br>
              <a:rPr lang="en-US"/>
            </a:br>
            <a:r>
              <a:rPr lang="en-US"/>
              <a:t>매개변수가 3개면 마지막 매개변수가 간격을 나타냄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shuffle( )은 주어진 배열을 랜덤하게 섞음 – 다차원 배열일 경우 첫 번째 축(행)에 대해서만 섞음</a:t>
            </a:r>
            <a:endParaRPr/>
          </a:p>
        </p:txBody>
      </p:sp>
      <p:sp>
        <p:nvSpPr>
          <p:cNvPr id="396" name="Google Shape;396;p22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397" name="Google Shape;397;p22"/>
          <p:cNvGraphicFramePr/>
          <p:nvPr/>
        </p:nvGraphicFramePr>
        <p:xfrm>
          <a:off x="1703110" y="3575958"/>
          <a:ext cx="2641600" cy="30481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print(np.arange(3))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98" name="Google Shape;398;p22"/>
          <p:cNvCxnSpPr/>
          <p:nvPr/>
        </p:nvCxnSpPr>
        <p:spPr>
          <a:xfrm>
            <a:off x="4579307" y="3726787"/>
            <a:ext cx="4064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9" name="Google Shape;399;p22"/>
          <p:cNvSpPr txBox="1"/>
          <p:nvPr/>
        </p:nvSpPr>
        <p:spPr>
          <a:xfrm>
            <a:off x="5201450" y="3543522"/>
            <a:ext cx="11239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[0, 1, 2]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0" name="Google Shape;400;p22"/>
          <p:cNvGraphicFramePr/>
          <p:nvPr/>
        </p:nvGraphicFramePr>
        <p:xfrm>
          <a:off x="1703110" y="4223910"/>
          <a:ext cx="2641600" cy="30481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print(np.arange(1, 3))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01" name="Google Shape;401;p22"/>
          <p:cNvCxnSpPr/>
          <p:nvPr/>
        </p:nvCxnSpPr>
        <p:spPr>
          <a:xfrm>
            <a:off x="4579307" y="4374739"/>
            <a:ext cx="4064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2" name="Google Shape;402;p22"/>
          <p:cNvSpPr txBox="1"/>
          <p:nvPr/>
        </p:nvSpPr>
        <p:spPr>
          <a:xfrm>
            <a:off x="5195191" y="4174256"/>
            <a:ext cx="11239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[1, 2]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3" name="Google Shape;403;p22"/>
          <p:cNvGraphicFramePr/>
          <p:nvPr/>
        </p:nvGraphicFramePr>
        <p:xfrm>
          <a:off x="1703110" y="4949305"/>
          <a:ext cx="2641600" cy="30481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print(np.arange(1, 3, 0.2))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04" name="Google Shape;404;p22"/>
          <p:cNvCxnSpPr/>
          <p:nvPr/>
        </p:nvCxnSpPr>
        <p:spPr>
          <a:xfrm>
            <a:off x="4579307" y="5100136"/>
            <a:ext cx="4064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5" name="Google Shape;405;p22"/>
          <p:cNvSpPr txBox="1"/>
          <p:nvPr/>
        </p:nvSpPr>
        <p:spPr>
          <a:xfrm>
            <a:off x="5195191" y="4884773"/>
            <a:ext cx="52608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[1. , 1.2, 1.4, 1.6, 1.8, 2. , 2.2, 2.4, 2.6, 2.8]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6" name="Google Shape;406;p22"/>
          <p:cNvGraphicFramePr/>
          <p:nvPr/>
        </p:nvGraphicFramePr>
        <p:xfrm>
          <a:off x="1703110" y="5758369"/>
          <a:ext cx="3072950" cy="73153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307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arr = np.array([[1, 2], [3, 4], [5, 6]])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np.random.shuffle(arr)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print(arr)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07" name="Google Shape;407;p22"/>
          <p:cNvCxnSpPr/>
          <p:nvPr/>
        </p:nvCxnSpPr>
        <p:spPr>
          <a:xfrm>
            <a:off x="4966853" y="6099719"/>
            <a:ext cx="4064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8" name="Google Shape;408;p22"/>
          <p:cNvSpPr txBox="1"/>
          <p:nvPr/>
        </p:nvSpPr>
        <p:spPr>
          <a:xfrm>
            <a:off x="5675617" y="5662464"/>
            <a:ext cx="15143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[[3 4]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[5 6]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[1 2]]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3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2-1 확인 문제</a:t>
            </a:r>
            <a:endParaRPr/>
          </a:p>
        </p:txBody>
      </p:sp>
      <p:sp>
        <p:nvSpPr>
          <p:cNvPr id="414" name="Google Shape;414;p23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415" name="Google Shape;415;p23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39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/>
              <a:t>머신러닝 알고리즘의 한 종류로서 샘플의 입력과 타깃(정답)을 알고 있을 때 사용할 수 있는 학습 방법은 무엇인가?</a:t>
            </a:r>
            <a:endParaRPr/>
          </a:p>
          <a:p>
            <a:pPr marL="457200" lvl="1" indent="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① 지도 학습		② 비지도 학습		</a:t>
            </a:r>
            <a:br>
              <a:rPr lang="en-US"/>
            </a:br>
            <a:r>
              <a:rPr lang="en-US"/>
              <a:t>③ 차원 축소 	④ 강화 학습</a:t>
            </a:r>
            <a:endParaRPr/>
          </a:p>
          <a:p>
            <a:pPr marL="457200" lvl="1" indent="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1" indent="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4572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/>
              <a:t>훈련 세트와 테스트 세트가 잘못 만들어져 전체 데이터를 대표하지 못하는 현상을 무엇이라고 부르나?</a:t>
            </a:r>
            <a:endParaRPr/>
          </a:p>
          <a:p>
            <a:pPr marL="457200" lvl="1" indent="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① 샘플링 오류	② 샘플링 실수		</a:t>
            </a:r>
            <a:br>
              <a:rPr lang="en-US"/>
            </a:br>
            <a:r>
              <a:rPr lang="en-US"/>
              <a:t>③ 샘플링 편차 	④ 샘플링 편향</a:t>
            </a:r>
            <a:endParaRPr/>
          </a:p>
        </p:txBody>
      </p:sp>
      <p:sp>
        <p:nvSpPr>
          <p:cNvPr id="416" name="Google Shape;416;p23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43de4a4537_0_3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2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2-1 확인 문제</a:t>
            </a:r>
            <a:endParaRPr/>
          </a:p>
        </p:txBody>
      </p:sp>
      <p:sp>
        <p:nvSpPr>
          <p:cNvPr id="422" name="Google Shape;422;g343de4a4537_0_3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23" name="Google Shape;423;g343de4a4537_0_3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00" cy="5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3"/>
            </a:pPr>
            <a:r>
              <a:rPr lang="en-US"/>
              <a:t>사이킷런은 입력 데이터(배열)가 어떻게 구성되어 있을 것으로 기대하나?</a:t>
            </a:r>
            <a:endParaRPr/>
          </a:p>
          <a:p>
            <a:pPr marL="457200" lvl="1" indent="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① 행 : 특성, 열 : 샘플		② 행 : 샘플, 열 : 특성		</a:t>
            </a:r>
            <a:br>
              <a:rPr lang="en-US"/>
            </a:br>
            <a:r>
              <a:rPr lang="en-US"/>
              <a:t>③ 행 : 특성, 열 : 타깃 	④ 행 : 타깃, 열 : 특성</a:t>
            </a:r>
            <a:endParaRPr/>
          </a:p>
          <a:p>
            <a:pPr marL="0" lvl="1" indent="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0" lvl="1" indent="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355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 startAt="4"/>
            </a:pPr>
            <a:r>
              <a:rPr lang="en-US"/>
              <a:t>다음 중 배열 arr에서 두 번째 원소에서부터 다섯 번째 원소까지 선택하기 위해 올바르게 슬라이싱 연산자를 사용한 것은 무엇인가요?</a:t>
            </a:r>
            <a:endParaRPr/>
          </a:p>
          <a:p>
            <a:pPr marL="228600" lvl="0" indent="-101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    ① arr[2:5]                    ② arr[2:6]</a:t>
            </a:r>
            <a:endParaRPr sz="1800"/>
          </a:p>
          <a:p>
            <a:pPr marL="228600" lvl="0" indent="-101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1800"/>
              <a:t>    ③ arr[1:5]                    ④ arr[1:6]</a:t>
            </a:r>
            <a:endParaRPr sz="1800"/>
          </a:p>
        </p:txBody>
      </p:sp>
      <p:sp>
        <p:nvSpPr>
          <p:cNvPr id="424" name="Google Shape;424;g343de4a4537_0_3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4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2-2 데이터 전처리(1)</a:t>
            </a:r>
            <a:endParaRPr/>
          </a:p>
        </p:txBody>
      </p:sp>
      <p:sp>
        <p:nvSpPr>
          <p:cNvPr id="430" name="Google Shape;430;p24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31" name="Google Shape;431;p24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39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새로운 문제: 길이가 25cm이고 무게가 150g이면 도미? 빙어?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넘파이로 데이터 준비하기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생선 데이터 준비: 소스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http://bit.ly/bream_smelt</a:t>
            </a:r>
            <a:r>
              <a:rPr lang="en-US"/>
              <a:t>에서 복사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넘파이를 임포트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넘파이의 column_stack( ) 함수는 전달받은 리스트를 일렬로 세운 다음 차례대로 나란히 연결</a:t>
            </a:r>
            <a:br>
              <a:rPr lang="en-US"/>
            </a:br>
            <a:r>
              <a:rPr lang="en-US"/>
              <a:t>2개의 리스트를 나란히 붙이기. 연결할 리스트는 파이썬 튜플(tuple)로 전달</a:t>
            </a:r>
            <a:endParaRPr/>
          </a:p>
          <a:p>
            <a:pPr marL="68580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동일한 방법으로 fish_length와 fish_weight를 병합</a:t>
            </a:r>
            <a:endParaRPr/>
          </a:p>
          <a:p>
            <a:pPr marL="68580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두 리스트가 잘 연결되었는지 처음 5개의 데이터를 확인</a:t>
            </a:r>
            <a:endParaRPr/>
          </a:p>
        </p:txBody>
      </p:sp>
      <p:sp>
        <p:nvSpPr>
          <p:cNvPr id="432" name="Google Shape;432;p24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433" name="Google Shape;433;p24"/>
          <p:cNvGraphicFramePr/>
          <p:nvPr/>
        </p:nvGraphicFramePr>
        <p:xfrm>
          <a:off x="1258183" y="3587900"/>
          <a:ext cx="3253925" cy="30481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325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np.column_stack(([1,2,3], [4,5,6]))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34" name="Google Shape;434;p24"/>
          <p:cNvCxnSpPr/>
          <p:nvPr/>
        </p:nvCxnSpPr>
        <p:spPr>
          <a:xfrm>
            <a:off x="4741158" y="3730873"/>
            <a:ext cx="5969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35" name="Google Shape;435;p24"/>
          <p:cNvSpPr txBox="1"/>
          <p:nvPr/>
        </p:nvSpPr>
        <p:spPr>
          <a:xfrm>
            <a:off x="5567104" y="3526583"/>
            <a:ext cx="238125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array([[1, 4],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[2, 5],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[3, 6]])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6" name="Google Shape;436;p24"/>
          <p:cNvGraphicFramePr/>
          <p:nvPr/>
        </p:nvGraphicFramePr>
        <p:xfrm>
          <a:off x="1258183" y="4684618"/>
          <a:ext cx="5453050" cy="30481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545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fish_data = np.column_stack((fish_length, fish_weight))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7" name="Google Shape;437;p24"/>
          <p:cNvGraphicFramePr/>
          <p:nvPr/>
        </p:nvGraphicFramePr>
        <p:xfrm>
          <a:off x="1258183" y="5525614"/>
          <a:ext cx="2365375" cy="30481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236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print(fish_data[:5])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38" name="Google Shape;438;p24"/>
          <p:cNvCxnSpPr/>
          <p:nvPr/>
        </p:nvCxnSpPr>
        <p:spPr>
          <a:xfrm>
            <a:off x="4017258" y="5677615"/>
            <a:ext cx="5969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39" name="Google Shape;439;p24"/>
          <p:cNvSpPr txBox="1"/>
          <p:nvPr/>
        </p:nvSpPr>
        <p:spPr>
          <a:xfrm>
            <a:off x="5072946" y="5528254"/>
            <a:ext cx="2381250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[[ 25.4 242. 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[ 26.3 290. 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[ 26.5 340. 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[ 29. 363. 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[ 29. 430. ]]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2-2 데이터 전처리(2)</a:t>
            </a:r>
            <a:endParaRPr/>
          </a:p>
        </p:txBody>
      </p:sp>
      <p:sp>
        <p:nvSpPr>
          <p:cNvPr id="445" name="Google Shape;445;p25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446" name="Google Shape;446;p25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39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넘파이로 데이터 준비하기</a:t>
            </a: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np.ones( )와 np.zeros( ) 함수로 타깃 데이터 만들기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이 두 함수는 각각 원하는 개수의 1과 0을 채운 배열을 만들어 줌</a:t>
            </a: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첫 번째 차원을 따라 배열을 연결하는 np.concatenate( ) 함수를 사용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1이 35개인 배열과 0이 14개인 배열 만들기</a:t>
            </a:r>
            <a:endParaRPr/>
          </a:p>
        </p:txBody>
      </p:sp>
      <p:sp>
        <p:nvSpPr>
          <p:cNvPr id="447" name="Google Shape;447;p25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448" name="Google Shape;448;p25"/>
          <p:cNvGraphicFramePr/>
          <p:nvPr/>
        </p:nvGraphicFramePr>
        <p:xfrm>
          <a:off x="1720098" y="2385038"/>
          <a:ext cx="1984375" cy="30481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198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print(np.ones(5))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9" name="Google Shape;449;p25"/>
          <p:cNvCxnSpPr/>
          <p:nvPr/>
        </p:nvCxnSpPr>
        <p:spPr>
          <a:xfrm>
            <a:off x="3967116" y="2545893"/>
            <a:ext cx="3429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50" name="Google Shape;450;p25"/>
          <p:cNvSpPr txBox="1"/>
          <p:nvPr/>
        </p:nvSpPr>
        <p:spPr>
          <a:xfrm>
            <a:off x="4521937" y="2355847"/>
            <a:ext cx="19843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[1. 1. 1. 1. 1.]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1" name="Google Shape;45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6294" y="3698322"/>
            <a:ext cx="4483100" cy="2433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25"/>
          <p:cNvSpPr txBox="1"/>
          <p:nvPr/>
        </p:nvSpPr>
        <p:spPr>
          <a:xfrm>
            <a:off x="3166294" y="6305932"/>
            <a:ext cx="61087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05A04"/>
              </a:buClr>
              <a:buSzPts val="1400"/>
              <a:buFont typeface="Malgun Gothic"/>
              <a:buChar char="▲"/>
            </a:pPr>
            <a:r>
              <a:rPr lang="en-US" sz="1400">
                <a:solidFill>
                  <a:srgbClr val="205A04"/>
                </a:solidFill>
                <a:latin typeface="Calibri"/>
                <a:ea typeface="Calibri"/>
                <a:cs typeface="Calibri"/>
                <a:sym typeface="Calibri"/>
              </a:rPr>
              <a:t>np.column_stack( ) 함수와 np.concatenate( ) 함수의 연결 방식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6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2-2 데이터 전처리(3)</a:t>
            </a:r>
            <a:endParaRPr/>
          </a:p>
        </p:txBody>
      </p:sp>
      <p:sp>
        <p:nvSpPr>
          <p:cNvPr id="458" name="Google Shape;458;p26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459" name="Google Shape;459;p26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39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넘파이로 데이터 준비하기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np.concatenate( ) 함수를 사용해 타깃 데이터를 만들기</a:t>
            </a:r>
            <a:br>
              <a:rPr lang="en-US"/>
            </a:br>
            <a:r>
              <a:rPr lang="en-US"/>
              <a:t>np.column_stack( )과 마찬가지로 연결한 리스트나 배열을 튜플로 전달해야 함</a:t>
            </a:r>
            <a:endParaRPr/>
          </a:p>
          <a:p>
            <a:pPr marL="68580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데이터가 잘 만들었는지 확인</a:t>
            </a:r>
            <a:endParaRPr/>
          </a:p>
          <a:p>
            <a:pPr marL="68580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데이터가 클수록 파이썬 리스트는 비효율적이므로 넘파이 배열을 사용하는 게 좋음</a:t>
            </a:r>
            <a:endParaRPr/>
          </a:p>
        </p:txBody>
      </p:sp>
      <p:sp>
        <p:nvSpPr>
          <p:cNvPr id="460" name="Google Shape;460;p26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461" name="Google Shape;461;p26"/>
          <p:cNvGraphicFramePr/>
          <p:nvPr/>
        </p:nvGraphicFramePr>
        <p:xfrm>
          <a:off x="1248757" y="2279913"/>
          <a:ext cx="4486275" cy="30481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448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5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fish_target = np.concatenate((np.ones(35), np.zeros(14)))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2" name="Google Shape;462;p26"/>
          <p:cNvCxnSpPr/>
          <p:nvPr/>
        </p:nvCxnSpPr>
        <p:spPr>
          <a:xfrm>
            <a:off x="3266783" y="3212761"/>
            <a:ext cx="3429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3" name="Google Shape;463;p26"/>
          <p:cNvSpPr txBox="1"/>
          <p:nvPr/>
        </p:nvSpPr>
        <p:spPr>
          <a:xfrm>
            <a:off x="3898643" y="2975489"/>
            <a:ext cx="621833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[1. 1. 1. 1. 1. 1. 1. 1. 1. 1. 1. 1. 1. 1. 1. 1. 1. 1. 1. 1. 1. 1. 1. 1.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1. 1. 1. 1. 1. 1. 1. 1. 1. 1. 1. 0. 0. 0. 0. 0. 0. 0. 0. 0. 0. 0. 0. 0.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0.]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4" name="Google Shape;464;p26"/>
          <p:cNvGraphicFramePr/>
          <p:nvPr/>
        </p:nvGraphicFramePr>
        <p:xfrm>
          <a:off x="1248757" y="3048177"/>
          <a:ext cx="1793875" cy="30481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179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print(fish_target)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7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2-2 데이터 전처리(4)</a:t>
            </a:r>
            <a:endParaRPr/>
          </a:p>
        </p:txBody>
      </p:sp>
      <p:sp>
        <p:nvSpPr>
          <p:cNvPr id="470" name="Google Shape;470;p27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71" name="Google Shape;471;p27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39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사이킷런으로 훈련 세트와 테스트 세트 나누기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사이킷런은 머신러닝 모델을 위한 알고리즘뿐만 아니라 다양한 유틸리티 도구도 제공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train_test_split( ) 함수는 전달되는 리스트나 배열을 비율에 맞게 훈련 세트와 테스트 세트로 나누어 줌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train_test_split( ) 함수는 사이킷런의 model_selection 모듈 아래 있으며 다음과 같이 임포트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fish_data와 fish_target 나누기</a:t>
            </a:r>
            <a:br>
              <a:rPr lang="en-US"/>
            </a:br>
            <a:r>
              <a:rPr lang="en-US"/>
              <a:t>train_test_split( ) 함수에는 자체적으로 랜덤 시드를 지정할 수 있는 random_state 매개변수가 있음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fish_data와 fish_target 2개의 배열을 전달했으므로 2개씩 나뉘어 총 4개의 배열이 반환</a:t>
            </a:r>
            <a:endParaRPr/>
          </a:p>
        </p:txBody>
      </p:sp>
      <p:sp>
        <p:nvSpPr>
          <p:cNvPr id="472" name="Google Shape;472;p27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473" name="Google Shape;473;p27"/>
          <p:cNvGraphicFramePr/>
          <p:nvPr/>
        </p:nvGraphicFramePr>
        <p:xfrm>
          <a:off x="1684256" y="2667641"/>
          <a:ext cx="5499100" cy="30481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54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from sklearn.model_selection import train_test_split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4" name="Google Shape;474;p27"/>
          <p:cNvGraphicFramePr/>
          <p:nvPr/>
        </p:nvGraphicFramePr>
        <p:xfrm>
          <a:off x="1684256" y="3690924"/>
          <a:ext cx="5499100" cy="51817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54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train_input, test_input, train_target, test_target = train_test_split(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 fish_data, fish_target, random_state=42)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75" name="Google Shape;47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9272" y="4860847"/>
            <a:ext cx="6623050" cy="1611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8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2-2 데이터 전처리(5)</a:t>
            </a:r>
            <a:endParaRPr/>
          </a:p>
        </p:txBody>
      </p:sp>
      <p:sp>
        <p:nvSpPr>
          <p:cNvPr id="481" name="Google Shape;481;p28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82" name="Google Shape;482;p28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39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사이킷런으로 훈련 세트와 테스트 세트 나누기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넘파이 배열의 shape 속성으로 입력 데이터의 크기를 출력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도미와 빙어가 잘 섞였는지 테스트 데이터를 출력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도미:빙어=35 : 14=2.5 : 1     →   테스트 데이터의 도미:빙어=10 : 3=3.3 : 1 (샘플링 편향이 다소 나타남)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무작위로 데이터를 나누었을 때 샘플이 골고루 섞이지 않거나, 특히 일부 클래스의 개수가 적을 때 이런 일이 발생. 훈련 세트와 테스트 세트에 샘플의 클래스 비율이 일정하지 않다면 모델이 일부 샘플을 올바르게 학습할 수 없음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train_test_split( ) 함수는 이런 문제를 간단히 해결</a:t>
            </a:r>
            <a:br>
              <a:rPr lang="en-US"/>
            </a:br>
            <a:r>
              <a:rPr lang="en-US"/>
              <a:t>stratify 매개변수에 타깃 데이터를 전달하면 클래스 비율에 맞게 데이터를 나눔</a:t>
            </a:r>
            <a:br>
              <a:rPr lang="en-US"/>
            </a:br>
            <a:r>
              <a:rPr lang="en-US"/>
              <a:t>훈련 데이터가 작거나 특정 클래스의 샘플 개수가 적을 때 특히 유용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sp>
        <p:nvSpPr>
          <p:cNvPr id="483" name="Google Shape;483;p28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484" name="Google Shape;484;p28"/>
          <p:cNvGraphicFramePr/>
          <p:nvPr/>
        </p:nvGraphicFramePr>
        <p:xfrm>
          <a:off x="1723766" y="2021444"/>
          <a:ext cx="4254500" cy="30481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425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print(train_input.shape, test_input.shape)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5" name="Google Shape;485;p28"/>
          <p:cNvCxnSpPr/>
          <p:nvPr/>
        </p:nvCxnSpPr>
        <p:spPr>
          <a:xfrm>
            <a:off x="6213674" y="2154407"/>
            <a:ext cx="379413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6" name="Google Shape;486;p28"/>
          <p:cNvSpPr txBox="1"/>
          <p:nvPr/>
        </p:nvSpPr>
        <p:spPr>
          <a:xfrm>
            <a:off x="6783586" y="1964882"/>
            <a:ext cx="17462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(36, 2) (13, 2)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87" name="Google Shape;487;p28"/>
          <p:cNvGraphicFramePr/>
          <p:nvPr/>
        </p:nvGraphicFramePr>
        <p:xfrm>
          <a:off x="1723766" y="2471350"/>
          <a:ext cx="4254500" cy="30481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425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print(train_target.shape, test_target.shape)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8" name="Google Shape;488;p28"/>
          <p:cNvCxnSpPr/>
          <p:nvPr/>
        </p:nvCxnSpPr>
        <p:spPr>
          <a:xfrm>
            <a:off x="6213674" y="2632594"/>
            <a:ext cx="379413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9" name="Google Shape;489;p28"/>
          <p:cNvSpPr txBox="1"/>
          <p:nvPr/>
        </p:nvSpPr>
        <p:spPr>
          <a:xfrm>
            <a:off x="6783586" y="2433642"/>
            <a:ext cx="17462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(36,) (13,)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0" name="Google Shape;490;p28"/>
          <p:cNvGraphicFramePr/>
          <p:nvPr/>
        </p:nvGraphicFramePr>
        <p:xfrm>
          <a:off x="1723766" y="3199616"/>
          <a:ext cx="4254500" cy="30481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425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print(test_target)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91" name="Google Shape;491;p28"/>
          <p:cNvCxnSpPr/>
          <p:nvPr/>
        </p:nvCxnSpPr>
        <p:spPr>
          <a:xfrm>
            <a:off x="6213674" y="3351432"/>
            <a:ext cx="379413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2" name="Google Shape;492;p28"/>
          <p:cNvSpPr txBox="1"/>
          <p:nvPr/>
        </p:nvSpPr>
        <p:spPr>
          <a:xfrm>
            <a:off x="6783586" y="3153938"/>
            <a:ext cx="44846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[1. 0. 0. 0. 1. 1. 1. 1. 1. 1. 1. 1. 1.]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"/>
          <p:cNvSpPr txBox="1">
            <a:spLocks noGrp="1"/>
          </p:cNvSpPr>
          <p:nvPr>
            <p:ph type="sldNum" idx="12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83" name="Google Shape;183;p3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이 책의 학습 목표</a:t>
            </a:r>
            <a:endParaRPr/>
          </a:p>
        </p:txBody>
      </p:sp>
      <p:sp>
        <p:nvSpPr>
          <p:cNvPr id="184" name="Google Shape;184;p3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sp>
        <p:nvSpPr>
          <p:cNvPr id="185" name="Google Shape;185;p3"/>
          <p:cNvSpPr txBox="1"/>
          <p:nvPr/>
        </p:nvSpPr>
        <p:spPr>
          <a:xfrm>
            <a:off x="487015" y="908845"/>
            <a:ext cx="11281052" cy="540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01: 나의 첫 머신러닝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인공지능, 머신러닝, 딥러닝의 차이점을 이해합니다.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구글 코랩 사용법을 배웁니다.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첫 번째 머신러닝 프로그램을 만들고 머신러닝의 기본 작동 원리를 이해합니다.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02: 데이터 다루기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머신러닝 알고리즘에 주입할 데이터를 준비하는 방법을 배웁니다.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형태가 알고리즘에 미치는 영향을 이해합니다.</a:t>
            </a:r>
            <a:endParaRPr/>
          </a:p>
          <a:p>
            <a:pPr marL="228600" marR="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03: 회귀 알고리즘과 모델 규제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 학습 알고리즘의 한 종류인 회귀 알고리즘에 대해 배웁니다.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다양한 선형 회귀 알고리즘의 장단점을 이해합니다.</a:t>
            </a:r>
            <a:endParaRPr/>
          </a:p>
          <a:p>
            <a:pPr marL="228600" marR="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04: 다양한 분류 알고리즘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로지스틱 회귀, 확률적 경사 하강법과 같은 분류 알고리즘을 배웁니다.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이진 분류와 다중 분류의 차이를 이해하고 클래스별 확률을 예측합니다.</a:t>
            </a:r>
            <a:endParaRPr/>
          </a:p>
          <a:p>
            <a:pPr marL="228600" marR="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05: 트리 알고리즘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성능이 좋고 이해하기 쉬운 트리 알고리즘에 대해 배웁니다.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알고리즘의 성능을 최대화하기 위한 하이퍼파라미터 튜닝을 실습합니다.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트리를 합쳐 일반화 성능을 높일 수 있는 앙상블 모델을 배웁니다.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9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2-2 데이터 전처리(6)</a:t>
            </a:r>
            <a:endParaRPr/>
          </a:p>
        </p:txBody>
      </p:sp>
      <p:sp>
        <p:nvSpPr>
          <p:cNvPr id="498" name="Google Shape;498;p29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499" name="Google Shape;499;p29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39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사이킷런으로 훈련 세트와 테스트 세트 나누기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train_test_split( ) 함수로 데이터 나누기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test_target 출력하면 테스트 세트 비율이 2.25 : 1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lang="en-US"/>
            </a:br>
            <a:endParaRPr/>
          </a:p>
        </p:txBody>
      </p:sp>
      <p:sp>
        <p:nvSpPr>
          <p:cNvPr id="500" name="Google Shape;500;p29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501" name="Google Shape;501;p29"/>
          <p:cNvGraphicFramePr/>
          <p:nvPr/>
        </p:nvGraphicFramePr>
        <p:xfrm>
          <a:off x="1684006" y="2039374"/>
          <a:ext cx="5264600" cy="51817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526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train_input, test_input, train_target, test_target = train_test_split(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   fish_data, fish_target, stratify=fish_target, random_state=42)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2" name="Google Shape;502;p29"/>
          <p:cNvGraphicFramePr/>
          <p:nvPr/>
        </p:nvGraphicFramePr>
        <p:xfrm>
          <a:off x="1684006" y="3276600"/>
          <a:ext cx="2514600" cy="30481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print(test_target)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03" name="Google Shape;503;p29"/>
          <p:cNvCxnSpPr/>
          <p:nvPr/>
        </p:nvCxnSpPr>
        <p:spPr>
          <a:xfrm>
            <a:off x="4415647" y="3450633"/>
            <a:ext cx="379413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04" name="Google Shape;504;p29"/>
          <p:cNvSpPr txBox="1"/>
          <p:nvPr/>
        </p:nvSpPr>
        <p:spPr>
          <a:xfrm>
            <a:off x="5012101" y="3236243"/>
            <a:ext cx="35045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[0. 0. 1. 0. 1. 0. 1. 1. 1. 1. 1. 1. 1.]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0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2-2 데이터 전처리(7)</a:t>
            </a:r>
            <a:endParaRPr/>
          </a:p>
        </p:txBody>
      </p:sp>
      <p:sp>
        <p:nvSpPr>
          <p:cNvPr id="510" name="Google Shape;510;p30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511" name="Google Shape;511;p30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547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수상한 도미 한 마리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앞에서 준비한 데이터로 k-최근접 이웃을 훈련(1장에서 했던 것과 동일)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훈련 데이터로 모델을 훈련하고 테스트 데이터로 모델을 평가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김 팀장이 알려준 도미 데이터를 넣고 결과를 확인(25cm, 150g)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이 샘플을 다른 데이터와 함께 산점도로 표시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이 샘플은 분명히 오른쪽 위로 뻗어 있는 다른 도미 데이터에 </a:t>
            </a:r>
            <a:br>
              <a:rPr lang="en-US"/>
            </a:br>
            <a:r>
              <a:rPr lang="en-US"/>
              <a:t>더 가까운데, 왜 이 모델은 왼쪽 아래에 낮게 깔린 빙어 데이터에 가깝다고 판단한 걸까?</a:t>
            </a:r>
            <a:endParaRPr/>
          </a:p>
        </p:txBody>
      </p:sp>
      <p:sp>
        <p:nvSpPr>
          <p:cNvPr id="512" name="Google Shape;512;p30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513" name="Google Shape;513;p30"/>
          <p:cNvGraphicFramePr/>
          <p:nvPr/>
        </p:nvGraphicFramePr>
        <p:xfrm>
          <a:off x="1707081" y="2278942"/>
          <a:ext cx="4292600" cy="94489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from sklearn.neighbors import KNeighborsClassifier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kn = KNeighborsClassifier()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kn.fit(train_input, train_target)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kn.score(test_input, test_target)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14" name="Google Shape;514;p30"/>
          <p:cNvCxnSpPr/>
          <p:nvPr/>
        </p:nvCxnSpPr>
        <p:spPr>
          <a:xfrm>
            <a:off x="6155085" y="2737178"/>
            <a:ext cx="6985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15" name="Google Shape;515;p30"/>
          <p:cNvSpPr txBox="1"/>
          <p:nvPr/>
        </p:nvSpPr>
        <p:spPr>
          <a:xfrm>
            <a:off x="7018954" y="2532880"/>
            <a:ext cx="7302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16" name="Google Shape;516;p30"/>
          <p:cNvGraphicFramePr/>
          <p:nvPr/>
        </p:nvGraphicFramePr>
        <p:xfrm>
          <a:off x="1707081" y="3645761"/>
          <a:ext cx="4292600" cy="30481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print(kn.predict([[25, 150]]))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17" name="Google Shape;517;p30"/>
          <p:cNvCxnSpPr/>
          <p:nvPr/>
        </p:nvCxnSpPr>
        <p:spPr>
          <a:xfrm>
            <a:off x="6155085" y="3798161"/>
            <a:ext cx="6985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18" name="Google Shape;518;p30"/>
          <p:cNvSpPr txBox="1"/>
          <p:nvPr/>
        </p:nvSpPr>
        <p:spPr>
          <a:xfrm>
            <a:off x="7018954" y="3626907"/>
            <a:ext cx="7302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[0.]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19" name="Google Shape;519;p30"/>
          <p:cNvGraphicFramePr/>
          <p:nvPr/>
        </p:nvGraphicFramePr>
        <p:xfrm>
          <a:off x="1707081" y="4355092"/>
          <a:ext cx="5905500" cy="137161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590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import matplotlib.pyplot as plt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plt.scatter(train_input[:,0], train_input[:,1])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plt.scatter(25, 150, marker='^')</a:t>
                      </a:r>
                      <a:r>
                        <a:rPr lang="en-US" sz="1400" b="0" u="none" strike="noStrike" cap="none">
                          <a:solidFill>
                            <a:srgbClr val="205A04"/>
                          </a:solidFill>
                        </a:rPr>
                        <a:t> # marker 매개변수는 모양을 지정합니다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plt.xlabel('length')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plt.ylabel('weight')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plt.show()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20" name="Google Shape;520;p30"/>
          <p:cNvCxnSpPr/>
          <p:nvPr/>
        </p:nvCxnSpPr>
        <p:spPr>
          <a:xfrm>
            <a:off x="7843978" y="5032251"/>
            <a:ext cx="28962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521" name="Google Shape;521;p30"/>
          <p:cNvGrpSpPr/>
          <p:nvPr/>
        </p:nvGrpSpPr>
        <p:grpSpPr>
          <a:xfrm>
            <a:off x="8329477" y="3645761"/>
            <a:ext cx="3438590" cy="2229348"/>
            <a:chOff x="7923185" y="3320284"/>
            <a:chExt cx="3988487" cy="2613993"/>
          </a:xfrm>
        </p:grpSpPr>
        <p:pic>
          <p:nvPicPr>
            <p:cNvPr id="522" name="Google Shape;522;p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23185" y="3320284"/>
              <a:ext cx="3988487" cy="26139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3" name="Google Shape;523;p30"/>
            <p:cNvSpPr/>
            <p:nvPr/>
          </p:nvSpPr>
          <p:spPr>
            <a:xfrm>
              <a:off x="10045700" y="5092700"/>
              <a:ext cx="183554" cy="158236"/>
            </a:xfrm>
            <a:prstGeom prst="triangle">
              <a:avLst>
                <a:gd name="adj" fmla="val 50000"/>
              </a:avLst>
            </a:prstGeom>
            <a:solidFill>
              <a:srgbClr val="CC78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1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2-2 데이터 전처리(7)</a:t>
            </a:r>
            <a:endParaRPr/>
          </a:p>
        </p:txBody>
      </p:sp>
      <p:sp>
        <p:nvSpPr>
          <p:cNvPr id="529" name="Google Shape;529;p31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530" name="Google Shape;530;p31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547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수상한 도미 한 마리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k-최근접 이웃은 주변의 샘플 중에서 다수인 클래스를 예측으로 사용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KNeighborsClassifier 클래스는 주어진 샘플에서 가장 가까운 이웃을 찾아 주는 kneighbors( ) 메서드를 제공</a:t>
            </a:r>
            <a:br>
              <a:rPr lang="en-US"/>
            </a:br>
            <a:r>
              <a:rPr lang="en-US"/>
              <a:t>- 이 메서드는 이웃까지의 거리와 이웃 샘플의 인덱스를 반환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KNeighborsClassifier 클래스의 이웃 개수인 n_neighbors의 기본값은 5이므로 5개의 이웃이 반환됨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indexes 배열을 사용해 훈련 데이터 중에서 이웃 샘플을 따로 구분해 산점도 그리기</a:t>
            </a:r>
            <a:endParaRPr/>
          </a:p>
        </p:txBody>
      </p:sp>
      <p:sp>
        <p:nvSpPr>
          <p:cNvPr id="531" name="Google Shape;531;p31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532" name="Google Shape;532;p31"/>
          <p:cNvGraphicFramePr/>
          <p:nvPr/>
        </p:nvGraphicFramePr>
        <p:xfrm>
          <a:off x="1703109" y="2894242"/>
          <a:ext cx="4292600" cy="30481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distances, indexes = kn.kneighbors([[25, 150]])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3" name="Google Shape;533;p31"/>
          <p:cNvGraphicFramePr/>
          <p:nvPr/>
        </p:nvGraphicFramePr>
        <p:xfrm>
          <a:off x="1703109" y="3655143"/>
          <a:ext cx="3657600" cy="158497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plt.scatter(train_input[:,0], train_input[:,1])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plt.scatter(25, 150, marker='^')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plt.scatter(train_input[indexes,0], train_input[indexes,1], marker='D')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plt.xlabel('length')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plt.ylabel('weight’)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plt.show()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34" name="Google Shape;534;p31"/>
          <p:cNvCxnSpPr/>
          <p:nvPr/>
        </p:nvCxnSpPr>
        <p:spPr>
          <a:xfrm>
            <a:off x="5806380" y="4414101"/>
            <a:ext cx="28962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35" name="Google Shape;535;p31"/>
          <p:cNvSpPr txBox="1"/>
          <p:nvPr/>
        </p:nvSpPr>
        <p:spPr>
          <a:xfrm>
            <a:off x="6926749" y="6145443"/>
            <a:ext cx="3981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C5A25"/>
              </a:buClr>
              <a:buSzPts val="1400"/>
              <a:buFont typeface="Malgun Gothic"/>
              <a:buChar char="▲"/>
            </a:pPr>
            <a:r>
              <a:rPr lang="en-US" sz="1400">
                <a:solidFill>
                  <a:srgbClr val="205A04"/>
                </a:solidFill>
                <a:latin typeface="Calibri"/>
                <a:ea typeface="Calibri"/>
                <a:cs typeface="Calibri"/>
                <a:sym typeface="Calibri"/>
              </a:rPr>
              <a:t>삼각형 샘플에 가장 가까운 5개의 샘플이 </a:t>
            </a:r>
            <a:br>
              <a:rPr lang="en-US" sz="1400">
                <a:solidFill>
                  <a:srgbClr val="205A0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205A04"/>
                </a:solidFill>
                <a:latin typeface="Calibri"/>
                <a:ea typeface="Calibri"/>
                <a:cs typeface="Calibri"/>
                <a:sym typeface="Calibri"/>
              </a:rPr>
              <a:t>초록 다이아몬드로 표시</a:t>
            </a:r>
            <a:endParaRPr/>
          </a:p>
        </p:txBody>
      </p:sp>
      <p:pic>
        <p:nvPicPr>
          <p:cNvPr id="536" name="Google Shape;5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6751" y="3827475"/>
            <a:ext cx="3561274" cy="23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31"/>
          <p:cNvSpPr/>
          <p:nvPr/>
        </p:nvSpPr>
        <p:spPr>
          <a:xfrm>
            <a:off x="8750480" y="5413641"/>
            <a:ext cx="226500" cy="186900"/>
          </a:xfrm>
          <a:prstGeom prst="triangle">
            <a:avLst>
              <a:gd name="adj" fmla="val 50000"/>
            </a:avLst>
          </a:prstGeom>
          <a:solidFill>
            <a:srgbClr val="CC780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2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2-2 데이터 전처리(8)</a:t>
            </a:r>
            <a:endParaRPr/>
          </a:p>
        </p:txBody>
      </p:sp>
      <p:sp>
        <p:nvSpPr>
          <p:cNvPr id="543" name="Google Shape;543;p32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544" name="Google Shape;544;p32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547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수상한 도미 한 마리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삼각형 샘플에 이웃한 데이터 확인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타깃 데이터로 확인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kneighbors( ) 메서드에서 반환한 distances 배열(이웃 샘플까지의 거리)을 출력</a:t>
            </a:r>
            <a:br>
              <a:rPr lang="en-US"/>
            </a:br>
            <a:endParaRPr/>
          </a:p>
        </p:txBody>
      </p:sp>
      <p:sp>
        <p:nvSpPr>
          <p:cNvPr id="545" name="Google Shape;545;p32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546" name="Google Shape;546;p32"/>
          <p:cNvGraphicFramePr/>
          <p:nvPr/>
        </p:nvGraphicFramePr>
        <p:xfrm>
          <a:off x="1703109" y="1942639"/>
          <a:ext cx="3721100" cy="30481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372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print(train_input[indexes])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47" name="Google Shape;547;p32"/>
          <p:cNvCxnSpPr/>
          <p:nvPr/>
        </p:nvCxnSpPr>
        <p:spPr>
          <a:xfrm>
            <a:off x="5689894" y="2085810"/>
            <a:ext cx="3683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48" name="Google Shape;548;p32"/>
          <p:cNvSpPr txBox="1"/>
          <p:nvPr/>
        </p:nvSpPr>
        <p:spPr>
          <a:xfrm>
            <a:off x="6488890" y="1858952"/>
            <a:ext cx="220345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[[[ 25.4 242. 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[ 15. 19.9]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[ 14.3 19.7]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[ 13. 12.2]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[ 12.2 12.2]]]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49" name="Google Shape;549;p32"/>
          <p:cNvGraphicFramePr/>
          <p:nvPr/>
        </p:nvGraphicFramePr>
        <p:xfrm>
          <a:off x="1703109" y="3687301"/>
          <a:ext cx="3721100" cy="30481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372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print(train_target[indexes])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0" name="Google Shape;550;p32"/>
          <p:cNvCxnSpPr/>
          <p:nvPr/>
        </p:nvCxnSpPr>
        <p:spPr>
          <a:xfrm>
            <a:off x="5689894" y="3830472"/>
            <a:ext cx="3683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51" name="Google Shape;551;p32"/>
          <p:cNvSpPr txBox="1"/>
          <p:nvPr/>
        </p:nvSpPr>
        <p:spPr>
          <a:xfrm>
            <a:off x="6488890" y="3687301"/>
            <a:ext cx="22034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[[1. 0. 0. 0. 0.]]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52" name="Google Shape;552;p32"/>
          <p:cNvGraphicFramePr/>
          <p:nvPr/>
        </p:nvGraphicFramePr>
        <p:xfrm>
          <a:off x="1703109" y="4797932"/>
          <a:ext cx="3721100" cy="30481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372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print(distances)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3" name="Google Shape;553;p32"/>
          <p:cNvCxnSpPr/>
          <p:nvPr/>
        </p:nvCxnSpPr>
        <p:spPr>
          <a:xfrm>
            <a:off x="5689894" y="4941103"/>
            <a:ext cx="3683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54" name="Google Shape;554;p32"/>
          <p:cNvSpPr txBox="1"/>
          <p:nvPr/>
        </p:nvSpPr>
        <p:spPr>
          <a:xfrm>
            <a:off x="6488890" y="4758676"/>
            <a:ext cx="220345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[[ 92.00086956          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130.48375378    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130.73859415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138.32150953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138.39320793]]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3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2-2 데이터 전처리(9)</a:t>
            </a:r>
            <a:endParaRPr/>
          </a:p>
        </p:txBody>
      </p:sp>
      <p:sp>
        <p:nvSpPr>
          <p:cNvPr id="560" name="Google Shape;560;p33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561" name="Google Shape;561;p33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547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기준을 맞춰라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산점도에서 삼각형 샘플에 가장 가까운 첫 번째 샘플까지의 거리는 92이고, 그외 가장 가까운 샘플들은 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모두 130, 138, 그런데 거리가 92와 130이라고 했을 때 그래프에 나타난 거리 비율이 이상하지 않은가?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x축은 범위가 좁고(10~40), y축은 범위가 넓음(0~1000)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따라서 y축으로 조금만 멀어져도 거리가 아주 큰 값으로 계산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이 때문에 오른쪽 위의 도미 샘플이 이웃으로 선택되지 못함</a:t>
            </a:r>
            <a:br>
              <a:rPr lang="en-US"/>
            </a:br>
            <a:endParaRPr/>
          </a:p>
        </p:txBody>
      </p:sp>
      <p:sp>
        <p:nvSpPr>
          <p:cNvPr id="562" name="Google Shape;562;p33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pSp>
        <p:nvGrpSpPr>
          <p:cNvPr id="563" name="Google Shape;563;p33"/>
          <p:cNvGrpSpPr/>
          <p:nvPr/>
        </p:nvGrpSpPr>
        <p:grpSpPr>
          <a:xfrm>
            <a:off x="3505159" y="3479453"/>
            <a:ext cx="4705588" cy="2945171"/>
            <a:chOff x="3401464" y="3116264"/>
            <a:chExt cx="5389071" cy="3246436"/>
          </a:xfrm>
        </p:grpSpPr>
        <p:grpSp>
          <p:nvGrpSpPr>
            <p:cNvPr id="564" name="Google Shape;564;p33"/>
            <p:cNvGrpSpPr/>
            <p:nvPr/>
          </p:nvGrpSpPr>
          <p:grpSpPr>
            <a:xfrm>
              <a:off x="3401464" y="3116264"/>
              <a:ext cx="5389071" cy="3246436"/>
              <a:chOff x="6386513" y="3372338"/>
              <a:chExt cx="3815858" cy="2490298"/>
            </a:xfrm>
          </p:grpSpPr>
          <p:pic>
            <p:nvPicPr>
              <p:cNvPr id="565" name="Google Shape;565;p3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386513" y="3372338"/>
                <a:ext cx="3815858" cy="249029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66" name="Google Shape;566;p33"/>
              <p:cNvSpPr/>
              <p:nvPr/>
            </p:nvSpPr>
            <p:spPr>
              <a:xfrm>
                <a:off x="8395770" y="5092700"/>
                <a:ext cx="183600" cy="158100"/>
              </a:xfrm>
              <a:prstGeom prst="triangle">
                <a:avLst>
                  <a:gd name="adj" fmla="val 50000"/>
                </a:avLst>
              </a:prstGeom>
              <a:solidFill>
                <a:srgbClr val="CC780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67" name="Google Shape;567;p33"/>
            <p:cNvCxnSpPr/>
            <p:nvPr/>
          </p:nvCxnSpPr>
          <p:spPr>
            <a:xfrm rot="10800000">
              <a:off x="6468121" y="5236404"/>
              <a:ext cx="4200" cy="2841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68" name="Google Shape;568;p33"/>
            <p:cNvCxnSpPr/>
            <p:nvPr/>
          </p:nvCxnSpPr>
          <p:spPr>
            <a:xfrm rot="10800000" flipH="1">
              <a:off x="5204262" y="5567936"/>
              <a:ext cx="844341" cy="175132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69" name="Google Shape;569;p33"/>
            <p:cNvSpPr txBox="1"/>
            <p:nvPr/>
          </p:nvSpPr>
          <p:spPr>
            <a:xfrm>
              <a:off x="6531668" y="5191855"/>
              <a:ext cx="6792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205A04"/>
                  </a:solidFill>
                  <a:latin typeface="Calibri"/>
                  <a:ea typeface="Calibri"/>
                  <a:cs typeface="Calibri"/>
                  <a:sym typeface="Calibri"/>
                </a:rPr>
                <a:t>92</a:t>
              </a:r>
              <a:endParaRPr sz="1600">
                <a:solidFill>
                  <a:srgbClr val="205A0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33"/>
            <p:cNvSpPr txBox="1"/>
            <p:nvPr/>
          </p:nvSpPr>
          <p:spPr>
            <a:xfrm>
              <a:off x="5369518" y="5341373"/>
              <a:ext cx="49725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205A04"/>
                  </a:solidFill>
                  <a:latin typeface="Calibri"/>
                  <a:ea typeface="Calibri"/>
                  <a:cs typeface="Calibri"/>
                  <a:sym typeface="Calibri"/>
                </a:rPr>
                <a:t>130</a:t>
              </a:r>
              <a:endParaRPr sz="1600">
                <a:solidFill>
                  <a:srgbClr val="205A0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4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2-2 데이터 전처리(10)</a:t>
            </a:r>
            <a:endParaRPr/>
          </a:p>
        </p:txBody>
      </p:sp>
      <p:sp>
        <p:nvSpPr>
          <p:cNvPr id="576" name="Google Shape;576;p34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577" name="Google Shape;577;p34"/>
          <p:cNvSpPr txBox="1">
            <a:spLocks noGrp="1"/>
          </p:cNvSpPr>
          <p:nvPr>
            <p:ph type="body" idx="1"/>
          </p:nvPr>
        </p:nvSpPr>
        <p:spPr>
          <a:xfrm>
            <a:off x="487015" y="815007"/>
            <a:ext cx="11605594" cy="5547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기준을 맞춰라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맷플롯립에서 xlim( ) 함수를 사용하여 x축의 범위를 동일하게 0~1,000으로 지정</a:t>
            </a:r>
            <a:br>
              <a:rPr lang="en-US"/>
            </a:br>
            <a:r>
              <a:rPr lang="en-US"/>
              <a:t>(비슷하게 y축 범위를 지정하려면 ylim( ) 함수를 사용)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생선의 길이(x축)는 가장 가까운 이웃을 찾는 데 크게 </a:t>
            </a:r>
            <a:br>
              <a:rPr lang="en-US"/>
            </a:br>
            <a:r>
              <a:rPr lang="en-US"/>
              <a:t>영향을 미치지 못하고, 생선의 무게(y축)만 고려 대상이 됨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두 특성의 스케일(scale)이 다르기 때문</a:t>
            </a:r>
            <a:br>
              <a:rPr lang="en-US"/>
            </a:br>
            <a:endParaRPr/>
          </a:p>
        </p:txBody>
      </p:sp>
      <p:sp>
        <p:nvSpPr>
          <p:cNvPr id="578" name="Google Shape;578;p34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579" name="Google Shape;579;p34"/>
          <p:cNvGraphicFramePr/>
          <p:nvPr/>
        </p:nvGraphicFramePr>
        <p:xfrm>
          <a:off x="1721963" y="2101354"/>
          <a:ext cx="5449825" cy="158497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544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75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plt.scatter(train_input[:,0], train_input[:,1])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plt.scatter(25, 150, marker='^')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plt.scatter(train_input[indexes,0], train_input[indexes,1], marker='D')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plt.xlim((0, 1000))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plt.xlabel('length')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plt.ylabel('weight')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plt.show()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80" name="Google Shape;580;p34"/>
          <p:cNvGrpSpPr/>
          <p:nvPr/>
        </p:nvGrpSpPr>
        <p:grpSpPr>
          <a:xfrm>
            <a:off x="7206172" y="2101362"/>
            <a:ext cx="4886424" cy="3048880"/>
            <a:chOff x="7011061" y="1807083"/>
            <a:chExt cx="5044311" cy="3243834"/>
          </a:xfrm>
        </p:grpSpPr>
        <p:pic>
          <p:nvPicPr>
            <p:cNvPr id="581" name="Google Shape;581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011061" y="1807083"/>
              <a:ext cx="5044311" cy="32438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2" name="Google Shape;582;p34"/>
            <p:cNvSpPr/>
            <p:nvPr/>
          </p:nvSpPr>
          <p:spPr>
            <a:xfrm>
              <a:off x="7738301" y="4068272"/>
              <a:ext cx="149920" cy="119299"/>
            </a:xfrm>
            <a:prstGeom prst="triangle">
              <a:avLst>
                <a:gd name="adj" fmla="val 50000"/>
              </a:avLst>
            </a:prstGeom>
            <a:solidFill>
              <a:srgbClr val="CC78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5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2-2 데이터 전처리(11)</a:t>
            </a:r>
            <a:endParaRPr/>
          </a:p>
        </p:txBody>
      </p:sp>
      <p:sp>
        <p:nvSpPr>
          <p:cNvPr id="588" name="Google Shape;588;p35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589" name="Google Shape;589;p35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547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기준을 맞춰라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데이터 전처리(data preprocessing)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데이터를 표현하는 기준이 다르면 알고리즘이 올바르게 예측할 수 없음</a:t>
            </a:r>
            <a:br>
              <a:rPr lang="en-US"/>
            </a:br>
            <a:r>
              <a:rPr lang="en-US"/>
              <a:t>알고리즘이 거리 기반일 때 특히 그러하고, k-최근접 이웃도 포함됨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이런 알고리즘들은 샘플 간의 거리에 영향을 많이 받으므로 제대로 사용하기 위해 특성값을 일정한 기준으로 </a:t>
            </a:r>
            <a:br>
              <a:rPr lang="en-US"/>
            </a:br>
            <a:r>
              <a:rPr lang="en-US"/>
              <a:t>맞춰 주는 작업이 데이터 전처리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표준점수(standard score, 혹은 z 점수): 표준점수는 각 특성값이 평균에서 표준편차의 몇 배만큼 떨어져 </a:t>
            </a:r>
            <a:br>
              <a:rPr lang="en-US"/>
            </a:br>
            <a:r>
              <a:rPr lang="en-US"/>
              <a:t>있는지를 나타냄. 이를 통해 실제 특성값의 크기와 상관없이 동일한 조건으로 비교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넘파이로 평균과 표준편차 구하기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np.mean( ) 함수는 평균을 계산하고, np.std( ) 함수는 표준편차를 계산. train_input은 (36, 2) 크기의 배열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특성마다 값의 스케일이 다르므로 평균과 표준편차는 각 특성별로 계산. 이를 위해 axis=0으로 지정하여</a:t>
            </a:r>
            <a:br>
              <a:rPr lang="en-US"/>
            </a:br>
            <a:r>
              <a:rPr lang="en-US"/>
              <a:t>행을 따라 각 열의 통계 값을 계산</a:t>
            </a:r>
            <a:endParaRPr/>
          </a:p>
        </p:txBody>
      </p:sp>
      <p:sp>
        <p:nvSpPr>
          <p:cNvPr id="590" name="Google Shape;590;p35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sp>
        <p:nvSpPr>
          <p:cNvPr id="591" name="Google Shape;591;p35"/>
          <p:cNvSpPr txBox="1"/>
          <p:nvPr/>
        </p:nvSpPr>
        <p:spPr>
          <a:xfrm>
            <a:off x="5235559" y="3750323"/>
            <a:ext cx="1142942" cy="5314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592" name="Google Shape;592;p35"/>
          <p:cNvGraphicFramePr/>
          <p:nvPr/>
        </p:nvGraphicFramePr>
        <p:xfrm>
          <a:off x="1695605" y="4677514"/>
          <a:ext cx="3803900" cy="51817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380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mean = np.mean(train_input, axis=0)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std = np.std(train_input, axis=0)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6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2-2 데이터 전처리(12)</a:t>
            </a:r>
            <a:endParaRPr/>
          </a:p>
        </p:txBody>
      </p:sp>
      <p:sp>
        <p:nvSpPr>
          <p:cNvPr id="598" name="Google Shape;598;p36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599" name="Google Shape;599;p36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547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기준을 맞춰라</a:t>
            </a: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데이터 전처리(data preprocessing)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계산된 평균과 표준편차를 출력</a:t>
            </a: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원본 데이터에서 평균을 빼고 표준편차로 나누어 표준점수로 변환</a:t>
            </a:r>
            <a:br>
              <a:rPr lang="en-US"/>
            </a:br>
            <a:r>
              <a:rPr lang="en-US"/>
              <a:t>넘파이의 브로드캐스팅(broadcasting)</a:t>
            </a:r>
            <a:endParaRPr/>
          </a:p>
        </p:txBody>
      </p:sp>
      <p:sp>
        <p:nvSpPr>
          <p:cNvPr id="600" name="Google Shape;600;p36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601" name="Google Shape;601;p36"/>
          <p:cNvGraphicFramePr/>
          <p:nvPr/>
        </p:nvGraphicFramePr>
        <p:xfrm>
          <a:off x="1693971" y="2368643"/>
          <a:ext cx="2185850" cy="30481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21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print(mean, std)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02" name="Google Shape;602;p36"/>
          <p:cNvCxnSpPr/>
          <p:nvPr/>
        </p:nvCxnSpPr>
        <p:spPr>
          <a:xfrm>
            <a:off x="4195681" y="2517908"/>
            <a:ext cx="536448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03" name="Google Shape;603;p36"/>
          <p:cNvSpPr txBox="1"/>
          <p:nvPr/>
        </p:nvSpPr>
        <p:spPr>
          <a:xfrm>
            <a:off x="4927405" y="2313538"/>
            <a:ext cx="61081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[ 27.29722222 454.09722222] [ 9.98244253 323.29893931]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04" name="Google Shape;604;p36"/>
          <p:cNvGraphicFramePr/>
          <p:nvPr/>
        </p:nvGraphicFramePr>
        <p:xfrm>
          <a:off x="1693971" y="3423505"/>
          <a:ext cx="4307250" cy="30481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430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train_scaled = (train_input - mean) / std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05" name="Google Shape;605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3971" y="3916408"/>
            <a:ext cx="4206327" cy="2347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48447" y="3916436"/>
            <a:ext cx="4079736" cy="2347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7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2-2 데이터 전처리(13)</a:t>
            </a:r>
            <a:endParaRPr/>
          </a:p>
        </p:txBody>
      </p:sp>
      <p:sp>
        <p:nvSpPr>
          <p:cNvPr id="612" name="Google Shape;612;p37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613" name="Google Shape;613;p37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547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전처리 데이터로 모델 훈련하기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변환한 표준점수와 샘플의 산점도</a:t>
            </a:r>
            <a:endParaRPr/>
          </a:p>
          <a:p>
            <a:pPr marL="68580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샘플 [20, 150]을 동일한 비율로 변환한 산점도 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sz="1600"/>
              <a:t>x축과 y축의 범위가 -1.5~1.5 사이로 바뀜</a:t>
            </a:r>
            <a:endParaRPr/>
          </a:p>
        </p:txBody>
      </p:sp>
      <p:sp>
        <p:nvSpPr>
          <p:cNvPr id="614" name="Google Shape;614;p37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615" name="Google Shape;615;p37"/>
          <p:cNvGraphicFramePr/>
          <p:nvPr/>
        </p:nvGraphicFramePr>
        <p:xfrm>
          <a:off x="1719071" y="1930595"/>
          <a:ext cx="3972675" cy="115825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39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plt.scatter(train_scaled[:,0], train_scaled[:,1])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plt.scatter(25, 150, marker='^')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plt.xlabel('length')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plt.ylabel('weight')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plt.show()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6" name="Google Shape;616;p37"/>
          <p:cNvCxnSpPr/>
          <p:nvPr/>
        </p:nvCxnSpPr>
        <p:spPr>
          <a:xfrm>
            <a:off x="5901989" y="2455006"/>
            <a:ext cx="451104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617" name="Google Shape;617;p37"/>
          <p:cNvGrpSpPr/>
          <p:nvPr/>
        </p:nvGrpSpPr>
        <p:grpSpPr>
          <a:xfrm>
            <a:off x="6615920" y="1210177"/>
            <a:ext cx="3817605" cy="2489658"/>
            <a:chOff x="6155144" y="1357728"/>
            <a:chExt cx="5024881" cy="3373184"/>
          </a:xfrm>
        </p:grpSpPr>
        <p:pic>
          <p:nvPicPr>
            <p:cNvPr id="618" name="Google Shape;618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155144" y="1357728"/>
              <a:ext cx="5024881" cy="33731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9" name="Google Shape;619;p37"/>
            <p:cNvSpPr/>
            <p:nvPr/>
          </p:nvSpPr>
          <p:spPr>
            <a:xfrm>
              <a:off x="10761187" y="1451703"/>
              <a:ext cx="259230" cy="206282"/>
            </a:xfrm>
            <a:prstGeom prst="triangle">
              <a:avLst>
                <a:gd name="adj" fmla="val 50000"/>
              </a:avLst>
            </a:prstGeom>
            <a:solidFill>
              <a:srgbClr val="CC78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620" name="Google Shape;620;p37"/>
          <p:cNvGraphicFramePr/>
          <p:nvPr/>
        </p:nvGraphicFramePr>
        <p:xfrm>
          <a:off x="1719071" y="4265442"/>
          <a:ext cx="3972675" cy="137161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39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new = ([25, 150] - mean) / std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plt.scatter(train_scaled[:,0], train_scaled[:,1])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plt.scatter(new[0], new[1], marker='^')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plt.xlabel('length')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plt.ylabel('weight')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plt.show()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21" name="Google Shape;621;p37"/>
          <p:cNvCxnSpPr/>
          <p:nvPr/>
        </p:nvCxnSpPr>
        <p:spPr>
          <a:xfrm>
            <a:off x="5901989" y="4937427"/>
            <a:ext cx="451104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622" name="Google Shape;622;p37"/>
          <p:cNvGrpSpPr/>
          <p:nvPr/>
        </p:nvGrpSpPr>
        <p:grpSpPr>
          <a:xfrm>
            <a:off x="6615920" y="3825164"/>
            <a:ext cx="3866679" cy="2587610"/>
            <a:chOff x="6615920" y="3825164"/>
            <a:chExt cx="3866679" cy="2587610"/>
          </a:xfrm>
        </p:grpSpPr>
        <p:pic>
          <p:nvPicPr>
            <p:cNvPr id="623" name="Google Shape;623;p3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615920" y="3825164"/>
              <a:ext cx="3866679" cy="25876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4" name="Google Shape;624;p37"/>
            <p:cNvSpPr/>
            <p:nvPr/>
          </p:nvSpPr>
          <p:spPr>
            <a:xfrm>
              <a:off x="8588358" y="5621470"/>
              <a:ext cx="199479" cy="158735"/>
            </a:xfrm>
            <a:prstGeom prst="triangle">
              <a:avLst>
                <a:gd name="adj" fmla="val 50000"/>
              </a:avLst>
            </a:prstGeom>
            <a:solidFill>
              <a:srgbClr val="CC78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8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2-2 데이터 전처리(14)</a:t>
            </a:r>
            <a:endParaRPr/>
          </a:p>
        </p:txBody>
      </p:sp>
      <p:sp>
        <p:nvSpPr>
          <p:cNvPr id="630" name="Google Shape;630;p38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631" name="Google Shape;631;p38"/>
          <p:cNvSpPr txBox="1">
            <a:spLocks noGrp="1"/>
          </p:cNvSpPr>
          <p:nvPr>
            <p:ph type="body" idx="1"/>
          </p:nvPr>
        </p:nvSpPr>
        <p:spPr>
          <a:xfrm>
            <a:off x="487015" y="815007"/>
            <a:ext cx="11605594" cy="5547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전처리 데이터로 모델 훈련하기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변환한 데이터셋으로 k-최근접 이웃 모델을 다시 훈련</a:t>
            </a:r>
            <a:endParaRPr/>
          </a:p>
          <a:p>
            <a:pPr marL="68580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테스트 세트도 훈련 세트의 평균과 표준편차로 변환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모델 평가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훈련 세트의 평균과 표준편차로 변환한 김 팀장의 샘플을 사용해 모델의 예측을 출력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kneighbors( ) 함수로 이 샘플의 k-최근접 이웃을 구한 다음 산점도 그리기</a:t>
            </a:r>
            <a:endParaRPr/>
          </a:p>
        </p:txBody>
      </p:sp>
      <p:sp>
        <p:nvSpPr>
          <p:cNvPr id="632" name="Google Shape;632;p38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633" name="Google Shape;633;p38"/>
          <p:cNvGraphicFramePr/>
          <p:nvPr/>
        </p:nvGraphicFramePr>
        <p:xfrm>
          <a:off x="1739330" y="1611088"/>
          <a:ext cx="3972675" cy="30481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39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kn.fit(train_scaled, train_target)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4" name="Google Shape;634;p38"/>
          <p:cNvGraphicFramePr/>
          <p:nvPr/>
        </p:nvGraphicFramePr>
        <p:xfrm>
          <a:off x="1770572" y="2339843"/>
          <a:ext cx="3972675" cy="30481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39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test_scaled = (test_input - mean) / std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5" name="Google Shape;635;p38"/>
          <p:cNvGraphicFramePr/>
          <p:nvPr/>
        </p:nvGraphicFramePr>
        <p:xfrm>
          <a:off x="1739329" y="3049744"/>
          <a:ext cx="3972675" cy="30481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39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kn.score(test_scaled, test_target)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36" name="Google Shape;636;p38"/>
          <p:cNvCxnSpPr/>
          <p:nvPr/>
        </p:nvCxnSpPr>
        <p:spPr>
          <a:xfrm>
            <a:off x="5956352" y="3202144"/>
            <a:ext cx="376692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37" name="Google Shape;637;p38"/>
          <p:cNvSpPr txBox="1"/>
          <p:nvPr/>
        </p:nvSpPr>
        <p:spPr>
          <a:xfrm>
            <a:off x="6452110" y="3011581"/>
            <a:ext cx="7010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38" name="Google Shape;638;p38"/>
          <p:cNvGraphicFramePr/>
          <p:nvPr/>
        </p:nvGraphicFramePr>
        <p:xfrm>
          <a:off x="1739329" y="3782756"/>
          <a:ext cx="3972675" cy="30481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39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print(kn.predict([new]))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39" name="Google Shape;639;p38"/>
          <p:cNvCxnSpPr/>
          <p:nvPr/>
        </p:nvCxnSpPr>
        <p:spPr>
          <a:xfrm>
            <a:off x="5956352" y="3952840"/>
            <a:ext cx="376692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40" name="Google Shape;640;p38"/>
          <p:cNvSpPr txBox="1"/>
          <p:nvPr/>
        </p:nvSpPr>
        <p:spPr>
          <a:xfrm>
            <a:off x="6452110" y="3762277"/>
            <a:ext cx="7010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[1.]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41" name="Google Shape;641;p38"/>
          <p:cNvGraphicFramePr/>
          <p:nvPr/>
        </p:nvGraphicFramePr>
        <p:xfrm>
          <a:off x="1739328" y="4515768"/>
          <a:ext cx="3972675" cy="1798330"/>
        </p:xfrm>
        <a:graphic>
          <a:graphicData uri="http://schemas.openxmlformats.org/drawingml/2006/table">
            <a:tbl>
              <a:tblPr firstRow="1" bandRow="1">
                <a:noFill/>
                <a:tableStyleId>{D2579279-D3E6-402A-BBF2-5DEF184A3A5E}</a:tableStyleId>
              </a:tblPr>
              <a:tblGrid>
                <a:gridCol w="39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distances, indexes = kn.kneighbors([new])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plt.scatter(train_scaled[:,0], train_scaled[:,1])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plt.scatter(new[0], new[1], marker='^')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plt.scatter(train_scaled[indexes,0], train_scaled[indexes,1], marker='D')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plt.xlabel('length')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plt.ylabel('weight')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plt.show()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42" name="Google Shape;642;p38"/>
          <p:cNvCxnSpPr/>
          <p:nvPr/>
        </p:nvCxnSpPr>
        <p:spPr>
          <a:xfrm>
            <a:off x="5956352" y="5375029"/>
            <a:ext cx="376692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643" name="Google Shape;6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7401" y="4512950"/>
            <a:ext cx="3308551" cy="222925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38"/>
          <p:cNvSpPr/>
          <p:nvPr/>
        </p:nvSpPr>
        <p:spPr>
          <a:xfrm>
            <a:off x="8311653" y="6009425"/>
            <a:ext cx="154200" cy="122700"/>
          </a:xfrm>
          <a:prstGeom prst="triangle">
            <a:avLst>
              <a:gd name="adj" fmla="val 50000"/>
            </a:avLst>
          </a:prstGeom>
          <a:solidFill>
            <a:srgbClr val="CC780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>
            <a:spLocks noGrp="1"/>
          </p:cNvSpPr>
          <p:nvPr>
            <p:ph type="sldNum" idx="12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91" name="Google Shape;191;p4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이 책의 학습 목표</a:t>
            </a:r>
            <a:endParaRPr/>
          </a:p>
        </p:txBody>
      </p:sp>
      <p:sp>
        <p:nvSpPr>
          <p:cNvPr id="192" name="Google Shape;192;p4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sp>
        <p:nvSpPr>
          <p:cNvPr id="193" name="Google Shape;193;p4"/>
          <p:cNvSpPr txBox="1"/>
          <p:nvPr/>
        </p:nvSpPr>
        <p:spPr>
          <a:xfrm>
            <a:off x="487015" y="889825"/>
            <a:ext cx="11281052" cy="540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06: 비지도 학습</a:t>
            </a:r>
            <a:endParaRPr sz="1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타깃이 없는 데이터를 사용하는 비지도 학습과 대표적인 알고리즘을 소개합니다.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대표적인 군집 알고리즘인 k-평균과 DBSCAN을 배웁니다.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대표적인 차원 축소 알고리즘인 주성분 분석(PCA)을 배웁니다.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07: 딥러닝을 시작합니다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딥러닝의 핵심 알고리즘인 인공 신경망을 배웁니다.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대표적인 인공 신경망 라이브러리인 텐서플로와 케라스를 소개합니다.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인공 신경망 모델의 훈련을 돕는 도구를 익힙니다.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08: 이미지를 위한 인공 신경망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분류 문제에 뛰어난 성능을 발휘하는 합성곱 신경망의 개념과 구성 요소에 대해 배웁니다.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케라스 API로 합성곱 신경망을 만들어 패션 MNIST 데이터에서 성능을 평가해 봅니다.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합성곱 층의 필터와 활성화 출력을 시각화하여 합성곱 신경망이 학습한 내용을 고찰해 봅니다.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09: 텍스트를 위한 인공 신경망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텍스트와 시계열 데이터 같은 순차 데이터에 잘 맞는 순환 신경망의 개념과 구성 요소에 대해 배웁니다.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케라스 API로 기본적인 순환 신경망에서 고급 순환 신경망을 만들어 영화 감상평을 분류하는 작업에 적용해 봅니다.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순환 신경망에서 발생하는 문제점과 이를 극복하기 위한 해결책을 살펴봅니다.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9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2-2 데이터 전처리(15)</a:t>
            </a:r>
            <a:endParaRPr/>
          </a:p>
        </p:txBody>
      </p:sp>
      <p:sp>
        <p:nvSpPr>
          <p:cNvPr id="650" name="Google Shape;650;p39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651" name="Google Shape;651;p39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547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스케일이 다른 특성 처리(문제해결 과정)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문제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도미에 가까운 샘플(25cm, 150g)을 빙어라고 엉뚱한 예측이 발생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샘플의 두 특성인 길이와 무게의 스케일이 다르기 때문에 길이보다 무게의 크기에 따라 예측값이 좌우됨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해결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특성을 표준점수로 변환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특성의 스케일을 조정하는 방법은 표준점수 말고도 더 있지만 대부분의 경우 표준점수로 충분하며 </a:t>
            </a:r>
            <a:endParaRPr/>
          </a:p>
          <a:p>
            <a:pPr marL="914400" lvl="2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   가장 널리 사용하는 방법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주의: 데이터를 전처리할 때 훈련 세트를 변환한 방식 그대로 테스트 세트를 변환해야 함</a:t>
            </a:r>
            <a:br>
              <a:rPr lang="en-US"/>
            </a:br>
            <a:r>
              <a:rPr lang="en-US"/>
              <a:t>- 그렇지 않으면 특성값이 엉뚱하게 변환될 것이고 훈련 세트로 훈련한 모델이 제대로 동작하지 않음</a:t>
            </a:r>
            <a:endParaRPr/>
          </a:p>
        </p:txBody>
      </p:sp>
      <p:sp>
        <p:nvSpPr>
          <p:cNvPr id="652" name="Google Shape;652;p39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0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2-2 마무리</a:t>
            </a:r>
            <a:endParaRPr/>
          </a:p>
        </p:txBody>
      </p:sp>
      <p:sp>
        <p:nvSpPr>
          <p:cNvPr id="658" name="Google Shape;658;p40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659" name="Google Shape;659;p40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547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키워드로 끝나는 핵심 포인트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 b="1"/>
              <a:t>데이터 전처리</a:t>
            </a:r>
            <a:r>
              <a:rPr lang="en-US"/>
              <a:t>는 머신러닝 모델에 훈련 데이터를 주입하기 전에 가공하는 단계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때때로 데이터 전처리에 많은 시간이 소모되기도 함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 b="1"/>
              <a:t>표준점수</a:t>
            </a:r>
            <a:r>
              <a:rPr lang="en-US"/>
              <a:t>는 훈련 세트의 스케일을 바꾸는 대표적인 방법 중 하나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표준점수를 얻으려면 특성의 평균을 빼고 표준편차로 나눔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반드시 훈련 세트의 평균과 표준편차로 테스트 세트를 바꿔야 함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 b="1"/>
              <a:t>브로드캐스팅</a:t>
            </a:r>
            <a:r>
              <a:rPr lang="en-US"/>
              <a:t>은 크기가 다른 넘파이 배열에서 자동으로 사칙 연산을 모든 행이나 열로 확장하여 </a:t>
            </a:r>
            <a:endParaRPr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   수행하는 기능</a:t>
            </a:r>
            <a:endParaRPr/>
          </a:p>
          <a:p>
            <a:pPr marL="228600" lvl="0" indent="-228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핵심 패키지와 함수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scikit-learn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train_test_split( ): 훈련 데이터를 훈련 세트와 테스트 세트로 나누는 함수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kneighbors( ): k-최근접 이웃 객체의 메서드</a:t>
            </a:r>
            <a:endParaRPr/>
          </a:p>
        </p:txBody>
      </p:sp>
      <p:sp>
        <p:nvSpPr>
          <p:cNvPr id="660" name="Google Shape;660;p40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1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2-2 확인 문제</a:t>
            </a:r>
            <a:endParaRPr/>
          </a:p>
        </p:txBody>
      </p:sp>
      <p:sp>
        <p:nvSpPr>
          <p:cNvPr id="666" name="Google Shape;666;p41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667" name="Google Shape;667;p41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00" cy="5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60375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/>
              <a:t>이 방식은 스케일 조정 방식의 하나로 특성값을 0에서 표준편차의 몇 배수만큼 떨어져 있는 지로 변환한 값임. 이 값을 무엇이라 부르나?</a:t>
            </a:r>
            <a:endParaRPr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① 기본 점수		② 원점수		</a:t>
            </a:r>
            <a:br>
              <a:rPr lang="en-US"/>
            </a:br>
            <a:r>
              <a:rPr lang="en-US"/>
              <a:t>③ 표준점수		④ 사분위수</a:t>
            </a:r>
            <a:endParaRPr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460375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/>
              <a:t>테스트 세트의 스케일을 조정하려고 합니다. 다음 중 어떤 데이터의 통계 값을 사용해야 하나?</a:t>
            </a:r>
            <a:endParaRPr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① 훈련 세트			② 테스트 세트		</a:t>
            </a:r>
            <a:endParaRPr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③ 전체 데이터		④ 상관없음</a:t>
            </a:r>
            <a:endParaRPr/>
          </a:p>
          <a:p>
            <a:pPr marL="228600" lvl="0" indent="-101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668" name="Google Shape;668;p41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343de4a4537_0_15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2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2-2 확인 문제</a:t>
            </a:r>
            <a:endParaRPr/>
          </a:p>
        </p:txBody>
      </p:sp>
      <p:sp>
        <p:nvSpPr>
          <p:cNvPr id="674" name="Google Shape;674;g343de4a4537_0_15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675" name="Google Shape;675;g343de4a4537_0_15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00" cy="5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699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3"/>
            </a:pPr>
            <a:r>
              <a:rPr lang="en-US" sz="2000" dirty="0"/>
              <a:t>for </a:t>
            </a:r>
            <a:r>
              <a:rPr lang="en-US" sz="2000" dirty="0" err="1"/>
              <a:t>반복문을</a:t>
            </a:r>
            <a:r>
              <a:rPr lang="en-US" sz="2000" dirty="0"/>
              <a:t> </a:t>
            </a:r>
            <a:r>
              <a:rPr lang="en-US" sz="2000" dirty="0" err="1"/>
              <a:t>사용하지</a:t>
            </a:r>
            <a:r>
              <a:rPr lang="en-US" sz="2000" dirty="0"/>
              <a:t> </a:t>
            </a:r>
            <a:r>
              <a:rPr lang="en-US" sz="2000" dirty="0" err="1"/>
              <a:t>않고</a:t>
            </a:r>
            <a:r>
              <a:rPr lang="en-US" sz="2000" dirty="0"/>
              <a:t> </a:t>
            </a:r>
            <a:r>
              <a:rPr lang="en-US" sz="2000" dirty="0" err="1"/>
              <a:t>넘파이</a:t>
            </a:r>
            <a:r>
              <a:rPr lang="en-US" sz="2000" dirty="0"/>
              <a:t> </a:t>
            </a:r>
            <a:r>
              <a:rPr lang="en-US" sz="2000" dirty="0" err="1"/>
              <a:t>배열의</a:t>
            </a:r>
            <a:r>
              <a:rPr lang="en-US" sz="2000" dirty="0"/>
              <a:t> </a:t>
            </a:r>
            <a:r>
              <a:rPr lang="en-US" sz="2000" dirty="0" err="1"/>
              <a:t>모든</a:t>
            </a:r>
            <a:r>
              <a:rPr lang="en-US" sz="2000" dirty="0"/>
              <a:t> </a:t>
            </a:r>
            <a:r>
              <a:rPr lang="en-US" sz="2000" dirty="0" err="1"/>
              <a:t>원소에</a:t>
            </a:r>
            <a:r>
              <a:rPr lang="en-US" sz="2000" dirty="0"/>
              <a:t> </a:t>
            </a:r>
            <a:r>
              <a:rPr lang="en-US" sz="2000" dirty="0" err="1"/>
              <a:t>대해</a:t>
            </a:r>
            <a:r>
              <a:rPr lang="en-US" sz="2000" dirty="0"/>
              <a:t> </a:t>
            </a:r>
            <a:r>
              <a:rPr lang="en-US" sz="2000" dirty="0" err="1"/>
              <a:t>산술</a:t>
            </a:r>
            <a:r>
              <a:rPr lang="en-US" sz="2000" dirty="0"/>
              <a:t> </a:t>
            </a:r>
            <a:r>
              <a:rPr lang="en-US" sz="2000" dirty="0" err="1"/>
              <a:t>연산이</a:t>
            </a:r>
            <a:r>
              <a:rPr lang="en-US" sz="2000" dirty="0"/>
              <a:t> </a:t>
            </a:r>
            <a:r>
              <a:rPr lang="en-US" sz="2000" dirty="0" err="1"/>
              <a:t>적용되는</a:t>
            </a:r>
            <a:r>
              <a:rPr lang="en-US" sz="2000" dirty="0"/>
              <a:t> </a:t>
            </a:r>
            <a:r>
              <a:rPr lang="en-US" sz="2000" dirty="0" err="1"/>
              <a:t>기능이</a:t>
            </a:r>
            <a:endParaRPr sz="2000" dirty="0"/>
          </a:p>
          <a:p>
            <a:pPr marL="457200" lvl="0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/>
              <a:t>무엇인가요</a:t>
            </a:r>
            <a:r>
              <a:rPr lang="en-US" sz="2000" dirty="0"/>
              <a:t>?</a:t>
            </a:r>
            <a:endParaRPr sz="2000" dirty="0"/>
          </a:p>
          <a:p>
            <a:pPr marL="457200" lvl="0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① </a:t>
            </a:r>
            <a:r>
              <a:rPr lang="en-US" sz="1800" dirty="0" err="1"/>
              <a:t>자동캐스팅</a:t>
            </a:r>
            <a:r>
              <a:rPr lang="en-US" sz="1800" dirty="0"/>
              <a:t>		② </a:t>
            </a:r>
            <a:r>
              <a:rPr lang="en-US" sz="1800" dirty="0" err="1"/>
              <a:t>연산캐스팅</a:t>
            </a:r>
            <a:endParaRPr sz="1800" dirty="0"/>
          </a:p>
          <a:p>
            <a:pPr marL="457200" lvl="0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800" dirty="0"/>
              <a:t>③ </a:t>
            </a:r>
            <a:r>
              <a:rPr lang="en-US" sz="1800" dirty="0" err="1"/>
              <a:t>브로드캐스팅</a:t>
            </a:r>
            <a:r>
              <a:rPr lang="en-US" sz="1800" dirty="0"/>
              <a:t>		④ </a:t>
            </a:r>
            <a:r>
              <a:rPr lang="en-US" sz="1800" dirty="0" err="1"/>
              <a:t>브로드웨이</a:t>
            </a:r>
            <a:endParaRPr sz="1800" dirty="0"/>
          </a:p>
          <a:p>
            <a:pPr marL="457200" lvl="0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dirty="0"/>
          </a:p>
          <a:p>
            <a:pPr marL="0" lvl="0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457200" lvl="0" indent="-4699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4"/>
            </a:pPr>
            <a:r>
              <a:rPr lang="en-US" sz="2000" dirty="0" err="1"/>
              <a:t>다음</a:t>
            </a:r>
            <a:r>
              <a:rPr lang="en-US" sz="2000" dirty="0"/>
              <a:t> 중 </a:t>
            </a:r>
            <a:r>
              <a:rPr lang="en-US" sz="2000" dirty="0" err="1"/>
              <a:t>넘파이</a:t>
            </a:r>
            <a:r>
              <a:rPr lang="en-US" sz="2000" dirty="0"/>
              <a:t> </a:t>
            </a:r>
            <a:r>
              <a:rPr lang="en-US" sz="2000" dirty="0" err="1"/>
              <a:t>배열</a:t>
            </a:r>
            <a:r>
              <a:rPr lang="en-US" sz="2000" dirty="0"/>
              <a:t> </a:t>
            </a:r>
            <a:r>
              <a:rPr lang="en-US" sz="2000" dirty="0" err="1"/>
              <a:t>함수가</a:t>
            </a:r>
            <a:r>
              <a:rPr lang="en-US" sz="2000" dirty="0"/>
              <a:t> </a:t>
            </a:r>
            <a:r>
              <a:rPr lang="en-US" sz="2000" dirty="0" err="1"/>
              <a:t>아닌</a:t>
            </a:r>
            <a:r>
              <a:rPr lang="en-US" sz="2000" dirty="0"/>
              <a:t> </a:t>
            </a:r>
            <a:r>
              <a:rPr lang="en-US" sz="2000" dirty="0" err="1"/>
              <a:t>것은</a:t>
            </a:r>
            <a:r>
              <a:rPr lang="en-US" sz="2000" dirty="0"/>
              <a:t> </a:t>
            </a:r>
            <a:r>
              <a:rPr lang="en-US" sz="2000" dirty="0" err="1"/>
              <a:t>무엇인가요</a:t>
            </a:r>
            <a:r>
              <a:rPr lang="en-US" sz="2000" dirty="0"/>
              <a:t>?</a:t>
            </a:r>
            <a:endParaRPr sz="2000" dirty="0"/>
          </a:p>
          <a:p>
            <a:pPr marL="457200" lvl="0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① ones( )		② </a:t>
            </a:r>
            <a:r>
              <a:rPr lang="en-US" sz="1800" dirty="0" err="1"/>
              <a:t>nils</a:t>
            </a:r>
            <a:r>
              <a:rPr lang="en-US" sz="1800" dirty="0"/>
              <a:t>( )</a:t>
            </a:r>
            <a:endParaRPr sz="1800" dirty="0"/>
          </a:p>
          <a:p>
            <a:pPr marL="457200" lvl="0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800" dirty="0"/>
              <a:t>③ mean( )		④ std( )</a:t>
            </a:r>
            <a:endParaRPr sz="1800" dirty="0"/>
          </a:p>
        </p:txBody>
      </p:sp>
      <p:sp>
        <p:nvSpPr>
          <p:cNvPr id="676" name="Google Shape;676;g343de4a4537_0_15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"/>
          <p:cNvSpPr txBox="1"/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5"/>
          <p:cNvSpPr txBox="1">
            <a:spLocks noGrp="1"/>
          </p:cNvSpPr>
          <p:nvPr>
            <p:ph type="sldNum" idx="12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4294967295"/>
          </p:nvPr>
        </p:nvSpPr>
        <p:spPr>
          <a:xfrm>
            <a:off x="720000" y="1440000"/>
            <a:ext cx="11280775" cy="1354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CHAPTER 02 데이터 다루기</a:t>
            </a:r>
            <a:endParaRPr sz="2000" b="1"/>
          </a:p>
        </p:txBody>
      </p:sp>
      <p:sp>
        <p:nvSpPr>
          <p:cNvPr id="202" name="Google Shape;202;p5"/>
          <p:cNvSpPr txBox="1"/>
          <p:nvPr/>
        </p:nvSpPr>
        <p:spPr>
          <a:xfrm>
            <a:off x="720000" y="2671200"/>
            <a:ext cx="10034954" cy="2868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2-1	훈련 세트와 테스트 세트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2-2 	데이터 전처리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5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 txBox="1">
            <a:spLocks noGrp="1"/>
          </p:cNvSpPr>
          <p:nvPr>
            <p:ph type="body" idx="1"/>
          </p:nvPr>
        </p:nvSpPr>
        <p:spPr>
          <a:xfrm>
            <a:off x="691200" y="1558800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600"/>
              <a:buNone/>
            </a:pPr>
            <a:r>
              <a:rPr lang="en-US" sz="3600" b="1"/>
              <a:t>CHAPTER 02 데이터 다루기</a:t>
            </a:r>
            <a:endParaRPr sz="3600" b="1"/>
          </a:p>
        </p:txBody>
      </p:sp>
      <p:sp>
        <p:nvSpPr>
          <p:cNvPr id="209" name="Google Shape;209;p6"/>
          <p:cNvSpPr txBox="1"/>
          <p:nvPr/>
        </p:nvSpPr>
        <p:spPr>
          <a:xfrm>
            <a:off x="691200" y="3430800"/>
            <a:ext cx="10328031" cy="149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학습목표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머신러닝 알고리즘에 주입할 데이터를 준비하는 방법을 배웁니다.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형태가 알고리즘에 미치는 영향을 이해합니다.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6"/>
          <p:cNvSpPr txBox="1"/>
          <p:nvPr/>
        </p:nvSpPr>
        <p:spPr>
          <a:xfrm>
            <a:off x="691200" y="2710800"/>
            <a:ext cx="50718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06436"/>
                </a:solidFill>
                <a:latin typeface="Calibri"/>
                <a:ea typeface="Calibri"/>
                <a:cs typeface="Calibri"/>
                <a:sym typeface="Calibri"/>
              </a:rPr>
              <a:t>수상한 생선을 조심하라!</a:t>
            </a:r>
            <a:endParaRPr sz="1800" b="1">
              <a:solidFill>
                <a:srgbClr val="F0643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8790" y="2183899"/>
            <a:ext cx="2400692" cy="212415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7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2-1 훈련 세트와 테스트 세트(1)</a:t>
            </a:r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18" name="Google Shape;218;p7"/>
          <p:cNvSpPr txBox="1">
            <a:spLocks noGrp="1"/>
          </p:cNvSpPr>
          <p:nvPr>
            <p:ph type="body" idx="1"/>
          </p:nvPr>
        </p:nvSpPr>
        <p:spPr>
          <a:xfrm>
            <a:off x="486000" y="1080000"/>
            <a:ext cx="11281052" cy="5392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ct val="100000"/>
              <a:buFont typeface="Arial"/>
              <a:buChar char="◦"/>
            </a:pPr>
            <a:r>
              <a:rPr lang="en-US"/>
              <a:t>지도 학습(supervised learning)과 비지도 학습(unsupervised learning)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⁃"/>
            </a:pPr>
            <a:r>
              <a:rPr lang="en-US"/>
              <a:t>지도 학습 알고리즘은 훈련하기 위한 데이터와 정답이 필요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1장 2절의 ‘마켓과 머신러닝’에서 보았던 도미와 빙어의 예를 보면 생선의 길이와 무게를 알고리즘에 사용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이 경우 정답은 도미인지 아닌지 여부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⁃"/>
            </a:pPr>
            <a:r>
              <a:rPr lang="en-US"/>
              <a:t>지도 학습의 용어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입력(input): 데이터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타깃(target): 정답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훈련 데이터(training data): 입력과 타깃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특성(feature): 입력으로 사용된 길이와 무게 등	</a:t>
            </a:r>
            <a:endParaRPr/>
          </a:p>
          <a:p>
            <a:pPr marL="914400" lvl="2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⁃"/>
            </a:pPr>
            <a:r>
              <a:rPr lang="en-US"/>
              <a:t>지도 학습은 정답(타깃)이 있으니 알고리즘이 정답을 맞히는 것을 학습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예를 들어 도미인지 빙어인지 구분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⁃"/>
            </a:pPr>
            <a:r>
              <a:rPr lang="en-US"/>
              <a:t>비지도 학습 알고리즘은 타깃 없이 입력 데이터만 사용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이런 종류의 알고리즘은 정답을 사용하지 않으므로 무언가를 맞힐 수가 없음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대신 데이터를 잘 파악하거나 변형하는 데 도움이 됨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비지도 학습은 6장에서 학습</a:t>
            </a:r>
            <a:endParaRPr/>
          </a:p>
        </p:txBody>
      </p:sp>
      <p:sp>
        <p:nvSpPr>
          <p:cNvPr id="219" name="Google Shape;219;p7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2-1 훈련 세트와 테스트 세트(2)</a:t>
            </a:r>
            <a:endParaRPr/>
          </a:p>
        </p:txBody>
      </p:sp>
      <p:sp>
        <p:nvSpPr>
          <p:cNvPr id="225" name="Google Shape;225;p8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26" name="Google Shape;226;p8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4730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지도 학습(supervised learning)과 비지도 학습(unsupervised learning)</a:t>
            </a: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1장에서 도미와 빙어를 구분하기 위해 사용한 k-최근접 이웃 알고리즘은 입력 데이터와 타깃(정답)을 사용했으므로 당연히 지도 학습 알고리즘</a:t>
            </a: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이 알고리즘을 훈련하여 생선이 도미인지 아닌지를 판별하고, 이 모델이 훈련 데이터에서 도미를 100% 완벽하게 판별</a:t>
            </a: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모든 것이 잘 된 것 같은데 무엇이 문제일까?</a:t>
            </a:r>
            <a:endParaRPr/>
          </a:p>
        </p:txBody>
      </p:sp>
      <p:sp>
        <p:nvSpPr>
          <p:cNvPr id="227" name="Google Shape;227;p8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pSp>
        <p:nvGrpSpPr>
          <p:cNvPr id="228" name="Google Shape;228;p8"/>
          <p:cNvGrpSpPr/>
          <p:nvPr/>
        </p:nvGrpSpPr>
        <p:grpSpPr>
          <a:xfrm>
            <a:off x="2912069" y="3817632"/>
            <a:ext cx="5741738" cy="2215526"/>
            <a:chOff x="2849298" y="3572531"/>
            <a:chExt cx="6328230" cy="2713356"/>
          </a:xfrm>
        </p:grpSpPr>
        <p:sp>
          <p:nvSpPr>
            <p:cNvPr id="229" name="Google Shape;229;p8"/>
            <p:cNvSpPr/>
            <p:nvPr/>
          </p:nvSpPr>
          <p:spPr>
            <a:xfrm>
              <a:off x="2849298" y="3572531"/>
              <a:ext cx="1293301" cy="654842"/>
            </a:xfrm>
            <a:prstGeom prst="ellipse">
              <a:avLst/>
            </a:prstGeom>
            <a:solidFill>
              <a:srgbClr val="D4F2D8"/>
            </a:solidFill>
            <a:ln w="12700" cap="flat" cmpd="sng">
              <a:solidFill>
                <a:srgbClr val="1C5A2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205A04"/>
                  </a:solidFill>
                  <a:latin typeface="Calibri"/>
                  <a:ea typeface="Calibri"/>
                  <a:cs typeface="Calibri"/>
                  <a:sym typeface="Calibri"/>
                </a:rPr>
                <a:t>K-최근접 이웃</a:t>
              </a: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4490651" y="4066175"/>
              <a:ext cx="1293301" cy="654842"/>
            </a:xfrm>
            <a:prstGeom prst="ellipse">
              <a:avLst/>
            </a:prstGeom>
            <a:noFill/>
            <a:ln w="12700" cap="flat" cmpd="sng">
              <a:solidFill>
                <a:srgbClr val="1C5A2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205A04"/>
                  </a:solidFill>
                  <a:latin typeface="Calibri"/>
                  <a:ea typeface="Calibri"/>
                  <a:cs typeface="Calibri"/>
                  <a:sym typeface="Calibri"/>
                </a:rPr>
                <a:t>지도 학습</a:t>
              </a: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7884227" y="3946525"/>
              <a:ext cx="1293301" cy="654843"/>
            </a:xfrm>
            <a:prstGeom prst="ellipse">
              <a:avLst/>
            </a:prstGeom>
            <a:noFill/>
            <a:ln w="12700" cap="flat" cmpd="sng">
              <a:solidFill>
                <a:srgbClr val="1C5A2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205A04"/>
                  </a:solidFill>
                  <a:latin typeface="Calibri"/>
                  <a:ea typeface="Calibri"/>
                  <a:cs typeface="Calibri"/>
                  <a:sym typeface="Calibri"/>
                </a:rPr>
                <a:t>비지도 학습</a:t>
              </a: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6348413" y="4624458"/>
              <a:ext cx="988351" cy="495369"/>
            </a:xfrm>
            <a:prstGeom prst="flowChartProcess">
              <a:avLst/>
            </a:prstGeom>
            <a:noFill/>
            <a:ln w="12700" cap="flat" cmpd="sng">
              <a:solidFill>
                <a:srgbClr val="1C5A2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205A04"/>
                  </a:solidFill>
                  <a:latin typeface="Calibri"/>
                  <a:ea typeface="Calibri"/>
                  <a:cs typeface="Calibri"/>
                  <a:sym typeface="Calibri"/>
                </a:rPr>
                <a:t>머신 러닝</a:t>
              </a: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6193386" y="5631045"/>
              <a:ext cx="1293301" cy="654842"/>
            </a:xfrm>
            <a:prstGeom prst="ellipse">
              <a:avLst/>
            </a:prstGeom>
            <a:noFill/>
            <a:ln w="12700" cap="flat" cmpd="sng">
              <a:solidFill>
                <a:srgbClr val="1C5A2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205A04"/>
                  </a:solidFill>
                  <a:latin typeface="Calibri"/>
                  <a:ea typeface="Calibri"/>
                  <a:cs typeface="Calibri"/>
                  <a:sym typeface="Calibri"/>
                </a:rPr>
                <a:t>강화 학습</a:t>
              </a:r>
              <a:endParaRPr/>
            </a:p>
          </p:txBody>
        </p:sp>
        <p:cxnSp>
          <p:nvCxnSpPr>
            <p:cNvPr id="234" name="Google Shape;234;p8"/>
            <p:cNvCxnSpPr/>
            <p:nvPr/>
          </p:nvCxnSpPr>
          <p:spPr>
            <a:xfrm>
              <a:off x="4038065" y="4096453"/>
              <a:ext cx="493028" cy="196899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5" name="Google Shape;235;p8"/>
            <p:cNvCxnSpPr/>
            <p:nvPr/>
          </p:nvCxnSpPr>
          <p:spPr>
            <a:xfrm>
              <a:off x="5641645" y="4611155"/>
              <a:ext cx="706768" cy="295623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6" name="Google Shape;236;p8"/>
            <p:cNvCxnSpPr/>
            <p:nvPr/>
          </p:nvCxnSpPr>
          <p:spPr>
            <a:xfrm rot="10800000" flipH="1">
              <a:off x="7340586" y="4514305"/>
              <a:ext cx="757642" cy="363556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7" name="Google Shape;237;p8"/>
            <p:cNvCxnSpPr>
              <a:stCxn id="232" idx="2"/>
              <a:endCxn id="233" idx="0"/>
            </p:cNvCxnSpPr>
            <p:nvPr/>
          </p:nvCxnSpPr>
          <p:spPr>
            <a:xfrm flipH="1">
              <a:off x="6839888" y="5119827"/>
              <a:ext cx="2700" cy="5112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2-1 훈련 세트와 테스트 세트(3)</a:t>
            </a:r>
            <a:endParaRPr/>
          </a:p>
        </p:txBody>
      </p:sp>
      <p:sp>
        <p:nvSpPr>
          <p:cNvPr id="243" name="Google Shape;243;p9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44" name="Google Shape;244;p9"/>
          <p:cNvSpPr txBox="1">
            <a:spLocks noGrp="1"/>
          </p:cNvSpPr>
          <p:nvPr>
            <p:ph type="body" idx="1"/>
          </p:nvPr>
        </p:nvSpPr>
        <p:spPr>
          <a:xfrm>
            <a:off x="486000" y="1080000"/>
            <a:ext cx="11281052" cy="4730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훈련 세트와 테스트 세트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중간고사를 보기 전에 출제될 시험 문제와 정답을 미리 알려주고 시험을 본다면?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머신러닝도 이와 마찬가지로 도미와 빙어의 데이터와 타깃을 주고 훈련한 다음, 같은 데이터로 테스트한다면 모두 맞히는 것이 당연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머신러닝 알고리즘의 성능을 제대로 평가하려면 훈련 데이터와 평가에 사용할 데이터가 달라야 함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가장 간단한 방법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평가를 위해 또 다른 데이터를 준비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또는, 이미 준비된 데이터 중에서 일부를 떼어 내어 활용 – 일반적 평가 방법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테스트 세트(test set): 평가에 사용하는 데이터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훈련 세트(train set): 훈련에 사용되는 데이터</a:t>
            </a:r>
            <a:endParaRPr/>
          </a:p>
        </p:txBody>
      </p:sp>
      <p:sp>
        <p:nvSpPr>
          <p:cNvPr id="245" name="Google Shape;245;p9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rgbClr val="000000"/>
      </a:dk1>
      <a:lt1>
        <a:srgbClr val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5515</Words>
  <Application>Microsoft Office PowerPoint</Application>
  <PresentationFormat>와이드스크린</PresentationFormat>
  <Paragraphs>699</Paragraphs>
  <Slides>43</Slides>
  <Notes>43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8" baseType="lpstr">
      <vt:lpstr>Noto Sans Symbols</vt:lpstr>
      <vt:lpstr>Malgun Gothic</vt:lpstr>
      <vt:lpstr>Arial</vt:lpstr>
      <vt:lpstr>Calibri</vt:lpstr>
      <vt:lpstr>Office 테마</vt:lpstr>
      <vt:lpstr>혼자 공부하는 머신러닝+딥러닝 (개정판)</vt:lpstr>
      <vt:lpstr>PowerPoint 프레젠테이션</vt:lpstr>
      <vt:lpstr>이 책의 학습 목표</vt:lpstr>
      <vt:lpstr>이 책의 학습 목표</vt:lpstr>
      <vt:lpstr>Contents</vt:lpstr>
      <vt:lpstr>PowerPoint 프레젠테이션</vt:lpstr>
      <vt:lpstr>SECTION 2-1 훈련 세트와 테스트 세트(1)</vt:lpstr>
      <vt:lpstr>SECTION 2-1 훈련 세트와 테스트 세트(2)</vt:lpstr>
      <vt:lpstr>SECTION 2-1 훈련 세트와 테스트 세트(3)</vt:lpstr>
      <vt:lpstr>SECTION 2-1 훈련 세트와 테스트 세트(4)</vt:lpstr>
      <vt:lpstr>SECTION 2-1 훈련 세트와 테스트 세트(5)</vt:lpstr>
      <vt:lpstr>SECTION 2-1 훈련 세트와 테스트 세트(6)</vt:lpstr>
      <vt:lpstr>SECTION 2-1 훈련 세트와 테스트 세트(7)</vt:lpstr>
      <vt:lpstr>SECTION 2-1 훈련 세트와 테스트 세트(8)</vt:lpstr>
      <vt:lpstr>SECTION 2-1 훈련 세트와 테스트 세트(9)</vt:lpstr>
      <vt:lpstr>SECTION 2-1 훈련 세트와 테스트 세트(10)</vt:lpstr>
      <vt:lpstr>SECTION 2-1 훈련 세트와 테스트 세트(11)</vt:lpstr>
      <vt:lpstr>SECTION 2-1 훈련 세트와 테스트 세트(12)</vt:lpstr>
      <vt:lpstr>SECTION 2-1 훈련 세트와 테스트 세트(13)</vt:lpstr>
      <vt:lpstr>SECTION 2-1 훈련 세트와 테스트 세트(14)</vt:lpstr>
      <vt:lpstr>SECTION 2-1 마무리(1)</vt:lpstr>
      <vt:lpstr>SECTION 2-1 마무리(2)</vt:lpstr>
      <vt:lpstr>SECTION 2-1 확인 문제</vt:lpstr>
      <vt:lpstr>SECTION 2-1 확인 문제</vt:lpstr>
      <vt:lpstr>SECTION 2-2 데이터 전처리(1)</vt:lpstr>
      <vt:lpstr>SECTION 2-2 데이터 전처리(2)</vt:lpstr>
      <vt:lpstr>SECTION 2-2 데이터 전처리(3)</vt:lpstr>
      <vt:lpstr>SECTION 2-2 데이터 전처리(4)</vt:lpstr>
      <vt:lpstr>SECTION 2-2 데이터 전처리(5)</vt:lpstr>
      <vt:lpstr>SECTION 2-2 데이터 전처리(6)</vt:lpstr>
      <vt:lpstr>SECTION 2-2 데이터 전처리(7)</vt:lpstr>
      <vt:lpstr>SECTION 2-2 데이터 전처리(7)</vt:lpstr>
      <vt:lpstr>SECTION 2-2 데이터 전처리(8)</vt:lpstr>
      <vt:lpstr>SECTION 2-2 데이터 전처리(9)</vt:lpstr>
      <vt:lpstr>SECTION 2-2 데이터 전처리(10)</vt:lpstr>
      <vt:lpstr>SECTION 2-2 데이터 전처리(11)</vt:lpstr>
      <vt:lpstr>SECTION 2-2 데이터 전처리(12)</vt:lpstr>
      <vt:lpstr>SECTION 2-2 데이터 전처리(13)</vt:lpstr>
      <vt:lpstr>SECTION 2-2 데이터 전처리(14)</vt:lpstr>
      <vt:lpstr>SECTION 2-2 데이터 전처리(15)</vt:lpstr>
      <vt:lpstr>SECTION 2-2 마무리</vt:lpstr>
      <vt:lpstr>SECTION 2-2 확인 문제</vt:lpstr>
      <vt:lpstr>SECTION 2-2 확인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마케팅팀</dc:creator>
  <cp:lastModifiedBy>이재영(Robot)</cp:lastModifiedBy>
  <cp:revision>3</cp:revision>
  <dcterms:created xsi:type="dcterms:W3CDTF">2020-01-31T07:25:46Z</dcterms:created>
  <dcterms:modified xsi:type="dcterms:W3CDTF">2025-07-23T10:13:11Z</dcterms:modified>
</cp:coreProperties>
</file>