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2192000" cy="6858000"/>
  <p:notesSz cx="6858000" cy="9144000"/>
  <p:embeddedFontLst>
    <p:embeddedFont>
      <p:font typeface="Malgun Gothic" panose="020B0503020000020004" pitchFamily="50" charset="-127"/>
      <p:regular r:id="rId67"/>
      <p:bold r:id="rId68"/>
    </p:embeddedFont>
    <p:embeddedFont>
      <p:font typeface="Helvetica Neue Light" panose="020B0600000101010101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381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2591">
          <p15:clr>
            <a:srgbClr val="A4A3A4"/>
          </p15:clr>
        </p15:guide>
        <p15:guide id="5" pos="960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orient="horz" pos="504">
          <p15:clr>
            <a:srgbClr val="A4A3A4"/>
          </p15:clr>
        </p15:guide>
        <p15:guide id="8" pos="506">
          <p15:clr>
            <a:srgbClr val="A4A3A4"/>
          </p15:clr>
        </p15:guide>
        <p15:guide id="9" pos="7174">
          <p15:clr>
            <a:srgbClr val="A4A3A4"/>
          </p15:clr>
        </p15:guide>
        <p15:guide id="10" pos="846">
          <p15:clr>
            <a:srgbClr val="A4A3A4"/>
          </p15:clr>
        </p15:guide>
        <p15:guide id="11" pos="10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5" roundtripDataSignature="AMtx7miDHiaH3ghAEiNzJwxab84Pl+E4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CC4822-36D8-4E0D-A62C-473381F2002F}">
  <a:tblStyle styleId="{F0CC4822-36D8-4E0D-A62C-473381F2002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2E8"/>
          </a:solidFill>
        </a:fill>
      </a:tcStyle>
    </a:wholeTbl>
    <a:band1H>
      <a:tcTxStyle/>
      <a:tcStyle>
        <a:tcBdr/>
        <a:fill>
          <a:solidFill>
            <a:srgbClr val="CCE5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E5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4" y="67"/>
      </p:cViewPr>
      <p:guideLst>
        <p:guide orient="horz" pos="2387"/>
        <p:guide pos="3817"/>
        <p:guide pos="3999"/>
        <p:guide orient="horz" pos="2591"/>
        <p:guide pos="960"/>
        <p:guide orient="horz" pos="1774"/>
        <p:guide orient="horz" pos="504"/>
        <p:guide pos="506"/>
        <p:guide pos="7174"/>
        <p:guide pos="846"/>
        <p:guide pos="105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43e040fc3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g343e040fc3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343e040fc3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g343e040fc3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">
  <p:cSld name="표지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4"/>
          <p:cNvSpPr/>
          <p:nvPr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64"/>
          <p:cNvSpPr/>
          <p:nvPr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64"/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64"/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0" name="Google Shape;20;p64"/>
          <p:cNvCxnSpPr/>
          <p:nvPr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>
  <p:cSld name="간지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5"/>
          <p:cNvSpPr txBox="1">
            <a:spLocks noGrp="1"/>
          </p:cNvSpPr>
          <p:nvPr>
            <p:ph type="body" idx="1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06436"/>
              </a:buClr>
              <a:buSzPts val="4800"/>
              <a:buNone/>
              <a:defRPr sz="4800">
                <a:solidFill>
                  <a:srgbClr val="F0643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65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65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65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6" name="Google Shape;26;p65"/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65"/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65"/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65"/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65"/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65"/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지1">
  <p:cSld name="내지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6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6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6"/>
          <p:cNvSpPr txBox="1">
            <a:spLocks noGrp="1"/>
          </p:cNvSpPr>
          <p:nvPr>
            <p:ph type="body" idx="1"/>
          </p:nvPr>
        </p:nvSpPr>
        <p:spPr>
          <a:xfrm>
            <a:off x="1030287" y="1415600"/>
            <a:ext cx="10080625" cy="463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7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7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67"/>
          <p:cNvSpPr txBox="1">
            <a:spLocks noGrp="1"/>
          </p:cNvSpPr>
          <p:nvPr>
            <p:ph type="body" idx="1"/>
          </p:nvPr>
        </p:nvSpPr>
        <p:spPr>
          <a:xfrm>
            <a:off x="487015" y="815008"/>
            <a:ext cx="11281052" cy="218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>
  <p:cSld name="목차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8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8"/>
          <p:cNvSpPr txBox="1">
            <a:spLocks noGrp="1"/>
          </p:cNvSpPr>
          <p:nvPr>
            <p:ph type="body" idx="1"/>
          </p:nvPr>
        </p:nvSpPr>
        <p:spPr>
          <a:xfrm>
            <a:off x="4632325" y="3242853"/>
            <a:ext cx="7559675" cy="70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8"/>
          <p:cNvSpPr txBox="1">
            <a:spLocks noGrp="1"/>
          </p:cNvSpPr>
          <p:nvPr>
            <p:ph type="body" idx="2"/>
          </p:nvPr>
        </p:nvSpPr>
        <p:spPr>
          <a:xfrm>
            <a:off x="4632324" y="4074122"/>
            <a:ext cx="7559675" cy="70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8"/>
          <p:cNvSpPr txBox="1">
            <a:spLocks noGrp="1"/>
          </p:cNvSpPr>
          <p:nvPr>
            <p:ph type="body" idx="3"/>
          </p:nvPr>
        </p:nvSpPr>
        <p:spPr>
          <a:xfrm>
            <a:off x="4632323" y="4910800"/>
            <a:ext cx="7559675" cy="70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8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68"/>
          <p:cNvGrpSpPr/>
          <p:nvPr/>
        </p:nvGrpSpPr>
        <p:grpSpPr>
          <a:xfrm>
            <a:off x="11568567" y="267121"/>
            <a:ext cx="320022" cy="359778"/>
            <a:chOff x="3567553" y="1499912"/>
            <a:chExt cx="320022" cy="359778"/>
          </a:xfrm>
        </p:grpSpPr>
        <p:sp>
          <p:nvSpPr>
            <p:cNvPr id="53" name="Google Shape;53;p68"/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8"/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8"/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8"/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8"/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8"/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6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9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9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69"/>
          <p:cNvSpPr txBox="1">
            <a:spLocks noGrp="1"/>
          </p:cNvSpPr>
          <p:nvPr>
            <p:ph type="body" idx="1"/>
          </p:nvPr>
        </p:nvSpPr>
        <p:spPr>
          <a:xfrm>
            <a:off x="487015" y="815009"/>
            <a:ext cx="11281052" cy="781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69"/>
          <p:cNvSpPr txBox="1">
            <a:spLocks noGrp="1"/>
          </p:cNvSpPr>
          <p:nvPr>
            <p:ph type="body" idx="2"/>
          </p:nvPr>
        </p:nvSpPr>
        <p:spPr>
          <a:xfrm>
            <a:off x="691375" y="2233552"/>
            <a:ext cx="5254625" cy="319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69"/>
          <p:cNvSpPr txBox="1">
            <a:spLocks noGrp="1"/>
          </p:cNvSpPr>
          <p:nvPr>
            <p:ph type="body" idx="3"/>
          </p:nvPr>
        </p:nvSpPr>
        <p:spPr>
          <a:xfrm>
            <a:off x="6437106" y="2233552"/>
            <a:ext cx="5254625" cy="319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6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흰색 배경">
  <p:cSld name="흰색 배경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erch_dat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erch_dat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erch_data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>
            <a:spLocks noGrp="1"/>
          </p:cNvSpPr>
          <p:nvPr>
            <p:ph type="ctrTitle"/>
          </p:nvPr>
        </p:nvSpPr>
        <p:spPr>
          <a:xfrm>
            <a:off x="1020350" y="1780334"/>
            <a:ext cx="7291312" cy="359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en-US" dirty="0" err="1"/>
              <a:t>혼자</a:t>
            </a:r>
            <a:r>
              <a:rPr lang="en-US" dirty="0"/>
              <a:t> </a:t>
            </a:r>
            <a:r>
              <a:rPr lang="en-US" dirty="0" err="1"/>
              <a:t>공부하는</a:t>
            </a:r>
            <a:br>
              <a:rPr lang="en-US" dirty="0"/>
            </a:br>
            <a:r>
              <a:rPr lang="en-US" dirty="0" err="1"/>
              <a:t>머신러닝+딥러닝</a:t>
            </a:r>
            <a:br>
              <a:rPr lang="en-US" dirty="0"/>
            </a:br>
            <a:r>
              <a:rPr lang="en-US" dirty="0"/>
              <a:t>(</a:t>
            </a:r>
            <a:r>
              <a:rPr lang="ko-KR" altLang="en-US" dirty="0"/>
              <a:t>개정판</a:t>
            </a:r>
            <a:r>
              <a:rPr lang="en-US" altLang="ko-KR"/>
              <a:t>)</a:t>
            </a:r>
            <a:endParaRPr b="1"/>
          </a:p>
        </p:txBody>
      </p:sp>
      <p:sp>
        <p:nvSpPr>
          <p:cNvPr id="76" name="Google Shape;76;p1"/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한국공학</a:t>
            </a:r>
            <a:r>
              <a:rPr lang="en-US" dirty="0" err="1"/>
              <a:t>대학교</a:t>
            </a:r>
            <a:r>
              <a:rPr lang="en-US" dirty="0"/>
              <a:t> </a:t>
            </a:r>
            <a:r>
              <a:rPr lang="ko-KR" altLang="en-US" dirty="0" err="1"/>
              <a:t>게임공</a:t>
            </a:r>
            <a:r>
              <a:rPr lang="en-US" dirty="0" err="1"/>
              <a:t>학과</a:t>
            </a:r>
            <a:endParaRPr dirty="0"/>
          </a:p>
          <a:p>
            <a:pPr marL="2286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이재영</a:t>
            </a:r>
            <a:endParaRPr dirty="0"/>
          </a:p>
        </p:txBody>
      </p:sp>
      <p:sp>
        <p:nvSpPr>
          <p:cNvPr id="77" name="Google Shape;77;p1"/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F2F2F2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1020350" y="851445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03 회귀 알고리즘과 모델 규제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"/>
          <p:cNvPicPr preferRelativeResize="0"/>
          <p:nvPr/>
        </p:nvPicPr>
        <p:blipFill>
          <a:blip r:embed="rId3"/>
          <a:srcRect/>
          <a:stretch/>
        </p:blipFill>
        <p:spPr>
          <a:xfrm>
            <a:off x="8093163" y="1393372"/>
            <a:ext cx="2342948" cy="33118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데이터 준비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훈련 데이터 준비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농어의 길이만 있어도 무게를 잘 예측할 수 있다고 가정 (농어의 길이가 특성, 무게가 타깃)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넘파이 배열로 만들기 (소스: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http://bit.ly/perch_data</a:t>
            </a:r>
            <a:r>
              <a:rPr lang="en-US"/>
              <a:t>에서 복사)</a:t>
            </a:r>
            <a:endParaRPr/>
          </a:p>
        </p:txBody>
      </p:sp>
      <p:sp>
        <p:nvSpPr>
          <p:cNvPr id="243" name="Google Shape;243;p1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3-1 k-최근접 이웃 회귀(4)</a:t>
            </a:r>
            <a:endParaRPr/>
          </a:p>
        </p:txBody>
      </p:sp>
      <p:sp>
        <p:nvSpPr>
          <p:cNvPr id="244" name="Google Shape;244;p1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45" name="Google Shape;245;p1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46" name="Google Shape;246;p10"/>
          <p:cNvGraphicFramePr/>
          <p:nvPr/>
        </p:nvGraphicFramePr>
        <p:xfrm>
          <a:off x="1692549" y="2677548"/>
          <a:ext cx="4560400" cy="379477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5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0" u="none" strike="noStrike" cap="none">
                          <a:solidFill>
                            <a:schemeClr val="dk1"/>
                          </a:solidFill>
                        </a:rPr>
                        <a:t>import numpy as np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0" u="none" strike="noStrike" cap="none">
                          <a:solidFill>
                            <a:schemeClr val="dk1"/>
                          </a:solidFill>
                        </a:rPr>
                        <a:t>perch_length = np.array(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0" u="none" strike="noStrike" cap="none">
                          <a:solidFill>
                            <a:schemeClr val="dk1"/>
                          </a:solidFill>
                        </a:rPr>
                        <a:t>[ 8.4, 13.7, 15.0, 16.2, 17.4, 18.0, 18.7, 19.0, 19.6, 20.0,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0" u="none" strike="noStrike" cap="none">
                          <a:solidFill>
                            <a:schemeClr val="dk1"/>
                          </a:solidFill>
                        </a:rPr>
                        <a:t>21.0, 21.0, 21.0, 21.3, 22.0, 22.0, 22.0, 22.0, 22.0, 22.5,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0" u="none" strike="noStrike" cap="none">
                          <a:solidFill>
                            <a:schemeClr val="dk1"/>
                          </a:solidFill>
                        </a:rPr>
                        <a:t>22.5, 22.7, 23.0, 23.5, 24.0, 24.0, 24.6, 25.0, 25.6, 26.5,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0" u="none" strike="noStrike" cap="none">
                          <a:solidFill>
                            <a:schemeClr val="dk1"/>
                          </a:solidFill>
                        </a:rPr>
                        <a:t>27.3, 27.5, 27.5, 27.5, 28.0, 28.7, 30.0, 32.8, 34.5, 35.0,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0" u="none" strike="noStrike" cap="none">
                          <a:solidFill>
                            <a:schemeClr val="dk1"/>
                          </a:solidFill>
                        </a:rPr>
                        <a:t>36.5, 36.0, 37.0, 37.0, 39.0, 39.0, 39.0, 40.0, 40.0, 40.0,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0" u="none" strike="noStrike" cap="none">
                          <a:solidFill>
                            <a:schemeClr val="dk1"/>
                          </a:solidFill>
                        </a:rPr>
                        <a:t>40.0, 42.0, 43.0, 43.0, 43.5, 44.0]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0" u="none" strike="noStrike" cap="none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0" u="none" strike="noStrike" cap="none">
                          <a:solidFill>
                            <a:schemeClr val="dk1"/>
                          </a:solidFill>
                        </a:rPr>
                        <a:t>perch_weight = np.array(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0" u="none" strike="noStrike" cap="none">
                          <a:solidFill>
                            <a:schemeClr val="dk1"/>
                          </a:solidFill>
                        </a:rPr>
                        <a:t>[ 5.9, 32.0, 40.0, 51.5, 70.0, 100.0, 78.0, 80.0, 85.0, 85.0,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0" u="none" strike="noStrike" cap="none">
                          <a:solidFill>
                            <a:schemeClr val="dk1"/>
                          </a:solidFill>
                        </a:rPr>
                        <a:t>110.0, 115.0, 125.0, 130.0, 120.0, 120.0, 130.0, 135.0, 110.0,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0" u="none" strike="noStrike" cap="none">
                          <a:solidFill>
                            <a:schemeClr val="dk1"/>
                          </a:solidFill>
                        </a:rPr>
                        <a:t>130.0, 150.0, 145.0, 150.0, 170.0, 225.0, 145.0, 188.0, 180.0,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0" u="none" strike="noStrike" cap="none">
                          <a:solidFill>
                            <a:schemeClr val="dk1"/>
                          </a:solidFill>
                        </a:rPr>
                        <a:t>197.0, 218.0, 300.0, 260.0, 265.0, 250.0, 250.0, 300.0, 320.0,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0" u="none" strike="noStrike" cap="none">
                          <a:solidFill>
                            <a:schemeClr val="dk1"/>
                          </a:solidFill>
                        </a:rPr>
                        <a:t>514.0, 556.0, 840.0, 685.0, 700.0, 700.0, 690.0, 900.0, 650.0,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0" u="none" strike="noStrike" cap="none">
                          <a:solidFill>
                            <a:schemeClr val="dk1"/>
                          </a:solidFill>
                        </a:rPr>
                        <a:t>820.0, 850.0, 900.0, 1015.0, 820.0, 1100.0, 1000.0, 1100.0,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0" u="none" strike="noStrike" cap="none">
                          <a:solidFill>
                            <a:schemeClr val="dk1"/>
                          </a:solidFill>
                        </a:rPr>
                        <a:t>1000.0, 1000.0]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b="0" u="none" strike="noStrike" cap="none">
                          <a:solidFill>
                            <a:schemeClr val="dk1"/>
                          </a:solidFill>
                        </a:rPr>
                        <a:t>)</a:t>
                      </a:r>
                      <a:endParaRPr sz="135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데이터 준비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훈련 데이터 준비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데이터가 형태 파악을 위해 산점도 그리기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하나의 특성을 사용하기 때문에 특성 데이터를 x축, 타깃 데이터를 y축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맷플롯립을 임포트하고 scatter( ) 함수를 사용하여 산점도 그리기</a:t>
            </a:r>
            <a:endParaRPr/>
          </a:p>
        </p:txBody>
      </p:sp>
      <p:sp>
        <p:nvSpPr>
          <p:cNvPr id="252" name="Google Shape;252;p1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3-1 k-최근접 이웃 회귀(5)</a:t>
            </a:r>
            <a:endParaRPr/>
          </a:p>
        </p:txBody>
      </p:sp>
      <p:sp>
        <p:nvSpPr>
          <p:cNvPr id="253" name="Google Shape;253;p1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54" name="Google Shape;254;p1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55" name="Google Shape;255;p11"/>
          <p:cNvGraphicFramePr/>
          <p:nvPr/>
        </p:nvGraphicFramePr>
        <p:xfrm>
          <a:off x="1722588" y="3301208"/>
          <a:ext cx="3578425" cy="115825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357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import matplotlib.pyplot as plt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plt.scatter(perch_length, perch_weight)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plt.xlabel('length')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plt.ylabel('weight')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6" name="Google Shape;256;p11"/>
          <p:cNvCxnSpPr/>
          <p:nvPr/>
        </p:nvCxnSpPr>
        <p:spPr>
          <a:xfrm>
            <a:off x="5543145" y="3880328"/>
            <a:ext cx="329754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57" name="Google Shape;25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1318" y="3301208"/>
            <a:ext cx="4423716" cy="286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25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데이터 준비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훈련 세트와 테스트 세트로 나누기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사이킷런의 train_test_split( ) 함수를 사용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책과 결과를 동일하게 유지하기 위해 random_state=42로 지정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사이킷런에 사용할 훈련 세트는 2차원 배열이어야 함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perch_length가 1차원 배열이기 때문에 이를 나눈 train_input과</a:t>
            </a:r>
            <a:br>
              <a:rPr lang="en-US"/>
            </a:br>
            <a:r>
              <a:rPr lang="en-US"/>
              <a:t> test_input도 1차원 배열 </a:t>
            </a:r>
            <a:br>
              <a:rPr lang="en-US"/>
            </a:br>
            <a:r>
              <a:rPr lang="en-US"/>
              <a:t>- 이런 1차원 배열을1개의 열이 있는 2차원 배열로 바꿔야 함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파이썬에서 1차원 배열의 크기는 원소가 1개인 튜플</a:t>
            </a:r>
            <a:br>
              <a:rPr lang="en-US"/>
            </a:br>
            <a:r>
              <a:rPr lang="en-US"/>
              <a:t>- 예를 들어 [1, 2, 3]의 크기는 (3, )</a:t>
            </a:r>
            <a:br>
              <a:rPr lang="en-US"/>
            </a:br>
            <a:r>
              <a:rPr lang="en-US"/>
              <a:t>- 이를 2차원 배열로 만들기 위해 억지로 하나의 열을 추가하여 배열의 크기가 (3, 1)이 됨</a:t>
            </a:r>
            <a:br>
              <a:rPr lang="en-US"/>
            </a:br>
            <a:r>
              <a:rPr lang="en-US"/>
              <a:t>- 배열을 나타내는 방식만 달라졌을 뿐 배열에 있는 원소의 개수는 동일하게 3개</a:t>
            </a:r>
            <a:endParaRPr/>
          </a:p>
        </p:txBody>
      </p:sp>
      <p:sp>
        <p:nvSpPr>
          <p:cNvPr id="263" name="Google Shape;263;p1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3-1 k-최근접 이웃 회귀(6)</a:t>
            </a:r>
            <a:endParaRPr/>
          </a:p>
        </p:txBody>
      </p:sp>
      <p:sp>
        <p:nvSpPr>
          <p:cNvPr id="264" name="Google Shape;264;p1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65" name="Google Shape;265;p1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66" name="Google Shape;266;p12"/>
          <p:cNvGraphicFramePr/>
          <p:nvPr/>
        </p:nvGraphicFramePr>
        <p:xfrm>
          <a:off x="1704582" y="2697480"/>
          <a:ext cx="5282575" cy="73153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52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sklearn.model_selection import train_test_split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train_input, test_input, train_target, test_target = train_test_split(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  perch_length, perch_weight, random_state=42)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7" name="Google Shape;26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275" y="3680667"/>
            <a:ext cx="3396525" cy="18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200" cy="52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데이터 준비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훈련 세트와 테스트 세트로 나누기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크기를 바꿀 수 있는 reshape( ) 메서드</a:t>
            </a:r>
            <a:br>
              <a:rPr lang="en-US"/>
            </a:br>
            <a:r>
              <a:rPr lang="en-US"/>
              <a:t>- 2장에서는 2개의 특성을 사용했기 때문에 자연스럽게 열이 2개인 2차원 배열을 사용</a:t>
            </a:r>
            <a:br>
              <a:rPr lang="en-US"/>
            </a:br>
            <a:r>
              <a:rPr lang="en-US"/>
              <a:t>- 이번 예제에서는 특성을 1개만 사용하므로 수동으로 2차원 배열을 만들어 줌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(4, ) 배열을 (2, 2) 크기로 바꾸기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3-1 k-최근접 이웃 회귀(7)</a:t>
            </a:r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76" name="Google Shape;276;p13"/>
          <p:cNvGraphicFramePr/>
          <p:nvPr/>
        </p:nvGraphicFramePr>
        <p:xfrm>
          <a:off x="1704581" y="3401490"/>
          <a:ext cx="4185275" cy="51817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18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test_array = np.array([1,2,3,4])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print(test_array.shape)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7" name="Google Shape;277;p13"/>
          <p:cNvCxnSpPr/>
          <p:nvPr/>
        </p:nvCxnSpPr>
        <p:spPr>
          <a:xfrm>
            <a:off x="6133706" y="3674559"/>
            <a:ext cx="41452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8" name="Google Shape;278;p13"/>
          <p:cNvSpPr txBox="1"/>
          <p:nvPr/>
        </p:nvSpPr>
        <p:spPr>
          <a:xfrm>
            <a:off x="6792074" y="3478963"/>
            <a:ext cx="1555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(4,)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9" name="Google Shape;279;p13"/>
          <p:cNvGraphicFramePr/>
          <p:nvPr/>
        </p:nvGraphicFramePr>
        <p:xfrm>
          <a:off x="1704581" y="4395348"/>
          <a:ext cx="4185275" cy="51817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18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test_array = test_array.reshape(2, 2)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print(test_array.shape)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0" name="Google Shape;280;p13"/>
          <p:cNvCxnSpPr/>
          <p:nvPr/>
        </p:nvCxnSpPr>
        <p:spPr>
          <a:xfrm>
            <a:off x="6133706" y="4668417"/>
            <a:ext cx="41452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1" name="Google Shape;281;p13"/>
          <p:cNvSpPr txBox="1"/>
          <p:nvPr/>
        </p:nvSpPr>
        <p:spPr>
          <a:xfrm>
            <a:off x="6792074" y="4472821"/>
            <a:ext cx="1555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(2, 2)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3511776" y="4031275"/>
            <a:ext cx="347100" cy="253200"/>
          </a:xfrm>
          <a:prstGeom prst="down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1360035" y="5064703"/>
            <a:ext cx="9273000" cy="1464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지정한 크기와 원본 배열의 원소 개수가 달라도 되나?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05A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05A04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reshape() 메서드는 크기가 바뀐 새로운 배열을 반환할 때 지정한 크기가 원본 배열에 있는 원소의 개수와 </a:t>
            </a:r>
            <a:br>
              <a:rPr lang="en-US"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다르면 에러가 발생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05A04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예를 들어 다음과 같이 (4, ) 크기의 배열을 (2, 3)으로 바꾸려고 하면 원본 배열의 원소는 4개인데 2 × 3 = 6개로 바꾸려고 하기 때문에 에러 발생</a:t>
            </a:r>
            <a:endParaRPr/>
          </a:p>
        </p:txBody>
      </p:sp>
      <p:pic>
        <p:nvPicPr>
          <p:cNvPr id="284" name="Google Shape;284;p13" descr="Lightbulb and ge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6121" y="5047677"/>
            <a:ext cx="455111" cy="455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25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데이터 준비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훈련 세트와 테스트 세트로 나누기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reshape( ) 메서드를 사용해 train_input과 test_input을 2차원 배열로 변환</a:t>
            </a:r>
            <a:br>
              <a:rPr lang="en-US"/>
            </a:br>
            <a:r>
              <a:rPr lang="en-US"/>
              <a:t>- train_input의 크기는 (42, )</a:t>
            </a:r>
            <a:br>
              <a:rPr lang="en-US"/>
            </a:br>
            <a:r>
              <a:rPr lang="en-US"/>
              <a:t>- 이를 2차원 배열인 (42, 1)로 바꾸려면 train_input.reshape(42, 1)과 같이 사용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넘파이의 배열의 크기를 자동으로 지정하는 기능</a:t>
            </a:r>
            <a:br>
              <a:rPr lang="en-US"/>
            </a:br>
            <a:r>
              <a:rPr lang="en-US"/>
              <a:t>- 크기에 -1을 지정하면 나머지 원소 개수로 모두 채우라는 의미</a:t>
            </a:r>
            <a:br>
              <a:rPr lang="en-US"/>
            </a:br>
            <a:r>
              <a:rPr lang="en-US"/>
              <a:t>- 첫 번째 크기를 나머지 원소 개수로 채우고, 두 번째 크기를 1로 하려면 train_input.reshape(-1, 1)처럼 사용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reshape( ) 메서드로 배열의 크기 변경하기</a:t>
            </a:r>
            <a:endParaRPr/>
          </a:p>
        </p:txBody>
      </p:sp>
      <p:sp>
        <p:nvSpPr>
          <p:cNvPr id="290" name="Google Shape;290;p1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3-1 k-최근접 이웃 회귀(8)</a:t>
            </a:r>
            <a:endParaRPr/>
          </a:p>
        </p:txBody>
      </p:sp>
      <p:sp>
        <p:nvSpPr>
          <p:cNvPr id="291" name="Google Shape;291;p1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93" name="Google Shape;293;p14"/>
          <p:cNvGraphicFramePr/>
          <p:nvPr/>
        </p:nvGraphicFramePr>
        <p:xfrm>
          <a:off x="1714008" y="4684194"/>
          <a:ext cx="4185275" cy="73153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18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train_input = train_input.reshape(-1, 1)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test_input = test_input.reshape(-1, 1)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print(train_input.shape, test_input.shape)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4" name="Google Shape;294;p14"/>
          <p:cNvCxnSpPr/>
          <p:nvPr/>
        </p:nvCxnSpPr>
        <p:spPr>
          <a:xfrm>
            <a:off x="6152560" y="5004398"/>
            <a:ext cx="41452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5" name="Google Shape;295;p14"/>
          <p:cNvSpPr txBox="1"/>
          <p:nvPr/>
        </p:nvSpPr>
        <p:spPr>
          <a:xfrm>
            <a:off x="6820355" y="4808802"/>
            <a:ext cx="1555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(42, 1) (14, 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25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dirty="0" err="1"/>
              <a:t>결정계수</a:t>
            </a:r>
            <a:r>
              <a:rPr lang="en-US" dirty="0"/>
              <a:t>(R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dirty="0"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 dirty="0" err="1"/>
              <a:t>사이킷런에서</a:t>
            </a:r>
            <a:r>
              <a:rPr lang="en-US" dirty="0"/>
              <a:t> k-</a:t>
            </a:r>
            <a:r>
              <a:rPr lang="en-US" dirty="0" err="1"/>
              <a:t>최근접</a:t>
            </a:r>
            <a:r>
              <a:rPr lang="en-US" dirty="0"/>
              <a:t> </a:t>
            </a:r>
            <a:r>
              <a:rPr lang="en-US" dirty="0" err="1"/>
              <a:t>이웃</a:t>
            </a:r>
            <a:r>
              <a:rPr lang="en-US" dirty="0"/>
              <a:t> </a:t>
            </a:r>
            <a:r>
              <a:rPr lang="en-US" dirty="0" err="1"/>
              <a:t>회귀</a:t>
            </a:r>
            <a:r>
              <a:rPr lang="en-US" dirty="0"/>
              <a:t> </a:t>
            </a:r>
            <a:r>
              <a:rPr lang="en-US" dirty="0" err="1"/>
              <a:t>알고리즘을</a:t>
            </a:r>
            <a:r>
              <a:rPr lang="en-US" dirty="0"/>
              <a:t> </a:t>
            </a:r>
            <a:r>
              <a:rPr lang="en-US" dirty="0" err="1"/>
              <a:t>구현한</a:t>
            </a:r>
            <a:r>
              <a:rPr lang="en-US" dirty="0"/>
              <a:t> </a:t>
            </a:r>
            <a:r>
              <a:rPr lang="en-US" dirty="0" err="1"/>
              <a:t>클래스는</a:t>
            </a:r>
            <a:r>
              <a:rPr lang="en-US" dirty="0"/>
              <a:t> </a:t>
            </a:r>
            <a:r>
              <a:rPr lang="en-US" dirty="0" err="1"/>
              <a:t>KNeighborsRegressor</a:t>
            </a:r>
            <a:endParaRPr dirty="0"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 dirty="0" err="1"/>
              <a:t>클래스의</a:t>
            </a:r>
            <a:r>
              <a:rPr lang="en-US" dirty="0"/>
              <a:t> </a:t>
            </a:r>
            <a:r>
              <a:rPr lang="en-US" dirty="0" err="1"/>
              <a:t>사용법은</a:t>
            </a:r>
            <a:r>
              <a:rPr lang="en-US" dirty="0"/>
              <a:t> </a:t>
            </a:r>
            <a:r>
              <a:rPr lang="en-US" dirty="0" err="1"/>
              <a:t>KNeighborsClassifier와</a:t>
            </a:r>
            <a:r>
              <a:rPr lang="en-US" dirty="0"/>
              <a:t> </a:t>
            </a:r>
            <a:r>
              <a:rPr lang="en-US" dirty="0" err="1"/>
              <a:t>매우</a:t>
            </a:r>
            <a:r>
              <a:rPr lang="en-US" dirty="0"/>
              <a:t> </a:t>
            </a:r>
            <a:r>
              <a:rPr lang="en-US" dirty="0" err="1"/>
              <a:t>비슷함</a:t>
            </a:r>
            <a:endParaRPr dirty="0"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 dirty="0" err="1"/>
              <a:t>객체를</a:t>
            </a:r>
            <a:r>
              <a:rPr lang="en-US" dirty="0"/>
              <a:t> </a:t>
            </a:r>
            <a:r>
              <a:rPr lang="en-US" dirty="0" err="1"/>
              <a:t>생성하고</a:t>
            </a:r>
            <a:r>
              <a:rPr lang="en-US" dirty="0"/>
              <a:t> fit( ) </a:t>
            </a:r>
            <a:r>
              <a:rPr lang="en-US" dirty="0" err="1"/>
              <a:t>메서드로</a:t>
            </a:r>
            <a:r>
              <a:rPr lang="en-US" dirty="0"/>
              <a:t> </a:t>
            </a:r>
            <a:r>
              <a:rPr lang="en-US" dirty="0" err="1"/>
              <a:t>회귀</a:t>
            </a:r>
            <a:r>
              <a:rPr lang="en-US" dirty="0"/>
              <a:t> </a:t>
            </a:r>
            <a:r>
              <a:rPr lang="en-US" dirty="0" err="1"/>
              <a:t>모델을</a:t>
            </a:r>
            <a:r>
              <a:rPr lang="en-US" dirty="0"/>
              <a:t> </a:t>
            </a:r>
            <a:r>
              <a:rPr lang="en-US" dirty="0" err="1"/>
              <a:t>훈련하기</a:t>
            </a:r>
            <a:endParaRPr dirty="0"/>
          </a:p>
          <a:p>
            <a:pPr marL="685800" lvl="1" indent="-1143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685800" lvl="1" indent="-1143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685800" lvl="1" indent="-1143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 dirty="0" err="1"/>
              <a:t>테스트</a:t>
            </a:r>
            <a:r>
              <a:rPr lang="en-US" dirty="0"/>
              <a:t> </a:t>
            </a:r>
            <a:r>
              <a:rPr lang="en-US" dirty="0" err="1"/>
              <a:t>세트의</a:t>
            </a:r>
            <a:r>
              <a:rPr lang="en-US" dirty="0"/>
              <a:t> </a:t>
            </a:r>
            <a:r>
              <a:rPr lang="en-US" dirty="0" err="1"/>
              <a:t>점수</a:t>
            </a:r>
            <a:r>
              <a:rPr lang="en-US" dirty="0"/>
              <a:t> </a:t>
            </a:r>
            <a:r>
              <a:rPr lang="en-US" dirty="0" err="1"/>
              <a:t>확인</a:t>
            </a:r>
            <a:endParaRPr dirty="0"/>
          </a:p>
          <a:p>
            <a:pPr marL="685800" lvl="1" indent="-1143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 dirty="0" err="1"/>
              <a:t>테스트</a:t>
            </a:r>
            <a:r>
              <a:rPr lang="en-US" dirty="0"/>
              <a:t> </a:t>
            </a:r>
            <a:r>
              <a:rPr lang="en-US" dirty="0" err="1"/>
              <a:t>세트의</a:t>
            </a:r>
            <a:r>
              <a:rPr lang="en-US" dirty="0"/>
              <a:t> </a:t>
            </a:r>
            <a:r>
              <a:rPr lang="en-US" dirty="0" err="1"/>
              <a:t>점수는</a:t>
            </a:r>
            <a:r>
              <a:rPr lang="en-US" dirty="0"/>
              <a:t> </a:t>
            </a:r>
            <a:r>
              <a:rPr lang="en-US" dirty="0" err="1"/>
              <a:t>분류에서는</a:t>
            </a:r>
            <a:r>
              <a:rPr lang="en-US" dirty="0"/>
              <a:t> </a:t>
            </a:r>
            <a:r>
              <a:rPr lang="en-US" dirty="0" err="1"/>
              <a:t>정확도</a:t>
            </a:r>
            <a:r>
              <a:rPr lang="en-US" dirty="0"/>
              <a:t>, </a:t>
            </a:r>
            <a:r>
              <a:rPr lang="en-US" dirty="0" err="1"/>
              <a:t>회귀에서는</a:t>
            </a:r>
            <a:r>
              <a:rPr lang="en-US" dirty="0"/>
              <a:t> </a:t>
            </a:r>
            <a:r>
              <a:rPr lang="en-US" dirty="0" err="1"/>
              <a:t>결정계수</a:t>
            </a:r>
            <a:r>
              <a:rPr lang="en-US" dirty="0"/>
              <a:t>(R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dirty="0"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 err="1"/>
              <a:t>만약</a:t>
            </a:r>
            <a:r>
              <a:rPr lang="en-US" dirty="0"/>
              <a:t> </a:t>
            </a:r>
            <a:r>
              <a:rPr lang="en-US" dirty="0" err="1"/>
              <a:t>타깃의</a:t>
            </a:r>
            <a:r>
              <a:rPr lang="en-US" dirty="0"/>
              <a:t> </a:t>
            </a:r>
            <a:r>
              <a:rPr lang="en-US" dirty="0" err="1"/>
              <a:t>평균</a:t>
            </a:r>
            <a:r>
              <a:rPr lang="en-US" dirty="0"/>
              <a:t> </a:t>
            </a:r>
            <a:r>
              <a:rPr lang="en-US" dirty="0" err="1"/>
              <a:t>정도를</a:t>
            </a:r>
            <a:r>
              <a:rPr lang="en-US" dirty="0"/>
              <a:t> </a:t>
            </a:r>
            <a:r>
              <a:rPr lang="en-US" dirty="0" err="1"/>
              <a:t>예측하는</a:t>
            </a:r>
            <a:r>
              <a:rPr lang="en-US" dirty="0"/>
              <a:t> </a:t>
            </a:r>
            <a:r>
              <a:rPr lang="en-US" dirty="0" err="1"/>
              <a:t>수준이라면</a:t>
            </a:r>
            <a:r>
              <a:rPr lang="en-US" dirty="0"/>
              <a:t> (즉, </a:t>
            </a:r>
            <a:r>
              <a:rPr lang="en-US" dirty="0" err="1"/>
              <a:t>분자와</a:t>
            </a:r>
            <a:r>
              <a:rPr lang="en-US" dirty="0"/>
              <a:t> </a:t>
            </a:r>
            <a:r>
              <a:rPr lang="en-US" dirty="0" err="1"/>
              <a:t>분모가</a:t>
            </a:r>
            <a:r>
              <a:rPr lang="en-US" dirty="0"/>
              <a:t> </a:t>
            </a:r>
            <a:r>
              <a:rPr lang="en-US" dirty="0" err="1"/>
              <a:t>비슷해져</a:t>
            </a:r>
            <a:r>
              <a:rPr lang="en-US" dirty="0"/>
              <a:t>) R</a:t>
            </a:r>
            <a:r>
              <a:rPr lang="en-US" baseline="30000" dirty="0"/>
              <a:t>2</a:t>
            </a:r>
            <a:r>
              <a:rPr lang="en-US" dirty="0"/>
              <a:t>는 0에 </a:t>
            </a:r>
            <a:r>
              <a:rPr lang="en-US" dirty="0" err="1"/>
              <a:t>가까워지고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예측이</a:t>
            </a:r>
            <a:r>
              <a:rPr lang="en-US" dirty="0"/>
              <a:t> </a:t>
            </a:r>
            <a:r>
              <a:rPr lang="en-US" dirty="0" err="1"/>
              <a:t>타깃에</a:t>
            </a:r>
            <a:r>
              <a:rPr lang="en-US" dirty="0"/>
              <a:t> </a:t>
            </a:r>
            <a:r>
              <a:rPr lang="en-US" dirty="0" err="1"/>
              <a:t>아주</a:t>
            </a:r>
            <a:r>
              <a:rPr lang="en-US" dirty="0"/>
              <a:t> </a:t>
            </a:r>
            <a:r>
              <a:rPr lang="en-US" dirty="0" err="1"/>
              <a:t>가까워지면</a:t>
            </a:r>
            <a:r>
              <a:rPr lang="en-US" dirty="0"/>
              <a:t> (</a:t>
            </a:r>
            <a:r>
              <a:rPr lang="en-US" dirty="0" err="1"/>
              <a:t>분자가</a:t>
            </a:r>
            <a:r>
              <a:rPr lang="en-US" dirty="0"/>
              <a:t> 0에 </a:t>
            </a:r>
            <a:r>
              <a:rPr lang="en-US" dirty="0" err="1"/>
              <a:t>가까워지기</a:t>
            </a:r>
            <a:r>
              <a:rPr lang="en-US" dirty="0"/>
              <a:t> </a:t>
            </a:r>
            <a:r>
              <a:rPr lang="en-US" dirty="0" err="1"/>
              <a:t>때문에</a:t>
            </a:r>
            <a:r>
              <a:rPr lang="en-US" dirty="0"/>
              <a:t>) 1에 </a:t>
            </a:r>
            <a:r>
              <a:rPr lang="en-US" dirty="0" err="1"/>
              <a:t>가까운</a:t>
            </a:r>
            <a:r>
              <a:rPr lang="en-US" dirty="0"/>
              <a:t> </a:t>
            </a:r>
            <a:r>
              <a:rPr lang="en-US" dirty="0" err="1"/>
              <a:t>값이</a:t>
            </a:r>
            <a:r>
              <a:rPr lang="en-US" dirty="0"/>
              <a:t> 됨</a:t>
            </a:r>
            <a:endParaRPr dirty="0"/>
          </a:p>
        </p:txBody>
      </p:sp>
      <p:sp>
        <p:nvSpPr>
          <p:cNvPr id="301" name="Google Shape;301;p1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3-1 k-최근접 이웃 회귀(9)</a:t>
            </a:r>
            <a:endParaRPr/>
          </a:p>
        </p:txBody>
      </p:sp>
      <p:sp>
        <p:nvSpPr>
          <p:cNvPr id="302" name="Google Shape;302;p1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304" name="Google Shape;304;p15"/>
          <p:cNvGraphicFramePr/>
          <p:nvPr>
            <p:extLst>
              <p:ext uri="{D42A27DB-BD31-4B8C-83A1-F6EECF244321}">
                <p14:modId xmlns:p14="http://schemas.microsoft.com/office/powerpoint/2010/main" val="2854370584"/>
              </p:ext>
            </p:extLst>
          </p:nvPr>
        </p:nvGraphicFramePr>
        <p:xfrm>
          <a:off x="1431711" y="2759669"/>
          <a:ext cx="4185275" cy="137161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18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</a:rPr>
                        <a:t>from 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</a:rPr>
                        <a:t>sklearn.neighbors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</a:rPr>
                        <a:t> import 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</a:rPr>
                        <a:t>KNeighborsRegressor</a:t>
                      </a:r>
                      <a:endParaRPr sz="14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</a:rPr>
                        <a:t>knr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</a:rPr>
                        <a:t> = 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</a:rPr>
                        <a:t>KNeighborsRegressor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</a:rPr>
                        <a:t>()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205A04"/>
                          </a:solidFill>
                        </a:rPr>
                        <a:t># k-</a:t>
                      </a:r>
                      <a:r>
                        <a:rPr lang="en-US" sz="1400" b="0" u="none" strike="noStrike" cap="none" dirty="0" err="1">
                          <a:solidFill>
                            <a:srgbClr val="205A04"/>
                          </a:solidFill>
                        </a:rPr>
                        <a:t>최근접</a:t>
                      </a:r>
                      <a:r>
                        <a:rPr lang="en-US" sz="1400" b="0" u="none" strike="noStrike" cap="none" dirty="0">
                          <a:solidFill>
                            <a:srgbClr val="205A04"/>
                          </a:solidFill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rgbClr val="205A04"/>
                          </a:solidFill>
                        </a:rPr>
                        <a:t>이웃</a:t>
                      </a:r>
                      <a:r>
                        <a:rPr lang="en-US" sz="1400" b="0" u="none" strike="noStrike" cap="none" dirty="0">
                          <a:solidFill>
                            <a:srgbClr val="205A04"/>
                          </a:solidFill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rgbClr val="205A04"/>
                          </a:solidFill>
                        </a:rPr>
                        <a:t>회귀</a:t>
                      </a:r>
                      <a:r>
                        <a:rPr lang="en-US" sz="1400" b="0" u="none" strike="noStrike" cap="none" dirty="0">
                          <a:solidFill>
                            <a:srgbClr val="205A04"/>
                          </a:solidFill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rgbClr val="205A04"/>
                          </a:solidFill>
                        </a:rPr>
                        <a:t>모델을</a:t>
                      </a:r>
                      <a:r>
                        <a:rPr lang="en-US" sz="1400" b="0" u="none" strike="noStrike" cap="none" dirty="0">
                          <a:solidFill>
                            <a:srgbClr val="205A04"/>
                          </a:solidFill>
                        </a:rPr>
                        <a:t> </a:t>
                      </a:r>
                      <a:r>
                        <a:rPr lang="en-US" sz="1400" b="0" u="none" strike="noStrike" cap="none" dirty="0" err="1">
                          <a:solidFill>
                            <a:srgbClr val="205A04"/>
                          </a:solidFill>
                        </a:rPr>
                        <a:t>훈련합니다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</a:rPr>
                        <a:t>knr.fit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</a:rPr>
                        <a:t>train_input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</a:rPr>
                        <a:t>train_target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5" name="Google Shape;305;p15"/>
          <p:cNvCxnSpPr/>
          <p:nvPr/>
        </p:nvCxnSpPr>
        <p:spPr>
          <a:xfrm>
            <a:off x="5616986" y="4658418"/>
            <a:ext cx="41452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6" name="Google Shape;306;p15"/>
          <p:cNvSpPr txBox="1"/>
          <p:nvPr/>
        </p:nvSpPr>
        <p:spPr>
          <a:xfrm>
            <a:off x="6318476" y="4461224"/>
            <a:ext cx="26578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0.9928094061010639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7" name="Google Shape;307;p15"/>
          <p:cNvGraphicFramePr/>
          <p:nvPr>
            <p:extLst>
              <p:ext uri="{D42A27DB-BD31-4B8C-83A1-F6EECF244321}">
                <p14:modId xmlns:p14="http://schemas.microsoft.com/office/powerpoint/2010/main" val="1491922285"/>
              </p:ext>
            </p:extLst>
          </p:nvPr>
        </p:nvGraphicFramePr>
        <p:xfrm>
          <a:off x="1234996" y="4506013"/>
          <a:ext cx="4185275" cy="30481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18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</a:rPr>
                        <a:t>print(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</a:rPr>
                        <a:t>knr.score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</a:rPr>
                        <a:t>test_input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</a:rPr>
                        <a:t>test_target</a:t>
                      </a: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</a:rPr>
                        <a:t>))</a:t>
                      </a:r>
                      <a:endParaRPr sz="1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8" name="Google Shape;308;p15"/>
          <p:cNvGrpSpPr/>
          <p:nvPr/>
        </p:nvGrpSpPr>
        <p:grpSpPr>
          <a:xfrm>
            <a:off x="8795989" y="4658418"/>
            <a:ext cx="2972078" cy="775829"/>
            <a:chOff x="4237614" y="3524804"/>
            <a:chExt cx="2972078" cy="775829"/>
          </a:xfrm>
        </p:grpSpPr>
        <p:sp>
          <p:nvSpPr>
            <p:cNvPr id="309" name="Google Shape;309;p15"/>
            <p:cNvSpPr txBox="1"/>
            <p:nvPr/>
          </p:nvSpPr>
          <p:spPr>
            <a:xfrm>
              <a:off x="4237614" y="3757083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1" dirty="0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lang="en-US" sz="1800" b="1" i="1" baseline="30000" dirty="0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1800" b="1" i="1" dirty="0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 = 1 - </a:t>
              </a:r>
              <a:endParaRPr sz="1800" b="1" i="1" dirty="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5"/>
            <p:cNvSpPr txBox="1"/>
            <p:nvPr/>
          </p:nvSpPr>
          <p:spPr>
            <a:xfrm>
              <a:off x="5010185" y="3524804"/>
              <a:ext cx="21804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1" dirty="0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lang="en-US" sz="1800" b="1" i="1" dirty="0" err="1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타깃</a:t>
              </a:r>
              <a:r>
                <a:rPr lang="en-US" sz="1800" b="1" i="1" dirty="0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 – </a:t>
              </a:r>
              <a:r>
                <a:rPr lang="en-US" sz="1800" b="1" i="1" dirty="0" err="1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예측</a:t>
              </a:r>
              <a:r>
                <a:rPr lang="en-US" sz="1800" b="1" i="1" dirty="0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r>
                <a:rPr lang="en-US" sz="1800" b="1" i="1" baseline="30000" dirty="0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1800" b="1" i="1" dirty="0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의 합</a:t>
              </a:r>
              <a:endParaRPr dirty="0"/>
            </a:p>
          </p:txBody>
        </p:sp>
        <p:sp>
          <p:nvSpPr>
            <p:cNvPr id="311" name="Google Shape;311;p15"/>
            <p:cNvSpPr txBox="1"/>
            <p:nvPr/>
          </p:nvSpPr>
          <p:spPr>
            <a:xfrm>
              <a:off x="4985133" y="3931301"/>
              <a:ext cx="21804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1" dirty="0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lang="en-US" sz="1800" b="1" i="1" dirty="0" err="1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타깃</a:t>
              </a:r>
              <a:r>
                <a:rPr lang="en-US" sz="1800" b="1" i="1" dirty="0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 – </a:t>
              </a:r>
              <a:r>
                <a:rPr lang="en-US" sz="1800" b="1" i="1" dirty="0" err="1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평균</a:t>
              </a:r>
              <a:r>
                <a:rPr lang="en-US" sz="1800" b="1" i="1" dirty="0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r>
                <a:rPr lang="en-US" sz="1800" b="1" i="1" baseline="30000" dirty="0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1800" b="1" i="1" dirty="0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의 합</a:t>
              </a:r>
              <a:endParaRPr dirty="0"/>
            </a:p>
          </p:txBody>
        </p:sp>
        <p:cxnSp>
          <p:nvCxnSpPr>
            <p:cNvPr id="312" name="Google Shape;312;p15"/>
            <p:cNvCxnSpPr/>
            <p:nvPr/>
          </p:nvCxnSpPr>
          <p:spPr>
            <a:xfrm>
              <a:off x="5122985" y="3931301"/>
              <a:ext cx="2086707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25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결정계수(R</a:t>
            </a:r>
            <a:r>
              <a:rPr lang="en-US" baseline="30000"/>
              <a:t>2</a:t>
            </a:r>
            <a:r>
              <a:rPr lang="en-US"/>
              <a:t>)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타깃과 예측한 값 사이의 차이를 구하여 어느 정도 예측이 벗어났는지 평가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사이킷런 sklearn.metrics 패키지의 mean_absolute_error: 타깃과 예측의 절댓값 오차를 평균하여 반환</a:t>
            </a:r>
            <a:endParaRPr/>
          </a:p>
          <a:p>
            <a:pPr marL="685800" lvl="1" indent="-1143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결과에서 예측이 평균적으로 19g 정도 타깃값과 차이가 나타남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3-1 k-최근접 이웃 회귀(10)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cxnSp>
        <p:nvCxnSpPr>
          <p:cNvPr id="321" name="Google Shape;321;p16"/>
          <p:cNvCxnSpPr/>
          <p:nvPr/>
        </p:nvCxnSpPr>
        <p:spPr>
          <a:xfrm>
            <a:off x="6551226" y="3381384"/>
            <a:ext cx="41452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2" name="Google Shape;322;p16"/>
          <p:cNvSpPr txBox="1"/>
          <p:nvPr/>
        </p:nvSpPr>
        <p:spPr>
          <a:xfrm>
            <a:off x="7420980" y="3196718"/>
            <a:ext cx="26578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19.157142857142862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3" name="Google Shape;323;p16"/>
          <p:cNvGraphicFramePr/>
          <p:nvPr/>
        </p:nvGraphicFramePr>
        <p:xfrm>
          <a:off x="1271587" y="2529840"/>
          <a:ext cx="4824425" cy="179833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82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sklearn.metrics import mean_absolute_error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205A04"/>
                          </a:solidFill>
                        </a:rPr>
                        <a:t># 테스트 세트에 대한 예측을 만듭니다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test_prediction = knr.predict(test_input)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205A04"/>
                          </a:solidFill>
                        </a:rPr>
                        <a:t># 테스트 세트에 대한 평균 절댓값 오차를 계산합니다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mae = mean_absolute_error(test_target, test_prediction)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print(mae)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25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과대적합 vs 과소적합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앞에서 훈련한 모델을 사용해 훈련 세트의 R</a:t>
            </a:r>
            <a:r>
              <a:rPr lang="en-US" baseline="30000"/>
              <a:t>2</a:t>
            </a:r>
            <a:r>
              <a:rPr lang="en-US"/>
              <a:t> 점수를 확인</a:t>
            </a:r>
            <a:endParaRPr/>
          </a:p>
          <a:p>
            <a:pPr marL="685800" lvl="1" indent="-1143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모델을 훈련 세트와 테스트 세트에서 평가하면 두 값 중 보통 훈련 세트의 점수가 조금 더 높게 나옴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과대적합(overfitting)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훈련 세트에서 점수가 굉장히 좋았는데 테스트 세트에서는 점수가 굉장히 나쁜 경우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즉, 훈련 세트에만 잘 맞는 모델이라 테스트 세트와 나중에 실전에 투입하여 새로운 샘플에 대한 예측을 만들 때 잘 동작하지 않을 것임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과소적합(underfitting)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반대로 훈련 세트보다 테스트 세트의 점수가 높거나 두 점수가 모두 너무 낮은 경우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즉,  모델이 너무 단순하여 훈련 세트에 적절히 훈련되지 않은 경우</a:t>
            </a:r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3-1 k-최근접 이웃 회귀(11)</a:t>
            </a:r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cxnSp>
        <p:nvCxnSpPr>
          <p:cNvPr id="332" name="Google Shape;332;p17"/>
          <p:cNvCxnSpPr/>
          <p:nvPr/>
        </p:nvCxnSpPr>
        <p:spPr>
          <a:xfrm>
            <a:off x="6316741" y="2256766"/>
            <a:ext cx="41452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3" name="Google Shape;333;p17"/>
          <p:cNvSpPr txBox="1"/>
          <p:nvPr/>
        </p:nvSpPr>
        <p:spPr>
          <a:xfrm>
            <a:off x="6952011" y="2069335"/>
            <a:ext cx="26578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0.9698823289099255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4" name="Google Shape;334;p17"/>
          <p:cNvGraphicFramePr/>
          <p:nvPr/>
        </p:nvGraphicFramePr>
        <p:xfrm>
          <a:off x="1271587" y="2090724"/>
          <a:ext cx="4824425" cy="30481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82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print(knr.score(train_input, train_target))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25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과대적합 vs 과소적합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앞의 k-최근접 이웃 회귀로 평가한 훈련 세트와 테스트 세트의 점수는 훈련 세트보다 테스트 세트의 </a:t>
            </a:r>
            <a:br>
              <a:rPr lang="en-US"/>
            </a:br>
            <a:r>
              <a:rPr lang="en-US"/>
              <a:t>점수가 높은 과소적합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문제 해결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모델을 조금 더 복잡하게(즉, 훈련 세트에 더 잘 맞게) 만들면 테스트 세트의 점수는 조금 낮아질 것임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이웃의 개수 k를 줄여 k-최근접 이웃 알고리즘으로 모델을 더 복잡하게 만들기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이웃의 개수를 줄이면 훈련 세트에 있는 국지적인 패턴에 민감해지고, 이웃의 개수를 늘리면 데이터 전반에 </a:t>
            </a:r>
            <a:br>
              <a:rPr lang="en-US"/>
            </a:br>
            <a:r>
              <a:rPr lang="en-US"/>
              <a:t>있는 일반적인 패턴을 따르게 됨</a:t>
            </a:r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3-1 k-최근접 이웃 회귀(12)</a:t>
            </a:r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25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과대적합 vs 과소적합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사이킷런의 k-최근접 이웃 알고리즘의 기본 k 값은 5를 3으로 낮추기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n_neighbors 속성값 변경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테스트 세트의 점수 확인</a:t>
            </a:r>
            <a:endParaRPr/>
          </a:p>
        </p:txBody>
      </p: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3-1 k-최근접 이웃 회귀(13)</a:t>
            </a:r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50" name="Google Shape;350;p1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cxnSp>
        <p:nvCxnSpPr>
          <p:cNvPr id="351" name="Google Shape;351;p19"/>
          <p:cNvCxnSpPr/>
          <p:nvPr/>
        </p:nvCxnSpPr>
        <p:spPr>
          <a:xfrm>
            <a:off x="6894005" y="3137500"/>
            <a:ext cx="41452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2" name="Google Shape;352;p19"/>
          <p:cNvSpPr txBox="1"/>
          <p:nvPr/>
        </p:nvSpPr>
        <p:spPr>
          <a:xfrm>
            <a:off x="7585548" y="2952834"/>
            <a:ext cx="26578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0.9804899950518966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3" name="Google Shape;353;p19"/>
          <p:cNvGraphicFramePr/>
          <p:nvPr/>
        </p:nvGraphicFramePr>
        <p:xfrm>
          <a:off x="1698307" y="2494455"/>
          <a:ext cx="4824425" cy="137161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82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205A04"/>
                          </a:solidFill>
                        </a:rPr>
                        <a:t># 이웃의 개수를 3으로 설정합니다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knr.n_neighbors = 3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205A04"/>
                          </a:solidFill>
                        </a:rPr>
                        <a:t># 모델을 다시 훈련합니다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knr.fit(train_input,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print(knr.score(train_input, train_target))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4" name="Google Shape;354;p19"/>
          <p:cNvCxnSpPr/>
          <p:nvPr/>
        </p:nvCxnSpPr>
        <p:spPr>
          <a:xfrm>
            <a:off x="6522720" y="5048416"/>
            <a:ext cx="41452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5" name="Google Shape;355;p19"/>
          <p:cNvSpPr txBox="1"/>
          <p:nvPr/>
        </p:nvSpPr>
        <p:spPr>
          <a:xfrm>
            <a:off x="7178679" y="4851558"/>
            <a:ext cx="26578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0.974645996398761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6" name="Google Shape;356;p19"/>
          <p:cNvGraphicFramePr/>
          <p:nvPr/>
        </p:nvGraphicFramePr>
        <p:xfrm>
          <a:off x="1262160" y="4928210"/>
          <a:ext cx="4824425" cy="30481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82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print(knr.score(test_input, test_target))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FF63DFC-9330-0C5F-79CB-F422683159BF}"/>
              </a:ext>
            </a:extLst>
          </p:cNvPr>
          <p:cNvSpPr/>
          <p:nvPr/>
        </p:nvSpPr>
        <p:spPr>
          <a:xfrm>
            <a:off x="517087" y="3236259"/>
            <a:ext cx="1421336" cy="227029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B5A8E3-2D03-9F1B-2F85-F5919755CD94}"/>
              </a:ext>
            </a:extLst>
          </p:cNvPr>
          <p:cNvGrpSpPr/>
          <p:nvPr/>
        </p:nvGrpSpPr>
        <p:grpSpPr>
          <a:xfrm>
            <a:off x="1823418" y="1250041"/>
            <a:ext cx="9791501" cy="4683694"/>
            <a:chOff x="1688834" y="968744"/>
            <a:chExt cx="9791501" cy="4683694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F031543-351B-65FF-B75B-65058807EDD4}"/>
                </a:ext>
              </a:extLst>
            </p:cNvPr>
            <p:cNvCxnSpPr/>
            <p:nvPr/>
          </p:nvCxnSpPr>
          <p:spPr>
            <a:xfrm>
              <a:off x="2864537" y="968744"/>
              <a:ext cx="744487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BA88532C-5C55-55DE-417E-F4F0B8DC03B3}"/>
                </a:ext>
              </a:extLst>
            </p:cNvPr>
            <p:cNvSpPr/>
            <p:nvPr/>
          </p:nvSpPr>
          <p:spPr>
            <a:xfrm>
              <a:off x="9138488" y="968744"/>
              <a:ext cx="2341847" cy="2341847"/>
            </a:xfrm>
            <a:prstGeom prst="arc">
              <a:avLst>
                <a:gd name="adj1" fmla="val 16200000"/>
                <a:gd name="adj2" fmla="val 5402766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EBB1550-C86E-9B6F-2A3E-B475A639BBE2}"/>
                </a:ext>
              </a:extLst>
            </p:cNvPr>
            <p:cNvCxnSpPr/>
            <p:nvPr/>
          </p:nvCxnSpPr>
          <p:spPr>
            <a:xfrm>
              <a:off x="2864536" y="3310591"/>
              <a:ext cx="744487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원호 6">
              <a:extLst>
                <a:ext uri="{FF2B5EF4-FFF2-40B4-BE49-F238E27FC236}">
                  <a16:creationId xmlns:a16="http://schemas.microsoft.com/office/drawing/2014/main" id="{5F500BF2-7B31-7666-20EF-828875AD944C}"/>
                </a:ext>
              </a:extLst>
            </p:cNvPr>
            <p:cNvSpPr/>
            <p:nvPr/>
          </p:nvSpPr>
          <p:spPr>
            <a:xfrm>
              <a:off x="1697418" y="3310591"/>
              <a:ext cx="2341847" cy="2341847"/>
            </a:xfrm>
            <a:prstGeom prst="arc">
              <a:avLst>
                <a:gd name="adj1" fmla="val 10883827"/>
                <a:gd name="adj2" fmla="val 16223894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09BB023-E2BF-CC07-1382-F82BC53EC3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6944" y="5568403"/>
              <a:ext cx="7847853" cy="3024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820764C4-A12A-D733-8AB9-AB4BBC4719A1}"/>
                </a:ext>
              </a:extLst>
            </p:cNvPr>
            <p:cNvSpPr/>
            <p:nvPr/>
          </p:nvSpPr>
          <p:spPr>
            <a:xfrm>
              <a:off x="1688834" y="3256801"/>
              <a:ext cx="2341847" cy="2341847"/>
            </a:xfrm>
            <a:prstGeom prst="arc">
              <a:avLst>
                <a:gd name="adj1" fmla="val 5337265"/>
                <a:gd name="adj2" fmla="val 10736895"/>
              </a:avLst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2EF86B-5AF0-6CC9-969A-0D75BFC04FEF}"/>
              </a:ext>
            </a:extLst>
          </p:cNvPr>
          <p:cNvSpPr txBox="1"/>
          <p:nvPr/>
        </p:nvSpPr>
        <p:spPr>
          <a:xfrm>
            <a:off x="517087" y="898705"/>
            <a:ext cx="2842672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+mn-ea"/>
              </a:rPr>
              <a:t>                        01~06</a:t>
            </a:r>
            <a:r>
              <a:rPr lang="ko-KR" altLang="en-US" sz="1200" b="1">
                <a:latin typeface="+mn-ea"/>
              </a:rPr>
              <a:t>장</a:t>
            </a:r>
          </a:p>
          <a:p>
            <a:r>
              <a:rPr lang="ko-KR" altLang="en-US" sz="1200">
                <a:latin typeface="+mn-ea"/>
              </a:rPr>
              <a:t>딥러닝만 먼저 배우고 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싶다면 </a:t>
            </a:r>
            <a:r>
              <a:rPr lang="en-US" altLang="ko-KR" sz="1200">
                <a:latin typeface="+mn-ea"/>
              </a:rPr>
              <a:t>01~04</a:t>
            </a:r>
            <a:r>
              <a:rPr lang="ko-KR" altLang="en-US" sz="1200">
                <a:latin typeface="+mn-ea"/>
              </a:rPr>
              <a:t>장을 읽은 후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07</a:t>
            </a:r>
            <a:r>
              <a:rPr lang="ko-KR" altLang="en-US" sz="1200">
                <a:latin typeface="+mn-ea"/>
              </a:rPr>
              <a:t>장으로 건너뛰어도 좋습니다</a:t>
            </a:r>
            <a:r>
              <a:rPr lang="en-US" altLang="ko-KR" sz="1200">
                <a:latin typeface="+mn-ea"/>
              </a:rPr>
              <a:t>.</a:t>
            </a:r>
          </a:p>
          <a:p>
            <a:endParaRPr lang="en-US" altLang="ko-KR" sz="1300" b="1">
              <a:latin typeface="+mn-ea"/>
            </a:endParaRPr>
          </a:p>
          <a:p>
            <a:r>
              <a:rPr lang="ko-KR" altLang="en-US" sz="1300" b="1">
                <a:latin typeface="+mn-ea"/>
              </a:rPr>
              <a:t> </a:t>
            </a:r>
            <a:endParaRPr lang="en-US" altLang="ko-KR" sz="1300" b="1">
              <a:latin typeface="+mn-ea"/>
            </a:endParaRPr>
          </a:p>
          <a:p>
            <a:r>
              <a:rPr lang="en-US" altLang="ko-KR" sz="1300" b="1">
                <a:latin typeface="+mn-ea"/>
              </a:rPr>
              <a:t>                      07~10</a:t>
            </a:r>
            <a:r>
              <a:rPr lang="ko-KR" altLang="en-US" sz="1300" b="1">
                <a:latin typeface="+mn-ea"/>
              </a:rPr>
              <a:t>장</a:t>
            </a:r>
            <a:endParaRPr lang="ko-KR" altLang="en-US" sz="1300" b="1" dirty="0">
              <a:latin typeface="+mn-ea"/>
            </a:endParaRPr>
          </a:p>
          <a:p>
            <a:r>
              <a:rPr lang="en-US" altLang="ko-KR" sz="1300">
                <a:latin typeface="+mn-ea"/>
              </a:rPr>
              <a:t>07</a:t>
            </a:r>
            <a:r>
              <a:rPr lang="ko-KR" altLang="en-US" sz="1300">
                <a:latin typeface="+mn-ea"/>
              </a:rPr>
              <a:t>장을 읽은 후 </a:t>
            </a:r>
            <a:r>
              <a:rPr lang="en-US" altLang="ko-KR" sz="1300">
                <a:latin typeface="+mn-ea"/>
              </a:rPr>
              <a:t>08</a:t>
            </a:r>
            <a:r>
              <a:rPr lang="ko-KR" altLang="en-US" sz="1300">
                <a:latin typeface="+mn-ea"/>
              </a:rPr>
              <a:t>장과 </a:t>
            </a:r>
            <a:r>
              <a:rPr lang="en-US" altLang="ko-KR" sz="1300">
                <a:latin typeface="+mn-ea"/>
              </a:rPr>
              <a:t>09</a:t>
            </a:r>
            <a:r>
              <a:rPr lang="ko-KR" altLang="en-US" sz="1300">
                <a:latin typeface="+mn-ea"/>
              </a:rPr>
              <a:t>장은 </a:t>
            </a:r>
            <a:endParaRPr lang="en-US" altLang="ko-KR" sz="1300">
              <a:latin typeface="+mn-ea"/>
            </a:endParaRPr>
          </a:p>
          <a:p>
            <a:r>
              <a:rPr lang="ko-KR" altLang="en-US" sz="1300">
                <a:latin typeface="+mn-ea"/>
              </a:rPr>
              <a:t>순서대로 읽지 않아도 괜찮습니다</a:t>
            </a:r>
            <a:r>
              <a:rPr lang="en-US" altLang="ko-KR" sz="1300">
                <a:latin typeface="+mn-ea"/>
              </a:rPr>
              <a:t>. 10</a:t>
            </a:r>
            <a:r>
              <a:rPr lang="ko-KR" altLang="en-US" sz="1300">
                <a:latin typeface="+mn-ea"/>
              </a:rPr>
              <a:t>장을 읽기 전에 </a:t>
            </a:r>
            <a:r>
              <a:rPr lang="en-US" altLang="ko-KR" sz="1300">
                <a:latin typeface="+mn-ea"/>
              </a:rPr>
              <a:t>07</a:t>
            </a:r>
            <a:r>
              <a:rPr lang="ko-KR" altLang="en-US" sz="1300">
                <a:latin typeface="+mn-ea"/>
              </a:rPr>
              <a:t>장과 </a:t>
            </a:r>
            <a:r>
              <a:rPr lang="en-US" altLang="ko-KR" sz="1300">
                <a:latin typeface="+mn-ea"/>
              </a:rPr>
              <a:t>09</a:t>
            </a:r>
            <a:r>
              <a:rPr lang="ko-KR" altLang="en-US" sz="1300">
                <a:latin typeface="+mn-ea"/>
              </a:rPr>
              <a:t>장을 </a:t>
            </a:r>
            <a:endParaRPr lang="en-US" altLang="ko-KR" sz="1300">
              <a:latin typeface="+mn-ea"/>
            </a:endParaRPr>
          </a:p>
          <a:p>
            <a:r>
              <a:rPr lang="ko-KR" altLang="en-US" sz="1300">
                <a:latin typeface="+mn-ea"/>
              </a:rPr>
              <a:t>읽는 것이 좋습니다</a:t>
            </a:r>
            <a:r>
              <a:rPr lang="en-US" altLang="ko-KR" sz="1300">
                <a:latin typeface="+mn-ea"/>
              </a:rPr>
              <a:t>.</a:t>
            </a:r>
          </a:p>
          <a:p>
            <a:endParaRPr lang="en-US" altLang="ko-KR" sz="1300">
              <a:latin typeface="+mn-ea"/>
            </a:endParaRPr>
          </a:p>
          <a:p>
            <a:r>
              <a:rPr lang="ko-KR" altLang="en-US" sz="1200" b="1">
                <a:latin typeface="+mn-ea"/>
              </a:rPr>
              <a:t>난이도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id="{65178D25-E336-D4E9-C73F-54BD3BB834B9}"/>
              </a:ext>
            </a:extLst>
          </p:cNvPr>
          <p:cNvSpPr txBox="1">
            <a:spLocks/>
          </p:cNvSpPr>
          <p:nvPr/>
        </p:nvSpPr>
        <p:spPr>
          <a:xfrm>
            <a:off x="1500589" y="167418"/>
            <a:ext cx="3130348" cy="49679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b="1">
                <a:solidFill>
                  <a:srgbClr val="9751CB"/>
                </a:solidFill>
                <a:cs typeface="+mj-cs"/>
              </a:rPr>
              <a:t>학습 로드맵</a:t>
            </a:r>
            <a:endParaRPr lang="ko-KR" altLang="en-US" sz="3200" b="1" dirty="0">
              <a:solidFill>
                <a:srgbClr val="9751CB"/>
              </a:solidFill>
              <a:cs typeface="+mj-cs"/>
            </a:endParaRP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85486F0B-CB5F-7423-6477-8620651A364F}"/>
              </a:ext>
            </a:extLst>
          </p:cNvPr>
          <p:cNvSpPr/>
          <p:nvPr/>
        </p:nvSpPr>
        <p:spPr>
          <a:xfrm>
            <a:off x="2735292" y="960398"/>
            <a:ext cx="569237" cy="5692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ko-KR" altLang="en-US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19">
            <a:extLst>
              <a:ext uri="{FF2B5EF4-FFF2-40B4-BE49-F238E27FC236}">
                <a16:creationId xmlns:a16="http://schemas.microsoft.com/office/drawing/2014/main" id="{EB660398-2F84-3DAE-1AB7-9A7453F035C5}"/>
              </a:ext>
            </a:extLst>
          </p:cNvPr>
          <p:cNvSpPr/>
          <p:nvPr/>
        </p:nvSpPr>
        <p:spPr>
          <a:xfrm>
            <a:off x="4223420" y="1092481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01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id="{F4BCEE35-C720-93F6-BBE8-11036AC79E1B}"/>
              </a:ext>
            </a:extLst>
          </p:cNvPr>
          <p:cNvSpPr/>
          <p:nvPr/>
        </p:nvSpPr>
        <p:spPr>
          <a:xfrm>
            <a:off x="7768090" y="1132770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02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FFBF2ECD-B1F8-6B80-7B38-B246152883D0}"/>
              </a:ext>
            </a:extLst>
          </p:cNvPr>
          <p:cNvSpPr/>
          <p:nvPr/>
        </p:nvSpPr>
        <p:spPr>
          <a:xfrm>
            <a:off x="11221506" y="1496186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03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39C660BF-7B69-1391-4BC2-510A150F14E2}"/>
              </a:ext>
            </a:extLst>
          </p:cNvPr>
          <p:cNvSpPr/>
          <p:nvPr/>
        </p:nvSpPr>
        <p:spPr>
          <a:xfrm>
            <a:off x="9920064" y="3444855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04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7" name="Oval 23">
            <a:extLst>
              <a:ext uri="{FF2B5EF4-FFF2-40B4-BE49-F238E27FC236}">
                <a16:creationId xmlns:a16="http://schemas.microsoft.com/office/drawing/2014/main" id="{6368857B-70C8-7166-4507-BD9892DF9744}"/>
              </a:ext>
            </a:extLst>
          </p:cNvPr>
          <p:cNvSpPr/>
          <p:nvPr/>
        </p:nvSpPr>
        <p:spPr>
          <a:xfrm>
            <a:off x="6812063" y="3442555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05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8" name="Oval 24">
            <a:extLst>
              <a:ext uri="{FF2B5EF4-FFF2-40B4-BE49-F238E27FC236}">
                <a16:creationId xmlns:a16="http://schemas.microsoft.com/office/drawing/2014/main" id="{FAA07F1E-BAB4-23F3-AEFF-4223A4C322D2}"/>
              </a:ext>
            </a:extLst>
          </p:cNvPr>
          <p:cNvSpPr/>
          <p:nvPr/>
        </p:nvSpPr>
        <p:spPr>
          <a:xfrm>
            <a:off x="3824374" y="3434293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06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9" name="Oval 25">
            <a:extLst>
              <a:ext uri="{FF2B5EF4-FFF2-40B4-BE49-F238E27FC236}">
                <a16:creationId xmlns:a16="http://schemas.microsoft.com/office/drawing/2014/main" id="{AA2DA74E-FE7A-67D2-C265-23846BC86235}"/>
              </a:ext>
            </a:extLst>
          </p:cNvPr>
          <p:cNvSpPr/>
          <p:nvPr/>
        </p:nvSpPr>
        <p:spPr>
          <a:xfrm>
            <a:off x="1659340" y="4569195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07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0" name="Oval 26">
            <a:extLst>
              <a:ext uri="{FF2B5EF4-FFF2-40B4-BE49-F238E27FC236}">
                <a16:creationId xmlns:a16="http://schemas.microsoft.com/office/drawing/2014/main" id="{DEE75508-7D6C-E265-3550-F1562ADC7C25}"/>
              </a:ext>
            </a:extLst>
          </p:cNvPr>
          <p:cNvSpPr/>
          <p:nvPr/>
        </p:nvSpPr>
        <p:spPr>
          <a:xfrm>
            <a:off x="3883421" y="5720535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08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Oval 27">
            <a:extLst>
              <a:ext uri="{FF2B5EF4-FFF2-40B4-BE49-F238E27FC236}">
                <a16:creationId xmlns:a16="http://schemas.microsoft.com/office/drawing/2014/main" id="{CAE5C931-C8DB-93DE-1BEC-00B41221550C}"/>
              </a:ext>
            </a:extLst>
          </p:cNvPr>
          <p:cNvSpPr/>
          <p:nvPr/>
        </p:nvSpPr>
        <p:spPr>
          <a:xfrm>
            <a:off x="6531975" y="5715848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09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0F340ADD-884B-B880-E1F7-40A29F75A782}"/>
              </a:ext>
            </a:extLst>
          </p:cNvPr>
          <p:cNvSpPr/>
          <p:nvPr/>
        </p:nvSpPr>
        <p:spPr>
          <a:xfrm>
            <a:off x="10773758" y="5426752"/>
            <a:ext cx="726831" cy="7268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</a:t>
            </a:r>
            <a:endParaRPr lang="ko-KR" altLang="en-US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CC89AE-D867-68DA-55E4-255576F8E5E9}"/>
              </a:ext>
            </a:extLst>
          </p:cNvPr>
          <p:cNvSpPr txBox="1"/>
          <p:nvPr/>
        </p:nvSpPr>
        <p:spPr>
          <a:xfrm>
            <a:off x="3267950" y="1371564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나의 첫 머신러닝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B37657-DEBE-5304-8848-17B07B632C3D}"/>
              </a:ext>
            </a:extLst>
          </p:cNvPr>
          <p:cNvSpPr txBox="1"/>
          <p:nvPr/>
        </p:nvSpPr>
        <p:spPr>
          <a:xfrm>
            <a:off x="6736707" y="1371564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데이터 다루기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0DC5C2-C1B2-81E2-84BF-00D7D19781C8}"/>
              </a:ext>
            </a:extLst>
          </p:cNvPr>
          <p:cNvSpPr txBox="1"/>
          <p:nvPr/>
        </p:nvSpPr>
        <p:spPr>
          <a:xfrm>
            <a:off x="9034540" y="1545923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회귀 알고리즘과 모델 규제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74DC4-9F57-991B-C2C4-294096ACFF9B}"/>
              </a:ext>
            </a:extLst>
          </p:cNvPr>
          <p:cNvSpPr txBox="1"/>
          <p:nvPr/>
        </p:nvSpPr>
        <p:spPr>
          <a:xfrm>
            <a:off x="8925274" y="3687893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다양한 분류 알고리즘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6EA0CE-CCC4-8A22-64E7-BA1E752985FB}"/>
              </a:ext>
            </a:extLst>
          </p:cNvPr>
          <p:cNvSpPr txBox="1"/>
          <p:nvPr/>
        </p:nvSpPr>
        <p:spPr>
          <a:xfrm>
            <a:off x="5840837" y="3650375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트리 알고리즘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95A1BC-8A56-C3E8-2B1F-204A798C9241}"/>
              </a:ext>
            </a:extLst>
          </p:cNvPr>
          <p:cNvSpPr txBox="1"/>
          <p:nvPr/>
        </p:nvSpPr>
        <p:spPr>
          <a:xfrm>
            <a:off x="2852040" y="3663958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비지도 학습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7C2799-37AF-6D40-9405-B48BCAE98C20}"/>
              </a:ext>
            </a:extLst>
          </p:cNvPr>
          <p:cNvSpPr txBox="1"/>
          <p:nvPr/>
        </p:nvSpPr>
        <p:spPr>
          <a:xfrm>
            <a:off x="1528758" y="4555175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딥러닝을 시작합니다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B070E-6507-0A97-67D7-983C1CE533A6}"/>
              </a:ext>
            </a:extLst>
          </p:cNvPr>
          <p:cNvSpPr txBox="1"/>
          <p:nvPr/>
        </p:nvSpPr>
        <p:spPr>
          <a:xfrm>
            <a:off x="2852040" y="6023697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이미지를 위한 인공 신경망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0791FE-C31B-E870-C3A8-469C54FC7A34}"/>
              </a:ext>
            </a:extLst>
          </p:cNvPr>
          <p:cNvSpPr txBox="1"/>
          <p:nvPr/>
        </p:nvSpPr>
        <p:spPr>
          <a:xfrm>
            <a:off x="5637018" y="6023697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텍스트를 위한 인공 신경망</a:t>
            </a:r>
          </a:p>
        </p:txBody>
      </p:sp>
      <p:grpSp>
        <p:nvGrpSpPr>
          <p:cNvPr id="64" name="Group 52">
            <a:extLst>
              <a:ext uri="{FF2B5EF4-FFF2-40B4-BE49-F238E27FC236}">
                <a16:creationId xmlns:a16="http://schemas.microsoft.com/office/drawing/2014/main" id="{B1A3AD3C-C7FB-8B6C-51A7-4D51DBCEC688}"/>
              </a:ext>
            </a:extLst>
          </p:cNvPr>
          <p:cNvGrpSpPr/>
          <p:nvPr/>
        </p:nvGrpSpPr>
        <p:grpSpPr>
          <a:xfrm>
            <a:off x="1117980" y="3293231"/>
            <a:ext cx="762509" cy="109142"/>
            <a:chOff x="6620256" y="231648"/>
            <a:chExt cx="1194477" cy="170972"/>
          </a:xfrm>
        </p:grpSpPr>
        <p:sp>
          <p:nvSpPr>
            <p:cNvPr id="65" name="Oval 47">
              <a:extLst>
                <a:ext uri="{FF2B5EF4-FFF2-40B4-BE49-F238E27FC236}">
                  <a16:creationId xmlns:a16="http://schemas.microsoft.com/office/drawing/2014/main" id="{364E7E3B-9ACF-A342-4098-BE2A40AD62B4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Oval 48">
              <a:extLst>
                <a:ext uri="{FF2B5EF4-FFF2-40B4-BE49-F238E27FC236}">
                  <a16:creationId xmlns:a16="http://schemas.microsoft.com/office/drawing/2014/main" id="{98566F80-B908-1696-21BB-5608922DDEC8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Oval 49">
              <a:extLst>
                <a:ext uri="{FF2B5EF4-FFF2-40B4-BE49-F238E27FC236}">
                  <a16:creationId xmlns:a16="http://schemas.microsoft.com/office/drawing/2014/main" id="{7399288F-FE72-9C61-EB7B-DF3AA87EE5FE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Oval 50">
              <a:extLst>
                <a:ext uri="{FF2B5EF4-FFF2-40B4-BE49-F238E27FC236}">
                  <a16:creationId xmlns:a16="http://schemas.microsoft.com/office/drawing/2014/main" id="{864F8840-0AEB-7EA5-5663-004AFB3F0C0E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Oval 51">
              <a:extLst>
                <a:ext uri="{FF2B5EF4-FFF2-40B4-BE49-F238E27FC236}">
                  <a16:creationId xmlns:a16="http://schemas.microsoft.com/office/drawing/2014/main" id="{9828F4A9-5FF3-E24D-243E-0CE484111371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Group 53">
            <a:extLst>
              <a:ext uri="{FF2B5EF4-FFF2-40B4-BE49-F238E27FC236}">
                <a16:creationId xmlns:a16="http://schemas.microsoft.com/office/drawing/2014/main" id="{DF2A8DF1-90E9-9F84-22F1-678FD2E5069F}"/>
              </a:ext>
            </a:extLst>
          </p:cNvPr>
          <p:cNvGrpSpPr/>
          <p:nvPr/>
        </p:nvGrpSpPr>
        <p:grpSpPr>
          <a:xfrm>
            <a:off x="4002984" y="1660410"/>
            <a:ext cx="781607" cy="111876"/>
            <a:chOff x="6620256" y="231648"/>
            <a:chExt cx="1194477" cy="170972"/>
          </a:xfrm>
        </p:grpSpPr>
        <p:sp>
          <p:nvSpPr>
            <p:cNvPr id="71" name="Oval 54">
              <a:extLst>
                <a:ext uri="{FF2B5EF4-FFF2-40B4-BE49-F238E27FC236}">
                  <a16:creationId xmlns:a16="http://schemas.microsoft.com/office/drawing/2014/main" id="{5ECDFD04-95D9-13A9-9824-E6EFA4420738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Oval 55">
              <a:extLst>
                <a:ext uri="{FF2B5EF4-FFF2-40B4-BE49-F238E27FC236}">
                  <a16:creationId xmlns:a16="http://schemas.microsoft.com/office/drawing/2014/main" id="{DB3B8593-F979-C9D0-D970-B367D6CB731D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Oval 56">
              <a:extLst>
                <a:ext uri="{FF2B5EF4-FFF2-40B4-BE49-F238E27FC236}">
                  <a16:creationId xmlns:a16="http://schemas.microsoft.com/office/drawing/2014/main" id="{AE93B114-868C-2B5B-4A99-042068B9695C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57">
              <a:extLst>
                <a:ext uri="{FF2B5EF4-FFF2-40B4-BE49-F238E27FC236}">
                  <a16:creationId xmlns:a16="http://schemas.microsoft.com/office/drawing/2014/main" id="{6D50D639-27B9-4C35-8B7F-601AE099FA47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Oval 58">
              <a:extLst>
                <a:ext uri="{FF2B5EF4-FFF2-40B4-BE49-F238E27FC236}">
                  <a16:creationId xmlns:a16="http://schemas.microsoft.com/office/drawing/2014/main" id="{8306775E-1823-C99D-3276-8CB6CE2F8C6A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Group 59">
            <a:extLst>
              <a:ext uri="{FF2B5EF4-FFF2-40B4-BE49-F238E27FC236}">
                <a16:creationId xmlns:a16="http://schemas.microsoft.com/office/drawing/2014/main" id="{FF58FCBA-CEC9-B147-71C0-13C3780EB278}"/>
              </a:ext>
            </a:extLst>
          </p:cNvPr>
          <p:cNvGrpSpPr/>
          <p:nvPr/>
        </p:nvGrpSpPr>
        <p:grpSpPr>
          <a:xfrm>
            <a:off x="7516826" y="1648563"/>
            <a:ext cx="781607" cy="111876"/>
            <a:chOff x="6620256" y="231648"/>
            <a:chExt cx="1194477" cy="170972"/>
          </a:xfrm>
        </p:grpSpPr>
        <p:sp>
          <p:nvSpPr>
            <p:cNvPr id="77" name="Oval 60">
              <a:extLst>
                <a:ext uri="{FF2B5EF4-FFF2-40B4-BE49-F238E27FC236}">
                  <a16:creationId xmlns:a16="http://schemas.microsoft.com/office/drawing/2014/main" id="{1CE519D0-E2E7-2C85-C81C-FFAC926692AA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Oval 61">
              <a:extLst>
                <a:ext uri="{FF2B5EF4-FFF2-40B4-BE49-F238E27FC236}">
                  <a16:creationId xmlns:a16="http://schemas.microsoft.com/office/drawing/2014/main" id="{FE572521-7213-A18F-01D3-CDEBA4C3A9E7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Oval 62">
              <a:extLst>
                <a:ext uri="{FF2B5EF4-FFF2-40B4-BE49-F238E27FC236}">
                  <a16:creationId xmlns:a16="http://schemas.microsoft.com/office/drawing/2014/main" id="{B467C98C-0809-C0B9-8693-D9EE674B27A3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Oval 63">
              <a:extLst>
                <a:ext uri="{FF2B5EF4-FFF2-40B4-BE49-F238E27FC236}">
                  <a16:creationId xmlns:a16="http://schemas.microsoft.com/office/drawing/2014/main" id="{AE76C21C-51D2-7431-A793-A1A7192EA3A4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Oval 64">
              <a:extLst>
                <a:ext uri="{FF2B5EF4-FFF2-40B4-BE49-F238E27FC236}">
                  <a16:creationId xmlns:a16="http://schemas.microsoft.com/office/drawing/2014/main" id="{0AD5E3E7-4F39-00C1-33F6-5BDCAD727B50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Group 71">
            <a:extLst>
              <a:ext uri="{FF2B5EF4-FFF2-40B4-BE49-F238E27FC236}">
                <a16:creationId xmlns:a16="http://schemas.microsoft.com/office/drawing/2014/main" id="{FB742EEE-A6DC-FD9A-C52C-D80293ED69BD}"/>
              </a:ext>
            </a:extLst>
          </p:cNvPr>
          <p:cNvGrpSpPr/>
          <p:nvPr/>
        </p:nvGrpSpPr>
        <p:grpSpPr>
          <a:xfrm>
            <a:off x="9668801" y="3949020"/>
            <a:ext cx="781607" cy="111876"/>
            <a:chOff x="6620256" y="231648"/>
            <a:chExt cx="1194477" cy="170972"/>
          </a:xfrm>
        </p:grpSpPr>
        <p:sp>
          <p:nvSpPr>
            <p:cNvPr id="83" name="Oval 72">
              <a:extLst>
                <a:ext uri="{FF2B5EF4-FFF2-40B4-BE49-F238E27FC236}">
                  <a16:creationId xmlns:a16="http://schemas.microsoft.com/office/drawing/2014/main" id="{7276F898-AC98-33BC-0F8F-B32217EE1D7E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Oval 73">
              <a:extLst>
                <a:ext uri="{FF2B5EF4-FFF2-40B4-BE49-F238E27FC236}">
                  <a16:creationId xmlns:a16="http://schemas.microsoft.com/office/drawing/2014/main" id="{67204BAB-8298-5A71-FD4C-D37259A84FF8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Oval 74">
              <a:extLst>
                <a:ext uri="{FF2B5EF4-FFF2-40B4-BE49-F238E27FC236}">
                  <a16:creationId xmlns:a16="http://schemas.microsoft.com/office/drawing/2014/main" id="{FA6F0BCE-C0A4-6E14-A21E-7DC2CB788CC1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Oval 75">
              <a:extLst>
                <a:ext uri="{FF2B5EF4-FFF2-40B4-BE49-F238E27FC236}">
                  <a16:creationId xmlns:a16="http://schemas.microsoft.com/office/drawing/2014/main" id="{796CB2F3-B953-F9BE-F38B-3389CC72A08B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Oval 76">
              <a:extLst>
                <a:ext uri="{FF2B5EF4-FFF2-40B4-BE49-F238E27FC236}">
                  <a16:creationId xmlns:a16="http://schemas.microsoft.com/office/drawing/2014/main" id="{BD506CC3-EE5F-2D19-069B-0910993B0AD0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Group 78">
            <a:extLst>
              <a:ext uri="{FF2B5EF4-FFF2-40B4-BE49-F238E27FC236}">
                <a16:creationId xmlns:a16="http://schemas.microsoft.com/office/drawing/2014/main" id="{C7243F87-5DC3-0247-B5D8-5493A6132452}"/>
              </a:ext>
            </a:extLst>
          </p:cNvPr>
          <p:cNvGrpSpPr/>
          <p:nvPr/>
        </p:nvGrpSpPr>
        <p:grpSpPr>
          <a:xfrm>
            <a:off x="6620324" y="3940957"/>
            <a:ext cx="781607" cy="111876"/>
            <a:chOff x="6620256" y="231648"/>
            <a:chExt cx="1194477" cy="170972"/>
          </a:xfrm>
        </p:grpSpPr>
        <p:sp>
          <p:nvSpPr>
            <p:cNvPr id="183" name="Oval 79">
              <a:extLst>
                <a:ext uri="{FF2B5EF4-FFF2-40B4-BE49-F238E27FC236}">
                  <a16:creationId xmlns:a16="http://schemas.microsoft.com/office/drawing/2014/main" id="{125E7627-834C-60FE-9806-D57C5226DAB2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Oval 80">
              <a:extLst>
                <a:ext uri="{FF2B5EF4-FFF2-40B4-BE49-F238E27FC236}">
                  <a16:creationId xmlns:a16="http://schemas.microsoft.com/office/drawing/2014/main" id="{09A2BD12-B29D-F688-5CC0-5B1F096C4CD2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Oval 81">
              <a:extLst>
                <a:ext uri="{FF2B5EF4-FFF2-40B4-BE49-F238E27FC236}">
                  <a16:creationId xmlns:a16="http://schemas.microsoft.com/office/drawing/2014/main" id="{DEE161E2-8F07-A245-A074-EB96D76324EF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Oval 82">
              <a:extLst>
                <a:ext uri="{FF2B5EF4-FFF2-40B4-BE49-F238E27FC236}">
                  <a16:creationId xmlns:a16="http://schemas.microsoft.com/office/drawing/2014/main" id="{55B22E7D-3079-6CBD-41CA-E78B9D753FEF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Oval 83">
              <a:extLst>
                <a:ext uri="{FF2B5EF4-FFF2-40B4-BE49-F238E27FC236}">
                  <a16:creationId xmlns:a16="http://schemas.microsoft.com/office/drawing/2014/main" id="{46C7853B-8D61-7CEA-5B04-D00C8B76D139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Group 84">
            <a:extLst>
              <a:ext uri="{FF2B5EF4-FFF2-40B4-BE49-F238E27FC236}">
                <a16:creationId xmlns:a16="http://schemas.microsoft.com/office/drawing/2014/main" id="{2FF39170-FF60-98D3-03DC-6A9887B0B479}"/>
              </a:ext>
            </a:extLst>
          </p:cNvPr>
          <p:cNvGrpSpPr/>
          <p:nvPr/>
        </p:nvGrpSpPr>
        <p:grpSpPr>
          <a:xfrm>
            <a:off x="3581354" y="3932775"/>
            <a:ext cx="781607" cy="111876"/>
            <a:chOff x="6620256" y="231648"/>
            <a:chExt cx="1194477" cy="170972"/>
          </a:xfrm>
        </p:grpSpPr>
        <p:sp>
          <p:nvSpPr>
            <p:cNvPr id="189" name="Oval 85">
              <a:extLst>
                <a:ext uri="{FF2B5EF4-FFF2-40B4-BE49-F238E27FC236}">
                  <a16:creationId xmlns:a16="http://schemas.microsoft.com/office/drawing/2014/main" id="{9B88099F-9BF4-A710-1987-5B7C9A2AF39B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Oval 86">
              <a:extLst>
                <a:ext uri="{FF2B5EF4-FFF2-40B4-BE49-F238E27FC236}">
                  <a16:creationId xmlns:a16="http://schemas.microsoft.com/office/drawing/2014/main" id="{51A4786E-0DBB-0FC2-03D8-82364C98EA82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Oval 87">
              <a:extLst>
                <a:ext uri="{FF2B5EF4-FFF2-40B4-BE49-F238E27FC236}">
                  <a16:creationId xmlns:a16="http://schemas.microsoft.com/office/drawing/2014/main" id="{1518B26F-6557-7C21-5F06-1E9AA641E073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Oval 88">
              <a:extLst>
                <a:ext uri="{FF2B5EF4-FFF2-40B4-BE49-F238E27FC236}">
                  <a16:creationId xmlns:a16="http://schemas.microsoft.com/office/drawing/2014/main" id="{36EE5236-8695-3521-4E37-07A452DFBB40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Oval 89">
              <a:extLst>
                <a:ext uri="{FF2B5EF4-FFF2-40B4-BE49-F238E27FC236}">
                  <a16:creationId xmlns:a16="http://schemas.microsoft.com/office/drawing/2014/main" id="{48325D17-7A8D-415E-08FB-31D09840369B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Group 90">
            <a:extLst>
              <a:ext uri="{FF2B5EF4-FFF2-40B4-BE49-F238E27FC236}">
                <a16:creationId xmlns:a16="http://schemas.microsoft.com/office/drawing/2014/main" id="{3FB7C058-847B-05EE-6889-A738F33E0C32}"/>
              </a:ext>
            </a:extLst>
          </p:cNvPr>
          <p:cNvGrpSpPr/>
          <p:nvPr/>
        </p:nvGrpSpPr>
        <p:grpSpPr>
          <a:xfrm>
            <a:off x="2308877" y="4832174"/>
            <a:ext cx="781607" cy="111876"/>
            <a:chOff x="6620256" y="231648"/>
            <a:chExt cx="1194477" cy="170972"/>
          </a:xfrm>
        </p:grpSpPr>
        <p:sp>
          <p:nvSpPr>
            <p:cNvPr id="195" name="Oval 91">
              <a:extLst>
                <a:ext uri="{FF2B5EF4-FFF2-40B4-BE49-F238E27FC236}">
                  <a16:creationId xmlns:a16="http://schemas.microsoft.com/office/drawing/2014/main" id="{C7BE22C4-D768-CDB1-9BBA-0328AEBA11E0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Oval 92">
              <a:extLst>
                <a:ext uri="{FF2B5EF4-FFF2-40B4-BE49-F238E27FC236}">
                  <a16:creationId xmlns:a16="http://schemas.microsoft.com/office/drawing/2014/main" id="{B008895C-8AC8-44E5-4F61-40238260DCF9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Oval 93">
              <a:extLst>
                <a:ext uri="{FF2B5EF4-FFF2-40B4-BE49-F238E27FC236}">
                  <a16:creationId xmlns:a16="http://schemas.microsoft.com/office/drawing/2014/main" id="{DDD817E0-A3E9-5217-C0B1-FF8780AF91AA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Oval 94">
              <a:extLst>
                <a:ext uri="{FF2B5EF4-FFF2-40B4-BE49-F238E27FC236}">
                  <a16:creationId xmlns:a16="http://schemas.microsoft.com/office/drawing/2014/main" id="{6378CFE6-9679-75DD-E6E3-430FC4180516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Oval 95">
              <a:extLst>
                <a:ext uri="{FF2B5EF4-FFF2-40B4-BE49-F238E27FC236}">
                  <a16:creationId xmlns:a16="http://schemas.microsoft.com/office/drawing/2014/main" id="{06DC5940-7441-BFD4-83A3-67ED6BB0A151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0" name="Group 96">
            <a:extLst>
              <a:ext uri="{FF2B5EF4-FFF2-40B4-BE49-F238E27FC236}">
                <a16:creationId xmlns:a16="http://schemas.microsoft.com/office/drawing/2014/main" id="{5763D705-57E5-7C2E-BFAA-867146749563}"/>
              </a:ext>
            </a:extLst>
          </p:cNvPr>
          <p:cNvGrpSpPr/>
          <p:nvPr/>
        </p:nvGrpSpPr>
        <p:grpSpPr>
          <a:xfrm>
            <a:off x="3661942" y="6300696"/>
            <a:ext cx="781607" cy="111876"/>
            <a:chOff x="6620256" y="231648"/>
            <a:chExt cx="1194477" cy="170972"/>
          </a:xfrm>
        </p:grpSpPr>
        <p:sp>
          <p:nvSpPr>
            <p:cNvPr id="201" name="Oval 97">
              <a:extLst>
                <a:ext uri="{FF2B5EF4-FFF2-40B4-BE49-F238E27FC236}">
                  <a16:creationId xmlns:a16="http://schemas.microsoft.com/office/drawing/2014/main" id="{001D230E-4A9E-CC5A-FE06-8E162B89E882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Oval 98">
              <a:extLst>
                <a:ext uri="{FF2B5EF4-FFF2-40B4-BE49-F238E27FC236}">
                  <a16:creationId xmlns:a16="http://schemas.microsoft.com/office/drawing/2014/main" id="{D0EFD458-C372-16BD-C93A-360F0BD886D1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Oval 99">
              <a:extLst>
                <a:ext uri="{FF2B5EF4-FFF2-40B4-BE49-F238E27FC236}">
                  <a16:creationId xmlns:a16="http://schemas.microsoft.com/office/drawing/2014/main" id="{AF4A4973-ACDF-4A7F-8595-060647CACF03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Oval 100">
              <a:extLst>
                <a:ext uri="{FF2B5EF4-FFF2-40B4-BE49-F238E27FC236}">
                  <a16:creationId xmlns:a16="http://schemas.microsoft.com/office/drawing/2014/main" id="{7AC85113-3756-30D8-D35A-3F496987B8F5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Oval 101">
              <a:extLst>
                <a:ext uri="{FF2B5EF4-FFF2-40B4-BE49-F238E27FC236}">
                  <a16:creationId xmlns:a16="http://schemas.microsoft.com/office/drawing/2014/main" id="{9AC291C4-2996-BD79-6521-D4DEA9AF7196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6" name="Group 102">
            <a:extLst>
              <a:ext uri="{FF2B5EF4-FFF2-40B4-BE49-F238E27FC236}">
                <a16:creationId xmlns:a16="http://schemas.microsoft.com/office/drawing/2014/main" id="{0F528E10-A4B1-5A5F-7434-26943BF572C5}"/>
              </a:ext>
            </a:extLst>
          </p:cNvPr>
          <p:cNvGrpSpPr/>
          <p:nvPr/>
        </p:nvGrpSpPr>
        <p:grpSpPr>
          <a:xfrm>
            <a:off x="6280713" y="6300696"/>
            <a:ext cx="781607" cy="111876"/>
            <a:chOff x="6620256" y="231648"/>
            <a:chExt cx="1194477" cy="170972"/>
          </a:xfrm>
        </p:grpSpPr>
        <p:sp>
          <p:nvSpPr>
            <p:cNvPr id="207" name="Oval 103">
              <a:extLst>
                <a:ext uri="{FF2B5EF4-FFF2-40B4-BE49-F238E27FC236}">
                  <a16:creationId xmlns:a16="http://schemas.microsoft.com/office/drawing/2014/main" id="{78F78E77-448E-24F6-73C4-9C875B2738B6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Oval 104">
              <a:extLst>
                <a:ext uri="{FF2B5EF4-FFF2-40B4-BE49-F238E27FC236}">
                  <a16:creationId xmlns:a16="http://schemas.microsoft.com/office/drawing/2014/main" id="{4D81A424-E74B-802E-9ADA-4DC4E55EC096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Oval 105">
              <a:extLst>
                <a:ext uri="{FF2B5EF4-FFF2-40B4-BE49-F238E27FC236}">
                  <a16:creationId xmlns:a16="http://schemas.microsoft.com/office/drawing/2014/main" id="{6600478F-C111-281E-DF5F-3371CAF312B9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Oval 106">
              <a:extLst>
                <a:ext uri="{FF2B5EF4-FFF2-40B4-BE49-F238E27FC236}">
                  <a16:creationId xmlns:a16="http://schemas.microsoft.com/office/drawing/2014/main" id="{931547D0-2949-2EB8-8D13-6248FFDE338A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Oval 107">
              <a:extLst>
                <a:ext uri="{FF2B5EF4-FFF2-40B4-BE49-F238E27FC236}">
                  <a16:creationId xmlns:a16="http://schemas.microsoft.com/office/drawing/2014/main" id="{D21A2708-4F6E-5673-C411-DA9EA062D4A0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2" name="Picture 109">
            <a:extLst>
              <a:ext uri="{FF2B5EF4-FFF2-40B4-BE49-F238E27FC236}">
                <a16:creationId xmlns:a16="http://schemas.microsoft.com/office/drawing/2014/main" id="{6CC623FD-4942-9175-351F-FE80C375F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977" y="4566768"/>
            <a:ext cx="816091" cy="726831"/>
          </a:xfrm>
          <a:prstGeom prst="rect">
            <a:avLst/>
          </a:prstGeom>
        </p:spPr>
      </p:pic>
      <p:pic>
        <p:nvPicPr>
          <p:cNvPr id="213" name="Picture 117">
            <a:extLst>
              <a:ext uri="{FF2B5EF4-FFF2-40B4-BE49-F238E27FC236}">
                <a16:creationId xmlns:a16="http://schemas.microsoft.com/office/drawing/2014/main" id="{149FBFDF-1F82-C435-2AB2-65A4C0821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3827" y="2800280"/>
            <a:ext cx="585825" cy="595027"/>
          </a:xfrm>
          <a:prstGeom prst="rect">
            <a:avLst/>
          </a:prstGeom>
        </p:spPr>
      </p:pic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A38AB075-B364-3DA0-1719-262BBB9579AD}"/>
              </a:ext>
            </a:extLst>
          </p:cNvPr>
          <p:cNvSpPr/>
          <p:nvPr/>
        </p:nvSpPr>
        <p:spPr>
          <a:xfrm>
            <a:off x="544686" y="865559"/>
            <a:ext cx="1011671" cy="22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머신러닝편</a:t>
            </a: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D61AB89B-3C42-1EBC-B790-D501A00636BB}"/>
              </a:ext>
            </a:extLst>
          </p:cNvPr>
          <p:cNvSpPr/>
          <p:nvPr/>
        </p:nvSpPr>
        <p:spPr>
          <a:xfrm>
            <a:off x="517087" y="1997822"/>
            <a:ext cx="1011671" cy="227029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딥러닝편</a:t>
            </a:r>
          </a:p>
        </p:txBody>
      </p:sp>
      <p:sp>
        <p:nvSpPr>
          <p:cNvPr id="216" name="Oval 27">
            <a:extLst>
              <a:ext uri="{FF2B5EF4-FFF2-40B4-BE49-F238E27FC236}">
                <a16:creationId xmlns:a16="http://schemas.microsoft.com/office/drawing/2014/main" id="{6BE59D44-94A6-E9F7-1787-5CEE5315F2CF}"/>
              </a:ext>
            </a:extLst>
          </p:cNvPr>
          <p:cNvSpPr/>
          <p:nvPr/>
        </p:nvSpPr>
        <p:spPr>
          <a:xfrm>
            <a:off x="9077641" y="5707235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>
                <a:latin typeface="+mn-ea"/>
              </a:rPr>
              <a:t>10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50D2DF4-CD13-A4FA-1A50-384B8E0BAEB7}"/>
              </a:ext>
            </a:extLst>
          </p:cNvPr>
          <p:cNvSpPr txBox="1"/>
          <p:nvPr/>
        </p:nvSpPr>
        <p:spPr>
          <a:xfrm>
            <a:off x="8182684" y="6015084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언어 모델을 위한 신경망</a:t>
            </a:r>
            <a:endParaRPr lang="ko-KR" altLang="en-US" sz="1200" b="1" dirty="0"/>
          </a:p>
        </p:txBody>
      </p:sp>
      <p:grpSp>
        <p:nvGrpSpPr>
          <p:cNvPr id="218" name="Group 102">
            <a:extLst>
              <a:ext uri="{FF2B5EF4-FFF2-40B4-BE49-F238E27FC236}">
                <a16:creationId xmlns:a16="http://schemas.microsoft.com/office/drawing/2014/main" id="{63AB6568-4A94-A8F1-E411-5CA14A25AC5A}"/>
              </a:ext>
            </a:extLst>
          </p:cNvPr>
          <p:cNvGrpSpPr/>
          <p:nvPr/>
        </p:nvGrpSpPr>
        <p:grpSpPr>
          <a:xfrm>
            <a:off x="8911112" y="6300696"/>
            <a:ext cx="781607" cy="111876"/>
            <a:chOff x="6620256" y="231648"/>
            <a:chExt cx="1194477" cy="170972"/>
          </a:xfrm>
        </p:grpSpPr>
        <p:sp>
          <p:nvSpPr>
            <p:cNvPr id="219" name="Oval 103">
              <a:extLst>
                <a:ext uri="{FF2B5EF4-FFF2-40B4-BE49-F238E27FC236}">
                  <a16:creationId xmlns:a16="http://schemas.microsoft.com/office/drawing/2014/main" id="{75D2B183-1C1F-CE92-292F-2471DC03DFE9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Oval 104">
              <a:extLst>
                <a:ext uri="{FF2B5EF4-FFF2-40B4-BE49-F238E27FC236}">
                  <a16:creationId xmlns:a16="http://schemas.microsoft.com/office/drawing/2014/main" id="{469786CC-6100-79BF-0829-C36A0CCA50F9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Oval 105">
              <a:extLst>
                <a:ext uri="{FF2B5EF4-FFF2-40B4-BE49-F238E27FC236}">
                  <a16:creationId xmlns:a16="http://schemas.microsoft.com/office/drawing/2014/main" id="{5C4E2B35-EB2A-F3FB-4674-9EF85CAEFC20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Oval 106">
              <a:extLst>
                <a:ext uri="{FF2B5EF4-FFF2-40B4-BE49-F238E27FC236}">
                  <a16:creationId xmlns:a16="http://schemas.microsoft.com/office/drawing/2014/main" id="{DAD3266E-F41D-80E8-9CB0-12E3E00FC1BB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Oval 107">
              <a:extLst>
                <a:ext uri="{FF2B5EF4-FFF2-40B4-BE49-F238E27FC236}">
                  <a16:creationId xmlns:a16="http://schemas.microsoft.com/office/drawing/2014/main" id="{16E964E0-30DB-C526-D523-3C27540D7DFF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25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회귀 문제 다루기(문제해결 과정)</a:t>
            </a:r>
            <a:endParaRPr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⁃"/>
            </a:pPr>
            <a:r>
              <a:rPr lang="en-US"/>
              <a:t>문제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농어의 높이, 길이 등의 수치로 무게를 예측하기(회귀는 임의의 수치를 예측)</a:t>
            </a:r>
            <a:endParaRPr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⁃"/>
            </a:pPr>
            <a:r>
              <a:rPr lang="en-US"/>
              <a:t>해결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k-최근접 이웃 회귀 모델은 분류와 동일하게 가장 먼저 가까운 k개의 이웃을 찾아 이웃 샘플의 타깃값을 </a:t>
            </a:r>
            <a:br>
              <a:rPr lang="en-US"/>
            </a:br>
            <a:r>
              <a:rPr lang="en-US"/>
              <a:t>평균하여 이 샘플의 예측값으로 사용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사이킷런은 회귀 모델의 점수로 R</a:t>
            </a:r>
            <a:r>
              <a:rPr lang="en-US" baseline="30000"/>
              <a:t>2</a:t>
            </a:r>
            <a:r>
              <a:rPr lang="en-US"/>
              <a:t>, 즉 결정계수 값을 반환. 이 값은 1에 가까울수록 좋음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정량적인 평가는 사이킷런에서 제공하는 다른 평가 도구를 사용할 수 있음(대표적으로 절댓값 오차)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모델을 훈련하고 나서 훈련 세트와 테스트 세트에 대해 모두 평가 점수를 구할 수 있음</a:t>
            </a:r>
            <a:br>
              <a:rPr lang="en-US"/>
            </a:br>
            <a:r>
              <a:rPr lang="en-US"/>
              <a:t>- 훈련 세트의 점수와 테스트 세트의 점수 차이가 크면 좋지 않음</a:t>
            </a:r>
            <a:br>
              <a:rPr lang="en-US"/>
            </a:br>
            <a:r>
              <a:rPr lang="en-US"/>
              <a:t>- 일반적으로 훈련 세트의 점수가 테스트 세트보다 조금 더 높음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과대적합: 만약 테스트 세트의 점수가 너무 낮다면 모델이 훈련 세트에 과도하게 맞춰짐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과소적합: 테스트 세트 점수가 너무 높거나 두 점수가 모두 낮은 경우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과대적합일 경우 모델을 덜 복잡하게 만들어야 함(k-최근접 이웃의 경우 k 값을 늘림)</a:t>
            </a:r>
            <a:endParaRPr/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과소적합일 경우 모델을 더 복잡하게 만들어 줌(k-최근접 이웃의 경우 k 값을 줄임)</a:t>
            </a:r>
            <a:endParaRPr/>
          </a:p>
        </p:txBody>
      </p:sp>
      <p:sp>
        <p:nvSpPr>
          <p:cNvPr id="362" name="Google Shape;362;p2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3-1 k-최근접 이웃 회귀(14)</a:t>
            </a:r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3-1 마무리(1)</a:t>
            </a:r>
            <a:endParaRPr/>
          </a:p>
        </p:txBody>
      </p:sp>
      <p:sp>
        <p:nvSpPr>
          <p:cNvPr id="370" name="Google Shape;370;p2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71" name="Google Shape;371;p2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키워드로 끝나는 핵심 포인트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회귀는 임의의 수치를 예측하는 문제. 따라서 타깃값도 임의의 수치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k-최근접 이웃 회귀는 k-최근접 이웃 알고리즘을 사용해 회귀 문제 해결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가장 가까운 이웃 샘플을 찾고 이 샘플들의 타깃값을 평균하여 예측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결정계수(R</a:t>
            </a:r>
            <a:r>
              <a:rPr lang="en-US" baseline="30000"/>
              <a:t>2</a:t>
            </a:r>
            <a:r>
              <a:rPr lang="en-US"/>
              <a:t>)는 대표적인 회귀 문제의 성능 측정 도구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1에 가까울수록 좋고, 0에 가깝다면 성능이 나쁜 모델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과대적합은 모델의 훈련 세트 성능이 테스트 세트 성능보다 훨씬 높을 때 발생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모델이 훈련 세트에 너무 집착해서 데이터에 내재된 거시적인 패턴을 감지하지 못함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과소적합은 이와 반대로 훈련 세트와 테스트 세트 성능이 모두 동일하게 낮거나 테스트 세트 성능이 오히려 </a:t>
            </a:r>
            <a:br>
              <a:rPr lang="en-US"/>
            </a:br>
            <a:r>
              <a:rPr lang="en-US"/>
              <a:t>더 높을 때 발생. 이런 경우 더 복잡한 모델을 사용해 훈련 세트에 잘 맞는 모델을 만들어야 함</a:t>
            </a:r>
            <a:endParaRPr/>
          </a:p>
        </p:txBody>
      </p:sp>
      <p:sp>
        <p:nvSpPr>
          <p:cNvPr id="372" name="Google Shape;372;p2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3-1 마무리(2)</a:t>
            </a:r>
            <a:endParaRPr/>
          </a:p>
        </p:txBody>
      </p:sp>
      <p:sp>
        <p:nvSpPr>
          <p:cNvPr id="378" name="Google Shape;378;p2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79" name="Google Shape;379;p2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핵심 패키지와 함수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scikit-learn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KNeighborsRegressor: k-최근접 이웃 회귀 모델을 만드는 사이킷런 클래스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mean_absolute_error( ): 회귀 모델의 평균 절댓값 오차를 계산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numpy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reshape( ): 배열의 크기를 바꾸는 메서드</a:t>
            </a:r>
            <a:endParaRPr/>
          </a:p>
        </p:txBody>
      </p:sp>
      <p:sp>
        <p:nvSpPr>
          <p:cNvPr id="380" name="Google Shape;380;p2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3-1 확인 문제</a:t>
            </a:r>
            <a:endParaRPr/>
          </a:p>
        </p:txBody>
      </p:sp>
      <p:sp>
        <p:nvSpPr>
          <p:cNvPr id="386" name="Google Shape;386;p2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770900" cy="5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앞서 만든 k-최근접 이웃 회귀 모델의 k 값을 1, 5, 10으로 바꿔가며 훈련하고, 농어의 길이를 5에서 45까지 바꿔가며 예측을 만들어 그래프로 나타내기. n이 커짐에 따라 모델이 단순해지는 것을 볼 수 있는가? </a:t>
            </a:r>
            <a:r>
              <a:rPr lang="en-US" sz="1600"/>
              <a:t>[노트] 맷플롯립의 plot() 함수는 x축과 y축의 값을 받아 선 그래프를 그려줌</a:t>
            </a:r>
            <a:endParaRPr sz="1600"/>
          </a:p>
        </p:txBody>
      </p:sp>
      <p:sp>
        <p:nvSpPr>
          <p:cNvPr id="388" name="Google Shape;388;p2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389" name="Google Shape;389;p23"/>
          <p:cNvGraphicFramePr/>
          <p:nvPr/>
        </p:nvGraphicFramePr>
        <p:xfrm>
          <a:off x="2955925" y="2396989"/>
          <a:ext cx="6280150" cy="3914849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k-최근접 이웃 회귀 객체를 만듭니다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knr = KNeighborsRegressor()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5에서 45까지 x 좌표를 만듭니다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x = np.arange(5, 45).reshape(-1, 1)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n = 1, 5, 10일 때 예측 결과를 그래프로 그립니다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for n in [1, 5, 10]: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모델을 훈련합니다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knr.n_neighbors =                                         </a:t>
                      </a: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이 라인의 코드를 완성해 보세요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knr.fit(train_input, train_target)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지정한 범위 x에 대한 예측을 구합니다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prediction =                                                    </a:t>
                      </a: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이 라인의 코드를 완성해 보세요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훈련 세트와 예측 결과를 그래프로 그립니다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plt.scatter(train_input, train_target)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plt.plot(x, prediction)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0" name="Google Shape;390;p23"/>
          <p:cNvSpPr/>
          <p:nvPr/>
        </p:nvSpPr>
        <p:spPr>
          <a:xfrm>
            <a:off x="4596954" y="4286762"/>
            <a:ext cx="1352996" cy="168543"/>
          </a:xfrm>
          <a:prstGeom prst="rect">
            <a:avLst/>
          </a:prstGeom>
          <a:solidFill>
            <a:srgbClr val="65DE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3"/>
          <p:cNvSpPr/>
          <p:nvPr/>
        </p:nvSpPr>
        <p:spPr>
          <a:xfrm>
            <a:off x="4176228" y="5061643"/>
            <a:ext cx="1773722" cy="165100"/>
          </a:xfrm>
          <a:prstGeom prst="rect">
            <a:avLst/>
          </a:prstGeom>
          <a:solidFill>
            <a:srgbClr val="65DE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3"/>
          <p:cNvSpPr txBox="1"/>
          <p:nvPr/>
        </p:nvSpPr>
        <p:spPr>
          <a:xfrm>
            <a:off x="382775" y="2673550"/>
            <a:ext cx="1924200" cy="103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134쪽 참고하여 1, 2, 3번 문제 추가해 주세요. </a:t>
            </a:r>
            <a:endParaRPr sz="1800" i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25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50cm 농어의 무게를 예측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앞서 만든 모델을 사용해 이 농어의 무게를 예측하니, 저울에 나온 농어의 무게와 너무 차이가?</a:t>
            </a:r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3-2 선형 회귀(1)</a:t>
            </a:r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401" name="Google Shape;40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6147" y="2658759"/>
            <a:ext cx="3379707" cy="3364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25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k-최근접 이웃의 한계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문제를 재현하기 위해 먼저 1절에서 사용한 데이터와 모델을 준비(소스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http://bit.ly/perch_data</a:t>
            </a:r>
            <a:r>
              <a:rPr lang="en-US"/>
              <a:t>)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407" name="Google Shape;407;p2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3-2 선형 회귀(2)</a:t>
            </a:r>
            <a:endParaRPr/>
          </a:p>
        </p:txBody>
      </p:sp>
      <p:sp>
        <p:nvSpPr>
          <p:cNvPr id="408" name="Google Shape;408;p2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09" name="Google Shape;409;p2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10" name="Google Shape;410;p25"/>
          <p:cNvGraphicFramePr/>
          <p:nvPr/>
        </p:nvGraphicFramePr>
        <p:xfrm>
          <a:off x="1258917" y="2020349"/>
          <a:ext cx="6280150" cy="393193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import numpy as np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perch_length = np.array(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[ 8.4, 13.7, 15.0, 16.2, 17.4, 18.0, 18.7, 19.0, 19.6, 20.0,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21.0, 21.0, 21.0, 21.3, 22.0, 22.0, 22.0, 22.0, 22.0, 22.5,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22.5, 22.7, 23.0, 23.5, 24.0, 24.0, 24.6, 25.0, 25.6, 26.5,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27.3, 27.5, 27.5, 27.5, 28.0, 28.7, 30.0, 32.8, 34.5, 35.0,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36.5, 36.0, 37.0, 37.0, 39.0, 39.0, 39.0, 40.0, 40.0, 40.0,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40.0, 42.0, 43.0, 43.0, 43.5, 44.0]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perch_weight = np.array(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[ 5.9, 32.0, 40.0, 51.5, 70.0, 100.0, 78.0, 80.0, 85.0, 85.0,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110.0, 115.0, 125.0, 130.0, 120.0, 120.0, 130.0, 135.0, 110.0,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130.0, 150.0, 145.0, 150.0, 170.0, 225.0, 145.0, 188.0, 180.0,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197.0, 218.0, 300.0, 260.0, 265.0, 250.0, 250.0, 300.0, 320.0,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514.0, 556.0, 840.0, 685.0, 700.0, 700.0, 690.0, 900.0, 650.0,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820.0, 850.0, 900.0, 1015.0, 820.0, 1100.0, 1000.0, 1100.0,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1000.0, 1000.0]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6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25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k-최근접 이웃의 한계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데이터를 훈련 세트와 테스트 세트로 나누고, 특성 데이터는2 차원 배열로 변환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최근접 이웃 개수를 3으로 하는 모델을 훈련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 모델을 사용해 길이가 50cm인 농어의 무게를 예측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- 50cm 농어의 무게를 1,033g 정도로 예측. 그런데 실제 이 농어의 무게는 훨씬 더 많이 나간다고 함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416" name="Google Shape;416;p2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3-2 선형 회귀(3)</a:t>
            </a:r>
            <a:endParaRPr/>
          </a:p>
        </p:txBody>
      </p:sp>
      <p:sp>
        <p:nvSpPr>
          <p:cNvPr id="417" name="Google Shape;417;p2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18" name="Google Shape;418;p2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19" name="Google Shape;419;p26"/>
          <p:cNvGraphicFramePr/>
          <p:nvPr/>
        </p:nvGraphicFramePr>
        <p:xfrm>
          <a:off x="1685729" y="1908367"/>
          <a:ext cx="6280150" cy="158497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sklearn.model_selection import train_test_split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훈련 세트와 테스트 세트로 나눕니다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train_input, test_input, train_target, test_target = train_test_split(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perch_length, perch_weight, random_state=42)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훈련 세트와 테스트 세트를 2차원 배열로 바꿉니다</a:t>
                      </a:r>
                      <a:endParaRPr sz="1400" b="0" u="none" strike="noStrike" cap="none">
                        <a:solidFill>
                          <a:srgbClr val="1C5A25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train_input = train_input.reshape(-1, 1)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test_input = test_input.reshape(-1, 1)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0" name="Google Shape;420;p26"/>
          <p:cNvGraphicFramePr/>
          <p:nvPr/>
        </p:nvGraphicFramePr>
        <p:xfrm>
          <a:off x="1685729" y="4023471"/>
          <a:ext cx="6280150" cy="94489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sklearn.neighbors import KNeighborsRegressor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knr = KNeighborsRegressor(n_neighbors=3)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k-최근접 이웃 회귀 모델을 훈련합니다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knr.fit(train_input, train_target)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1" name="Google Shape;421;p26"/>
          <p:cNvGraphicFramePr/>
          <p:nvPr/>
        </p:nvGraphicFramePr>
        <p:xfrm>
          <a:off x="1657985" y="5473200"/>
          <a:ext cx="2938975" cy="30481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293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print(knr.predict([[50]]))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2" name="Google Shape;422;p26"/>
          <p:cNvCxnSpPr/>
          <p:nvPr/>
        </p:nvCxnSpPr>
        <p:spPr>
          <a:xfrm>
            <a:off x="4800599" y="5642691"/>
            <a:ext cx="29260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3" name="Google Shape;423;p26"/>
          <p:cNvSpPr txBox="1"/>
          <p:nvPr/>
        </p:nvSpPr>
        <p:spPr>
          <a:xfrm>
            <a:off x="5296853" y="5440642"/>
            <a:ext cx="2103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[1033.33333333]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25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k-최근접 이웃의 한계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사이킷런의 k-최근접 이웃 모델의 kneighbors( ) 메서드를 사용하여, 훈련 세트와 50cm 농어 </a:t>
            </a:r>
            <a:br>
              <a:rPr lang="en-US"/>
            </a:br>
            <a:r>
              <a:rPr lang="en-US"/>
              <a:t>그리고 이 농어의 최근접 이웃을 산점도에 표시</a:t>
            </a:r>
            <a:endParaRPr/>
          </a:p>
        </p:txBody>
      </p:sp>
      <p:sp>
        <p:nvSpPr>
          <p:cNvPr id="429" name="Google Shape;429;p2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3-2 선형 회귀(4)</a:t>
            </a:r>
            <a:endParaRPr/>
          </a:p>
        </p:txBody>
      </p:sp>
      <p:sp>
        <p:nvSpPr>
          <p:cNvPr id="430" name="Google Shape;430;p2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31" name="Google Shape;431;p2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32" name="Google Shape;432;p27"/>
          <p:cNvGraphicFramePr/>
          <p:nvPr/>
        </p:nvGraphicFramePr>
        <p:xfrm>
          <a:off x="1739883" y="2346573"/>
          <a:ext cx="4173100" cy="329185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1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import matplotlib.pyplot as plt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50cm 농어의 이웃을 구합니다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distances, indexes = knr.kneighbors([[50]])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훈련 세트의 산점도를 그립니다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plt.scatter(train_input,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훈련 세트 중에서 이웃 샘플만 다시 그립니다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plt.scatter(train_input[indexes], train_target[indexes], marker='D’)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50cm 농어 데이터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plt.scatter(50, 1033, marker='^')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33" name="Google Shape;433;p27"/>
          <p:cNvCxnSpPr/>
          <p:nvPr/>
        </p:nvCxnSpPr>
        <p:spPr>
          <a:xfrm>
            <a:off x="6127349" y="3863559"/>
            <a:ext cx="29260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34" name="Google Shape;43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4331" y="2223701"/>
            <a:ext cx="5219344" cy="3414712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7"/>
          <p:cNvSpPr txBox="1"/>
          <p:nvPr/>
        </p:nvSpPr>
        <p:spPr>
          <a:xfrm>
            <a:off x="5783978" y="5836757"/>
            <a:ext cx="6108192" cy="84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산점도를 보면 길이가 커질수록 농어의 무게가 증가하는 경향이  보임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하지만 50cm 농어에서 가장 가까운 것은 45cm 근방이기 때문에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k-최근접 이웃 알고리즘은 이 샘플들의 무게를 평균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25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k-최근접 이웃의 한계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이웃 샘플의 타깃 평균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모델이 예측했던 값과 정확히 일치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k-최근접 이웃 회귀는 가장 가까운 샘플을 찾아 타깃을 평균</a:t>
            </a:r>
            <a:br>
              <a:rPr lang="en-US"/>
            </a:br>
            <a:r>
              <a:rPr lang="en-US"/>
              <a:t>따라서 새로운 샘플이 훈련 세트의 범위를 벗어나면 엉뚱한 값을 예측할 수 있음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예를 들어 길이가 100cm인 농어도 여전히 1,033g으로 예측</a:t>
            </a:r>
            <a:endParaRPr/>
          </a:p>
        </p:txBody>
      </p:sp>
      <p:sp>
        <p:nvSpPr>
          <p:cNvPr id="441" name="Google Shape;441;p2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3-2 선형 회귀(5)</a:t>
            </a:r>
            <a:endParaRPr/>
          </a:p>
        </p:txBody>
      </p:sp>
      <p:sp>
        <p:nvSpPr>
          <p:cNvPr id="442" name="Google Shape;442;p2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43" name="Google Shape;443;p2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44" name="Google Shape;444;p28"/>
          <p:cNvGraphicFramePr/>
          <p:nvPr/>
        </p:nvGraphicFramePr>
        <p:xfrm>
          <a:off x="1695156" y="1897815"/>
          <a:ext cx="4173100" cy="30481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1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print(np.mean(train_target[indexes]))</a:t>
                      </a:r>
                      <a:endParaRPr/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5" name="Google Shape;445;p28"/>
          <p:cNvCxnSpPr/>
          <p:nvPr/>
        </p:nvCxnSpPr>
        <p:spPr>
          <a:xfrm>
            <a:off x="6055897" y="2069432"/>
            <a:ext cx="25569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6" name="Google Shape;446;p28"/>
          <p:cNvSpPr txBox="1"/>
          <p:nvPr/>
        </p:nvSpPr>
        <p:spPr>
          <a:xfrm>
            <a:off x="6499244" y="1865549"/>
            <a:ext cx="26029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1033.3333333333333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7" name="Google Shape;447;p28"/>
          <p:cNvGraphicFramePr/>
          <p:nvPr/>
        </p:nvGraphicFramePr>
        <p:xfrm>
          <a:off x="1695156" y="3626960"/>
          <a:ext cx="4173100" cy="30481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1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print(knr.predict([[100]]))</a:t>
                      </a:r>
                      <a:endParaRPr/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8" name="Google Shape;448;p28"/>
          <p:cNvCxnSpPr/>
          <p:nvPr/>
        </p:nvCxnSpPr>
        <p:spPr>
          <a:xfrm>
            <a:off x="6055897" y="3798577"/>
            <a:ext cx="25569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9" name="Google Shape;449;p28"/>
          <p:cNvSpPr txBox="1"/>
          <p:nvPr/>
        </p:nvSpPr>
        <p:spPr>
          <a:xfrm>
            <a:off x="6499244" y="3594694"/>
            <a:ext cx="26029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[1033.33333333]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0" name="Google Shape;450;p28"/>
          <p:cNvGraphicFramePr/>
          <p:nvPr/>
        </p:nvGraphicFramePr>
        <p:xfrm>
          <a:off x="1695155" y="4130315"/>
          <a:ext cx="4173100" cy="222505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1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100cm 농어의 이웃을 구합니다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distances, indexes = knr.kneighbors([[100]])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훈련 세트의 산점도를 그립니다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plt.scatter(train_input,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훈련 세트 중에서 이웃 샘플만 다시 그립니다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plt.scatter(train_input[indexes], train_target[indexes], marker='D')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100cm 농어 데이터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plt.scatter(100, 1033, marker='^')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/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1" name="Google Shape;451;p28"/>
          <p:cNvCxnSpPr/>
          <p:nvPr/>
        </p:nvCxnSpPr>
        <p:spPr>
          <a:xfrm>
            <a:off x="6055897" y="5173759"/>
            <a:ext cx="25569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52" name="Google Shape;45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9244" y="3976653"/>
            <a:ext cx="4059038" cy="26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"/>
          <p:cNvSpPr txBox="1">
            <a:spLocks noGrp="1"/>
          </p:cNvSpPr>
          <p:nvPr>
            <p:ph type="body" idx="1"/>
          </p:nvPr>
        </p:nvSpPr>
        <p:spPr>
          <a:xfrm>
            <a:off x="487014" y="815007"/>
            <a:ext cx="11509913" cy="525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선형 회귀(linear regression)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선형 회귀는 널리 사용되는 대표적인 회귀 알고리즘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비교적 간단하고 성능이 뛰어나기 때문에 맨 처음 배우는 머신러닝 알고리즘 중 하나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선형이란 말에서 짐작할 수 있듯이 특성이 하나인 경우 어떤 직선을 학습하는 알고리즘</a:t>
            </a:r>
            <a:endParaRPr/>
          </a:p>
        </p:txBody>
      </p:sp>
      <p:sp>
        <p:nvSpPr>
          <p:cNvPr id="458" name="Google Shape;458;p2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3-2 선형 회귀(6)</a:t>
            </a:r>
            <a:endParaRPr/>
          </a:p>
        </p:txBody>
      </p:sp>
      <p:sp>
        <p:nvSpPr>
          <p:cNvPr id="459" name="Google Shape;459;p2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60" name="Google Shape;460;p2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461" name="Google Shape;46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714" y="2601516"/>
            <a:ext cx="10196512" cy="2180757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9"/>
          <p:cNvSpPr txBox="1"/>
          <p:nvPr/>
        </p:nvSpPr>
        <p:spPr>
          <a:xfrm>
            <a:off x="1463040" y="5005420"/>
            <a:ext cx="3029712" cy="136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Malgun Gothic"/>
              <a:buChar char="▲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그래프 ❶은 모든 농어의 무게를 하나로 예측.</a:t>
            </a:r>
            <a:b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이 직선의 위치가 만약 훈련 세트의 평균에 가깝다면 R</a:t>
            </a:r>
            <a:r>
              <a:rPr lang="en-US" sz="1400" baseline="300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는 0에 </a:t>
            </a:r>
            <a:b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가까운 값이 됨</a:t>
            </a:r>
            <a:endParaRPr/>
          </a:p>
        </p:txBody>
      </p:sp>
      <p:sp>
        <p:nvSpPr>
          <p:cNvPr id="463" name="Google Shape;463;p29"/>
          <p:cNvSpPr txBox="1"/>
          <p:nvPr/>
        </p:nvSpPr>
        <p:spPr>
          <a:xfrm>
            <a:off x="4949952" y="5005420"/>
            <a:ext cx="3029712" cy="136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Malgun Gothic"/>
              <a:buChar char="▲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그래프 ❷는 완전히 반대로 예측</a:t>
            </a:r>
            <a:b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길이가 작은 농어의 무게가 높고 길이가 큰 농어의 무게가 낮음.</a:t>
            </a:r>
            <a:b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이렇게 예측을 반대로 하면 R</a:t>
            </a:r>
            <a:r>
              <a:rPr lang="en-US" sz="1400" baseline="300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가 음수가 될 수 있음</a:t>
            </a:r>
            <a:endParaRPr/>
          </a:p>
        </p:txBody>
      </p:sp>
      <p:sp>
        <p:nvSpPr>
          <p:cNvPr id="464" name="Google Shape;464;p29"/>
          <p:cNvSpPr txBox="1"/>
          <p:nvPr/>
        </p:nvSpPr>
        <p:spPr>
          <a:xfrm>
            <a:off x="8359012" y="5005420"/>
            <a:ext cx="3138043" cy="84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Malgun Gothic"/>
              <a:buChar char="▲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그래프 ❸이 가장 적합한 직선.</a:t>
            </a:r>
            <a:b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이런 직선을 머신러닝 알고리즘이 자동으로 찾을 수 있음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83" name="Google Shape;183;p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이 책의 학습 목표</a:t>
            </a:r>
            <a:endParaRPr/>
          </a:p>
        </p:txBody>
      </p:sp>
      <p:sp>
        <p:nvSpPr>
          <p:cNvPr id="184" name="Google Shape;184;p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sp>
        <p:nvSpPr>
          <p:cNvPr id="185" name="Google Shape;185;p3"/>
          <p:cNvSpPr txBox="1"/>
          <p:nvPr/>
        </p:nvSpPr>
        <p:spPr>
          <a:xfrm>
            <a:off x="487015" y="908845"/>
            <a:ext cx="11281052" cy="540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01: 나의 첫 머신러닝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인공지능, 머신러닝, 딥러닝의 차이점을 이해합니다.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구글 코랩 사용법을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 번째 머신러닝 프로그램을 만들고 머신러닝의 기본 작동 원리를 이해합니다.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02: 데이터 다루기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머신러닝 알고리즘에 주입할 데이터를 준비하는 방법을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형태가 알고리즘에 미치는 영향을 이해합니다.</a:t>
            </a:r>
            <a:endParaRPr/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03: 회귀 알고리즘과 모델 규제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학습 알고리즘의 한 종류인 회귀 알고리즘에 대해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선형 회귀 알고리즘의 장단점을 이해합니다.</a:t>
            </a:r>
            <a:endParaRPr/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04: 다양한 분류 알고리즘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로지스틱 회귀, 확률적 경사 하강법과 같은 분류 알고리즘을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이진 분류와 다중 분류의 차이를 이해하고 클래스별 확률을 예측합니다.</a:t>
            </a:r>
            <a:endParaRPr/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05: 트리 알고리즘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성능이 좋고 이해하기 쉬운 트리 알고리즘에 대해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알고리즘의 성능을 최대화하기 위한 하이퍼파라미터 튜닝을 실습합니다.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트리를 합쳐 일반화 성능을 높일 수 있는 앙상블 모델을 배웁니다.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25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선형 회귀(linear regression)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사이킷런은 sklearn.linear_model 패키지 아래에 LinearRegression 클래스로 선형 회귀 알고리즘을 구현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 클래스의 객체를 만들어 훈련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사이킷런의 모델 클래스들은 훈련, 평가, 예측하는 메서드 이름이 모두 동일</a:t>
            </a:r>
            <a:br>
              <a:rPr lang="en-US"/>
            </a:br>
            <a:r>
              <a:rPr lang="en-US"/>
              <a:t>- 즉, LinearRegression 클래스에도 fit( ), score( ), predict( ) 메서드가 있음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470" name="Google Shape;470;p3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3-2 선형 회귀(7)</a:t>
            </a:r>
            <a:endParaRPr/>
          </a:p>
        </p:txBody>
      </p:sp>
      <p:sp>
        <p:nvSpPr>
          <p:cNvPr id="471" name="Google Shape;471;p3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72" name="Google Shape;472;p3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73" name="Google Shape;473;p30"/>
          <p:cNvGraphicFramePr/>
          <p:nvPr/>
        </p:nvGraphicFramePr>
        <p:xfrm>
          <a:off x="1645415" y="3304848"/>
          <a:ext cx="4553775" cy="179833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55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sklearn.linear_model import LinearRegression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lr = LinearRegression()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1C5A25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선형 회귀 모델을 훈련합니다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lr.fit(train_input,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1C5A25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50cm 농어에 대해 예측합니다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print(lr.predict([[50]]))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4" name="Google Shape;474;p30"/>
          <p:cNvCxnSpPr/>
          <p:nvPr/>
        </p:nvCxnSpPr>
        <p:spPr>
          <a:xfrm>
            <a:off x="6530009" y="4116497"/>
            <a:ext cx="499872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5" name="Google Shape;475;p30"/>
          <p:cNvSpPr txBox="1"/>
          <p:nvPr/>
        </p:nvSpPr>
        <p:spPr>
          <a:xfrm>
            <a:off x="7360698" y="3931831"/>
            <a:ext cx="23103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[1241.83860323]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25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선형 회귀(linear regression)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k-최근접 이웃 회귀를 사용했을 때와 달리 선형 회귀는 50cm 농어의 무게를 아주 높게 예측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선형 회귀가 학습한 직선을 그려 보고 어떻게 이런 값이 나왔는지 알아보기</a:t>
            </a: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LinearRegression 클래스가 찾은 a와 b는 lr 객체의 coef_와 intercept_ 속성에 저장돼 있음</a:t>
            </a:r>
            <a:endParaRPr/>
          </a:p>
        </p:txBody>
      </p:sp>
      <p:sp>
        <p:nvSpPr>
          <p:cNvPr id="481" name="Google Shape;481;p3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3-2 선형 회귀(8)</a:t>
            </a:r>
            <a:endParaRPr/>
          </a:p>
        </p:txBody>
      </p:sp>
      <p:sp>
        <p:nvSpPr>
          <p:cNvPr id="482" name="Google Shape;482;p3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83" name="Google Shape;483;p3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484" name="Google Shape;48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6119" y="2512336"/>
            <a:ext cx="4208418" cy="2450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5" name="Google Shape;485;p31"/>
          <p:cNvGraphicFramePr/>
          <p:nvPr/>
        </p:nvGraphicFramePr>
        <p:xfrm>
          <a:off x="1704582" y="5625600"/>
          <a:ext cx="3222125" cy="30481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322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print(lr.coef_, lr.intercept_)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6" name="Google Shape;486;p31"/>
          <p:cNvCxnSpPr/>
          <p:nvPr/>
        </p:nvCxnSpPr>
        <p:spPr>
          <a:xfrm>
            <a:off x="5266550" y="5804462"/>
            <a:ext cx="451104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7" name="Google Shape;487;p31"/>
          <p:cNvSpPr txBox="1"/>
          <p:nvPr/>
        </p:nvSpPr>
        <p:spPr>
          <a:xfrm>
            <a:off x="6057506" y="5593334"/>
            <a:ext cx="40294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[39.01714496] -709.0186449535477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선형 회귀(linear regression)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농어의 길이 15에서 50까지 직선으로 나타내고, 훈련 세트의 산점도 확인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이 직선을 그리려면 앞에서 구한 기울기와 절편을 사용하여 (15, 15×39-709)와  (50, 50×39-709) 두 점을 이으면 됨</a:t>
            </a: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훈련 세트와 테스트 세트에 대한 R</a:t>
            </a:r>
            <a:r>
              <a:rPr lang="en-US" baseline="30000"/>
              <a:t>2</a:t>
            </a:r>
            <a:r>
              <a:rPr lang="en-US"/>
              <a:t> 점수 확인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훈련 세트와 테스트 세트의 점수가 조금 차이남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훈련 세트의 점수도 높지 않아 전체적으로 과소적합되었다고 볼 수 있음</a:t>
            </a:r>
            <a:endParaRPr/>
          </a:p>
        </p:txBody>
      </p:sp>
      <p:sp>
        <p:nvSpPr>
          <p:cNvPr id="493" name="Google Shape;493;p3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3-2 선형 회귀(8)</a:t>
            </a:r>
            <a:endParaRPr/>
          </a:p>
        </p:txBody>
      </p:sp>
      <p:sp>
        <p:nvSpPr>
          <p:cNvPr id="494" name="Google Shape;494;p3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95" name="Google Shape;495;p3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96" name="Google Shape;496;p32"/>
          <p:cNvGraphicFramePr/>
          <p:nvPr/>
        </p:nvGraphicFramePr>
        <p:xfrm>
          <a:off x="2147642" y="2230051"/>
          <a:ext cx="4209675" cy="222505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훈련 세트의 산점도를 그립니다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plt.scatter(train_input,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1C5A25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15에서 50까지 1차 방정식 그래프를 그립니다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plt.plot([15, 50], [15*lr.coef_+lr.intercept_, 50*lr.coef_+lr.intercept_])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1C5A25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50cm 농어 데이터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plt.scatter(50, 1241.8, marker='^')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7" name="Google Shape;497;p32"/>
          <p:cNvCxnSpPr/>
          <p:nvPr/>
        </p:nvCxnSpPr>
        <p:spPr>
          <a:xfrm>
            <a:off x="6600639" y="3332264"/>
            <a:ext cx="3746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98" name="Google Shape;49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8634" y="2147588"/>
            <a:ext cx="3796546" cy="24782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9" name="Google Shape;499;p32"/>
          <p:cNvGraphicFramePr/>
          <p:nvPr>
            <p:extLst>
              <p:ext uri="{D42A27DB-BD31-4B8C-83A1-F6EECF244321}">
                <p14:modId xmlns:p14="http://schemas.microsoft.com/office/powerpoint/2010/main" val="2009202234"/>
              </p:ext>
            </p:extLst>
          </p:nvPr>
        </p:nvGraphicFramePr>
        <p:xfrm>
          <a:off x="1895042" y="4911140"/>
          <a:ext cx="4462275" cy="51817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46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print(lr.score(train_input, train_target)) </a:t>
                      </a: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훈련 세트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print(lr.score(test_input, test_target)) </a:t>
                      </a: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테스트 세트</a:t>
                      </a:r>
                      <a:endParaRPr/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00" name="Google Shape;500;p32"/>
          <p:cNvCxnSpPr/>
          <p:nvPr/>
        </p:nvCxnSpPr>
        <p:spPr>
          <a:xfrm>
            <a:off x="6779428" y="5170220"/>
            <a:ext cx="402336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1" name="Google Shape;501;p32"/>
          <p:cNvSpPr txBox="1"/>
          <p:nvPr/>
        </p:nvSpPr>
        <p:spPr>
          <a:xfrm>
            <a:off x="7603878" y="4847054"/>
            <a:ext cx="25054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0.9398463339976039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0.8247503123313558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3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다항 회귀(polynomial regression)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최적의 곡선을 찾기</a:t>
            </a:r>
            <a:endParaRPr/>
          </a:p>
        </p:txBody>
      </p:sp>
      <p:sp>
        <p:nvSpPr>
          <p:cNvPr id="507" name="Google Shape;507;p3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3-2 선형 회귀(9)</a:t>
            </a:r>
            <a:endParaRPr/>
          </a:p>
        </p:txBody>
      </p:sp>
      <p:sp>
        <p:nvSpPr>
          <p:cNvPr id="508" name="Google Shape;508;p3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09" name="Google Shape;509;p3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510" name="Google Shape;51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0913" y="2261133"/>
            <a:ext cx="5290174" cy="353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다항 회귀(polynomial regression)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농어의 길이를 제곱해서 원래 데이터 앞에 추가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column_stack( ) 함수 사용: train_input을 제곱한 것과 train_input </a:t>
            </a:r>
            <a:br>
              <a:rPr lang="en-US"/>
            </a:br>
            <a:r>
              <a:rPr lang="en-US"/>
              <a:t>두 배열을 나란히 붙이면 됨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데이터셋 크기 확인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원래 특성인 길이를 제곱하여 왼쪽 열에 추가했기 때문에 </a:t>
            </a:r>
            <a:br>
              <a:rPr lang="en-US"/>
            </a:br>
            <a:r>
              <a:rPr lang="en-US"/>
              <a:t>훈련 세트와 테스트 세트 모두 열이 2개로 늘어남</a:t>
            </a:r>
            <a:endParaRPr/>
          </a:p>
        </p:txBody>
      </p:sp>
      <p:sp>
        <p:nvSpPr>
          <p:cNvPr id="516" name="Google Shape;516;p3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3-2 선형 회귀(10)</a:t>
            </a:r>
            <a:endParaRPr/>
          </a:p>
        </p:txBody>
      </p:sp>
      <p:sp>
        <p:nvSpPr>
          <p:cNvPr id="517" name="Google Shape;517;p3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18" name="Google Shape;518;p3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519" name="Google Shape;51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5301" y="665363"/>
            <a:ext cx="2838641" cy="55272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0" name="Google Shape;520;p34"/>
          <p:cNvGraphicFramePr/>
          <p:nvPr/>
        </p:nvGraphicFramePr>
        <p:xfrm>
          <a:off x="1704582" y="2750235"/>
          <a:ext cx="5063100" cy="51817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506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train_poly = np.column_stack((train_input ** 2, train_input))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test_poly = np.column_stack((test_input ** 2, test_input))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1" name="Google Shape;521;p34"/>
          <p:cNvGraphicFramePr/>
          <p:nvPr/>
        </p:nvGraphicFramePr>
        <p:xfrm>
          <a:off x="1704582" y="3932219"/>
          <a:ext cx="3331850" cy="30481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33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print(train_poly.shape, test_poly.shape)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2" name="Google Shape;522;p34"/>
          <p:cNvCxnSpPr/>
          <p:nvPr/>
        </p:nvCxnSpPr>
        <p:spPr>
          <a:xfrm>
            <a:off x="5236455" y="4081875"/>
            <a:ext cx="29260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3" name="Google Shape;523;p34"/>
          <p:cNvSpPr txBox="1"/>
          <p:nvPr/>
        </p:nvSpPr>
        <p:spPr>
          <a:xfrm>
            <a:off x="5729091" y="3897209"/>
            <a:ext cx="17135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(42, 2) (14, 2)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5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다항 회귀(polynomial regression)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train_poly를 사용해 선형 회귀 모델을 다시 훈련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모델이 훈련한 계수와 절편을 출력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 모델이 학습한 그래프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이런 방정식을 다항식(polynomial)이라 부르며 다항식을 사용한 선형 회귀를 다항 회귀라 함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529" name="Google Shape;529;p3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3-2 선형 회귀(11)</a:t>
            </a:r>
            <a:endParaRPr/>
          </a:p>
        </p:txBody>
      </p:sp>
      <p:sp>
        <p:nvSpPr>
          <p:cNvPr id="530" name="Google Shape;530;p3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531" name="Google Shape;531;p3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532" name="Google Shape;532;p35"/>
          <p:cNvGraphicFramePr/>
          <p:nvPr/>
        </p:nvGraphicFramePr>
        <p:xfrm>
          <a:off x="1723436" y="1937950"/>
          <a:ext cx="3331850" cy="73153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33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lr = LinearRegression()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lr.fit(train_poly,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print(lr.predict([[50**2, 50]]))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3" name="Google Shape;533;p35"/>
          <p:cNvCxnSpPr/>
          <p:nvPr/>
        </p:nvCxnSpPr>
        <p:spPr>
          <a:xfrm>
            <a:off x="5228160" y="2304639"/>
            <a:ext cx="29260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4" name="Google Shape;534;p35"/>
          <p:cNvSpPr txBox="1"/>
          <p:nvPr/>
        </p:nvSpPr>
        <p:spPr>
          <a:xfrm>
            <a:off x="5708030" y="2119973"/>
            <a:ext cx="19219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[1573.98423528]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5" name="Google Shape;535;p35"/>
          <p:cNvGraphicFramePr/>
          <p:nvPr/>
        </p:nvGraphicFramePr>
        <p:xfrm>
          <a:off x="1748390" y="3354479"/>
          <a:ext cx="3331850" cy="30481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33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print(lr.coef_, lr.intercept_)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6" name="Google Shape;536;p35"/>
          <p:cNvCxnSpPr/>
          <p:nvPr/>
        </p:nvCxnSpPr>
        <p:spPr>
          <a:xfrm>
            <a:off x="5273310" y="3539145"/>
            <a:ext cx="29260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7" name="Google Shape;537;p35"/>
          <p:cNvSpPr txBox="1"/>
          <p:nvPr/>
        </p:nvSpPr>
        <p:spPr>
          <a:xfrm>
            <a:off x="5753179" y="3354479"/>
            <a:ext cx="5223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[ 1.01433211 -21.55792498] 116.0502107827827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5"/>
          <p:cNvSpPr txBox="1"/>
          <p:nvPr/>
        </p:nvSpPr>
        <p:spPr>
          <a:xfrm>
            <a:off x="1626964" y="4382334"/>
            <a:ext cx="46150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무게 = 1.01 × 길이</a:t>
            </a:r>
            <a:r>
              <a:rPr lang="en-US" sz="1400" b="1" i="1" baseline="300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400" b="1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 - 21.6 × 길이 + 116.05</a:t>
            </a:r>
            <a:endParaRPr sz="1400" b="1" i="1">
              <a:solidFill>
                <a:srgbClr val="1C5A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다항 회귀(polynomial regression)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훈련 세트의 산점도에 그래프로 그리고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짧은 직선을 이어서 그리면 마치 곡선처럼 표현 가능(여기에서는 1씩 짧게 끊어서 그리기)</a:t>
            </a: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훈련 세트와 테스트 세트의 R</a:t>
            </a:r>
            <a:r>
              <a:rPr lang="en-US" baseline="30000"/>
              <a:t>2</a:t>
            </a:r>
            <a:r>
              <a:rPr lang="en-US"/>
              <a:t> 점수를 평가</a:t>
            </a:r>
            <a:endParaRPr/>
          </a:p>
        </p:txBody>
      </p:sp>
      <p:sp>
        <p:nvSpPr>
          <p:cNvPr id="544" name="Google Shape;544;p3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3-2 선형 회귀(12)</a:t>
            </a:r>
            <a:endParaRPr/>
          </a:p>
        </p:txBody>
      </p:sp>
      <p:sp>
        <p:nvSpPr>
          <p:cNvPr id="545" name="Google Shape;545;p3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546" name="Google Shape;546;p3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547" name="Google Shape;547;p36"/>
          <p:cNvGraphicFramePr/>
          <p:nvPr/>
        </p:nvGraphicFramePr>
        <p:xfrm>
          <a:off x="2108462" y="2308931"/>
          <a:ext cx="5388875" cy="265177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538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0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1C5A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구간별 직선을 그리기 위해 15에서 49까지 정수 배열을 만듭니다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point = np.arange(15, 50)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1C5A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rgbClr val="1C5A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훈련 세트의 산점도를 그립니다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plt.scatter(train_input, train_target)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rgbClr val="1C5A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15에서 49까지 2차 방정식 그래프를 그립니다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plt.plot(point, 1.01*point**2 - 21.6*point + 116.05)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>
                        <a:solidFill>
                          <a:srgbClr val="1C5A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rgbClr val="1C5A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50cm 농어 데이터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plt.scatter(50, 1574, marker='^')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plt.show() </a:t>
                      </a:r>
                      <a:endParaRPr sz="11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8" name="Google Shape;54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0995" y="2274193"/>
            <a:ext cx="4076918" cy="266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9" name="Google Shape;549;p36"/>
          <p:cNvCxnSpPr/>
          <p:nvPr/>
        </p:nvCxnSpPr>
        <p:spPr>
          <a:xfrm>
            <a:off x="7621711" y="3609139"/>
            <a:ext cx="240245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550" name="Google Shape;550;p36"/>
          <p:cNvGraphicFramePr/>
          <p:nvPr/>
        </p:nvGraphicFramePr>
        <p:xfrm>
          <a:off x="1690075" y="5510798"/>
          <a:ext cx="3752075" cy="51817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375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print(lr.score(train_poly, train_target))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print(lr.score(test_poly, test_target))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1" name="Google Shape;551;p36"/>
          <p:cNvSpPr txBox="1"/>
          <p:nvPr/>
        </p:nvSpPr>
        <p:spPr>
          <a:xfrm>
            <a:off x="6408060" y="5469208"/>
            <a:ext cx="29077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0.9706807451768623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0.9775935108325122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2" name="Google Shape;552;p36"/>
          <p:cNvCxnSpPr/>
          <p:nvPr/>
        </p:nvCxnSpPr>
        <p:spPr>
          <a:xfrm>
            <a:off x="5766612" y="5791761"/>
            <a:ext cx="316992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선형 회귀로 훈련 세트 범위 밖의 샘플 예측(문제해결 과정)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문제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k-최근접 이웃 회귀를 사용해서 농어의 무게를 예측했을 때 발생하는 큰 문제는 훈련 세트 범위 밖의 샘플을 예측할 수 없다는 점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k-최근접 이웃 회귀는 아무리 멀리 떨어져 있더라도 무조건 가장 가까운 샘플의 타깃을 평균하여 예측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해결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선형 회귀 사용하여 최적의 직선의 방정식을 찾는 것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사이킷런의 LinearRegression 클래스를 사용하면 k-최근접 이웃 알고리즘을 사용했을 때와 동일한 </a:t>
            </a:r>
            <a:br>
              <a:rPr lang="en-US"/>
            </a:br>
            <a:r>
              <a:rPr lang="en-US"/>
              <a:t>방식으로 모델을 훈련하고 예측에 사용할 수 있음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직선의 최적의 기울기와 절편값들은 선형 회귀 모델의 coef_와 intercept_ 속성에 저장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직선 모델은 단순하여 농어의 무게가 음수일 수도 있ㅇ기 때문에, 다항 회귀를 사용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농어의 길이를 제곱하여 훈련 세트에 추가한 다음 선형 회귀 모델을 다시 훈련 - 이 모델은 2차 방정식의 그래프 형태를 학습하였고 훈련세트가 분포된 형태를 잘 표현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훈련 세트와 테스트 세트의 성능이 단순한 선형 회귀보다 훨씬 높아짐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하지만 훈련 세트 성능보다 테스트 세트 성능이 조금 높은 것으로 보아 과소적합된 경향이 아직 남음</a:t>
            </a:r>
            <a:endParaRPr/>
          </a:p>
        </p:txBody>
      </p:sp>
      <p:sp>
        <p:nvSpPr>
          <p:cNvPr id="558" name="Google Shape;558;p3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3-2 선형 회귀(13)</a:t>
            </a:r>
            <a:endParaRPr/>
          </a:p>
        </p:txBody>
      </p:sp>
      <p:sp>
        <p:nvSpPr>
          <p:cNvPr id="559" name="Google Shape;559;p3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60" name="Google Shape;560;p3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3-2 마무리</a:t>
            </a:r>
            <a:endParaRPr/>
          </a:p>
        </p:txBody>
      </p:sp>
      <p:sp>
        <p:nvSpPr>
          <p:cNvPr id="566" name="Google Shape;566;p3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567" name="Google Shape;567;p3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키워드로 끝나는 핵심 포인트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선형 회귀는 특성과 타깃 사이의 관계를 가장 잘 나타내는 선형 방정식을 찾음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특성이 하나면 직선 방정식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선형 회귀가 찾은 특성과 타깃 사이의 관계는 선형 방정식의 계수 또는 가중치에 저장됨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머신러닝에서 종종 가중치는 방정식의 기울기와 절편을 모두 의미하는 경우가 많음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모델 파라미터는 선형 회귀가 찾은 가중치처럼 머신러닝 모델이 특성에서 학습한 파라미터를 말함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다항 회귀는 다항식을 사용하여 특성과 타깃 사이의 관계를 나타냄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 함수는 비선형일 수 있지만 여전히 선형 회귀로 표현할 수 있음</a:t>
            </a:r>
            <a:endParaRPr/>
          </a:p>
          <a:p>
            <a:pPr marL="22860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핵심 패키지와 함수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scikit-learn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LinearRegression: 사이킷런의 선형 회귀 클래스</a:t>
            </a:r>
            <a:endParaRPr/>
          </a:p>
        </p:txBody>
      </p:sp>
      <p:sp>
        <p:nvSpPr>
          <p:cNvPr id="568" name="Google Shape;568;p3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3-2 확인 문제</a:t>
            </a:r>
            <a:endParaRPr/>
          </a:p>
        </p:txBody>
      </p:sp>
      <p:sp>
        <p:nvSpPr>
          <p:cNvPr id="574" name="Google Shape;574;p3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575" name="Google Shape;575;p3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00" cy="5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dirty="0" err="1"/>
              <a:t>선형</a:t>
            </a:r>
            <a:r>
              <a:rPr lang="en-US" dirty="0"/>
              <a:t> </a:t>
            </a:r>
            <a:r>
              <a:rPr lang="en-US" dirty="0" err="1"/>
              <a:t>회귀</a:t>
            </a:r>
            <a:r>
              <a:rPr lang="en-US" dirty="0"/>
              <a:t> </a:t>
            </a:r>
            <a:r>
              <a:rPr lang="en-US" dirty="0" err="1"/>
              <a:t>모델이</a:t>
            </a:r>
            <a:r>
              <a:rPr lang="en-US" dirty="0"/>
              <a:t> </a:t>
            </a:r>
            <a:r>
              <a:rPr lang="en-US" dirty="0" err="1"/>
              <a:t>찾은</a:t>
            </a:r>
            <a:r>
              <a:rPr lang="en-US" dirty="0"/>
              <a:t> </a:t>
            </a:r>
            <a:r>
              <a:rPr lang="en-US" dirty="0" err="1"/>
              <a:t>방정식의</a:t>
            </a:r>
            <a:r>
              <a:rPr lang="en-US" dirty="0"/>
              <a:t> </a:t>
            </a:r>
            <a:r>
              <a:rPr lang="en-US" dirty="0" err="1"/>
              <a:t>계수를</a:t>
            </a:r>
            <a:r>
              <a:rPr lang="en-US" dirty="0"/>
              <a:t> </a:t>
            </a:r>
            <a:r>
              <a:rPr lang="en-US" dirty="0" err="1"/>
              <a:t>무엇이라고</a:t>
            </a:r>
            <a:r>
              <a:rPr lang="en-US" dirty="0"/>
              <a:t> </a:t>
            </a:r>
            <a:r>
              <a:rPr lang="en-US" dirty="0" err="1"/>
              <a:t>부르나</a:t>
            </a:r>
            <a:r>
              <a:rPr lang="en-US" dirty="0"/>
              <a:t>?</a:t>
            </a:r>
            <a:endParaRPr dirty="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① </a:t>
            </a:r>
            <a:r>
              <a:rPr lang="en-US" dirty="0" err="1"/>
              <a:t>회귀</a:t>
            </a:r>
            <a:r>
              <a:rPr lang="en-US" dirty="0"/>
              <a:t> </a:t>
            </a:r>
            <a:r>
              <a:rPr lang="en-US" dirty="0" err="1"/>
              <a:t>파라미터</a:t>
            </a:r>
            <a:r>
              <a:rPr lang="en-US" dirty="0"/>
              <a:t>	② </a:t>
            </a:r>
            <a:r>
              <a:rPr lang="en-US" dirty="0" err="1"/>
              <a:t>선형</a:t>
            </a:r>
            <a:r>
              <a:rPr lang="en-US" dirty="0"/>
              <a:t> </a:t>
            </a:r>
            <a:r>
              <a:rPr lang="en-US" dirty="0" err="1"/>
              <a:t>파라미터</a:t>
            </a:r>
            <a:r>
              <a:rPr lang="en-US" dirty="0"/>
              <a:t>		</a:t>
            </a:r>
            <a:br>
              <a:rPr lang="en-US" dirty="0"/>
            </a:br>
            <a:r>
              <a:rPr lang="en-US" dirty="0"/>
              <a:t>③ </a:t>
            </a:r>
            <a:r>
              <a:rPr lang="en-US" dirty="0" err="1"/>
              <a:t>학습</a:t>
            </a:r>
            <a:r>
              <a:rPr lang="en-US" dirty="0"/>
              <a:t> </a:t>
            </a:r>
            <a:r>
              <a:rPr lang="en-US" dirty="0" err="1"/>
              <a:t>파라미터</a:t>
            </a:r>
            <a:r>
              <a:rPr lang="en-US" dirty="0"/>
              <a:t> 	④ </a:t>
            </a:r>
            <a:r>
              <a:rPr lang="en-US" dirty="0" err="1"/>
              <a:t>모델</a:t>
            </a:r>
            <a:r>
              <a:rPr lang="en-US" dirty="0"/>
              <a:t> </a:t>
            </a:r>
            <a:r>
              <a:rPr lang="en-US" dirty="0" err="1"/>
              <a:t>파라미터</a:t>
            </a:r>
            <a:endParaRPr dirty="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dirty="0" err="1"/>
              <a:t>사이킷런에서</a:t>
            </a:r>
            <a:r>
              <a:rPr lang="en-US" dirty="0"/>
              <a:t> </a:t>
            </a:r>
            <a:r>
              <a:rPr lang="en-US" dirty="0" err="1"/>
              <a:t>다항</a:t>
            </a:r>
            <a:r>
              <a:rPr lang="en-US" dirty="0"/>
              <a:t> </a:t>
            </a:r>
            <a:r>
              <a:rPr lang="en-US" dirty="0" err="1"/>
              <a:t>회귀</a:t>
            </a:r>
            <a:r>
              <a:rPr lang="en-US" dirty="0"/>
              <a:t> </a:t>
            </a:r>
            <a:r>
              <a:rPr lang="en-US" dirty="0" err="1"/>
              <a:t>모델을</a:t>
            </a:r>
            <a:r>
              <a:rPr lang="en-US" dirty="0"/>
              <a:t> </a:t>
            </a:r>
            <a:r>
              <a:rPr lang="en-US" dirty="0" err="1"/>
              <a:t>훈련할</a:t>
            </a:r>
            <a:r>
              <a:rPr lang="en-US" dirty="0"/>
              <a:t> 수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클래스는</a:t>
            </a:r>
            <a:r>
              <a:rPr lang="en-US" dirty="0"/>
              <a:t> </a:t>
            </a:r>
            <a:r>
              <a:rPr lang="en-US" dirty="0" err="1"/>
              <a:t>무엇인가</a:t>
            </a:r>
            <a:r>
              <a:rPr lang="en-US" dirty="0"/>
              <a:t>?</a:t>
            </a:r>
            <a:endParaRPr dirty="0"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① </a:t>
            </a:r>
            <a:r>
              <a:rPr lang="en-US" dirty="0" err="1"/>
              <a:t>LinearRegression</a:t>
            </a:r>
            <a:r>
              <a:rPr lang="en-US" dirty="0"/>
              <a:t>		② </a:t>
            </a:r>
            <a:r>
              <a:rPr lang="en-US" dirty="0" err="1"/>
              <a:t>PolynomialRegression</a:t>
            </a:r>
            <a:r>
              <a:rPr lang="en-US" dirty="0"/>
              <a:t>		</a:t>
            </a:r>
            <a:br>
              <a:rPr lang="en-US" dirty="0"/>
            </a:br>
            <a:r>
              <a:rPr lang="en-US" dirty="0"/>
              <a:t>③ </a:t>
            </a:r>
            <a:r>
              <a:rPr lang="en-US" dirty="0" err="1"/>
              <a:t>KNeighborsClassifier</a:t>
            </a:r>
            <a:r>
              <a:rPr lang="en-US" dirty="0"/>
              <a:t> 	④ </a:t>
            </a:r>
            <a:r>
              <a:rPr lang="en-US" dirty="0" err="1"/>
              <a:t>PolynomialClassifier</a:t>
            </a:r>
            <a:endParaRPr dirty="0"/>
          </a:p>
          <a:p>
            <a:pPr marL="1270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dirty="0"/>
          </a:p>
        </p:txBody>
      </p:sp>
      <p:sp>
        <p:nvSpPr>
          <p:cNvPr id="576" name="Google Shape;576;p3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91" name="Google Shape;191;p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이 책의 학습 목표</a:t>
            </a:r>
            <a:endParaRPr/>
          </a:p>
        </p:txBody>
      </p:sp>
      <p:sp>
        <p:nvSpPr>
          <p:cNvPr id="192" name="Google Shape;192;p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sp>
        <p:nvSpPr>
          <p:cNvPr id="193" name="Google Shape;193;p4"/>
          <p:cNvSpPr txBox="1"/>
          <p:nvPr/>
        </p:nvSpPr>
        <p:spPr>
          <a:xfrm>
            <a:off x="487015" y="889825"/>
            <a:ext cx="11281052" cy="540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06: 비지도 학습</a:t>
            </a:r>
            <a:endParaRPr sz="1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타깃이 없는 데이터를 사용하는 비지도 학습과 대표적인 알고리즘을 소개합니다.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군집 알고리즘인 k-평균과 DBSCAN을 배웁니다.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차원 축소 알고리즘인 주성분 분석(PCA)을 배웁니다.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07: 딥러닝을 시작합니다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딥러닝의 핵심 알고리즘인 인공 신경망을 배웁니다.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인공 신경망 라이브러리인 텐서플로와 케라스를 소개합니다.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인공 신경망 모델의 훈련을 돕는 도구를 익힙니다.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08: 이미지를 위한 인공 신경망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분류 문제에 뛰어난 성능을 발휘하는 합성곱 신경망의 개념과 구성 요소에 대해 배웁니다.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케라스 API로 합성곱 신경망을 만들어 패션 MNIST 데이터에서 성능을 평가해 봅니다.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합성곱 층의 필터와 활성화 출력을 시각화하여 합성곱 신경망이 학습한 내용을 고찰해 봅니다.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09: 텍스트를 위한 인공 신경망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텍스트와 시계열 데이터 같은 순차 데이터에 잘 맞는 순환 신경망의 개념과 구성 요소에 대해 배웁니다.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케라스 API로 기본적인 순환 신경망에서 고급 순환 신경망을 만들어 영화 감상평을 분류하는 작업에 적용해 봅니다.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순환 신경망에서 발생하는 문제점과 이를 극복하기 위한 해결책을 살펴봅니다.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43e040fc38_0_2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2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3-2 확인 문제</a:t>
            </a:r>
            <a:endParaRPr/>
          </a:p>
        </p:txBody>
      </p:sp>
      <p:sp>
        <p:nvSpPr>
          <p:cNvPr id="582" name="Google Shape;582;g343e040fc38_0_2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583" name="Google Shape;583;g343e040fc38_0_2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00" cy="5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69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 startAt="3"/>
            </a:pPr>
            <a:r>
              <a:rPr lang="en-US" dirty="0" err="1"/>
              <a:t>다음</a:t>
            </a:r>
            <a:r>
              <a:rPr lang="en-US" dirty="0"/>
              <a:t> 중 </a:t>
            </a:r>
            <a:r>
              <a:rPr lang="en-US" dirty="0" err="1"/>
              <a:t>사이킷런의</a:t>
            </a:r>
            <a:r>
              <a:rPr lang="en-US" dirty="0"/>
              <a:t> </a:t>
            </a:r>
            <a:r>
              <a:rPr lang="en-US" dirty="0" err="1"/>
              <a:t>모델</a:t>
            </a:r>
            <a:r>
              <a:rPr lang="en-US" dirty="0"/>
              <a:t> </a:t>
            </a:r>
            <a:r>
              <a:rPr lang="en-US" dirty="0" err="1"/>
              <a:t>클래스에서</a:t>
            </a:r>
            <a:r>
              <a:rPr lang="en-US" dirty="0"/>
              <a:t> </a:t>
            </a:r>
            <a:r>
              <a:rPr lang="en-US" dirty="0" err="1"/>
              <a:t>제공하는</a:t>
            </a:r>
            <a:r>
              <a:rPr lang="en-US" dirty="0"/>
              <a:t> </a:t>
            </a:r>
            <a:r>
              <a:rPr lang="en-US" dirty="0" err="1"/>
              <a:t>메서드가</a:t>
            </a:r>
            <a:r>
              <a:rPr lang="en-US" dirty="0"/>
              <a:t> </a:t>
            </a:r>
            <a:r>
              <a:rPr lang="en-US" dirty="0" err="1"/>
              <a:t>아닌것은</a:t>
            </a:r>
            <a:r>
              <a:rPr lang="en-US" dirty="0"/>
              <a:t> </a:t>
            </a:r>
            <a:r>
              <a:rPr lang="en-US" dirty="0" err="1"/>
              <a:t>무엇인가요</a:t>
            </a:r>
            <a:r>
              <a:rPr lang="en-US" dirty="0"/>
              <a:t>?</a:t>
            </a:r>
            <a:endParaRPr dirty="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① fit()		② score()</a:t>
            </a:r>
            <a:br>
              <a:rPr lang="en-US" dirty="0"/>
            </a:br>
            <a:r>
              <a:rPr lang="en-US" dirty="0"/>
              <a:t>③ evaluate() 	④ predict()</a:t>
            </a:r>
            <a:endParaRPr dirty="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457200" lvl="0" indent="-469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 startAt="4"/>
            </a:pPr>
            <a:r>
              <a:rPr lang="en-US" dirty="0" err="1"/>
              <a:t>사이킷런에서</a:t>
            </a:r>
            <a:r>
              <a:rPr lang="en-US" dirty="0"/>
              <a:t> </a:t>
            </a:r>
            <a:r>
              <a:rPr lang="en-US" dirty="0" err="1"/>
              <a:t>다항</a:t>
            </a:r>
            <a:r>
              <a:rPr lang="en-US" dirty="0"/>
              <a:t> </a:t>
            </a:r>
            <a:r>
              <a:rPr lang="en-US" dirty="0" err="1"/>
              <a:t>회귀</a:t>
            </a:r>
            <a:r>
              <a:rPr lang="en-US" dirty="0"/>
              <a:t> </a:t>
            </a:r>
            <a:r>
              <a:rPr lang="en-US" dirty="0" err="1"/>
              <a:t>모델을</a:t>
            </a:r>
            <a:r>
              <a:rPr lang="en-US" dirty="0"/>
              <a:t> </a:t>
            </a:r>
            <a:r>
              <a:rPr lang="en-US" dirty="0" err="1"/>
              <a:t>훈련할</a:t>
            </a:r>
            <a:r>
              <a:rPr lang="en-US" dirty="0"/>
              <a:t> 수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클래스는</a:t>
            </a:r>
            <a:r>
              <a:rPr lang="en-US" dirty="0"/>
              <a:t> </a:t>
            </a:r>
            <a:r>
              <a:rPr lang="en-US" dirty="0" err="1"/>
              <a:t>무엇인가</a:t>
            </a:r>
            <a:r>
              <a:rPr lang="en-US" dirty="0"/>
              <a:t>?</a:t>
            </a:r>
            <a:endParaRPr dirty="0"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① </a:t>
            </a:r>
            <a:r>
              <a:rPr lang="en-US" dirty="0" err="1"/>
              <a:t>LinearRegression</a:t>
            </a:r>
            <a:r>
              <a:rPr lang="en-US" dirty="0"/>
              <a:t>		② </a:t>
            </a:r>
            <a:r>
              <a:rPr lang="en-US" dirty="0" err="1"/>
              <a:t>PolynomialRegression</a:t>
            </a:r>
            <a:r>
              <a:rPr lang="en-US" dirty="0"/>
              <a:t>		</a:t>
            </a:r>
            <a:br>
              <a:rPr lang="en-US" dirty="0"/>
            </a:br>
            <a:r>
              <a:rPr lang="en-US" dirty="0"/>
              <a:t>③ </a:t>
            </a:r>
            <a:r>
              <a:rPr lang="en-US" dirty="0" err="1"/>
              <a:t>KNeighborsClassifier</a:t>
            </a:r>
            <a:r>
              <a:rPr lang="en-US" dirty="0"/>
              <a:t> 	④ </a:t>
            </a:r>
            <a:r>
              <a:rPr lang="en-US" dirty="0" err="1"/>
              <a:t>PolynomialClassifier</a:t>
            </a:r>
            <a:endParaRPr dirty="0"/>
          </a:p>
          <a:p>
            <a:pPr marL="1270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dirty="0"/>
          </a:p>
        </p:txBody>
      </p:sp>
      <p:sp>
        <p:nvSpPr>
          <p:cNvPr id="584" name="Google Shape;584;g343e040fc38_0_2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선형 회귀는 특성이 많을수록 효과가 커짐</a:t>
            </a:r>
            <a:endParaRPr/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PolynomialFeatures 클래스에 농어의 높이와 두께 특성도 추가하여 과소적합 해소</a:t>
            </a:r>
            <a:endParaRPr/>
          </a:p>
          <a:p>
            <a:pPr marL="1600200" lvl="3" indent="-1397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</p:txBody>
      </p:sp>
      <p:sp>
        <p:nvSpPr>
          <p:cNvPr id="590" name="Google Shape;590;p4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3-3 특성 공학과 규제(1)</a:t>
            </a:r>
            <a:endParaRPr/>
          </a:p>
        </p:txBody>
      </p:sp>
      <p:sp>
        <p:nvSpPr>
          <p:cNvPr id="591" name="Google Shape;591;p4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592" name="Google Shape;592;p4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593" name="Google Shape;59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320" y="2447037"/>
            <a:ext cx="6349360" cy="3244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다중 회귀(multiple regression)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여러 개의 특성을 사용한 선형 회귀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오른쪽 그림처럼 특성이 2개면 타깃값과 함께 3차원 공간을 형성하고 선형 회귀 방정식 </a:t>
            </a:r>
            <a:br>
              <a:rPr lang="en-US"/>
            </a:br>
            <a:r>
              <a:rPr lang="en-US"/>
              <a:t>‘타깃 = a ×특성1 + b × 특성2 + 절편’은 평면이 됨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특성이 많은 고차원에서는 선형 회귀가 매우 복잡한 모델을 표현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특성 공학(feature engineering): 기존의 특성을 사용해 새로운 특성을 뽑아내는 작업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예제에서는 농어의 길이뿐만 아니라 농어의 높이와 두께도 함께 사용하고, 이전 절에서처럼 3개의 특성을 각각 제곱하여 추가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각 특성을 서로 곱해서 또 다른 특성을 생성. 즉, ‘농어 길이 × 농어 높이’를 새로운 특성으로 생성</a:t>
            </a:r>
            <a:endParaRPr/>
          </a:p>
        </p:txBody>
      </p:sp>
      <p:sp>
        <p:nvSpPr>
          <p:cNvPr id="599" name="Google Shape;599;p4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3-3 특성 공학과 규제(2)</a:t>
            </a:r>
            <a:endParaRPr/>
          </a:p>
        </p:txBody>
      </p:sp>
      <p:sp>
        <p:nvSpPr>
          <p:cNvPr id="600" name="Google Shape;600;p4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601" name="Google Shape;601;p4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602" name="Google Shape;602;p41"/>
          <p:cNvPicPr preferRelativeResize="0"/>
          <p:nvPr/>
        </p:nvPicPr>
        <p:blipFill rotWithShape="1">
          <a:blip r:embed="rId3">
            <a:alphaModFix/>
          </a:blip>
          <a:srcRect t="13522"/>
          <a:stretch/>
        </p:blipFill>
        <p:spPr>
          <a:xfrm>
            <a:off x="3224213" y="2660074"/>
            <a:ext cx="5743575" cy="189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데이터 준비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판다스(pandas)의 데이터프레임(dataframe)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농어 데이터를 인터넷에서 내려받아 넘파이 배열로 변환하여 선형 회귀 모델을 훈련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전체 파일 내용: 웹 브라우저로 https://bit.ly/perch_csv_data에 접속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판다스의 read_csv( ) 함수에 주소 삽입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read_csv( ) 함수로 데이터프레임을 만든 다음 head( ) 메서드를 사용해 처음 다섯 개의 행 출력</a:t>
            </a:r>
            <a:endParaRPr/>
          </a:p>
        </p:txBody>
      </p:sp>
      <p:sp>
        <p:nvSpPr>
          <p:cNvPr id="608" name="Google Shape;608;p4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3-3 특성 공학과 규제(3)</a:t>
            </a:r>
            <a:endParaRPr/>
          </a:p>
        </p:txBody>
      </p:sp>
      <p:sp>
        <p:nvSpPr>
          <p:cNvPr id="609" name="Google Shape;609;p4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610" name="Google Shape;610;p4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611" name="Google Shape;611;p42"/>
          <p:cNvGraphicFramePr/>
          <p:nvPr/>
        </p:nvGraphicFramePr>
        <p:xfrm>
          <a:off x="1639797" y="5473453"/>
          <a:ext cx="5800725" cy="73153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580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</a:rPr>
                        <a:t>import pandas as pd # pd는 관례적으로 사용하는 판다스의 별칭입니다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</a:rPr>
                        <a:t>perch_full = pd.read_csv('https://bit.ly/perch_csv_data')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</a:rPr>
                        <a:t>perch_full.head()</a:t>
                      </a:r>
                      <a:endParaRPr sz="12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2" name="Google Shape;612;p42"/>
          <p:cNvCxnSpPr/>
          <p:nvPr/>
        </p:nvCxnSpPr>
        <p:spPr>
          <a:xfrm>
            <a:off x="7703505" y="5929746"/>
            <a:ext cx="363416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613" name="Google Shape;6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296" y="3536802"/>
            <a:ext cx="6315425" cy="16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7832" y="4878325"/>
            <a:ext cx="2111192" cy="18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3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데이터 준비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타깃 데이터 준비: 이전과 같이 소스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http://bit.ly/perch_data</a:t>
            </a:r>
            <a:r>
              <a:rPr lang="en-US"/>
              <a:t>에서 복사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perch_full과 perch_weight를 훈련 세트와 테스트 세트로 나누기</a:t>
            </a:r>
            <a:endParaRPr/>
          </a:p>
        </p:txBody>
      </p:sp>
      <p:sp>
        <p:nvSpPr>
          <p:cNvPr id="620" name="Google Shape;620;p4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3-3 특성 공학과 규제(4)</a:t>
            </a:r>
            <a:endParaRPr/>
          </a:p>
        </p:txBody>
      </p:sp>
      <p:sp>
        <p:nvSpPr>
          <p:cNvPr id="621" name="Google Shape;621;p4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622" name="Google Shape;622;p4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623" name="Google Shape;623;p43"/>
          <p:cNvGraphicFramePr/>
          <p:nvPr/>
        </p:nvGraphicFramePr>
        <p:xfrm>
          <a:off x="1685729" y="1901719"/>
          <a:ext cx="6280150" cy="222505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import numpy as np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     perch_weight = np.array(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     [ 5.9, 32.0, 40.0, 51.5, 70.0, 100.0, 78.0, 80.0, 85.0, 85.0,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       110.0, 115.0, 125.0, 130.0, 120.0, 120.0, 130.0, 135.0, 110.0,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       130.0, 150.0, 145.0, 150.0, 170.0, 225.0, 145.0, 188.0, 180.0,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       197.0, 218.0, 300.0, 260.0, 265.0, 250.0, 250.0, 300.0, 320.0,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       514.0, 556.0, 840.0, 685.0, 700.0, 700.0, 690.0, 900.0, 650.0,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       820.0, 850.0, 900.0, 1015.0, 820.0, 1100.0, 1000.0, 1100.0,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       1000.0, 1000.0]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        )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" name="Google Shape;624;p43"/>
          <p:cNvGraphicFramePr/>
          <p:nvPr/>
        </p:nvGraphicFramePr>
        <p:xfrm>
          <a:off x="1685729" y="4774662"/>
          <a:ext cx="6280150" cy="73153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from sklearn.model_selection import train_test_split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train_input, test_input, train_target, test_target = train_test_split(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       perch_full, perch_weight, random_state=42)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사이킷런의 변환기(transformer)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특성을 만들거나 전처리하기 위한 사이킷런의 다양한 클래스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사이킷런의 모델 클래스에 일관된 fit( ), score( ), predict( ) 메서드가 있는 것처럼 변환기 클래스는 모두 fit( ), transform( ) 메서드를 제공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앞서 배운 LinearRegression 같은 사이킷런의 모델 클래스는 추정기(estimator)라고도 부름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sklearn.preprocessing 패키지의 PolynomialFeatures 클래스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2개의 특성 2와 3으로 이루어진 샘플 하나를 적용</a:t>
            </a:r>
            <a:br>
              <a:rPr lang="en-US"/>
            </a:br>
            <a:r>
              <a:rPr lang="en-US"/>
              <a:t>이 클래스의 객체를 만든 다음 fit( ), transform( ) 메서드를 차례대로 호출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fit( ) 메서드는 새롭게 만들 특성 조합을 찾고 transform( ) 메서드는 실제로 데이터를 변환</a:t>
            </a:r>
            <a:br>
              <a:rPr lang="en-US"/>
            </a:br>
            <a:r>
              <a:rPr lang="en-US"/>
              <a:t>변환기는 입력데이터를 변환하는 데 타깃 데이터가 필요하지 않으므로 모델 클래스와는 다르게 fit( ) 메서드에 입력 데이터만 전달</a:t>
            </a:r>
            <a:br>
              <a:rPr lang="en-US"/>
            </a:br>
            <a:r>
              <a:rPr lang="en-US"/>
              <a:t>즉, 여기에서는 2개의 특성(원소)을 가진 샘플 [2, 3]이 6개의 특성을 가진 샘플 [1 . 2 . 3 . 4 . 6 . 9 .]로 바뀜</a:t>
            </a:r>
            <a:endParaRPr/>
          </a:p>
        </p:txBody>
      </p:sp>
      <p:sp>
        <p:nvSpPr>
          <p:cNvPr id="630" name="Google Shape;630;p4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3-3 특성 공학과 규제(5)</a:t>
            </a:r>
            <a:endParaRPr/>
          </a:p>
        </p:txBody>
      </p:sp>
      <p:sp>
        <p:nvSpPr>
          <p:cNvPr id="631" name="Google Shape;631;p4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632" name="Google Shape;632;p4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633" name="Google Shape;633;p44"/>
          <p:cNvGraphicFramePr/>
          <p:nvPr/>
        </p:nvGraphicFramePr>
        <p:xfrm>
          <a:off x="1666875" y="3267173"/>
          <a:ext cx="4681550" cy="30481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6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from sklearn.preprocessing import PolynomialFeatures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4" name="Google Shape;634;p44"/>
          <p:cNvGraphicFramePr/>
          <p:nvPr/>
        </p:nvGraphicFramePr>
        <p:xfrm>
          <a:off x="1666875" y="4227905"/>
          <a:ext cx="3409225" cy="73153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340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poly = PolynomialFeatures()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poly.fit([[2, 3]])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print(poly.transform([[2, 3]]))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5" name="Google Shape;635;p44"/>
          <p:cNvCxnSpPr/>
          <p:nvPr/>
        </p:nvCxnSpPr>
        <p:spPr>
          <a:xfrm>
            <a:off x="5404338" y="4593665"/>
            <a:ext cx="44547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36" name="Google Shape;636;p44"/>
          <p:cNvSpPr txBox="1"/>
          <p:nvPr/>
        </p:nvSpPr>
        <p:spPr>
          <a:xfrm>
            <a:off x="6178061" y="4408999"/>
            <a:ext cx="22097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[[1. 2. 3. 4. 6. 9.]]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5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사이킷런의 변환기(transformer)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PolynomialFeatures 클래스는 기본적으로 각 특성을 제곱한 항을 추가하고 특성끼리 서로 곱한 항을 추가.</a:t>
            </a:r>
            <a:br>
              <a:rPr lang="en-US"/>
            </a:br>
            <a:r>
              <a:rPr lang="en-US"/>
              <a:t>2와 3을 각기 제곱한 4와 9가 추가되었고, 2와 3을 곱한 6이 추가됨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1은 왜 추가되었을까?</a:t>
            </a:r>
            <a:br>
              <a:rPr lang="en-US"/>
            </a:br>
            <a:r>
              <a:rPr lang="en-US"/>
              <a:t>          무게 = a × 길이 + b × 높이 + c × 두께 + d × 1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선형 방정식의 절편은 항상 값이 1인 특성과 곱해지는 계수라고 볼 수 있으며, 특성은 (길이, 높이, 두께, 1)이 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사이킷런의 선형 모델은 자동으로 절편을 추가하므로 굳이 이렇게 특성을 만들 필요가 없음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include_bias=False로 지정하여 다시 특성을 변환</a:t>
            </a:r>
            <a:br>
              <a:rPr lang="en-US"/>
            </a:br>
            <a:r>
              <a:rPr lang="en-US"/>
              <a:t>절편을 위한 항이 제거되고 특성의 제곱과 특성끼리 곱한 항만 추가됨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3-3 특성 공학과 규제(6)</a:t>
            </a:r>
            <a:endParaRPr/>
          </a:p>
        </p:txBody>
      </p:sp>
      <p:sp>
        <p:nvSpPr>
          <p:cNvPr id="643" name="Google Shape;643;p4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644" name="Google Shape;644;p4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645" name="Google Shape;645;p45"/>
          <p:cNvGraphicFramePr/>
          <p:nvPr/>
        </p:nvGraphicFramePr>
        <p:xfrm>
          <a:off x="1758081" y="4689418"/>
          <a:ext cx="3975475" cy="73153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397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poly = PolynomialFeatures(include_bias=False)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poly.fit([[2, 3]])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print(poly.transform([[2, 3]]))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6" name="Google Shape;646;p45"/>
          <p:cNvCxnSpPr/>
          <p:nvPr/>
        </p:nvCxnSpPr>
        <p:spPr>
          <a:xfrm>
            <a:off x="5880320" y="5154042"/>
            <a:ext cx="4455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47" name="Google Shape;647;p45"/>
          <p:cNvSpPr txBox="1"/>
          <p:nvPr/>
        </p:nvSpPr>
        <p:spPr>
          <a:xfrm>
            <a:off x="6472593" y="4946713"/>
            <a:ext cx="220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[[2. 3. 4. 6. 9.]]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6"/>
          <p:cNvSpPr txBox="1">
            <a:spLocks noGrp="1"/>
          </p:cNvSpPr>
          <p:nvPr>
            <p:ph type="body" idx="1"/>
          </p:nvPr>
        </p:nvSpPr>
        <p:spPr>
          <a:xfrm>
            <a:off x="504000" y="1080000"/>
            <a:ext cx="11509913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사이킷런의 변환기(transformer)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train_input을 변환한 데이터를 train_poly에 저장하고 이 배열의 크기를 확인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get_feature_names_out( ) 메서드를 호출하여 9개의 특성이 각각 어떤 입력의 조합으로 만들어졌는지 알려줌</a:t>
            </a:r>
            <a:br>
              <a:rPr lang="en-US"/>
            </a:b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테스트 세트를 변환</a:t>
            </a:r>
            <a:endParaRPr/>
          </a:p>
        </p:txBody>
      </p:sp>
      <p:sp>
        <p:nvSpPr>
          <p:cNvPr id="653" name="Google Shape;653;p4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3-3 특성 공학과 규제(7)</a:t>
            </a:r>
            <a:endParaRPr/>
          </a:p>
        </p:txBody>
      </p:sp>
      <p:sp>
        <p:nvSpPr>
          <p:cNvPr id="654" name="Google Shape;654;p4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655" name="Google Shape;655;p4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656" name="Google Shape;656;p46"/>
          <p:cNvGraphicFramePr/>
          <p:nvPr/>
        </p:nvGraphicFramePr>
        <p:xfrm>
          <a:off x="1751716" y="2071320"/>
          <a:ext cx="3849650" cy="94489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384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poly = PolynomialFeatures(include_bias=False)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poly.fit(train_input)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train_poly = poly.transform(train_input)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print(train_poly.shape)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57" name="Google Shape;657;p46"/>
          <p:cNvCxnSpPr/>
          <p:nvPr/>
        </p:nvCxnSpPr>
        <p:spPr>
          <a:xfrm>
            <a:off x="6003739" y="2643052"/>
            <a:ext cx="4455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58" name="Google Shape;658;p46"/>
          <p:cNvSpPr txBox="1"/>
          <p:nvPr/>
        </p:nvSpPr>
        <p:spPr>
          <a:xfrm>
            <a:off x="6834823" y="2458386"/>
            <a:ext cx="220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(42, 9)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59" name="Google Shape;659;p46"/>
          <p:cNvGraphicFramePr/>
          <p:nvPr/>
        </p:nvGraphicFramePr>
        <p:xfrm>
          <a:off x="1751716" y="4301799"/>
          <a:ext cx="2693400" cy="30481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269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poly.get_feature_names()_</a:t>
                      </a:r>
                      <a:r>
                        <a:rPr lang="en-US" b="0">
                          <a:solidFill>
                            <a:schemeClr val="dk1"/>
                          </a:solidFill>
                        </a:rPr>
                        <a:t>out()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0" name="Google Shape;660;p46"/>
          <p:cNvCxnSpPr/>
          <p:nvPr/>
        </p:nvCxnSpPr>
        <p:spPr>
          <a:xfrm>
            <a:off x="4749004" y="4454210"/>
            <a:ext cx="4455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1" name="Google Shape;661;p46"/>
          <p:cNvSpPr txBox="1"/>
          <p:nvPr/>
        </p:nvSpPr>
        <p:spPr>
          <a:xfrm>
            <a:off x="5498359" y="4031506"/>
            <a:ext cx="5996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array(['length', ' height', ' width', 'length^2', 'length height',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'length width', ' height^2', ' height width', ' width^2'],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dtype=object)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62" name="Google Shape;662;p46"/>
          <p:cNvGraphicFramePr/>
          <p:nvPr/>
        </p:nvGraphicFramePr>
        <p:xfrm>
          <a:off x="1751716" y="5273962"/>
          <a:ext cx="4104500" cy="30481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10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test_poly = poly.transform(test_input)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다중 회귀 모델 훈련하기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사이킷런의 LinearRegression 클래스를 임포트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앞에서 만든 train_poly를 사용해 모델을 훈련시켜 회귀 모델을 훈련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테스트 세트 점수 확인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PolynomialFeatures 클래스의 degree 매개변수를 사용하여 필요한 고차항의 최대 차수를 지정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5제곱까지 특성을 만들어 출력</a:t>
            </a:r>
            <a:endParaRPr/>
          </a:p>
        </p:txBody>
      </p:sp>
      <p:sp>
        <p:nvSpPr>
          <p:cNvPr id="668" name="Google Shape;668;p4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3-3 특성 공학과 규제(8)</a:t>
            </a:r>
            <a:endParaRPr/>
          </a:p>
        </p:txBody>
      </p:sp>
      <p:sp>
        <p:nvSpPr>
          <p:cNvPr id="669" name="Google Shape;669;p4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670" name="Google Shape;670;p4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671" name="Google Shape;671;p47"/>
          <p:cNvGraphicFramePr/>
          <p:nvPr/>
        </p:nvGraphicFramePr>
        <p:xfrm>
          <a:off x="1704658" y="3859421"/>
          <a:ext cx="4104500" cy="30481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10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print(lr.score(test_poly, test_target))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2" name="Google Shape;672;p47"/>
          <p:cNvCxnSpPr/>
          <p:nvPr/>
        </p:nvCxnSpPr>
        <p:spPr>
          <a:xfrm>
            <a:off x="6075948" y="2782484"/>
            <a:ext cx="319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73" name="Google Shape;673;p47"/>
          <p:cNvSpPr txBox="1"/>
          <p:nvPr/>
        </p:nvSpPr>
        <p:spPr>
          <a:xfrm>
            <a:off x="6565948" y="2597818"/>
            <a:ext cx="29153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0.9903183436982124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74" name="Google Shape;674;p47"/>
          <p:cNvGraphicFramePr/>
          <p:nvPr/>
        </p:nvGraphicFramePr>
        <p:xfrm>
          <a:off x="1704658" y="2357042"/>
          <a:ext cx="4104500" cy="94489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10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from sklearn.linear_model import LinearRegression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lr = LinearRegression()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lr.fit(train_poly,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print(lr.score(train_poly, train_target))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5" name="Google Shape;675;p47"/>
          <p:cNvCxnSpPr/>
          <p:nvPr/>
        </p:nvCxnSpPr>
        <p:spPr>
          <a:xfrm>
            <a:off x="6075948" y="4010249"/>
            <a:ext cx="319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76" name="Google Shape;676;p47"/>
          <p:cNvSpPr txBox="1"/>
          <p:nvPr/>
        </p:nvSpPr>
        <p:spPr>
          <a:xfrm>
            <a:off x="6565948" y="3827155"/>
            <a:ext cx="29153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0.9714559911594134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77" name="Google Shape;677;p47"/>
          <p:cNvGraphicFramePr/>
          <p:nvPr/>
        </p:nvGraphicFramePr>
        <p:xfrm>
          <a:off x="1704658" y="4990413"/>
          <a:ext cx="4104500" cy="137161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10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poly = PolynomialFeatures(degree=5, include_bias=False)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poly.fit(train_input)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train_poly = poly.transform(train_input)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test_poly = poly.transform(test_input)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print(train_poly.shape)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8" name="Google Shape;678;p47"/>
          <p:cNvCxnSpPr/>
          <p:nvPr/>
        </p:nvCxnSpPr>
        <p:spPr>
          <a:xfrm>
            <a:off x="6075948" y="5652710"/>
            <a:ext cx="319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79" name="Google Shape;679;p47"/>
          <p:cNvSpPr txBox="1"/>
          <p:nvPr/>
        </p:nvSpPr>
        <p:spPr>
          <a:xfrm>
            <a:off x="6565948" y="5491547"/>
            <a:ext cx="29153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(42, 55)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47"/>
          <p:cNvSpPr/>
          <p:nvPr/>
        </p:nvSpPr>
        <p:spPr>
          <a:xfrm>
            <a:off x="7045823" y="5929712"/>
            <a:ext cx="808892" cy="246184"/>
          </a:xfrm>
          <a:custGeom>
            <a:avLst/>
            <a:gdLst/>
            <a:ahLst/>
            <a:cxnLst/>
            <a:rect l="l" t="t" r="r" b="b"/>
            <a:pathLst>
              <a:path w="808892" h="422031" extrusionOk="0">
                <a:moveTo>
                  <a:pt x="0" y="0"/>
                </a:moveTo>
                <a:lnTo>
                  <a:pt x="0" y="422031"/>
                </a:lnTo>
                <a:lnTo>
                  <a:pt x="808892" y="422031"/>
                </a:lnTo>
              </a:path>
            </a:pathLst>
          </a:custGeom>
          <a:noFill/>
          <a:ln w="9525" cap="flat" cmpd="sng">
            <a:solidFill>
              <a:srgbClr val="1C5A25"/>
            </a:solidFill>
            <a:prstDash val="lgDashDot"/>
            <a:miter lim="800000"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47"/>
          <p:cNvSpPr txBox="1"/>
          <p:nvPr/>
        </p:nvSpPr>
        <p:spPr>
          <a:xfrm>
            <a:off x="7887775" y="5939627"/>
            <a:ext cx="2510848" cy="590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특성의 개수</a:t>
            </a:r>
            <a:b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train_poly 배열의 열의 개수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다중 회귀 모델 훈련하기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 데이터를 사용해 선형 회귀 모델을 다시 훈련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테스트 세트 점수 확인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특성의 개수를 크게 늘리면 선형 모델은 아주 강력해져, 훈련 세트에 대해 거의 완벽하게 학습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하지만 이런 모델은 훈련 세트에 너무 과대적합되므로 테스트 세트에서는 형편없는 점수를 만들게 됨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 문제를 해결하기 위해 다시 특성을 줄여야 함</a:t>
            </a:r>
            <a:br>
              <a:rPr lang="en-US"/>
            </a:br>
            <a:r>
              <a:rPr lang="en-US"/>
              <a:t>- 이런 상황은 과대적합을 줄이는 또 다른 방법을 배워 볼 좋은 기회</a:t>
            </a:r>
            <a:endParaRPr/>
          </a:p>
        </p:txBody>
      </p:sp>
      <p:sp>
        <p:nvSpPr>
          <p:cNvPr id="687" name="Google Shape;687;p4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3-3 특성 공학과 규제(9)</a:t>
            </a:r>
            <a:endParaRPr/>
          </a:p>
        </p:txBody>
      </p:sp>
      <p:sp>
        <p:nvSpPr>
          <p:cNvPr id="688" name="Google Shape;688;p4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689" name="Google Shape;689;p4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690" name="Google Shape;690;p48"/>
          <p:cNvGraphicFramePr/>
          <p:nvPr/>
        </p:nvGraphicFramePr>
        <p:xfrm>
          <a:off x="1727142" y="1898238"/>
          <a:ext cx="4104500" cy="51817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10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lr.fit(train_poly,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print(lr.score(train_poly, train_target))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91" name="Google Shape;691;p48"/>
          <p:cNvCxnSpPr/>
          <p:nvPr/>
        </p:nvCxnSpPr>
        <p:spPr>
          <a:xfrm>
            <a:off x="6089006" y="2153242"/>
            <a:ext cx="319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92" name="Google Shape;692;p48"/>
          <p:cNvSpPr txBox="1"/>
          <p:nvPr/>
        </p:nvSpPr>
        <p:spPr>
          <a:xfrm>
            <a:off x="6537299" y="1949722"/>
            <a:ext cx="29153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0.9999999999991098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93" name="Google Shape;693;p48"/>
          <p:cNvGraphicFramePr/>
          <p:nvPr/>
        </p:nvGraphicFramePr>
        <p:xfrm>
          <a:off x="1727142" y="2943200"/>
          <a:ext cx="4104500" cy="30481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10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print(lr.score(test_poly, test_target))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94" name="Google Shape;694;p48"/>
          <p:cNvCxnSpPr/>
          <p:nvPr/>
        </p:nvCxnSpPr>
        <p:spPr>
          <a:xfrm>
            <a:off x="6089006" y="3104420"/>
            <a:ext cx="319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95" name="Google Shape;695;p48"/>
          <p:cNvSpPr txBox="1"/>
          <p:nvPr/>
        </p:nvSpPr>
        <p:spPr>
          <a:xfrm>
            <a:off x="6537299" y="2910838"/>
            <a:ext cx="29153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-144.40579242684848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48"/>
          <p:cNvSpPr/>
          <p:nvPr/>
        </p:nvSpPr>
        <p:spPr>
          <a:xfrm>
            <a:off x="6471310" y="2919741"/>
            <a:ext cx="2444374" cy="369333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48"/>
          <p:cNvSpPr txBox="1"/>
          <p:nvPr/>
        </p:nvSpPr>
        <p:spPr>
          <a:xfrm>
            <a:off x="9006669" y="2958879"/>
            <a:ext cx="174118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매우 큰 음수가 나옴</a:t>
            </a:r>
            <a:endParaRPr/>
          </a:p>
        </p:txBody>
      </p:sp>
      <p:sp>
        <p:nvSpPr>
          <p:cNvPr id="698" name="Google Shape;698;p48"/>
          <p:cNvSpPr/>
          <p:nvPr/>
        </p:nvSpPr>
        <p:spPr>
          <a:xfrm>
            <a:off x="1898430" y="4650132"/>
            <a:ext cx="8899965" cy="19199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                    샘플 개수보다 특성이 많다면 어떨까?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05A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A04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여기에서 사용한 훈련 세트의 샘플 개수는 42개 밖에 되지 않음</a:t>
            </a:r>
            <a:endParaRPr sz="1400">
              <a:solidFill>
                <a:srgbClr val="205A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A04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42개의 샘플을 55개의 특성으로 훈련하면 완벽하게 학습할 수 있는 것이 당연</a:t>
            </a:r>
            <a:endParaRPr sz="1400">
              <a:solidFill>
                <a:srgbClr val="205A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A04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예를 들어 42개의 참새를 맞추기 위해 딱 한 번 새총을 쏴야 한다면 참새 떼 중앙을 겨냥하여 가능한 한 맞출 가능성을 높여야 함</a:t>
            </a:r>
            <a:endParaRPr sz="1400">
              <a:solidFill>
                <a:srgbClr val="205A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A04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하지만 55번이나 쏠 수 있다면 한 번에 하나씩 모든 참새를 맞출 수 있음</a:t>
            </a:r>
            <a:endParaRPr/>
          </a:p>
        </p:txBody>
      </p:sp>
      <p:grpSp>
        <p:nvGrpSpPr>
          <p:cNvPr id="699" name="Google Shape;699;p48"/>
          <p:cNvGrpSpPr/>
          <p:nvPr/>
        </p:nvGrpSpPr>
        <p:grpSpPr>
          <a:xfrm>
            <a:off x="1666875" y="4735952"/>
            <a:ext cx="1432152" cy="307777"/>
            <a:chOff x="1666875" y="4747675"/>
            <a:chExt cx="1432152" cy="307777"/>
          </a:xfrm>
        </p:grpSpPr>
        <p:sp>
          <p:nvSpPr>
            <p:cNvPr id="700" name="Google Shape;700;p48"/>
            <p:cNvSpPr txBox="1"/>
            <p:nvPr/>
          </p:nvSpPr>
          <p:spPr>
            <a:xfrm>
              <a:off x="1666875" y="4747675"/>
              <a:ext cx="1432152" cy="3077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0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CB360D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sp>
          <p:nvSpPr>
            <p:cNvPr id="701" name="Google Shape;701;p48"/>
            <p:cNvSpPr/>
            <p:nvPr/>
          </p:nvSpPr>
          <p:spPr>
            <a:xfrm>
              <a:off x="1783704" y="4792919"/>
              <a:ext cx="183354" cy="183354"/>
            </a:xfrm>
            <a:prstGeom prst="plus">
              <a:avLst>
                <a:gd name="adj" fmla="val 35390"/>
              </a:avLst>
            </a:prstGeom>
            <a:solidFill>
              <a:srgbClr val="CB360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5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4294967295"/>
          </p:nvPr>
        </p:nvSpPr>
        <p:spPr>
          <a:xfrm>
            <a:off x="720000" y="1440000"/>
            <a:ext cx="11280775" cy="135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CHAPTER 03 회귀 알고리즘과 모델 규제</a:t>
            </a:r>
            <a:br>
              <a:rPr lang="en-US" b="1"/>
            </a:br>
            <a:endParaRPr sz="2000" b="1"/>
          </a:p>
        </p:txBody>
      </p:sp>
      <p:sp>
        <p:nvSpPr>
          <p:cNvPr id="202" name="Google Shape;202;p5"/>
          <p:cNvSpPr txBox="1"/>
          <p:nvPr/>
        </p:nvSpPr>
        <p:spPr>
          <a:xfrm>
            <a:off x="757708" y="2671200"/>
            <a:ext cx="10034954" cy="286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3-1	k-최근접 이웃 회귀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3-2 	선형 회귀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3-3 	특성 공학과 규제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규제(regularization)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머신러닝 모델이 훈련 세트를 너무 과도하게 학습하지 못하도록 훼방하는 것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즉, 모델이 훈련 세트에 과대적합되지 않도록 만드는 것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선형 회귀 모델의 경우 특성에 곱해지는 계수(또는 기울기)의 크기를 작게 만드는 일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아래 그림에서 왼쪽은 훈련 세트를 과도하게 학습했고, 오른쪽은 기울기를 줄여 보다 보편적인 패턴을 학습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앞서 55개의 특성으로 훈련한 선형 회귀 모델의 계수를 규제하여 훈련 세트의 점수를 낮추고 대신 </a:t>
            </a:r>
            <a:br>
              <a:rPr lang="en-US"/>
            </a:br>
            <a:r>
              <a:rPr lang="en-US"/>
              <a:t>테스트 세트의 점수를 높이기</a:t>
            </a:r>
            <a:endParaRPr/>
          </a:p>
        </p:txBody>
      </p:sp>
      <p:sp>
        <p:nvSpPr>
          <p:cNvPr id="707" name="Google Shape;707;p4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3-3 특성 공학과 규제(10)</a:t>
            </a:r>
            <a:endParaRPr/>
          </a:p>
        </p:txBody>
      </p:sp>
      <p:sp>
        <p:nvSpPr>
          <p:cNvPr id="708" name="Google Shape;708;p4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709" name="Google Shape;709;p4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710" name="Google Shape;710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1139" y="2974020"/>
            <a:ext cx="6869723" cy="2022109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49"/>
          <p:cNvSpPr/>
          <p:nvPr/>
        </p:nvSpPr>
        <p:spPr>
          <a:xfrm>
            <a:off x="1753075" y="5760400"/>
            <a:ext cx="9016200" cy="711900"/>
          </a:xfrm>
          <a:prstGeom prst="roundRect">
            <a:avLst>
              <a:gd name="adj" fmla="val 16667"/>
            </a:avLst>
          </a:prstGeom>
          <a:solidFill>
            <a:srgbClr val="FDD7A2"/>
          </a:solidFill>
          <a:ln>
            <a:noFill/>
          </a:ln>
        </p:spPr>
        <p:txBody>
          <a:bodyPr spcFirstLastPara="1" wrap="square" lIns="180000" tIns="72000" rIns="180000" bIns="72000" anchor="ctr" anchorCtr="0">
            <a:spAutoFit/>
          </a:bodyPr>
          <a:lstStyle/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1E1F"/>
              </a:buClr>
              <a:buSzPts val="1400"/>
              <a:buFont typeface="Arial"/>
              <a:buChar char="•"/>
            </a:pPr>
            <a:r>
              <a:rPr lang="en-US" sz="1400" i="0" u="none" strike="noStrike">
                <a:solidFill>
                  <a:srgbClr val="221E1F"/>
                </a:solidFill>
                <a:latin typeface="Arial"/>
                <a:ea typeface="Arial"/>
                <a:cs typeface="Arial"/>
                <a:sym typeface="Arial"/>
              </a:rPr>
              <a:t>훈련 세트에서 학습한 평균과 표준편차는 StandardScaler 클래스 객체의 mean_, scale_ 속성에 저장됨</a:t>
            </a:r>
            <a:endParaRPr sz="1400" i="0" u="none" strike="noStrike">
              <a:solidFill>
                <a:srgbClr val="221E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1E1F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21E1F"/>
                </a:solidFill>
                <a:latin typeface="Arial"/>
                <a:ea typeface="Arial"/>
                <a:cs typeface="Arial"/>
                <a:sym typeface="Arial"/>
              </a:rPr>
              <a:t>특성마다 계산하므로 55개의 평균과 표준 편차가 들어 있음</a:t>
            </a:r>
            <a:endParaRPr sz="1400">
              <a:solidFill>
                <a:srgbClr val="221E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49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규제(regularization)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특성의 스케일이 정규화되지 않으면 여기에 곱해지는 계수 값도 차이남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일반적으로 선형 회귀 모델에 규제를 적용할 때 계수 값의 크기가 서로 많이 다르면 공정하게 제어되지 않음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규제를 적용하기 전에 먼저 정규화 필요</a:t>
            </a:r>
            <a:br>
              <a:rPr lang="en-US"/>
            </a:br>
            <a:r>
              <a:rPr lang="en-US"/>
              <a:t> - 2장에서는 평균과 표준편차를 직접 구해 특성을 표준점수로 바꾸었음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이번에는 사이킷런에서 제공하는 StandardScaler 클래스를 사용</a:t>
            </a:r>
            <a:br>
              <a:rPr lang="en-US"/>
            </a:br>
            <a:r>
              <a:rPr lang="en-US"/>
              <a:t>- StandardScaler 클래스의 객체 ss를 초기화한 후 PolynomialFeatures 클래스로 만든 train_poly를 사용해 </a:t>
            </a:r>
            <a:br>
              <a:rPr lang="en-US"/>
            </a:br>
            <a:r>
              <a:rPr lang="en-US"/>
              <a:t>  이 객체를 훈련 (꼭 훈련 세트로 학습한 변환기를 사용해 테스트 세트까지 변환해야 함)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표준점수로 변환한 train_scaled와 test_scaled가 준비됨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선형 회귀 모델에 규제를 추가한 모델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릿지(ridge): 계수를 제곱한 값을 기준으로 규제를 적용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라쏘(lasso): 계수의 절댓값을 기준으로 규제를 적용 (계수값을 0으로도 만들 수 있음)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717" name="Google Shape;717;p5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3-3 특성 공학과 규제(11)</a:t>
            </a:r>
            <a:endParaRPr/>
          </a:p>
        </p:txBody>
      </p:sp>
      <p:sp>
        <p:nvSpPr>
          <p:cNvPr id="718" name="Google Shape;718;p5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719" name="Google Shape;719;p5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720" name="Google Shape;720;p50"/>
          <p:cNvGraphicFramePr/>
          <p:nvPr/>
        </p:nvGraphicFramePr>
        <p:xfrm>
          <a:off x="1818186" y="3827485"/>
          <a:ext cx="4347075" cy="108205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34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>
                          <a:solidFill>
                            <a:schemeClr val="dk1"/>
                          </a:solidFill>
                        </a:rPr>
                        <a:t>from sklearn.preprocessing import StandardScaler</a:t>
                      </a:r>
                      <a:endParaRPr sz="1300" b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>
                          <a:solidFill>
                            <a:schemeClr val="dk1"/>
                          </a:solidFill>
                        </a:rPr>
                        <a:t>ss = StandardScaler()</a:t>
                      </a:r>
                      <a:endParaRPr sz="15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>
                          <a:solidFill>
                            <a:schemeClr val="dk1"/>
                          </a:solidFill>
                        </a:rPr>
                        <a:t>ss.fit(train_poly)</a:t>
                      </a:r>
                      <a:endParaRPr sz="15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>
                          <a:solidFill>
                            <a:schemeClr val="dk1"/>
                          </a:solidFill>
                        </a:rPr>
                        <a:t>train_scaled = ss.transform(train_poly)</a:t>
                      </a:r>
                      <a:endParaRPr sz="15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>
                          <a:solidFill>
                            <a:schemeClr val="dk1"/>
                          </a:solidFill>
                        </a:rPr>
                        <a:t>test_scaled = ss.transform(test_poly)</a:t>
                      </a:r>
                      <a:endParaRPr sz="13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릿지 회귀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릿지와 라쏘 모두 sklearn.linear_model 패키지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모델 객체를 만들고 fit( ) 메서드에서 훈련한 다음 score( ) 메서드로 평가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앞서 준비한 train_scaled 데이터로 릿지 모델을 훈련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테스트 세트에 대한 점수 확인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릿지와 라쏘 모델을 사용할 때 규제의 양을 임의로 조절 가능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모델 객체를 만들 때 alpha 매개변수로 규제의 강도를 조절</a:t>
            </a:r>
            <a:br>
              <a:rPr lang="en-US"/>
            </a:br>
            <a:r>
              <a:rPr lang="en-US"/>
              <a:t>- alpha 값이 크면 규제 강도가 세지므로 계수 값을 더 줄이고 조금 더 과소적합되도록 유도</a:t>
            </a:r>
            <a:br>
              <a:rPr lang="en-US"/>
            </a:br>
            <a:r>
              <a:rPr lang="en-US"/>
              <a:t>- alpha 값이 작으면 계수를 줄이는 역할이 줄어들고 선형 회귀 모델과 유사해지므로 과대적합될 가능성이 큼</a:t>
            </a:r>
            <a:endParaRPr/>
          </a:p>
        </p:txBody>
      </p:sp>
      <p:sp>
        <p:nvSpPr>
          <p:cNvPr id="726" name="Google Shape;726;p5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3-3 특성 공학과 규제(12)</a:t>
            </a:r>
            <a:endParaRPr/>
          </a:p>
        </p:txBody>
      </p:sp>
      <p:sp>
        <p:nvSpPr>
          <p:cNvPr id="727" name="Google Shape;727;p5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728" name="Google Shape;728;p5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729" name="Google Shape;729;p51"/>
          <p:cNvGraphicFramePr/>
          <p:nvPr/>
        </p:nvGraphicFramePr>
        <p:xfrm>
          <a:off x="1702045" y="2834835"/>
          <a:ext cx="4347075" cy="94489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34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from sklearn.linear_model import Ridge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ridge = Ridge()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ridge.fit(train_scaled,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print(ridge.score(train_scaled, train_target))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30" name="Google Shape;730;p51"/>
          <p:cNvCxnSpPr/>
          <p:nvPr/>
        </p:nvCxnSpPr>
        <p:spPr>
          <a:xfrm>
            <a:off x="6367740" y="3213313"/>
            <a:ext cx="37513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31" name="Google Shape;731;p51"/>
          <p:cNvSpPr txBox="1"/>
          <p:nvPr/>
        </p:nvSpPr>
        <p:spPr>
          <a:xfrm>
            <a:off x="7061510" y="3032723"/>
            <a:ext cx="2678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0.9896101671037343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32" name="Google Shape;732;p51"/>
          <p:cNvGraphicFramePr/>
          <p:nvPr/>
        </p:nvGraphicFramePr>
        <p:xfrm>
          <a:off x="1702044" y="4416586"/>
          <a:ext cx="4347075" cy="30481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434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print(ridge.score(test_scaled, test_target))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33" name="Google Shape;733;p51"/>
          <p:cNvCxnSpPr/>
          <p:nvPr/>
        </p:nvCxnSpPr>
        <p:spPr>
          <a:xfrm>
            <a:off x="6367740" y="4548864"/>
            <a:ext cx="37513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34" name="Google Shape;734;p51"/>
          <p:cNvSpPr txBox="1"/>
          <p:nvPr/>
        </p:nvSpPr>
        <p:spPr>
          <a:xfrm>
            <a:off x="7061510" y="4368274"/>
            <a:ext cx="2678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0.9790693977615398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릿지 회귀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그래프 그리기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alpha 값을 0.001부터 10배씩 늘렸기 때문에 이대로 그래프를 그리면 그래프 왼쪽이 너무 촘촘해짐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alpha_list에 있는 6개의 값을 동일한 간격으로 나타내기 위해서는 x 축을 로그 스케일로 나타내야 함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5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3-3 특성 공학과 규제(13)</a:t>
            </a:r>
            <a:endParaRPr/>
          </a:p>
        </p:txBody>
      </p:sp>
      <p:sp>
        <p:nvSpPr>
          <p:cNvPr id="741" name="Google Shape;741;p5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742" name="Google Shape;742;p5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743" name="Google Shape;743;p52"/>
          <p:cNvGraphicFramePr/>
          <p:nvPr/>
        </p:nvGraphicFramePr>
        <p:xfrm>
          <a:off x="1769785" y="2847081"/>
          <a:ext cx="3420950" cy="137161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34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</a:rPr>
                        <a:t>plt.plot(alpha_list, train_score)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</a:rPr>
                        <a:t>plt.plot(alpha_list, test_score)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</a:rPr>
                        <a:t>plt.xscale('log')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</a:rPr>
                        <a:t>plt.xlabel('alpha')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</a:rPr>
                        <a:t>plt.ylabel('R^2')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44" name="Google Shape;744;p52"/>
          <p:cNvCxnSpPr/>
          <p:nvPr/>
        </p:nvCxnSpPr>
        <p:spPr>
          <a:xfrm>
            <a:off x="5633121" y="3272287"/>
            <a:ext cx="4017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45" name="Google Shape;745;p52"/>
          <p:cNvSpPr txBox="1"/>
          <p:nvPr/>
        </p:nvSpPr>
        <p:spPr>
          <a:xfrm>
            <a:off x="1415199" y="4452456"/>
            <a:ext cx="4278900" cy="18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그래프의 왼쪽</a:t>
            </a:r>
            <a:b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훈련 세트와 테스트 세트의 점수 차이가 아주 큼 훈련 세트에는 잘 맞고 테스트 세트에는 형편없는 과대적합의 전형적인 모습</a:t>
            </a:r>
            <a:endParaRPr sz="1400">
              <a:solidFill>
                <a:srgbClr val="1C5A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그래프 오른쪽</a:t>
            </a:r>
            <a:b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훈련 세트와 테스트 세트의 점수가 모두 낮아지는 과소적합으로 가는 모습을 보임</a:t>
            </a:r>
            <a:endParaRPr/>
          </a:p>
        </p:txBody>
      </p:sp>
      <p:sp>
        <p:nvSpPr>
          <p:cNvPr id="746" name="Google Shape;746;p52"/>
          <p:cNvSpPr/>
          <p:nvPr/>
        </p:nvSpPr>
        <p:spPr>
          <a:xfrm>
            <a:off x="6375350" y="5457500"/>
            <a:ext cx="4410000" cy="998100"/>
          </a:xfrm>
          <a:prstGeom prst="roundRect">
            <a:avLst>
              <a:gd name="adj" fmla="val 16667"/>
            </a:avLst>
          </a:prstGeom>
          <a:solidFill>
            <a:srgbClr val="FDD7A2"/>
          </a:solidFill>
          <a:ln>
            <a:noFill/>
          </a:ln>
        </p:spPr>
        <p:txBody>
          <a:bodyPr spcFirstLastPara="1" wrap="square" lIns="180000" tIns="72000" rIns="180000" bIns="72000" anchor="ctr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>
                <a:solidFill>
                  <a:srgbClr val="221E1F"/>
                </a:solidFill>
                <a:latin typeface="Arial"/>
                <a:ea typeface="Arial"/>
                <a:cs typeface="Arial"/>
                <a:sym typeface="Arial"/>
              </a:rPr>
              <a:t>넘파이 로그 함수</a:t>
            </a:r>
            <a:endParaRPr sz="1400" b="1" i="0" u="none" strike="noStrike">
              <a:solidFill>
                <a:srgbClr val="221E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1E1F"/>
              </a:buClr>
              <a:buSzPts val="1400"/>
              <a:buFont typeface="Arial"/>
              <a:buChar char="•"/>
            </a:pPr>
            <a:r>
              <a:rPr lang="en-US" sz="1400" b="0" i="0" u="none" strike="noStrike">
                <a:solidFill>
                  <a:srgbClr val="221E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np</a:t>
            </a:r>
            <a:r>
              <a:rPr lang="en-US" sz="1400" b="0" i="0" u="none" strike="noStrike">
                <a:solidFill>
                  <a:srgbClr val="221E1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 b="0" i="0" u="none" strike="noStrike">
                <a:solidFill>
                  <a:srgbClr val="221E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log</a:t>
            </a:r>
            <a:r>
              <a:rPr lang="en-US" sz="1400" b="0" i="0" u="none" strike="noStrike">
                <a:solidFill>
                  <a:srgbClr val="221E1F"/>
                </a:solidFill>
                <a:latin typeface="Arial"/>
                <a:ea typeface="Arial"/>
                <a:cs typeface="Arial"/>
                <a:sym typeface="Arial"/>
              </a:rPr>
              <a:t>( ): </a:t>
            </a:r>
            <a:r>
              <a:rPr lang="en-US" sz="1400">
                <a:solidFill>
                  <a:srgbClr val="221E1F"/>
                </a:solidFill>
                <a:latin typeface="Arial"/>
                <a:ea typeface="Arial"/>
                <a:cs typeface="Arial"/>
                <a:sym typeface="Arial"/>
              </a:rPr>
              <a:t>자연 상수 </a:t>
            </a:r>
            <a:r>
              <a:rPr lang="en-US" sz="1400">
                <a:solidFill>
                  <a:srgbClr val="221E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lang="en-US" sz="1400">
                <a:solidFill>
                  <a:srgbClr val="221E1F"/>
                </a:solidFill>
                <a:latin typeface="Arial"/>
                <a:ea typeface="Arial"/>
                <a:cs typeface="Arial"/>
                <a:sym typeface="Arial"/>
              </a:rPr>
              <a:t>를 밑으로 하는 자연로그 </a:t>
            </a:r>
            <a:endParaRPr sz="1400">
              <a:solidFill>
                <a:srgbClr val="221E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1E1F"/>
              </a:buClr>
              <a:buSzPts val="1400"/>
              <a:buFont typeface="Arial"/>
              <a:buChar char="•"/>
            </a:pPr>
            <a:r>
              <a:rPr lang="en-US" sz="1400" b="0" i="0" u="none" strike="noStrike">
                <a:solidFill>
                  <a:srgbClr val="221E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np</a:t>
            </a:r>
            <a:r>
              <a:rPr lang="en-US" sz="1400" b="0" i="0" u="none" strike="noStrike">
                <a:solidFill>
                  <a:srgbClr val="221E1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 b="0" i="0" u="none" strike="noStrike">
                <a:solidFill>
                  <a:srgbClr val="221E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log10</a:t>
            </a:r>
            <a:r>
              <a:rPr lang="en-US" sz="1400" b="0" i="0" u="none" strike="noStrike">
                <a:solidFill>
                  <a:srgbClr val="221E1F"/>
                </a:solidFill>
                <a:latin typeface="Arial"/>
                <a:ea typeface="Arial"/>
                <a:cs typeface="Arial"/>
                <a:sym typeface="Arial"/>
              </a:rPr>
              <a:t>( ): </a:t>
            </a:r>
            <a:r>
              <a:rPr lang="en-US" sz="1400">
                <a:solidFill>
                  <a:srgbClr val="221E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10 </a:t>
            </a:r>
            <a:r>
              <a:rPr lang="en-US" sz="1400">
                <a:solidFill>
                  <a:srgbClr val="221E1F"/>
                </a:solidFill>
                <a:latin typeface="Arial"/>
                <a:ea typeface="Arial"/>
                <a:cs typeface="Arial"/>
                <a:sym typeface="Arial"/>
              </a:rPr>
              <a:t>을 밑으로 하는 상용로그</a:t>
            </a:r>
            <a:endParaRPr sz="1400">
              <a:solidFill>
                <a:srgbClr val="221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7" name="Google Shape;74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425" y="2569125"/>
            <a:ext cx="3730025" cy="28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3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릿지 회귀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적절한 alpha 값은 두 그래프가 가장 가깝고 테스트 세트의 점수가 가장 높은 -1, 즉 10</a:t>
            </a:r>
            <a:r>
              <a:rPr lang="en-US" baseline="30000"/>
              <a:t>-1</a:t>
            </a:r>
            <a:r>
              <a:rPr lang="en-US"/>
              <a:t>=0.1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alpha 값을 0.1로 하여 최종 모델을 훈련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 모델은 훈련 세트와 테스트 세트의 점수가 비슷하게 모두 높고 과대적합과 과소적합 사이에서 </a:t>
            </a:r>
            <a:br>
              <a:rPr lang="en-US"/>
            </a:br>
            <a:r>
              <a:rPr lang="en-US"/>
              <a:t>균형을 맟춤</a:t>
            </a:r>
            <a:endParaRPr/>
          </a:p>
        </p:txBody>
      </p:sp>
      <p:sp>
        <p:nvSpPr>
          <p:cNvPr id="753" name="Google Shape;753;p5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3-3 특성 공학과 규제(14)</a:t>
            </a:r>
            <a:endParaRPr/>
          </a:p>
        </p:txBody>
      </p:sp>
      <p:sp>
        <p:nvSpPr>
          <p:cNvPr id="754" name="Google Shape;754;p5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755" name="Google Shape;755;p5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756" name="Google Shape;756;p53"/>
          <p:cNvGraphicFramePr/>
          <p:nvPr/>
        </p:nvGraphicFramePr>
        <p:xfrm>
          <a:off x="1703165" y="2487576"/>
          <a:ext cx="3420950" cy="115825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34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ridge = Ridge(alpha=0.1)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ridge.fit(train_scaled,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print(ridge.score(train_scaled, train_target))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print(ridge.score(test_scaled, test_target))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57" name="Google Shape;757;p53"/>
          <p:cNvCxnSpPr/>
          <p:nvPr/>
        </p:nvCxnSpPr>
        <p:spPr>
          <a:xfrm>
            <a:off x="5472515" y="3059056"/>
            <a:ext cx="50080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58" name="Google Shape;758;p53"/>
          <p:cNvSpPr txBox="1"/>
          <p:nvPr/>
        </p:nvSpPr>
        <p:spPr>
          <a:xfrm>
            <a:off x="6321733" y="2735890"/>
            <a:ext cx="26053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0.9903815817570366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0.9827976465386926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라쏘 회귀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라쏘 모델을 훈련하는 것은 릿지와 유사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Ridge 클래스를 Lasso 클래스로 바꾸면 됨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테스트 세트 점수 확인</a:t>
            </a:r>
            <a:endParaRPr/>
          </a:p>
        </p:txBody>
      </p:sp>
      <p:sp>
        <p:nvSpPr>
          <p:cNvPr id="764" name="Google Shape;764;p5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3-3 특성 공학과 규제(15)</a:t>
            </a:r>
            <a:endParaRPr/>
          </a:p>
        </p:txBody>
      </p:sp>
      <p:sp>
        <p:nvSpPr>
          <p:cNvPr id="765" name="Google Shape;765;p5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766" name="Google Shape;766;p5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767" name="Google Shape;767;p54"/>
          <p:cNvGraphicFramePr/>
          <p:nvPr/>
        </p:nvGraphicFramePr>
        <p:xfrm>
          <a:off x="1676303" y="2270760"/>
          <a:ext cx="3420950" cy="115825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34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from sklearn.linear_model import Lasso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lasso = Lasso()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lasso.fit(train_scaled,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print(lasso.score(train_scaled, train_target))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68" name="Google Shape;768;p54"/>
          <p:cNvCxnSpPr/>
          <p:nvPr/>
        </p:nvCxnSpPr>
        <p:spPr>
          <a:xfrm>
            <a:off x="5399167" y="2778338"/>
            <a:ext cx="358493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69" name="Google Shape;769;p54"/>
          <p:cNvSpPr txBox="1"/>
          <p:nvPr/>
        </p:nvSpPr>
        <p:spPr>
          <a:xfrm>
            <a:off x="6059585" y="2593672"/>
            <a:ext cx="26053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0.9897898972080961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70" name="Google Shape;770;p54"/>
          <p:cNvGraphicFramePr/>
          <p:nvPr/>
        </p:nvGraphicFramePr>
        <p:xfrm>
          <a:off x="1676303" y="4047431"/>
          <a:ext cx="3420950" cy="30481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34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print(lasso.score(test_scaled, test_target))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71" name="Google Shape;771;p54"/>
          <p:cNvCxnSpPr/>
          <p:nvPr/>
        </p:nvCxnSpPr>
        <p:spPr>
          <a:xfrm>
            <a:off x="5408594" y="4196951"/>
            <a:ext cx="358493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72" name="Google Shape;772;p54"/>
          <p:cNvSpPr txBox="1"/>
          <p:nvPr/>
        </p:nvSpPr>
        <p:spPr>
          <a:xfrm>
            <a:off x="6078439" y="4012285"/>
            <a:ext cx="26053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0.9800593698421883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5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라쏘 회귀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라쏘 모델도 alpha 매개변수로 규제의 강도를 조절 가능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alpha 값을 바꾸어 가며 훈련 세트와 테스트 세트에 대한 점수 계산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778" name="Google Shape;778;p5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3-3 특성 공학과 규제(16)</a:t>
            </a:r>
            <a:endParaRPr/>
          </a:p>
        </p:txBody>
      </p:sp>
      <p:sp>
        <p:nvSpPr>
          <p:cNvPr id="779" name="Google Shape;779;p5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780" name="Google Shape;780;p5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781" name="Google Shape;781;p55"/>
          <p:cNvGraphicFramePr/>
          <p:nvPr/>
        </p:nvGraphicFramePr>
        <p:xfrm>
          <a:off x="1666875" y="2297552"/>
          <a:ext cx="5111875" cy="243841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511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train_score = []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test_score = []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alpha_list = [0.001, 0.01, 0.1, 1, 10, 100]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for alpha in alpha_list: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     # 라쏘 모델을 만듭니다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     lasso = Lasso(alpha=alpha, max_iter=10000)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     # 라쏘 모델을 훈련합니다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     lasso.fit(train_scaled,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     # 훈련 점수와 테스트 점수를 저장합니다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     train_score.append(lasso.score(train_scaled, train_target))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     test_score.append(lasso.score(test_scaled, test_target))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2" name="Google Shape;782;p55"/>
          <p:cNvSpPr/>
          <p:nvPr/>
        </p:nvSpPr>
        <p:spPr>
          <a:xfrm>
            <a:off x="1898430" y="4804273"/>
            <a:ext cx="9376028" cy="181780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                    경고(Warning)가 뜨는데 정상인가?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205A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A04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라쏘 모델을 훈련할 때 </a:t>
            </a:r>
            <a:r>
              <a:rPr lang="en-US" sz="1400">
                <a:solidFill>
                  <a:srgbClr val="CB360D"/>
                </a:solidFill>
                <a:latin typeface="Calibri"/>
                <a:ea typeface="Calibri"/>
                <a:cs typeface="Calibri"/>
                <a:sym typeface="Calibri"/>
              </a:rPr>
              <a:t>ConvergenceWarning</a:t>
            </a:r>
            <a:r>
              <a:rPr lang="en-US"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이란 경고가 발생할 수 있음</a:t>
            </a:r>
            <a:endParaRPr sz="1400">
              <a:solidFill>
                <a:srgbClr val="205A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A04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사이킷런의 라쏘 모델은 최적의 계수를 찾기 위해 반복적인 계산을 수행하는데, 지정한 반복 횟수가 부족할 때 이런 경고가 발생</a:t>
            </a:r>
            <a:endParaRPr sz="1400">
              <a:solidFill>
                <a:srgbClr val="205A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A04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이 반복 횟수를 충분히 늘리기 위해 max_iter 매개변수의 값을 10000으로 지정했음</a:t>
            </a:r>
            <a:endParaRPr sz="1400">
              <a:solidFill>
                <a:srgbClr val="205A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A04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필요하면 더 늘릴 수 있지만 이 문제에서는 큰 영향을 끼치지 않음</a:t>
            </a:r>
            <a:endParaRPr/>
          </a:p>
        </p:txBody>
      </p:sp>
      <p:grpSp>
        <p:nvGrpSpPr>
          <p:cNvPr id="783" name="Google Shape;783;p55"/>
          <p:cNvGrpSpPr/>
          <p:nvPr/>
        </p:nvGrpSpPr>
        <p:grpSpPr>
          <a:xfrm>
            <a:off x="1666875" y="4890093"/>
            <a:ext cx="1432152" cy="307777"/>
            <a:chOff x="1666875" y="4747675"/>
            <a:chExt cx="1432152" cy="307777"/>
          </a:xfrm>
        </p:grpSpPr>
        <p:sp>
          <p:nvSpPr>
            <p:cNvPr id="784" name="Google Shape;784;p55"/>
            <p:cNvSpPr txBox="1"/>
            <p:nvPr/>
          </p:nvSpPr>
          <p:spPr>
            <a:xfrm>
              <a:off x="1666875" y="4747675"/>
              <a:ext cx="1432152" cy="3077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0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CB360D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sp>
          <p:nvSpPr>
            <p:cNvPr id="785" name="Google Shape;785;p55"/>
            <p:cNvSpPr/>
            <p:nvPr/>
          </p:nvSpPr>
          <p:spPr>
            <a:xfrm>
              <a:off x="1783704" y="4792919"/>
              <a:ext cx="183354" cy="183354"/>
            </a:xfrm>
            <a:prstGeom prst="plus">
              <a:avLst>
                <a:gd name="adj" fmla="val 35390"/>
              </a:avLst>
            </a:prstGeom>
            <a:solidFill>
              <a:srgbClr val="CB360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6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라쏘 회귀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train_score와 test_score 리스트를 사용해 그래프 그리기</a:t>
            </a:r>
            <a:br>
              <a:rPr lang="en-US"/>
            </a:br>
            <a:r>
              <a:rPr lang="en-US"/>
              <a:t>- x축은 로그 스케일로 바꿈</a:t>
            </a:r>
            <a:endParaRPr/>
          </a:p>
        </p:txBody>
      </p:sp>
      <p:sp>
        <p:nvSpPr>
          <p:cNvPr id="791" name="Google Shape;791;p5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3-3 특성 공학과 규제(17)</a:t>
            </a:r>
            <a:endParaRPr/>
          </a:p>
        </p:txBody>
      </p:sp>
      <p:sp>
        <p:nvSpPr>
          <p:cNvPr id="792" name="Google Shape;792;p5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793" name="Google Shape;793;p5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794" name="Google Shape;794;p56"/>
          <p:cNvGraphicFramePr/>
          <p:nvPr/>
        </p:nvGraphicFramePr>
        <p:xfrm>
          <a:off x="1852374" y="2190663"/>
          <a:ext cx="3571925" cy="73153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35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plt.plot(np.log10(alpha_list), train_score)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plt.plot(np.log10(alpha_list), test_score)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95" name="Google Shape;79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3324" y="2387463"/>
            <a:ext cx="4708750" cy="313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6" name="Google Shape;796;p56"/>
          <p:cNvCxnSpPr/>
          <p:nvPr/>
        </p:nvCxnSpPr>
        <p:spPr>
          <a:xfrm>
            <a:off x="5684689" y="2556423"/>
            <a:ext cx="268224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97" name="Google Shape;797;p56"/>
          <p:cNvSpPr txBox="1"/>
          <p:nvPr/>
        </p:nvSpPr>
        <p:spPr>
          <a:xfrm>
            <a:off x="1682284" y="3222877"/>
            <a:ext cx="4136517" cy="146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그래프의 왼쪽은 과대적합을 보여주고 있고, </a:t>
            </a:r>
            <a:b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오른쪽으로 갈수록 훈련 세트와 테스트 세트의 점수가 좁혀짐가장 오른쪽은 아주 크게 점수가 떨어짐</a:t>
            </a:r>
            <a:b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이 지점은 분명 과소적합되는 모델일 것임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09913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라쏘 회귀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라쏘 모델에서 최적의 alpha 값은 1, 즉 10</a:t>
            </a:r>
            <a:r>
              <a:rPr lang="en-US" baseline="30000"/>
              <a:t>1</a:t>
            </a:r>
            <a:r>
              <a:rPr lang="en-US"/>
              <a:t>=10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 값으로 다시 모델을 훈련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coef_ 속성에 저장되어 있는 라쏘 모델의 계수 중에 0인 것을 헤아려보기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55개의 특성을 모델에 주입했지만 라쏘 모델이 사용한 특성은 15개에 불과함</a:t>
            </a:r>
            <a:br>
              <a:rPr lang="en-US"/>
            </a:br>
            <a:r>
              <a:rPr lang="en-US"/>
              <a:t>이런 특징 때문에 라쏘 모델을 유용한 특성을 골라내는 용도로도 사용할 수 있음</a:t>
            </a:r>
            <a:endParaRPr/>
          </a:p>
        </p:txBody>
      </p:sp>
      <p:sp>
        <p:nvSpPr>
          <p:cNvPr id="803" name="Google Shape;803;p5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3-3 특성 공학과 규제(18)</a:t>
            </a:r>
            <a:endParaRPr/>
          </a:p>
        </p:txBody>
      </p:sp>
      <p:sp>
        <p:nvSpPr>
          <p:cNvPr id="804" name="Google Shape;804;p5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805" name="Google Shape;805;p5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806" name="Google Shape;806;p57"/>
          <p:cNvGraphicFramePr/>
          <p:nvPr/>
        </p:nvGraphicFramePr>
        <p:xfrm>
          <a:off x="1685729" y="2402657"/>
          <a:ext cx="3571925" cy="94489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35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lasso = Lasso(alpha=10)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lasso.fit(train_scaled,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print(lasso.score(train_scaled, train_target))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print(lasso.score(test_scaled, test_target))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7" name="Google Shape;807;p57"/>
          <p:cNvCxnSpPr/>
          <p:nvPr/>
        </p:nvCxnSpPr>
        <p:spPr>
          <a:xfrm>
            <a:off x="5567917" y="2833486"/>
            <a:ext cx="268224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08" name="Google Shape;808;p57"/>
          <p:cNvSpPr txBox="1"/>
          <p:nvPr/>
        </p:nvSpPr>
        <p:spPr>
          <a:xfrm>
            <a:off x="6146395" y="2519747"/>
            <a:ext cx="30540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0.9888067471131867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0.9824470598706695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09" name="Google Shape;809;p57"/>
          <p:cNvGraphicFramePr/>
          <p:nvPr/>
        </p:nvGraphicFramePr>
        <p:xfrm>
          <a:off x="1685729" y="4109417"/>
          <a:ext cx="3571925" cy="304810"/>
        </p:xfrm>
        <a:graphic>
          <a:graphicData uri="http://schemas.openxmlformats.org/drawingml/2006/table">
            <a:tbl>
              <a:tblPr firstRow="1" bandRow="1">
                <a:noFill/>
                <a:tableStyleId>{F0CC4822-36D8-4E0D-A62C-473381F2002F}</a:tableStyleId>
              </a:tblPr>
              <a:tblGrid>
                <a:gridCol w="357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print(np.sum(lasso.coef_ == 0))</a:t>
                      </a:r>
                      <a:endParaRPr sz="14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10" name="Google Shape;810;p57"/>
          <p:cNvCxnSpPr/>
          <p:nvPr/>
        </p:nvCxnSpPr>
        <p:spPr>
          <a:xfrm>
            <a:off x="5567917" y="4261817"/>
            <a:ext cx="268224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11" name="Google Shape;811;p57"/>
          <p:cNvSpPr txBox="1"/>
          <p:nvPr/>
        </p:nvSpPr>
        <p:spPr>
          <a:xfrm>
            <a:off x="6146395" y="4077151"/>
            <a:ext cx="30540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모델의 과대적합을 제어하기(문제해결 과정)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문제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선형 회귀 알고리즘을 사용해 농어의 무게를 예측하는 모델을 훈련시켰지만 훈련 세트에 과소적합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해결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농어의 길이뿐만 아니라 높이와 두께도 사용하여 다중 회귀 모델을 훈련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또한 다항 특성을 많이 추가하여 훈련 세트에서 거의 완벽에 가까운 점수를 얻는 모델을 훈련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특성을 많이 추가하면 선형 회귀는 매우 강력한 성능을 발휘하지만, 특성이 너무 많으면 선형 회귀 </a:t>
            </a:r>
            <a:br>
              <a:rPr lang="en-US"/>
            </a:br>
            <a:r>
              <a:rPr lang="en-US"/>
              <a:t>모델을 제약하기 위한 도구가 필요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이를 위해 릿지 회귀와 라쏘 회귀에 대해 학습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사이킷런을 사용해 다중 회귀 모델과 릿지, 라쏘 모델을 훈련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릿지와 라쏘 모델의 규제 양을 조절하기 위한 최적의 alpha 값 찾기</a:t>
            </a:r>
            <a:endParaRPr/>
          </a:p>
        </p:txBody>
      </p:sp>
      <p:sp>
        <p:nvSpPr>
          <p:cNvPr id="817" name="Google Shape;817;p5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3-3 특성 공학과 규제(19)</a:t>
            </a:r>
            <a:endParaRPr/>
          </a:p>
        </p:txBody>
      </p:sp>
      <p:sp>
        <p:nvSpPr>
          <p:cNvPr id="818" name="Google Shape;818;p5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819" name="Google Shape;819;p5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>
            <a:spLocks noGrp="1"/>
          </p:cNvSpPr>
          <p:nvPr>
            <p:ph type="body" idx="1"/>
          </p:nvPr>
        </p:nvSpPr>
        <p:spPr>
          <a:xfrm>
            <a:off x="691200" y="1558800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600"/>
              <a:buNone/>
            </a:pPr>
            <a:r>
              <a:rPr lang="en-US" sz="3600" b="1"/>
              <a:t>CHAPTER 03 회귀 알고리즘과 모델 규제</a:t>
            </a:r>
            <a:endParaRPr sz="3600" b="1"/>
          </a:p>
        </p:txBody>
      </p:sp>
      <p:sp>
        <p:nvSpPr>
          <p:cNvPr id="209" name="Google Shape;209;p6"/>
          <p:cNvSpPr txBox="1"/>
          <p:nvPr/>
        </p:nvSpPr>
        <p:spPr>
          <a:xfrm>
            <a:off x="691200" y="3430800"/>
            <a:ext cx="10328031" cy="149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학습목표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지도 학습 알고리즘의 한 종류인 회귀 알고리즘에 대해 배웁니다.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다양한 선형 회귀 알고리즘의 장단점을 이해합니다.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6"/>
          <p:cNvSpPr txBox="1"/>
          <p:nvPr/>
        </p:nvSpPr>
        <p:spPr>
          <a:xfrm>
            <a:off x="691200" y="2710800"/>
            <a:ext cx="50718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06436"/>
                </a:solidFill>
                <a:latin typeface="Calibri"/>
                <a:ea typeface="Calibri"/>
                <a:cs typeface="Calibri"/>
                <a:sym typeface="Calibri"/>
              </a:rPr>
              <a:t>농어의 무게를 예측하라!</a:t>
            </a:r>
            <a:endParaRPr sz="1800" b="1">
              <a:solidFill>
                <a:srgbClr val="F064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3-3 마무리(1)</a:t>
            </a:r>
            <a:endParaRPr/>
          </a:p>
        </p:txBody>
      </p:sp>
      <p:sp>
        <p:nvSpPr>
          <p:cNvPr id="825" name="Google Shape;825;p5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826" name="Google Shape;826;p5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키워드로 끝나는 핵심 포인트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 b="1"/>
              <a:t>다중 회귀</a:t>
            </a:r>
            <a:r>
              <a:rPr lang="en-US"/>
              <a:t>는 여러 개의 특성을 사용하는 회귀 모델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특성이 많으면 선형 모델은 강력한 성능을 발휘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 b="1"/>
              <a:t>특성 공학</a:t>
            </a:r>
            <a:r>
              <a:rPr lang="en-US"/>
              <a:t>은 주어진 특성을 조합하여 새로운 특성을 만드는 일련의 작업 과정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 b="1"/>
              <a:t>릿지</a:t>
            </a:r>
            <a:r>
              <a:rPr lang="en-US"/>
              <a:t>는 규제가 있는 선형 회귀 모델 중 하나이며 선형 모델의 계수를 작게 만들어 과대적합을 완화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릿지는 비교적 효과가 좋아 널리 사용하는 규제 방법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 b="1"/>
              <a:t>라쏘</a:t>
            </a:r>
            <a:r>
              <a:rPr lang="en-US"/>
              <a:t>는 또 다른 규제가 있는 선형 회귀 모델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릿지와 달리 계수 값을 아예 0으로 만들 수도 있음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 b="1"/>
              <a:t>하이퍼파라미터</a:t>
            </a:r>
            <a:r>
              <a:rPr lang="en-US"/>
              <a:t>는 머신러닝 알고리즘이 학습하지 않는 파라미터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이런 파라미터는 사람이 사전에 지정해야 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대표적으로 릿지와 라쏘의 규제 강도 alpha 파라미터</a:t>
            </a:r>
            <a:endParaRPr/>
          </a:p>
        </p:txBody>
      </p:sp>
      <p:sp>
        <p:nvSpPr>
          <p:cNvPr id="827" name="Google Shape;827;p5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6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3-3 마무리(2)</a:t>
            </a:r>
            <a:endParaRPr/>
          </a:p>
        </p:txBody>
      </p:sp>
      <p:sp>
        <p:nvSpPr>
          <p:cNvPr id="833" name="Google Shape;833;p6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834" name="Google Shape;834;p6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핵심 패키지와 함수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pandas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read_csv( ): CSV 파일을 로컬 컴퓨터나 인터넷에서 읽어 판다스 데이터프레임으로 변환하는 함수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자주 사용하는 매개변수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sep: CSV 파일의 구분자를 지정. 기본값은 ‘콤마(,)’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header에 데이터프레임의 열 이름으로 사용할 CSV 파일의 행 번호를 지정. 기본적으로 첫 번째 행을 열 이름으로 사용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skiprows는 파일에서 읽기 전에 건너뛸 행의 개수를 지정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nrows는 파일에서 읽을 행의 개수를 지정</a:t>
            </a:r>
            <a:endParaRPr/>
          </a:p>
          <a:p>
            <a:pPr marL="685800" lvl="1" indent="-1143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835" name="Google Shape;835;p6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3-3 마무리(3)</a:t>
            </a:r>
            <a:endParaRPr/>
          </a:p>
        </p:txBody>
      </p:sp>
      <p:sp>
        <p:nvSpPr>
          <p:cNvPr id="841" name="Google Shape;841;p6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842" name="Google Shape;842;p6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494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핵심 패키지와 함수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scikit-learn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PolynomialFeatures는 주어진 특성을 조합하여 새로운 특성을 만듦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degree는 최고 차수를 지정. 기본값은 2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interaction_only가 True이면 거듭제곱 항은 제외되고 특성 간의 곱셈 항만 추가됨. 기본값은 False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include_bias가 False이면 절편을 위한 특성을 추가하지 않음. 기본값은 True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Ridge는 규제가 있는 회귀 알고리즘인 릿지 회귀 모델을 훈련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alpha 매개변수로 규제의 강도를 조절.  alpha 값이 클수록 규제가 강해지며, 기본값은 1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solver 매개변수에 최적의 모델을 찾기 위한 방법을 지정할 수 있음. 기본값은 ‘auto’이며 데이터에 따라 자동으로 선택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사이킷런 0.17 버전에 추가된 ‘sag’는 확률적 평균 경사 하강법 알고리즘으로 특성과 샘플 수가 많을 때 성능이 빠르고 좋음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사이킷런 0.19 버전에는 ‘sag’의 개선 버전인 ‘saga’가 추가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random_state는 solver가 ‘sag’나 ‘saga’일 때 넘파이 난수 시드값을 지정할 수 있음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Lasso는 규제가 있는 회귀 알고리즘인 라쏘 회귀 모델을 훈련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이 클래스는 최적의 모델을 찾기 위해 좌표축을 따라 최적화를 수행해가는 좌표 하강법 coordinate descent을 사용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alpha와 random_state 매개변수는 Ridge 클래스와 동일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max_iter는 알고리즘의 수행 반복 횟수를 지정. 기본값은 1000</a:t>
            </a:r>
            <a:endParaRPr/>
          </a:p>
        </p:txBody>
      </p:sp>
      <p:sp>
        <p:nvSpPr>
          <p:cNvPr id="843" name="Google Shape;843;p6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6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3-3 확인 문제</a:t>
            </a:r>
            <a:endParaRPr/>
          </a:p>
        </p:txBody>
      </p:sp>
      <p:sp>
        <p:nvSpPr>
          <p:cNvPr id="849" name="Google Shape;849;p6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850" name="Google Shape;850;p6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6672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dirty="0"/>
              <a:t>a, b, c </a:t>
            </a:r>
            <a:r>
              <a:rPr lang="en-US" dirty="0" err="1"/>
              <a:t>특성으로</a:t>
            </a:r>
            <a:r>
              <a:rPr lang="en-US" dirty="0"/>
              <a:t> </a:t>
            </a:r>
            <a:r>
              <a:rPr lang="en-US" dirty="0" err="1"/>
              <a:t>이루어진</a:t>
            </a:r>
            <a:r>
              <a:rPr lang="en-US" dirty="0"/>
              <a:t> </a:t>
            </a:r>
            <a:r>
              <a:rPr lang="en-US" dirty="0" err="1"/>
              <a:t>훈련</a:t>
            </a:r>
            <a:r>
              <a:rPr lang="en-US" dirty="0"/>
              <a:t> </a:t>
            </a:r>
            <a:r>
              <a:rPr lang="en-US" dirty="0" err="1"/>
              <a:t>세트를</a:t>
            </a:r>
            <a:r>
              <a:rPr lang="en-US" dirty="0"/>
              <a:t> </a:t>
            </a:r>
            <a:r>
              <a:rPr lang="en-US" dirty="0" err="1"/>
              <a:t>PolynomialFeatures</a:t>
            </a:r>
            <a:r>
              <a:rPr lang="en-US" dirty="0"/>
              <a:t>(degree=3)</a:t>
            </a:r>
            <a:r>
              <a:rPr lang="en-US" dirty="0" err="1"/>
              <a:t>으로</a:t>
            </a:r>
            <a:r>
              <a:rPr lang="en-US" dirty="0"/>
              <a:t> </a:t>
            </a:r>
            <a:r>
              <a:rPr lang="en-US" dirty="0" err="1"/>
              <a:t>변환했다</a:t>
            </a:r>
            <a:r>
              <a:rPr lang="en-US" dirty="0"/>
              <a:t>. </a:t>
            </a:r>
            <a:r>
              <a:rPr lang="en-US" dirty="0" err="1"/>
              <a:t>다음</a:t>
            </a:r>
            <a:r>
              <a:rPr lang="en-US" dirty="0"/>
              <a:t> 중 이 </a:t>
            </a:r>
            <a:r>
              <a:rPr lang="en-US" dirty="0" err="1"/>
              <a:t>변환된</a:t>
            </a:r>
            <a:r>
              <a:rPr lang="en-US" dirty="0"/>
              <a:t> </a:t>
            </a:r>
            <a:r>
              <a:rPr lang="en-US" dirty="0" err="1"/>
              <a:t>데이터에</a:t>
            </a:r>
            <a:r>
              <a:rPr lang="en-US" dirty="0"/>
              <a:t> </a:t>
            </a:r>
            <a:r>
              <a:rPr lang="en-US" dirty="0" err="1"/>
              <a:t>포함되지</a:t>
            </a:r>
            <a:r>
              <a:rPr lang="en-US" dirty="0"/>
              <a:t> </a:t>
            </a:r>
            <a:r>
              <a:rPr lang="en-US" dirty="0" err="1"/>
              <a:t>않는</a:t>
            </a:r>
            <a:r>
              <a:rPr lang="en-US" dirty="0"/>
              <a:t> </a:t>
            </a:r>
            <a:r>
              <a:rPr lang="en-US" dirty="0" err="1"/>
              <a:t>특성은</a:t>
            </a:r>
            <a:r>
              <a:rPr lang="en-US" dirty="0"/>
              <a:t> </a:t>
            </a:r>
            <a:r>
              <a:rPr lang="en-US" dirty="0" err="1"/>
              <a:t>무엇인가</a:t>
            </a:r>
            <a:r>
              <a:rPr lang="en-US" dirty="0"/>
              <a:t>?</a:t>
            </a:r>
            <a:endParaRPr dirty="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① 1		② a		③ a * b		④ a * b</a:t>
            </a:r>
            <a:r>
              <a:rPr lang="en-US" baseline="30000" dirty="0"/>
              <a:t>3</a:t>
            </a:r>
            <a:endParaRPr dirty="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aseline="30000" dirty="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aseline="30000" dirty="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aseline="30000" dirty="0"/>
          </a:p>
          <a:p>
            <a:pPr marL="342900" lvl="0" indent="-352425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dirty="0" err="1"/>
              <a:t>다음</a:t>
            </a:r>
            <a:r>
              <a:rPr lang="en-US" dirty="0"/>
              <a:t> 중 </a:t>
            </a:r>
            <a:r>
              <a:rPr lang="en-US" dirty="0" err="1"/>
              <a:t>특성을</a:t>
            </a:r>
            <a:r>
              <a:rPr lang="en-US" dirty="0"/>
              <a:t> </a:t>
            </a:r>
            <a:r>
              <a:rPr lang="en-US" dirty="0" err="1"/>
              <a:t>표준화하는</a:t>
            </a:r>
            <a:r>
              <a:rPr lang="en-US" dirty="0"/>
              <a:t> </a:t>
            </a:r>
            <a:r>
              <a:rPr lang="en-US" dirty="0" err="1"/>
              <a:t>사이킷런</a:t>
            </a:r>
            <a:r>
              <a:rPr lang="en-US" dirty="0"/>
              <a:t> </a:t>
            </a:r>
            <a:r>
              <a:rPr lang="en-US" dirty="0" err="1"/>
              <a:t>변환기</a:t>
            </a:r>
            <a:r>
              <a:rPr lang="en-US" dirty="0"/>
              <a:t> </a:t>
            </a:r>
            <a:r>
              <a:rPr lang="en-US" dirty="0" err="1"/>
              <a:t>클래스는</a:t>
            </a:r>
            <a:r>
              <a:rPr lang="en-US" dirty="0"/>
              <a:t> </a:t>
            </a:r>
            <a:r>
              <a:rPr lang="en-US" dirty="0" err="1"/>
              <a:t>무엇인가</a:t>
            </a:r>
            <a:r>
              <a:rPr lang="en-US" dirty="0"/>
              <a:t>?</a:t>
            </a:r>
            <a:endParaRPr dirty="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① Ridge		② Lasso		</a:t>
            </a:r>
            <a:br>
              <a:rPr lang="en-US" dirty="0"/>
            </a:br>
            <a:r>
              <a:rPr lang="en-US" dirty="0"/>
              <a:t>③ </a:t>
            </a:r>
            <a:r>
              <a:rPr lang="en-US" dirty="0" err="1"/>
              <a:t>StandardScaler</a:t>
            </a:r>
            <a:r>
              <a:rPr lang="en-US" dirty="0"/>
              <a:t>	④ </a:t>
            </a:r>
            <a:r>
              <a:rPr lang="en-US" dirty="0" err="1"/>
              <a:t>LinearRegression</a:t>
            </a:r>
            <a:endParaRPr dirty="0"/>
          </a:p>
        </p:txBody>
      </p:sp>
      <p:sp>
        <p:nvSpPr>
          <p:cNvPr id="851" name="Google Shape;851;p6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43e040fc38_0_3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2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3-3 확인 문제</a:t>
            </a:r>
            <a:endParaRPr/>
          </a:p>
        </p:txBody>
      </p:sp>
      <p:sp>
        <p:nvSpPr>
          <p:cNvPr id="857" name="Google Shape;857;g343e040fc38_0_3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858" name="Google Shape;858;g343e040fc38_0_3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00" cy="5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2425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3"/>
            </a:pPr>
            <a:r>
              <a:rPr lang="en-US"/>
              <a:t>다음 중 과대적합과 과소적합을 올바르게 표현하지 못한 것은 무엇인가?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① 과대적합인 모델은 훈련 세트의 점수가 높음		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② 과대적합인 모델은 테스트 세트의 점수도 높음		</a:t>
            </a:r>
            <a:br>
              <a:rPr lang="en-US"/>
            </a:br>
            <a:r>
              <a:rPr lang="en-US"/>
              <a:t>③ 과소적합인 모델은 훈련 세트의 점수가 낮음	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④ 과소적합인 모델은 테스트 세트의 점수도 낮음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4699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 startAt="4"/>
            </a:pPr>
            <a:r>
              <a:rPr lang="en-US"/>
              <a:t>다음 중 훈련하기 전에 특성을 표준화해야 하는 모델 클래스를 모두 고르세요.</a:t>
            </a:r>
            <a:endParaRPr/>
          </a:p>
          <a:p>
            <a:pPr marL="45720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① KNeighborsClassifier</a:t>
            </a:r>
            <a:endParaRPr sz="1800"/>
          </a:p>
          <a:p>
            <a:pPr marL="45720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② KNeighborsRegressor</a:t>
            </a:r>
            <a:endParaRPr sz="1800"/>
          </a:p>
          <a:p>
            <a:pPr marL="45720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③ Ridge</a:t>
            </a:r>
            <a:endParaRPr sz="1800"/>
          </a:p>
          <a:p>
            <a:pPr marL="45720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/>
              <a:t>④ Lasso</a:t>
            </a:r>
            <a:endParaRPr sz="1800"/>
          </a:p>
        </p:txBody>
      </p:sp>
      <p:sp>
        <p:nvSpPr>
          <p:cNvPr id="859" name="Google Shape;859;g343e040fc38_0_3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dirty="0" err="1"/>
              <a:t>농어</a:t>
            </a:r>
            <a:r>
              <a:rPr lang="en-US" dirty="0"/>
              <a:t> </a:t>
            </a:r>
            <a:r>
              <a:rPr lang="en-US" dirty="0" err="1"/>
              <a:t>샘플</a:t>
            </a:r>
            <a:r>
              <a:rPr lang="en-US" dirty="0"/>
              <a:t> 56개의 </a:t>
            </a:r>
            <a:r>
              <a:rPr lang="en-US" dirty="0" err="1"/>
              <a:t>높이</a:t>
            </a:r>
            <a:r>
              <a:rPr lang="en-US" dirty="0"/>
              <a:t>, </a:t>
            </a:r>
            <a:r>
              <a:rPr lang="en-US" dirty="0" err="1"/>
              <a:t>길이</a:t>
            </a:r>
            <a:r>
              <a:rPr lang="en-US" dirty="0"/>
              <a:t> 등 </a:t>
            </a:r>
            <a:r>
              <a:rPr lang="en-US" dirty="0" err="1"/>
              <a:t>수치로</a:t>
            </a:r>
            <a:r>
              <a:rPr lang="en-US" dirty="0"/>
              <a:t> </a:t>
            </a:r>
            <a:r>
              <a:rPr lang="en-US" dirty="0" err="1"/>
              <a:t>무게를</a:t>
            </a:r>
            <a:r>
              <a:rPr lang="en-US" dirty="0"/>
              <a:t> </a:t>
            </a:r>
            <a:r>
              <a:rPr lang="en-US" dirty="0" err="1"/>
              <a:t>예측하기</a:t>
            </a:r>
            <a:endParaRPr dirty="0"/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◦"/>
            </a:pPr>
            <a:r>
              <a:rPr lang="en-US" dirty="0" err="1"/>
              <a:t>지도</a:t>
            </a:r>
            <a:r>
              <a:rPr lang="en-US" dirty="0"/>
              <a:t> </a:t>
            </a:r>
            <a:r>
              <a:rPr lang="en-US" dirty="0" err="1"/>
              <a:t>학습</a:t>
            </a:r>
            <a:r>
              <a:rPr lang="en-US" dirty="0"/>
              <a:t> </a:t>
            </a:r>
            <a:r>
              <a:rPr lang="en-US" dirty="0" err="1"/>
              <a:t>알고리즘은</a:t>
            </a:r>
            <a:r>
              <a:rPr lang="en-US" dirty="0"/>
              <a:t> </a:t>
            </a:r>
            <a:r>
              <a:rPr lang="en-US" dirty="0" err="1"/>
              <a:t>크게</a:t>
            </a:r>
            <a:r>
              <a:rPr lang="en-US" dirty="0"/>
              <a:t> </a:t>
            </a:r>
            <a:r>
              <a:rPr lang="en-US" dirty="0" err="1"/>
              <a:t>분류</a:t>
            </a:r>
            <a:r>
              <a:rPr lang="en-US" dirty="0"/>
              <a:t>(classification)와 </a:t>
            </a:r>
            <a:r>
              <a:rPr lang="en-US" dirty="0" err="1"/>
              <a:t>회귀</a:t>
            </a:r>
            <a:r>
              <a:rPr lang="en-US" dirty="0"/>
              <a:t>(regression)로 </a:t>
            </a:r>
            <a:r>
              <a:rPr lang="en-US" dirty="0" err="1"/>
              <a:t>나뉨</a:t>
            </a:r>
            <a:endParaRPr dirty="0"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 dirty="0" err="1"/>
              <a:t>분류</a:t>
            </a:r>
            <a:r>
              <a:rPr lang="en-US" dirty="0"/>
              <a:t>: </a:t>
            </a:r>
            <a:r>
              <a:rPr lang="en-US" dirty="0" err="1"/>
              <a:t>샘플을</a:t>
            </a:r>
            <a:r>
              <a:rPr lang="en-US" dirty="0"/>
              <a:t> 몇 </a:t>
            </a:r>
            <a:r>
              <a:rPr lang="en-US" dirty="0" err="1"/>
              <a:t>개의</a:t>
            </a:r>
            <a:r>
              <a:rPr lang="en-US" dirty="0"/>
              <a:t> </a:t>
            </a:r>
            <a:r>
              <a:rPr lang="en-US" dirty="0" err="1"/>
              <a:t>클래스</a:t>
            </a:r>
            <a:r>
              <a:rPr lang="en-US" dirty="0"/>
              <a:t> 중 </a:t>
            </a:r>
            <a:r>
              <a:rPr lang="en-US" dirty="0" err="1"/>
              <a:t>하나로</a:t>
            </a:r>
            <a:r>
              <a:rPr lang="en-US" dirty="0"/>
              <a:t> </a:t>
            </a:r>
            <a:r>
              <a:rPr lang="en-US" dirty="0" err="1"/>
              <a:t>분류</a:t>
            </a:r>
            <a:endParaRPr dirty="0"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 dirty="0" err="1"/>
              <a:t>회귀</a:t>
            </a:r>
            <a:r>
              <a:rPr lang="en-US" dirty="0"/>
              <a:t>: </a:t>
            </a:r>
            <a:r>
              <a:rPr lang="en-US" dirty="0" err="1"/>
              <a:t>클래스</a:t>
            </a:r>
            <a:r>
              <a:rPr lang="en-US" dirty="0"/>
              <a:t> 중 </a:t>
            </a:r>
            <a:r>
              <a:rPr lang="en-US" dirty="0" err="1"/>
              <a:t>하나로</a:t>
            </a:r>
            <a:r>
              <a:rPr lang="en-US" dirty="0"/>
              <a:t> </a:t>
            </a:r>
            <a:r>
              <a:rPr lang="en-US" dirty="0" err="1"/>
              <a:t>분류하는</a:t>
            </a:r>
            <a:r>
              <a:rPr lang="en-US" dirty="0"/>
              <a:t> </a:t>
            </a:r>
            <a:r>
              <a:rPr lang="en-US" dirty="0" err="1"/>
              <a:t>것이</a:t>
            </a:r>
            <a:r>
              <a:rPr lang="en-US" dirty="0"/>
              <a:t> </a:t>
            </a:r>
            <a:r>
              <a:rPr lang="en-US" dirty="0" err="1"/>
              <a:t>아니라</a:t>
            </a:r>
            <a:r>
              <a:rPr lang="en-US" dirty="0"/>
              <a:t> </a:t>
            </a:r>
            <a:r>
              <a:rPr lang="en-US" dirty="0" err="1"/>
              <a:t>임의의</a:t>
            </a:r>
            <a:r>
              <a:rPr lang="en-US" dirty="0"/>
              <a:t> </a:t>
            </a:r>
            <a:r>
              <a:rPr lang="en-US" dirty="0" err="1"/>
              <a:t>어떤</a:t>
            </a:r>
            <a:r>
              <a:rPr lang="en-US" dirty="0"/>
              <a:t> </a:t>
            </a:r>
            <a:r>
              <a:rPr lang="en-US" dirty="0" err="1"/>
              <a:t>숫자를</a:t>
            </a:r>
            <a:r>
              <a:rPr lang="en-US" dirty="0"/>
              <a:t> </a:t>
            </a:r>
            <a:r>
              <a:rPr lang="en-US" dirty="0" err="1"/>
              <a:t>예측</a:t>
            </a:r>
            <a:endParaRPr dirty="0"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예) </a:t>
            </a:r>
            <a:r>
              <a:rPr lang="en-US" dirty="0" err="1"/>
              <a:t>내년도</a:t>
            </a:r>
            <a:r>
              <a:rPr lang="en-US" dirty="0"/>
              <a:t> </a:t>
            </a:r>
            <a:r>
              <a:rPr lang="en-US" dirty="0" err="1"/>
              <a:t>경제</a:t>
            </a:r>
            <a:r>
              <a:rPr lang="en-US" dirty="0"/>
              <a:t> </a:t>
            </a:r>
            <a:r>
              <a:rPr lang="en-US" dirty="0" err="1"/>
              <a:t>성장률을</a:t>
            </a:r>
            <a:r>
              <a:rPr lang="en-US" dirty="0"/>
              <a:t> </a:t>
            </a:r>
            <a:r>
              <a:rPr lang="en-US" dirty="0" err="1"/>
              <a:t>예측하거나</a:t>
            </a:r>
            <a:r>
              <a:rPr lang="en-US" dirty="0"/>
              <a:t> </a:t>
            </a:r>
            <a:r>
              <a:rPr lang="en-US" dirty="0" err="1"/>
              <a:t>배달이</a:t>
            </a:r>
            <a:r>
              <a:rPr lang="en-US" dirty="0"/>
              <a:t> </a:t>
            </a:r>
            <a:r>
              <a:rPr lang="en-US" dirty="0" err="1"/>
              <a:t>도착할</a:t>
            </a:r>
            <a:r>
              <a:rPr lang="en-US" dirty="0"/>
              <a:t> </a:t>
            </a:r>
            <a:r>
              <a:rPr lang="en-US" dirty="0" err="1"/>
              <a:t>시간을</a:t>
            </a:r>
            <a:r>
              <a:rPr lang="en-US" dirty="0"/>
              <a:t> </a:t>
            </a:r>
            <a:r>
              <a:rPr lang="en-US" dirty="0" err="1"/>
              <a:t>예측</a:t>
            </a:r>
            <a:endParaRPr dirty="0"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 err="1"/>
              <a:t>회귀는</a:t>
            </a:r>
            <a:r>
              <a:rPr lang="en-US" dirty="0"/>
              <a:t> </a:t>
            </a:r>
            <a:r>
              <a:rPr lang="en-US" dirty="0" err="1"/>
              <a:t>정해진</a:t>
            </a:r>
            <a:r>
              <a:rPr lang="en-US" dirty="0"/>
              <a:t> </a:t>
            </a:r>
            <a:r>
              <a:rPr lang="en-US" dirty="0" err="1"/>
              <a:t>클래스가</a:t>
            </a:r>
            <a:r>
              <a:rPr lang="en-US" dirty="0"/>
              <a:t> </a:t>
            </a:r>
            <a:r>
              <a:rPr lang="en-US" dirty="0" err="1"/>
              <a:t>없고</a:t>
            </a:r>
            <a:r>
              <a:rPr lang="en-US" dirty="0"/>
              <a:t> </a:t>
            </a:r>
            <a:r>
              <a:rPr lang="en-US" dirty="0" err="1"/>
              <a:t>임의의</a:t>
            </a:r>
            <a:r>
              <a:rPr lang="en-US" dirty="0"/>
              <a:t> </a:t>
            </a:r>
            <a:r>
              <a:rPr lang="en-US" dirty="0" err="1"/>
              <a:t>수치를</a:t>
            </a:r>
            <a:r>
              <a:rPr lang="en-US" dirty="0"/>
              <a:t> </a:t>
            </a:r>
            <a:r>
              <a:rPr lang="en-US" dirty="0" err="1"/>
              <a:t>출력</a:t>
            </a:r>
            <a:endParaRPr dirty="0"/>
          </a:p>
        </p:txBody>
      </p:sp>
      <p:sp>
        <p:nvSpPr>
          <p:cNvPr id="216" name="Google Shape;216;p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3-1 k-최근접 이웃 회귀(1)</a:t>
            </a:r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18" name="Google Shape;218;p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219" name="Google Shape;21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4214821"/>
            <a:ext cx="4114800" cy="2159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k-최근접 이웃 분류 알고리즘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예측하려는 샘플에 가장 가까운 샘플 k개를 선택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 샘플들의 클래스를 확인하여 다수 클래스를 새로운 샘플의 클래스로 예측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다음 그림의 왼쪽에 k-최근접 이웃 분류가 잘 나타남 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k = 3(샘플이 3개)이라 가정하면 사각형이 2개로 다수이기 때문에 새로운 샘플의 클래스는 사각형</a:t>
            </a:r>
            <a:endParaRPr/>
          </a:p>
          <a:p>
            <a:pPr marL="228600" lvl="0" indent="-101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25" name="Google Shape;225;p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3-1 k-최근접 이웃 회귀(2)</a:t>
            </a:r>
            <a:endParaRPr/>
          </a:p>
        </p:txBody>
      </p:sp>
      <p:sp>
        <p:nvSpPr>
          <p:cNvPr id="226" name="Google Shape;226;p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27" name="Google Shape;227;p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228" name="Google Shape;22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0646" y="3447854"/>
            <a:ext cx="6430708" cy="258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 dirty="0"/>
              <a:t>k-</a:t>
            </a:r>
            <a:r>
              <a:rPr lang="en-US" dirty="0" err="1"/>
              <a:t>최근접</a:t>
            </a:r>
            <a:r>
              <a:rPr lang="en-US" dirty="0"/>
              <a:t> </a:t>
            </a:r>
            <a:r>
              <a:rPr lang="en-US" dirty="0" err="1"/>
              <a:t>이웃</a:t>
            </a:r>
            <a:r>
              <a:rPr lang="en-US" dirty="0"/>
              <a:t> </a:t>
            </a:r>
            <a:r>
              <a:rPr lang="en-US" dirty="0" err="1"/>
              <a:t>회귀</a:t>
            </a:r>
            <a:r>
              <a:rPr lang="en-US" dirty="0"/>
              <a:t> </a:t>
            </a:r>
            <a:r>
              <a:rPr lang="en-US" dirty="0" err="1"/>
              <a:t>알고리즘</a:t>
            </a:r>
            <a:endParaRPr dirty="0"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 err="1"/>
              <a:t>분류와</a:t>
            </a:r>
            <a:r>
              <a:rPr lang="en-US" dirty="0"/>
              <a:t> </a:t>
            </a:r>
            <a:r>
              <a:rPr lang="en-US" dirty="0" err="1"/>
              <a:t>똑같이</a:t>
            </a:r>
            <a:r>
              <a:rPr lang="en-US" dirty="0"/>
              <a:t> </a:t>
            </a:r>
            <a:r>
              <a:rPr lang="en-US" dirty="0" err="1"/>
              <a:t>예측하려는</a:t>
            </a:r>
            <a:r>
              <a:rPr lang="en-US" dirty="0"/>
              <a:t> </a:t>
            </a:r>
            <a:r>
              <a:rPr lang="en-US" dirty="0" err="1"/>
              <a:t>샘플에</a:t>
            </a:r>
            <a:r>
              <a:rPr lang="en-US" dirty="0"/>
              <a:t> </a:t>
            </a:r>
            <a:r>
              <a:rPr lang="en-US" dirty="0" err="1"/>
              <a:t>가장</a:t>
            </a:r>
            <a:r>
              <a:rPr lang="en-US" dirty="0"/>
              <a:t> </a:t>
            </a:r>
            <a:r>
              <a:rPr lang="en-US" dirty="0" err="1"/>
              <a:t>가까운</a:t>
            </a:r>
            <a:r>
              <a:rPr lang="en-US" dirty="0"/>
              <a:t> </a:t>
            </a:r>
            <a:r>
              <a:rPr lang="en-US" dirty="0" err="1"/>
              <a:t>샘플</a:t>
            </a:r>
            <a:r>
              <a:rPr lang="en-US" dirty="0"/>
              <a:t> </a:t>
            </a:r>
            <a:r>
              <a:rPr lang="en-US" dirty="0" err="1"/>
              <a:t>k개를</a:t>
            </a:r>
            <a:r>
              <a:rPr lang="en-US" dirty="0"/>
              <a:t> </a:t>
            </a:r>
            <a:r>
              <a:rPr lang="en-US" dirty="0" err="1"/>
              <a:t>선택</a:t>
            </a:r>
            <a:endParaRPr dirty="0"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 err="1"/>
              <a:t>회귀이기</a:t>
            </a:r>
            <a:r>
              <a:rPr lang="en-US" dirty="0"/>
              <a:t> </a:t>
            </a:r>
            <a:r>
              <a:rPr lang="en-US" dirty="0" err="1"/>
              <a:t>때문에</a:t>
            </a:r>
            <a:r>
              <a:rPr lang="en-US" dirty="0"/>
              <a:t> </a:t>
            </a:r>
            <a:r>
              <a:rPr lang="en-US" dirty="0" err="1"/>
              <a:t>이웃한</a:t>
            </a:r>
            <a:r>
              <a:rPr lang="en-US" dirty="0"/>
              <a:t> </a:t>
            </a:r>
            <a:r>
              <a:rPr lang="en-US" dirty="0" err="1"/>
              <a:t>샘플의</a:t>
            </a:r>
            <a:r>
              <a:rPr lang="en-US" dirty="0"/>
              <a:t> </a:t>
            </a:r>
            <a:r>
              <a:rPr lang="en-US" dirty="0" err="1"/>
              <a:t>타깃은</a:t>
            </a:r>
            <a:r>
              <a:rPr lang="en-US" dirty="0"/>
              <a:t> </a:t>
            </a:r>
            <a:r>
              <a:rPr lang="en-US" dirty="0" err="1"/>
              <a:t>어떤</a:t>
            </a:r>
            <a:r>
              <a:rPr lang="en-US" dirty="0"/>
              <a:t> </a:t>
            </a:r>
            <a:r>
              <a:rPr lang="en-US" dirty="0" err="1"/>
              <a:t>클래스가</a:t>
            </a:r>
            <a:r>
              <a:rPr lang="en-US" dirty="0"/>
              <a:t> </a:t>
            </a:r>
            <a:r>
              <a:rPr lang="en-US" dirty="0" err="1"/>
              <a:t>아니라</a:t>
            </a:r>
            <a:r>
              <a:rPr lang="en-US" dirty="0"/>
              <a:t> </a:t>
            </a:r>
            <a:r>
              <a:rPr lang="en-US" dirty="0" err="1"/>
              <a:t>임의의</a:t>
            </a:r>
            <a:r>
              <a:rPr lang="en-US" dirty="0"/>
              <a:t> </a:t>
            </a:r>
            <a:r>
              <a:rPr lang="en-US" dirty="0" err="1"/>
              <a:t>수치</a:t>
            </a:r>
            <a:endParaRPr dirty="0"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 err="1"/>
              <a:t>이웃</a:t>
            </a:r>
            <a:r>
              <a:rPr lang="en-US" dirty="0"/>
              <a:t> </a:t>
            </a:r>
            <a:r>
              <a:rPr lang="en-US" dirty="0" err="1"/>
              <a:t>샘플의</a:t>
            </a:r>
            <a:r>
              <a:rPr lang="en-US" dirty="0"/>
              <a:t> </a:t>
            </a:r>
            <a:r>
              <a:rPr lang="en-US" dirty="0" err="1"/>
              <a:t>수치를</a:t>
            </a:r>
            <a:r>
              <a:rPr lang="en-US" dirty="0"/>
              <a:t> </a:t>
            </a:r>
            <a:r>
              <a:rPr lang="en-US" dirty="0" err="1"/>
              <a:t>사용해</a:t>
            </a:r>
            <a:r>
              <a:rPr lang="en-US" dirty="0"/>
              <a:t> </a:t>
            </a:r>
            <a:r>
              <a:rPr lang="en-US" dirty="0" err="1"/>
              <a:t>새로운</a:t>
            </a:r>
            <a:r>
              <a:rPr lang="en-US" dirty="0"/>
              <a:t> </a:t>
            </a:r>
            <a:r>
              <a:rPr lang="en-US" dirty="0" err="1"/>
              <a:t>샘플의</a:t>
            </a:r>
            <a:r>
              <a:rPr lang="en-US" dirty="0"/>
              <a:t> </a:t>
            </a:r>
            <a:r>
              <a:rPr lang="en-US" dirty="0" err="1"/>
              <a:t>타깃을</a:t>
            </a:r>
            <a:r>
              <a:rPr lang="en-US" dirty="0"/>
              <a:t> </a:t>
            </a:r>
            <a:r>
              <a:rPr lang="en-US" dirty="0" err="1"/>
              <a:t>예측하기</a:t>
            </a:r>
            <a:r>
              <a:rPr lang="en-US" dirty="0"/>
              <a:t> </a:t>
            </a:r>
            <a:r>
              <a:rPr lang="en-US" dirty="0" err="1"/>
              <a:t>위해</a:t>
            </a:r>
            <a:r>
              <a:rPr lang="en-US" dirty="0"/>
              <a:t> 이 </a:t>
            </a:r>
            <a:r>
              <a:rPr lang="en-US" dirty="0" err="1"/>
              <a:t>수치들의</a:t>
            </a:r>
            <a:r>
              <a:rPr lang="en-US" dirty="0"/>
              <a:t> </a:t>
            </a:r>
            <a:r>
              <a:rPr lang="en-US" dirty="0" err="1"/>
              <a:t>평균을</a:t>
            </a:r>
            <a:r>
              <a:rPr lang="en-US" dirty="0"/>
              <a:t> </a:t>
            </a:r>
            <a:r>
              <a:rPr lang="en-US" dirty="0" err="1"/>
              <a:t>구함</a:t>
            </a:r>
            <a:endParaRPr dirty="0"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 err="1"/>
              <a:t>그림에서</a:t>
            </a:r>
            <a:r>
              <a:rPr lang="en-US" dirty="0"/>
              <a:t> </a:t>
            </a:r>
            <a:r>
              <a:rPr lang="en-US" dirty="0" err="1"/>
              <a:t>이웃한</a:t>
            </a:r>
            <a:r>
              <a:rPr lang="en-US" dirty="0"/>
              <a:t> </a:t>
            </a:r>
            <a:r>
              <a:rPr lang="en-US" dirty="0" err="1"/>
              <a:t>샘플의</a:t>
            </a:r>
            <a:r>
              <a:rPr lang="en-US" dirty="0"/>
              <a:t> </a:t>
            </a:r>
            <a:r>
              <a:rPr lang="en-US" dirty="0" err="1"/>
              <a:t>타깃값이</a:t>
            </a:r>
            <a:r>
              <a:rPr lang="en-US" dirty="0"/>
              <a:t> </a:t>
            </a:r>
            <a:r>
              <a:rPr lang="en-US" dirty="0" err="1"/>
              <a:t>각각</a:t>
            </a:r>
            <a:r>
              <a:rPr lang="en-US" dirty="0"/>
              <a:t> 100, 80, 60이고 </a:t>
            </a:r>
            <a:r>
              <a:rPr lang="en-US" dirty="0" err="1"/>
              <a:t>이를</a:t>
            </a:r>
            <a:r>
              <a:rPr lang="en-US" dirty="0"/>
              <a:t> </a:t>
            </a:r>
            <a:r>
              <a:rPr lang="en-US" dirty="0" err="1"/>
              <a:t>평균하면</a:t>
            </a:r>
            <a:r>
              <a:rPr lang="en-US" dirty="0"/>
              <a:t> </a:t>
            </a:r>
            <a:r>
              <a:rPr lang="en-US" dirty="0" err="1"/>
              <a:t>샘플의</a:t>
            </a:r>
            <a:r>
              <a:rPr lang="en-US" dirty="0"/>
              <a:t> </a:t>
            </a:r>
            <a:r>
              <a:rPr lang="en-US" dirty="0" err="1"/>
              <a:t>예측</a:t>
            </a:r>
            <a:r>
              <a:rPr lang="en-US" dirty="0"/>
              <a:t> </a:t>
            </a:r>
            <a:r>
              <a:rPr lang="en-US" dirty="0" err="1"/>
              <a:t>타깃값은</a:t>
            </a:r>
            <a:r>
              <a:rPr lang="en-US" dirty="0"/>
              <a:t> 80</a:t>
            </a:r>
            <a:endParaRPr dirty="0"/>
          </a:p>
          <a:p>
            <a:pPr marL="228600" lvl="0" indent="-101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234" name="Google Shape;234;p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3-1 k-최근접 이웃 회귀(3)</a:t>
            </a:r>
            <a:endParaRPr/>
          </a:p>
        </p:txBody>
      </p:sp>
      <p:sp>
        <p:nvSpPr>
          <p:cNvPr id="235" name="Google Shape;235;p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36" name="Google Shape;236;p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237" name="Google Shape;23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4326" y="3334700"/>
            <a:ext cx="6323348" cy="291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rgbClr val="000000"/>
      </a:dk1>
      <a:lt1>
        <a:srgbClr val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8437</Words>
  <Application>Microsoft Office PowerPoint</Application>
  <PresentationFormat>와이드스크린</PresentationFormat>
  <Paragraphs>1055</Paragraphs>
  <Slides>64</Slides>
  <Notes>64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0" baseType="lpstr">
      <vt:lpstr>Helvetica Neue Light</vt:lpstr>
      <vt:lpstr>Malgun Gothic</vt:lpstr>
      <vt:lpstr>Arial</vt:lpstr>
      <vt:lpstr>Noto Sans Symbols</vt:lpstr>
      <vt:lpstr>Calibri</vt:lpstr>
      <vt:lpstr>Office 테마</vt:lpstr>
      <vt:lpstr>혼자 공부하는 머신러닝+딥러닝 (개정판)</vt:lpstr>
      <vt:lpstr>PowerPoint 프레젠테이션</vt:lpstr>
      <vt:lpstr>이 책의 학습 목표</vt:lpstr>
      <vt:lpstr>이 책의 학습 목표</vt:lpstr>
      <vt:lpstr>Contents</vt:lpstr>
      <vt:lpstr>PowerPoint 프레젠테이션</vt:lpstr>
      <vt:lpstr>SECTION 3-1 k-최근접 이웃 회귀(1)</vt:lpstr>
      <vt:lpstr>SECTION 3-1 k-최근접 이웃 회귀(2)</vt:lpstr>
      <vt:lpstr>SECTION 3-1 k-최근접 이웃 회귀(3)</vt:lpstr>
      <vt:lpstr>SECTION 3-1 k-최근접 이웃 회귀(4)</vt:lpstr>
      <vt:lpstr>SECTION 3-1 k-최근접 이웃 회귀(5)</vt:lpstr>
      <vt:lpstr>SECTION 3-1 k-최근접 이웃 회귀(6)</vt:lpstr>
      <vt:lpstr>SECTION 3-1 k-최근접 이웃 회귀(7)</vt:lpstr>
      <vt:lpstr>SECTION 3-1 k-최근접 이웃 회귀(8)</vt:lpstr>
      <vt:lpstr>SECTION 3-1 k-최근접 이웃 회귀(9)</vt:lpstr>
      <vt:lpstr>SECTION 3-1 k-최근접 이웃 회귀(10)</vt:lpstr>
      <vt:lpstr>SECTION 3-1 k-최근접 이웃 회귀(11)</vt:lpstr>
      <vt:lpstr>SECTION 3-1 k-최근접 이웃 회귀(12)</vt:lpstr>
      <vt:lpstr>SECTION 3-1 k-최근접 이웃 회귀(13)</vt:lpstr>
      <vt:lpstr>SECTION 3-1 k-최근접 이웃 회귀(14)</vt:lpstr>
      <vt:lpstr>SECTION 3-1 마무리(1)</vt:lpstr>
      <vt:lpstr>SECTION 3-1 마무리(2)</vt:lpstr>
      <vt:lpstr>SECTION 3-1 확인 문제</vt:lpstr>
      <vt:lpstr>SECTION 3-2 선형 회귀(1)</vt:lpstr>
      <vt:lpstr>SECTION 3-2 선형 회귀(2)</vt:lpstr>
      <vt:lpstr>SECTION 3-2 선형 회귀(3)</vt:lpstr>
      <vt:lpstr>SECTION 3-2 선형 회귀(4)</vt:lpstr>
      <vt:lpstr>SECTION 3-2 선형 회귀(5)</vt:lpstr>
      <vt:lpstr>SECTION 3-2 선형 회귀(6)</vt:lpstr>
      <vt:lpstr>SECTION 3-2 선형 회귀(7)</vt:lpstr>
      <vt:lpstr>SECTION 3-2 선형 회귀(8)</vt:lpstr>
      <vt:lpstr>SECTION 3-2 선형 회귀(8)</vt:lpstr>
      <vt:lpstr>SECTION 3-2 선형 회귀(9)</vt:lpstr>
      <vt:lpstr>SECTION 3-2 선형 회귀(10)</vt:lpstr>
      <vt:lpstr>SECTION 3-2 선형 회귀(11)</vt:lpstr>
      <vt:lpstr>SECTION 3-2 선형 회귀(12)</vt:lpstr>
      <vt:lpstr>SECTION 3-2 선형 회귀(13)</vt:lpstr>
      <vt:lpstr>SECTION 3-2 마무리</vt:lpstr>
      <vt:lpstr>SECTION 3-2 확인 문제</vt:lpstr>
      <vt:lpstr>SECTION 3-2 확인 문제</vt:lpstr>
      <vt:lpstr>SECTION 3-3 특성 공학과 규제(1)</vt:lpstr>
      <vt:lpstr>SECTION 3-3 특성 공학과 규제(2)</vt:lpstr>
      <vt:lpstr>SECTION 3-3 특성 공학과 규제(3)</vt:lpstr>
      <vt:lpstr>SECTION 3-3 특성 공학과 규제(4)</vt:lpstr>
      <vt:lpstr>SECTION 3-3 특성 공학과 규제(5)</vt:lpstr>
      <vt:lpstr>SECTION 3-3 특성 공학과 규제(6)</vt:lpstr>
      <vt:lpstr>SECTION 3-3 특성 공학과 규제(7)</vt:lpstr>
      <vt:lpstr>SECTION 3-3 특성 공학과 규제(8)</vt:lpstr>
      <vt:lpstr>SECTION 3-3 특성 공학과 규제(9)</vt:lpstr>
      <vt:lpstr>SECTION 3-3 특성 공학과 규제(10)</vt:lpstr>
      <vt:lpstr>SECTION 3-3 특성 공학과 규제(11)</vt:lpstr>
      <vt:lpstr>SECTION 3-3 특성 공학과 규제(12)</vt:lpstr>
      <vt:lpstr>SECTION 3-3 특성 공학과 규제(13)</vt:lpstr>
      <vt:lpstr>SECTION 3-3 특성 공학과 규제(14)</vt:lpstr>
      <vt:lpstr>SECTION 3-3 특성 공학과 규제(15)</vt:lpstr>
      <vt:lpstr>SECTION 3-3 특성 공학과 규제(16)</vt:lpstr>
      <vt:lpstr>SECTION 3-3 특성 공학과 규제(17)</vt:lpstr>
      <vt:lpstr>SECTION 3-3 특성 공학과 규제(18)</vt:lpstr>
      <vt:lpstr>SECTION 3-3 특성 공학과 규제(19)</vt:lpstr>
      <vt:lpstr>SECTION 3-3 마무리(1)</vt:lpstr>
      <vt:lpstr>SECTION 3-3 마무리(2)</vt:lpstr>
      <vt:lpstr>SECTION 3-3 마무리(3)</vt:lpstr>
      <vt:lpstr>SECTION 3-3 확인 문제</vt:lpstr>
      <vt:lpstr>SECTION 3-3 확인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마케팅팀</dc:creator>
  <cp:lastModifiedBy>이재영(Robot)</cp:lastModifiedBy>
  <cp:revision>4</cp:revision>
  <dcterms:created xsi:type="dcterms:W3CDTF">2020-01-31T07:25:46Z</dcterms:created>
  <dcterms:modified xsi:type="dcterms:W3CDTF">2025-07-23T14:10:09Z</dcterms:modified>
</cp:coreProperties>
</file>