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09">
          <p15:clr>
            <a:srgbClr val="A4A3A4"/>
          </p15:clr>
        </p15:guide>
        <p15:guide id="2" pos="381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2591">
          <p15:clr>
            <a:srgbClr val="A4A3A4"/>
          </p15:clr>
        </p15:guide>
        <p15:guide id="5" pos="960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504">
          <p15:clr>
            <a:srgbClr val="A4A3A4"/>
          </p15:clr>
        </p15:guide>
        <p15:guide id="8" pos="506">
          <p15:clr>
            <a:srgbClr val="A4A3A4"/>
          </p15:clr>
        </p15:guide>
        <p15:guide id="9" pos="7174">
          <p15:clr>
            <a:srgbClr val="A4A3A4"/>
          </p15:clr>
        </p15:guide>
        <p15:guide id="10" pos="846">
          <p15:clr>
            <a:srgbClr val="A4A3A4"/>
          </p15:clr>
        </p15:guide>
        <p15:guide id="11" pos="10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hlniIUBQbAiy11rYDrv5HIKym4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B92422-5331-40A8-9500-E7DA6D6592B4}">
  <a:tblStyle styleId="{7DB92422-5331-40A8-9500-E7DA6D6592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8"/>
          </a:solidFill>
        </a:fill>
      </a:tcStyle>
    </a:wholeTbl>
    <a:band1H>
      <a:tcTxStyle/>
      <a:tcStyle>
        <a:tcBdr/>
        <a:fill>
          <a:solidFill>
            <a:srgbClr val="CCE5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4" y="67"/>
      </p:cViewPr>
      <p:guideLst>
        <p:guide orient="horz" pos="2409"/>
        <p:guide pos="3817"/>
        <p:guide pos="3999"/>
        <p:guide orient="horz" pos="2591"/>
        <p:guide pos="960"/>
        <p:guide orient="horz" pos="1774"/>
        <p:guide orient="horz" pos="504"/>
        <p:guide pos="506"/>
        <p:guide pos="7174"/>
        <p:guide pos="846"/>
        <p:guide pos="105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43e21e205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343e21e205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43e21e205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g343e21e205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/>
          <p:nvPr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2"/>
          <p:cNvSpPr/>
          <p:nvPr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2"/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0" name="Google Shape;20;p52"/>
          <p:cNvCxnSpPr/>
          <p:nvPr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>
  <p:cSld name="간지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>
            <a:spLocks noGrp="1"/>
          </p:cNvSpPr>
          <p:nvPr>
            <p:ph type="body" idx="1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6436"/>
              </a:buClr>
              <a:buSzPts val="4800"/>
              <a:buNone/>
              <a:defRPr sz="4800">
                <a:solidFill>
                  <a:srgbClr val="F0643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3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53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6" name="Google Shape;26;p53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3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3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3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3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3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내지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4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4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5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1"/>
          </p:nvPr>
        </p:nvSpPr>
        <p:spPr>
          <a:xfrm>
            <a:off x="487015" y="815008"/>
            <a:ext cx="11281052" cy="218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6"/>
          <p:cNvSpPr txBox="1">
            <a:spLocks noGrp="1"/>
          </p:cNvSpPr>
          <p:nvPr>
            <p:ph type="body" idx="1"/>
          </p:nvPr>
        </p:nvSpPr>
        <p:spPr>
          <a:xfrm>
            <a:off x="4632325" y="3242853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body" idx="2"/>
          </p:nvPr>
        </p:nvSpPr>
        <p:spPr>
          <a:xfrm>
            <a:off x="4632324" y="4074122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body" idx="3"/>
          </p:nvPr>
        </p:nvSpPr>
        <p:spPr>
          <a:xfrm>
            <a:off x="4632323" y="4910800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56"/>
          <p:cNvGrpSpPr/>
          <p:nvPr/>
        </p:nvGrpSpPr>
        <p:grpSpPr>
          <a:xfrm>
            <a:off x="11568567" y="267121"/>
            <a:ext cx="320022" cy="359778"/>
            <a:chOff x="3567553" y="1499912"/>
            <a:chExt cx="320022" cy="359778"/>
          </a:xfrm>
        </p:grpSpPr>
        <p:sp>
          <p:nvSpPr>
            <p:cNvPr id="53" name="Google Shape;53;p56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5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7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body" idx="1"/>
          </p:nvPr>
        </p:nvSpPr>
        <p:spPr>
          <a:xfrm>
            <a:off x="487015" y="815009"/>
            <a:ext cx="11281052" cy="7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body" idx="2"/>
          </p:nvPr>
        </p:nvSpPr>
        <p:spPr>
          <a:xfrm>
            <a:off x="691375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body" idx="3"/>
          </p:nvPr>
        </p:nvSpPr>
        <p:spPr>
          <a:xfrm>
            <a:off x="6437106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흰색 배경">
  <p:cSld name="흰색 배경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ish_csv_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en-US" dirty="0" err="1"/>
              <a:t>혼자</a:t>
            </a:r>
            <a:r>
              <a:rPr lang="en-US" dirty="0"/>
              <a:t> </a:t>
            </a:r>
            <a:r>
              <a:rPr lang="en-US" dirty="0" err="1"/>
              <a:t>공부하는</a:t>
            </a:r>
            <a:br>
              <a:rPr lang="en-US" dirty="0"/>
            </a:br>
            <a:r>
              <a:rPr lang="en-US" dirty="0" err="1"/>
              <a:t>머신러닝+딥러닝</a:t>
            </a:r>
            <a:br>
              <a:rPr lang="en-US" dirty="0"/>
            </a:br>
            <a:r>
              <a:rPr lang="en-US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</a:t>
            </a:r>
            <a:endParaRPr b="1" dirty="0"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한국공학</a:t>
            </a:r>
            <a:r>
              <a:rPr lang="en-US" dirty="0" err="1"/>
              <a:t>대학교</a:t>
            </a:r>
            <a:r>
              <a:rPr lang="en-US" dirty="0"/>
              <a:t> </a:t>
            </a:r>
            <a:r>
              <a:rPr lang="ko-KR" altLang="en-US" dirty="0" err="1"/>
              <a:t>게임공</a:t>
            </a:r>
            <a:r>
              <a:rPr lang="en-US" dirty="0" err="1"/>
              <a:t>학과</a:t>
            </a:r>
            <a:endParaRPr dirty="0"/>
          </a:p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이재영</a:t>
            </a:r>
            <a:endParaRPr dirty="0"/>
          </a:p>
        </p:txBody>
      </p:sp>
      <p:sp>
        <p:nvSpPr>
          <p:cNvPr id="77" name="Google Shape;77;p1"/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04 다양한 분류 알고리즘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>
          <a:blip r:embed="rId3"/>
          <a:srcRect/>
          <a:stretch/>
        </p:blipFill>
        <p:spPr>
          <a:xfrm>
            <a:off x="8093163" y="1393372"/>
            <a:ext cx="2342948" cy="331188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럭키백의 확률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데이터 준비하기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판다스의 unique( ) 함수를 사용하여, 어떤 종류의 생선이 있는지 Species 열에서 고유한 값을 추출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데이터프레임에서 Species 열을 타깃으로 만들고 나머지 5개 열은 입력 데이터로 사용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데이터프레임에서 여러 열을 선택하면 새로운 데이터프레임이 반환. 이를 fish_input에 저장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fish_input에 5개의 특성이 잘 저장되었는지 처음 5개 행을 출력</a:t>
            </a:r>
            <a:endParaRPr/>
          </a:p>
        </p:txBody>
      </p:sp>
      <p:sp>
        <p:nvSpPr>
          <p:cNvPr id="244" name="Google Shape;244;p1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회귀(4)</a:t>
            </a:r>
            <a:endParaRPr/>
          </a:p>
        </p:txBody>
      </p:sp>
      <p:sp>
        <p:nvSpPr>
          <p:cNvPr id="245" name="Google Shape;245;p1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6" name="Google Shape;246;p1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47" name="Google Shape;247;p10"/>
          <p:cNvGraphicFramePr/>
          <p:nvPr/>
        </p:nvGraphicFramePr>
        <p:xfrm>
          <a:off x="1723437" y="2441045"/>
          <a:ext cx="293007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293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print(pd.unique(fish['Species']))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8" name="Google Shape;248;p10"/>
          <p:cNvCxnSpPr/>
          <p:nvPr/>
        </p:nvCxnSpPr>
        <p:spPr>
          <a:xfrm>
            <a:off x="4860485" y="2601310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9" name="Google Shape;249;p10"/>
          <p:cNvSpPr txBox="1"/>
          <p:nvPr/>
        </p:nvSpPr>
        <p:spPr>
          <a:xfrm>
            <a:off x="5372254" y="2412764"/>
            <a:ext cx="61077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['Bream', 'Roach', 'Whitefish', 'Parkki', 'Perch', 'Pike', 'Smelt']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10"/>
          <p:cNvGraphicFramePr/>
          <p:nvPr/>
        </p:nvGraphicFramePr>
        <p:xfrm>
          <a:off x="1723437" y="3263942"/>
          <a:ext cx="610772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61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fish_input = fish[['Weight','Length','Diagonal','Height','Width']]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1" name="Google Shape;251;p10"/>
          <p:cNvGraphicFramePr/>
          <p:nvPr/>
        </p:nvGraphicFramePr>
        <p:xfrm>
          <a:off x="1723437" y="4865514"/>
          <a:ext cx="2541700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25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fish_input</a:t>
                      </a:r>
                      <a:r>
                        <a:rPr lang="en-US" b="0">
                          <a:solidFill>
                            <a:schemeClr val="dk1"/>
                          </a:solidFill>
                        </a:rPr>
                        <a:t>.head( 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2" name="Google Shape;252;p10"/>
          <p:cNvCxnSpPr/>
          <p:nvPr/>
        </p:nvCxnSpPr>
        <p:spPr>
          <a:xfrm>
            <a:off x="4482599" y="5018039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53" name="Google Shape;25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875" y="4415583"/>
            <a:ext cx="4114800" cy="223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럭키백의 확률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데이터 준비하기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동일한 방식으로 타깃 데이터 준비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데이터를 훈련 세트와 테스트 세트로 나누기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StandardScaler 클래스를 사용해 훈련 세트와 테스트 세트를 표준화 전처리</a:t>
            </a:r>
            <a:br>
              <a:rPr lang="en-US"/>
            </a:br>
            <a:r>
              <a:rPr lang="en-US"/>
              <a:t>- 훈련 세트의 통계 값으로 테스트 세트를 변환해야 한다는 점에 주의</a:t>
            </a:r>
            <a:endParaRPr/>
          </a:p>
        </p:txBody>
      </p:sp>
      <p:sp>
        <p:nvSpPr>
          <p:cNvPr id="259" name="Google Shape;259;p1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회귀(5)</a:t>
            </a:r>
            <a:endParaRPr/>
          </a:p>
        </p:txBody>
      </p:sp>
      <p:sp>
        <p:nvSpPr>
          <p:cNvPr id="260" name="Google Shape;260;p1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1" name="Google Shape;261;p1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62" name="Google Shape;262;p11"/>
          <p:cNvGraphicFramePr/>
          <p:nvPr/>
        </p:nvGraphicFramePr>
        <p:xfrm>
          <a:off x="1721963" y="2435231"/>
          <a:ext cx="4792550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79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fish_target = fish['Species']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3" name="Google Shape;263;p11"/>
          <p:cNvGraphicFramePr/>
          <p:nvPr/>
        </p:nvGraphicFramePr>
        <p:xfrm>
          <a:off x="1721963" y="3269474"/>
          <a:ext cx="5560025" cy="7315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55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 fish_input, fish_target, random_state=42)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4" name="Google Shape;264;p11"/>
          <p:cNvGraphicFramePr/>
          <p:nvPr/>
        </p:nvGraphicFramePr>
        <p:xfrm>
          <a:off x="1721963" y="4839656"/>
          <a:ext cx="5560025" cy="115825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556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sklearn.preprocessing import StandardScaler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ss = StandardScaler()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ss.fit(train_input)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train_scaled = ss.transform(train_input)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test_scaled = ss.transform(test_input)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럭키백의 확률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k-최근접 이웃 분류기의 확률 예측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KNeighborsClassifier 클래스 객체를 만들고 훈련 세트로 모델을 훈련한 다음 훈련 세트와 테스트 세트의 점수를 확인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최근접 이웃 개수인 k를 3으로 지정하여 사용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타깃 데이터를 만들 때 fish[‘Species’]를 사용해 만들었기 때문에 훈련 세트와 테스트 세트의 타깃 데이터에도 7개의 생선 종류가 들어감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다중 분류(multiclass classification): 타깃 데이터에 2개 이상의 클래스가 포함</a:t>
            </a:r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회귀(6)</a:t>
            </a:r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73" name="Google Shape;273;p12"/>
          <p:cNvGraphicFramePr/>
          <p:nvPr/>
        </p:nvGraphicFramePr>
        <p:xfrm>
          <a:off x="1693958" y="3130743"/>
          <a:ext cx="4392625" cy="115825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3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sklearn.neighbors import KNeighborsClassifier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 = KNeighborsClassifier(n_neighbors=3)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kn.fit(train_scaled,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4" name="Google Shape;274;p12"/>
          <p:cNvCxnSpPr/>
          <p:nvPr/>
        </p:nvCxnSpPr>
        <p:spPr>
          <a:xfrm>
            <a:off x="6478524" y="3700436"/>
            <a:ext cx="25790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5" name="Google Shape;275;p12"/>
          <p:cNvSpPr txBox="1"/>
          <p:nvPr/>
        </p:nvSpPr>
        <p:spPr>
          <a:xfrm>
            <a:off x="7128384" y="3377270"/>
            <a:ext cx="25380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0.8907563025210085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럭키백의 확률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k-최근접 이웃 분류기의 확률 예측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타깃값을 그대로 사이킷런 모델에 전달하면 순서가 자동으로 알파벳 순으로 매겨져 pd.unique(fish[‘Species’] )로 출력했던 순서와 다르게 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KNeighborsClassifier에서 정렬된 타깃값은 classes_ 속성에 저장됨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predict( ) 메서드 사용, 테스트 세트에 있는 처음 5개 샘플의 타깃값을 예측</a:t>
            </a: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회귀(7)</a:t>
            </a:r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84" name="Google Shape;284;p13"/>
          <p:cNvGraphicFramePr/>
          <p:nvPr/>
        </p:nvGraphicFramePr>
        <p:xfrm>
          <a:off x="1695156" y="3229465"/>
          <a:ext cx="207757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207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print(kn.classes_)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5" name="Google Shape;285;p13"/>
          <p:cNvCxnSpPr/>
          <p:nvPr/>
        </p:nvCxnSpPr>
        <p:spPr>
          <a:xfrm>
            <a:off x="4004996" y="3388935"/>
            <a:ext cx="25790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13"/>
          <p:cNvSpPr txBox="1"/>
          <p:nvPr/>
        </p:nvSpPr>
        <p:spPr>
          <a:xfrm>
            <a:off x="4495175" y="3197199"/>
            <a:ext cx="64151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['Bream' 'Parkki' 'Perch' 'Pike' 'Roach' 'Smelt' 'Whitefish']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" name="Google Shape;287;p13"/>
          <p:cNvGraphicFramePr/>
          <p:nvPr/>
        </p:nvGraphicFramePr>
        <p:xfrm>
          <a:off x="1695156" y="4045189"/>
          <a:ext cx="356162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5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print(kn.predict(test_scaled[:5]))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8" name="Google Shape;288;p13"/>
          <p:cNvCxnSpPr/>
          <p:nvPr/>
        </p:nvCxnSpPr>
        <p:spPr>
          <a:xfrm>
            <a:off x="5456308" y="4197589"/>
            <a:ext cx="25790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9" name="Google Shape;289;p13"/>
          <p:cNvSpPr txBox="1"/>
          <p:nvPr/>
        </p:nvSpPr>
        <p:spPr>
          <a:xfrm>
            <a:off x="5913750" y="4012923"/>
            <a:ext cx="48064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['Perch' 'Smelt' 'Pike' 'Perch' 'Perch']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럭키백의 확률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k-최근접 이웃 분류기의 확률 예측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분류 모델은 predict_proba( ) 메서드로 클래스별 확률값을 반환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세트에 있는 처음 5개의 샘플에 대한 확률을 출력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넘파이 round( ) 함수는 기본으로 소수점 첫째 자리에서 반올림을 하는데, decimals 매개변수로 유지할 소수점 </a:t>
            </a:r>
            <a:br>
              <a:rPr lang="en-US"/>
            </a:br>
            <a:r>
              <a:rPr lang="en-US"/>
              <a:t>아래 자릿수를 지정할 수 있음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841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endParaRPr sz="700"/>
          </a:p>
          <a:p>
            <a:pPr marL="1143000" marR="6018577" lvl="2" indent="-228600" algn="just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predict_proba( ) 메서드의 출력 순서는 앞서 보았던 classes_ 속성과 같음</a:t>
            </a:r>
            <a:br>
              <a:rPr lang="en-US"/>
            </a:br>
            <a:r>
              <a:rPr lang="en-US"/>
              <a:t>즉 첫 번째 열이 ‘Bream’에 대한 확률, 두 번째 열이 ‘Parkki’에 대한 확률</a:t>
            </a:r>
            <a:endParaRPr/>
          </a:p>
        </p:txBody>
      </p:sp>
      <p:sp>
        <p:nvSpPr>
          <p:cNvPr id="295" name="Google Shape;295;p1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회귀(8)</a:t>
            </a:r>
            <a:endParaRPr/>
          </a:p>
        </p:txBody>
      </p:sp>
      <p:sp>
        <p:nvSpPr>
          <p:cNvPr id="296" name="Google Shape;296;p1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7" name="Google Shape;297;p1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98" name="Google Shape;298;p14"/>
          <p:cNvGraphicFramePr/>
          <p:nvPr/>
        </p:nvGraphicFramePr>
        <p:xfrm>
          <a:off x="1759771" y="3272504"/>
          <a:ext cx="3561625" cy="7315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56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proba = kn.predict_proba(test_scaled[:5])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print(np.round(proba, decimals=4))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9" name="Google Shape;299;p14"/>
          <p:cNvCxnSpPr/>
          <p:nvPr/>
        </p:nvCxnSpPr>
        <p:spPr>
          <a:xfrm>
            <a:off x="5446881" y="3605177"/>
            <a:ext cx="25790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14"/>
          <p:cNvSpPr txBox="1"/>
          <p:nvPr/>
        </p:nvSpPr>
        <p:spPr>
          <a:xfrm>
            <a:off x="5830281" y="3113444"/>
            <a:ext cx="5604747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[[0. 	0. 	1. 	0. 	0. 	0. 	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	0. 	0. 	0. 	0. 	1. 	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 	0. 	0. 	1. 	0. 	0. 	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 	0. 	0.6667 	0. 	0.3333 	0. 	0. 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[0. 	0. 	0.6667 	0. 	0.3333 	0. 	0. ]]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 txBox="1"/>
          <p:nvPr/>
        </p:nvSpPr>
        <p:spPr>
          <a:xfrm>
            <a:off x="2068639" y="4090120"/>
            <a:ext cx="2975503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소수점 네 번째 자리까지 표기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다섯 번째 자리에서 반올림</a:t>
            </a:r>
            <a:endParaRPr/>
          </a:p>
        </p:txBody>
      </p:sp>
      <p:pic>
        <p:nvPicPr>
          <p:cNvPr id="302" name="Google Shape;3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75" y="4586174"/>
            <a:ext cx="4605209" cy="175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14"/>
          <p:cNvCxnSpPr/>
          <p:nvPr/>
        </p:nvCxnSpPr>
        <p:spPr>
          <a:xfrm>
            <a:off x="5781006" y="5354277"/>
            <a:ext cx="258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로지스틱 회귀(logistic regression)는 이름은 회귀이지만 분류 모델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알고리즘은 선형 회귀와 동일하게 선형 방정식을 학습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a, b, c, d, e는 가중치 혹은 계수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특성은 늘어났지만 3장에서 다룬 다중 회귀를 위한 선형 방정식과 같음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z는 어떤 값도 가능하지만 확률이 되려면 0~1(또는 0~100%) 사이 값이 되어야 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시그모이드 함수(sigmoid function) 또는 로지스틱 함수(logistic function)를 사용하여 z가 아주 큰 음수일 때 0이 되고, z가 아주 큰 양수일 때 1이 되도록 바꿀 수 있음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회귀(9)</a:t>
            </a:r>
            <a:endParaRPr/>
          </a:p>
        </p:txBody>
      </p:sp>
      <p:sp>
        <p:nvSpPr>
          <p:cNvPr id="310" name="Google Shape;310;p1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1" name="Google Shape;311;p1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1667896" y="2375455"/>
            <a:ext cx="80478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z = a × (Weight) + b × (Length) + c × (Diagonal) + d × (Height) + e × (Width) + f</a:t>
            </a:r>
            <a:endParaRPr sz="1800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7001" y="4732623"/>
            <a:ext cx="4057998" cy="173968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5"/>
          <p:cNvSpPr txBox="1"/>
          <p:nvPr/>
        </p:nvSpPr>
        <p:spPr>
          <a:xfrm>
            <a:off x="4672370" y="6483209"/>
            <a:ext cx="32297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시그모이드 함수와 그래프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넘파이를 사용하여 시그모이드 그래프 작성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먼저 -5와 5 사이에 0.1 간격으로 배열 z를 만들고, 그다음 z 위치마다 시그모이드 함수를 계산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지수 함수 계산은 np.exp( ) 함수를 사용</a:t>
            </a: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이진 분류일 경우 시그모이드 함수의 출력이 0.5보다 크면 양성 클래스, 0.5보다 작으면 음성 클래스로 판단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정확히 0.5일 때는 라이브러리마다 다를 수 있지만, 사이킷런은 0.5일 때 음성 클래스로 판단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회귀(10)</a:t>
            </a:r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23" name="Google Shape;323;p16"/>
          <p:cNvGraphicFramePr/>
          <p:nvPr/>
        </p:nvGraphicFramePr>
        <p:xfrm>
          <a:off x="2165889" y="2682529"/>
          <a:ext cx="3112425" cy="17983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1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z = np.arange(-5, 5, 0.1)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phi = 1 / (1 + np.exp(-z))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plt.plot(z, phi)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plt.xlabel('z')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plt.ylabel('phi')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b="0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4" name="Google Shape;324;p16"/>
          <p:cNvCxnSpPr/>
          <p:nvPr/>
        </p:nvCxnSpPr>
        <p:spPr>
          <a:xfrm>
            <a:off x="5684358" y="3581686"/>
            <a:ext cx="375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25" name="Google Shape;32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201" y="2682526"/>
            <a:ext cx="4239300" cy="263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이진 분류 수행하기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불리언 인덱싱(Boolean indexing): 넘파이 배열은 True, False 값을 전달하여 행을 선택 가능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다음과 같이 ‘A’에서 ‘E’까지 5개의 원소로 이루어진 배열에서 ‘A’와 ‘C’만 골라내려면 첫 번째와 세 번째 원소만 True이 고 나머지 원소는 모두 False인 배열을 전달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세트에서 도미(Bream)와 빙어(Smelt)의 행만 골라내기</a:t>
            </a:r>
            <a:br>
              <a:rPr lang="en-US"/>
            </a:br>
            <a:r>
              <a:rPr lang="en-US"/>
              <a:t>- 도미와 빙어에 대한 비교 결과를 비트 OR 연산자(|)를 사용해 결합</a:t>
            </a:r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회귀(11)</a:t>
            </a:r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34" name="Google Shape;334;p17"/>
          <p:cNvGraphicFramePr/>
          <p:nvPr/>
        </p:nvGraphicFramePr>
        <p:xfrm>
          <a:off x="1723435" y="3223117"/>
          <a:ext cx="4060650" cy="51817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0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char_arr = np.array(['A', 'B', 'C', 'D', 'E'])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print(char_arr[[True, False, True, False, False]])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5" name="Google Shape;335;p17"/>
          <p:cNvCxnSpPr/>
          <p:nvPr/>
        </p:nvCxnSpPr>
        <p:spPr>
          <a:xfrm>
            <a:off x="6096000" y="3441141"/>
            <a:ext cx="37513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6" name="Google Shape;336;p17"/>
          <p:cNvSpPr txBox="1"/>
          <p:nvPr/>
        </p:nvSpPr>
        <p:spPr>
          <a:xfrm>
            <a:off x="6620493" y="3256475"/>
            <a:ext cx="1424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['A' 'C']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" name="Google Shape;337;p17"/>
          <p:cNvGraphicFramePr/>
          <p:nvPr/>
        </p:nvGraphicFramePr>
        <p:xfrm>
          <a:off x="1723435" y="4808211"/>
          <a:ext cx="5832825" cy="7315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583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bream_smelt_indexes = (train_target == 'Bream') | (train_target == 'Smelt')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train_bream_smelt = train_scaled[bream_smelt_indexes]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target_bream_smelt = train_target[bream_smelt_indexes]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이진 분류 수행하기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로지스틱 회귀 모델 훈련 - LogisticRegression 클래스는 선형 모델 sklearn.linear_model 패키지 안에 있음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훈련한 모델을 사용해 train_bream_smelt에 있는 처음 5개 샘플을 예측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predict_proba( ) 메서드로 train_bream_smelt에서 처음 5개 샘플의 예측 확률을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회귀(12)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46" name="Google Shape;346;p18"/>
          <p:cNvGraphicFramePr/>
          <p:nvPr/>
        </p:nvGraphicFramePr>
        <p:xfrm>
          <a:off x="1714010" y="2366641"/>
          <a:ext cx="4165500" cy="7315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1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sklearn.linear_model import LogisticRegression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 = LogisticRegression()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lr.fit(train_bream_smelt, target_bream_smelt)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7" name="Google Shape;347;p18"/>
          <p:cNvGraphicFramePr/>
          <p:nvPr/>
        </p:nvGraphicFramePr>
        <p:xfrm>
          <a:off x="1714010" y="3710842"/>
          <a:ext cx="4165500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1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print(lr.predict(train_bream_smelt[:5]))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8" name="Google Shape;348;p18"/>
          <p:cNvCxnSpPr/>
          <p:nvPr/>
        </p:nvCxnSpPr>
        <p:spPr>
          <a:xfrm>
            <a:off x="6077513" y="3833879"/>
            <a:ext cx="24618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9" name="Google Shape;349;p18"/>
          <p:cNvSpPr txBox="1"/>
          <p:nvPr/>
        </p:nvSpPr>
        <p:spPr>
          <a:xfrm>
            <a:off x="6417330" y="3646310"/>
            <a:ext cx="4403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['Bream' 'Smelt' 'Bream' 'Bream' 'Bream']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0" name="Google Shape;350;p18"/>
          <p:cNvGraphicFramePr/>
          <p:nvPr/>
        </p:nvGraphicFramePr>
        <p:xfrm>
          <a:off x="1714010" y="4485740"/>
          <a:ext cx="4165500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1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print(lr.predict_proba(train_bream_smelt[:5]))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1" name="Google Shape;351;p18"/>
          <p:cNvCxnSpPr/>
          <p:nvPr/>
        </p:nvCxnSpPr>
        <p:spPr>
          <a:xfrm>
            <a:off x="6096000" y="4613547"/>
            <a:ext cx="24618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2" name="Google Shape;352;p18"/>
          <p:cNvSpPr txBox="1"/>
          <p:nvPr/>
        </p:nvSpPr>
        <p:spPr>
          <a:xfrm>
            <a:off x="6417330" y="4406947"/>
            <a:ext cx="353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[[0.99760007 0.00239993]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[0.02737325 0.97262675]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[0.99486386 0.00513614]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[0.98585047 0.01414953]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[0.99767419 0.00232581]]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8"/>
          <p:cNvSpPr txBox="1"/>
          <p:nvPr/>
        </p:nvSpPr>
        <p:spPr>
          <a:xfrm>
            <a:off x="6417330" y="5937224"/>
            <a:ext cx="4114800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첫 번째 열이 음성 클래스(0)에 대한 확률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두 번째 열이 양성 클래스(1)에 대한 확률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이진 분류 수행하기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사이킷런은 타깃값을 알파벳순으로 정렬하여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classes_ 속성에서 확인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빙어(Smelt)가 양성 클래스. predict_proba( ) 메서드가 반환한 배열 값을 보면 두 번째 샘플만 양성 클래스인 빙어의 확률이 높고, 나머지는 모두 도미(Bream)로 예측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[노트] 만약 도미(Bream)를 양성 클래스로 사용하려면? 2장에서 했던 것처럼 Bream인 타깃값을 1로 만들고 나머지 </a:t>
            </a:r>
            <a:endParaRPr/>
          </a:p>
          <a:p>
            <a:pPr marL="1371600" lvl="3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    타깃값은 0으로 만들어 사용하면 됨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359" name="Google Shape;359;p1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회귀(13)</a:t>
            </a:r>
            <a:endParaRPr/>
          </a:p>
        </p:txBody>
      </p:sp>
      <p:sp>
        <p:nvSpPr>
          <p:cNvPr id="360" name="Google Shape;360;p1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362" name="Google Shape;362;p19"/>
          <p:cNvSpPr txBox="1"/>
          <p:nvPr/>
        </p:nvSpPr>
        <p:spPr>
          <a:xfrm>
            <a:off x="4852111" y="2833934"/>
            <a:ext cx="44034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['Bream' 'Smelt']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Google Shape;363;p19"/>
          <p:cNvGraphicFramePr/>
          <p:nvPr/>
        </p:nvGraphicFramePr>
        <p:xfrm>
          <a:off x="1704582" y="2859312"/>
          <a:ext cx="257687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25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print(lr.classes_)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4" name="Google Shape;364;p19"/>
          <p:cNvCxnSpPr/>
          <p:nvPr/>
        </p:nvCxnSpPr>
        <p:spPr>
          <a:xfrm>
            <a:off x="4490829" y="3017121"/>
            <a:ext cx="24618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5521CCF-24C3-8D0D-7CB6-2BBB39D3F04B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C221BC-1213-ED38-DF22-AA74814BCE20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5F5783E-22EC-FDC1-FC10-5EA86E77CE96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65D9C340-945C-4695-A5AF-E787E6E3DC87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98266D1-2E94-BF78-3C49-CA2B8964D5BA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원호 6">
              <a:extLst>
                <a:ext uri="{FF2B5EF4-FFF2-40B4-BE49-F238E27FC236}">
                  <a16:creationId xmlns:a16="http://schemas.microsoft.com/office/drawing/2014/main" id="{FF957B16-54B1-B090-D0E3-DBA8E12B07ED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564E041-AD08-1DE5-1377-91D62C17B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01D36A99-DD61-EDC6-D82C-8618DA7B5191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E43C12F-8BB2-F7E0-80F7-43B05565C68E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29BB2FB8-66FA-51D8-7935-BF924F2BD3D1}"/>
              </a:ext>
            </a:extLst>
          </p:cNvPr>
          <p:cNvSpPr txBox="1">
            <a:spLocks/>
          </p:cNvSpPr>
          <p:nvPr/>
        </p:nvSpPr>
        <p:spPr>
          <a:xfrm>
            <a:off x="1500589" y="167418"/>
            <a:ext cx="3130348" cy="496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>
                <a:solidFill>
                  <a:srgbClr val="9751CB"/>
                </a:solidFill>
                <a:cs typeface="+mj-cs"/>
              </a:rPr>
              <a:t>학습 로드맵</a:t>
            </a:r>
            <a:endParaRPr lang="ko-KR" altLang="en-US" sz="3200" b="1" dirty="0">
              <a:solidFill>
                <a:srgbClr val="9751CB"/>
              </a:solidFill>
              <a:cs typeface="+mj-cs"/>
            </a:endParaRPr>
          </a:p>
        </p:txBody>
      </p:sp>
      <p:sp>
        <p:nvSpPr>
          <p:cNvPr id="12" name="Oval 18">
            <a:extLst>
              <a:ext uri="{FF2B5EF4-FFF2-40B4-BE49-F238E27FC236}">
                <a16:creationId xmlns:a16="http://schemas.microsoft.com/office/drawing/2014/main" id="{8263126D-0D52-3851-91F6-10CB4222504B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898CDB61-77B4-13A3-B6D3-86C59F05F074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0A4B40D4-CDEB-D958-7DB5-DB711827B910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2754142F-55D7-E5DE-2C8F-61CA4E060F19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68441C55-D852-AF21-489F-5DAC8EEA3A66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17A7CA3F-3A5A-6FAA-2D31-72E1B7372157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59DFFA61-5203-93E5-43DD-FF265AF90266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id="{9F2C1DEA-7643-E6D2-EDA9-AE5FE5AB84E2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83990BD9-A97D-05C0-0C9B-B5E36225A5E7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id="{58F1182F-E17F-0297-C53B-542BC46584BB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BFF7CA1D-0A87-16CA-F52E-EAD1D1B84727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03357A-B537-063D-D59B-0115ED9892ED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EB5198-887C-5BB6-BCAD-6740E96DC6C8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1FD65-9D63-EEA6-A0AC-C94FBACA16F1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7E03DE-8BB6-9BF3-213F-C0366FC40FD4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E46575-8E0E-C87D-41E0-4AEC99547978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1994DF-3E79-A602-9978-97EC7D084305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2A7ACA-0829-8862-C1CA-EBD1475C12ED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6EBEC8-6F32-BFB4-1C6A-972FDE53C55F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A7EE67-6BBB-1A5D-FEC0-4F0187BEBEA3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64" name="Group 52">
            <a:extLst>
              <a:ext uri="{FF2B5EF4-FFF2-40B4-BE49-F238E27FC236}">
                <a16:creationId xmlns:a16="http://schemas.microsoft.com/office/drawing/2014/main" id="{AC4BAC28-E264-6965-3192-D05D579C3364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65" name="Oval 47">
              <a:extLst>
                <a:ext uri="{FF2B5EF4-FFF2-40B4-BE49-F238E27FC236}">
                  <a16:creationId xmlns:a16="http://schemas.microsoft.com/office/drawing/2014/main" id="{E408766C-771E-A333-D0DB-9EC6A25AD66D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Oval 48">
              <a:extLst>
                <a:ext uri="{FF2B5EF4-FFF2-40B4-BE49-F238E27FC236}">
                  <a16:creationId xmlns:a16="http://schemas.microsoft.com/office/drawing/2014/main" id="{EC743915-A925-1E62-F59C-9CC8B3D66A1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Oval 49">
              <a:extLst>
                <a:ext uri="{FF2B5EF4-FFF2-40B4-BE49-F238E27FC236}">
                  <a16:creationId xmlns:a16="http://schemas.microsoft.com/office/drawing/2014/main" id="{0FFBE261-2CE6-B57A-CF5C-E5A01A507EDC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Oval 50">
              <a:extLst>
                <a:ext uri="{FF2B5EF4-FFF2-40B4-BE49-F238E27FC236}">
                  <a16:creationId xmlns:a16="http://schemas.microsoft.com/office/drawing/2014/main" id="{FADC8E3A-F5FD-FA1A-F00F-A598403E5DE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Oval 51">
              <a:extLst>
                <a:ext uri="{FF2B5EF4-FFF2-40B4-BE49-F238E27FC236}">
                  <a16:creationId xmlns:a16="http://schemas.microsoft.com/office/drawing/2014/main" id="{23DF00A7-32B0-F7B5-F41E-F57CE35E9798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Group 53">
            <a:extLst>
              <a:ext uri="{FF2B5EF4-FFF2-40B4-BE49-F238E27FC236}">
                <a16:creationId xmlns:a16="http://schemas.microsoft.com/office/drawing/2014/main" id="{30567BFA-F704-2A34-1B32-4A38DBCF4E42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71" name="Oval 54">
              <a:extLst>
                <a:ext uri="{FF2B5EF4-FFF2-40B4-BE49-F238E27FC236}">
                  <a16:creationId xmlns:a16="http://schemas.microsoft.com/office/drawing/2014/main" id="{552CEA0E-4581-0CF2-0EB2-93A7ED8582E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Oval 55">
              <a:extLst>
                <a:ext uri="{FF2B5EF4-FFF2-40B4-BE49-F238E27FC236}">
                  <a16:creationId xmlns:a16="http://schemas.microsoft.com/office/drawing/2014/main" id="{677D05FE-2BF9-05CA-118B-A3B307926A48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6">
              <a:extLst>
                <a:ext uri="{FF2B5EF4-FFF2-40B4-BE49-F238E27FC236}">
                  <a16:creationId xmlns:a16="http://schemas.microsoft.com/office/drawing/2014/main" id="{C7CE0249-A3C4-E62A-E8FB-394F71F886D2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57">
              <a:extLst>
                <a:ext uri="{FF2B5EF4-FFF2-40B4-BE49-F238E27FC236}">
                  <a16:creationId xmlns:a16="http://schemas.microsoft.com/office/drawing/2014/main" id="{478D568D-52B1-2FFC-3AE8-D022D52061E2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58">
              <a:extLst>
                <a:ext uri="{FF2B5EF4-FFF2-40B4-BE49-F238E27FC236}">
                  <a16:creationId xmlns:a16="http://schemas.microsoft.com/office/drawing/2014/main" id="{B942888D-22EA-8795-20C0-21E5BD82B12C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6" name="Group 59">
            <a:extLst>
              <a:ext uri="{FF2B5EF4-FFF2-40B4-BE49-F238E27FC236}">
                <a16:creationId xmlns:a16="http://schemas.microsoft.com/office/drawing/2014/main" id="{22B2CC20-8BE6-7FAE-8586-80E7DC85044B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77" name="Oval 60">
              <a:extLst>
                <a:ext uri="{FF2B5EF4-FFF2-40B4-BE49-F238E27FC236}">
                  <a16:creationId xmlns:a16="http://schemas.microsoft.com/office/drawing/2014/main" id="{D541DB65-2703-E184-0E33-E90FE7A722B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Oval 61">
              <a:extLst>
                <a:ext uri="{FF2B5EF4-FFF2-40B4-BE49-F238E27FC236}">
                  <a16:creationId xmlns:a16="http://schemas.microsoft.com/office/drawing/2014/main" id="{81EE237C-D029-3FC6-97D4-D37EF1EC7F4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62">
              <a:extLst>
                <a:ext uri="{FF2B5EF4-FFF2-40B4-BE49-F238E27FC236}">
                  <a16:creationId xmlns:a16="http://schemas.microsoft.com/office/drawing/2014/main" id="{83D5D0D6-B3BD-C8CE-2792-46B33F1608B6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Oval 63">
              <a:extLst>
                <a:ext uri="{FF2B5EF4-FFF2-40B4-BE49-F238E27FC236}">
                  <a16:creationId xmlns:a16="http://schemas.microsoft.com/office/drawing/2014/main" id="{641C92D9-40CF-2396-4DD0-DECA88756D05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64">
              <a:extLst>
                <a:ext uri="{FF2B5EF4-FFF2-40B4-BE49-F238E27FC236}">
                  <a16:creationId xmlns:a16="http://schemas.microsoft.com/office/drawing/2014/main" id="{E8DCEC97-1711-BAF4-188E-610BCE825E9F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Group 71">
            <a:extLst>
              <a:ext uri="{FF2B5EF4-FFF2-40B4-BE49-F238E27FC236}">
                <a16:creationId xmlns:a16="http://schemas.microsoft.com/office/drawing/2014/main" id="{4AA40778-5693-63DE-9ED8-EE094D7A9890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83" name="Oval 72">
              <a:extLst>
                <a:ext uri="{FF2B5EF4-FFF2-40B4-BE49-F238E27FC236}">
                  <a16:creationId xmlns:a16="http://schemas.microsoft.com/office/drawing/2014/main" id="{BAD90E5D-7527-B328-2F14-724834E9A265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Oval 73">
              <a:extLst>
                <a:ext uri="{FF2B5EF4-FFF2-40B4-BE49-F238E27FC236}">
                  <a16:creationId xmlns:a16="http://schemas.microsoft.com/office/drawing/2014/main" id="{2CD5C824-52D3-487C-4960-54110B8A8D0A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Oval 74">
              <a:extLst>
                <a:ext uri="{FF2B5EF4-FFF2-40B4-BE49-F238E27FC236}">
                  <a16:creationId xmlns:a16="http://schemas.microsoft.com/office/drawing/2014/main" id="{6B762E27-A21E-AEE5-8708-0F83E516D1CF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Oval 75">
              <a:extLst>
                <a:ext uri="{FF2B5EF4-FFF2-40B4-BE49-F238E27FC236}">
                  <a16:creationId xmlns:a16="http://schemas.microsoft.com/office/drawing/2014/main" id="{72989024-6C5A-98E5-D372-4DE41C30F4D8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Oval 76">
              <a:extLst>
                <a:ext uri="{FF2B5EF4-FFF2-40B4-BE49-F238E27FC236}">
                  <a16:creationId xmlns:a16="http://schemas.microsoft.com/office/drawing/2014/main" id="{552AE063-DA9F-0E3F-4C54-8F40A3ABBAC0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Group 78">
            <a:extLst>
              <a:ext uri="{FF2B5EF4-FFF2-40B4-BE49-F238E27FC236}">
                <a16:creationId xmlns:a16="http://schemas.microsoft.com/office/drawing/2014/main" id="{0E437A17-8863-A3ED-88BA-752423DC218E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183" name="Oval 79">
              <a:extLst>
                <a:ext uri="{FF2B5EF4-FFF2-40B4-BE49-F238E27FC236}">
                  <a16:creationId xmlns:a16="http://schemas.microsoft.com/office/drawing/2014/main" id="{EA17C1FC-ADCB-B489-A8B3-9F1C7CD6AEE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Oval 80">
              <a:extLst>
                <a:ext uri="{FF2B5EF4-FFF2-40B4-BE49-F238E27FC236}">
                  <a16:creationId xmlns:a16="http://schemas.microsoft.com/office/drawing/2014/main" id="{EDB110B1-6FBC-7405-07DB-95B9EB40B2A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Oval 81">
              <a:extLst>
                <a:ext uri="{FF2B5EF4-FFF2-40B4-BE49-F238E27FC236}">
                  <a16:creationId xmlns:a16="http://schemas.microsoft.com/office/drawing/2014/main" id="{02C747F0-2D4B-B1B6-6F5B-2D93860F79DA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Oval 82">
              <a:extLst>
                <a:ext uri="{FF2B5EF4-FFF2-40B4-BE49-F238E27FC236}">
                  <a16:creationId xmlns:a16="http://schemas.microsoft.com/office/drawing/2014/main" id="{F7E2269C-4798-1AFF-F4A3-10A25FB470F2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Oval 83">
              <a:extLst>
                <a:ext uri="{FF2B5EF4-FFF2-40B4-BE49-F238E27FC236}">
                  <a16:creationId xmlns:a16="http://schemas.microsoft.com/office/drawing/2014/main" id="{6ECF49EB-FA2C-44B7-B7D3-B1F23448F86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Group 84">
            <a:extLst>
              <a:ext uri="{FF2B5EF4-FFF2-40B4-BE49-F238E27FC236}">
                <a16:creationId xmlns:a16="http://schemas.microsoft.com/office/drawing/2014/main" id="{626A1E27-D6E1-D8B9-2A01-0A3CF0658D6F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189" name="Oval 85">
              <a:extLst>
                <a:ext uri="{FF2B5EF4-FFF2-40B4-BE49-F238E27FC236}">
                  <a16:creationId xmlns:a16="http://schemas.microsoft.com/office/drawing/2014/main" id="{B386FCAB-71A9-5E49-B226-15CC2C8FA26D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Oval 86">
              <a:extLst>
                <a:ext uri="{FF2B5EF4-FFF2-40B4-BE49-F238E27FC236}">
                  <a16:creationId xmlns:a16="http://schemas.microsoft.com/office/drawing/2014/main" id="{848131EE-5CBC-7F11-DC1D-26CB08B7FD4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Oval 87">
              <a:extLst>
                <a:ext uri="{FF2B5EF4-FFF2-40B4-BE49-F238E27FC236}">
                  <a16:creationId xmlns:a16="http://schemas.microsoft.com/office/drawing/2014/main" id="{45E6AF5C-7FE0-9417-FEC3-24B1086E3D14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Oval 88">
              <a:extLst>
                <a:ext uri="{FF2B5EF4-FFF2-40B4-BE49-F238E27FC236}">
                  <a16:creationId xmlns:a16="http://schemas.microsoft.com/office/drawing/2014/main" id="{99110F4A-41BC-82E9-432A-6DFB0A3C7CCC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A4F74E57-BA56-6905-428D-F6541466A6D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4" name="Group 90">
            <a:extLst>
              <a:ext uri="{FF2B5EF4-FFF2-40B4-BE49-F238E27FC236}">
                <a16:creationId xmlns:a16="http://schemas.microsoft.com/office/drawing/2014/main" id="{3E5CE35A-25BD-9C96-C19E-6B8F702241BB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195" name="Oval 91">
              <a:extLst>
                <a:ext uri="{FF2B5EF4-FFF2-40B4-BE49-F238E27FC236}">
                  <a16:creationId xmlns:a16="http://schemas.microsoft.com/office/drawing/2014/main" id="{A909533A-80E2-5146-2612-2CB3F4BA6D2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Oval 92">
              <a:extLst>
                <a:ext uri="{FF2B5EF4-FFF2-40B4-BE49-F238E27FC236}">
                  <a16:creationId xmlns:a16="http://schemas.microsoft.com/office/drawing/2014/main" id="{CDAC30D2-B2BC-E36B-2399-23D087E4EA8D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Oval 93">
              <a:extLst>
                <a:ext uri="{FF2B5EF4-FFF2-40B4-BE49-F238E27FC236}">
                  <a16:creationId xmlns:a16="http://schemas.microsoft.com/office/drawing/2014/main" id="{05F81FF5-73FD-6EED-B871-5BD7B9FA70DD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Oval 94">
              <a:extLst>
                <a:ext uri="{FF2B5EF4-FFF2-40B4-BE49-F238E27FC236}">
                  <a16:creationId xmlns:a16="http://schemas.microsoft.com/office/drawing/2014/main" id="{DDE77408-1483-902B-3E9A-777D84B8DD8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Oval 95">
              <a:extLst>
                <a:ext uri="{FF2B5EF4-FFF2-40B4-BE49-F238E27FC236}">
                  <a16:creationId xmlns:a16="http://schemas.microsoft.com/office/drawing/2014/main" id="{C41BD8D1-4260-9E84-A7F8-5931C9784099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0E7EB367-FD28-38FA-36E8-95E93DDD9502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201" name="Oval 97">
              <a:extLst>
                <a:ext uri="{FF2B5EF4-FFF2-40B4-BE49-F238E27FC236}">
                  <a16:creationId xmlns:a16="http://schemas.microsoft.com/office/drawing/2014/main" id="{92141248-5E19-05B8-5716-2B3690DA7E33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Oval 98">
              <a:extLst>
                <a:ext uri="{FF2B5EF4-FFF2-40B4-BE49-F238E27FC236}">
                  <a16:creationId xmlns:a16="http://schemas.microsoft.com/office/drawing/2014/main" id="{6501B42C-DF18-83BE-ED65-B8EA17066A76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Oval 99">
              <a:extLst>
                <a:ext uri="{FF2B5EF4-FFF2-40B4-BE49-F238E27FC236}">
                  <a16:creationId xmlns:a16="http://schemas.microsoft.com/office/drawing/2014/main" id="{E01F562B-2239-5EE3-444E-B4E39CDC8B1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Oval 100">
              <a:extLst>
                <a:ext uri="{FF2B5EF4-FFF2-40B4-BE49-F238E27FC236}">
                  <a16:creationId xmlns:a16="http://schemas.microsoft.com/office/drawing/2014/main" id="{B6CA0066-7006-B586-3293-D00E63D0C89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Oval 101">
              <a:extLst>
                <a:ext uri="{FF2B5EF4-FFF2-40B4-BE49-F238E27FC236}">
                  <a16:creationId xmlns:a16="http://schemas.microsoft.com/office/drawing/2014/main" id="{04F397D3-5AD4-9301-ACA0-28C465A3D633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6" name="Group 102">
            <a:extLst>
              <a:ext uri="{FF2B5EF4-FFF2-40B4-BE49-F238E27FC236}">
                <a16:creationId xmlns:a16="http://schemas.microsoft.com/office/drawing/2014/main" id="{E201B947-73D2-5303-C4F3-E3096571A6FD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207" name="Oval 103">
              <a:extLst>
                <a:ext uri="{FF2B5EF4-FFF2-40B4-BE49-F238E27FC236}">
                  <a16:creationId xmlns:a16="http://schemas.microsoft.com/office/drawing/2014/main" id="{E018141A-6806-DC9C-B94A-8CAF32D0FF33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Oval 104">
              <a:extLst>
                <a:ext uri="{FF2B5EF4-FFF2-40B4-BE49-F238E27FC236}">
                  <a16:creationId xmlns:a16="http://schemas.microsoft.com/office/drawing/2014/main" id="{D834767E-B82B-118D-DF1A-4AFF73B4C2A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Oval 105">
              <a:extLst>
                <a:ext uri="{FF2B5EF4-FFF2-40B4-BE49-F238E27FC236}">
                  <a16:creationId xmlns:a16="http://schemas.microsoft.com/office/drawing/2014/main" id="{A7E6ECD5-C650-E991-7402-4525A8F0AF07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Oval 106">
              <a:extLst>
                <a:ext uri="{FF2B5EF4-FFF2-40B4-BE49-F238E27FC236}">
                  <a16:creationId xmlns:a16="http://schemas.microsoft.com/office/drawing/2014/main" id="{2C57759B-2860-B832-71B3-B3906B4EECD3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Oval 107">
              <a:extLst>
                <a:ext uri="{FF2B5EF4-FFF2-40B4-BE49-F238E27FC236}">
                  <a16:creationId xmlns:a16="http://schemas.microsoft.com/office/drawing/2014/main" id="{6F193061-FD32-C7FE-5A51-81AC15CE646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2" name="Picture 109">
            <a:extLst>
              <a:ext uri="{FF2B5EF4-FFF2-40B4-BE49-F238E27FC236}">
                <a16:creationId xmlns:a16="http://schemas.microsoft.com/office/drawing/2014/main" id="{337AA274-E4C8-E1A3-91AD-CCDD2484D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213" name="Picture 117">
            <a:extLst>
              <a:ext uri="{FF2B5EF4-FFF2-40B4-BE49-F238E27FC236}">
                <a16:creationId xmlns:a16="http://schemas.microsoft.com/office/drawing/2014/main" id="{DD830E6D-B721-FE0C-A959-643600800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090C4CA0-F3A6-97CE-69E0-FF8692715B1C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68C06E1D-407E-C276-059A-29A0B2F4D866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216" name="Oval 27">
            <a:extLst>
              <a:ext uri="{FF2B5EF4-FFF2-40B4-BE49-F238E27FC236}">
                <a16:creationId xmlns:a16="http://schemas.microsoft.com/office/drawing/2014/main" id="{3F889D29-DE2E-0B4C-E19E-C320E80B6EAF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A4F6B5E0-66E8-4EE1-003D-3A4984808E9C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218" name="Group 102">
            <a:extLst>
              <a:ext uri="{FF2B5EF4-FFF2-40B4-BE49-F238E27FC236}">
                <a16:creationId xmlns:a16="http://schemas.microsoft.com/office/drawing/2014/main" id="{9B28F3A5-1A0D-B27B-D32A-FC893FF0C9DC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219" name="Oval 103">
              <a:extLst>
                <a:ext uri="{FF2B5EF4-FFF2-40B4-BE49-F238E27FC236}">
                  <a16:creationId xmlns:a16="http://schemas.microsoft.com/office/drawing/2014/main" id="{A7B225E9-4729-91FF-3B05-0E473D80C2E2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Oval 104">
              <a:extLst>
                <a:ext uri="{FF2B5EF4-FFF2-40B4-BE49-F238E27FC236}">
                  <a16:creationId xmlns:a16="http://schemas.microsoft.com/office/drawing/2014/main" id="{849B5717-2137-CBD6-5B26-254D2B3ACEC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Oval 105">
              <a:extLst>
                <a:ext uri="{FF2B5EF4-FFF2-40B4-BE49-F238E27FC236}">
                  <a16:creationId xmlns:a16="http://schemas.microsoft.com/office/drawing/2014/main" id="{8FF63E24-E734-4F85-258F-3B6C7D9FFD09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Oval 106">
              <a:extLst>
                <a:ext uri="{FF2B5EF4-FFF2-40B4-BE49-F238E27FC236}">
                  <a16:creationId xmlns:a16="http://schemas.microsoft.com/office/drawing/2014/main" id="{94B66A77-8337-8111-E0E5-6C304CA32819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Oval 107">
              <a:extLst>
                <a:ext uri="{FF2B5EF4-FFF2-40B4-BE49-F238E27FC236}">
                  <a16:creationId xmlns:a16="http://schemas.microsoft.com/office/drawing/2014/main" id="{0D599B92-2C89-4501-BB3F-5B476CC23F0C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이진 분류 수행하기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로지스틱 회귀가 학습한 계수 확인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decision_function ( ) 메서드로 train_bream_smelt의 처음 5개 샘플의 z값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파이썬의 사이파이(scipy) 라이브러리 시그모이드 함수 expit ( )으로 decisions 배열의 값을 확률로 변환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370" name="Google Shape;370;p2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회귀(14)</a:t>
            </a:r>
            <a:endParaRPr/>
          </a:p>
        </p:txBody>
      </p:sp>
      <p:sp>
        <p:nvSpPr>
          <p:cNvPr id="371" name="Google Shape;371;p2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2" name="Google Shape;372;p2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2007552" y="2712901"/>
            <a:ext cx="94253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[[-0.40451732 -0.57582787 -0.66248158 -1.01329614 -0.73123131]] [-2.16172774]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4" name="Google Shape;374;p20"/>
          <p:cNvGraphicFramePr/>
          <p:nvPr/>
        </p:nvGraphicFramePr>
        <p:xfrm>
          <a:off x="1711056" y="2301735"/>
          <a:ext cx="257687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257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print(lr.coef_, lr.intercept_)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5" name="Google Shape;375;p20"/>
          <p:cNvCxnSpPr/>
          <p:nvPr/>
        </p:nvCxnSpPr>
        <p:spPr>
          <a:xfrm>
            <a:off x="4473861" y="2457925"/>
            <a:ext cx="24618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6" name="Google Shape;376;p20"/>
          <p:cNvSpPr txBox="1"/>
          <p:nvPr/>
        </p:nvSpPr>
        <p:spPr>
          <a:xfrm>
            <a:off x="2007552" y="3117934"/>
            <a:ext cx="9144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z = -0.405 × (Weight) - 0.576 × (Length) - 0.662 × (Diagonal) - 1.013 × (Height) - 0.731 × (Width) - 2.161</a:t>
            </a:r>
            <a:endParaRPr sz="1600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7" name="Google Shape;377;p20"/>
          <p:cNvGraphicFramePr/>
          <p:nvPr/>
        </p:nvGraphicFramePr>
        <p:xfrm>
          <a:off x="1696009" y="4081500"/>
          <a:ext cx="4534625" cy="51817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5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decisions = lr.decision_function(train_bream_smelt[:5])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print(decisions)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8" name="Google Shape;378;p20"/>
          <p:cNvCxnSpPr/>
          <p:nvPr/>
        </p:nvCxnSpPr>
        <p:spPr>
          <a:xfrm>
            <a:off x="6570125" y="4291563"/>
            <a:ext cx="24618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9" name="Google Shape;379;p20"/>
          <p:cNvSpPr txBox="1"/>
          <p:nvPr/>
        </p:nvSpPr>
        <p:spPr>
          <a:xfrm>
            <a:off x="1992506" y="4630145"/>
            <a:ext cx="835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[-6.02991358  3.57043428 -5.26630496 -4.24382314 -6.06135688]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0" name="Google Shape;380;p20"/>
          <p:cNvGraphicFramePr/>
          <p:nvPr/>
        </p:nvGraphicFramePr>
        <p:xfrm>
          <a:off x="1711056" y="5450099"/>
          <a:ext cx="4534625" cy="51817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53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scipy.special import expit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print(expit(decisions))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1" name="Google Shape;381;p20"/>
          <p:cNvCxnSpPr/>
          <p:nvPr/>
        </p:nvCxnSpPr>
        <p:spPr>
          <a:xfrm>
            <a:off x="6570125" y="5711756"/>
            <a:ext cx="24618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2" name="Google Shape;382;p20"/>
          <p:cNvSpPr txBox="1"/>
          <p:nvPr/>
        </p:nvSpPr>
        <p:spPr>
          <a:xfrm>
            <a:off x="1992506" y="6008283"/>
            <a:ext cx="835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[0.00239993 0.97262675 0.00513614 0.01414953 0.00232581]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다중 분류 수행하기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LogisticRegression 클래스를 사용해 7개의 생선을 분류해 보면서 이진 분류와 차이점 학습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LogisticRegression 클래스는 기본적으로 반복적인 알고리즘을 사용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max_iter 매개변수에서 반복 횟수를 지정하며 기본값은 100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여기에 준비한 데이터셋을 사용해 모델을 훈련하면 반복 횟수가 부족하다는 경고가 발생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충분하게 훈련시키기 위해 반복 횟수를 1,000으로 증가시킴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LogisticRegression은 기본적으로 릿지 회귀와 같이 계수의 제곱을 규제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이런 규제를 L2 규제라고 함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릿지 회귀에서는 alpha 매개변수로 규제의 양을 조절.  alpha가 커지면 규제도 커짐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LogisticRegression에서 규제를 제어하는 매개변수는 C. C는 alpha와 반대로 작을수록 규제가 커짐</a:t>
            </a:r>
            <a:br>
              <a:rPr lang="en-US"/>
            </a:br>
            <a:r>
              <a:rPr lang="en-US"/>
              <a:t>C의 기본값은 1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규제를 조금 완화하기 위해 20으로 증가시킴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388" name="Google Shape;388;p2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회귀(15)</a:t>
            </a:r>
            <a:endParaRPr/>
          </a:p>
        </p:txBody>
      </p:sp>
      <p:sp>
        <p:nvSpPr>
          <p:cNvPr id="389" name="Google Shape;389;p2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다중 분류 수행하기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LogisticRegression 클래스로 다중 분류 모델을 훈련하는 코드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세트의 처음 5개 샘플에 대한 예측을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세트의 처음 5개 샘플에 대한 예측 확률을 출력(소수점 네 번째 자리에서 반올림)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회귀(16)</a:t>
            </a:r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399" name="Google Shape;399;p22"/>
          <p:cNvGraphicFramePr/>
          <p:nvPr/>
        </p:nvGraphicFramePr>
        <p:xfrm>
          <a:off x="1666875" y="2299694"/>
          <a:ext cx="3925025" cy="94489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9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 = LogisticRegression(C=20, max_iter=1000)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lr.fit(train_scaled,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0" name="Google Shape;400;p22"/>
          <p:cNvCxnSpPr/>
          <p:nvPr/>
        </p:nvCxnSpPr>
        <p:spPr>
          <a:xfrm>
            <a:off x="5897192" y="2736770"/>
            <a:ext cx="2930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22"/>
          <p:cNvSpPr txBox="1"/>
          <p:nvPr/>
        </p:nvSpPr>
        <p:spPr>
          <a:xfrm>
            <a:off x="6438992" y="2404177"/>
            <a:ext cx="24559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0.9327731092436975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2" name="Google Shape;402;p22"/>
          <p:cNvGraphicFramePr/>
          <p:nvPr/>
        </p:nvGraphicFramePr>
        <p:xfrm>
          <a:off x="1666875" y="3685708"/>
          <a:ext cx="392502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9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print(lr.predict(test_scaled[:5]))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3" name="Google Shape;403;p22"/>
          <p:cNvCxnSpPr/>
          <p:nvPr/>
        </p:nvCxnSpPr>
        <p:spPr>
          <a:xfrm>
            <a:off x="5897192" y="3823157"/>
            <a:ext cx="2930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4" name="Google Shape;404;p22"/>
          <p:cNvSpPr txBox="1"/>
          <p:nvPr/>
        </p:nvSpPr>
        <p:spPr>
          <a:xfrm>
            <a:off x="6438992" y="3644715"/>
            <a:ext cx="4218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['Perch' 'Smelt' 'Pike' 'Roach' 'Perch']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5" name="Google Shape;405;p22"/>
          <p:cNvGraphicFramePr/>
          <p:nvPr/>
        </p:nvGraphicFramePr>
        <p:xfrm>
          <a:off x="1666875" y="4427982"/>
          <a:ext cx="3925025" cy="51817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9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proba = lr.predict_proba(test_scaled[:5])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print(np.round(proba, decimals=3))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6" name="Google Shape;406;p22"/>
          <p:cNvCxnSpPr/>
          <p:nvPr/>
        </p:nvCxnSpPr>
        <p:spPr>
          <a:xfrm>
            <a:off x="5897191" y="4687062"/>
            <a:ext cx="2930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7" name="Google Shape;407;p22"/>
          <p:cNvSpPr txBox="1"/>
          <p:nvPr/>
        </p:nvSpPr>
        <p:spPr>
          <a:xfrm>
            <a:off x="3999791" y="5130430"/>
            <a:ext cx="7531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[[0.    0.014 0.842 0.    0.135 0.007 0.003]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    0.003 0.044 0.    0.007 0.946 0.   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    0.    0.034 0.934 0.015 0.016 0.   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[0.011 0.034 0.305 0.006 0.567 0.    0.076]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    0.    0.904 0.002 0.089 0.002 0.001]]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다중 분류 수행하기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이진 분류는 샘플마다 2개의 확률을 출력하고 다중 분류는 샘플마다 클래스 개수만큼 확률을 출력 </a:t>
            </a:r>
            <a:br>
              <a:rPr lang="en-US"/>
            </a:br>
            <a:r>
              <a:rPr lang="en-US"/>
              <a:t>- 여기에서는 7개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 중에서 가장 높은 확률이 예측 클래스가 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다중 분류일 경우 선형 방정식 확인을 위해, coef_와 intercept_의 크기를 출력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5개의 특성을 사용하므로 coef_ 배열의 열은 5개, 행이 7, intercept_도 7개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다중 분류는 클래스마다 z 값을 하나씩 계산하고 가장 높은 z 값을 출력하는 클래스가 예측 클래스가 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이진 분류에서는 시그모이드 함수를 사용해 z를 0과 1 사이의 값으로 변환 - 다중 분류는 이와 달리 소프트맥스(softmax) 함수를 사용하여 7개의 z 값을 확률로 변환</a:t>
            </a:r>
            <a:endParaRPr/>
          </a:p>
        </p:txBody>
      </p:sp>
      <p:sp>
        <p:nvSpPr>
          <p:cNvPr id="413" name="Google Shape;413;p2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회귀(17)</a:t>
            </a:r>
            <a:endParaRPr/>
          </a:p>
        </p:txBody>
      </p:sp>
      <p:sp>
        <p:nvSpPr>
          <p:cNvPr id="414" name="Google Shape;414;p2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15" name="Google Shape;415;p2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16" name="Google Shape;416;p23"/>
          <p:cNvGraphicFramePr/>
          <p:nvPr/>
        </p:nvGraphicFramePr>
        <p:xfrm>
          <a:off x="1684395" y="3267173"/>
          <a:ext cx="392502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92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print(lr.coef_.shape, lr.intercept_.shape)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7" name="Google Shape;417;p23"/>
          <p:cNvCxnSpPr/>
          <p:nvPr/>
        </p:nvCxnSpPr>
        <p:spPr>
          <a:xfrm>
            <a:off x="5820443" y="3436188"/>
            <a:ext cx="29307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8" name="Google Shape;418;p23"/>
          <p:cNvSpPr txBox="1"/>
          <p:nvPr/>
        </p:nvSpPr>
        <p:spPr>
          <a:xfrm>
            <a:off x="6324535" y="3248319"/>
            <a:ext cx="4218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(7, 5) (7,)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" name="Google Shape;419;p23"/>
          <p:cNvGrpSpPr/>
          <p:nvPr/>
        </p:nvGrpSpPr>
        <p:grpSpPr>
          <a:xfrm>
            <a:off x="1524000" y="5066383"/>
            <a:ext cx="9899260" cy="1379385"/>
            <a:chOff x="1524000" y="5066383"/>
            <a:chExt cx="9899260" cy="1379385"/>
          </a:xfrm>
        </p:grpSpPr>
        <p:sp>
          <p:nvSpPr>
            <p:cNvPr id="420" name="Google Shape;420;p23"/>
            <p:cNvSpPr/>
            <p:nvPr/>
          </p:nvSpPr>
          <p:spPr>
            <a:xfrm>
              <a:off x="1524000" y="5066383"/>
              <a:ext cx="9899260" cy="137938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소프트맥스 함수?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시그모이드 함수는 하나의 선형 방정식의 출력값을 0~1 사이로 압축</a:t>
              </a:r>
              <a:endParaRPr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이와 달리 소프트맥스 함수는 여러 개의 선형 방정식의 출력값을 0~1 사이로 압축하고 전체 합이 1이 되도록 함</a:t>
              </a:r>
              <a:endParaRPr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이를 위해 지수 함수를 사용하기 때문에 정규화된 지수 함수라고도 부름</a:t>
              </a:r>
              <a:endParaRPr/>
            </a:p>
          </p:txBody>
        </p:sp>
        <p:sp>
          <p:nvSpPr>
            <p:cNvPr id="421" name="Google Shape;421;p23"/>
            <p:cNvSpPr txBox="1"/>
            <p:nvPr/>
          </p:nvSpPr>
          <p:spPr>
            <a:xfrm>
              <a:off x="1684395" y="5135294"/>
              <a:ext cx="1432152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746258" y="5171833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rgbClr val="205A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다중 분류 수행하기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소프트맥스 함수 계산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e</a:t>
            </a:r>
            <a:r>
              <a:rPr lang="en-US" baseline="30000"/>
              <a:t>z1</a:t>
            </a:r>
            <a:r>
              <a:rPr lang="en-US"/>
              <a:t>~e</a:t>
            </a:r>
            <a:r>
              <a:rPr lang="en-US" baseline="30000"/>
              <a:t>z7</a:t>
            </a:r>
            <a:r>
              <a:rPr lang="en-US"/>
              <a:t>을 각각 e_sum으로 나눔</a:t>
            </a:r>
            <a:endParaRPr/>
          </a:p>
        </p:txBody>
      </p:sp>
      <p:sp>
        <p:nvSpPr>
          <p:cNvPr id="428" name="Google Shape;428;p2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회귀(18)</a:t>
            </a:r>
            <a:endParaRPr/>
          </a:p>
        </p:txBody>
      </p:sp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30" name="Google Shape;430;p2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3041650" y="2404138"/>
            <a:ext cx="61087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e_sum = ez1 + ez2 + ez3 + ez4 + ez5 + ez6 + ez7</a:t>
            </a:r>
            <a:endParaRPr sz="1800" i="1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2" name="Google Shape;432;p24"/>
          <p:cNvGrpSpPr/>
          <p:nvPr/>
        </p:nvGrpSpPr>
        <p:grpSpPr>
          <a:xfrm>
            <a:off x="3041650" y="3235543"/>
            <a:ext cx="5439034" cy="646331"/>
            <a:chOff x="3073400" y="3161539"/>
            <a:chExt cx="5439034" cy="646331"/>
          </a:xfrm>
        </p:grpSpPr>
        <p:sp>
          <p:nvSpPr>
            <p:cNvPr id="433" name="Google Shape;433;p24"/>
            <p:cNvSpPr txBox="1"/>
            <p:nvPr/>
          </p:nvSpPr>
          <p:spPr>
            <a:xfrm>
              <a:off x="3073400" y="3307807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s1 =                  ,</a:t>
              </a:r>
              <a:endParaRPr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4876800" y="3307807"/>
              <a:ext cx="2315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s2 =                    ,    …    ,</a:t>
              </a:r>
              <a:endParaRPr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7212633" y="326646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s7 =</a:t>
              </a:r>
              <a:endParaRPr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4"/>
            <p:cNvSpPr txBox="1"/>
            <p:nvPr/>
          </p:nvSpPr>
          <p:spPr>
            <a:xfrm>
              <a:off x="3633169" y="3161539"/>
              <a:ext cx="811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800" i="1" baseline="3000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z1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e_sum</a:t>
              </a:r>
              <a:endParaRPr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4"/>
            <p:cNvSpPr txBox="1"/>
            <p:nvPr/>
          </p:nvSpPr>
          <p:spPr>
            <a:xfrm>
              <a:off x="5264588" y="3161539"/>
              <a:ext cx="811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800" i="1" baseline="3000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z2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e_sum</a:t>
              </a:r>
              <a:endParaRPr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4"/>
            <p:cNvSpPr txBox="1"/>
            <p:nvPr/>
          </p:nvSpPr>
          <p:spPr>
            <a:xfrm>
              <a:off x="7640365" y="3161539"/>
              <a:ext cx="8114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800" i="1" baseline="30000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z7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1C5A25"/>
                  </a:solidFill>
                  <a:latin typeface="Calibri"/>
                  <a:ea typeface="Calibri"/>
                  <a:cs typeface="Calibri"/>
                  <a:sym typeface="Calibri"/>
                </a:rPr>
                <a:t>e_sum</a:t>
              </a:r>
              <a:endParaRPr sz="1800" i="1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9" name="Google Shape;439;p24"/>
            <p:cNvCxnSpPr/>
            <p:nvPr/>
          </p:nvCxnSpPr>
          <p:spPr>
            <a:xfrm>
              <a:off x="3633169" y="3497405"/>
              <a:ext cx="811441" cy="7768"/>
            </a:xfrm>
            <a:prstGeom prst="straightConnector1">
              <a:avLst/>
            </a:prstGeom>
            <a:noFill/>
            <a:ln w="9525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0" name="Google Shape;440;p24"/>
            <p:cNvCxnSpPr/>
            <p:nvPr/>
          </p:nvCxnSpPr>
          <p:spPr>
            <a:xfrm>
              <a:off x="5378888" y="3497405"/>
              <a:ext cx="811441" cy="7768"/>
            </a:xfrm>
            <a:prstGeom prst="straightConnector1">
              <a:avLst/>
            </a:prstGeom>
            <a:noFill/>
            <a:ln w="9525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41" name="Google Shape;441;p24"/>
            <p:cNvCxnSpPr/>
            <p:nvPr/>
          </p:nvCxnSpPr>
          <p:spPr>
            <a:xfrm>
              <a:off x="7700993" y="3476936"/>
              <a:ext cx="811441" cy="7768"/>
            </a:xfrm>
            <a:prstGeom prst="straightConnector1">
              <a:avLst/>
            </a:prstGeom>
            <a:noFill/>
            <a:ln w="9525" cap="flat" cmpd="sng">
              <a:solidFill>
                <a:srgbClr val="1C5A2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다중 분류 수행하기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decision_function ( ) 메서드로 z1~z7까지의 값을 구한 다음 소프트맥스 함수를 사용해 확률로 변환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테스트 세트의 처음 5개 샘플에 대한 z1~z7값 계산</a:t>
            </a:r>
            <a:endParaRPr/>
          </a:p>
        </p:txBody>
      </p:sp>
      <p:sp>
        <p:nvSpPr>
          <p:cNvPr id="447" name="Google Shape;447;p2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회귀(19)</a:t>
            </a:r>
            <a:endParaRPr/>
          </a:p>
        </p:txBody>
      </p:sp>
      <p:sp>
        <p:nvSpPr>
          <p:cNvPr id="448" name="Google Shape;448;p2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49" name="Google Shape;449;p2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50" name="Google Shape;450;p25"/>
          <p:cNvGraphicFramePr/>
          <p:nvPr/>
        </p:nvGraphicFramePr>
        <p:xfrm>
          <a:off x="1704583" y="2697362"/>
          <a:ext cx="3826200" cy="51817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82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decision = lr.decision_function(test_scaled[:5])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print(np.round(decision, decimals=2))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1" name="Google Shape;451;p25"/>
          <p:cNvCxnSpPr/>
          <p:nvPr/>
        </p:nvCxnSpPr>
        <p:spPr>
          <a:xfrm>
            <a:off x="5708062" y="2942472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2" name="Google Shape;452;p25"/>
          <p:cNvSpPr txBox="1"/>
          <p:nvPr/>
        </p:nvSpPr>
        <p:spPr>
          <a:xfrm>
            <a:off x="6217125" y="2728650"/>
            <a:ext cx="48192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[[ -6.51   1.04   5.17  -2.76   3.34   0.35  -0.63]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[-10.88   1.94   4.78  -2.42   2.99   7.84  -4.25]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 -4.34  -6.24   3.17   6.48   2.36   2.43  -3.87]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 -0.69   0.45   2.64  -1.21   3.26  -5.7    1.26]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 -6.4   -1.99   5.82  -0.13   3.5   -0.09  -0.7 ]]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회귀로 다중 분류 수행하기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앞서 구한 decision 배열을 softmax( ) 함수에 전달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softmax( )의 axis 매개변수는 소프트맥스를 계산할 축을 지정(여기에서는 axis=1로 지정하여 각 행, </a:t>
            </a:r>
            <a:br>
              <a:rPr lang="en-US"/>
            </a:br>
            <a:r>
              <a:rPr lang="en-US"/>
              <a:t>즉 각 샘플에 대해 소프트맥스를 계산)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만약 axis 매개변수를 지정하지 않으면 배열 전체에 대해 소프트맥스를 계산</a:t>
            </a:r>
            <a:endParaRPr/>
          </a:p>
        </p:txBody>
      </p:sp>
      <p:sp>
        <p:nvSpPr>
          <p:cNvPr id="458" name="Google Shape;458;p2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회귀(20)</a:t>
            </a:r>
            <a:endParaRPr/>
          </a:p>
        </p:txBody>
      </p:sp>
      <p:sp>
        <p:nvSpPr>
          <p:cNvPr id="459" name="Google Shape;459;p2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60" name="Google Shape;460;p2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461" name="Google Shape;461;p26"/>
          <p:cNvGraphicFramePr/>
          <p:nvPr/>
        </p:nvGraphicFramePr>
        <p:xfrm>
          <a:off x="2157069" y="3612085"/>
          <a:ext cx="3826200" cy="7315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382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scipy.special import softmax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proba = softmax(decision, axis=1)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print(np.round(proba, decimals=3))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2" name="Google Shape;462;p26"/>
          <p:cNvCxnSpPr/>
          <p:nvPr/>
        </p:nvCxnSpPr>
        <p:spPr>
          <a:xfrm>
            <a:off x="6092989" y="3974576"/>
            <a:ext cx="3318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3" name="Google Shape;463;p26"/>
          <p:cNvSpPr txBox="1"/>
          <p:nvPr/>
        </p:nvSpPr>
        <p:spPr>
          <a:xfrm>
            <a:off x="6534523" y="3612075"/>
            <a:ext cx="44715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[[0.    0.014 0.842 0.    0.135 0.007 0.003]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    0.003 0.044 0.    0.007 0.946 0.   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    0.    0.034 0.934 0.015 0.016 0.   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[0.011 0.034 0.305 0.006 0.567 0.    0.076]</a:t>
            </a:r>
            <a:endParaRPr sz="1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[0.    0.    0.904 0.002 0.089 0.002 0.001]]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로지스틱 회귀로 확률 예측(문제해결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럭키백에 담긴 생선이 어떤 생선인지 확률을 예측하고 예측의 근거가 되는 확률을 출력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가장 대표적인 분류 알고리즘 중 하나인 로지스틱 회귀를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로지스틱 회귀는 회귀 모델이 아닌 분류 모델로 선형 회귀처럼 선형 방정식을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하지만 선형 회귀처럼 계산한 값을 그대로 출력하는 것이 아니라 로지스틱 회귀는 이 값을 0~1 사이로 </a:t>
            </a:r>
            <a:br>
              <a:rPr lang="en-US"/>
            </a:br>
            <a:r>
              <a:rPr lang="en-US"/>
              <a:t>압축(이 값은 마치 0~100% 사이의 확률)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로지스틱 회귀는 이진 분류에서는 하나의 선형 방정식을 훈련. 이 방정식의 출력값을 시그모이드 함수에 통과시켜 0~1 사이의 값을 생성하고, 이 값이 양성 클래스에 대한 확률(음성 클래스의 확률은 1에서 양성 클래스의 확률을 빼면 됨)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다중 분류일 경우에는 클래스 개수만큼 방정식을 훈련하고, 각 방정식의 출력값을 소프트맥스 함수를 </a:t>
            </a:r>
            <a:br>
              <a:rPr lang="en-US"/>
            </a:br>
            <a:r>
              <a:rPr lang="en-US"/>
              <a:t>통과시켜 전체 클래스에 대한 합이 항상 1이 되도록 만듦</a:t>
            </a:r>
            <a:br>
              <a:rPr lang="en-US"/>
            </a:br>
            <a:r>
              <a:rPr lang="en-US"/>
              <a:t>- 이 값은 각 클래스에 대한 확률로 이해할 수 있음</a:t>
            </a:r>
            <a:endParaRPr/>
          </a:p>
        </p:txBody>
      </p:sp>
      <p:sp>
        <p:nvSpPr>
          <p:cNvPr id="469" name="Google Shape;469;p2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회귀(21)</a:t>
            </a:r>
            <a:endParaRPr/>
          </a:p>
        </p:txBody>
      </p:sp>
      <p:sp>
        <p:nvSpPr>
          <p:cNvPr id="470" name="Google Shape;470;p2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마무리(1)</a:t>
            </a:r>
            <a:endParaRPr/>
          </a:p>
        </p:txBody>
      </p:sp>
      <p:sp>
        <p:nvSpPr>
          <p:cNvPr id="477" name="Google Shape;477;p2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78" name="Google Shape;478;p2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회귀는 선형 방정식을 사용한 분류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선형 회귀와 달리 시그모이드 함수나 소프트맥스 함수를 사용하여 클래스 확률을 출력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다중 분류는 타깃 클래스가 2개 이상인 분류 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로지스틱 회귀는 다중 분류를 위해 소프트맥스 함수를 사용하여 클래스를 예측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시그모이드 함수는 선형 방정식의 출력을 0과 1 사이의 값으로 압축하며 이진 분류를 위해 사용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소프트맥스 함수는 다중 분류에서 여러 선형 방정식의 출력 결과를 정규화하여 합이 1이 되도록 함</a:t>
            </a:r>
            <a:endParaRPr/>
          </a:p>
        </p:txBody>
      </p:sp>
      <p:sp>
        <p:nvSpPr>
          <p:cNvPr id="479" name="Google Shape;479;p2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마무리(2)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86" name="Google Shape;486;p2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LogisticRegression: 선형 분류 알고리즘인 로지스틱 회귀를 위한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predict_proba( ) 메서드: 예측 확률을 반환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decision_function( ): 모델이 학습한 선형 방정식의 출력을 반환</a:t>
            </a:r>
            <a:endParaRPr/>
          </a:p>
        </p:txBody>
      </p:sp>
      <p:sp>
        <p:nvSpPr>
          <p:cNvPr id="487" name="Google Shape;487;p2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83" name="Google Shape;183;p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84" name="Google Shape;184;p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487015" y="90884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확인 문제</a:t>
            </a:r>
            <a:endParaRPr/>
          </a:p>
        </p:txBody>
      </p:sp>
      <p:sp>
        <p:nvSpPr>
          <p:cNvPr id="493" name="Google Shape;493;p3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94" name="Google Shape;494;p3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/>
              <a:t>2개보다 </a:t>
            </a:r>
            <a:r>
              <a:rPr lang="en-US" dirty="0" err="1"/>
              <a:t>많은</a:t>
            </a:r>
            <a:r>
              <a:rPr lang="en-US" dirty="0"/>
              <a:t> </a:t>
            </a:r>
            <a:r>
              <a:rPr lang="en-US" dirty="0" err="1"/>
              <a:t>클래스가</a:t>
            </a:r>
            <a:r>
              <a:rPr lang="en-US" dirty="0"/>
              <a:t> </a:t>
            </a:r>
            <a:r>
              <a:rPr lang="en-US" dirty="0" err="1"/>
              <a:t>있는</a:t>
            </a:r>
            <a:r>
              <a:rPr lang="en-US" dirty="0"/>
              <a:t> </a:t>
            </a:r>
            <a:r>
              <a:rPr lang="en-US" dirty="0" err="1"/>
              <a:t>분류</a:t>
            </a:r>
            <a:r>
              <a:rPr lang="en-US" dirty="0"/>
              <a:t> </a:t>
            </a:r>
            <a:r>
              <a:rPr lang="en-US" dirty="0" err="1"/>
              <a:t>문제를</a:t>
            </a:r>
            <a:r>
              <a:rPr lang="en-US" dirty="0"/>
              <a:t> </a:t>
            </a:r>
            <a:r>
              <a:rPr lang="en-US" dirty="0" err="1"/>
              <a:t>무엇이라</a:t>
            </a:r>
            <a:r>
              <a:rPr lang="en-US" dirty="0"/>
              <a:t> </a:t>
            </a:r>
            <a:r>
              <a:rPr lang="en-US" dirty="0" err="1"/>
              <a:t>부르나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</a:t>
            </a:r>
            <a:r>
              <a:rPr lang="en-US" dirty="0" err="1"/>
              <a:t>이진</a:t>
            </a:r>
            <a:r>
              <a:rPr lang="en-US" dirty="0"/>
              <a:t> </a:t>
            </a:r>
            <a:r>
              <a:rPr lang="en-US" dirty="0" err="1"/>
              <a:t>분류</a:t>
            </a:r>
            <a:r>
              <a:rPr lang="en-US" dirty="0"/>
              <a:t>		② </a:t>
            </a:r>
            <a:r>
              <a:rPr lang="en-US" dirty="0" err="1"/>
              <a:t>다중</a:t>
            </a:r>
            <a:r>
              <a:rPr lang="en-US" dirty="0"/>
              <a:t> </a:t>
            </a:r>
            <a:r>
              <a:rPr lang="en-US" dirty="0" err="1"/>
              <a:t>분류</a:t>
            </a:r>
            <a:r>
              <a:rPr lang="en-US" dirty="0"/>
              <a:t>		③ </a:t>
            </a:r>
            <a:r>
              <a:rPr lang="en-US" dirty="0" err="1"/>
              <a:t>단변량</a:t>
            </a:r>
            <a:r>
              <a:rPr lang="en-US" dirty="0"/>
              <a:t> </a:t>
            </a:r>
            <a:r>
              <a:rPr lang="en-US" dirty="0" err="1"/>
              <a:t>회귀</a:t>
            </a:r>
            <a:r>
              <a:rPr lang="en-US" dirty="0"/>
              <a:t>		④ </a:t>
            </a:r>
            <a:r>
              <a:rPr lang="en-US" dirty="0" err="1"/>
              <a:t>다변량</a:t>
            </a:r>
            <a:r>
              <a:rPr lang="en-US" dirty="0"/>
              <a:t> </a:t>
            </a:r>
            <a:r>
              <a:rPr lang="en-US" dirty="0" err="1"/>
              <a:t>회귀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 err="1"/>
              <a:t>로지스틱</a:t>
            </a:r>
            <a:r>
              <a:rPr lang="en-US" dirty="0"/>
              <a:t> </a:t>
            </a:r>
            <a:r>
              <a:rPr lang="en-US" dirty="0" err="1"/>
              <a:t>회귀가</a:t>
            </a:r>
            <a:r>
              <a:rPr lang="en-US" dirty="0"/>
              <a:t> </a:t>
            </a:r>
            <a:r>
              <a:rPr lang="en-US" dirty="0" err="1"/>
              <a:t>이진</a:t>
            </a:r>
            <a:r>
              <a:rPr lang="en-US" dirty="0"/>
              <a:t> </a:t>
            </a:r>
            <a:r>
              <a:rPr lang="en-US" dirty="0" err="1"/>
              <a:t>분류에서</a:t>
            </a:r>
            <a:r>
              <a:rPr lang="en-US" dirty="0"/>
              <a:t> </a:t>
            </a:r>
            <a:r>
              <a:rPr lang="en-US" dirty="0" err="1"/>
              <a:t>확률을</a:t>
            </a:r>
            <a:r>
              <a:rPr lang="en-US" dirty="0"/>
              <a:t> </a:t>
            </a:r>
            <a:r>
              <a:rPr lang="en-US" dirty="0" err="1"/>
              <a:t>출력하기</a:t>
            </a:r>
            <a:r>
              <a:rPr lang="en-US" dirty="0"/>
              <a:t> </a:t>
            </a:r>
            <a:r>
              <a:rPr lang="en-US" dirty="0" err="1"/>
              <a:t>위해</a:t>
            </a:r>
            <a:r>
              <a:rPr lang="en-US" dirty="0"/>
              <a:t> </a:t>
            </a:r>
            <a:r>
              <a:rPr lang="en-US" dirty="0" err="1"/>
              <a:t>사용하는</a:t>
            </a:r>
            <a:r>
              <a:rPr lang="en-US" dirty="0"/>
              <a:t> </a:t>
            </a:r>
            <a:r>
              <a:rPr lang="en-US" dirty="0" err="1"/>
              <a:t>함수는</a:t>
            </a:r>
            <a:r>
              <a:rPr lang="en-US" dirty="0"/>
              <a:t> </a:t>
            </a:r>
            <a:r>
              <a:rPr lang="en-US" dirty="0" err="1"/>
              <a:t>무엇인가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</a:t>
            </a:r>
            <a:r>
              <a:rPr lang="en-US" dirty="0" err="1"/>
              <a:t>시그모이드</a:t>
            </a:r>
            <a:r>
              <a:rPr lang="en-US" dirty="0"/>
              <a:t> </a:t>
            </a:r>
            <a:r>
              <a:rPr lang="en-US" dirty="0" err="1"/>
              <a:t>함수</a:t>
            </a:r>
            <a:r>
              <a:rPr lang="en-US" dirty="0"/>
              <a:t>		② </a:t>
            </a:r>
            <a:r>
              <a:rPr lang="en-US" dirty="0" err="1"/>
              <a:t>소프트맥스</a:t>
            </a:r>
            <a:r>
              <a:rPr lang="en-US" dirty="0"/>
              <a:t> </a:t>
            </a:r>
            <a:r>
              <a:rPr lang="en-US" dirty="0" err="1"/>
              <a:t>함수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③ </a:t>
            </a:r>
            <a:r>
              <a:rPr lang="en-US" dirty="0" err="1"/>
              <a:t>로그</a:t>
            </a:r>
            <a:r>
              <a:rPr lang="en-US" dirty="0"/>
              <a:t> </a:t>
            </a:r>
            <a:r>
              <a:rPr lang="en-US" dirty="0" err="1"/>
              <a:t>함수</a:t>
            </a:r>
            <a:r>
              <a:rPr lang="en-US" dirty="0"/>
              <a:t>			④ </a:t>
            </a:r>
            <a:r>
              <a:rPr lang="en-US" dirty="0" err="1"/>
              <a:t>지수</a:t>
            </a:r>
            <a:r>
              <a:rPr lang="en-US" dirty="0"/>
              <a:t> </a:t>
            </a:r>
            <a:r>
              <a:rPr lang="en-US" dirty="0" err="1"/>
              <a:t>함수</a:t>
            </a:r>
            <a:endParaRPr dirty="0"/>
          </a:p>
        </p:txBody>
      </p:sp>
      <p:sp>
        <p:nvSpPr>
          <p:cNvPr id="495" name="Google Shape;495;p3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43e21e2053_0_2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확인 문제</a:t>
            </a:r>
            <a:endParaRPr/>
          </a:p>
        </p:txBody>
      </p:sp>
      <p:sp>
        <p:nvSpPr>
          <p:cNvPr id="501" name="Google Shape;501;g343e21e2053_0_2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02" name="Google Shape;502;g343e21e2053_0_2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/>
              <a:t>decision_function( ) 메서드의 출력이 0일 때 시그모이드 함수의 값은?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0			② 0.25			③ 0.5			④ 1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41275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4"/>
            </a:pPr>
            <a:r>
              <a:rPr lang="en-US"/>
              <a:t>다음 중 LogisticRegression 클래스의 설명으로 올바른 것은 무엇인가요?</a:t>
            </a:r>
            <a:endParaRPr/>
          </a:p>
          <a:p>
            <a:pPr marL="8001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① 회귀 문제에 사용하는 모델입니다.</a:t>
            </a:r>
            <a:endParaRPr sz="1800"/>
          </a:p>
          <a:p>
            <a:pPr marL="8001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② 매개변수 C의 값을 증가시키면 규제가 강해집니다.</a:t>
            </a:r>
            <a:endParaRPr sz="1800"/>
          </a:p>
          <a:p>
            <a:pPr marL="8001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③ decision_function( ) 메서드는 클래스별 확률을 반환합니다.</a:t>
            </a:r>
            <a:endParaRPr sz="1800"/>
          </a:p>
          <a:p>
            <a:pPr marL="8001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④ 이진 분류와 다중 분류를 수행할 수 있습니다.</a:t>
            </a:r>
            <a:endParaRPr sz="1800"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503" name="Google Shape;503;g343e21e2053_0_2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1"/>
          <p:cNvSpPr txBox="1">
            <a:spLocks noGrp="1"/>
          </p:cNvSpPr>
          <p:nvPr>
            <p:ph type="body" idx="1"/>
          </p:nvPr>
        </p:nvSpPr>
        <p:spPr>
          <a:xfrm>
            <a:off x="504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매주 7개의 생선 중에서 일부를 무작위로 골라 머신러닝 모델을 학습할 수 있게 훈련 데이터를 제공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새로운 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수산물을 공급하겠다는 곳이 너무 많아 샘플을 골라내는 일이 너무 어려움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추가되는 수산물은 아직 샘플을 가지고 있지도 않음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새로운 생선이 도착하는 대로 가능한 즉시 훈련 데이터를 제공해야 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어느 생선이 먼저 올지도, 모든 생선이 도착할 때까지 기다릴 수도 없음</a:t>
            </a:r>
            <a:endParaRPr/>
          </a:p>
        </p:txBody>
      </p:sp>
      <p:sp>
        <p:nvSpPr>
          <p:cNvPr id="509" name="Google Shape;509;p3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하강법(1)</a:t>
            </a:r>
            <a:endParaRPr/>
          </a:p>
        </p:txBody>
      </p:sp>
      <p:sp>
        <p:nvSpPr>
          <p:cNvPr id="510" name="Google Shape;510;p3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11" name="Google Shape;511;p3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이전에 훈련한 모델을 버리고 다시 새로운 모델을 훈련하는 방식</a:t>
            </a:r>
            <a:endParaRPr/>
          </a:p>
          <a:p>
            <a:pPr marL="1257300" lvl="2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en-US"/>
              <a:t>기존의 훈련 데이터에 새로운 데이터를 추가하여 모델을 매일매일 다시 훈련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시간이 지날수록 데이터가 늘어나, 모델을 훈련하기 위해 서버를 늘려야 함</a:t>
            </a:r>
            <a:endParaRPr/>
          </a:p>
          <a:p>
            <a:pPr marL="1257300" lvl="2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en-US"/>
              <a:t>새로운 데이터를 추가할 때 이전 데이터를 버림으로써 훈련 데이터 크기를 일정하게 유지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데이터를 버릴 때 다른 데이터에 없는 중요한 생선 데이터가 포함되어 있다면 정확한 예측이 불가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점진적 학습 또는 온라인 학습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대표적인 점진적 학습 알고리즘은 확률적 경사 하강법(Stochastic Gradient Descent)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사이킷런에서도 확률적 경사 하강법을 위한 클래스를 제공</a:t>
            </a:r>
            <a:endParaRPr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하강법(2)</a:t>
            </a:r>
            <a:endParaRPr/>
          </a:p>
        </p:txBody>
      </p:sp>
      <p:sp>
        <p:nvSpPr>
          <p:cNvPr id="518" name="Google Shape;518;p3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9" name="Google Shape;519;p3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확률적 경사 하강법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확률적 경사 하강법에서 확률적이란 말은 ‘무작위하게’ 혹은 ‘랜덤하게’의 기술적인 표현 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‘경사’는 기울기를 뜻함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하강법’은 ‘내려가는 방법’, 즉, 경사 하강법은 경사를 따라 내려가는 방법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가장 빠른 길은 경사가 가장 가파른 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한번에 걸음이 너무 크면 경사를 따라 내려가지 못하고 오히려 올라갈 수도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전체 샘플을 사용하지 않고 훈련 세트에서 랜덤하게 하나의 샘플을 고르는 것이  확률적 경사 하강법</a:t>
            </a:r>
            <a:endParaRPr/>
          </a:p>
        </p:txBody>
      </p:sp>
      <p:sp>
        <p:nvSpPr>
          <p:cNvPr id="525" name="Google Shape;525;p3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하강법(3)</a:t>
            </a:r>
            <a:endParaRPr/>
          </a:p>
        </p:txBody>
      </p:sp>
      <p:sp>
        <p:nvSpPr>
          <p:cNvPr id="526" name="Google Shape;526;p3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27" name="Google Shape;527;p3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28" name="Google Shape;52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3426" y="4552880"/>
            <a:ext cx="3405148" cy="202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확률적 경사 하강법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에포크(epoch): 확률적 경사 하강법에서 훈련 세트를 한 번 모두 사용하는 과정</a:t>
            </a:r>
            <a:endParaRPr/>
          </a:p>
          <a:p>
            <a:pPr marL="160020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일반적으로 경사 하강법은 수십, 수백 번 이상 에포크를 수행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미니배치 경사 하강법(minibatch gradient descent): 여러 개의 샘플을 사용해 경사 하강법을 수행하는 방식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배치 경사 하강법(batch gradient descent): 극단적으로 한 번 경사로를 따라 이동하기 위해 전체 샘플을 사용</a:t>
            </a:r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하강법(4)</a:t>
            </a:r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37" name="Google Shape;5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9325" y="3552873"/>
            <a:ext cx="4513351" cy="302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손실 함수(loss function)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손실 함수는 어떤 문제에서 머신러닝 알고리즘이 얼마나 엉터리인지를 측정하는 기준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손실 함수의 값이 작을수록 좋음. 즉, 최솟값 찾기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생선을 분류하기 위한 손실 함수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도미와 빙어를 구분하는 이진 분류 문제를 예로 들어 도미는 양성 클래스(1), 빙어는 음성 클래스(0)라고 가정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연속적인 손실 함수: 로지스틱 회귀 모델의 확률. 예측은 0 또는 1이지만 확률은 0~1 사이의 어떤 값도 가능</a:t>
            </a:r>
            <a:endParaRPr/>
          </a:p>
        </p:txBody>
      </p:sp>
      <p:sp>
        <p:nvSpPr>
          <p:cNvPr id="543" name="Google Shape;543;p3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하강법(5)</a:t>
            </a:r>
            <a:endParaRPr/>
          </a:p>
        </p:txBody>
      </p:sp>
      <p:sp>
        <p:nvSpPr>
          <p:cNvPr id="544" name="Google Shape;544;p3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45" name="Google Shape;545;p3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46" name="Google Shape;5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083" y="4107280"/>
            <a:ext cx="2547792" cy="18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5"/>
          <p:cNvSpPr txBox="1"/>
          <p:nvPr/>
        </p:nvSpPr>
        <p:spPr>
          <a:xfrm>
            <a:off x="1786215" y="6051751"/>
            <a:ext cx="3516260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4개의 예측 중에 2개만 맞았으므로 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정확도는 1/2 = 0.5</a:t>
            </a:r>
            <a:endParaRPr sz="1400">
              <a:solidFill>
                <a:srgbClr val="1C5A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8" name="Google Shape;54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2475" y="4107279"/>
            <a:ext cx="6045699" cy="1856249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5"/>
          <p:cNvSpPr txBox="1"/>
          <p:nvPr/>
        </p:nvSpPr>
        <p:spPr>
          <a:xfrm>
            <a:off x="6917845" y="6045839"/>
            <a:ext cx="298742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손실 함수는 미분 가능해야 함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손실 함수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샘플 4개의 예측 확률을 각각 0.9, 0.3, 0.2, 0.8이라고 가정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첫 번째 샘플의 예측은 0.9이므로 양성 클래스의 타깃인 1과 곱한 다음 음수로 바꿀 수 있음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경우 예측이 1에 가까울수록 좋은 모델 - 예측이 1에 가까울수록 예측과 타깃의 곱의 음수는 점점 작아짐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값을 손실 함수로 사용</a:t>
            </a: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두 번째 샘플의 예측은 0.3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타깃이 양성 클래스(1)인데 거리가 멀리 있음. 위에서와 마찬가지로 예측과 타깃을 곱해 음수로 변환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값은 -0.3이 되기 때문에 확실히 첫 번째 샘플보다 높은 손실이 됨</a:t>
            </a:r>
            <a:endParaRPr/>
          </a:p>
        </p:txBody>
      </p:sp>
      <p:sp>
        <p:nvSpPr>
          <p:cNvPr id="555" name="Google Shape;555;p3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하강법(6)</a:t>
            </a:r>
            <a:endParaRPr/>
          </a:p>
        </p:txBody>
      </p:sp>
      <p:sp>
        <p:nvSpPr>
          <p:cNvPr id="556" name="Google Shape;556;p3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57" name="Google Shape;557;p3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58" name="Google Shape;55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0965" y="3319838"/>
            <a:ext cx="2857500" cy="670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0965" y="5441914"/>
            <a:ext cx="2857500" cy="11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손실 함수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세 번째 샘플의 타깃은 음성 클래스라 0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값을 예측 확률인 0.2와 그대로 곱하면 무조건 0이 되므로 사용할 수 없음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타깃을 마치 양성 클래스처럼 바꾸어 1로 만들고, 대신 예측값도 양성 클래스에 대한 예측으로 바꿈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즉, 1 – 0.2 = 0.8로 사용. 그다음 곱하고 음수로 바꾸는 것은 위와 동일</a:t>
            </a:r>
            <a:endParaRPr/>
          </a:p>
        </p:txBody>
      </p:sp>
      <p:sp>
        <p:nvSpPr>
          <p:cNvPr id="565" name="Google Shape;565;p3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하강법(7)</a:t>
            </a:r>
            <a:endParaRPr/>
          </a:p>
        </p:txBody>
      </p:sp>
      <p:sp>
        <p:nvSpPr>
          <p:cNvPr id="566" name="Google Shape;566;p3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67" name="Google Shape;567;p3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68" name="Google Shape;56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1195" y="3684968"/>
            <a:ext cx="36099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7"/>
          <p:cNvSpPr txBox="1"/>
          <p:nvPr/>
        </p:nvSpPr>
        <p:spPr>
          <a:xfrm>
            <a:off x="3331770" y="5599128"/>
            <a:ext cx="6108700" cy="590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세 번째 샘플은 음성 클래스인 타깃을 맞추었으므로 손실이 낮아야 함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-0.8은 상당히 낮은 손실임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손실 함수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네 번째 샘플도 타깃은 음성 클래스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하지만 정답을 맞히지 못함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타깃을 1로 바꾸고 예측 확률을 1에서 뺀 다음 곱해서 음수로 바꿈</a:t>
            </a:r>
            <a:endParaRPr/>
          </a:p>
        </p:txBody>
      </p:sp>
      <p:sp>
        <p:nvSpPr>
          <p:cNvPr id="575" name="Google Shape;575;p3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하강법(8)</a:t>
            </a:r>
            <a:endParaRPr/>
          </a:p>
        </p:txBody>
      </p:sp>
      <p:sp>
        <p:nvSpPr>
          <p:cNvPr id="576" name="Google Shape;576;p3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77" name="Google Shape;577;p3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78" name="Google Shape;57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4595" y="3280137"/>
            <a:ext cx="5545100" cy="204321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38"/>
          <p:cNvSpPr txBox="1"/>
          <p:nvPr/>
        </p:nvSpPr>
        <p:spPr>
          <a:xfrm>
            <a:off x="3022795" y="5593670"/>
            <a:ext cx="6108700" cy="84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네 번째 샘플의 손실이 높게 나옴</a:t>
            </a:r>
            <a:b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예측 확률을 사용해 이런 방식으로 계산하면 연속적인 손실 함수를 얻을 수 있음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이 책의 학습 목표</a:t>
            </a:r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487015" y="88982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로지스틱 손실 함수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예측 확률에 로그 함수 적용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예측 확률의 범위는 0~1 사이인데 로그 함수는 이 사이에서 음수가 되므로 최종 손실 값은 양수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손실이 양수가 되면 이해하기 더 용이함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또, 로그 함수는 0에 가까울수록 아주 큰 음수가 되기 때문에 손실을 아주 크게 만들어 모델에 큰 영향을 미칠 수 있음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로지스틱 손실 함수(logistic loss function)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크로스엔트로피 손실 함수(cross-entropy loss function)</a:t>
            </a:r>
            <a:endParaRPr/>
          </a:p>
        </p:txBody>
      </p:sp>
      <p:sp>
        <p:nvSpPr>
          <p:cNvPr id="585" name="Google Shape;585;p3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하강법(9)</a:t>
            </a:r>
            <a:endParaRPr/>
          </a:p>
        </p:txBody>
      </p:sp>
      <p:sp>
        <p:nvSpPr>
          <p:cNvPr id="586" name="Google Shape;586;p3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87" name="Google Shape;587;p3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588" name="Google Shape;58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4338" y="3269994"/>
            <a:ext cx="6283325" cy="213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확률적 경사 하강법을 사용한 분류 모델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SGDClassifier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fish_csv_data 파일에서 판다스 데이터프레임을 만들기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96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Species 열을 제외한 나머지 5개는 입력 데이터로 사용(Species 열은 타깃 데이터)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96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train_test_split ( ) 함수를 사용해 이 데이터를 훈련 세트와 테스트 세트로 나누기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세트와 테스트 세트의 특성을 표준화 전처리</a:t>
            </a:r>
            <a:endParaRPr/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하강법(10)</a:t>
            </a:r>
            <a:endParaRPr/>
          </a:p>
        </p:txBody>
      </p:sp>
      <p:sp>
        <p:nvSpPr>
          <p:cNvPr id="595" name="Google Shape;595;p4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96" name="Google Shape;596;p4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597" name="Google Shape;597;p40"/>
          <p:cNvGraphicFramePr/>
          <p:nvPr/>
        </p:nvGraphicFramePr>
        <p:xfrm>
          <a:off x="1685729" y="2676937"/>
          <a:ext cx="4267200" cy="4572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import pandas as pd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fish = pd.read_csv('https://bit.ly/fish_csv')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8" name="Google Shape;598;p40"/>
          <p:cNvGraphicFramePr/>
          <p:nvPr/>
        </p:nvGraphicFramePr>
        <p:xfrm>
          <a:off x="1685729" y="3528136"/>
          <a:ext cx="6346825" cy="4572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63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fish_input = fish[['Weight','Length','Diagonal','Height','Width']]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fish_target = fish['Species']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9" name="Google Shape;599;p40"/>
          <p:cNvGraphicFramePr/>
          <p:nvPr/>
        </p:nvGraphicFramePr>
        <p:xfrm>
          <a:off x="1685729" y="5450063"/>
          <a:ext cx="6346825" cy="100585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63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from sklearn.preprocessing import StandardScaler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ss = StandardScaler()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ss.fit(train_input)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train_scaled = ss.transform(train_input)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test_scaled = ss.transform(test_input)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0" name="Google Shape;600;p40"/>
          <p:cNvGraphicFramePr/>
          <p:nvPr/>
        </p:nvGraphicFramePr>
        <p:xfrm>
          <a:off x="1685729" y="4393979"/>
          <a:ext cx="6346825" cy="64009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63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from sklearn.model_selection import train_test_split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train_input, test_input, train_target, test_target = train_test_split(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dk1"/>
                          </a:solidFill>
                        </a:rPr>
                        <a:t>      fish_input, fish_target, random_state=42)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SGDClassifier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SGDClassifier를 sklearn.linear_model 패키지 아래에서 임포트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SGDClassifier의 객체를 만들 때 2개의 매개변수를 지정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loss=‘log’로 지정하여 로지스틱 손실 함수를 지정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max_iter는 수행할 에포크 횟수를 지정. 10으로 지정하여 전체 훈련 세트를 10회 반복</a:t>
            </a:r>
            <a:endParaRPr/>
          </a:p>
        </p:txBody>
      </p:sp>
      <p:sp>
        <p:nvSpPr>
          <p:cNvPr id="606" name="Google Shape;606;p4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하강법(11)</a:t>
            </a:r>
            <a:endParaRPr/>
          </a:p>
        </p:txBody>
      </p:sp>
      <p:sp>
        <p:nvSpPr>
          <p:cNvPr id="607" name="Google Shape;607;p4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608" name="Google Shape;608;p4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09" name="Google Shape;609;p41"/>
          <p:cNvGraphicFramePr/>
          <p:nvPr/>
        </p:nvGraphicFramePr>
        <p:xfrm>
          <a:off x="1685729" y="2277174"/>
          <a:ext cx="5000625" cy="30481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500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from sklearn.linear_model import SGDClassifier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0" name="Google Shape;610;p41"/>
          <p:cNvGraphicFramePr/>
          <p:nvPr/>
        </p:nvGraphicFramePr>
        <p:xfrm>
          <a:off x="1685729" y="3680885"/>
          <a:ext cx="5000625" cy="94489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500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 = SGDClassifier(loss='log', max_iter=10,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11" name="Google Shape;611;p41"/>
          <p:cNvCxnSpPr/>
          <p:nvPr/>
        </p:nvCxnSpPr>
        <p:spPr>
          <a:xfrm>
            <a:off x="6953040" y="4113213"/>
            <a:ext cx="355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12" name="Google Shape;612;p41"/>
          <p:cNvSpPr txBox="1"/>
          <p:nvPr/>
        </p:nvSpPr>
        <p:spPr>
          <a:xfrm>
            <a:off x="7575326" y="3811305"/>
            <a:ext cx="34734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0.773109243697479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0.775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3" name="Google Shape;613;p41"/>
          <p:cNvGrpSpPr/>
          <p:nvPr/>
        </p:nvGrpSpPr>
        <p:grpSpPr>
          <a:xfrm>
            <a:off x="1883313" y="4850560"/>
            <a:ext cx="7334470" cy="1593060"/>
            <a:chOff x="1898431" y="4476034"/>
            <a:chExt cx="7334470" cy="1593060"/>
          </a:xfrm>
        </p:grpSpPr>
        <p:sp>
          <p:nvSpPr>
            <p:cNvPr id="614" name="Google Shape;614;p41"/>
            <p:cNvSpPr/>
            <p:nvPr/>
          </p:nvSpPr>
          <p:spPr>
            <a:xfrm>
              <a:off x="1898431" y="4476034"/>
              <a:ext cx="7334470" cy="159306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 ConvergenceWarning 경고가 뜨는데?</a:t>
              </a:r>
              <a:endParaRPr/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이 코드를 실행하면 사이킷런은 친절하게도 모델이 충분히 수렴하지 않았다는 </a:t>
              </a:r>
              <a:b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ConvergenceWarning 경고를 보냄.</a:t>
              </a:r>
              <a:endParaRPr/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이런 경고를 보았다면 max_iter 매개변수의 값을 늘려 주는 것이 바람직</a:t>
              </a:r>
              <a:endParaRPr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285750" marR="0" lvl="0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5A04"/>
                </a:buClr>
                <a:buSzPts val="1400"/>
                <a:buFont typeface="Arial"/>
                <a:buChar char="•"/>
              </a:pPr>
              <a:r>
                <a:rPr lang="en-US" sz="1400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오류가 아닌 경고이므로 실습은 이대로 진행해도 무방함</a:t>
              </a:r>
              <a:endParaRPr/>
            </a:p>
          </p:txBody>
        </p:sp>
        <p:sp>
          <p:nvSpPr>
            <p:cNvPr id="615" name="Google Shape;615;p41"/>
            <p:cNvSpPr txBox="1"/>
            <p:nvPr/>
          </p:nvSpPr>
          <p:spPr>
            <a:xfrm>
              <a:off x="2143666" y="4606455"/>
              <a:ext cx="1432152" cy="3077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205A04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2260495" y="4651699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rgbClr val="205A0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SGDClassifier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확률적 경사 하강법은 점진적 학습이 가능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partial_fit( ) 메서드를 사용하여 SGDClassifier 객체를 다시 만들지 않고 훈련한 모델 sc를 추가로 더 훈련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이 메서드는 fit( ) 메서드와 사용법이 같지만 호출할 때마다 1 에포크씩 이어서 훈련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partial_fit( ) 메서드를 호출하고 다시 훈련 세트와 테스트 세트의 점수를 확인</a:t>
            </a:r>
            <a:endParaRPr/>
          </a:p>
        </p:txBody>
      </p:sp>
      <p:sp>
        <p:nvSpPr>
          <p:cNvPr id="622" name="Google Shape;622;p4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하강법(12)</a:t>
            </a:r>
            <a:endParaRPr/>
          </a:p>
        </p:txBody>
      </p:sp>
      <p:sp>
        <p:nvSpPr>
          <p:cNvPr id="623" name="Google Shape;623;p4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624" name="Google Shape;624;p4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25" name="Google Shape;625;p42"/>
          <p:cNvGraphicFramePr/>
          <p:nvPr/>
        </p:nvGraphicFramePr>
        <p:xfrm>
          <a:off x="2147642" y="3702376"/>
          <a:ext cx="4162425" cy="7315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1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sc.partial_fit(train_scaled,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26" name="Google Shape;626;p42"/>
          <p:cNvCxnSpPr/>
          <p:nvPr/>
        </p:nvCxnSpPr>
        <p:spPr>
          <a:xfrm>
            <a:off x="6540255" y="4071457"/>
            <a:ext cx="288925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7" name="Google Shape;627;p42"/>
          <p:cNvSpPr txBox="1"/>
          <p:nvPr/>
        </p:nvSpPr>
        <p:spPr>
          <a:xfrm>
            <a:off x="7068795" y="3744970"/>
            <a:ext cx="2787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0.7983193277310925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0.775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에포크와 과대/과소적합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에포크 횟수가 적으면 모델이 훈련 세트를 덜 학습하고, 횟수가 충분히 많으면 훈련 세트를 완전히 학습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즉, 적은 에포크 횟수 동안에 훈련한 모델은 훈련 세트와 테스트 세트에 잘 맞지 않는 과소적합된 모델일 가능성이 높고, 반대로 많은 에포크 횟수 동안에 훈련한 모델은 훈련 세트에 너무 잘 맞아 테스트 세트에는 오히려 점수가 나쁜 과대적합된 모델일 가능성이 높음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조기 종료(early stopping): 과대적합이 시작하기 전에 훈련을 멈추는 것</a:t>
            </a:r>
            <a:endParaRPr/>
          </a:p>
        </p:txBody>
      </p:sp>
      <p:sp>
        <p:nvSpPr>
          <p:cNvPr id="633" name="Google Shape;633;p4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하강법(13)</a:t>
            </a:r>
            <a:endParaRPr/>
          </a:p>
        </p:txBody>
      </p:sp>
      <p:sp>
        <p:nvSpPr>
          <p:cNvPr id="634" name="Google Shape;634;p4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635" name="Google Shape;635;p4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636" name="Google Shape;63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9817" y="3699524"/>
            <a:ext cx="4472366" cy="28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에포크와 과대/과소적합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훈련 세트와 테스트 세트의 점수를 그래프로 나타내기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partial_fit( ) 메서드 사용, 훈련 세트에 있는 전체 클래스의 레이블을 partial_fit( ) 메서드에 전달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이를 위해 np.unique( ) 함수로 train_target에 있는 7개 생선의 목록을 생성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또, 에포크마다 훈련 세트와 테스트 세트에 대한 점수를 기록하기 위해 2 개의 리스트를 준비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300번의 에포크 동안 훈련을 반복하여 진행하고, 반복마다 훈련 세트와 테스트 세트의 점수를 계산하여 train_score, test_score 리스트에 추가</a:t>
            </a:r>
            <a:endParaRPr/>
          </a:p>
        </p:txBody>
      </p:sp>
      <p:sp>
        <p:nvSpPr>
          <p:cNvPr id="642" name="Google Shape;642;p4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하강법(14)</a:t>
            </a:r>
            <a:endParaRPr/>
          </a:p>
        </p:txBody>
      </p:sp>
      <p:sp>
        <p:nvSpPr>
          <p:cNvPr id="643" name="Google Shape;643;p4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44" name="Google Shape;644;p4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45" name="Google Shape;645;p44"/>
          <p:cNvGraphicFramePr/>
          <p:nvPr/>
        </p:nvGraphicFramePr>
        <p:xfrm>
          <a:off x="1676301" y="3474914"/>
          <a:ext cx="4162425" cy="115825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16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numpy as np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 = SGDClassifier(loss='log',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train_score = []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test_score = []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classes = np.unique(train_target)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6" name="Google Shape;646;p44"/>
          <p:cNvGraphicFramePr/>
          <p:nvPr/>
        </p:nvGraphicFramePr>
        <p:xfrm>
          <a:off x="1676301" y="5409666"/>
          <a:ext cx="5534025" cy="94489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553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for _ in range(0, 300):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sc.partial_fit(train_scaled, train_target, classes=classes)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train_score.append(sc.score(train_scaled,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     test_score.append(sc.score(test_scaled,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5"/>
          <p:cNvSpPr txBox="1">
            <a:spLocks noGrp="1"/>
          </p:cNvSpPr>
          <p:nvPr>
            <p:ph type="body" idx="1"/>
          </p:nvPr>
        </p:nvSpPr>
        <p:spPr>
          <a:xfrm>
            <a:off x="486940" y="800098"/>
            <a:ext cx="11281200" cy="5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에포크와 과대/과소적합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300번의 에포크 동안 기록한 훈련 세트와 테스트 세트의 점수 그래프</a:t>
            </a:r>
            <a:endParaRPr/>
          </a:p>
        </p:txBody>
      </p:sp>
      <p:sp>
        <p:nvSpPr>
          <p:cNvPr id="652" name="Google Shape;652;p4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하강법(14)</a:t>
            </a:r>
            <a:endParaRPr/>
          </a:p>
        </p:txBody>
      </p:sp>
      <p:sp>
        <p:nvSpPr>
          <p:cNvPr id="653" name="Google Shape;653;p4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54" name="Google Shape;654;p4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55" name="Google Shape;655;p45"/>
          <p:cNvGraphicFramePr/>
          <p:nvPr/>
        </p:nvGraphicFramePr>
        <p:xfrm>
          <a:off x="1666875" y="2176669"/>
          <a:ext cx="2930075" cy="155449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293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import matplotlib.pyplot as plt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plt.plot(train_score)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plt.plot(test_score)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plt.xlabel('epoch')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plt.ylabel('accuracy')</a:t>
                      </a:r>
                      <a:endParaRPr sz="1600" b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200" b="0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56" name="Google Shape;656;p45"/>
          <p:cNvCxnSpPr/>
          <p:nvPr/>
        </p:nvCxnSpPr>
        <p:spPr>
          <a:xfrm>
            <a:off x="4826000" y="2625759"/>
            <a:ext cx="3937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7" name="Google Shape;657;p45"/>
          <p:cNvSpPr txBox="1"/>
          <p:nvPr/>
        </p:nvSpPr>
        <p:spPr>
          <a:xfrm>
            <a:off x="5820577" y="5874659"/>
            <a:ext cx="48704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C5A25"/>
              </a:buClr>
              <a:buSzPts val="1400"/>
              <a:buFont typeface="Malgun Gothic"/>
              <a:buChar char="▲"/>
            </a:pPr>
            <a:r>
              <a:rPr lang="en-US" sz="1400">
                <a:solidFill>
                  <a:srgbClr val="1C5A25"/>
                </a:solidFill>
                <a:latin typeface="Calibri"/>
                <a:ea typeface="Calibri"/>
                <a:cs typeface="Calibri"/>
                <a:sym typeface="Calibri"/>
              </a:rPr>
              <a:t>이 모델의 경우 백 번째 에포크가 적절한 반복 횟수</a:t>
            </a:r>
            <a:endParaRPr/>
          </a:p>
        </p:txBody>
      </p:sp>
      <p:pic>
        <p:nvPicPr>
          <p:cNvPr id="658" name="Google Shape;6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745" y="2158208"/>
            <a:ext cx="4394269" cy="33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33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점진적인 학습</a:t>
            </a:r>
            <a:endParaRPr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에포크와 과대/과소적합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SGDClassifier의 반복 횟수를 100에 맞추고 모델을 다시 훈련하고, 훈련 세트와 테스트 세트에서 점수를 출력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SGDClassifier의 loss 매개변수의 기본값은 ‘hinge’</a:t>
            </a:r>
            <a:endParaRPr/>
          </a:p>
          <a:p>
            <a:pPr marL="160020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힌지 손실(hinge loss)은 서포트 벡터 머신(support vector machine)이라 불리는 또 다른 머신러닝 알고리즘을 위한 </a:t>
            </a:r>
            <a:br>
              <a:rPr lang="en-US"/>
            </a:br>
            <a:r>
              <a:rPr lang="en-US"/>
              <a:t>손실 함수</a:t>
            </a:r>
            <a:endParaRPr/>
          </a:p>
        </p:txBody>
      </p:sp>
      <p:sp>
        <p:nvSpPr>
          <p:cNvPr id="664" name="Google Shape;664;p4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하강법(14)</a:t>
            </a:r>
            <a:endParaRPr/>
          </a:p>
        </p:txBody>
      </p:sp>
      <p:sp>
        <p:nvSpPr>
          <p:cNvPr id="665" name="Google Shape;665;p4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66" name="Google Shape;666;p4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667" name="Google Shape;667;p46"/>
          <p:cNvGraphicFramePr/>
          <p:nvPr/>
        </p:nvGraphicFramePr>
        <p:xfrm>
          <a:off x="1703387" y="2408506"/>
          <a:ext cx="4392625" cy="115825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3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 = SGDClassifier(loss='log', max_iter=100, tol=None,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8" name="Google Shape;668;p46"/>
          <p:cNvCxnSpPr/>
          <p:nvPr/>
        </p:nvCxnSpPr>
        <p:spPr>
          <a:xfrm>
            <a:off x="6384925" y="2935605"/>
            <a:ext cx="33178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9" name="Google Shape;669;p46"/>
          <p:cNvSpPr txBox="1"/>
          <p:nvPr/>
        </p:nvSpPr>
        <p:spPr>
          <a:xfrm>
            <a:off x="6878637" y="2612440"/>
            <a:ext cx="24066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0.957983193277311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70" name="Google Shape;670;p46"/>
          <p:cNvGraphicFramePr/>
          <p:nvPr/>
        </p:nvGraphicFramePr>
        <p:xfrm>
          <a:off x="2145252" y="4938053"/>
          <a:ext cx="4392625" cy="115825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39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 = SGDClassifier(loss='hinge', max_iter=100, tol=None, random_state=42)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sc.fit(train_scaled, train_target)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print(sc.score(train_scaled, train_target))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print(sc.score(test_scaled, test_target))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1" name="Google Shape;671;p46"/>
          <p:cNvCxnSpPr/>
          <p:nvPr/>
        </p:nvCxnSpPr>
        <p:spPr>
          <a:xfrm>
            <a:off x="6826790" y="5465152"/>
            <a:ext cx="331787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2" name="Google Shape;672;p46"/>
          <p:cNvSpPr txBox="1"/>
          <p:nvPr/>
        </p:nvSpPr>
        <p:spPr>
          <a:xfrm>
            <a:off x="7320502" y="5141987"/>
            <a:ext cx="24066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0.9495798319327731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0.925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0901711" cy="5451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점진적 학습을 위한 확률적 경사 하강법(문제해결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문제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생선을 실시간으로 학습하기 위한 새로운 머신러닝 모델이 필요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확률적 경사 하강법을 사용해 점진적으로 학습하는 로지스틱 회귀 모델을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확률적 경사 하강법은 손실 함수라는 산을 정의하고 가장 가파른 경사를 따라 조금씩 내려오는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하지만 훈련을 반복할수록 모델이 훈련 세트에 점점 더 잘 맞게 되어 어느 순간 과대적합되고 테스트 </a:t>
            </a:r>
            <a:br>
              <a:rPr lang="en-US"/>
            </a:br>
            <a:r>
              <a:rPr lang="en-US"/>
              <a:t>세트의 정확도가 줄어듦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요즘엔 대량의 데이터를 이용해 문제를 해결해야 하는 일이 매우 흔한데, 데이터가 매우 크기 때문에 전통적인 머신러닝 방식으로 모델을 만들기 어려움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데이터를 한 번에 모두 컴퓨터 메모리에 읽을 수 없기 때문에, 데이터를 조금씩 사용해 점진적으로 학습하는 방법이 필요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확률적 경사 하강법은 바로 이 문제를 해결하는 핵심 열쇠</a:t>
            </a:r>
            <a:br>
              <a:rPr lang="en-US"/>
            </a:br>
            <a:r>
              <a:rPr lang="en-US"/>
              <a:t>7장에서 신경망을 다룰 때 좀 더 자세히 확률적 경사 하강법을 다시 학습</a:t>
            </a:r>
            <a:endParaRPr/>
          </a:p>
        </p:txBody>
      </p:sp>
      <p:sp>
        <p:nvSpPr>
          <p:cNvPr id="678" name="Google Shape;678;p4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확률적 경사 하강법(15)</a:t>
            </a:r>
            <a:endParaRPr/>
          </a:p>
        </p:txBody>
      </p:sp>
      <p:sp>
        <p:nvSpPr>
          <p:cNvPr id="679" name="Google Shape;679;p4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680" name="Google Shape;680;p4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마무리(1)</a:t>
            </a:r>
            <a:endParaRPr/>
          </a:p>
        </p:txBody>
      </p:sp>
      <p:sp>
        <p:nvSpPr>
          <p:cNvPr id="686" name="Google Shape;686;p4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687" name="Google Shape;687;p4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키워드로 끝나는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확률적 경사 하강법은 훈련 세트에서 샘플 하나씩 꺼내 손실 함수의 경사를 따라 최적의 모델을 찾는 </a:t>
            </a:r>
            <a:br>
              <a:rPr lang="en-US"/>
            </a:br>
            <a:r>
              <a:rPr lang="en-US"/>
              <a:t>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샘플을 하나씩 사용하지 않고 여러 개를 사용하면 미니배치 경사 하강법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한 번에 전체 샘플을 사용하면 배치 경사 하강법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손실 함수는 확률적 경사 하강법이 최적화할 대상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대부분의 문제에 잘 맞는 손실 함수가 이미 정의됨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이진 분류에는 로지스틱 회귀(또는 이진 크로스엔트로피) 손실함수를 사용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다중 분류에는 크로스엔트로피 손실 함수를 사용합니다. 회귀 문제에는 평균 제곱 오차 손실 함수를 사용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에포크는 확률적 경사 하강법에서 전체 샘플을 모두 사용하는 한 번 반복을 의미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일반적으로 경사 하강법 알고리즘은 수십에서 수백 번의 에포크를 반복</a:t>
            </a:r>
            <a:endParaRPr/>
          </a:p>
        </p:txBody>
      </p:sp>
      <p:sp>
        <p:nvSpPr>
          <p:cNvPr id="688" name="Google Shape;688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11280775" cy="13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CHAPTER 04 다양한 분류 알고리즘</a:t>
            </a:r>
            <a:br>
              <a:rPr lang="en-US" b="1"/>
            </a:br>
            <a:endParaRPr sz="2000" b="1"/>
          </a:p>
        </p:txBody>
      </p:sp>
      <p:sp>
        <p:nvSpPr>
          <p:cNvPr id="202" name="Google Shape;202;p5"/>
          <p:cNvSpPr txBox="1"/>
          <p:nvPr/>
        </p:nvSpPr>
        <p:spPr>
          <a:xfrm>
            <a:off x="720000" y="2671200"/>
            <a:ext cx="10034954" cy="286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4-1	로지스틱 회귀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4-2 	확률적 경사 하강법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마무리(2)</a:t>
            </a:r>
            <a:endParaRPr/>
          </a:p>
        </p:txBody>
      </p:sp>
      <p:sp>
        <p:nvSpPr>
          <p:cNvPr id="694" name="Google Shape;694;p4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695" name="Google Shape;695;p4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05594" cy="5547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SGDClassifier는 확률적 경사 하강법을 사용한 분류 모델을 만듦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loss 매개변수는 확률적 경사 하강법으로 최적화할 손실 함수를 지정. 기본값은 서포트 벡터 머신을 위한 ‘hinge’ 손실 함수. 로지스틱 회귀를 위해서는 l‘og’로 지정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penalty 매개변수에서 규제의 종류를 지정. 기본값은 L2 규제를 위한 ‘l2’. L1 규제를 적용하려면 ‘l1’로 지정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규제 강도는 alpha 매개변수에서 지정. 기본값은 0.0001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max_iter 매개변수는 에포크 횟수를 지정. 기본값은 1000입니다.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tol 매개변수는 반복을 멈출 조건. n_iter_no_change 매개변수에서 지정한 에포크 동안 손실이 tol 만큼 줄어들지 않으면 알고리즘이 중단.  tol 매개변수의 기본값은 0.001, n_iter_no_change 매개변수의 기본값은 5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SGDRegressor는 확률적 경사 하강법을 사용한 회귀 모델을 만듦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loss 매개변수에서 손실 함수를 지정. 기본값은 제곱 오차를 나타내는 ‘squared_loss’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/>
              <a:t>앞의 SGDClassifier에서 설명한 매개변수는 모두 SGDRegressor에서 동일하게 사용</a:t>
            </a:r>
            <a:endParaRPr/>
          </a:p>
        </p:txBody>
      </p:sp>
      <p:sp>
        <p:nvSpPr>
          <p:cNvPr id="696" name="Google Shape;696;p4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확인 문제</a:t>
            </a:r>
            <a:endParaRPr/>
          </a:p>
        </p:txBody>
      </p:sp>
      <p:sp>
        <p:nvSpPr>
          <p:cNvPr id="702" name="Google Shape;702;p5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703" name="Google Shape;703;p50"/>
          <p:cNvSpPr txBox="1">
            <a:spLocks noGrp="1"/>
          </p:cNvSpPr>
          <p:nvPr>
            <p:ph type="body" idx="1"/>
          </p:nvPr>
        </p:nvSpPr>
        <p:spPr>
          <a:xfrm>
            <a:off x="487025" y="1126650"/>
            <a:ext cx="116055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 err="1"/>
              <a:t>다음</a:t>
            </a:r>
            <a:r>
              <a:rPr lang="en-US" dirty="0"/>
              <a:t> 중 </a:t>
            </a:r>
            <a:r>
              <a:rPr lang="en-US" dirty="0" err="1"/>
              <a:t>표준화</a:t>
            </a:r>
            <a:r>
              <a:rPr lang="en-US" dirty="0"/>
              <a:t> </a:t>
            </a:r>
            <a:r>
              <a:rPr lang="en-US" dirty="0" err="1"/>
              <a:t>같은</a:t>
            </a:r>
            <a:r>
              <a:rPr lang="en-US" dirty="0"/>
              <a:t> </a:t>
            </a:r>
            <a:r>
              <a:rPr lang="en-US" dirty="0" err="1"/>
              <a:t>데이터</a:t>
            </a:r>
            <a:r>
              <a:rPr lang="en-US" dirty="0"/>
              <a:t> </a:t>
            </a:r>
            <a:r>
              <a:rPr lang="en-US" dirty="0" err="1"/>
              <a:t>전처리를</a:t>
            </a:r>
            <a:r>
              <a:rPr lang="en-US" dirty="0"/>
              <a:t> </a:t>
            </a:r>
            <a:r>
              <a:rPr lang="en-US" dirty="0" err="1"/>
              <a:t>수행하지</a:t>
            </a:r>
            <a:r>
              <a:rPr lang="en-US" dirty="0"/>
              <a:t> </a:t>
            </a:r>
            <a:r>
              <a:rPr lang="en-US" dirty="0" err="1"/>
              <a:t>않아도</a:t>
            </a:r>
            <a:r>
              <a:rPr lang="en-US" dirty="0"/>
              <a:t> </a:t>
            </a:r>
            <a:r>
              <a:rPr lang="en-US" dirty="0" err="1"/>
              <a:t>되는</a:t>
            </a:r>
            <a:r>
              <a:rPr lang="en-US" dirty="0"/>
              <a:t> </a:t>
            </a:r>
            <a:r>
              <a:rPr lang="en-US" dirty="0" err="1"/>
              <a:t>방식으로</a:t>
            </a:r>
            <a:r>
              <a:rPr lang="en-US" dirty="0"/>
              <a:t> </a:t>
            </a:r>
            <a:r>
              <a:rPr lang="en-US" dirty="0" err="1"/>
              <a:t>구현된</a:t>
            </a:r>
            <a:r>
              <a:rPr lang="en-US" dirty="0"/>
              <a:t> </a:t>
            </a:r>
            <a:r>
              <a:rPr lang="en-US" dirty="0" err="1"/>
              <a:t>클래스는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</a:t>
            </a:r>
            <a:r>
              <a:rPr lang="en-US" dirty="0" err="1"/>
              <a:t>KNeighborsClassifier</a:t>
            </a:r>
            <a:r>
              <a:rPr lang="en-US" dirty="0"/>
              <a:t>	② </a:t>
            </a:r>
            <a:r>
              <a:rPr lang="en-US" dirty="0" err="1"/>
              <a:t>LinearRegression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③ Ridge			④ </a:t>
            </a:r>
            <a:r>
              <a:rPr lang="en-US" dirty="0" err="1"/>
              <a:t>SGDClassifier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 dirty="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dirty="0" err="1"/>
              <a:t>경사</a:t>
            </a:r>
            <a:r>
              <a:rPr lang="en-US" dirty="0"/>
              <a:t> </a:t>
            </a:r>
            <a:r>
              <a:rPr lang="en-US" dirty="0" err="1"/>
              <a:t>하강법</a:t>
            </a:r>
            <a:r>
              <a:rPr lang="en-US" dirty="0"/>
              <a:t> </a:t>
            </a:r>
            <a:r>
              <a:rPr lang="en-US" dirty="0" err="1"/>
              <a:t>알고리즘의</a:t>
            </a:r>
            <a:r>
              <a:rPr lang="en-US" dirty="0"/>
              <a:t> </a:t>
            </a:r>
            <a:r>
              <a:rPr lang="en-US" dirty="0" err="1"/>
              <a:t>하나로</a:t>
            </a:r>
            <a:r>
              <a:rPr lang="en-US" dirty="0"/>
              <a:t> </a:t>
            </a:r>
            <a:r>
              <a:rPr lang="en-US" dirty="0" err="1"/>
              <a:t>훈련</a:t>
            </a:r>
            <a:r>
              <a:rPr lang="en-US" dirty="0"/>
              <a:t> </a:t>
            </a:r>
            <a:r>
              <a:rPr lang="en-US" dirty="0" err="1"/>
              <a:t>세트에서</a:t>
            </a:r>
            <a:r>
              <a:rPr lang="en-US" dirty="0"/>
              <a:t> 몇 </a:t>
            </a:r>
            <a:r>
              <a:rPr lang="en-US" dirty="0" err="1"/>
              <a:t>개의</a:t>
            </a:r>
            <a:r>
              <a:rPr lang="en-US" dirty="0"/>
              <a:t> </a:t>
            </a:r>
            <a:r>
              <a:rPr lang="en-US" dirty="0" err="1"/>
              <a:t>샘플을</a:t>
            </a:r>
            <a:r>
              <a:rPr lang="en-US" dirty="0"/>
              <a:t> </a:t>
            </a:r>
            <a:r>
              <a:rPr lang="en-US" dirty="0" err="1"/>
              <a:t>뽑아서</a:t>
            </a:r>
            <a:r>
              <a:rPr lang="en-US" dirty="0"/>
              <a:t> </a:t>
            </a:r>
            <a:r>
              <a:rPr lang="en-US" dirty="0" err="1"/>
              <a:t>훈련하는</a:t>
            </a:r>
            <a:r>
              <a:rPr lang="en-US" dirty="0"/>
              <a:t> </a:t>
            </a:r>
            <a:r>
              <a:rPr lang="en-US" dirty="0" err="1"/>
              <a:t>방식은</a:t>
            </a:r>
            <a:r>
              <a:rPr lang="en-US" dirty="0"/>
              <a:t>?</a:t>
            </a:r>
            <a:endParaRPr dirty="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① </a:t>
            </a:r>
            <a:r>
              <a:rPr lang="en-US" dirty="0" err="1"/>
              <a:t>확률적</a:t>
            </a:r>
            <a:r>
              <a:rPr lang="en-US" dirty="0"/>
              <a:t> </a:t>
            </a:r>
            <a:r>
              <a:rPr lang="en-US" dirty="0" err="1"/>
              <a:t>경사</a:t>
            </a:r>
            <a:r>
              <a:rPr lang="en-US" dirty="0"/>
              <a:t> </a:t>
            </a:r>
            <a:r>
              <a:rPr lang="en-US" dirty="0" err="1"/>
              <a:t>하강법</a:t>
            </a:r>
            <a:r>
              <a:rPr lang="en-US" dirty="0"/>
              <a:t>	② </a:t>
            </a:r>
            <a:r>
              <a:rPr lang="en-US" dirty="0" err="1"/>
              <a:t>배치</a:t>
            </a:r>
            <a:r>
              <a:rPr lang="en-US" dirty="0"/>
              <a:t> </a:t>
            </a:r>
            <a:r>
              <a:rPr lang="en-US" dirty="0" err="1"/>
              <a:t>경사</a:t>
            </a:r>
            <a:r>
              <a:rPr lang="en-US" dirty="0"/>
              <a:t> </a:t>
            </a:r>
            <a:r>
              <a:rPr lang="en-US" dirty="0" err="1"/>
              <a:t>하강법</a:t>
            </a:r>
            <a:r>
              <a:rPr lang="en-US" dirty="0"/>
              <a:t>		</a:t>
            </a:r>
            <a:br>
              <a:rPr lang="en-US" dirty="0"/>
            </a:br>
            <a:r>
              <a:rPr lang="en-US" dirty="0"/>
              <a:t>③ </a:t>
            </a:r>
            <a:r>
              <a:rPr lang="en-US" dirty="0" err="1"/>
              <a:t>미니배치</a:t>
            </a:r>
            <a:r>
              <a:rPr lang="en-US" dirty="0"/>
              <a:t> </a:t>
            </a:r>
            <a:r>
              <a:rPr lang="en-US" dirty="0" err="1"/>
              <a:t>경사</a:t>
            </a:r>
            <a:r>
              <a:rPr lang="en-US" dirty="0"/>
              <a:t> </a:t>
            </a:r>
            <a:r>
              <a:rPr lang="en-US" dirty="0" err="1"/>
              <a:t>하강법</a:t>
            </a:r>
            <a:r>
              <a:rPr lang="en-US" dirty="0"/>
              <a:t>	④ </a:t>
            </a:r>
            <a:r>
              <a:rPr lang="en-US" dirty="0" err="1"/>
              <a:t>부분배치</a:t>
            </a:r>
            <a:r>
              <a:rPr lang="en-US" dirty="0"/>
              <a:t> </a:t>
            </a:r>
            <a:r>
              <a:rPr lang="en-US" dirty="0" err="1"/>
              <a:t>경사</a:t>
            </a:r>
            <a:r>
              <a:rPr lang="en-US" dirty="0"/>
              <a:t> </a:t>
            </a:r>
            <a:r>
              <a:rPr lang="en-US" dirty="0" err="1"/>
              <a:t>하강법</a:t>
            </a:r>
            <a:endParaRPr dirty="0"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</p:txBody>
      </p:sp>
      <p:sp>
        <p:nvSpPr>
          <p:cNvPr id="704" name="Google Shape;704;p5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43e21e2053_0_3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4-2 확인 문제</a:t>
            </a:r>
            <a:endParaRPr/>
          </a:p>
        </p:txBody>
      </p:sp>
      <p:sp>
        <p:nvSpPr>
          <p:cNvPr id="710" name="Google Shape;710;g343e21e2053_0_3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711" name="Google Shape;711;g343e21e2053_0_34"/>
          <p:cNvSpPr txBox="1">
            <a:spLocks noGrp="1"/>
          </p:cNvSpPr>
          <p:nvPr>
            <p:ph type="body" idx="1"/>
          </p:nvPr>
        </p:nvSpPr>
        <p:spPr>
          <a:xfrm>
            <a:off x="487025" y="1126650"/>
            <a:ext cx="11204700" cy="53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/>
              <a:t>SGDClassifier 클래스에서 에포크 횟수를 지정하는 매개변수는 무엇인가요?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max_iter		② epochs	</a:t>
            </a:r>
            <a:br>
              <a:rPr lang="en-US"/>
            </a:br>
            <a:r>
              <a:rPr lang="en-US"/>
              <a:t>③ shuffle		④ loss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aseline="30000"/>
          </a:p>
          <a:p>
            <a:pPr marL="3429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en-US"/>
              <a:t>다음 중 경사 하강법에 대해 잘못 설명한 것은 무엇인가요?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① 손실 함수는 샘플 하나에 대한 손실을 정의하고 비용 함수는 모든 샘플에 대한 손실의 합으로 정의됩니다.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② 확률적 경사 하강법은 훈련 샘플을 하나씩 사용해서 손실 함수의 최솟값을 찾습니다.		</a:t>
            </a:r>
            <a:br>
              <a:rPr lang="en-US"/>
            </a:br>
            <a:r>
              <a:rPr lang="en-US"/>
              <a:t>③ 미니 배치 경사 하강법은 한 번에 여러 개의 샘플을 사용해 손실 함수를 최적화합니다.	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④ SGDClassifier는 한 번에 훈련 세트를 모두 사용하는 배치 경사 하강법을 수행합니다.</a:t>
            </a:r>
            <a:endParaRPr/>
          </a:p>
          <a:p>
            <a:pPr marL="342900" lvl="0" indent="-215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/>
          </a:p>
        </p:txBody>
      </p:sp>
      <p:sp>
        <p:nvSpPr>
          <p:cNvPr id="712" name="Google Shape;712;g343e21e2053_0_3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>
            <a:spLocks noGrp="1"/>
          </p:cNvSpPr>
          <p:nvPr>
            <p:ph type="body" idx="1"/>
          </p:nvPr>
        </p:nvSpPr>
        <p:spPr>
          <a:xfrm>
            <a:off x="691200" y="1558800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600"/>
              <a:buNone/>
            </a:pPr>
            <a:r>
              <a:rPr lang="en-US" sz="3600" b="1"/>
              <a:t>CHAPTER 04 다양한 분류 알고리즘</a:t>
            </a:r>
            <a:endParaRPr sz="3600" b="1"/>
          </a:p>
        </p:txBody>
      </p:sp>
      <p:sp>
        <p:nvSpPr>
          <p:cNvPr id="209" name="Google Shape;209;p6"/>
          <p:cNvSpPr txBox="1"/>
          <p:nvPr/>
        </p:nvSpPr>
        <p:spPr>
          <a:xfrm>
            <a:off x="691200" y="3430800"/>
            <a:ext cx="10328031" cy="149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학습목표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로지스틱 회귀, 확률적 경사 하강법과 같은 분류 알고리즘을 배웁니다.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이진 분류와 다중 분류의 차이를 이해하고 클래스별 확률을 예측합니다.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691200" y="2710800"/>
            <a:ext cx="5071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06436"/>
                </a:solidFill>
                <a:latin typeface="Calibri"/>
                <a:ea typeface="Calibri"/>
                <a:cs typeface="Calibri"/>
                <a:sym typeface="Calibri"/>
              </a:rPr>
              <a:t>럭키백의 확률을 계산하라!</a:t>
            </a:r>
            <a:endParaRPr sz="1800" b="1">
              <a:solidFill>
                <a:srgbClr val="F06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럭키백의 확률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럭키백에 들어갈 수 있는 생선은 7개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럭키백에 들어간 생선의 크기, 무게 등이 주어졌을 때 7개 생선에 대한 확률을 출력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길이, 높이, 두께 외에도 대각선 길이와 무게도 사용</a:t>
            </a:r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회귀(1)</a:t>
            </a:r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8" name="Google Shape;218;p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19" name="Google Shape;21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346" y="3009064"/>
            <a:ext cx="6157308" cy="282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럭키백의 확률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“k-최근접 이웃은 주변 이웃을 찾아주니까 이웃의 클래스 비율을 확률이라고 출력하면?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샘플 주위에 가장 가까운 이웃 샘플 10개를 표시 - 사각형이 3개, 삼각형이 5개, 원이 2개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이웃한 샘플 X의 클래스를 확률로 삼는다면 샘플 X가 사각형일 확률은 30%, 삼각형일 확률은 50%, </a:t>
            </a:r>
            <a:br>
              <a:rPr lang="en-US"/>
            </a:br>
            <a:r>
              <a:rPr lang="en-US"/>
              <a:t>원일 확률은 20%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사이킷런의 k-최근접 이웃 분류기도 이와 동일한 방식으로 클래스 확률을 계산하여 제공</a:t>
            </a:r>
            <a:endParaRPr/>
          </a:p>
        </p:txBody>
      </p:sp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회귀(2)</a:t>
            </a:r>
            <a:endParaRPr/>
          </a:p>
        </p:txBody>
      </p:sp>
      <p:sp>
        <p:nvSpPr>
          <p:cNvPr id="226" name="Google Shape;226;p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27" name="Google Shape;227;p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pic>
        <p:nvPicPr>
          <p:cNvPr id="228" name="Google Shape;2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099" y="3546722"/>
            <a:ext cx="5463802" cy="294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200" cy="4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en-US"/>
              <a:t>럭키백의 확률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en-US"/>
              <a:t>데이터 준비하기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판다스로 모델 훈련에 사용할 데이터를 만들기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판다스의 read_csv( ) 함수로 CSV 파일을 데이터프레임으로 변환한 다음 head( ) 메서드로 처음 5개 행을 출력</a:t>
            </a:r>
            <a:br>
              <a:rPr lang="en-US"/>
            </a:br>
            <a:r>
              <a:rPr lang="en-US"/>
              <a:t>- 소스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https://bit.ly/fish_csv_data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en-US"/>
              <a:t>SECTION 4-1 로지스틱 회귀(3)</a:t>
            </a:r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en-US" b="1"/>
              <a:t>〉 〉 혼자 공부하는 머신러닝+딥러닝</a:t>
            </a:r>
            <a:endParaRPr/>
          </a:p>
        </p:txBody>
      </p:sp>
      <p:graphicFrame>
        <p:nvGraphicFramePr>
          <p:cNvPr id="237" name="Google Shape;237;p9"/>
          <p:cNvGraphicFramePr/>
          <p:nvPr/>
        </p:nvGraphicFramePr>
        <p:xfrm>
          <a:off x="3415583" y="3155440"/>
          <a:ext cx="4775950" cy="731530"/>
        </p:xfrm>
        <a:graphic>
          <a:graphicData uri="http://schemas.openxmlformats.org/drawingml/2006/table">
            <a:tbl>
              <a:tblPr firstRow="1" bandRow="1">
                <a:noFill/>
                <a:tableStyleId>{7DB92422-5331-40A8-9500-E7DA6D6592B4}</a:tableStyleId>
              </a:tblPr>
              <a:tblGrid>
                <a:gridCol w="47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import pandas as pd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 = pd.read_csv('https://bit.ly/fish_csv')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fish.head()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8" name="Google Shape;238;p9"/>
          <p:cNvSpPr txBox="1"/>
          <p:nvPr/>
        </p:nvSpPr>
        <p:spPr>
          <a:xfrm>
            <a:off x="3339387" y="3912892"/>
            <a:ext cx="5970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Species   Weight   Length   Diagonal    Height     Width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0   Bream    242.0       25.4         30.0        11.5200    4.0200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Bream    290.0       26.3         31.2        12.4800    4.3056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2   Bream    340.0       26.5         31.1        12.3778    4.6961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  Bream    363.0       29.0         33.5        12.7300    4.4555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4   Bream    430.0       29.0         34.0        12.4440    5.1340</a:t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rgbClr val="000000"/>
      </a:dk1>
      <a:lt1>
        <a:srgbClr val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6356</Words>
  <Application>Microsoft Office PowerPoint</Application>
  <PresentationFormat>와이드스크린</PresentationFormat>
  <Paragraphs>788</Paragraphs>
  <Slides>52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Noto Sans Symbols</vt:lpstr>
      <vt:lpstr>Malgun Gothic</vt:lpstr>
      <vt:lpstr>Arial</vt:lpstr>
      <vt:lpstr>Calibri</vt:lpstr>
      <vt:lpstr>Office 테마</vt:lpstr>
      <vt:lpstr>혼자 공부하는 머신러닝+딥러닝 (개정판)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4-1 로지스틱 회귀(1)</vt:lpstr>
      <vt:lpstr>SECTION 4-1 로지스틱 회귀(2)</vt:lpstr>
      <vt:lpstr>SECTION 4-1 로지스틱 회귀(3)</vt:lpstr>
      <vt:lpstr>SECTION 4-1 로지스틱 회귀(4)</vt:lpstr>
      <vt:lpstr>SECTION 4-1 로지스틱 회귀(5)</vt:lpstr>
      <vt:lpstr>SECTION 4-1 로지스틱 회귀(6)</vt:lpstr>
      <vt:lpstr>SECTION 4-1 로지스틱 회귀(7)</vt:lpstr>
      <vt:lpstr>SECTION 4-1 로지스틱 회귀(8)</vt:lpstr>
      <vt:lpstr>SECTION 4-1 로지스틱 회귀(9)</vt:lpstr>
      <vt:lpstr>SECTION 4-1 로지스틱 회귀(10)</vt:lpstr>
      <vt:lpstr>SECTION 4-1 로지스틱 회귀(11)</vt:lpstr>
      <vt:lpstr>SECTION 4-1 로지스틱 회귀(12)</vt:lpstr>
      <vt:lpstr>SECTION 4-1 로지스틱 회귀(13)</vt:lpstr>
      <vt:lpstr>SECTION 4-1 로지스틱 회귀(14)</vt:lpstr>
      <vt:lpstr>SECTION 4-1 로지스틱 회귀(15)</vt:lpstr>
      <vt:lpstr>SECTION 4-1 로지스틱 회귀(16)</vt:lpstr>
      <vt:lpstr>SECTION 4-1 로지스틱 회귀(17)</vt:lpstr>
      <vt:lpstr>SECTION 4-1 로지스틱 회귀(18)</vt:lpstr>
      <vt:lpstr>SECTION 4-1 로지스틱 회귀(19)</vt:lpstr>
      <vt:lpstr>SECTION 4-1 로지스틱 회귀(20)</vt:lpstr>
      <vt:lpstr>SECTION 4-1 로지스틱 회귀(21)</vt:lpstr>
      <vt:lpstr>SECTION 4-1 마무리(1)</vt:lpstr>
      <vt:lpstr>SECTION 4-1 마무리(2)</vt:lpstr>
      <vt:lpstr>SECTION 4-1 확인 문제</vt:lpstr>
      <vt:lpstr>SECTION 4-1 확인 문제</vt:lpstr>
      <vt:lpstr>SECTION 4-2 확률적 경사 하강법(1)</vt:lpstr>
      <vt:lpstr>SECTION 4-2 확률적 경사 하강법(2)</vt:lpstr>
      <vt:lpstr>SECTION 4-2 확률적 경사 하강법(3)</vt:lpstr>
      <vt:lpstr>SECTION 4-2 확률적 경사 하강법(4)</vt:lpstr>
      <vt:lpstr>SECTION 4-2 확률적 경사 하강법(5)</vt:lpstr>
      <vt:lpstr>SECTION 4-2 확률적 경사 하강법(6)</vt:lpstr>
      <vt:lpstr>SECTION 4-2 확률적 경사 하강법(7)</vt:lpstr>
      <vt:lpstr>SECTION 4-2 확률적 경사 하강법(8)</vt:lpstr>
      <vt:lpstr>SECTION 4-2 확률적 경사 하강법(9)</vt:lpstr>
      <vt:lpstr>SECTION 4-2 확률적 경사 하강법(10)</vt:lpstr>
      <vt:lpstr>SECTION 4-2 확률적 경사 하강법(11)</vt:lpstr>
      <vt:lpstr>SECTION 4-2 확률적 경사 하강법(12)</vt:lpstr>
      <vt:lpstr>SECTION 4-2 확률적 경사 하강법(13)</vt:lpstr>
      <vt:lpstr>SECTION 4-2 확률적 경사 하강법(14)</vt:lpstr>
      <vt:lpstr>SECTION 4-2 확률적 경사 하강법(14)</vt:lpstr>
      <vt:lpstr>SECTION 4-2 확률적 경사 하강법(14)</vt:lpstr>
      <vt:lpstr>SECTION 4-2 확률적 경사 하강법(15)</vt:lpstr>
      <vt:lpstr>SECTION 4-2 마무리(1)</vt:lpstr>
      <vt:lpstr>SECTION 4-2 마무리(2)</vt:lpstr>
      <vt:lpstr>SECTION 4-2 확인 문제</vt:lpstr>
      <vt:lpstr>SECTION 4-2 확인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마케팅팀</dc:creator>
  <cp:lastModifiedBy>이재영(Robot)</cp:lastModifiedBy>
  <cp:revision>3</cp:revision>
  <dcterms:created xsi:type="dcterms:W3CDTF">2020-01-31T07:25:46Z</dcterms:created>
  <dcterms:modified xsi:type="dcterms:W3CDTF">2025-07-23T14:48:41Z</dcterms:modified>
</cp:coreProperties>
</file>