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embeddedFontLst>
    <p:embeddedFont>
      <p:font typeface="Malgun Gothic" panose="020B0503020000020004" pitchFamily="50" charset="-127"/>
      <p:regular r:id="rId53"/>
      <p:bold r:id="rId54"/>
    </p:embeddedFont>
    <p:embeddedFont>
      <p:font typeface="Garamond" panose="02020404030301010803" pitchFamily="18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381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2568">
          <p15:clr>
            <a:srgbClr val="A4A3A4"/>
          </p15:clr>
        </p15:guide>
        <p15:guide id="5" pos="960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504">
          <p15:clr>
            <a:srgbClr val="A4A3A4"/>
          </p15:clr>
        </p15:guide>
        <p15:guide id="8" pos="506">
          <p15:clr>
            <a:srgbClr val="A4A3A4"/>
          </p15:clr>
        </p15:guide>
        <p15:guide id="9" pos="7174">
          <p15:clr>
            <a:srgbClr val="A4A3A4"/>
          </p15:clr>
        </p15:guide>
        <p15:guide id="10" pos="846">
          <p15:clr>
            <a:srgbClr val="A4A3A4"/>
          </p15:clr>
        </p15:guide>
        <p15:guide id="11" pos="10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jCZ5PIAA2jV/cTfp1kell7IFYw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A7DC6B-47FC-4C8D-A809-68F8707783E2}">
  <a:tblStyle styleId="{E7A7DC6B-47FC-4C8D-A809-68F8707783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8"/>
          </a:solidFill>
        </a:fill>
      </a:tcStyle>
    </a:wholeTbl>
    <a:band1H>
      <a:tcTxStyle/>
      <a:tcStyle>
        <a:tcBdr/>
        <a:fill>
          <a:solidFill>
            <a:srgbClr val="CCE5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5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4" y="67"/>
      </p:cViewPr>
      <p:guideLst>
        <p:guide orient="horz" pos="2409"/>
        <p:guide pos="3817"/>
        <p:guide pos="3999"/>
        <p:guide orient="horz" pos="2568"/>
        <p:guide pos="960"/>
        <p:guide orient="horz" pos="1820"/>
        <p:guide orient="horz" pos="504"/>
        <p:guide pos="506"/>
        <p:guide pos="7174"/>
        <p:guide pos="846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/>
          <p:nvPr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2"/>
          <p:cNvSpPr/>
          <p:nvPr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0" name="Google Shape;20;p52"/>
          <p:cNvCxnSpPr/>
          <p:nvPr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>
  <p:cSld name="간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 txBox="1">
            <a:spLocks noGrp="1"/>
          </p:cNvSpPr>
          <p:nvPr>
            <p:ph type="body" idx="1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06436"/>
              </a:buClr>
              <a:buSzPts val="4800"/>
              <a:buNone/>
              <a:defRPr sz="4800">
                <a:solidFill>
                  <a:srgbClr val="F0643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3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53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6" name="Google Shape;26;p53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3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3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3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3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1">
  <p:cSld name="내지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4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4"/>
          <p:cNvSpPr txBox="1">
            <a:spLocks noGrp="1"/>
          </p:cNvSpPr>
          <p:nvPr>
            <p:ph type="body" idx="1"/>
          </p:nvPr>
        </p:nvSpPr>
        <p:spPr>
          <a:xfrm>
            <a:off x="1030287" y="1415600"/>
            <a:ext cx="10080625" cy="463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5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1"/>
          </p:nvPr>
        </p:nvSpPr>
        <p:spPr>
          <a:xfrm>
            <a:off x="487015" y="815008"/>
            <a:ext cx="11281052" cy="218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6"/>
          <p:cNvSpPr txBox="1">
            <a:spLocks noGrp="1"/>
          </p:cNvSpPr>
          <p:nvPr>
            <p:ph type="body" idx="1"/>
          </p:nvPr>
        </p:nvSpPr>
        <p:spPr>
          <a:xfrm>
            <a:off x="4632325" y="3242853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body" idx="2"/>
          </p:nvPr>
        </p:nvSpPr>
        <p:spPr>
          <a:xfrm>
            <a:off x="4632324" y="4074122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body" idx="3"/>
          </p:nvPr>
        </p:nvSpPr>
        <p:spPr>
          <a:xfrm>
            <a:off x="4632323" y="4910800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56"/>
          <p:cNvGrpSpPr/>
          <p:nvPr/>
        </p:nvGrpSpPr>
        <p:grpSpPr>
          <a:xfrm>
            <a:off x="11568567" y="267121"/>
            <a:ext cx="320022" cy="359778"/>
            <a:chOff x="3567553" y="1499912"/>
            <a:chExt cx="320022" cy="359778"/>
          </a:xfrm>
        </p:grpSpPr>
        <p:sp>
          <p:nvSpPr>
            <p:cNvPr id="53" name="Google Shape;53;p56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6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6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6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6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5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7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body" idx="1"/>
          </p:nvPr>
        </p:nvSpPr>
        <p:spPr>
          <a:xfrm>
            <a:off x="487015" y="815009"/>
            <a:ext cx="11281052" cy="7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body" idx="2"/>
          </p:nvPr>
        </p:nvSpPr>
        <p:spPr>
          <a:xfrm>
            <a:off x="691375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body" idx="3"/>
          </p:nvPr>
        </p:nvSpPr>
        <p:spPr>
          <a:xfrm>
            <a:off x="6437106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흰색 배경">
  <p:cSld name="흰색 배경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020350" y="1780334"/>
            <a:ext cx="7291312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en-US" dirty="0" err="1"/>
              <a:t>혼자</a:t>
            </a:r>
            <a:r>
              <a:rPr lang="en-US" dirty="0"/>
              <a:t> </a:t>
            </a:r>
            <a:r>
              <a:rPr lang="en-US" dirty="0" err="1"/>
              <a:t>공부하는</a:t>
            </a:r>
            <a:br>
              <a:rPr lang="en-US" dirty="0"/>
            </a:br>
            <a:r>
              <a:rPr lang="en-US" dirty="0" err="1"/>
              <a:t>머신러닝+딥러닝</a:t>
            </a:r>
            <a:br>
              <a:rPr lang="en-US" dirty="0"/>
            </a:br>
            <a:r>
              <a:rPr lang="en-US" dirty="0"/>
              <a:t>(</a:t>
            </a:r>
            <a:r>
              <a:rPr lang="ko-KR" altLang="en-US" dirty="0"/>
              <a:t>개정판</a:t>
            </a:r>
            <a:r>
              <a:rPr lang="en-US" altLang="ko-KR" dirty="0"/>
              <a:t>)</a:t>
            </a:r>
            <a:endParaRPr b="1"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한국공학</a:t>
            </a:r>
            <a:r>
              <a:rPr lang="en-US" dirty="0" err="1"/>
              <a:t>대학교</a:t>
            </a:r>
            <a:r>
              <a:rPr lang="en-US" dirty="0"/>
              <a:t> </a:t>
            </a:r>
            <a:r>
              <a:rPr lang="ko-KR" altLang="en-US" dirty="0" err="1"/>
              <a:t>게임공</a:t>
            </a:r>
            <a:r>
              <a:rPr lang="en-US" dirty="0" err="1"/>
              <a:t>학과</a:t>
            </a:r>
            <a:endParaRPr dirty="0"/>
          </a:p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이재영</a:t>
            </a:r>
            <a:endParaRPr dirty="0"/>
          </a:p>
        </p:txBody>
      </p:sp>
      <p:sp>
        <p:nvSpPr>
          <p:cNvPr id="77" name="Google Shape;77;p1"/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F2F2F2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020350" y="851445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 비지도 학습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>
          <a:blip r:embed="rId3"/>
          <a:srcRect/>
          <a:stretch/>
        </p:blipFill>
        <p:spPr>
          <a:xfrm>
            <a:off x="8093163" y="1393372"/>
            <a:ext cx="2342948" cy="33118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과일 사진 데이터 준비하기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흑백 이미지는 사진으로 찍은 이미지를 넘파이 배열로 변환할 때 반전시킨 것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사진의 흰 바탕(높은 값)은 검은색(낮은 값)으로 만들고 실제 사과가 있어 짙은 부분(낮은 값)은 밝은색(높은 값)으로 변환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흰색 바탕은 우리에게 중요하지 않지만 컴퓨터는 255에 가까운 바탕에 집중. 따라서 바탕을 검게 만들고 사진에 짙게 나온 사과를 밝은색으로 만듦</a:t>
            </a:r>
            <a:endParaRPr/>
          </a:p>
        </p:txBody>
      </p:sp>
      <p:sp>
        <p:nvSpPr>
          <p:cNvPr id="255" name="Google Shape;255;p1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알고리즘(4)</a:t>
            </a:r>
            <a:endParaRPr/>
          </a:p>
        </p:txBody>
      </p:sp>
      <p:sp>
        <p:nvSpPr>
          <p:cNvPr id="256" name="Google Shape;256;p1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57" name="Google Shape;257;p1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258" name="Google Shape;2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8419" y="3368875"/>
            <a:ext cx="4475162" cy="1652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10"/>
          <p:cNvGrpSpPr/>
          <p:nvPr/>
        </p:nvGrpSpPr>
        <p:grpSpPr>
          <a:xfrm>
            <a:off x="3157552" y="5159293"/>
            <a:ext cx="6264275" cy="1415990"/>
            <a:chOff x="3850785" y="1871684"/>
            <a:chExt cx="6264275" cy="1415990"/>
          </a:xfrm>
        </p:grpSpPr>
        <p:sp>
          <p:nvSpPr>
            <p:cNvPr id="260" name="Google Shape;260;p10"/>
            <p:cNvSpPr/>
            <p:nvPr/>
          </p:nvSpPr>
          <p:spPr>
            <a:xfrm>
              <a:off x="3850785" y="1871684"/>
              <a:ext cx="6264275" cy="141599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     컴퓨터는 왜 255에 가까운 바탕에 집중하나?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5A04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알고리즘이 어떤 출력을 만들기 위해 곱셈, 덧셈을 수행</a:t>
              </a:r>
              <a:endParaRPr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5A04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픽셀값이 0이면 출력도 0이 되어 의미가 없음</a:t>
              </a:r>
              <a:endParaRPr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5A04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픽셀값이 높으면 출력값도 커지기 때문에 의미를 부여하기 좋음</a:t>
              </a:r>
              <a:endParaRPr/>
            </a:p>
          </p:txBody>
        </p:sp>
        <p:sp>
          <p:nvSpPr>
            <p:cNvPr id="261" name="Google Shape;261;p10"/>
            <p:cNvSpPr txBox="1"/>
            <p:nvPr/>
          </p:nvSpPr>
          <p:spPr>
            <a:xfrm>
              <a:off x="4132914" y="1938549"/>
              <a:ext cx="1432152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4209114" y="1976649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rgbClr val="205A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과일 사진 데이터 준비하기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cmap 매개변수를 ‘gray_r’로 지정하면 다시 반전하여 우리 눈에 보기 좋게 출력</a:t>
            </a:r>
            <a:endParaRPr/>
          </a:p>
        </p:txBody>
      </p:sp>
      <p:sp>
        <p:nvSpPr>
          <p:cNvPr id="268" name="Google Shape;268;p1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알고리즘(5)</a:t>
            </a:r>
            <a:endParaRPr/>
          </a:p>
        </p:txBody>
      </p:sp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71" name="Google Shape;271;p11"/>
          <p:cNvGraphicFramePr/>
          <p:nvPr/>
        </p:nvGraphicFramePr>
        <p:xfrm>
          <a:off x="1666875" y="1978635"/>
          <a:ext cx="3432500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3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plt.imshow(fruits[0], cmap='gray_r')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2" name="Google Shape;272;p11"/>
          <p:cNvCxnSpPr/>
          <p:nvPr/>
        </p:nvCxnSpPr>
        <p:spPr>
          <a:xfrm>
            <a:off x="5346700" y="224436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73" name="Google Shape;2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6063" y="2699363"/>
            <a:ext cx="66198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33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과일 사진 데이터 준비하기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바나나와 파인애플 이미지도 출력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맷플롯립의 subplots( ) 함수를 사용하면 여러 개의 그래프를 배열처럼 쌓을 수 있도록 도와줌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subplots( ) 함수의 두 매개변수는 그래프를 쌓을 행과 열을 지정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위에서는 subplots(1, 2)처럼 하나의 행과 2개의 열을 지정</a:t>
            </a:r>
            <a:endParaRPr/>
          </a:p>
        </p:txBody>
      </p:sp>
      <p:sp>
        <p:nvSpPr>
          <p:cNvPr id="279" name="Google Shape;279;p1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알고리즘(6)</a:t>
            </a:r>
            <a:endParaRPr/>
          </a:p>
        </p:txBody>
      </p:sp>
      <p:sp>
        <p:nvSpPr>
          <p:cNvPr id="280" name="Google Shape;280;p1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1" name="Google Shape;281;p1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82" name="Google Shape;282;p12"/>
          <p:cNvGraphicFramePr/>
          <p:nvPr/>
        </p:nvGraphicFramePr>
        <p:xfrm>
          <a:off x="1681730" y="2030182"/>
          <a:ext cx="3432500" cy="94489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3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fig, axs = plt.subplots(1, 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axs[0].imshow(fruits[100], cmap='gray_r')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axs[1].imshow(fruits[200], cmap='gray_r')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3" name="Google Shape;283;p12"/>
          <p:cNvCxnSpPr/>
          <p:nvPr/>
        </p:nvCxnSpPr>
        <p:spPr>
          <a:xfrm>
            <a:off x="5545449" y="2466879"/>
            <a:ext cx="444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1166" y="1351964"/>
            <a:ext cx="4439751" cy="222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"/>
          <p:cNvSpPr txBox="1">
            <a:spLocks noGrp="1"/>
          </p:cNvSpPr>
          <p:nvPr>
            <p:ph type="body" idx="1"/>
          </p:nvPr>
        </p:nvSpPr>
        <p:spPr>
          <a:xfrm>
            <a:off x="487015" y="815007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픽셀값 분석하기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사용하기 쉽게 fruits 데이터를 사과, 파인애플, 바나나로 각각 나누기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 배열을 나눌 때 100 × 100 이미지를 펼쳐서 길이가 10,000인 1차원 배열로 만들기</a:t>
            </a:r>
            <a:br>
              <a:rPr lang="en-US"/>
            </a:br>
            <a:r>
              <a:rPr lang="en-US"/>
              <a:t>- 이렇게 펼치면 이미지로 출력하긴 어렵지만 배열을 계산할 때 편리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fruits 배열에서 순서대로 100개씩 선택하기 위해 슬라이싱 연산자를 사용. 그다음 reshape( ) 메서드를 사용해 두 번째 차원(100)과 세 번째 차원(100)을 10,000으로 합침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이제 apple, pineapple, banana 배열의 크기는 (100, 10000)이 됨</a:t>
            </a:r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알고리즘(7)</a:t>
            </a:r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93" name="Google Shape;293;p13"/>
          <p:cNvGraphicFramePr/>
          <p:nvPr/>
        </p:nvGraphicFramePr>
        <p:xfrm>
          <a:off x="1732862" y="4970080"/>
          <a:ext cx="4681550" cy="73153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6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apple = fruits[0:100].reshape(-1, 100*100)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pineapple = fruits[100:200].reshape(-1, 100*100)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banana = fruits[200:300].reshape(-1, 100*100)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4" name="Google Shape;294;p13"/>
          <p:cNvGrpSpPr/>
          <p:nvPr/>
        </p:nvGrpSpPr>
        <p:grpSpPr>
          <a:xfrm>
            <a:off x="3124200" y="2411067"/>
            <a:ext cx="5943600" cy="1780875"/>
            <a:chOff x="2566987" y="2295825"/>
            <a:chExt cx="6640513" cy="2042495"/>
          </a:xfrm>
        </p:grpSpPr>
        <p:pic>
          <p:nvPicPr>
            <p:cNvPr id="295" name="Google Shape;29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66987" y="2295825"/>
              <a:ext cx="6208713" cy="2020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13"/>
            <p:cNvSpPr/>
            <p:nvPr/>
          </p:nvSpPr>
          <p:spPr>
            <a:xfrm>
              <a:off x="5499100" y="3824288"/>
              <a:ext cx="3708400" cy="5140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픽셀값 분석하기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apple 배열의 mean( ) 메서드로 각 샘플의 픽셀 평균값을 계산</a:t>
            </a:r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알고리즘(8)</a:t>
            </a:r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05" name="Google Shape;305;p14"/>
          <p:cNvGraphicFramePr/>
          <p:nvPr/>
        </p:nvGraphicFramePr>
        <p:xfrm>
          <a:off x="1644761" y="1948580"/>
          <a:ext cx="28035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print(apple.mean(axis=1))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6" name="Google Shape;306;p14"/>
          <p:cNvCxnSpPr/>
          <p:nvPr/>
        </p:nvCxnSpPr>
        <p:spPr>
          <a:xfrm>
            <a:off x="4689586" y="2100980"/>
            <a:ext cx="317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07" name="Google Shape;30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6302" y="2540159"/>
            <a:ext cx="6318250" cy="382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픽셀값 분석하기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맷플롯립의 hist( ) 함수로 평균값 분포 히스토그램을 구현</a:t>
            </a:r>
            <a:br>
              <a:rPr lang="en-US"/>
            </a:br>
            <a:r>
              <a:rPr lang="en-US"/>
              <a:t>- legend( ) 함수를 사용해 어떤 과일의 히스토그램인지 범례 추가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914400" lvl="2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endParaRPr sz="1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바나나는 픽셀 평균값만으로 사과나 파인애플과 </a:t>
            </a:r>
            <a:br>
              <a:rPr lang="en-US"/>
            </a:br>
            <a:r>
              <a:rPr lang="en-US"/>
              <a:t>확실히 구분됨</a:t>
            </a:r>
            <a:br>
              <a:rPr lang="en-US"/>
            </a:br>
            <a:r>
              <a:rPr lang="en-US"/>
              <a:t>- 바나나는 사진에서 차지하는 영역이 작기 때문에 </a:t>
            </a:r>
            <a:br>
              <a:rPr lang="en-US"/>
            </a:br>
            <a:r>
              <a:rPr lang="en-US"/>
              <a:t>  평균값이 작음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반면 사과와 파인애플은 많이 겹쳐있어서 픽셀값만으로는 구분하기 쉽지 않음</a:t>
            </a:r>
            <a:br>
              <a:rPr lang="en-US"/>
            </a:br>
            <a:r>
              <a:rPr lang="en-US"/>
              <a:t>- 사과나 파인애플은 대체로 형태가 동그랗고 사진에서 차지하는 크기도 비슷하기 때문</a:t>
            </a:r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알고리즘(9)</a:t>
            </a:r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5" name="Google Shape;315;p1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16" name="Google Shape;316;p15"/>
          <p:cNvGraphicFramePr/>
          <p:nvPr/>
        </p:nvGraphicFramePr>
        <p:xfrm>
          <a:off x="1695155" y="2270760"/>
          <a:ext cx="4176725" cy="115825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17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plt.hist(np.mean(apple, axis=1), alpha=0.8)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plt.hist(np.mean(pineapple, axis=1), alpha=0.8)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plt.hist(np.mean(banana, axis=1), alpha=0.8)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plt.legend(['apple', 'pineapple', 'banana'])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7" name="Google Shape;317;p15"/>
          <p:cNvCxnSpPr/>
          <p:nvPr/>
        </p:nvCxnSpPr>
        <p:spPr>
          <a:xfrm>
            <a:off x="6210021" y="2840343"/>
            <a:ext cx="317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4210" y="2263616"/>
            <a:ext cx="4744619" cy="3235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픽셀값 분석하기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샘플의 평균값이 아니라 픽셀별 평균값 비교</a:t>
            </a:r>
            <a:br>
              <a:rPr lang="en-US"/>
            </a:br>
            <a:r>
              <a:rPr lang="en-US"/>
              <a:t>- 픽셀의 평균을 계산하기 위해 axis=0으로 지정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맷플롯립의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bar( ) 함수를 사용해 픽셀 10,000개에 대한 평균값을 막대그래프로 구현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알고리즘(10)</a:t>
            </a:r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27" name="Google Shape;327;p16"/>
          <p:cNvGraphicFramePr/>
          <p:nvPr/>
        </p:nvGraphicFramePr>
        <p:xfrm>
          <a:off x="1685730" y="3055427"/>
          <a:ext cx="4324000" cy="115825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fig, axs = plt.subplots(1, 3, figsize=(20,5))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axs[0].bar(range(10000), np.mean(apple, axis=0))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axs[1].bar(range(10000), np.mean(pineapple, axis=0))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axs[2].bar(range(10000), np.mean(banana, axis=0))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8" name="Google Shape;328;p16"/>
          <p:cNvCxnSpPr/>
          <p:nvPr/>
        </p:nvCxnSpPr>
        <p:spPr>
          <a:xfrm>
            <a:off x="6364404" y="3535051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29" name="Google Shape;3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489" y="4285650"/>
            <a:ext cx="7941022" cy="218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픽셀값 분석하기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픽셀 평균값을 100 × 100 크기로 바꿔서 이미지처럼 출력하여 앞의 그래프와 비교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알고리즘(11)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38" name="Google Shape;338;p17"/>
          <p:cNvGraphicFramePr/>
          <p:nvPr/>
        </p:nvGraphicFramePr>
        <p:xfrm>
          <a:off x="1704582" y="1941764"/>
          <a:ext cx="5610225" cy="179833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56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apple_mean = np.mean(apple, axis=0).reshape(100, 100)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pineapple_mean = np.mean(pineapple, axis=0).reshape(100, 100)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banana_mean = np.mean(banana, axis=0).reshape(100, 100)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fig, axs = plt.subplots(1, 3, figsize=(20,5))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axs[0].imshow(apple_mean, cmap='gray_r')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axs[1].imshow(pineapple_mean, cmap='gray_r')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axs[2].imshow(banana_mean, cmap='gray_r')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9" name="Google Shape;339;p17"/>
          <p:cNvCxnSpPr/>
          <p:nvPr/>
        </p:nvCxnSpPr>
        <p:spPr>
          <a:xfrm>
            <a:off x="7884735" y="2789810"/>
            <a:ext cx="355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40" name="Google Shape;3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369" y="3965831"/>
            <a:ext cx="7053262" cy="221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평균값과 가까운 사진 고르기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사과 사진의 평균값인 apple_mean과 가장 가까운 사진 고르기</a:t>
            </a:r>
            <a:br>
              <a:rPr lang="en-US"/>
            </a:br>
            <a:r>
              <a:rPr lang="en-US"/>
              <a:t>-3장에서 학습한 절댓값 오차를 사용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fruits 배열에 있는 모든 샘플에서 apple_mean을 뺀 절댓값의 평균을 계산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apple_mean과 오차가 가장 작은 샘플 100개 고르기</a:t>
            </a:r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알고리즘(12)</a:t>
            </a:r>
            <a:endParaRPr/>
          </a:p>
        </p:txBody>
      </p:sp>
      <p:sp>
        <p:nvSpPr>
          <p:cNvPr id="347" name="Google Shape;347;p1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49" name="Google Shape;349;p18"/>
          <p:cNvGraphicFramePr/>
          <p:nvPr/>
        </p:nvGraphicFramePr>
        <p:xfrm>
          <a:off x="1703387" y="2637376"/>
          <a:ext cx="4392625" cy="73153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3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abs_diff = np.abs(fruits - apple_mean)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abs_mean = np.mean(abs_diff, axis=(1,2))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print(abs_mean.shape)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0" name="Google Shape;350;p18"/>
          <p:cNvCxnSpPr/>
          <p:nvPr/>
        </p:nvCxnSpPr>
        <p:spPr>
          <a:xfrm>
            <a:off x="6384925" y="2939303"/>
            <a:ext cx="25558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1" name="Google Shape;351;p18"/>
          <p:cNvSpPr txBox="1"/>
          <p:nvPr/>
        </p:nvSpPr>
        <p:spPr>
          <a:xfrm>
            <a:off x="6937339" y="2754637"/>
            <a:ext cx="20129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(300, )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2" name="Google Shape;352;p18"/>
          <p:cNvGraphicFramePr/>
          <p:nvPr/>
        </p:nvGraphicFramePr>
        <p:xfrm>
          <a:off x="1703387" y="3846589"/>
          <a:ext cx="5462550" cy="15849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54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apple_index = np.argsort(abs_mean)[:100]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fig, axs = plt.subplots(10, 10, figsize=(10,10))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for i in range(10):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for j in range(10):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axs[i, j].imshow(fruits[apple_index[i*10 + j]], cmap='gray_r’)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axs[i, j].axis('off')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3" name="Google Shape;353;p18"/>
          <p:cNvCxnSpPr/>
          <p:nvPr/>
        </p:nvCxnSpPr>
        <p:spPr>
          <a:xfrm>
            <a:off x="7360509" y="4667408"/>
            <a:ext cx="25558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54" name="Google Shape;3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7330" y="3425555"/>
            <a:ext cx="3282866" cy="314941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8"/>
          <p:cNvSpPr txBox="1"/>
          <p:nvPr/>
        </p:nvSpPr>
        <p:spPr>
          <a:xfrm>
            <a:off x="1422400" y="5519773"/>
            <a:ext cx="6108700" cy="59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군집(clustering): 비슷한 샘플끼리 그룹으로 모으는 작업</a:t>
            </a:r>
            <a:endParaRPr sz="1400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클러스터(cluster): 군집 알고리즘에서 만든 그룹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>
            <a:spLocks noGrp="1"/>
          </p:cNvSpPr>
          <p:nvPr>
            <p:ph type="body" idx="1"/>
          </p:nvPr>
        </p:nvSpPr>
        <p:spPr>
          <a:xfrm>
            <a:off x="504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비슷한 샘플끼리 모으기(문제해결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고객들이 올린 과일 사진을 자동으로 모으기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어떤 과일 사진을 올릴지 미리 예상할 수 없기 때문에 타깃값을 준비하여 분류 모델을 훈련하기 어려움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비지도 학습: 타깃값이 없을 때 데이터에 있는 패턴을 찾거나 데이터 구조를 파악하는 머신러닝 방식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타깃이 없기 때문에 알고리즘을 직접적으로 가르칠 수가 없고, 대신 알고리즘은 스스로 데이터가 어떻게 구성되어 있는지 분석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대표적인 비지도 학습 문제는 ‘군집’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군집은 비슷한 샘플끼리 그룹으로 모으는 작업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 절에서는 사진의 픽셀을 사용해 군집과 비슷한 작업을 수행, 샘플이 어떤 과일인지 미리 알고 있었기 때문에 </a:t>
            </a:r>
            <a:br>
              <a:rPr lang="en-US"/>
            </a:br>
            <a:r>
              <a:rPr lang="en-US"/>
              <a:t>사과 사진의 평균값을 알 수 있었음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실제 비지도 학습에서는 타깃이 없는 사진을 사용</a:t>
            </a:r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알고리즘(13)</a:t>
            </a:r>
            <a:endParaRPr/>
          </a:p>
        </p:txBody>
      </p:sp>
      <p:sp>
        <p:nvSpPr>
          <p:cNvPr id="362" name="Google Shape;362;p1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9548E1-E0B5-63B9-CE70-E6E6C36F163C}"/>
              </a:ext>
            </a:extLst>
          </p:cNvPr>
          <p:cNvSpPr/>
          <p:nvPr/>
        </p:nvSpPr>
        <p:spPr>
          <a:xfrm>
            <a:off x="517087" y="3236259"/>
            <a:ext cx="1421336" cy="22702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68A36C-B5F6-0DBB-7949-C2373CDAC425}"/>
              </a:ext>
            </a:extLst>
          </p:cNvPr>
          <p:cNvGrpSpPr/>
          <p:nvPr/>
        </p:nvGrpSpPr>
        <p:grpSpPr>
          <a:xfrm>
            <a:off x="1823418" y="1250041"/>
            <a:ext cx="9791501" cy="4683694"/>
            <a:chOff x="1688834" y="968744"/>
            <a:chExt cx="9791501" cy="468369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3FB8DE5-82AD-B4EC-3817-479A60729737}"/>
                </a:ext>
              </a:extLst>
            </p:cNvPr>
            <p:cNvCxnSpPr/>
            <p:nvPr/>
          </p:nvCxnSpPr>
          <p:spPr>
            <a:xfrm>
              <a:off x="2864537" y="968744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53242745-48D5-6D73-85C2-1AB6EB70FDD3}"/>
                </a:ext>
              </a:extLst>
            </p:cNvPr>
            <p:cNvSpPr/>
            <p:nvPr/>
          </p:nvSpPr>
          <p:spPr>
            <a:xfrm>
              <a:off x="9138488" y="968744"/>
              <a:ext cx="2341847" cy="2341847"/>
            </a:xfrm>
            <a:prstGeom prst="arc">
              <a:avLst>
                <a:gd name="adj1" fmla="val 16200000"/>
                <a:gd name="adj2" fmla="val 540276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6259900-362C-4C3A-977A-72598A2715C1}"/>
                </a:ext>
              </a:extLst>
            </p:cNvPr>
            <p:cNvCxnSpPr/>
            <p:nvPr/>
          </p:nvCxnSpPr>
          <p:spPr>
            <a:xfrm>
              <a:off x="2864536" y="3310591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E9248B12-7977-9FCD-2044-E884AFFE4E8E}"/>
                </a:ext>
              </a:extLst>
            </p:cNvPr>
            <p:cNvSpPr/>
            <p:nvPr/>
          </p:nvSpPr>
          <p:spPr>
            <a:xfrm>
              <a:off x="1697418" y="3310591"/>
              <a:ext cx="2341847" cy="2341847"/>
            </a:xfrm>
            <a:prstGeom prst="arc">
              <a:avLst>
                <a:gd name="adj1" fmla="val 10883827"/>
                <a:gd name="adj2" fmla="val 1622389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2646208-4D74-BD40-F4EB-6DF29EA4F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944" y="5568403"/>
              <a:ext cx="7847853" cy="3024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0FA2BF44-6177-9BFA-4BBF-F6979C3480AE}"/>
                </a:ext>
              </a:extLst>
            </p:cNvPr>
            <p:cNvSpPr/>
            <p:nvPr/>
          </p:nvSpPr>
          <p:spPr>
            <a:xfrm>
              <a:off x="1688834" y="3256801"/>
              <a:ext cx="2341847" cy="2341847"/>
            </a:xfrm>
            <a:prstGeom prst="arc">
              <a:avLst>
                <a:gd name="adj1" fmla="val 5337265"/>
                <a:gd name="adj2" fmla="val 10736895"/>
              </a:avLst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3C97A6-D7CB-2A43-1717-828AD62E5CBF}"/>
              </a:ext>
            </a:extLst>
          </p:cNvPr>
          <p:cNvSpPr txBox="1"/>
          <p:nvPr/>
        </p:nvSpPr>
        <p:spPr>
          <a:xfrm>
            <a:off x="517087" y="898705"/>
            <a:ext cx="28426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                       01~06</a:t>
            </a:r>
            <a:r>
              <a:rPr lang="ko-KR" altLang="en-US" sz="1200" b="1">
                <a:latin typeface="+mn-ea"/>
              </a:rPr>
              <a:t>장</a:t>
            </a:r>
          </a:p>
          <a:p>
            <a:r>
              <a:rPr lang="ko-KR" altLang="en-US" sz="1200">
                <a:latin typeface="+mn-ea"/>
              </a:rPr>
              <a:t>딥러닝만 먼저 배우고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싶다면 </a:t>
            </a:r>
            <a:r>
              <a:rPr lang="en-US" altLang="ko-KR" sz="1200">
                <a:latin typeface="+mn-ea"/>
              </a:rPr>
              <a:t>01~04</a:t>
            </a:r>
            <a:r>
              <a:rPr lang="ko-KR" altLang="en-US" sz="1200">
                <a:latin typeface="+mn-ea"/>
              </a:rPr>
              <a:t>장을 읽은 후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07</a:t>
            </a:r>
            <a:r>
              <a:rPr lang="ko-KR" altLang="en-US" sz="1200">
                <a:latin typeface="+mn-ea"/>
              </a:rPr>
              <a:t>장으로 건너뛰어도 좋습니다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300" b="1">
              <a:latin typeface="+mn-ea"/>
            </a:endParaRPr>
          </a:p>
          <a:p>
            <a:r>
              <a:rPr lang="ko-KR" altLang="en-US" sz="1300" b="1">
                <a:latin typeface="+mn-ea"/>
              </a:rPr>
              <a:t> </a:t>
            </a:r>
            <a:endParaRPr lang="en-US" altLang="ko-KR" sz="1300" b="1">
              <a:latin typeface="+mn-ea"/>
            </a:endParaRPr>
          </a:p>
          <a:p>
            <a:r>
              <a:rPr lang="en-US" altLang="ko-KR" sz="1300" b="1">
                <a:latin typeface="+mn-ea"/>
              </a:rPr>
              <a:t>                      07~10</a:t>
            </a:r>
            <a:r>
              <a:rPr lang="ko-KR" altLang="en-US" sz="1300" b="1">
                <a:latin typeface="+mn-ea"/>
              </a:rPr>
              <a:t>장</a:t>
            </a:r>
            <a:endParaRPr lang="ko-KR" altLang="en-US" sz="1300" b="1" dirty="0">
              <a:latin typeface="+mn-ea"/>
            </a:endParaRPr>
          </a:p>
          <a:p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장을 읽은 후 </a:t>
            </a:r>
            <a:r>
              <a:rPr lang="en-US" altLang="ko-KR" sz="1300">
                <a:latin typeface="+mn-ea"/>
              </a:rPr>
              <a:t>08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장은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순서대로 읽지 않아도 괜찮습니다</a:t>
            </a:r>
            <a:r>
              <a:rPr lang="en-US" altLang="ko-KR" sz="1300">
                <a:latin typeface="+mn-ea"/>
              </a:rPr>
              <a:t>. 10</a:t>
            </a:r>
            <a:r>
              <a:rPr lang="ko-KR" altLang="en-US" sz="1300">
                <a:latin typeface="+mn-ea"/>
              </a:rPr>
              <a:t>장을 읽기 전에 </a:t>
            </a:r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장을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읽는 것이 좋습니다</a:t>
            </a:r>
            <a:r>
              <a:rPr lang="en-US" altLang="ko-KR" sz="1300">
                <a:latin typeface="+mn-ea"/>
              </a:rPr>
              <a:t>.</a:t>
            </a:r>
          </a:p>
          <a:p>
            <a:endParaRPr lang="en-US" altLang="ko-KR" sz="1300">
              <a:latin typeface="+mn-ea"/>
            </a:endParaRPr>
          </a:p>
          <a:p>
            <a:r>
              <a:rPr lang="ko-KR" altLang="en-US" sz="1200" b="1">
                <a:latin typeface="+mn-ea"/>
              </a:rPr>
              <a:t>난이도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2DCEF12D-DEDE-8266-F1A1-4C4ADF285269}"/>
              </a:ext>
            </a:extLst>
          </p:cNvPr>
          <p:cNvSpPr txBox="1">
            <a:spLocks/>
          </p:cNvSpPr>
          <p:nvPr/>
        </p:nvSpPr>
        <p:spPr>
          <a:xfrm>
            <a:off x="1500589" y="167418"/>
            <a:ext cx="3130348" cy="4967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>
                <a:solidFill>
                  <a:srgbClr val="9751CB"/>
                </a:solidFill>
                <a:cs typeface="+mj-cs"/>
              </a:rPr>
              <a:t>학습 로드맵</a:t>
            </a:r>
            <a:endParaRPr lang="ko-KR" altLang="en-US" sz="3200" b="1" dirty="0">
              <a:solidFill>
                <a:srgbClr val="9751CB"/>
              </a:solidFill>
              <a:cs typeface="+mj-cs"/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7535EE31-8E6D-F0B9-B48A-B33779F044A3}"/>
              </a:ext>
            </a:extLst>
          </p:cNvPr>
          <p:cNvSpPr/>
          <p:nvPr/>
        </p:nvSpPr>
        <p:spPr>
          <a:xfrm>
            <a:off x="2735292" y="960398"/>
            <a:ext cx="569237" cy="5692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4C04C544-DDBA-1FBD-96D1-D4AEDEBE7620}"/>
              </a:ext>
            </a:extLst>
          </p:cNvPr>
          <p:cNvSpPr/>
          <p:nvPr/>
        </p:nvSpPr>
        <p:spPr>
          <a:xfrm>
            <a:off x="4223420" y="1092481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01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B8E11B86-C1BD-02BA-D911-2C0700C5A28E}"/>
              </a:ext>
            </a:extLst>
          </p:cNvPr>
          <p:cNvSpPr/>
          <p:nvPr/>
        </p:nvSpPr>
        <p:spPr>
          <a:xfrm>
            <a:off x="7768090" y="1132770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02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E517AF57-CBAA-8F52-44B3-8A34E8BD156E}"/>
              </a:ext>
            </a:extLst>
          </p:cNvPr>
          <p:cNvSpPr/>
          <p:nvPr/>
        </p:nvSpPr>
        <p:spPr>
          <a:xfrm>
            <a:off x="11221506" y="1496186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03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489B5F47-7372-5EED-9110-3FC41BDA6FBB}"/>
              </a:ext>
            </a:extLst>
          </p:cNvPr>
          <p:cNvSpPr/>
          <p:nvPr/>
        </p:nvSpPr>
        <p:spPr>
          <a:xfrm>
            <a:off x="9920064" y="34448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04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3B3C52B4-CAA2-B6A6-1436-B2BA3525AADB}"/>
              </a:ext>
            </a:extLst>
          </p:cNvPr>
          <p:cNvSpPr/>
          <p:nvPr/>
        </p:nvSpPr>
        <p:spPr>
          <a:xfrm>
            <a:off x="6812063" y="34425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05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538A476B-B5A4-10F1-2003-7C4F8B27E1A4}"/>
              </a:ext>
            </a:extLst>
          </p:cNvPr>
          <p:cNvSpPr/>
          <p:nvPr/>
        </p:nvSpPr>
        <p:spPr>
          <a:xfrm>
            <a:off x="3824374" y="3434293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06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id="{0301AE65-6E63-CEB3-E79D-538D85730D3C}"/>
              </a:ext>
            </a:extLst>
          </p:cNvPr>
          <p:cNvSpPr/>
          <p:nvPr/>
        </p:nvSpPr>
        <p:spPr>
          <a:xfrm>
            <a:off x="1659340" y="456919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07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D39625BA-464A-E88E-7B48-ED1B70CA5670}"/>
              </a:ext>
            </a:extLst>
          </p:cNvPr>
          <p:cNvSpPr/>
          <p:nvPr/>
        </p:nvSpPr>
        <p:spPr>
          <a:xfrm>
            <a:off x="3883421" y="57205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08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id="{6829E15E-93D2-4068-72E8-4228D62AEAF9}"/>
              </a:ext>
            </a:extLst>
          </p:cNvPr>
          <p:cNvSpPr/>
          <p:nvPr/>
        </p:nvSpPr>
        <p:spPr>
          <a:xfrm>
            <a:off x="6531975" y="5715848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09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C6248A58-AFD2-0AB8-D422-46ECC5899283}"/>
              </a:ext>
            </a:extLst>
          </p:cNvPr>
          <p:cNvSpPr/>
          <p:nvPr/>
        </p:nvSpPr>
        <p:spPr>
          <a:xfrm>
            <a:off x="10773758" y="5426752"/>
            <a:ext cx="726831" cy="7268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A709C-5398-1544-A66C-8DB6E9D0BB92}"/>
              </a:ext>
            </a:extLst>
          </p:cNvPr>
          <p:cNvSpPr txBox="1"/>
          <p:nvPr/>
        </p:nvSpPr>
        <p:spPr>
          <a:xfrm>
            <a:off x="3267950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나의 첫 머신러닝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F5DD6-9F2D-649C-BFB6-ADE67A7687FC}"/>
              </a:ext>
            </a:extLst>
          </p:cNvPr>
          <p:cNvSpPr txBox="1"/>
          <p:nvPr/>
        </p:nvSpPr>
        <p:spPr>
          <a:xfrm>
            <a:off x="6736707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데이터 다루기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A4962-E67B-05B7-977A-EB849FB15132}"/>
              </a:ext>
            </a:extLst>
          </p:cNvPr>
          <p:cNvSpPr txBox="1"/>
          <p:nvPr/>
        </p:nvSpPr>
        <p:spPr>
          <a:xfrm>
            <a:off x="9034540" y="154592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회귀 알고리즘과 모델 규제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8CE9B4-15E6-00BD-DC5D-40DF9CBD0E94}"/>
              </a:ext>
            </a:extLst>
          </p:cNvPr>
          <p:cNvSpPr txBox="1"/>
          <p:nvPr/>
        </p:nvSpPr>
        <p:spPr>
          <a:xfrm>
            <a:off x="8925274" y="368789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다양한 분류 알고리즘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E5D204-FE25-4A83-5DEF-CB73BEF36596}"/>
              </a:ext>
            </a:extLst>
          </p:cNvPr>
          <p:cNvSpPr txBox="1"/>
          <p:nvPr/>
        </p:nvSpPr>
        <p:spPr>
          <a:xfrm>
            <a:off x="5840837" y="36503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트리 알고리즘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7B46FF-0CD8-3679-7F2E-E234E56A4D4D}"/>
              </a:ext>
            </a:extLst>
          </p:cNvPr>
          <p:cNvSpPr txBox="1"/>
          <p:nvPr/>
        </p:nvSpPr>
        <p:spPr>
          <a:xfrm>
            <a:off x="2852040" y="3663958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비지도 학습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A2F247-2E66-5EC8-8D43-E9BC01D3B0AE}"/>
              </a:ext>
            </a:extLst>
          </p:cNvPr>
          <p:cNvSpPr txBox="1"/>
          <p:nvPr/>
        </p:nvSpPr>
        <p:spPr>
          <a:xfrm>
            <a:off x="1528758" y="45551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딥러닝을 시작합니다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158D61-639A-4125-ADB2-6EDB96480DA5}"/>
              </a:ext>
            </a:extLst>
          </p:cNvPr>
          <p:cNvSpPr txBox="1"/>
          <p:nvPr/>
        </p:nvSpPr>
        <p:spPr>
          <a:xfrm>
            <a:off x="2852040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이미지를 위한 인공 신경망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4E30F-05DB-C020-E5F1-A4E243C509E9}"/>
              </a:ext>
            </a:extLst>
          </p:cNvPr>
          <p:cNvSpPr txBox="1"/>
          <p:nvPr/>
        </p:nvSpPr>
        <p:spPr>
          <a:xfrm>
            <a:off x="5637018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텍스트를 위한 인공 신경망</a:t>
            </a:r>
          </a:p>
        </p:txBody>
      </p:sp>
      <p:grpSp>
        <p:nvGrpSpPr>
          <p:cNvPr id="64" name="Group 52">
            <a:extLst>
              <a:ext uri="{FF2B5EF4-FFF2-40B4-BE49-F238E27FC236}">
                <a16:creationId xmlns:a16="http://schemas.microsoft.com/office/drawing/2014/main" id="{9103C05F-6BFF-3093-9EF0-32C7D71BA7F4}"/>
              </a:ext>
            </a:extLst>
          </p:cNvPr>
          <p:cNvGrpSpPr/>
          <p:nvPr/>
        </p:nvGrpSpPr>
        <p:grpSpPr>
          <a:xfrm>
            <a:off x="1117980" y="3293231"/>
            <a:ext cx="762509" cy="109142"/>
            <a:chOff x="6620256" y="231648"/>
            <a:chExt cx="1194477" cy="170972"/>
          </a:xfrm>
        </p:grpSpPr>
        <p:sp>
          <p:nvSpPr>
            <p:cNvPr id="65" name="Oval 47">
              <a:extLst>
                <a:ext uri="{FF2B5EF4-FFF2-40B4-BE49-F238E27FC236}">
                  <a16:creationId xmlns:a16="http://schemas.microsoft.com/office/drawing/2014/main" id="{05E6E9EC-8659-0AB8-4907-584A8732C52D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48">
              <a:extLst>
                <a:ext uri="{FF2B5EF4-FFF2-40B4-BE49-F238E27FC236}">
                  <a16:creationId xmlns:a16="http://schemas.microsoft.com/office/drawing/2014/main" id="{FE3284BB-B147-BFD9-8714-020A61D56B70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49">
              <a:extLst>
                <a:ext uri="{FF2B5EF4-FFF2-40B4-BE49-F238E27FC236}">
                  <a16:creationId xmlns:a16="http://schemas.microsoft.com/office/drawing/2014/main" id="{D20963FE-F822-CACB-CD89-091F3D35B555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id="{F807D54D-E1C4-40CC-2A47-4509515B3C30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51">
              <a:extLst>
                <a:ext uri="{FF2B5EF4-FFF2-40B4-BE49-F238E27FC236}">
                  <a16:creationId xmlns:a16="http://schemas.microsoft.com/office/drawing/2014/main" id="{2BA78A2B-500B-0065-5873-EB3833C920EB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Group 53">
            <a:extLst>
              <a:ext uri="{FF2B5EF4-FFF2-40B4-BE49-F238E27FC236}">
                <a16:creationId xmlns:a16="http://schemas.microsoft.com/office/drawing/2014/main" id="{9232E065-7A1D-DA3C-3B04-62B098EAC4FB}"/>
              </a:ext>
            </a:extLst>
          </p:cNvPr>
          <p:cNvGrpSpPr/>
          <p:nvPr/>
        </p:nvGrpSpPr>
        <p:grpSpPr>
          <a:xfrm>
            <a:off x="4002984" y="1660410"/>
            <a:ext cx="781607" cy="111876"/>
            <a:chOff x="6620256" y="231648"/>
            <a:chExt cx="1194477" cy="170972"/>
          </a:xfrm>
        </p:grpSpPr>
        <p:sp>
          <p:nvSpPr>
            <p:cNvPr id="71" name="Oval 54">
              <a:extLst>
                <a:ext uri="{FF2B5EF4-FFF2-40B4-BE49-F238E27FC236}">
                  <a16:creationId xmlns:a16="http://schemas.microsoft.com/office/drawing/2014/main" id="{36D0E658-48E1-05CD-22BB-A8A8B5FB58A6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55">
              <a:extLst>
                <a:ext uri="{FF2B5EF4-FFF2-40B4-BE49-F238E27FC236}">
                  <a16:creationId xmlns:a16="http://schemas.microsoft.com/office/drawing/2014/main" id="{6C0F3C13-A65C-19A1-B0C9-E457C89540DE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56">
              <a:extLst>
                <a:ext uri="{FF2B5EF4-FFF2-40B4-BE49-F238E27FC236}">
                  <a16:creationId xmlns:a16="http://schemas.microsoft.com/office/drawing/2014/main" id="{BFEDD494-DB3E-A3DB-BA9F-35879492B909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57">
              <a:extLst>
                <a:ext uri="{FF2B5EF4-FFF2-40B4-BE49-F238E27FC236}">
                  <a16:creationId xmlns:a16="http://schemas.microsoft.com/office/drawing/2014/main" id="{D837CD7C-890E-E323-8BC6-2902C2C4A415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EFEA37D1-359B-C8A8-3EC2-696CA06AD84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Group 59">
            <a:extLst>
              <a:ext uri="{FF2B5EF4-FFF2-40B4-BE49-F238E27FC236}">
                <a16:creationId xmlns:a16="http://schemas.microsoft.com/office/drawing/2014/main" id="{C388AAA2-D768-3596-FCF3-77EE8A0C837A}"/>
              </a:ext>
            </a:extLst>
          </p:cNvPr>
          <p:cNvGrpSpPr/>
          <p:nvPr/>
        </p:nvGrpSpPr>
        <p:grpSpPr>
          <a:xfrm>
            <a:off x="7516826" y="1648563"/>
            <a:ext cx="781607" cy="111876"/>
            <a:chOff x="6620256" y="231648"/>
            <a:chExt cx="1194477" cy="170972"/>
          </a:xfrm>
        </p:grpSpPr>
        <p:sp>
          <p:nvSpPr>
            <p:cNvPr id="77" name="Oval 60">
              <a:extLst>
                <a:ext uri="{FF2B5EF4-FFF2-40B4-BE49-F238E27FC236}">
                  <a16:creationId xmlns:a16="http://schemas.microsoft.com/office/drawing/2014/main" id="{58B6B709-5ED0-8354-70B2-221F1FD8D2FF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61">
              <a:extLst>
                <a:ext uri="{FF2B5EF4-FFF2-40B4-BE49-F238E27FC236}">
                  <a16:creationId xmlns:a16="http://schemas.microsoft.com/office/drawing/2014/main" id="{A009A398-29DF-FCEE-9543-E05A44D47E66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62">
              <a:extLst>
                <a:ext uri="{FF2B5EF4-FFF2-40B4-BE49-F238E27FC236}">
                  <a16:creationId xmlns:a16="http://schemas.microsoft.com/office/drawing/2014/main" id="{B6D63EF0-7BF5-5EB5-3AAC-BB88260A314E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63">
              <a:extLst>
                <a:ext uri="{FF2B5EF4-FFF2-40B4-BE49-F238E27FC236}">
                  <a16:creationId xmlns:a16="http://schemas.microsoft.com/office/drawing/2014/main" id="{DA10762E-E9C2-05EE-14D6-E8BC447328BB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64">
              <a:extLst>
                <a:ext uri="{FF2B5EF4-FFF2-40B4-BE49-F238E27FC236}">
                  <a16:creationId xmlns:a16="http://schemas.microsoft.com/office/drawing/2014/main" id="{2B158C83-E999-7EB8-CD69-5C63DCDFAD2C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Group 71">
            <a:extLst>
              <a:ext uri="{FF2B5EF4-FFF2-40B4-BE49-F238E27FC236}">
                <a16:creationId xmlns:a16="http://schemas.microsoft.com/office/drawing/2014/main" id="{C0E10DC3-A3F0-33C0-AF06-F3681E68ACB5}"/>
              </a:ext>
            </a:extLst>
          </p:cNvPr>
          <p:cNvGrpSpPr/>
          <p:nvPr/>
        </p:nvGrpSpPr>
        <p:grpSpPr>
          <a:xfrm>
            <a:off x="9668801" y="3949020"/>
            <a:ext cx="781607" cy="111876"/>
            <a:chOff x="6620256" y="231648"/>
            <a:chExt cx="1194477" cy="170972"/>
          </a:xfrm>
        </p:grpSpPr>
        <p:sp>
          <p:nvSpPr>
            <p:cNvPr id="83" name="Oval 72">
              <a:extLst>
                <a:ext uri="{FF2B5EF4-FFF2-40B4-BE49-F238E27FC236}">
                  <a16:creationId xmlns:a16="http://schemas.microsoft.com/office/drawing/2014/main" id="{05206D8B-EA73-DAD8-3152-6559FAD87E46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Oval 73">
              <a:extLst>
                <a:ext uri="{FF2B5EF4-FFF2-40B4-BE49-F238E27FC236}">
                  <a16:creationId xmlns:a16="http://schemas.microsoft.com/office/drawing/2014/main" id="{88A93D43-1C5F-F196-6DD5-97DF928107ED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Oval 74">
              <a:extLst>
                <a:ext uri="{FF2B5EF4-FFF2-40B4-BE49-F238E27FC236}">
                  <a16:creationId xmlns:a16="http://schemas.microsoft.com/office/drawing/2014/main" id="{F674E3F6-304C-2F60-17D6-D455F5054148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Oval 75">
              <a:extLst>
                <a:ext uri="{FF2B5EF4-FFF2-40B4-BE49-F238E27FC236}">
                  <a16:creationId xmlns:a16="http://schemas.microsoft.com/office/drawing/2014/main" id="{43D2388D-6993-2CD8-3E3F-07B4FAE2C931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Oval 76">
              <a:extLst>
                <a:ext uri="{FF2B5EF4-FFF2-40B4-BE49-F238E27FC236}">
                  <a16:creationId xmlns:a16="http://schemas.microsoft.com/office/drawing/2014/main" id="{808433E1-5DF5-ED9F-B9ED-3FBC274D9D03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Group 78">
            <a:extLst>
              <a:ext uri="{FF2B5EF4-FFF2-40B4-BE49-F238E27FC236}">
                <a16:creationId xmlns:a16="http://schemas.microsoft.com/office/drawing/2014/main" id="{4F99543D-E87B-CAAA-FC26-1D798D45D665}"/>
              </a:ext>
            </a:extLst>
          </p:cNvPr>
          <p:cNvGrpSpPr/>
          <p:nvPr/>
        </p:nvGrpSpPr>
        <p:grpSpPr>
          <a:xfrm>
            <a:off x="6620324" y="3940957"/>
            <a:ext cx="781607" cy="111876"/>
            <a:chOff x="6620256" y="231648"/>
            <a:chExt cx="1194477" cy="170972"/>
          </a:xfrm>
        </p:grpSpPr>
        <p:sp>
          <p:nvSpPr>
            <p:cNvPr id="183" name="Oval 79">
              <a:extLst>
                <a:ext uri="{FF2B5EF4-FFF2-40B4-BE49-F238E27FC236}">
                  <a16:creationId xmlns:a16="http://schemas.microsoft.com/office/drawing/2014/main" id="{22F998FC-1A33-8B30-29A4-FD21AB2138C3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80">
              <a:extLst>
                <a:ext uri="{FF2B5EF4-FFF2-40B4-BE49-F238E27FC236}">
                  <a16:creationId xmlns:a16="http://schemas.microsoft.com/office/drawing/2014/main" id="{2F1F3E12-9659-9527-435B-C38AA8084556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Oval 81">
              <a:extLst>
                <a:ext uri="{FF2B5EF4-FFF2-40B4-BE49-F238E27FC236}">
                  <a16:creationId xmlns:a16="http://schemas.microsoft.com/office/drawing/2014/main" id="{E3940AC8-E4ED-93CC-FDAF-12ED029CE6FD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Oval 82">
              <a:extLst>
                <a:ext uri="{FF2B5EF4-FFF2-40B4-BE49-F238E27FC236}">
                  <a16:creationId xmlns:a16="http://schemas.microsoft.com/office/drawing/2014/main" id="{908C59DD-BA6C-CA42-26F5-73C81C91FB52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Oval 83">
              <a:extLst>
                <a:ext uri="{FF2B5EF4-FFF2-40B4-BE49-F238E27FC236}">
                  <a16:creationId xmlns:a16="http://schemas.microsoft.com/office/drawing/2014/main" id="{45E26BD4-F994-ADD8-3F69-C722848CC111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Group 84">
            <a:extLst>
              <a:ext uri="{FF2B5EF4-FFF2-40B4-BE49-F238E27FC236}">
                <a16:creationId xmlns:a16="http://schemas.microsoft.com/office/drawing/2014/main" id="{D2698858-02E7-E8E5-5F50-3E5A4C1F985F}"/>
              </a:ext>
            </a:extLst>
          </p:cNvPr>
          <p:cNvGrpSpPr/>
          <p:nvPr/>
        </p:nvGrpSpPr>
        <p:grpSpPr>
          <a:xfrm>
            <a:off x="3581354" y="3932775"/>
            <a:ext cx="781607" cy="111876"/>
            <a:chOff x="6620256" y="231648"/>
            <a:chExt cx="1194477" cy="170972"/>
          </a:xfrm>
        </p:grpSpPr>
        <p:sp>
          <p:nvSpPr>
            <p:cNvPr id="189" name="Oval 85">
              <a:extLst>
                <a:ext uri="{FF2B5EF4-FFF2-40B4-BE49-F238E27FC236}">
                  <a16:creationId xmlns:a16="http://schemas.microsoft.com/office/drawing/2014/main" id="{BC01A0F7-1023-7FC9-CC9B-355120518A0C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Oval 86">
              <a:extLst>
                <a:ext uri="{FF2B5EF4-FFF2-40B4-BE49-F238E27FC236}">
                  <a16:creationId xmlns:a16="http://schemas.microsoft.com/office/drawing/2014/main" id="{C734BB6E-0309-9A67-61C1-D40C54BD6654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Oval 87">
              <a:extLst>
                <a:ext uri="{FF2B5EF4-FFF2-40B4-BE49-F238E27FC236}">
                  <a16:creationId xmlns:a16="http://schemas.microsoft.com/office/drawing/2014/main" id="{0A952E96-15B3-5701-8D38-952C822B180E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Oval 88">
              <a:extLst>
                <a:ext uri="{FF2B5EF4-FFF2-40B4-BE49-F238E27FC236}">
                  <a16:creationId xmlns:a16="http://schemas.microsoft.com/office/drawing/2014/main" id="{1796328D-7A01-544D-5879-72EE9F0AF8ED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Oval 89">
              <a:extLst>
                <a:ext uri="{FF2B5EF4-FFF2-40B4-BE49-F238E27FC236}">
                  <a16:creationId xmlns:a16="http://schemas.microsoft.com/office/drawing/2014/main" id="{39E4806B-DD82-9ABF-36B2-52DA229701C9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Group 90">
            <a:extLst>
              <a:ext uri="{FF2B5EF4-FFF2-40B4-BE49-F238E27FC236}">
                <a16:creationId xmlns:a16="http://schemas.microsoft.com/office/drawing/2014/main" id="{44EDE6F5-E15E-A23F-96AB-99825628C410}"/>
              </a:ext>
            </a:extLst>
          </p:cNvPr>
          <p:cNvGrpSpPr/>
          <p:nvPr/>
        </p:nvGrpSpPr>
        <p:grpSpPr>
          <a:xfrm>
            <a:off x="2308877" y="4832174"/>
            <a:ext cx="781607" cy="111876"/>
            <a:chOff x="6620256" y="231648"/>
            <a:chExt cx="1194477" cy="170972"/>
          </a:xfrm>
        </p:grpSpPr>
        <p:sp>
          <p:nvSpPr>
            <p:cNvPr id="195" name="Oval 91">
              <a:extLst>
                <a:ext uri="{FF2B5EF4-FFF2-40B4-BE49-F238E27FC236}">
                  <a16:creationId xmlns:a16="http://schemas.microsoft.com/office/drawing/2014/main" id="{AB9610EE-C443-24A3-2F9E-4606247C902A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Oval 92">
              <a:extLst>
                <a:ext uri="{FF2B5EF4-FFF2-40B4-BE49-F238E27FC236}">
                  <a16:creationId xmlns:a16="http://schemas.microsoft.com/office/drawing/2014/main" id="{1527BB06-31CD-B77C-34FF-3222D9A8FF64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Oval 93">
              <a:extLst>
                <a:ext uri="{FF2B5EF4-FFF2-40B4-BE49-F238E27FC236}">
                  <a16:creationId xmlns:a16="http://schemas.microsoft.com/office/drawing/2014/main" id="{66029405-48F0-84D6-FDAB-FA500D271586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Oval 94">
              <a:extLst>
                <a:ext uri="{FF2B5EF4-FFF2-40B4-BE49-F238E27FC236}">
                  <a16:creationId xmlns:a16="http://schemas.microsoft.com/office/drawing/2014/main" id="{B174EB7A-9E61-AD21-1055-4977E6F81695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Oval 95">
              <a:extLst>
                <a:ext uri="{FF2B5EF4-FFF2-40B4-BE49-F238E27FC236}">
                  <a16:creationId xmlns:a16="http://schemas.microsoft.com/office/drawing/2014/main" id="{5403606A-FDB8-A0D0-2F08-48B59AFE3418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Group 96">
            <a:extLst>
              <a:ext uri="{FF2B5EF4-FFF2-40B4-BE49-F238E27FC236}">
                <a16:creationId xmlns:a16="http://schemas.microsoft.com/office/drawing/2014/main" id="{6EE5528E-B4CD-90FE-1583-18055D5AC7CB}"/>
              </a:ext>
            </a:extLst>
          </p:cNvPr>
          <p:cNvGrpSpPr/>
          <p:nvPr/>
        </p:nvGrpSpPr>
        <p:grpSpPr>
          <a:xfrm>
            <a:off x="3661942" y="6300696"/>
            <a:ext cx="781607" cy="111876"/>
            <a:chOff x="6620256" y="231648"/>
            <a:chExt cx="1194477" cy="170972"/>
          </a:xfrm>
        </p:grpSpPr>
        <p:sp>
          <p:nvSpPr>
            <p:cNvPr id="201" name="Oval 97">
              <a:extLst>
                <a:ext uri="{FF2B5EF4-FFF2-40B4-BE49-F238E27FC236}">
                  <a16:creationId xmlns:a16="http://schemas.microsoft.com/office/drawing/2014/main" id="{C78DDF2C-A752-5CBC-E13F-28E2C3CE51C6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Oval 98">
              <a:extLst>
                <a:ext uri="{FF2B5EF4-FFF2-40B4-BE49-F238E27FC236}">
                  <a16:creationId xmlns:a16="http://schemas.microsoft.com/office/drawing/2014/main" id="{F29C0F13-EAA0-16C9-824F-9C9B6337FFFE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Oval 99">
              <a:extLst>
                <a:ext uri="{FF2B5EF4-FFF2-40B4-BE49-F238E27FC236}">
                  <a16:creationId xmlns:a16="http://schemas.microsoft.com/office/drawing/2014/main" id="{78FAA672-C808-C3DC-F925-8CFE4017BDC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Oval 100">
              <a:extLst>
                <a:ext uri="{FF2B5EF4-FFF2-40B4-BE49-F238E27FC236}">
                  <a16:creationId xmlns:a16="http://schemas.microsoft.com/office/drawing/2014/main" id="{3938E276-D335-BC0C-B429-227F7E001C2C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Oval 101">
              <a:extLst>
                <a:ext uri="{FF2B5EF4-FFF2-40B4-BE49-F238E27FC236}">
                  <a16:creationId xmlns:a16="http://schemas.microsoft.com/office/drawing/2014/main" id="{52B04034-332C-BF5D-E8B3-2EE9938638A8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6" name="Group 102">
            <a:extLst>
              <a:ext uri="{FF2B5EF4-FFF2-40B4-BE49-F238E27FC236}">
                <a16:creationId xmlns:a16="http://schemas.microsoft.com/office/drawing/2014/main" id="{CB8812D5-C168-D1BD-8CE2-4FAEDDC84A3D}"/>
              </a:ext>
            </a:extLst>
          </p:cNvPr>
          <p:cNvGrpSpPr/>
          <p:nvPr/>
        </p:nvGrpSpPr>
        <p:grpSpPr>
          <a:xfrm>
            <a:off x="6280713" y="6300696"/>
            <a:ext cx="781607" cy="111876"/>
            <a:chOff x="6620256" y="231648"/>
            <a:chExt cx="1194477" cy="170972"/>
          </a:xfrm>
        </p:grpSpPr>
        <p:sp>
          <p:nvSpPr>
            <p:cNvPr id="207" name="Oval 103">
              <a:extLst>
                <a:ext uri="{FF2B5EF4-FFF2-40B4-BE49-F238E27FC236}">
                  <a16:creationId xmlns:a16="http://schemas.microsoft.com/office/drawing/2014/main" id="{AF8BB2B6-C361-8509-D49F-A822FA308A9C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Oval 104">
              <a:extLst>
                <a:ext uri="{FF2B5EF4-FFF2-40B4-BE49-F238E27FC236}">
                  <a16:creationId xmlns:a16="http://schemas.microsoft.com/office/drawing/2014/main" id="{5C67C53E-572B-8E91-6F87-918C61567C2E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Oval 105">
              <a:extLst>
                <a:ext uri="{FF2B5EF4-FFF2-40B4-BE49-F238E27FC236}">
                  <a16:creationId xmlns:a16="http://schemas.microsoft.com/office/drawing/2014/main" id="{0EB21294-CE74-7644-A202-22AA57C86F9B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Oval 106">
              <a:extLst>
                <a:ext uri="{FF2B5EF4-FFF2-40B4-BE49-F238E27FC236}">
                  <a16:creationId xmlns:a16="http://schemas.microsoft.com/office/drawing/2014/main" id="{65242330-FB4D-11A3-4631-670F801A5688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Oval 107">
              <a:extLst>
                <a:ext uri="{FF2B5EF4-FFF2-40B4-BE49-F238E27FC236}">
                  <a16:creationId xmlns:a16="http://schemas.microsoft.com/office/drawing/2014/main" id="{9038F404-843B-5DA7-FD76-2E3E615DFB62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2" name="Picture 109">
            <a:extLst>
              <a:ext uri="{FF2B5EF4-FFF2-40B4-BE49-F238E27FC236}">
                <a16:creationId xmlns:a16="http://schemas.microsoft.com/office/drawing/2014/main" id="{08C296D1-7D27-10C8-C521-5E0631C7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977" y="4566768"/>
            <a:ext cx="816091" cy="726831"/>
          </a:xfrm>
          <a:prstGeom prst="rect">
            <a:avLst/>
          </a:prstGeom>
        </p:spPr>
      </p:pic>
      <p:pic>
        <p:nvPicPr>
          <p:cNvPr id="213" name="Picture 117">
            <a:extLst>
              <a:ext uri="{FF2B5EF4-FFF2-40B4-BE49-F238E27FC236}">
                <a16:creationId xmlns:a16="http://schemas.microsoft.com/office/drawing/2014/main" id="{741C8140-650D-38A8-6367-58CE0B3A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827" y="2800280"/>
            <a:ext cx="585825" cy="595027"/>
          </a:xfrm>
          <a:prstGeom prst="rect">
            <a:avLst/>
          </a:prstGeom>
        </p:spPr>
      </p:pic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641FCC49-3156-0A9A-634F-D7FDC778CC78}"/>
              </a:ext>
            </a:extLst>
          </p:cNvPr>
          <p:cNvSpPr/>
          <p:nvPr/>
        </p:nvSpPr>
        <p:spPr>
          <a:xfrm>
            <a:off x="544686" y="865559"/>
            <a:ext cx="1011671" cy="22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머신러닝편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D24D3E23-7AC2-8913-94FE-7C302E517121}"/>
              </a:ext>
            </a:extLst>
          </p:cNvPr>
          <p:cNvSpPr/>
          <p:nvPr/>
        </p:nvSpPr>
        <p:spPr>
          <a:xfrm>
            <a:off x="517087" y="1997822"/>
            <a:ext cx="1011671" cy="22702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딥러닝편</a:t>
            </a:r>
          </a:p>
        </p:txBody>
      </p:sp>
      <p:sp>
        <p:nvSpPr>
          <p:cNvPr id="216" name="Oval 27">
            <a:extLst>
              <a:ext uri="{FF2B5EF4-FFF2-40B4-BE49-F238E27FC236}">
                <a16:creationId xmlns:a16="http://schemas.microsoft.com/office/drawing/2014/main" id="{74126575-0C7D-5121-228A-A2C9959D60EE}"/>
              </a:ext>
            </a:extLst>
          </p:cNvPr>
          <p:cNvSpPr/>
          <p:nvPr/>
        </p:nvSpPr>
        <p:spPr>
          <a:xfrm>
            <a:off x="9077641" y="57072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>
                <a:latin typeface="+mn-ea"/>
              </a:rPr>
              <a:t>10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C18270-1D50-74D5-D429-CD1E48CDFDF5}"/>
              </a:ext>
            </a:extLst>
          </p:cNvPr>
          <p:cNvSpPr txBox="1"/>
          <p:nvPr/>
        </p:nvSpPr>
        <p:spPr>
          <a:xfrm>
            <a:off x="8182684" y="601508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언어 모델을 위한 신경망</a:t>
            </a:r>
            <a:endParaRPr lang="ko-KR" altLang="en-US" sz="1200" b="1" dirty="0"/>
          </a:p>
        </p:txBody>
      </p:sp>
      <p:grpSp>
        <p:nvGrpSpPr>
          <p:cNvPr id="218" name="Group 102">
            <a:extLst>
              <a:ext uri="{FF2B5EF4-FFF2-40B4-BE49-F238E27FC236}">
                <a16:creationId xmlns:a16="http://schemas.microsoft.com/office/drawing/2014/main" id="{60E179E5-C5A0-FE24-3C31-F4FC5E0A11F6}"/>
              </a:ext>
            </a:extLst>
          </p:cNvPr>
          <p:cNvGrpSpPr/>
          <p:nvPr/>
        </p:nvGrpSpPr>
        <p:grpSpPr>
          <a:xfrm>
            <a:off x="8911112" y="6300696"/>
            <a:ext cx="781607" cy="111876"/>
            <a:chOff x="6620256" y="231648"/>
            <a:chExt cx="1194477" cy="170972"/>
          </a:xfrm>
        </p:grpSpPr>
        <p:sp>
          <p:nvSpPr>
            <p:cNvPr id="219" name="Oval 103">
              <a:extLst>
                <a:ext uri="{FF2B5EF4-FFF2-40B4-BE49-F238E27FC236}">
                  <a16:creationId xmlns:a16="http://schemas.microsoft.com/office/drawing/2014/main" id="{F1946B17-1BC5-901B-AB21-F9603CD6746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Oval 104">
              <a:extLst>
                <a:ext uri="{FF2B5EF4-FFF2-40B4-BE49-F238E27FC236}">
                  <a16:creationId xmlns:a16="http://schemas.microsoft.com/office/drawing/2014/main" id="{976F3EEC-0C28-0842-18D0-4A02A718CA32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Oval 105">
              <a:extLst>
                <a:ext uri="{FF2B5EF4-FFF2-40B4-BE49-F238E27FC236}">
                  <a16:creationId xmlns:a16="http://schemas.microsoft.com/office/drawing/2014/main" id="{975F68C3-1AB7-73E5-5418-D217CB72F5DE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Oval 106">
              <a:extLst>
                <a:ext uri="{FF2B5EF4-FFF2-40B4-BE49-F238E27FC236}">
                  <a16:creationId xmlns:a16="http://schemas.microsoft.com/office/drawing/2014/main" id="{634CFF1D-1B2A-A035-09C2-B51B3C9420CD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Oval 107">
              <a:extLst>
                <a:ext uri="{FF2B5EF4-FFF2-40B4-BE49-F238E27FC236}">
                  <a16:creationId xmlns:a16="http://schemas.microsoft.com/office/drawing/2014/main" id="{C9BA6E34-033D-1B01-A91E-B4BEBFF6D893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마무리</a:t>
            </a:r>
            <a:endParaRPr/>
          </a:p>
        </p:txBody>
      </p:sp>
      <p:sp>
        <p:nvSpPr>
          <p:cNvPr id="369" name="Google Shape;369;p2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70" name="Google Shape;370;p2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비지도 학습은 머신러닝의 한 종류로 훈련 데이터에 타깃이 없음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타깃이 없기 때문에 외부의 도움 없이 스스로 유용한 무언가를 학습해야 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대표적인 비지도 학습 작업은 군집, 차원 축소 등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히스토그램은 구간별로 값이 발생한 빈도를 그래프로 표시한 것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보통 x축이 값의 구간(계급)이고, y축은 발생 빈도(도수)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군집은 비슷한 샘플끼리 하나의 그룹으로 모으는 대표적인 비지도 학습 작업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클러스터: 군집 알고리즘으로 모은 샘플 그룹</a:t>
            </a:r>
            <a:endParaRPr/>
          </a:p>
        </p:txBody>
      </p:sp>
      <p:sp>
        <p:nvSpPr>
          <p:cNvPr id="371" name="Google Shape;371;p2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확인 문제</a:t>
            </a:r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히스토그램을 그릴 수 있는 맷플롯립 함수는?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hist( )	</a:t>
            </a:r>
            <a:br>
              <a:rPr lang="en-US"/>
            </a:br>
            <a:r>
              <a:rPr lang="en-US"/>
              <a:t>② scatter( )		</a:t>
            </a:r>
            <a:br>
              <a:rPr lang="en-US"/>
            </a:br>
            <a:r>
              <a:rPr lang="en-US"/>
              <a:t>③ plot( )			</a:t>
            </a:r>
            <a:br>
              <a:rPr lang="en-US"/>
            </a:br>
            <a:r>
              <a:rPr lang="en-US"/>
              <a:t>④ bar( )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/>
          </a:p>
          <a:p>
            <a:pPr marL="3429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본문에서 했던 것처럼 바나나 사진의 평균 banana_mean과 비슷한 사진 100장을 찾아 출력.</a:t>
            </a:r>
            <a:br>
              <a:rPr lang="en-US"/>
            </a:br>
            <a:r>
              <a:rPr lang="en-US"/>
              <a:t>바나나 사진을 모두 찾을 수 있나?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k-평균(k-means) 군집 알고리즘이 평균값을 자동으로 찾아줌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이 평균값이 클러스터의 중심에 위치하기 때문에 클러스터 중심(cluster center) </a:t>
            </a:r>
            <a:br>
              <a:rPr lang="en-US"/>
            </a:br>
            <a:r>
              <a:rPr lang="en-US"/>
              <a:t>또는 센트로이드(centroid)라고 함</a:t>
            </a:r>
            <a:br>
              <a:rPr lang="en-US"/>
            </a:br>
            <a:endParaRPr/>
          </a:p>
        </p:txBody>
      </p:sp>
      <p:sp>
        <p:nvSpPr>
          <p:cNvPr id="385" name="Google Shape;385;p2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k-평균(1)</a:t>
            </a:r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388" name="Google Shape;38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226" y="2649416"/>
            <a:ext cx="8633548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k-평균 알고리즘 소개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k-평균 알고리즘의 작동 방식</a:t>
            </a:r>
            <a:endParaRPr/>
          </a:p>
          <a:p>
            <a:pPr marL="1257300" lvl="2" indent="-342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/>
              <a:t>무작위로 k개의 클러스터 중심을 정함</a:t>
            </a:r>
            <a:endParaRPr/>
          </a:p>
          <a:p>
            <a:pPr marL="1257300" lvl="2" indent="-342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/>
              <a:t>각 샘플에서 가장 가까운 클러스터 중심을 찾아 해당 클러스터의 샘플로 지정</a:t>
            </a:r>
            <a:endParaRPr/>
          </a:p>
          <a:p>
            <a:pPr marL="1257300" lvl="2" indent="-342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/>
              <a:t>클러스터에 속한 샘플의 평균값으로 클러스터 중심을 변경</a:t>
            </a:r>
            <a:endParaRPr/>
          </a:p>
          <a:p>
            <a:pPr marL="1257300" lvl="2" indent="-342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/>
              <a:t>클러스터 중심에 변화가 없을 때까지 2번으로 돌아가 반복</a:t>
            </a:r>
            <a:br>
              <a:rPr lang="en-US"/>
            </a:br>
            <a:endParaRPr/>
          </a:p>
        </p:txBody>
      </p:sp>
      <p:sp>
        <p:nvSpPr>
          <p:cNvPr id="394" name="Google Shape;394;p2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k-평균(2)</a:t>
            </a:r>
            <a:endParaRPr/>
          </a:p>
        </p:txBody>
      </p:sp>
      <p:sp>
        <p:nvSpPr>
          <p:cNvPr id="395" name="Google Shape;395;p2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96" name="Google Shape;396;p2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397" name="Google Shape;39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798" y="3721235"/>
            <a:ext cx="9186405" cy="242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KMeans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1절에서 사용했던 데이터셋을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wget 명령으로 데이터를 다운로드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np.load( ) 함수를 사용해 npy 파일을 읽어 넘파이 배열을 준비</a:t>
            </a:r>
            <a:br>
              <a:rPr lang="en-US"/>
            </a:br>
            <a:r>
              <a:rPr lang="en-US"/>
              <a:t>- k-평균 모델을 훈련하기 위해 (샘플 개수, 너비, 높이) 크기의 3차원 배열을 (샘플 개수, 너비×높이) 크기를  </a:t>
            </a:r>
            <a:br>
              <a:rPr lang="en-US"/>
            </a:br>
            <a:r>
              <a:rPr lang="en-US"/>
              <a:t>  가진 2차원 배열로 변경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k-평균 알고리즘으로 3개 클러스터로 군집</a:t>
            </a:r>
            <a:br>
              <a:rPr lang="en-US"/>
            </a:b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k-평균(3)</a:t>
            </a:r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5" name="Google Shape;405;p2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06" name="Google Shape;406;p24"/>
          <p:cNvGraphicFramePr/>
          <p:nvPr/>
        </p:nvGraphicFramePr>
        <p:xfrm>
          <a:off x="1703386" y="2406372"/>
          <a:ext cx="43926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3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!wget https://bit.ly/fruits_300 -O fruits_300.npy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7" name="Google Shape;407;p24"/>
          <p:cNvGraphicFramePr/>
          <p:nvPr/>
        </p:nvGraphicFramePr>
        <p:xfrm>
          <a:off x="1703385" y="3874608"/>
          <a:ext cx="4392625" cy="73153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3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fruits = np.load('fruits_300.npy')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fruits_2d = fruits.reshape(-1, 100*100)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8" name="Google Shape;408;p24"/>
          <p:cNvGraphicFramePr/>
          <p:nvPr/>
        </p:nvGraphicFramePr>
        <p:xfrm>
          <a:off x="1703387" y="5095113"/>
          <a:ext cx="4392625" cy="73153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3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sklearn.cluster import KMeans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km = KMeans(n_clusters=3,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km.fit(fruits_2d)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KMeans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k-평균의 레이블 출력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레이블 0, 1, 2로 모은 샘플의 개수 확인</a:t>
            </a:r>
            <a:br>
              <a:rPr lang="en-US"/>
            </a:br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k-평균(4)</a:t>
            </a:r>
            <a:endParaRPr/>
          </a:p>
        </p:txBody>
      </p:sp>
      <p:sp>
        <p:nvSpPr>
          <p:cNvPr id="415" name="Google Shape;415;p2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16" name="Google Shape;416;p2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17" name="Google Shape;417;p25"/>
          <p:cNvGraphicFramePr/>
          <p:nvPr/>
        </p:nvGraphicFramePr>
        <p:xfrm>
          <a:off x="1666876" y="2018075"/>
          <a:ext cx="1932100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19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print(km.labels_)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8" name="Google Shape;418;p25"/>
          <p:cNvCxnSpPr/>
          <p:nvPr/>
        </p:nvCxnSpPr>
        <p:spPr>
          <a:xfrm>
            <a:off x="3962400" y="2140610"/>
            <a:ext cx="339969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19" name="Google Shape;4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0954" y="1993272"/>
            <a:ext cx="5560432" cy="22549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0" name="Google Shape;420;p25"/>
          <p:cNvGraphicFramePr/>
          <p:nvPr/>
        </p:nvGraphicFramePr>
        <p:xfrm>
          <a:off x="1666876" y="4887405"/>
          <a:ext cx="3034075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0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print(np.unique(km.labels_, return_counts=True))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1" name="Google Shape;421;p25"/>
          <p:cNvCxnSpPr/>
          <p:nvPr/>
        </p:nvCxnSpPr>
        <p:spPr>
          <a:xfrm>
            <a:off x="4938195" y="5138267"/>
            <a:ext cx="339969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5"/>
          <p:cNvSpPr txBox="1"/>
          <p:nvPr/>
        </p:nvSpPr>
        <p:spPr>
          <a:xfrm>
            <a:off x="5515405" y="4953601"/>
            <a:ext cx="515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(array([0, 1, 2], dtype=int32), array([ 91, 98, 111]))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KMeans 클래스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각 클러스터가 어떤 이미지를 나타냈는지 그림으로 출력하기 위해 간단한 유틸리티 함수 draw_fruits( ) 사용</a:t>
            </a:r>
            <a:br>
              <a:rPr lang="en-US"/>
            </a:br>
            <a:endParaRPr/>
          </a:p>
        </p:txBody>
      </p:sp>
      <p:sp>
        <p:nvSpPr>
          <p:cNvPr id="428" name="Google Shape;428;p2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k-평균(5)</a:t>
            </a:r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30" name="Google Shape;430;p2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31" name="Google Shape;431;p26"/>
          <p:cNvGraphicFramePr/>
          <p:nvPr/>
        </p:nvGraphicFramePr>
        <p:xfrm>
          <a:off x="1695156" y="1989313"/>
          <a:ext cx="8438425" cy="4229555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843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matplotlib.pyplot as plt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def draw_fruits(arr, ratio=1):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n = len(arr)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n은 샘플 개수입니다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한 줄에 10개씩 이미지를 그립니다. 샘플 개수를 10으로 나누어 전체 행 개수를 계산합니다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rows = int(np.ceil(n/10))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행이 1개이면 열의 개수는 샘플 개수입니다. 그렇지 않으면 10개입니다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cols = n if rows &lt; 2 else 10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fig, axs = plt.subplots(rows, cols,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                figsize=(cols*ratio, rows*ratio), squeeze=False)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for i in range(rows):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for j in range(cols):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     if i*10 + j &lt; n: </a:t>
                      </a:r>
                      <a:r>
                        <a:rPr lang="en-US" sz="1400" b="0" u="none" strike="noStrike" cap="none">
                          <a:solidFill>
                            <a:srgbClr val="1C5A25"/>
                          </a:solidFill>
                        </a:rPr>
                        <a:t># n 개까지만 그립니다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axs[i, j].imshow(arr[i*10 + j], cmap='gray_r’)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           axs[i, j].axis('off’)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KMeans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앞의 함수를 사용해 레이블이 0인 과일 사진을 모두 그리기</a:t>
            </a:r>
            <a:br>
              <a:rPr lang="en-US"/>
            </a:br>
            <a:r>
              <a:rPr lang="en-US"/>
              <a:t>- 불리언 인덱싱 적용하면 True인 위치의 원소만 모두 추출</a:t>
            </a:r>
            <a:br>
              <a:rPr lang="en-US"/>
            </a:br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k-평균(6)</a:t>
            </a:r>
            <a:endParaRPr/>
          </a:p>
        </p:txBody>
      </p:sp>
      <p:sp>
        <p:nvSpPr>
          <p:cNvPr id="438" name="Google Shape;438;p2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40" name="Google Shape;440;p27"/>
          <p:cNvGraphicFramePr/>
          <p:nvPr/>
        </p:nvGraphicFramePr>
        <p:xfrm>
          <a:off x="1704582" y="2400163"/>
          <a:ext cx="34258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2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draw_fruits(fruits[km.labels_==0])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1" name="Google Shape;441;p27"/>
          <p:cNvCxnSpPr/>
          <p:nvPr/>
        </p:nvCxnSpPr>
        <p:spPr>
          <a:xfrm>
            <a:off x="5475796" y="2566044"/>
            <a:ext cx="241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42" name="Google Shape;44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7195" y="2400163"/>
            <a:ext cx="3322855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7"/>
          <p:cNvSpPr txBox="1"/>
          <p:nvPr/>
        </p:nvSpPr>
        <p:spPr>
          <a:xfrm>
            <a:off x="6096000" y="5778000"/>
            <a:ext cx="49847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레이블 0으로 클러스터링된 91개의 이미지를 모두 출력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KMeans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앞의 함수를 사용해 레이블이 0인 과일 사진을 모두 그리기</a:t>
            </a:r>
            <a:br>
              <a:rPr lang="en-US"/>
            </a:br>
            <a:r>
              <a:rPr lang="en-US"/>
              <a:t>- 다른 두 클러스터의 이미지 출력</a:t>
            </a:r>
            <a:br>
              <a:rPr lang="en-US"/>
            </a:br>
            <a:endParaRPr/>
          </a:p>
        </p:txBody>
      </p:sp>
      <p:sp>
        <p:nvSpPr>
          <p:cNvPr id="449" name="Google Shape;449;p2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k-평균(7)</a:t>
            </a:r>
            <a:endParaRPr/>
          </a:p>
        </p:txBody>
      </p:sp>
      <p:sp>
        <p:nvSpPr>
          <p:cNvPr id="450" name="Google Shape;450;p2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51" name="Google Shape;451;p2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52" name="Google Shape;452;p28"/>
          <p:cNvGraphicFramePr/>
          <p:nvPr/>
        </p:nvGraphicFramePr>
        <p:xfrm>
          <a:off x="1695156" y="2343486"/>
          <a:ext cx="34258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2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draw_fruits(fruits[km.labels_==1])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3" name="Google Shape;453;p28"/>
          <p:cNvGraphicFramePr/>
          <p:nvPr/>
        </p:nvGraphicFramePr>
        <p:xfrm>
          <a:off x="6134904" y="2343486"/>
          <a:ext cx="34258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2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draw_fruits(fruits[km.labels_==2])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4" name="Google Shape;4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432" y="2904625"/>
            <a:ext cx="3064462" cy="28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4786" y="2904625"/>
            <a:ext cx="2786062" cy="3159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클러스터 중심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KMeans 클래스가 최종적으로 찾은 클러스터 중심은 cluster_centers_ 속성에 저장됨. 이 배열은 fruits_2d </a:t>
            </a:r>
            <a:br>
              <a:rPr lang="en-US"/>
            </a:br>
            <a:r>
              <a:rPr lang="en-US"/>
              <a:t>샘플의 클러스터 중심이기 때문에 이미지로 출력하려면 100 × 100 크기의 2차원 배열로 바꿔야 함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데이터 샘플에서 클러스터 중심까지 거리로 변환해 주는 transform( ) 메서드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인덱스가 100인 샘플에 transform( ) 메서드를 적용</a:t>
            </a:r>
            <a:br>
              <a:rPr lang="en-US"/>
            </a:br>
            <a:r>
              <a:rPr lang="en-US"/>
              <a:t>- 슬라이싱 연산자를 사용해서 (1, 10000) 크기의 배열을 전달</a:t>
            </a:r>
            <a:endParaRPr/>
          </a:p>
          <a:p>
            <a:pPr marL="914400" lvl="2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lang="en-US"/>
            </a:br>
            <a:endParaRPr/>
          </a:p>
        </p:txBody>
      </p:sp>
      <p:sp>
        <p:nvSpPr>
          <p:cNvPr id="461" name="Google Shape;461;p2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k-평균(8)</a:t>
            </a:r>
            <a:endParaRPr/>
          </a:p>
        </p:txBody>
      </p:sp>
      <p:sp>
        <p:nvSpPr>
          <p:cNvPr id="462" name="Google Shape;462;p2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64" name="Google Shape;464;p29"/>
          <p:cNvGraphicFramePr/>
          <p:nvPr/>
        </p:nvGraphicFramePr>
        <p:xfrm>
          <a:off x="1695156" y="2283103"/>
          <a:ext cx="51530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515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draw_fruits(km.cluster_centers_.reshape(-1, 100, 100), ratio=3)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5" name="Google Shape;46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043" y="2738990"/>
            <a:ext cx="5018533" cy="15485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6" name="Google Shape;466;p29"/>
          <p:cNvGraphicFramePr/>
          <p:nvPr/>
        </p:nvGraphicFramePr>
        <p:xfrm>
          <a:off x="1695156" y="5691764"/>
          <a:ext cx="34512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print(km.transform(fruits_2d[100:101]))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7" name="Google Shape;467;p29"/>
          <p:cNvCxnSpPr/>
          <p:nvPr/>
        </p:nvCxnSpPr>
        <p:spPr>
          <a:xfrm>
            <a:off x="5387681" y="5882850"/>
            <a:ext cx="190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8" name="Google Shape;468;p29"/>
          <p:cNvSpPr txBox="1"/>
          <p:nvPr/>
        </p:nvSpPr>
        <p:spPr>
          <a:xfrm>
            <a:off x="5819481" y="5659498"/>
            <a:ext cx="538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[[5267.70439881    8837.37750892     3393.8136117 ]]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487015" y="90884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01: 나의 첫 머신러닝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인공지능, 머신러닝, 딥러닝의 차이점을 이해합니다.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코랩 사용법을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머신러닝 프로그램을 만들고 머신러닝의 기본 작동 원리를 이해합니다.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02: 데이터 다루기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알고리즘에 주입할 데이터를 준비하는 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형태가 알고리즘에 미치는 영향을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03: 회귀 알고리즘과 모델 규제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학습 알고리즘의 한 종류인 회귀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선형 회귀 알고리즘의 장단점을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04: 다양한 분류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로지스틱 회귀, 확률적 경사 하강법과 같은 분류 알고리즘을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분류와 다중 분류의 차이를 이해하고 클래스별 확률을 예측합니다.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05: 트리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 좋고 이해하기 쉬운 트리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알고리즘의 성능을 최대화하기 위한 하이퍼파라미터 튜닝을 실습합니다.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트리를 합쳐 일반화 성능을 높일 수 있는 앙상블 모델을 배웁니다.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클러스터 중심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가장 가까운 클러스터 중심을 예측 클래스로 출력하는 predict( ) 메서드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클러스터 중심을 그려보았을 때 레이블 2는 파인애플. 이미지로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알고리즘이 반복한 횟수는 KMeans 클래스의 n_iter_ 속성에 저장됨</a:t>
            </a:r>
            <a:br>
              <a:rPr lang="en-US"/>
            </a:br>
            <a:endParaRPr/>
          </a:p>
        </p:txBody>
      </p: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k-평균(9)</a:t>
            </a:r>
            <a:endParaRPr/>
          </a:p>
        </p:txBody>
      </p:sp>
      <p:sp>
        <p:nvSpPr>
          <p:cNvPr id="475" name="Google Shape;475;p3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77" name="Google Shape;477;p30"/>
          <p:cNvGraphicFramePr/>
          <p:nvPr/>
        </p:nvGraphicFramePr>
        <p:xfrm>
          <a:off x="1723436" y="2014787"/>
          <a:ext cx="34512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print(km.predict(fruits_2d[100:101]))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8" name="Google Shape;478;p30"/>
          <p:cNvCxnSpPr/>
          <p:nvPr/>
        </p:nvCxnSpPr>
        <p:spPr>
          <a:xfrm>
            <a:off x="5462704" y="2158738"/>
            <a:ext cx="190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9" name="Google Shape;479;p30"/>
          <p:cNvSpPr txBox="1"/>
          <p:nvPr/>
        </p:nvSpPr>
        <p:spPr>
          <a:xfrm>
            <a:off x="6036297" y="1973096"/>
            <a:ext cx="1651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0" name="Google Shape;480;p30"/>
          <p:cNvGraphicFramePr/>
          <p:nvPr/>
        </p:nvGraphicFramePr>
        <p:xfrm>
          <a:off x="1723435" y="2829460"/>
          <a:ext cx="34512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draw_fruits(fruits[100:101])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1" name="Google Shape;481;p30"/>
          <p:cNvCxnSpPr/>
          <p:nvPr/>
        </p:nvCxnSpPr>
        <p:spPr>
          <a:xfrm>
            <a:off x="5462704" y="2969552"/>
            <a:ext cx="190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82" name="Google Shape;48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6297" y="2820031"/>
            <a:ext cx="1206889" cy="12958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3" name="Google Shape;483;p30"/>
          <p:cNvGraphicFramePr/>
          <p:nvPr/>
        </p:nvGraphicFramePr>
        <p:xfrm>
          <a:off x="1723435" y="4875330"/>
          <a:ext cx="34512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print(km.n_iter_)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4" name="Google Shape;484;p30"/>
          <p:cNvCxnSpPr/>
          <p:nvPr/>
        </p:nvCxnSpPr>
        <p:spPr>
          <a:xfrm>
            <a:off x="5462704" y="5053130"/>
            <a:ext cx="190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5" name="Google Shape;485;p30"/>
          <p:cNvSpPr txBox="1"/>
          <p:nvPr/>
        </p:nvSpPr>
        <p:spPr>
          <a:xfrm>
            <a:off x="6036297" y="4878889"/>
            <a:ext cx="83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최적의 k 찾기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k-평균 알고리즘의 단점 중 하나는 클러스터 개수를 사전에 지정해야 한다는 점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엘보우(elbow) 방법: 적절한 클러스터 개수를 찾기 위한 대표적인 방법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이너셔(inertia): k-평균 알고리즘은 클러스터 중심과 클러스터에 속한 샘플 사이 거리의 제곱 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이너셔는 클러스터에 속한 샘플이 얼마나 가깝게 모여 있는지를 나타내는 값</a:t>
            </a:r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k-평균(10)</a:t>
            </a:r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93" name="Google Shape;493;p3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494" name="Google Shape;49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1527" y="3257324"/>
            <a:ext cx="5948947" cy="318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 txBox="1">
            <a:spLocks noGrp="1"/>
          </p:cNvSpPr>
          <p:nvPr>
            <p:ph type="body" idx="1"/>
          </p:nvPr>
        </p:nvSpPr>
        <p:spPr>
          <a:xfrm>
            <a:off x="487015" y="815007"/>
            <a:ext cx="11281052" cy="545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최적의 k 찾기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엘보우(elbow) 방법: 적절한 클러스터 개수를 찾기 위한 대표적인 방법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과일 데이터셋을 사용해 이너셔 계산하기</a:t>
            </a:r>
            <a:endParaRPr/>
          </a:p>
        </p:txBody>
      </p:sp>
      <p:sp>
        <p:nvSpPr>
          <p:cNvPr id="500" name="Google Shape;500;p3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k-평균(11)</a:t>
            </a:r>
            <a:endParaRPr/>
          </a:p>
        </p:txBody>
      </p:sp>
      <p:sp>
        <p:nvSpPr>
          <p:cNvPr id="501" name="Google Shape;501;p3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02" name="Google Shape;502;p3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03" name="Google Shape;503;p32"/>
          <p:cNvGraphicFramePr/>
          <p:nvPr/>
        </p:nvGraphicFramePr>
        <p:xfrm>
          <a:off x="1666875" y="2211086"/>
          <a:ext cx="4004000" cy="15849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0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1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inertia = []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for k in range(2, 7):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km = KMeans(n_clusters=k,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km.fit(fruits_2d)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Inertia.append(km.inertia_)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plt.plot(range(2, 7), inertia)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4" name="Google Shape;504;p32"/>
          <p:cNvCxnSpPr/>
          <p:nvPr/>
        </p:nvCxnSpPr>
        <p:spPr>
          <a:xfrm>
            <a:off x="5955506" y="3037132"/>
            <a:ext cx="28098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505" name="Google Shape;50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4207" y="2107228"/>
            <a:ext cx="3925781" cy="265042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2"/>
          <p:cNvSpPr txBox="1"/>
          <p:nvPr/>
        </p:nvSpPr>
        <p:spPr>
          <a:xfrm>
            <a:off x="5454912" y="4999881"/>
            <a:ext cx="6977062" cy="103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200"/>
              <a:buFont typeface="Malgun Gothic"/>
              <a:buChar char="▲"/>
            </a:pPr>
            <a:r>
              <a:rPr lang="en-US" sz="12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이 그래프에서는 꺾이는 지점이 뚜렷하지는 않지만, k = 3에서 그래프의 기울기가 </a:t>
            </a:r>
            <a:br>
              <a:rPr lang="en-US" sz="12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조금 바뀐 것을 볼 수 있음</a:t>
            </a:r>
            <a:br>
              <a:rPr lang="en-US" sz="12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엘보우 지점보다 클러스터 개수가 많아지면 이너셔의 변화가 줄어들면서 군집 효과도 줄어듬</a:t>
            </a:r>
            <a:br>
              <a:rPr lang="en-US" sz="12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하지만 이 그래프에서는 이런 지점이 명확하지는 않음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과일을 자동으로 분류하기(문제해결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타깃값을 모르는 척하고 자동으로 사진을 클러스터로 모을 수 있는 군집 알고리즘이 필요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k-평균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transform( ) 메서드: 각 샘플에서 각 클러스터까지의 거리를 하나의 특성으로 활용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predict( ) 메서드에서 새로운 샘플에 대해 가장 가까운 클러스터를 예측값으로 출력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최적의 클러스터 개수 k를 알아내기 위해 클러스터가 얼마나 밀집되어 있는지 나타내는 이너셔를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이너셔가 더 이상 크게 줄어들지 않는다면 클러스터 개수를 더 늘리는 것은 효과가 없음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엘보우 방법: 클러스터 개수를 늘리면서 반복하여 KMeans 알고리즘을 훈련하고 이너셔가 줄어드는 </a:t>
            </a:r>
            <a:br>
              <a:rPr lang="en-US"/>
            </a:br>
            <a:r>
              <a:rPr lang="en-US"/>
              <a:t>속도가 꺾이는 지점을 최적의 클러스터 개수로 결정</a:t>
            </a:r>
            <a:endParaRPr/>
          </a:p>
        </p:txBody>
      </p:sp>
      <p:sp>
        <p:nvSpPr>
          <p:cNvPr id="512" name="Google Shape;512;p3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k-평균(12)</a:t>
            </a:r>
            <a:endParaRPr/>
          </a:p>
        </p:txBody>
      </p:sp>
      <p:sp>
        <p:nvSpPr>
          <p:cNvPr id="513" name="Google Shape;513;p3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14" name="Google Shape;514;p3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마무리(1)</a:t>
            </a:r>
            <a:endParaRPr/>
          </a:p>
        </p:txBody>
      </p:sp>
      <p:sp>
        <p:nvSpPr>
          <p:cNvPr id="520" name="Google Shape;520;p3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21" name="Google Shape;521;p3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⁃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k-평균 알고리즘은 처음에 랜덤하게 클러스터 중심을 정하고 클러스터를 만듦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클러스터의 중심을 이동하고 다시 클러스터를 만드는 식으로 반복해서 최적의 클러스터를 구성하는 알고리즘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⁃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 중심은 k-평균 알고리즘이 만든 클러스터에 속한 샘플의 특성 평균값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센트로이드(centroid)라고도 부름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가장 가까운 클러스터 중심을 샘플의 또 다른 특성으로 사용하거나 새로운 샘플에 대한 예측으로 활용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⁃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엘보우 방법은 최적의 클러스터 개수를 정하는 방법 중 하나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이너셔는 클러스터 중심과 샘플 사이 거리의 제곱 합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클러스터 개수에 따라 이너셔 감소가 꺾이는 지점이 적절한 클러스터 개수 k가 될 수 있음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그래프의 모양을 따서 엘보우 방법이라고 부름</a:t>
            </a:r>
            <a:endParaRPr b="0" i="0" u="none" strike="noStrike">
              <a:solidFill>
                <a:srgbClr val="221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마무리(2)</a:t>
            </a:r>
            <a:endParaRPr/>
          </a:p>
        </p:txBody>
      </p:sp>
      <p:sp>
        <p:nvSpPr>
          <p:cNvPr id="528" name="Google Shape;528;p3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29" name="Google Shape;529;p3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Kmeans: k-평균 알고리즘 클래스</a:t>
            </a:r>
            <a:endParaRPr/>
          </a:p>
        </p:txBody>
      </p:sp>
      <p:sp>
        <p:nvSpPr>
          <p:cNvPr id="530" name="Google Shape;530;p3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6-2 확인 문제</a:t>
            </a:r>
            <a:endParaRPr/>
          </a:p>
        </p:txBody>
      </p:sp>
      <p:sp>
        <p:nvSpPr>
          <p:cNvPr id="536" name="Google Shape;536;p3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37" name="Google Shape;537;p3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k-평균 알고리즘에서 클러스터를 표현하는 방법이 아닌것은?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클러스터에 속한 샘플의 평균	</a:t>
            </a:r>
            <a:br>
              <a:rPr lang="en-US"/>
            </a:br>
            <a:r>
              <a:rPr lang="en-US"/>
              <a:t>② 클러스터 중심		</a:t>
            </a:r>
            <a:br>
              <a:rPr lang="en-US"/>
            </a:br>
            <a:r>
              <a:rPr lang="en-US"/>
              <a:t>③ 센트로이드			</a:t>
            </a:r>
            <a:br>
              <a:rPr lang="en-US"/>
            </a:br>
            <a:r>
              <a:rPr lang="en-US"/>
              <a:t>④ 클러스터에 속한 샘플 개수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/>
          </a:p>
          <a:p>
            <a:pPr marL="3429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k-평균에서 최적의 클러스터 개수는 어떻게 정할 수 있나?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엘보우 방법을 사용해 이너셔의 감소 정도가 꺾이는 클러스터 개수를 찾는다	</a:t>
            </a:r>
            <a:br>
              <a:rPr lang="en-US"/>
            </a:br>
            <a:r>
              <a:rPr lang="en-US"/>
              <a:t>② 랜덤하게 클러스터 개수를 정해서 k-평균 알고리즘을 훈련하고 가장 낮은 이너셔가 나오는 </a:t>
            </a:r>
            <a:br>
              <a:rPr lang="en-US"/>
            </a:br>
            <a:r>
              <a:rPr lang="en-US"/>
              <a:t>    클러스터 개수를 찾는다</a:t>
            </a:r>
            <a:br>
              <a:rPr lang="en-US"/>
            </a:br>
            <a:r>
              <a:rPr lang="en-US"/>
              <a:t>③ 훈련 데이터를 모두 조사하여 몇 개의 클러스터가 나올 수 있는지 직접 확인</a:t>
            </a:r>
            <a:br>
              <a:rPr lang="en-US"/>
            </a:br>
            <a:r>
              <a:rPr lang="en-US"/>
              <a:t>④ 교차 검증을 사용하여 최적의 클러스터 개수를 찾는다</a:t>
            </a:r>
            <a:endParaRPr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538" name="Google Shape;538;p3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차원과 차원 축소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특성은 데이터가 가진 속성. 과일 사진의 경우 10,000개의 픽셀은 10,000개의 특성이 있는 셈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머신러닝에서는 이런 특성을 차원(dimension)이라고도 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10,000개의 특성은 결국 10,000개의 차원이라는 건데 이 차원을 줄일 수 있다면 저장 공간을 크게 절약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차원 축소(dimensionality reduction)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차원 축소는 데이터를 가장 잘 나타내는 일부 특성을 선택하여 데이터 크기를 줄이고 지도 학습 모델의 성능을 향상시킬 수 있는 방법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또한 줄어든 차원에서 다시 원본 차원(예를 들어 과일 사진의 경우 10,000개의 차원)으로 손실을 최대한 줄이면서 복원할 수도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주성분 분석(principal component analysis, PCA)은 대표적인 차원 축소 알고리즘</a:t>
            </a:r>
            <a:endParaRPr/>
          </a:p>
        </p:txBody>
      </p:sp>
      <p:sp>
        <p:nvSpPr>
          <p:cNvPr id="544" name="Google Shape;544;p3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분석(1)</a:t>
            </a:r>
            <a:endParaRPr/>
          </a:p>
        </p:txBody>
      </p:sp>
      <p:sp>
        <p:nvSpPr>
          <p:cNvPr id="545" name="Google Shape;545;p3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46" name="Google Shape;546;p3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>
            <a:spLocks noGrp="1"/>
          </p:cNvSpPr>
          <p:nvPr>
            <p:ph type="body" idx="1"/>
          </p:nvPr>
        </p:nvSpPr>
        <p:spPr>
          <a:xfrm>
            <a:off x="487014" y="815007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주성분 분석 소개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주성분 분석(PCA)은 데이터에 있는 분산이 큰 방향을 찾는 것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분산이 큰 방향을 찾은 직선이 원점에서 출발한다면 두 원소로 이루어진 벡터로 표현 가능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주성분 벡터의 원소 개수는 원본 데이터셋에 있는 특성 개수와 같음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원본 데이터는 주성분을 사용해 차원을 줄일 수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주성분은 원본 차원과 같고 주성분으로 바꾼 데이터는 차원이 줄어듦</a:t>
            </a:r>
            <a:endParaRPr/>
          </a:p>
        </p:txBody>
      </p:sp>
      <p:sp>
        <p:nvSpPr>
          <p:cNvPr id="552" name="Google Shape;552;p3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분석(2)</a:t>
            </a:r>
            <a:endParaRPr/>
          </a:p>
        </p:txBody>
      </p:sp>
      <p:sp>
        <p:nvSpPr>
          <p:cNvPr id="553" name="Google Shape;553;p3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54" name="Google Shape;554;p3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55" name="Google Shape;55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412426"/>
            <a:ext cx="3073400" cy="2401094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8"/>
          <p:cNvSpPr txBox="1"/>
          <p:nvPr/>
        </p:nvSpPr>
        <p:spPr>
          <a:xfrm>
            <a:off x="2697163" y="5889719"/>
            <a:ext cx="6724650" cy="59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[노트]실제로 사이킷런의 PCA 모델을 훈련하면 자동으로 특성마다 평균값을 빼서 원점에 맞춰 줌. 따라서 우리가 수동으로 데이터를 원점에 맞출 필요가 없음</a:t>
            </a:r>
            <a:endParaRPr/>
          </a:p>
        </p:txBody>
      </p:sp>
      <p:pic>
        <p:nvPicPr>
          <p:cNvPr id="557" name="Google Shape;55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0841" y="3424464"/>
            <a:ext cx="3073400" cy="242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6501" y="3363162"/>
            <a:ext cx="3011316" cy="2401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PCA 클래스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이전 절과 마찬가지로 과일 사진 데이터를 다운로드하여 넘파이 배열로 적재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PCA 클래스로 주성분 분석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배열의 크기 확인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draw_fruits( ) 함수를 사용해서 주성분 그리기</a:t>
            </a:r>
            <a:endParaRPr/>
          </a:p>
        </p:txBody>
      </p:sp>
      <p:sp>
        <p:nvSpPr>
          <p:cNvPr id="564" name="Google Shape;564;p3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분석(3)</a:t>
            </a:r>
            <a:endParaRPr/>
          </a:p>
        </p:txBody>
      </p:sp>
      <p:sp>
        <p:nvSpPr>
          <p:cNvPr id="565" name="Google Shape;565;p3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66" name="Google Shape;566;p3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67" name="Google Shape;567;p39"/>
          <p:cNvGraphicFramePr/>
          <p:nvPr/>
        </p:nvGraphicFramePr>
        <p:xfrm>
          <a:off x="1705777" y="1883972"/>
          <a:ext cx="4429125" cy="94489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!wget https://bit.ly/fruits_300 -O fruits_300.npy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fruits = np.load('fruits_300.npy')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fruits_2d = fruits.reshape(-1, 100*100)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8" name="Google Shape;568;p39"/>
          <p:cNvGraphicFramePr/>
          <p:nvPr/>
        </p:nvGraphicFramePr>
        <p:xfrm>
          <a:off x="1705777" y="4362862"/>
          <a:ext cx="32083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2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print(pca.components_.shape)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9" name="Google Shape;569;p39"/>
          <p:cNvGraphicFramePr/>
          <p:nvPr/>
        </p:nvGraphicFramePr>
        <p:xfrm>
          <a:off x="1705777" y="3275996"/>
          <a:ext cx="4429125" cy="73153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sklearn.decomposition import PCA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pca = PCA(n_components=50)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pca.fit(fruits_2d)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0" name="Google Shape;570;p39"/>
          <p:cNvCxnSpPr/>
          <p:nvPr/>
        </p:nvCxnSpPr>
        <p:spPr>
          <a:xfrm>
            <a:off x="5169686" y="4495877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1" name="Google Shape;571;p39"/>
          <p:cNvSpPr txBox="1"/>
          <p:nvPr/>
        </p:nvSpPr>
        <p:spPr>
          <a:xfrm>
            <a:off x="5610261" y="4296582"/>
            <a:ext cx="1644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(50, 10000)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2" name="Google Shape;572;p39"/>
          <p:cNvGraphicFramePr/>
          <p:nvPr/>
        </p:nvGraphicFramePr>
        <p:xfrm>
          <a:off x="1705777" y="5129376"/>
          <a:ext cx="4307500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3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draw_fruits(pca.components_.reshape(-1, 100, 100))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3" name="Google Shape;573;p39"/>
          <p:cNvCxnSpPr/>
          <p:nvPr/>
        </p:nvCxnSpPr>
        <p:spPr>
          <a:xfrm rot="10800000" flipH="1">
            <a:off x="6230447" y="5281776"/>
            <a:ext cx="490864" cy="1641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574" name="Google Shape;57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5777" y="4524332"/>
            <a:ext cx="3937000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92" name="Google Shape;192;p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487015" y="88982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06: 비지도 학습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타깃이 없는 데이터를 사용하는 비지도 학습과 대표적인 알고리즘을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군집 알고리즘인 k-평균과 DBSCAN을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차원 축소 알고리즘인 주성분 분석(PCA)을 배웁니다.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07: 딥러닝을 시작합니다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딥러닝의 핵심 알고리즘인 인공 신경망을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인공 신경망 라이브러리인 텐서플로와 케라스를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 신경망 모델의 훈련을 돕는 도구를 익힙니다.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08: 이미지를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분류 문제에 뛰어난 성능을 발휘하는 합성곱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합성곱 신경망을 만들어 패션 MNIST 데이터에서 성능을 평가해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 층의 필터와 활성화 출력을 시각화하여 합성곱 신경망이 학습한 내용을 고찰해 봅니다.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09: 텍스트를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텍스트와 시계열 데이터 같은 순차 데이터에 잘 맞는 순환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기본적인 순환 신경망에서 고급 순환 신경망을 만들어 영화 감상평을 분류하는 작업에 적용해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 신경망에서 발생하는 문제점과 이를 극복하기 위한 해결책을 살펴봅니다.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PCA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원본 데이터를 주성분에 투영하여 특성의 개수를 10,000개에서 50개로 줄일 수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PCA의 transform( ) 메서드를 사용해 원본 데이터의 차원을 50으로 축소</a:t>
            </a:r>
            <a:endParaRPr/>
          </a:p>
        </p:txBody>
      </p:sp>
      <p:sp>
        <p:nvSpPr>
          <p:cNvPr id="580" name="Google Shape;580;p4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분석(4)</a:t>
            </a:r>
            <a:endParaRPr/>
          </a:p>
        </p:txBody>
      </p:sp>
      <p:sp>
        <p:nvSpPr>
          <p:cNvPr id="581" name="Google Shape;581;p4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82" name="Google Shape;582;p4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83" name="Google Shape;583;p40"/>
          <p:cNvGraphicFramePr/>
          <p:nvPr/>
        </p:nvGraphicFramePr>
        <p:xfrm>
          <a:off x="1695156" y="3200719"/>
          <a:ext cx="3208325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2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fruits_pca = pca.transform(fruits_2d)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print(fruits_pca.shape)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4" name="Google Shape;584;p40"/>
          <p:cNvCxnSpPr/>
          <p:nvPr/>
        </p:nvCxnSpPr>
        <p:spPr>
          <a:xfrm>
            <a:off x="5328748" y="3447854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5" name="Google Shape;585;p40"/>
          <p:cNvSpPr txBox="1"/>
          <p:nvPr/>
        </p:nvSpPr>
        <p:spPr>
          <a:xfrm>
            <a:off x="5936675" y="3258909"/>
            <a:ext cx="1644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(300, 50)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6" name="Google Shape;586;p40"/>
          <p:cNvGraphicFramePr/>
          <p:nvPr/>
        </p:nvGraphicFramePr>
        <p:xfrm>
          <a:off x="1695156" y="2490351"/>
          <a:ext cx="32083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2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print(fruits_2d.shape)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7" name="Google Shape;587;p40"/>
          <p:cNvCxnSpPr/>
          <p:nvPr/>
        </p:nvCxnSpPr>
        <p:spPr>
          <a:xfrm>
            <a:off x="5328748" y="2629512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8" name="Google Shape;588;p40"/>
          <p:cNvSpPr txBox="1"/>
          <p:nvPr/>
        </p:nvSpPr>
        <p:spPr>
          <a:xfrm>
            <a:off x="5936675" y="2451385"/>
            <a:ext cx="1644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(300, 10000)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6017899" y="3758656"/>
            <a:ext cx="24240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데이터가 1/200으로 축소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1"/>
          <p:cNvSpPr txBox="1">
            <a:spLocks noGrp="1"/>
          </p:cNvSpPr>
          <p:nvPr>
            <p:ph type="body" idx="1"/>
          </p:nvPr>
        </p:nvSpPr>
        <p:spPr>
          <a:xfrm>
            <a:off x="487014" y="815007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원본 데이터 재구성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inverse_transform( ) 메서드를 사요애, 앞서 50개의 차원으로 축소한 fruits_pca 데이터를 전달해 </a:t>
            </a:r>
            <a:br>
              <a:rPr lang="en-US"/>
            </a:br>
            <a:r>
              <a:rPr lang="en-US"/>
              <a:t>10,000개의 특성을 복원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100 × 100 크기로 바꾸어 100개씩 나누어 출력</a:t>
            </a:r>
            <a:endParaRPr/>
          </a:p>
        </p:txBody>
      </p:sp>
      <p:sp>
        <p:nvSpPr>
          <p:cNvPr id="595" name="Google Shape;595;p4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분석(5)</a:t>
            </a:r>
            <a:endParaRPr/>
          </a:p>
        </p:txBody>
      </p:sp>
      <p:sp>
        <p:nvSpPr>
          <p:cNvPr id="596" name="Google Shape;596;p4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97" name="Google Shape;597;p4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98" name="Google Shape;598;p41"/>
          <p:cNvGraphicFramePr/>
          <p:nvPr/>
        </p:nvGraphicFramePr>
        <p:xfrm>
          <a:off x="1750786" y="2009454"/>
          <a:ext cx="4307500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3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fruits_inverse = pca.inverse_transform(fruits_pca)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print(fruits_inverse.shape)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9" name="Google Shape;599;p41"/>
          <p:cNvCxnSpPr/>
          <p:nvPr/>
        </p:nvCxnSpPr>
        <p:spPr>
          <a:xfrm>
            <a:off x="6314750" y="2258710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0" name="Google Shape;600;p41"/>
          <p:cNvSpPr txBox="1"/>
          <p:nvPr/>
        </p:nvSpPr>
        <p:spPr>
          <a:xfrm>
            <a:off x="6901408" y="2074044"/>
            <a:ext cx="1644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(300, 10000)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1" name="Google Shape;601;p41"/>
          <p:cNvGraphicFramePr/>
          <p:nvPr/>
        </p:nvGraphicFramePr>
        <p:xfrm>
          <a:off x="1750786" y="3166991"/>
          <a:ext cx="4307500" cy="115825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3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fruits_reconstruct = fruits_inverse.reshape(-1, 100, 100)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for start in [0, 100, 200]: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draw_fruits(fruits_reconstruct[start:start+100])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print("\n")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2" name="Google Shape;602;p41"/>
          <p:cNvCxnSpPr/>
          <p:nvPr/>
        </p:nvCxnSpPr>
        <p:spPr>
          <a:xfrm>
            <a:off x="6314750" y="3639431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03" name="Google Shape;60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2731" y="4306291"/>
            <a:ext cx="6586538" cy="207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설명된 분산(explained variance)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주성분이 원본 데이터의 분산을 얼마나 잘 나타내는지 기록한 값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PCA 클래스의 explained_variance_ratio_에 각 주성분의 설명된 분산 비율이 기록</a:t>
            </a:r>
            <a:br>
              <a:rPr lang="en-US"/>
            </a:br>
            <a:r>
              <a:rPr lang="en-US"/>
              <a:t>- 첫 번째 주성분의 설명된 분산이 가장 큼</a:t>
            </a:r>
            <a:br>
              <a:rPr lang="en-US"/>
            </a:br>
            <a:r>
              <a:rPr lang="en-US"/>
              <a:t>- 분산 비율을 모두 더하면 50개의 주성분으로 표현하고 있는 총 분산 비율을 얻을 수 있음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맷플롯립의 plot( ) 함수로 설명된 분산을 그래프로 출력</a:t>
            </a:r>
            <a:endParaRPr/>
          </a:p>
        </p:txBody>
      </p:sp>
      <p:sp>
        <p:nvSpPr>
          <p:cNvPr id="609" name="Google Shape;609;p4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분석(6)</a:t>
            </a:r>
            <a:endParaRPr/>
          </a:p>
        </p:txBody>
      </p:sp>
      <p:sp>
        <p:nvSpPr>
          <p:cNvPr id="610" name="Google Shape;610;p4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11" name="Google Shape;611;p4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12" name="Google Shape;612;p42"/>
          <p:cNvGraphicFramePr/>
          <p:nvPr/>
        </p:nvGraphicFramePr>
        <p:xfrm>
          <a:off x="1861573" y="2964501"/>
          <a:ext cx="4307500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30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print(np.sum(pca.explained_variance_ratio_))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3" name="Google Shape;613;p42"/>
          <p:cNvCxnSpPr/>
          <p:nvPr/>
        </p:nvCxnSpPr>
        <p:spPr>
          <a:xfrm>
            <a:off x="6381637" y="3116901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4" name="Google Shape;614;p42"/>
          <p:cNvSpPr txBox="1"/>
          <p:nvPr/>
        </p:nvSpPr>
        <p:spPr>
          <a:xfrm>
            <a:off x="6898289" y="2947496"/>
            <a:ext cx="2533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0.9215190262621741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5" name="Google Shape;615;p42"/>
          <p:cNvGraphicFramePr/>
          <p:nvPr/>
        </p:nvGraphicFramePr>
        <p:xfrm>
          <a:off x="1761143" y="3783637"/>
          <a:ext cx="3413125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41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plt.plot(pca.explained_variance_ratio_)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6" name="Google Shape;616;p42"/>
          <p:cNvCxnSpPr/>
          <p:nvPr/>
        </p:nvCxnSpPr>
        <p:spPr>
          <a:xfrm>
            <a:off x="5549232" y="4014726"/>
            <a:ext cx="3302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17" name="Google Shape;61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210" y="3830234"/>
            <a:ext cx="3958258" cy="267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다른 알고리즘과 함께 사용하기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과일 사진 원본 데이터와 PCA로 축소한 데이터를 지도 학습에 적용해 보고 차이점 관찰 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3개의 과일 사진을 분류를 위해 사이킷런의 LogisticRegression 모델 만들기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77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사과를 0, 파인애플을 1, 바나나를 2로 지정하여, 100개의 0, 100개의 1, 100개의 2로 이루어진 </a:t>
            </a:r>
            <a:br>
              <a:rPr lang="en-US"/>
            </a:br>
            <a:r>
              <a:rPr lang="en-US"/>
              <a:t>타깃 데이터 만들기</a:t>
            </a:r>
            <a:endParaRPr/>
          </a:p>
          <a:p>
            <a:pPr marL="1143000" lvl="2" indent="-158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cross_validate( )로 교차 검증 수행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587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PCA로 축소한 fruits_pca를 사용했을 때와 비교</a:t>
            </a:r>
            <a:endParaRPr/>
          </a:p>
        </p:txBody>
      </p:sp>
      <p:sp>
        <p:nvSpPr>
          <p:cNvPr id="623" name="Google Shape;623;p4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분석(7)</a:t>
            </a:r>
            <a:endParaRPr/>
          </a:p>
        </p:txBody>
      </p:sp>
      <p:sp>
        <p:nvSpPr>
          <p:cNvPr id="624" name="Google Shape;624;p4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25" name="Google Shape;625;p4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26" name="Google Shape;626;p43"/>
          <p:cNvGraphicFramePr/>
          <p:nvPr/>
        </p:nvGraphicFramePr>
        <p:xfrm>
          <a:off x="1685435" y="3433367"/>
          <a:ext cx="42894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target = np.array([0]*100 + [1]*100 + [2]*100)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7" name="Google Shape;627;p43"/>
          <p:cNvGraphicFramePr/>
          <p:nvPr/>
        </p:nvGraphicFramePr>
        <p:xfrm>
          <a:off x="1685435" y="2239033"/>
          <a:ext cx="4681550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6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sklearn.linear_model import LogisticRegression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 = LogisticRegression()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8" name="Google Shape;628;p43"/>
          <p:cNvGraphicFramePr/>
          <p:nvPr/>
        </p:nvGraphicFramePr>
        <p:xfrm>
          <a:off x="1685435" y="4086022"/>
          <a:ext cx="4289425" cy="94489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cross_validate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scores = cross_validate(lr, fruits_2d, 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print(np.mean(scores['test_score']))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print(np.mean(scores['fit_time']))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9" name="Google Shape;629;p43"/>
          <p:cNvCxnSpPr/>
          <p:nvPr/>
        </p:nvCxnSpPr>
        <p:spPr>
          <a:xfrm>
            <a:off x="6214574" y="4515927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0" name="Google Shape;630;p43"/>
          <p:cNvSpPr txBox="1"/>
          <p:nvPr/>
        </p:nvSpPr>
        <p:spPr>
          <a:xfrm>
            <a:off x="6646900" y="4160992"/>
            <a:ext cx="34861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0.9966666666666667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0.9422160625457764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1" name="Google Shape;631;p43"/>
          <p:cNvGraphicFramePr/>
          <p:nvPr/>
        </p:nvGraphicFramePr>
        <p:xfrm>
          <a:off x="1685435" y="5405625"/>
          <a:ext cx="4289425" cy="73153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scores = cross_validate(lr, fruits_pca, 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print(np.mean(scores['test_score']))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print(np.mean(scores['fit_time']))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2" name="Google Shape;632;p43"/>
          <p:cNvCxnSpPr/>
          <p:nvPr/>
        </p:nvCxnSpPr>
        <p:spPr>
          <a:xfrm>
            <a:off x="6214574" y="5745623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3" name="Google Shape;633;p43"/>
          <p:cNvSpPr txBox="1"/>
          <p:nvPr/>
        </p:nvSpPr>
        <p:spPr>
          <a:xfrm>
            <a:off x="6646900" y="5404790"/>
            <a:ext cx="34861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0.03256878852844238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43"/>
          <p:cNvSpPr txBox="1"/>
          <p:nvPr/>
        </p:nvSpPr>
        <p:spPr>
          <a:xfrm>
            <a:off x="6646900" y="6098126"/>
            <a:ext cx="4972050" cy="59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 b="0" i="0" u="none" strike="noStrike">
                <a:solidFill>
                  <a:srgbClr val="1C5A25"/>
                </a:solidFill>
                <a:latin typeface="Garamond"/>
                <a:ea typeface="Garamond"/>
                <a:cs typeface="Garamond"/>
                <a:sym typeface="Garamond"/>
              </a:rPr>
              <a:t>50</a:t>
            </a:r>
            <a:r>
              <a:rPr lang="en-US" sz="1400" b="0" i="0" u="none" strike="noStrike">
                <a:solidFill>
                  <a:srgbClr val="1C5A25"/>
                </a:solidFill>
                <a:latin typeface="Arial"/>
                <a:ea typeface="Arial"/>
                <a:cs typeface="Arial"/>
                <a:sym typeface="Arial"/>
              </a:rPr>
              <a:t>개의 특성만 사용했는데도 정확도가 </a:t>
            </a:r>
            <a:r>
              <a:rPr lang="en-US" sz="1400" b="0" i="0" u="none" strike="noStrike">
                <a:solidFill>
                  <a:srgbClr val="1C5A25"/>
                </a:solidFill>
                <a:latin typeface="Garamond"/>
                <a:ea typeface="Garamond"/>
                <a:cs typeface="Garamond"/>
                <a:sym typeface="Garamond"/>
              </a:rPr>
              <a:t>100</a:t>
            </a:r>
            <a:r>
              <a:rPr lang="en-US" sz="1400" b="0" i="0" u="none" strike="noStrike">
                <a:solidFill>
                  <a:srgbClr val="1C5A25"/>
                </a:solidFill>
                <a:latin typeface="Arial"/>
                <a:ea typeface="Arial"/>
                <a:cs typeface="Arial"/>
                <a:sym typeface="Arial"/>
              </a:rPr>
              <a:t>%이고 </a:t>
            </a:r>
            <a:br>
              <a:rPr lang="en-US" sz="1400" b="0" i="0" u="none" strike="noStrike">
                <a:solidFill>
                  <a:srgbClr val="1C5A2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>
                <a:solidFill>
                  <a:srgbClr val="1C5A25"/>
                </a:solidFill>
                <a:latin typeface="Arial"/>
                <a:ea typeface="Arial"/>
                <a:cs typeface="Arial"/>
                <a:sym typeface="Arial"/>
              </a:rPr>
              <a:t>훈련 시간은 </a:t>
            </a:r>
            <a:r>
              <a:rPr lang="en-US" sz="1400" b="0" i="0" u="none" strike="noStrike">
                <a:solidFill>
                  <a:srgbClr val="1C5A25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lang="en-US" sz="1400" b="0" i="0" u="none" strike="noStrike">
                <a:solidFill>
                  <a:srgbClr val="1C5A2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 b="0" i="0" u="none" strike="noStrike">
                <a:solidFill>
                  <a:srgbClr val="1C5A25"/>
                </a:solidFill>
                <a:latin typeface="Garamond"/>
                <a:ea typeface="Garamond"/>
                <a:cs typeface="Garamond"/>
                <a:sym typeface="Garamond"/>
              </a:rPr>
              <a:t>03</a:t>
            </a:r>
            <a:r>
              <a:rPr lang="en-US" sz="1400" b="0" i="0" u="none" strike="noStrike">
                <a:solidFill>
                  <a:srgbClr val="1C5A25"/>
                </a:solidFill>
                <a:latin typeface="Arial"/>
                <a:ea typeface="Arial"/>
                <a:cs typeface="Arial"/>
                <a:sym typeface="Arial"/>
              </a:rPr>
              <a:t>초로 </a:t>
            </a:r>
            <a:r>
              <a:rPr lang="en-US" sz="1400" b="0" i="0" u="none" strike="noStrike">
                <a:solidFill>
                  <a:srgbClr val="1C5A25"/>
                </a:solidFill>
                <a:latin typeface="Garamond"/>
                <a:ea typeface="Garamond"/>
                <a:cs typeface="Garamond"/>
                <a:sym typeface="Garamond"/>
              </a:rPr>
              <a:t>20</a:t>
            </a:r>
            <a:r>
              <a:rPr lang="en-US" sz="1400" b="0" i="0" u="none" strike="noStrike">
                <a:solidFill>
                  <a:srgbClr val="1C5A25"/>
                </a:solidFill>
                <a:latin typeface="Arial"/>
                <a:ea typeface="Arial"/>
                <a:cs typeface="Arial"/>
                <a:sym typeface="Arial"/>
              </a:rPr>
              <a:t>배 이상 감소</a:t>
            </a:r>
            <a:endParaRPr sz="1400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다른 알고리즘과 함께 사용하기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n_components 매개변수에 분산의 비율을 입력하여. 설명된 분산의 50%에 달하는 주성분을 찾도록 </a:t>
            </a:r>
            <a:br>
              <a:rPr lang="en-US"/>
            </a:br>
            <a:r>
              <a:rPr lang="en-US"/>
              <a:t>PCA 모델 만들기</a:t>
            </a:r>
            <a:endParaRPr/>
          </a:p>
          <a:p>
            <a:pPr marL="1143000" lvl="2" indent="-1905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endParaRPr sz="600"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탐색한 주성분 개수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모델로 원본 데이터를 변환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교차 검증의 결과 확인</a:t>
            </a:r>
            <a:endParaRPr/>
          </a:p>
        </p:txBody>
      </p:sp>
      <p:sp>
        <p:nvSpPr>
          <p:cNvPr id="640" name="Google Shape;640;p4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분석(8)</a:t>
            </a:r>
            <a:endParaRPr/>
          </a:p>
        </p:txBody>
      </p:sp>
      <p:sp>
        <p:nvSpPr>
          <p:cNvPr id="641" name="Google Shape;641;p4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42" name="Google Shape;642;p4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43" name="Google Shape;643;p44"/>
          <p:cNvGraphicFramePr/>
          <p:nvPr/>
        </p:nvGraphicFramePr>
        <p:xfrm>
          <a:off x="1722484" y="3300667"/>
          <a:ext cx="42894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print(pca.n_components_)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4" name="Google Shape;644;p44"/>
          <p:cNvCxnSpPr/>
          <p:nvPr/>
        </p:nvCxnSpPr>
        <p:spPr>
          <a:xfrm>
            <a:off x="6322243" y="3457281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5" name="Google Shape;645;p44"/>
          <p:cNvSpPr txBox="1"/>
          <p:nvPr/>
        </p:nvSpPr>
        <p:spPr>
          <a:xfrm>
            <a:off x="6983366" y="3272386"/>
            <a:ext cx="3486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6" name="Google Shape;646;p44"/>
          <p:cNvGraphicFramePr/>
          <p:nvPr/>
        </p:nvGraphicFramePr>
        <p:xfrm>
          <a:off x="1722484" y="2315157"/>
          <a:ext cx="4289425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pca = PCA(n_components=0.5)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pca.fit(fruits_2d)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7" name="Google Shape;647;p44"/>
          <p:cNvGraphicFramePr/>
          <p:nvPr/>
        </p:nvGraphicFramePr>
        <p:xfrm>
          <a:off x="1722484" y="4129293"/>
          <a:ext cx="4289425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fruits_pca = pca.transform(fruits_2d)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print(fruits_pca.shape)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8" name="Google Shape;648;p44"/>
          <p:cNvCxnSpPr/>
          <p:nvPr/>
        </p:nvCxnSpPr>
        <p:spPr>
          <a:xfrm>
            <a:off x="6322243" y="4381586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9" name="Google Shape;649;p44"/>
          <p:cNvSpPr txBox="1"/>
          <p:nvPr/>
        </p:nvSpPr>
        <p:spPr>
          <a:xfrm>
            <a:off x="6983366" y="4187491"/>
            <a:ext cx="3486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(300, 2)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0" name="Google Shape;650;p44"/>
          <p:cNvGraphicFramePr/>
          <p:nvPr/>
        </p:nvGraphicFramePr>
        <p:xfrm>
          <a:off x="1722484" y="5358654"/>
          <a:ext cx="4289425" cy="73153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scores = cross_validate(lr, fruits_pca, 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print(np.mean(scores['test_score']))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print(np.mean(scores['fit_time']))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1" name="Google Shape;651;p44"/>
          <p:cNvCxnSpPr/>
          <p:nvPr/>
        </p:nvCxnSpPr>
        <p:spPr>
          <a:xfrm>
            <a:off x="6322243" y="5697366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2" name="Google Shape;652;p44"/>
          <p:cNvSpPr txBox="1"/>
          <p:nvPr/>
        </p:nvSpPr>
        <p:spPr>
          <a:xfrm>
            <a:off x="6983366" y="5366552"/>
            <a:ext cx="34861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0.9933333333333334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0.04122166633605957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다른 알고리즘과 함께 사용하기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차원 축소된 데이터를 사용해 k-평균 알고리즘으로 클러스터 찾기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KMeans가 찾은 레이블을 사용해 과일 이미지 출력</a:t>
            </a:r>
            <a:endParaRPr/>
          </a:p>
        </p:txBody>
      </p:sp>
      <p:sp>
        <p:nvSpPr>
          <p:cNvPr id="658" name="Google Shape;658;p4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분석(9)</a:t>
            </a:r>
            <a:endParaRPr/>
          </a:p>
        </p:txBody>
      </p:sp>
      <p:sp>
        <p:nvSpPr>
          <p:cNvPr id="659" name="Google Shape;659;p4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60" name="Google Shape;660;p4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61" name="Google Shape;661;p45"/>
          <p:cNvGraphicFramePr/>
          <p:nvPr/>
        </p:nvGraphicFramePr>
        <p:xfrm>
          <a:off x="1705004" y="1878510"/>
          <a:ext cx="4289425" cy="94489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sklearn.cluster import KMeans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km = KMeans(n_clusters=3,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km.fit(fruits_pca)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print(np.unique(km.labels_, return_counts=True))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2" name="Google Shape;662;p45"/>
          <p:cNvCxnSpPr/>
          <p:nvPr/>
        </p:nvCxnSpPr>
        <p:spPr>
          <a:xfrm>
            <a:off x="6174250" y="2297678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3" name="Google Shape;663;p45"/>
          <p:cNvSpPr txBox="1"/>
          <p:nvPr/>
        </p:nvSpPr>
        <p:spPr>
          <a:xfrm>
            <a:off x="6658871" y="2113012"/>
            <a:ext cx="51876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(array([0, 1, 2], dtype=int32), array([ 91, 99, 110]))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4" name="Google Shape;664;p45"/>
          <p:cNvGraphicFramePr/>
          <p:nvPr/>
        </p:nvGraphicFramePr>
        <p:xfrm>
          <a:off x="1705004" y="3335109"/>
          <a:ext cx="4289425" cy="73153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for label in range(0, 3):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draw_fruits(fruits[km.labels_ == label])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print("\n")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5" name="Google Shape;665;p45"/>
          <p:cNvCxnSpPr/>
          <p:nvPr/>
        </p:nvCxnSpPr>
        <p:spPr>
          <a:xfrm>
            <a:off x="6174250" y="3655243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66" name="Google Shape;66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9370" y="4224440"/>
            <a:ext cx="6713261" cy="2262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다른 알고리즘과 함께 사용하기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데이터의 차원을 줄이면 또 하나 얻을 수 있는 장점은 시각화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3개 이하로 차원을 줄이면 화면에 출력하기 비교적 쉬움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fruits_pca 데이터는 2개의 특성이 있기 때문에 2차원으로 표현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앞에서 찾은 km.labels_를 사용해 클러스터별로 나누어 산점도 그리기</a:t>
            </a:r>
            <a:endParaRPr/>
          </a:p>
        </p:txBody>
      </p:sp>
      <p:sp>
        <p:nvSpPr>
          <p:cNvPr id="672" name="Google Shape;672;p4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분석(10)</a:t>
            </a:r>
            <a:endParaRPr/>
          </a:p>
        </p:txBody>
      </p:sp>
      <p:sp>
        <p:nvSpPr>
          <p:cNvPr id="673" name="Google Shape;673;p4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74" name="Google Shape;674;p4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75" name="Google Shape;675;p46"/>
          <p:cNvGraphicFramePr/>
          <p:nvPr/>
        </p:nvGraphicFramePr>
        <p:xfrm>
          <a:off x="1704582" y="3138524"/>
          <a:ext cx="3806825" cy="115825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80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for label in range(0, 3):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data = fruits_pca[km.labels_ == label]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plt.scatter(data[:,0], data[:,1])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plt.legend(['apple', 'banana', 'pineapple'])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6" name="Google Shape;676;p46"/>
          <p:cNvCxnSpPr/>
          <p:nvPr/>
        </p:nvCxnSpPr>
        <p:spPr>
          <a:xfrm>
            <a:off x="5690501" y="3717644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77" name="Google Shape;67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6986" y="3124999"/>
            <a:ext cx="5292725" cy="3374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주성분 분석으로 차원 축소(문제해결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대표적인 비지도 학습 문제 중 하나인 차원 축소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차원 축소를 사용하면 데이터셋의 크기를 줄일 수 있고 비교적 시각화하기 쉬움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또 차원 축소된 데이터를 지도 학습 알고리즘이나 다른 비지도 학습 알고리즘에 재사용하여 성능을 높이거나 훈련 속도를 빠르게 만들 수 있음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학습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PCA 클래스를 사용해 과일 사진 데이터의 특성을 50개로 크게 축소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 개수는 작지만 변환된 데이터는 원본 데이터에 있는 분산의 90% 이상을 표현</a:t>
            </a:r>
            <a:br>
              <a:rPr lang="en-US"/>
            </a:br>
            <a:r>
              <a:rPr lang="en-US"/>
              <a:t>(이를 설명된 분산이라 함)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PCA 클래스는 자동으로 설명된 분산을 계산하여 제공하고, 주성분의 개수를 명시적으로 지정하는 대신 설명된 분산의 비율을 설정하여 원하는 비율만큼 주성분을 찾을 수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PCA 클래스는 변환된 데이터에서 원본 데이터를 복원하는 메서드도 제공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변환된 데이터가 원본 데이터의 분산을 모두 유지하고 있지 않다면 완벽하게 복원되지 않지만 적은 특성으로도 상당 부분의 디테일을 복원할 수 있음</a:t>
            </a:r>
            <a:endParaRPr/>
          </a:p>
        </p:txBody>
      </p:sp>
      <p:sp>
        <p:nvSpPr>
          <p:cNvPr id="683" name="Google Shape;683;p4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주성분 분석(11)</a:t>
            </a:r>
            <a:endParaRPr/>
          </a:p>
        </p:txBody>
      </p:sp>
      <p:sp>
        <p:nvSpPr>
          <p:cNvPr id="684" name="Google Shape;684;p4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85" name="Google Shape;685;p4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마무리(1)</a:t>
            </a:r>
            <a:endParaRPr/>
          </a:p>
        </p:txBody>
      </p:sp>
      <p:sp>
        <p:nvSpPr>
          <p:cNvPr id="691" name="Google Shape;691;p4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692" name="Google Shape;692;p4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⁃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차원 축소는 원본 데이터의 특성을 적은 수의 새로운 특성으로 변환하는 비지도 학습의 한 종류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차원 축소는 저장 공간을 줄이고 시각화하기 쉬움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또한 다른 알고리즘의 성능을 높일 수도 있음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⁃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주성분 분석은 차원 축소 알고리즘의 하나로 데이터에서 가장 분산이 큰 방향을 찾는 방법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이런 방향을 주성분이라고 함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원본 데이터를 주성분에 투영하여 새로운 특성을 만들 수 있음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일반적으로 주성분은 원본 데이터에 있는 특성 개수보다 적음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⁃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설명된 분산은 주성분 분석에서 주성분이 얼마나 원본 데이터의 분산을 잘 나타내는지 기록한 것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사이킷런의 PCA 클래스는 주성분 개수나 설명된 분산의 비율을 지정하여 주성분 분석을 수행할 수 있음</a:t>
            </a:r>
            <a:endParaRPr b="0" i="0" u="none" strike="noStrike">
              <a:solidFill>
                <a:srgbClr val="221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4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마무리(2)</a:t>
            </a:r>
            <a:endParaRPr/>
          </a:p>
        </p:txBody>
      </p:sp>
      <p:sp>
        <p:nvSpPr>
          <p:cNvPr id="699" name="Google Shape;699;p4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700" name="Google Shape;700;p4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PCA: 주성분 분석을 수행하는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</a:pPr>
            <a:r>
              <a:rPr lang="en-US"/>
              <a:t>n_components: 주성분의 개수를 지정. 기본값은 None으로 샘플 개수와 특성 개수 중에 작은 것의 값을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</a:pPr>
            <a:r>
              <a:rPr lang="en-US"/>
              <a:t>random_state: 넘파이 난수 시드 값을 지정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</a:pPr>
            <a:r>
              <a:rPr lang="en-US"/>
              <a:t>components_: 훈련 세트에서 찾은 주성분이 저장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</a:pPr>
            <a:r>
              <a:rPr lang="en-US"/>
              <a:t>explained_variance_: 설명된 분산이 저장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</a:pPr>
            <a:r>
              <a:rPr lang="en-US"/>
              <a:t>explained_variance_ratio_: 설명된 분산의 비율이 저장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</a:pPr>
            <a:r>
              <a:rPr lang="en-US"/>
              <a:t>inverse_transform( ) 메서드: transform( ) 메서드로 차원을 축소시킨 데이터를 다시 원본 차원으로 복원</a:t>
            </a:r>
            <a:endParaRPr/>
          </a:p>
        </p:txBody>
      </p:sp>
      <p:sp>
        <p:nvSpPr>
          <p:cNvPr id="701" name="Google Shape;701;p4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5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4294967295"/>
          </p:nvPr>
        </p:nvSpPr>
        <p:spPr>
          <a:xfrm>
            <a:off x="720000" y="1440000"/>
            <a:ext cx="11280775" cy="13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CHAPTER 06 비지도 학습</a:t>
            </a:r>
            <a:br>
              <a:rPr lang="en-US"/>
            </a:br>
            <a:endParaRPr sz="2000"/>
          </a:p>
        </p:txBody>
      </p:sp>
      <p:sp>
        <p:nvSpPr>
          <p:cNvPr id="202" name="Google Shape;202;p5"/>
          <p:cNvSpPr txBox="1"/>
          <p:nvPr/>
        </p:nvSpPr>
        <p:spPr>
          <a:xfrm>
            <a:off x="720000" y="2671200"/>
            <a:ext cx="10034954" cy="286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6-1	군집 알고리즘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6-2 	k-평균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6-3 	주성분 분석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6-3 확인 문제</a:t>
            </a:r>
            <a:endParaRPr/>
          </a:p>
        </p:txBody>
      </p:sp>
      <p:sp>
        <p:nvSpPr>
          <p:cNvPr id="707" name="Google Shape;707;p5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708" name="Google Shape;708;p5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0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샘플 개수가 1,000개이고 특성 개수는 100개인 데이터셋이 있다. 즉 이 데이터셋의 크기는 (1000, 100). 이 데이터를 사이킷런의 PCA 클래스를 사용해 10개의 주성분을 찾아 변환</a:t>
            </a:r>
            <a:br>
              <a:rPr lang="en-US"/>
            </a:br>
            <a:r>
              <a:rPr lang="en-US"/>
              <a:t>했을 때, 변환된 데이터셋의 크기는 얼마일까?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(1000, 10)	</a:t>
            </a:r>
            <a:br>
              <a:rPr lang="en-US"/>
            </a:br>
            <a:r>
              <a:rPr lang="en-US"/>
              <a:t>② (10, 1000)		</a:t>
            </a:r>
            <a:br>
              <a:rPr lang="en-US"/>
            </a:br>
            <a:r>
              <a:rPr lang="en-US"/>
              <a:t>③ (10, 10)			</a:t>
            </a:r>
            <a:br>
              <a:rPr lang="en-US"/>
            </a:br>
            <a:r>
              <a:rPr lang="en-US"/>
              <a:t>④ (1000, 1000)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/>
          </a:p>
          <a:p>
            <a:pPr marL="3429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위 문제에서 설명된 분산이 가장 큰 주성분은 몇 번째인가?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첫 번째 주성분	</a:t>
            </a:r>
            <a:br>
              <a:rPr lang="en-US"/>
            </a:br>
            <a:r>
              <a:rPr lang="en-US"/>
              <a:t>② 다섯 번째 주성분</a:t>
            </a:r>
            <a:br>
              <a:rPr lang="en-US"/>
            </a:br>
            <a:r>
              <a:rPr lang="en-US"/>
              <a:t>③ 열 번째 주성분</a:t>
            </a:r>
            <a:br>
              <a:rPr lang="en-US"/>
            </a:br>
            <a:r>
              <a:rPr lang="en-US"/>
              <a:t>④ 알 수 없음</a:t>
            </a:r>
            <a:endParaRPr/>
          </a:p>
        </p:txBody>
      </p:sp>
      <p:sp>
        <p:nvSpPr>
          <p:cNvPr id="709" name="Google Shape;709;p5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691200" y="1558800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600"/>
              <a:buNone/>
            </a:pPr>
            <a:r>
              <a:rPr lang="en-US" sz="3600" b="1"/>
              <a:t>CHAPTER 06 비지도 학습</a:t>
            </a:r>
            <a:endParaRPr sz="3600" b="1"/>
          </a:p>
        </p:txBody>
      </p:sp>
      <p:sp>
        <p:nvSpPr>
          <p:cNvPr id="209" name="Google Shape;209;p6"/>
          <p:cNvSpPr txBox="1"/>
          <p:nvPr/>
        </p:nvSpPr>
        <p:spPr>
          <a:xfrm>
            <a:off x="691200" y="3430800"/>
            <a:ext cx="10328031" cy="199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학습목표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타깃이 없는 데이터를 사용하는 비지도 학습과 대표적인 알고리즘을 소개합니다.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대표적인 군집 알고리즘인 k-평균과 DBSCAN을 배웁니다.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대표적인 차원 축소 알고리즘인 주성분 분석(PCA)을 배웁니다.</a:t>
            </a:r>
            <a:endParaRPr/>
          </a:p>
        </p:txBody>
      </p:sp>
      <p:sp>
        <p:nvSpPr>
          <p:cNvPr id="210" name="Google Shape;210;p6"/>
          <p:cNvSpPr txBox="1"/>
          <p:nvPr/>
        </p:nvSpPr>
        <p:spPr>
          <a:xfrm>
            <a:off x="691200" y="2710800"/>
            <a:ext cx="5071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06436"/>
                </a:solidFill>
                <a:latin typeface="Calibri"/>
                <a:ea typeface="Calibri"/>
                <a:cs typeface="Calibri"/>
                <a:sym typeface="Calibri"/>
              </a:rPr>
              <a:t>비슷한 과일끼리 모으자!</a:t>
            </a:r>
            <a:endParaRPr sz="1800" b="1">
              <a:solidFill>
                <a:srgbClr val="F06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타깃을 모르는 비지도 학습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타깃을 모르는 사진을 종류별로 분류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타깃이 없을 때 사용하는 머신러닝 알고리즘이 비지도 학습(unsupervised learning)</a:t>
            </a:r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알고리즘(1)</a:t>
            </a:r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219" name="Google Shape;2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4535" y="2534086"/>
            <a:ext cx="9662929" cy="371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과일 사진 데이터 준비하기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준비한 과일 데이터는 사과, 바나나, 파인애플을 담고 있는 흑백 사진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데이터는 넘파이 배열의 기본 저장 포맷인 npy 파일로 저장되어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코랩에서 다음 명령을 실행해 파일을 다운로드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넘파이와 맷플롯립 패키지를 임포트</a:t>
            </a:r>
            <a:endParaRPr/>
          </a:p>
          <a:p>
            <a:pPr marL="1143000" lvl="2" indent="-762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넘파이에서 load( ) 메서드에 파일 이름을 전달하여 npy 파일을 로드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fruits 배열의 크기를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알고리즘(2)</a:t>
            </a:r>
            <a:endParaRPr/>
          </a:p>
        </p:txBody>
      </p:sp>
      <p:sp>
        <p:nvSpPr>
          <p:cNvPr id="226" name="Google Shape;226;p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28" name="Google Shape;228;p8"/>
          <p:cNvGraphicFramePr/>
          <p:nvPr/>
        </p:nvGraphicFramePr>
        <p:xfrm>
          <a:off x="1714009" y="2793819"/>
          <a:ext cx="42132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1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!wget https://bit.ly/fruits_300_data -0 fruits_300.npy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9" name="Google Shape;229;p8"/>
          <p:cNvGraphicFramePr/>
          <p:nvPr/>
        </p:nvGraphicFramePr>
        <p:xfrm>
          <a:off x="1714009" y="3602936"/>
          <a:ext cx="4213225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1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matplotlib.pyplot as plt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0" name="Google Shape;230;p8"/>
          <p:cNvGraphicFramePr/>
          <p:nvPr/>
        </p:nvGraphicFramePr>
        <p:xfrm>
          <a:off x="1714009" y="4578278"/>
          <a:ext cx="42132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421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fruits = np.load('fruits_300.npy')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1" name="Google Shape;231;p8"/>
          <p:cNvGraphicFramePr/>
          <p:nvPr/>
        </p:nvGraphicFramePr>
        <p:xfrm>
          <a:off x="1714009" y="5409205"/>
          <a:ext cx="37433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374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print(fruits.shape)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2" name="Google Shape;232;p8"/>
          <p:cNvCxnSpPr/>
          <p:nvPr/>
        </p:nvCxnSpPr>
        <p:spPr>
          <a:xfrm>
            <a:off x="5761949" y="5555853"/>
            <a:ext cx="44608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8"/>
          <p:cNvSpPr txBox="1"/>
          <p:nvPr/>
        </p:nvSpPr>
        <p:spPr>
          <a:xfrm>
            <a:off x="6725234" y="5371187"/>
            <a:ext cx="19062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(300,   100,   100)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6320992" y="5884711"/>
            <a:ext cx="30728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(샘플갯수, 이미지 높이, 이미지 너비)</a:t>
            </a:r>
            <a:endParaRPr sz="1400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0737" y="3602936"/>
            <a:ext cx="2790994" cy="208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과일 사진 데이터 준비하기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첫 번째 이미지의 첫 번째 행에 들어 있는 픽셀 100개 값을 출력</a:t>
            </a:r>
            <a:br>
              <a:rPr lang="en-US"/>
            </a:br>
            <a:r>
              <a:rPr lang="en-US"/>
              <a:t>흑백 사진을 담고 있으므로 0~255의 정숫값을 가짐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맷플롯립의 imshow( ) 함수를 사용하여 넘파이 배열로 저장된 이미지를 구현</a:t>
            </a:r>
            <a:br>
              <a:rPr lang="en-US"/>
            </a:br>
            <a:r>
              <a:rPr lang="en-US"/>
              <a:t>흑백 이미지이므로 cmap 매개변수를 ‘gray’로 지정</a:t>
            </a:r>
            <a:endParaRPr/>
          </a:p>
        </p:txBody>
      </p:sp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6-1 군집 알고리즘(3)</a:t>
            </a:r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3" name="Google Shape;243;p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44" name="Google Shape;244;p9"/>
          <p:cNvGraphicFramePr/>
          <p:nvPr/>
        </p:nvGraphicFramePr>
        <p:xfrm>
          <a:off x="1718575" y="2299725"/>
          <a:ext cx="2016125" cy="30481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print(fruits[0, 0, :])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5" name="Google Shape;245;p9"/>
          <p:cNvCxnSpPr/>
          <p:nvPr/>
        </p:nvCxnSpPr>
        <p:spPr>
          <a:xfrm>
            <a:off x="3910904" y="2452125"/>
            <a:ext cx="44608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27" y="2280281"/>
            <a:ext cx="7159625" cy="19860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9"/>
          <p:cNvGraphicFramePr/>
          <p:nvPr/>
        </p:nvGraphicFramePr>
        <p:xfrm>
          <a:off x="1718575" y="5277313"/>
          <a:ext cx="2944375" cy="518170"/>
        </p:xfrm>
        <a:graphic>
          <a:graphicData uri="http://schemas.openxmlformats.org/drawingml/2006/table">
            <a:tbl>
              <a:tblPr firstRow="1" bandRow="1">
                <a:noFill/>
                <a:tableStyleId>{E7A7DC6B-47FC-4C8D-A809-68F8707783E2}</a:tableStyleId>
              </a:tblPr>
              <a:tblGrid>
                <a:gridCol w="294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plt.imshow(fruits[0], cmap='gray')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8" name="Google Shape;248;p9"/>
          <p:cNvCxnSpPr/>
          <p:nvPr/>
        </p:nvCxnSpPr>
        <p:spPr>
          <a:xfrm>
            <a:off x="5489264" y="5520684"/>
            <a:ext cx="44608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49" name="Google Shape;2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5980" y="5043340"/>
            <a:ext cx="1757505" cy="181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rgbClr val="000000"/>
      </a:dk1>
      <a:lt1>
        <a:srgbClr val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5337</Words>
  <Application>Microsoft Office PowerPoint</Application>
  <PresentationFormat>와이드스크린</PresentationFormat>
  <Paragraphs>684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Noto Sans Symbols</vt:lpstr>
      <vt:lpstr>Malgun Gothic</vt:lpstr>
      <vt:lpstr>Garamond</vt:lpstr>
      <vt:lpstr>Arial</vt:lpstr>
      <vt:lpstr>Calibri</vt:lpstr>
      <vt:lpstr>Office 테마</vt:lpstr>
      <vt:lpstr>혼자 공부하는 머신러닝+딥러닝 (개정판)</vt:lpstr>
      <vt:lpstr>PowerPoint 프레젠테이션</vt:lpstr>
      <vt:lpstr>이 책의 학습 목표</vt:lpstr>
      <vt:lpstr>이 책의 학습 목표</vt:lpstr>
      <vt:lpstr>Contents</vt:lpstr>
      <vt:lpstr>PowerPoint 프레젠테이션</vt:lpstr>
      <vt:lpstr>SECTION 6-1 군집 알고리즘(1)</vt:lpstr>
      <vt:lpstr>SECTION 6-1 군집 알고리즘(2)</vt:lpstr>
      <vt:lpstr>SECTION 6-1 군집 알고리즘(3)</vt:lpstr>
      <vt:lpstr>SECTION 6-1 군집 알고리즘(4)</vt:lpstr>
      <vt:lpstr>SECTION 6-1 군집 알고리즘(5)</vt:lpstr>
      <vt:lpstr>SECTION 6-1 군집 알고리즘(6)</vt:lpstr>
      <vt:lpstr>SECTION 6-1 군집 알고리즘(7)</vt:lpstr>
      <vt:lpstr>SECTION 6-1 군집 알고리즘(8)</vt:lpstr>
      <vt:lpstr>SECTION 6-1 군집 알고리즘(9)</vt:lpstr>
      <vt:lpstr>SECTION 6-1 군집 알고리즘(10)</vt:lpstr>
      <vt:lpstr>SECTION 6-1 군집 알고리즘(11)</vt:lpstr>
      <vt:lpstr>SECTION 6-1 군집 알고리즘(12)</vt:lpstr>
      <vt:lpstr>SECTION 6-1 군집 알고리즘(13)</vt:lpstr>
      <vt:lpstr>SECTION 6-1 마무리</vt:lpstr>
      <vt:lpstr>SECTION 6-1 확인 문제</vt:lpstr>
      <vt:lpstr>SECTION 6-2 k-평균(1)</vt:lpstr>
      <vt:lpstr>SECTION 6-2 k-평균(2)</vt:lpstr>
      <vt:lpstr>SECTION 6-2 k-평균(3)</vt:lpstr>
      <vt:lpstr>SECTION 6-2 k-평균(4)</vt:lpstr>
      <vt:lpstr>SECTION 6-2 k-평균(5)</vt:lpstr>
      <vt:lpstr>SECTION 6-2 k-평균(6)</vt:lpstr>
      <vt:lpstr>SECTION 6-2 k-평균(7)</vt:lpstr>
      <vt:lpstr>SECTION 6-2 k-평균(8)</vt:lpstr>
      <vt:lpstr>SECTION 6-2 k-평균(9)</vt:lpstr>
      <vt:lpstr>SECTION 6-2 k-평균(10)</vt:lpstr>
      <vt:lpstr>SECTION 6-2 k-평균(11)</vt:lpstr>
      <vt:lpstr>SECTION 6-2 k-평균(12)</vt:lpstr>
      <vt:lpstr>SECTION 6-2 마무리(1)</vt:lpstr>
      <vt:lpstr>SECTION 6-2 마무리(2)</vt:lpstr>
      <vt:lpstr>SECTION 6-2 확인 문제</vt:lpstr>
      <vt:lpstr>SECTION 6-3 주성분 분석(1)</vt:lpstr>
      <vt:lpstr>SECTION 6-3 주성분 분석(2)</vt:lpstr>
      <vt:lpstr>SECTION 6-3 주성분 분석(3)</vt:lpstr>
      <vt:lpstr>SECTION 6-3 주성분 분석(4)</vt:lpstr>
      <vt:lpstr>SECTION 6-3 주성분 분석(5)</vt:lpstr>
      <vt:lpstr>SECTION 6-3 주성분 분석(6)</vt:lpstr>
      <vt:lpstr>SECTION 6-3 주성분 분석(7)</vt:lpstr>
      <vt:lpstr>SECTION 6-3 주성분 분석(8)</vt:lpstr>
      <vt:lpstr>SECTION 6-3 주성분 분석(9)</vt:lpstr>
      <vt:lpstr>SECTION 6-3 주성분 분석(10)</vt:lpstr>
      <vt:lpstr>SECTION 6-3 주성분 분석(11)</vt:lpstr>
      <vt:lpstr>SECTION 6-3 마무리(1)</vt:lpstr>
      <vt:lpstr>SECTION 6-3 마무리(2)</vt:lpstr>
      <vt:lpstr>SECTION 6-3 확인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마케팅팀</dc:creator>
  <cp:lastModifiedBy>이재영(Robot)</cp:lastModifiedBy>
  <cp:revision>3</cp:revision>
  <dcterms:created xsi:type="dcterms:W3CDTF">2020-01-31T07:25:46Z</dcterms:created>
  <dcterms:modified xsi:type="dcterms:W3CDTF">2025-07-23T14:58:09Z</dcterms:modified>
</cp:coreProperties>
</file>