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459" r:id="rId2"/>
    <p:sldId id="509" r:id="rId3"/>
    <p:sldId id="473" r:id="rId4"/>
    <p:sldId id="474" r:id="rId5"/>
    <p:sldId id="475" r:id="rId6"/>
    <p:sldId id="476" r:id="rId7"/>
    <p:sldId id="477" r:id="rId8"/>
    <p:sldId id="478" r:id="rId9"/>
    <p:sldId id="479" r:id="rId10"/>
    <p:sldId id="480" r:id="rId11"/>
    <p:sldId id="481" r:id="rId12"/>
    <p:sldId id="482" r:id="rId13"/>
    <p:sldId id="490" r:id="rId14"/>
    <p:sldId id="491" r:id="rId15"/>
    <p:sldId id="485" r:id="rId16"/>
    <p:sldId id="492" r:id="rId17"/>
    <p:sldId id="489" r:id="rId18"/>
    <p:sldId id="315" r:id="rId19"/>
    <p:sldId id="316" r:id="rId20"/>
    <p:sldId id="493" r:id="rId21"/>
    <p:sldId id="318" r:id="rId22"/>
    <p:sldId id="319" r:id="rId23"/>
    <p:sldId id="320" r:id="rId24"/>
    <p:sldId id="321" r:id="rId25"/>
    <p:sldId id="494" r:id="rId26"/>
    <p:sldId id="498" r:id="rId27"/>
    <p:sldId id="499" r:id="rId28"/>
    <p:sldId id="508" r:id="rId29"/>
    <p:sldId id="497" r:id="rId30"/>
    <p:sldId id="375" r:id="rId31"/>
    <p:sldId id="376" r:id="rId32"/>
    <p:sldId id="377" r:id="rId33"/>
    <p:sldId id="513" r:id="rId34"/>
    <p:sldId id="495" r:id="rId35"/>
    <p:sldId id="500" r:id="rId36"/>
    <p:sldId id="501" r:id="rId37"/>
    <p:sldId id="502" r:id="rId38"/>
    <p:sldId id="503" r:id="rId39"/>
    <p:sldId id="327" r:id="rId40"/>
    <p:sldId id="510" r:id="rId41"/>
    <p:sldId id="328" r:id="rId42"/>
    <p:sldId id="329" r:id="rId43"/>
    <p:sldId id="330" r:id="rId44"/>
    <p:sldId id="331" r:id="rId45"/>
    <p:sldId id="332" r:id="rId46"/>
    <p:sldId id="333" r:id="rId47"/>
    <p:sldId id="334" r:id="rId48"/>
    <p:sldId id="511" r:id="rId49"/>
    <p:sldId id="336" r:id="rId50"/>
    <p:sldId id="504" r:id="rId51"/>
    <p:sldId id="512" r:id="rId52"/>
  </p:sldIdLst>
  <p:sldSz cx="9144000" cy="6858000" type="screen4x3"/>
  <p:notesSz cx="7099300" cy="10234613"/>
  <p:defaultTextStyle>
    <a:defPPr>
      <a:defRPr lang="ko-K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맑은 고딕" pitchFamily="50" charset="-127"/>
        <a:ea typeface="맑은 고딕" pitchFamily="50" charset="-127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F8155"/>
    <a:srgbClr val="1F412A"/>
    <a:srgbClr val="0BEB20"/>
    <a:srgbClr val="87F992"/>
    <a:srgbClr val="FFEEB9"/>
    <a:srgbClr val="AFDC7E"/>
    <a:srgbClr val="FFD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83" autoAdjust="0"/>
  </p:normalViewPr>
  <p:slideViewPr>
    <p:cSldViewPr snapToGrid="0">
      <p:cViewPr varScale="1">
        <p:scale>
          <a:sx n="96" d="100"/>
          <a:sy n="96" d="100"/>
        </p:scale>
        <p:origin x="9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099" cy="511175"/>
          </a:xfrm>
          <a:prstGeom prst="rect">
            <a:avLst/>
          </a:prstGeom>
        </p:spPr>
        <p:txBody>
          <a:bodyPr vert="horz" lIns="91424" tIns="45713" rIns="91424" bIns="45713" rtlCol="0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1615" y="1"/>
            <a:ext cx="3076098" cy="511175"/>
          </a:xfrm>
          <a:prstGeom prst="rect">
            <a:avLst/>
          </a:prstGeom>
        </p:spPr>
        <p:txBody>
          <a:bodyPr vert="horz" lIns="91424" tIns="45713" rIns="91424" bIns="45713" rtlCol="0"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721851"/>
            <a:ext cx="3076099" cy="511175"/>
          </a:xfrm>
          <a:prstGeom prst="rect">
            <a:avLst/>
          </a:prstGeom>
        </p:spPr>
        <p:txBody>
          <a:bodyPr vert="horz" lIns="91424" tIns="45713" rIns="91424" bIns="45713" rtlCol="0" anchor="b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ko-KR" altLang="en-US" smtClean="0"/>
              <a:t>충북대 인공지능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1615" y="9721851"/>
            <a:ext cx="3076098" cy="511175"/>
          </a:xfrm>
          <a:prstGeom prst="rect">
            <a:avLst/>
          </a:prstGeom>
        </p:spPr>
        <p:txBody>
          <a:bodyPr vert="horz" lIns="91424" tIns="45713" rIns="91424" bIns="45713" rtlCol="0" anchor="b"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772C309-A46A-49FE-B761-9F9B03FCF4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6390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099" cy="511175"/>
          </a:xfrm>
          <a:prstGeom prst="rect">
            <a:avLst/>
          </a:prstGeom>
        </p:spPr>
        <p:txBody>
          <a:bodyPr vert="horz" lIns="99031" tIns="49515" rIns="99031" bIns="49515" rtlCol="0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1615" y="1"/>
            <a:ext cx="3076098" cy="511175"/>
          </a:xfrm>
          <a:prstGeom prst="rect">
            <a:avLst/>
          </a:prstGeom>
        </p:spPr>
        <p:txBody>
          <a:bodyPr vert="horz" lIns="99031" tIns="49515" rIns="99031" bIns="49515" rtlCol="0"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sz="14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31" tIns="49515" rIns="99031" bIns="49515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723" y="4860925"/>
            <a:ext cx="5679440" cy="4605338"/>
          </a:xfrm>
          <a:prstGeom prst="rect">
            <a:avLst/>
          </a:prstGeom>
        </p:spPr>
        <p:txBody>
          <a:bodyPr vert="horz" lIns="99031" tIns="49515" rIns="99031" bIns="49515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851"/>
            <a:ext cx="3076099" cy="511175"/>
          </a:xfrm>
          <a:prstGeom prst="rect">
            <a:avLst/>
          </a:prstGeom>
        </p:spPr>
        <p:txBody>
          <a:bodyPr vert="horz" lIns="99031" tIns="49515" rIns="99031" bIns="49515" rtlCol="0" anchor="b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ko-KR" altLang="en-US" smtClean="0"/>
              <a:t>충북대 인공지능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1615" y="9721851"/>
            <a:ext cx="3076098" cy="511175"/>
          </a:xfrm>
          <a:prstGeom prst="rect">
            <a:avLst/>
          </a:prstGeom>
        </p:spPr>
        <p:txBody>
          <a:bodyPr vert="horz" lIns="99031" tIns="49515" rIns="99031" bIns="49515" rtlCol="0" anchor="b"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sz="14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10DA64A-DB91-4A4A-B9A6-3B256695C67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6878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dic.naver.com/enkrEntry.nhn?entryId=7519e955e7d04eae9ba35d7a1afbeac7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945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A211997-F4A9-4A36-8A2A-1983CA8E6F47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ko-KR" alt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충북대 인공지능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898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55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955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451EE7B-64D1-4816-AA4D-B11A4D43FD6D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ko-KR" alt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충북대 인공지능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663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66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smtClean="0"/>
              <a:t>-1/2 log</a:t>
            </a:r>
            <a:r>
              <a:rPr lang="ko-KR" altLang="en-US" smtClean="0"/>
              <a:t> </a:t>
            </a:r>
            <a:r>
              <a:rPr lang="en-US" altLang="ko-KR" smtClean="0"/>
              <a:t>(1/2) – 1/2( log1/2) = 1</a:t>
            </a:r>
          </a:p>
          <a:p>
            <a:pPr>
              <a:spcBef>
                <a:spcPct val="0"/>
              </a:spcBef>
            </a:pPr>
            <a:r>
              <a:rPr lang="en-US" altLang="ko-KR" smtClean="0"/>
              <a:t>-1/4 log(1/4) – ¼ log(1/4) – ¼ log(1/4) – ¼ log(1/4) = 2</a:t>
            </a:r>
            <a:endParaRPr lang="ko-KR" altLang="en-US" smtClean="0"/>
          </a:p>
        </p:txBody>
      </p:sp>
      <p:sp>
        <p:nvSpPr>
          <p:cNvPr id="1966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7A3BD56-DED4-412B-B928-5C465B589EB1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ko-KR" alt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충북대 인공지능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043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76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b="1" u="sng" smtClean="0">
                <a:hlinkClick r:id="rId3"/>
              </a:rPr>
              <a:t>ensemble</a:t>
            </a:r>
            <a:r>
              <a:rPr lang="ko-KR" altLang="en-US" smtClean="0"/>
              <a:t> 미국식 </a:t>
            </a:r>
            <a:r>
              <a:rPr lang="en-US" altLang="ko-KR" smtClean="0"/>
              <a:t>[ɑ:n</a:t>
            </a:r>
            <a:r>
              <a:rPr lang="en-US" altLang="ko-KR" baseline="30000" smtClean="0"/>
              <a:t>|</a:t>
            </a:r>
            <a:r>
              <a:rPr lang="en-US" altLang="ko-KR" smtClean="0"/>
              <a:t>sɑ:mbl] </a:t>
            </a:r>
            <a:r>
              <a:rPr lang="ko-KR" altLang="en-US" smtClean="0"/>
              <a:t> 영국식 </a:t>
            </a:r>
            <a:r>
              <a:rPr lang="en-US" altLang="ko-KR" smtClean="0"/>
              <a:t>[ɒn</a:t>
            </a:r>
            <a:r>
              <a:rPr lang="en-US" altLang="ko-KR" baseline="30000" smtClean="0"/>
              <a:t>|</a:t>
            </a:r>
            <a:r>
              <a:rPr lang="en-US" altLang="ko-KR" smtClean="0"/>
              <a:t>sɒmbl] </a:t>
            </a:r>
            <a:r>
              <a:rPr lang="ko-KR" altLang="en-US" smtClean="0"/>
              <a:t> 중요</a:t>
            </a:r>
            <a:r>
              <a:rPr lang="en-US" altLang="ko-KR" smtClean="0"/>
              <a:t>1. (</a:t>
            </a:r>
            <a:r>
              <a:rPr lang="ko-KR" altLang="en-US" smtClean="0"/>
              <a:t>소규모의</a:t>
            </a:r>
            <a:r>
              <a:rPr lang="en-US" altLang="ko-KR" smtClean="0"/>
              <a:t>) </a:t>
            </a:r>
            <a:r>
              <a:rPr lang="ko-KR" altLang="en-US" smtClean="0"/>
              <a:t>합주단</a:t>
            </a:r>
            <a:r>
              <a:rPr lang="en-US" altLang="ko-KR" smtClean="0"/>
              <a:t>, </a:t>
            </a:r>
            <a:r>
              <a:rPr lang="ko-KR" altLang="en-US" smtClean="0"/>
              <a:t>앙상블</a:t>
            </a:r>
            <a:br>
              <a:rPr lang="ko-KR" altLang="en-US" smtClean="0"/>
            </a:br>
            <a:r>
              <a:rPr lang="en-US" altLang="ko-KR" smtClean="0"/>
              <a:t>2. </a:t>
            </a:r>
            <a:r>
              <a:rPr lang="ko-KR" altLang="en-US" smtClean="0"/>
              <a:t>총체</a:t>
            </a:r>
            <a:r>
              <a:rPr lang="en-US" altLang="ko-KR" smtClean="0"/>
              <a:t>(</a:t>
            </a:r>
            <a:r>
              <a:rPr lang="ko-KR" altLang="en-US" smtClean="0"/>
              <a:t>總體</a:t>
            </a:r>
            <a:r>
              <a:rPr lang="en-US" altLang="ko-KR" smtClean="0"/>
              <a:t>)</a:t>
            </a:r>
            <a:br>
              <a:rPr lang="en-US" altLang="ko-KR" smtClean="0"/>
            </a:br>
            <a:r>
              <a:rPr lang="en-US" altLang="ko-KR" smtClean="0"/>
              <a:t>3. </a:t>
            </a:r>
            <a:r>
              <a:rPr lang="ko-KR" altLang="en-US" smtClean="0"/>
              <a:t>앙상블</a:t>
            </a:r>
            <a:r>
              <a:rPr lang="en-US" altLang="ko-KR" smtClean="0"/>
              <a:t>(</a:t>
            </a:r>
            <a:r>
              <a:rPr lang="ko-KR" altLang="en-US" smtClean="0"/>
              <a:t>한 벌로 맞춰 입게 지은 옷</a:t>
            </a:r>
            <a:r>
              <a:rPr lang="en-US" altLang="ko-KR" smtClean="0"/>
              <a:t>)</a:t>
            </a:r>
            <a:endParaRPr lang="en-US" altLang="en-US" smtClean="0">
              <a:ea typeface="맑은 고딕" pitchFamily="50" charset="-127"/>
            </a:endParaRPr>
          </a:p>
        </p:txBody>
      </p:sp>
      <p:sp>
        <p:nvSpPr>
          <p:cNvPr id="19763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470364D-43BC-4CE1-A839-13AAED7FE5B2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ko-KR" alt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충북대 인공지능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488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충북대 인공지능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0DA64A-DB91-4A4A-B9A6-3B256695C676}" type="slidenum">
              <a:rPr lang="ko-KR" altLang="en-US" smtClean="0"/>
              <a:pPr>
                <a:defRPr/>
              </a:pPr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973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86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altLang="ko-KR" smtClean="0"/>
              <a:t> polymer, ceramic, metal </a:t>
            </a:r>
          </a:p>
          <a:p>
            <a:pPr>
              <a:spcBef>
                <a:spcPct val="0"/>
              </a:spcBef>
            </a:pPr>
            <a:endParaRPr lang="ko-KR" altLang="en-US" smtClean="0"/>
          </a:p>
        </p:txBody>
      </p:sp>
      <p:sp>
        <p:nvSpPr>
          <p:cNvPr id="1986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3033593-7ED0-45B9-8CFF-8ADA8313E541}" type="slidenum">
              <a:rPr lang="ko-KR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ko-KR" alt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mtClean="0"/>
              <a:t>충북대 인공지능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695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147D7-25D8-4A32-B73C-787CB08FBC62}" type="datetimeFigureOut">
              <a:rPr lang="ko-KR" altLang="en-US"/>
              <a:pPr>
                <a:defRPr/>
              </a:pPr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0D953-1184-4279-9ECA-4B651518001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217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11643-DC1E-4182-9663-6BD5B680E116}" type="datetimeFigureOut">
              <a:rPr lang="ko-KR" altLang="en-US"/>
              <a:pPr>
                <a:defRPr/>
              </a:pPr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4DD2D-8319-4358-A67F-124A585E3DA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93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55263-93CD-4821-B7B4-E94DDDFD2A35}" type="datetimeFigureOut">
              <a:rPr lang="ko-KR" altLang="en-US"/>
              <a:pPr>
                <a:defRPr/>
              </a:pPr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03B9C2-341F-4E8E-81EA-4C7A2629113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507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>
              <a:defRPr sz="3200" b="1"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rmAutofit/>
          </a:bodyPr>
          <a:lstStyle>
            <a:lvl1pPr>
              <a:buFont typeface="Wingdings" pitchFamily="2" charset="2"/>
              <a:buChar char="v"/>
              <a:defRPr sz="2000"/>
            </a:lvl1pPr>
            <a:lvl2pPr>
              <a:buFont typeface="Wingdings" pitchFamily="2" charset="2"/>
              <a:buChar char="§"/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28679D-1827-4CEB-B47F-50B03C8446B2}" type="datetimeFigureOut">
              <a:rPr lang="ko-KR" altLang="en-US"/>
              <a:pPr>
                <a:defRPr/>
              </a:pPr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ECA4B-68BF-44C0-8B58-213A36B3C9B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6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1723B-E318-443A-936B-F5113964516D}" type="datetimeFigureOut">
              <a:rPr lang="ko-KR" altLang="en-US"/>
              <a:pPr>
                <a:defRPr/>
              </a:pPr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9CF26-D412-4605-AC4F-FF3204AD02D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46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33D13-7E02-4DB3-8C48-9A4D198E9E15}" type="datetimeFigureOut">
              <a:rPr lang="ko-KR" altLang="en-US"/>
              <a:pPr>
                <a:defRPr/>
              </a:pPr>
              <a:t>2018-09-18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93C4C-67CC-42E4-850B-D525676BEF7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49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A254D-11FD-45F5-B54C-9BCE6653859D}" type="datetimeFigureOut">
              <a:rPr lang="ko-KR" altLang="en-US"/>
              <a:pPr>
                <a:defRPr/>
              </a:pPr>
              <a:t>2018-09-18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7D92D-0247-4553-92AB-C6B5E508CD1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31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1F075-EC53-4B42-BA14-E1C10A07DE49}" type="datetimeFigureOut">
              <a:rPr lang="ko-KR" altLang="en-US"/>
              <a:pPr>
                <a:defRPr/>
              </a:pPr>
              <a:t>2018-09-18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05699-6E36-48E7-B79C-51C59CA8625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92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BA8066-0E87-40A6-891A-53B3B1588B8B}" type="datetimeFigureOut">
              <a:rPr lang="ko-KR" altLang="en-US"/>
              <a:pPr>
                <a:defRPr/>
              </a:pPr>
              <a:t>2018-09-18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C3814-B29F-4390-82C0-7AA607D83A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88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CC3BB9-D077-49F9-BBA6-DEC90A17419B}" type="datetimeFigureOut">
              <a:rPr lang="ko-KR" altLang="en-US"/>
              <a:pPr>
                <a:defRPr/>
              </a:pPr>
              <a:t>2018-09-18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2DCB1-88AA-44EA-B994-69D19F5E776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14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E1565-317C-443E-BFD8-088C73ECAF51}" type="datetimeFigureOut">
              <a:rPr lang="ko-KR" altLang="en-US"/>
              <a:pPr>
                <a:defRPr/>
              </a:pPr>
              <a:t>2018-09-18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42FA9-391A-4563-B2B6-A2B9FC5000A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83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 latinLnBrk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6C85D00-C2BE-43D4-8ED5-B7B7A4AA4C57}" type="datetimeFigureOut">
              <a:rPr lang="ko-KR" altLang="en-US"/>
              <a:pPr>
                <a:defRPr/>
              </a:pPr>
              <a:t>2018-09-18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 latinLnBrk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 latinLnBrk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3602801-3949-4E17-BA6E-0F24299F0F6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9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image" Target="../media/image39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5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6.png"/><Relationship Id="rId3" Type="http://schemas.openxmlformats.org/officeDocument/2006/relationships/image" Target="../media/image15.png"/><Relationship Id="rId21" Type="http://schemas.openxmlformats.org/officeDocument/2006/relationships/image" Target="../media/image43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40.png"/><Relationship Id="rId16" Type="http://schemas.openxmlformats.org/officeDocument/2006/relationships/image" Target="../media/image31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26.png"/><Relationship Id="rId5" Type="http://schemas.openxmlformats.org/officeDocument/2006/relationships/image" Target="../media/image21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41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6.png"/><Relationship Id="rId3" Type="http://schemas.openxmlformats.org/officeDocument/2006/relationships/image" Target="../media/image15.png"/><Relationship Id="rId21" Type="http://schemas.openxmlformats.org/officeDocument/2006/relationships/image" Target="../media/image4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45.png"/><Relationship Id="rId16" Type="http://schemas.openxmlformats.org/officeDocument/2006/relationships/image" Target="../media/image31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26.png"/><Relationship Id="rId5" Type="http://schemas.openxmlformats.org/officeDocument/2006/relationships/image" Target="../media/image21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46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50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26.png"/><Relationship Id="rId5" Type="http://schemas.openxmlformats.org/officeDocument/2006/relationships/image" Target="../media/image21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22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15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56.png"/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55.png"/><Relationship Id="rId2" Type="http://schemas.openxmlformats.org/officeDocument/2006/relationships/image" Target="../media/image54.png"/><Relationship Id="rId16" Type="http://schemas.openxmlformats.org/officeDocument/2006/relationships/image" Target="../media/image32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38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7.emf"/><Relationship Id="rId4" Type="http://schemas.openxmlformats.org/officeDocument/2006/relationships/oleObject" Target="../embeddings/Microsoft_Excel_97-2003_____1.xls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1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65.png"/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64.png"/><Relationship Id="rId2" Type="http://schemas.openxmlformats.org/officeDocument/2006/relationships/image" Target="../media/image63.png"/><Relationship Id="rId16" Type="http://schemas.openxmlformats.org/officeDocument/2006/relationships/image" Target="../media/image32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19" Type="http://schemas.openxmlformats.org/officeDocument/2006/relationships/image" Target="../media/image38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6.emf"/><Relationship Id="rId4" Type="http://schemas.openxmlformats.org/officeDocument/2006/relationships/oleObject" Target="../embeddings/Microsoft_Excel_97-2003_____2.xls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8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6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16217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itchFamily="66" charset="0"/>
                <a:ea typeface="HY견고딕" pitchFamily="18" charset="-127"/>
              </a:rPr>
              <a:t>기계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itchFamily="66" charset="0"/>
                <a:ea typeface="HY견고딕" pitchFamily="18" charset="-127"/>
              </a:rPr>
              <a:t> </a:t>
            </a:r>
            <a:r>
              <a:rPr lang="ko-KR" altLang="en-US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itchFamily="66" charset="0"/>
                <a:ea typeface="HY견고딕" pitchFamily="18" charset="-127"/>
              </a:rPr>
              <a:t>학습</a:t>
            </a: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itchFamily="66" charset="0"/>
                <a:ea typeface="HY견고딕" pitchFamily="18" charset="-127"/>
              </a:rPr>
              <a:t/>
            </a:r>
            <a:b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itchFamily="66" charset="0"/>
                <a:ea typeface="HY견고딕" pitchFamily="18" charset="-127"/>
              </a:rPr>
            </a:br>
            <a: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itchFamily="66" charset="0"/>
                <a:ea typeface="HY견고딕" pitchFamily="18" charset="-127"/>
              </a:rPr>
              <a:t/>
            </a:r>
            <a:br>
              <a:rPr lang="en-US" altLang="ko-KR" sz="3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itchFamily="66" charset="0"/>
                <a:ea typeface="HY견고딕" pitchFamily="18" charset="-127"/>
              </a:rPr>
            </a:b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</a:rPr>
              <a:t>Part II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+mj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5084763"/>
            <a:ext cx="6400800" cy="72072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endParaRPr lang="ko-KR" altLang="en-US" sz="18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6525344"/>
            <a:ext cx="2583415" cy="257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27650"/>
          </a:xfrm>
        </p:spPr>
        <p:txBody>
          <a:bodyPr/>
          <a:lstStyle/>
          <a:p>
            <a:r>
              <a:rPr lang="ko-KR" altLang="en-US" b="1" smtClean="0"/>
              <a:t>학습 데이터의 예</a:t>
            </a:r>
            <a:endParaRPr lang="en-US" altLang="ko-KR" b="1" smtClean="0"/>
          </a:p>
          <a:p>
            <a:pPr lvl="1"/>
            <a:r>
              <a:rPr lang="ko-KR" altLang="en-US" smtClean="0"/>
              <a:t>부류</a:t>
            </a:r>
            <a:r>
              <a:rPr lang="en-US" altLang="ko-KR" smtClean="0"/>
              <a:t>(class) </a:t>
            </a:r>
            <a:r>
              <a:rPr lang="ko-KR" altLang="en-US" smtClean="0"/>
              <a:t>정보가 있는 데이터 </a:t>
            </a:r>
          </a:p>
        </p:txBody>
      </p:sp>
      <p:sp>
        <p:nvSpPr>
          <p:cNvPr id="18435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marL="342900" indent="-342900" fontAlgn="auto">
              <a:spcAft>
                <a:spcPts val="0"/>
              </a:spcAft>
              <a:defRPr/>
            </a:pPr>
            <a:r>
              <a:rPr lang="ko-KR" altLang="en-US" dirty="0" err="1"/>
              <a:t>결정트리</a:t>
            </a:r>
            <a:r>
              <a:rPr lang="en-US" altLang="ko-KR" dirty="0"/>
              <a:t> </a:t>
            </a:r>
            <a:r>
              <a:rPr lang="ko-KR" altLang="en-US"/>
              <a:t>학습 알고리즘</a:t>
            </a:r>
            <a:endParaRPr lang="ko-KR" altLang="en-US" smtClean="0"/>
          </a:p>
        </p:txBody>
      </p:sp>
      <p:pic>
        <p:nvPicPr>
          <p:cNvPr id="53351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913" y="3422650"/>
            <a:ext cx="2068512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타원 22"/>
          <p:cNvSpPr/>
          <p:nvPr/>
        </p:nvSpPr>
        <p:spPr>
          <a:xfrm>
            <a:off x="6662738" y="3352800"/>
            <a:ext cx="2282825" cy="1804988"/>
          </a:xfrm>
          <a:prstGeom prst="ellipse">
            <a:avLst/>
          </a:prstGeom>
          <a:noFill/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525" y="2276475"/>
            <a:ext cx="5886450" cy="4248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내용 개체 틀 2"/>
          <p:cNvSpPr>
            <a:spLocks noGrp="1"/>
          </p:cNvSpPr>
          <p:nvPr>
            <p:ph idx="1"/>
          </p:nvPr>
        </p:nvSpPr>
        <p:spPr>
          <a:xfrm>
            <a:off x="457200" y="1060450"/>
            <a:ext cx="8382000" cy="352425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b="1" dirty="0" smtClean="0"/>
              <a:t>엔트로피 계산</a:t>
            </a:r>
          </a:p>
        </p:txBody>
      </p:sp>
      <p:sp>
        <p:nvSpPr>
          <p:cNvPr id="19459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 err="1"/>
              <a:t>결정트리</a:t>
            </a:r>
            <a:r>
              <a:rPr lang="en-US" altLang="ko-KR" dirty="0"/>
              <a:t> </a:t>
            </a:r>
            <a:r>
              <a:rPr lang="ko-KR" altLang="en-US"/>
              <a:t>학습 알고리즘</a:t>
            </a:r>
            <a:endParaRPr lang="ko-KR" altLang="en-US" dirty="0" smtClean="0"/>
          </a:p>
        </p:txBody>
      </p:sp>
      <p:sp>
        <p:nvSpPr>
          <p:cNvPr id="19461" name="직사각형 19"/>
          <p:cNvSpPr>
            <a:spLocks noChangeArrowheads="1"/>
          </p:cNvSpPr>
          <p:nvPr/>
        </p:nvSpPr>
        <p:spPr bwMode="auto">
          <a:xfrm>
            <a:off x="3986213" y="1895475"/>
            <a:ext cx="4572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auto" latinLnBrk="1" hangingPunct="1">
              <a:spcAft>
                <a:spcPts val="0"/>
              </a:spcAft>
              <a:buClr>
                <a:srgbClr val="FF0000"/>
              </a:buClr>
              <a:buFontTx/>
              <a:buChar char="•"/>
              <a:defRPr/>
            </a:pPr>
            <a:r>
              <a:rPr lang="en-US" altLang="ko-KR" sz="1800" dirty="0" smtClean="0">
                <a:latin typeface="+mn-ea"/>
                <a:ea typeface="+mn-ea"/>
                <a:cs typeface="+mn-cs"/>
              </a:rPr>
              <a:t> </a:t>
            </a:r>
            <a:r>
              <a:rPr lang="sl-SI" altLang="ko-KR" sz="1800" dirty="0" smtClean="0">
                <a:latin typeface="+mn-ea"/>
                <a:ea typeface="+mn-ea"/>
                <a:cs typeface="+mn-cs"/>
              </a:rPr>
              <a:t>9 </a:t>
            </a:r>
            <a:r>
              <a:rPr lang="sl-SI" altLang="ko-KR" sz="1400" dirty="0" smtClean="0">
                <a:latin typeface="+mn-ea"/>
                <a:ea typeface="+mn-ea"/>
                <a:cs typeface="+mn-cs"/>
                <a:sym typeface="Wingdings" panose="05000000000000000000" pitchFamily="2" charset="2"/>
              </a:rPr>
              <a:t></a:t>
            </a:r>
            <a:r>
              <a:rPr lang="en-US" altLang="ko-KR" sz="1800" dirty="0" smtClean="0">
                <a:latin typeface="+mn-ea"/>
                <a:ea typeface="+mn-ea"/>
                <a:cs typeface="+mn-cs"/>
              </a:rPr>
              <a:t> (</a:t>
            </a:r>
            <a:r>
              <a:rPr lang="ko-KR" altLang="en-US" sz="1800" smtClean="0">
                <a:latin typeface="+mn-ea"/>
                <a:ea typeface="+mn-ea"/>
                <a:cs typeface="+mn-cs"/>
              </a:rPr>
              <a:t>사각형</a:t>
            </a:r>
            <a:r>
              <a:rPr lang="en-US" altLang="ko-KR" sz="1800" dirty="0" smtClean="0">
                <a:latin typeface="+mn-ea"/>
                <a:ea typeface="+mn-ea"/>
                <a:cs typeface="+mn-cs"/>
              </a:rPr>
              <a:t>)</a:t>
            </a:r>
          </a:p>
          <a:p>
            <a:pPr eaLnBrk="1" fontAlgn="auto" latinLnBrk="1" hangingPunct="1">
              <a:spcAft>
                <a:spcPts val="0"/>
              </a:spcAft>
              <a:buClr>
                <a:srgbClr val="FF0000"/>
              </a:buClr>
              <a:buFontTx/>
              <a:buChar char="•"/>
              <a:defRPr/>
            </a:pPr>
            <a:r>
              <a:rPr lang="en-US" altLang="ko-KR" sz="1800" dirty="0">
                <a:latin typeface="+mn-ea"/>
                <a:cs typeface="+mn-cs"/>
              </a:rPr>
              <a:t> </a:t>
            </a:r>
            <a:r>
              <a:rPr lang="sl-SI" altLang="ko-KR" sz="1800" dirty="0">
                <a:latin typeface="+mn-ea"/>
                <a:cs typeface="+mn-cs"/>
              </a:rPr>
              <a:t>5</a:t>
            </a:r>
            <a:r>
              <a:rPr lang="en-US" altLang="ko-KR" sz="1800" dirty="0">
                <a:latin typeface="+mn-ea"/>
                <a:cs typeface="+mn-cs"/>
              </a:rPr>
              <a:t> </a:t>
            </a:r>
            <a:r>
              <a:rPr lang="sl-SI" altLang="ko-KR" sz="1800" dirty="0">
                <a:latin typeface="+mn-ea"/>
                <a:cs typeface="+mn-cs"/>
                <a:sym typeface="Symbol" panose="05050102010706020507" pitchFamily="18" charset="2"/>
              </a:rPr>
              <a:t></a:t>
            </a:r>
            <a:r>
              <a:rPr lang="sl-SI" altLang="ko-KR" sz="1800" dirty="0">
                <a:latin typeface="+mn-ea"/>
                <a:cs typeface="+mn-cs"/>
              </a:rPr>
              <a:t> </a:t>
            </a:r>
            <a:r>
              <a:rPr lang="en-US" altLang="ko-KR" sz="1800" dirty="0" smtClean="0">
                <a:latin typeface="+mn-ea"/>
                <a:cs typeface="+mn-cs"/>
              </a:rPr>
              <a:t>(</a:t>
            </a:r>
            <a:r>
              <a:rPr lang="ko-KR" altLang="en-US" sz="1800" smtClean="0">
                <a:latin typeface="+mn-ea"/>
                <a:ea typeface="+mn-ea"/>
                <a:cs typeface="+mn-cs"/>
              </a:rPr>
              <a:t>삼각형</a:t>
            </a:r>
            <a:r>
              <a:rPr lang="en-US" altLang="ko-KR" sz="1800" dirty="0" smtClean="0">
                <a:latin typeface="+mn-ea"/>
                <a:cs typeface="+mn-cs"/>
              </a:rPr>
              <a:t>)</a:t>
            </a:r>
            <a:endParaRPr lang="sl-SI" altLang="ko-KR" sz="1800" dirty="0">
              <a:latin typeface="+mn-ea"/>
              <a:cs typeface="+mn-cs"/>
            </a:endParaRPr>
          </a:p>
        </p:txBody>
      </p:sp>
      <p:sp>
        <p:nvSpPr>
          <p:cNvPr id="21" name="직사각형 20"/>
          <p:cNvSpPr>
            <a:spLocks noChangeArrowheads="1"/>
          </p:cNvSpPr>
          <p:nvPr/>
        </p:nvSpPr>
        <p:spPr bwMode="auto">
          <a:xfrm>
            <a:off x="3994150" y="2967038"/>
            <a:ext cx="36369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fontAlgn="auto" latinLnBrk="1" hangingPunct="1">
              <a:spcAft>
                <a:spcPts val="0"/>
              </a:spcAft>
              <a:buClrTx/>
              <a:buFontTx/>
              <a:buChar char="•"/>
              <a:defRPr/>
            </a:pPr>
            <a:r>
              <a:rPr lang="en-US" altLang="ko-KR" sz="1800" b="1" dirty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8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1800" b="1" dirty="0" err="1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부류별</a:t>
            </a:r>
            <a:r>
              <a:rPr lang="ko-KR" altLang="en-US" sz="18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 </a:t>
            </a:r>
            <a:r>
              <a:rPr lang="ko-KR" altLang="en-US" sz="1800" b="1" dirty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확률</a:t>
            </a:r>
            <a:r>
              <a:rPr lang="en-US" altLang="ko-KR" sz="1800" b="1" dirty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(class </a:t>
            </a:r>
            <a:r>
              <a:rPr lang="sl-SI" altLang="ko-KR" sz="18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probabilit</a:t>
            </a:r>
            <a:r>
              <a:rPr lang="en-US" altLang="ko-KR" sz="18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y)</a:t>
            </a:r>
            <a:endParaRPr lang="sl-SI" altLang="ko-KR" sz="1800" b="1" dirty="0">
              <a:solidFill>
                <a:srgbClr val="0000FF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23" name="직사각형 22"/>
          <p:cNvSpPr>
            <a:spLocks noChangeArrowheads="1"/>
          </p:cNvSpPr>
          <p:nvPr/>
        </p:nvSpPr>
        <p:spPr bwMode="auto">
          <a:xfrm>
            <a:off x="4000500" y="4672013"/>
            <a:ext cx="2419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marL="285750" indent="-285750" eaLnBrk="1" fontAlgn="auto" latinLnBrk="1" hangingPunct="1">
              <a:spcAft>
                <a:spcPts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18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엔트로피</a:t>
            </a:r>
            <a:r>
              <a:rPr lang="en-US" altLang="ko-KR" sz="1800" b="1" dirty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(entropy)</a:t>
            </a:r>
          </a:p>
        </p:txBody>
      </p:sp>
      <p:pic>
        <p:nvPicPr>
          <p:cNvPr id="24" name="Picture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463" y="5835650"/>
            <a:ext cx="384492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280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8" y="2325688"/>
            <a:ext cx="2068512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타원 26"/>
          <p:cNvSpPr/>
          <p:nvPr/>
        </p:nvSpPr>
        <p:spPr>
          <a:xfrm>
            <a:off x="873125" y="2279650"/>
            <a:ext cx="2281238" cy="1803400"/>
          </a:xfrm>
          <a:prstGeom prst="ellipse">
            <a:avLst/>
          </a:prstGeom>
          <a:noFill/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28" name="Picture 205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5165725"/>
            <a:ext cx="2376488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346450"/>
            <a:ext cx="1123950" cy="109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 err="1"/>
              <a:t>결정트리</a:t>
            </a:r>
            <a:r>
              <a:rPr lang="en-US" altLang="ko-KR" dirty="0"/>
              <a:t> </a:t>
            </a:r>
            <a:r>
              <a:rPr lang="ko-KR" altLang="en-US"/>
              <a:t>학습 알고리즘</a:t>
            </a:r>
            <a:endParaRPr lang="ko-KR" altLang="en-US" smtClean="0"/>
          </a:p>
        </p:txBody>
      </p:sp>
      <p:sp>
        <p:nvSpPr>
          <p:cNvPr id="20483" name="내용 개체 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3"/>
            <a:stretch>
              <a:fillRect l="-593" t="-572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pic>
        <p:nvPicPr>
          <p:cNvPr id="55300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513" y="1698625"/>
            <a:ext cx="2068512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4106863"/>
            <a:ext cx="4857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타원 53"/>
          <p:cNvSpPr/>
          <p:nvPr/>
        </p:nvSpPr>
        <p:spPr>
          <a:xfrm>
            <a:off x="3487738" y="3973513"/>
            <a:ext cx="1417637" cy="1355725"/>
          </a:xfrm>
          <a:prstGeom prst="ellipse">
            <a:avLst/>
          </a:prstGeom>
          <a:noFill/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0" y="4267200"/>
            <a:ext cx="4381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238" y="4895850"/>
            <a:ext cx="504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75" y="4183063"/>
            <a:ext cx="4000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075" y="4206875"/>
            <a:ext cx="3905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013" y="4733925"/>
            <a:ext cx="409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075" y="4721225"/>
            <a:ext cx="4286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364038"/>
            <a:ext cx="4762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0" y="3995738"/>
            <a:ext cx="4857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349750"/>
            <a:ext cx="4000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00" y="4783138"/>
            <a:ext cx="4191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1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388" y="4797425"/>
            <a:ext cx="4762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" name="TextBox 72"/>
          <p:cNvSpPr txBox="1">
            <a:spLocks noChangeArrowheads="1"/>
          </p:cNvSpPr>
          <p:nvPr/>
        </p:nvSpPr>
        <p:spPr bwMode="auto">
          <a:xfrm>
            <a:off x="1978025" y="3463925"/>
            <a:ext cx="543739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1400" b="1" dirty="0" smtClean="0">
                <a:solidFill>
                  <a:srgbClr val="0000FF"/>
                </a:solidFill>
              </a:rPr>
              <a:t>수평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3737610" y="3638550"/>
            <a:ext cx="723275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1400" b="1" smtClean="0">
                <a:solidFill>
                  <a:srgbClr val="0000FF"/>
                </a:solidFill>
              </a:rPr>
              <a:t>대각선</a:t>
            </a:r>
            <a:endParaRPr lang="ko-KR" altLang="en-US" sz="1400" b="1">
              <a:solidFill>
                <a:srgbClr val="0000FF"/>
              </a:solidFill>
            </a:endParaRPr>
          </a:p>
        </p:txBody>
      </p:sp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5586413" y="3478213"/>
            <a:ext cx="543739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1400" b="1" dirty="0" smtClean="0">
                <a:solidFill>
                  <a:srgbClr val="0000FF"/>
                </a:solidFill>
              </a:rPr>
              <a:t>수직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pic>
        <p:nvPicPr>
          <p:cNvPr id="76" name="Picture 6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0" y="4710113"/>
            <a:ext cx="4095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7" name="직선 연결선 76"/>
          <p:cNvCxnSpPr>
            <a:stCxn id="81" idx="4"/>
            <a:endCxn id="55" idx="0"/>
          </p:cNvCxnSpPr>
          <p:nvPr/>
        </p:nvCxnSpPr>
        <p:spPr>
          <a:xfrm>
            <a:off x="4222750" y="3433763"/>
            <a:ext cx="2665413" cy="53975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>
            <a:stCxn id="81" idx="4"/>
            <a:endCxn id="53" idx="0"/>
          </p:cNvCxnSpPr>
          <p:nvPr/>
        </p:nvCxnSpPr>
        <p:spPr>
          <a:xfrm flipH="1">
            <a:off x="1703388" y="3433763"/>
            <a:ext cx="2519362" cy="584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>
            <a:endCxn id="54" idx="0"/>
          </p:cNvCxnSpPr>
          <p:nvPr/>
        </p:nvCxnSpPr>
        <p:spPr>
          <a:xfrm>
            <a:off x="4189413" y="3436938"/>
            <a:ext cx="7937" cy="5365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/>
          <p:cNvSpPr>
            <a:spLocks noChangeArrowheads="1"/>
          </p:cNvSpPr>
          <p:nvPr/>
        </p:nvSpPr>
        <p:spPr bwMode="auto">
          <a:xfrm>
            <a:off x="3717925" y="3357563"/>
            <a:ext cx="9636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/>
            <a:r>
              <a:rPr lang="en-US" altLang="ko-KR" sz="1600" b="1">
                <a:solidFill>
                  <a:srgbClr val="FF0000"/>
                </a:solidFill>
              </a:rPr>
              <a:t>Pattern</a:t>
            </a:r>
            <a:r>
              <a:rPr lang="ko-KR" altLang="en-US" sz="1600" b="1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81" name="타원 80"/>
          <p:cNvSpPr/>
          <p:nvPr/>
        </p:nvSpPr>
        <p:spPr>
          <a:xfrm>
            <a:off x="3081338" y="1628775"/>
            <a:ext cx="2282825" cy="1804988"/>
          </a:xfrm>
          <a:prstGeom prst="ellipse">
            <a:avLst/>
          </a:prstGeom>
          <a:noFill/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025" y="5307013"/>
            <a:ext cx="2979738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3" y="5427663"/>
            <a:ext cx="30194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463" y="5435600"/>
            <a:ext cx="2759075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188" y="2271713"/>
            <a:ext cx="34004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" name="타원 54"/>
          <p:cNvSpPr/>
          <p:nvPr/>
        </p:nvSpPr>
        <p:spPr>
          <a:xfrm>
            <a:off x="6178550" y="3973513"/>
            <a:ext cx="1417638" cy="1355725"/>
          </a:xfrm>
          <a:prstGeom prst="ellipse">
            <a:avLst/>
          </a:prstGeom>
          <a:noFill/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993775" y="4017963"/>
            <a:ext cx="1417638" cy="1355725"/>
          </a:xfrm>
          <a:prstGeom prst="ellipse">
            <a:avLst/>
          </a:prstGeom>
          <a:noFill/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363" y="6496050"/>
            <a:ext cx="4429125" cy="25717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5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4567238"/>
            <a:ext cx="4286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5113" y="5945188"/>
            <a:ext cx="5989637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73" grpId="0" animBg="1"/>
      <p:bldP spid="74" grpId="0" animBg="1"/>
      <p:bldP spid="75" grpId="0" animBg="1"/>
      <p:bldP spid="80" grpId="0"/>
      <p:bldP spid="55" grpId="0" animBg="1"/>
      <p:bldP spid="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 err="1"/>
              <a:t>결정트리</a:t>
            </a:r>
            <a:r>
              <a:rPr lang="en-US" altLang="ko-KR" dirty="0"/>
              <a:t> </a:t>
            </a:r>
            <a:r>
              <a:rPr lang="ko-KR" altLang="en-US"/>
              <a:t>학습 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593" t="-572"/>
            </a:stretch>
          </a:blipFill>
        </p:spPr>
        <p:txBody>
          <a:bodyPr/>
          <a:lstStyle/>
          <a:p>
            <a:r>
              <a:rPr lang="en-US" dirty="0">
                <a:noFill/>
              </a:rPr>
              <a:t> </a:t>
            </a:r>
          </a:p>
        </p:txBody>
      </p:sp>
      <p:pic>
        <p:nvPicPr>
          <p:cNvPr id="56324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513" y="1698625"/>
            <a:ext cx="2068512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188" y="4203700"/>
            <a:ext cx="4857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8" y="4276725"/>
            <a:ext cx="4381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888" y="4340225"/>
            <a:ext cx="4286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8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463" y="4703763"/>
            <a:ext cx="504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9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588" y="4243388"/>
            <a:ext cx="4000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0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013" y="4406900"/>
            <a:ext cx="3905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1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25" y="4876800"/>
            <a:ext cx="409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2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038" y="4724400"/>
            <a:ext cx="4286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3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4694238"/>
            <a:ext cx="4762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4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63" y="4602163"/>
            <a:ext cx="4857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5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4143375"/>
            <a:ext cx="4000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6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50" y="4740275"/>
            <a:ext cx="4191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7" name="Picture 1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13" y="5008563"/>
            <a:ext cx="4762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38" name="TextBox 17"/>
          <p:cNvSpPr txBox="1">
            <a:spLocks noChangeArrowheads="1"/>
          </p:cNvSpPr>
          <p:nvPr/>
        </p:nvSpPr>
        <p:spPr bwMode="auto">
          <a:xfrm>
            <a:off x="2578100" y="3522663"/>
            <a:ext cx="543739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1400" b="1" dirty="0" smtClean="0">
                <a:solidFill>
                  <a:srgbClr val="0000FF"/>
                </a:solidFill>
              </a:rPr>
              <a:t>점선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56339" name="TextBox 18"/>
          <p:cNvSpPr txBox="1">
            <a:spLocks noChangeArrowheads="1"/>
          </p:cNvSpPr>
          <p:nvPr/>
        </p:nvSpPr>
        <p:spPr bwMode="auto">
          <a:xfrm>
            <a:off x="5175250" y="3435350"/>
            <a:ext cx="543739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1400" b="1" dirty="0" smtClean="0">
                <a:solidFill>
                  <a:srgbClr val="0000FF"/>
                </a:solidFill>
              </a:rPr>
              <a:t>실선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pic>
        <p:nvPicPr>
          <p:cNvPr id="56340" name="Picture 6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5513" y="4125913"/>
            <a:ext cx="4095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직선 연결선 20"/>
          <p:cNvCxnSpPr>
            <a:stCxn id="23" idx="4"/>
          </p:cNvCxnSpPr>
          <p:nvPr/>
        </p:nvCxnSpPr>
        <p:spPr>
          <a:xfrm>
            <a:off x="4222750" y="3433763"/>
            <a:ext cx="2139950" cy="53975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23" idx="4"/>
            <a:endCxn id="25" idx="0"/>
          </p:cNvCxnSpPr>
          <p:nvPr/>
        </p:nvCxnSpPr>
        <p:spPr>
          <a:xfrm flipH="1">
            <a:off x="2379663" y="3433763"/>
            <a:ext cx="1843087" cy="67151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3081338" y="1628775"/>
            <a:ext cx="2282825" cy="1804988"/>
          </a:xfrm>
          <a:prstGeom prst="ellipse">
            <a:avLst/>
          </a:prstGeom>
          <a:noFill/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56344" name="그림 2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188" y="2271713"/>
            <a:ext cx="34004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타원 24"/>
          <p:cNvSpPr/>
          <p:nvPr/>
        </p:nvSpPr>
        <p:spPr>
          <a:xfrm>
            <a:off x="1165225" y="4105275"/>
            <a:ext cx="2430463" cy="1355725"/>
          </a:xfrm>
          <a:prstGeom prst="ellipse">
            <a:avLst/>
          </a:prstGeom>
          <a:noFill/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5116513" y="3995738"/>
            <a:ext cx="2430462" cy="1355725"/>
          </a:xfrm>
          <a:prstGeom prst="ellipse">
            <a:avLst/>
          </a:prstGeom>
          <a:noFill/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56347" name="직사각형 26"/>
          <p:cNvSpPr>
            <a:spLocks noChangeArrowheads="1"/>
          </p:cNvSpPr>
          <p:nvPr/>
        </p:nvSpPr>
        <p:spPr bwMode="auto">
          <a:xfrm>
            <a:off x="3821113" y="3524250"/>
            <a:ext cx="8953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/>
            <a:r>
              <a:rPr lang="en-US" altLang="ko-KR" sz="1600" b="1">
                <a:solidFill>
                  <a:srgbClr val="FF0000"/>
                </a:solidFill>
              </a:rPr>
              <a:t>Outline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  <p:pic>
        <p:nvPicPr>
          <p:cNvPr id="56348" name="그림 2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5610225"/>
            <a:ext cx="2921000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9" name="그림 28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588" y="5494338"/>
            <a:ext cx="2765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50" name="그림 29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650" y="6075363"/>
            <a:ext cx="436562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51" name="그림 31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200" y="6524625"/>
            <a:ext cx="4459288" cy="2301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 err="1"/>
              <a:t>결정트리</a:t>
            </a:r>
            <a:r>
              <a:rPr lang="en-US" altLang="ko-KR" dirty="0"/>
              <a:t> </a:t>
            </a:r>
            <a:r>
              <a:rPr lang="ko-KR" altLang="en-US"/>
              <a:t>학습 알고리즘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593" t="-572"/>
            </a:stretch>
          </a:blipFill>
        </p:spPr>
        <p:txBody>
          <a:bodyPr/>
          <a:lstStyle/>
          <a:p>
            <a:r>
              <a:rPr lang="en-US" dirty="0">
                <a:noFill/>
              </a:rPr>
              <a:t> </a:t>
            </a:r>
          </a:p>
        </p:txBody>
      </p:sp>
      <p:pic>
        <p:nvPicPr>
          <p:cNvPr id="5734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513" y="1698625"/>
            <a:ext cx="2068512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0" y="4549775"/>
            <a:ext cx="4857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4460875"/>
            <a:ext cx="4381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088" y="4867275"/>
            <a:ext cx="4286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0" y="4926013"/>
            <a:ext cx="504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675" y="4206875"/>
            <a:ext cx="4000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75" y="4387850"/>
            <a:ext cx="3905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4349750"/>
            <a:ext cx="409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5" y="4930775"/>
            <a:ext cx="4286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338" y="4859338"/>
            <a:ext cx="4762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675" y="4387850"/>
            <a:ext cx="4857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38" y="4383088"/>
            <a:ext cx="4000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663" y="4765675"/>
            <a:ext cx="4191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25" y="5006975"/>
            <a:ext cx="4762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833688" y="3475038"/>
            <a:ext cx="364202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1400" b="1" dirty="0" smtClean="0">
                <a:solidFill>
                  <a:srgbClr val="0000FF"/>
                </a:solidFill>
              </a:rPr>
              <a:t>무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5256213" y="3448050"/>
            <a:ext cx="364202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1400" b="1" dirty="0" smtClean="0">
                <a:solidFill>
                  <a:srgbClr val="0000FF"/>
                </a:solidFill>
              </a:rPr>
              <a:t>유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50" y="4165600"/>
            <a:ext cx="4095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직선 연결선 20"/>
          <p:cNvCxnSpPr>
            <a:stCxn id="23" idx="4"/>
            <a:endCxn id="26" idx="0"/>
          </p:cNvCxnSpPr>
          <p:nvPr/>
        </p:nvCxnSpPr>
        <p:spPr>
          <a:xfrm>
            <a:off x="4222750" y="3433763"/>
            <a:ext cx="2108200" cy="56197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23" idx="4"/>
            <a:endCxn id="25" idx="0"/>
          </p:cNvCxnSpPr>
          <p:nvPr/>
        </p:nvCxnSpPr>
        <p:spPr>
          <a:xfrm flipH="1">
            <a:off x="2379663" y="3433763"/>
            <a:ext cx="1843087" cy="67151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3081338" y="1628775"/>
            <a:ext cx="2282825" cy="1804988"/>
          </a:xfrm>
          <a:prstGeom prst="ellipse">
            <a:avLst/>
          </a:prstGeom>
          <a:noFill/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188" y="2271713"/>
            <a:ext cx="340042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타원 24"/>
          <p:cNvSpPr/>
          <p:nvPr/>
        </p:nvSpPr>
        <p:spPr>
          <a:xfrm>
            <a:off x="1165225" y="4105275"/>
            <a:ext cx="2430463" cy="1355725"/>
          </a:xfrm>
          <a:prstGeom prst="ellipse">
            <a:avLst/>
          </a:prstGeom>
          <a:noFill/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5116513" y="3995738"/>
            <a:ext cx="2430462" cy="1355725"/>
          </a:xfrm>
          <a:prstGeom prst="ellipse">
            <a:avLst/>
          </a:prstGeom>
          <a:noFill/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7" name="직사각형 26"/>
          <p:cNvSpPr>
            <a:spLocks noChangeArrowheads="1"/>
          </p:cNvSpPr>
          <p:nvPr/>
        </p:nvSpPr>
        <p:spPr bwMode="auto">
          <a:xfrm>
            <a:off x="3997325" y="3524250"/>
            <a:ext cx="5429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/>
            <a:r>
              <a:rPr lang="en-US" altLang="ko-KR" sz="1600" b="1">
                <a:solidFill>
                  <a:srgbClr val="FF0000"/>
                </a:solidFill>
              </a:rPr>
              <a:t>Dot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38" y="6021388"/>
            <a:ext cx="457993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975" y="5597525"/>
            <a:ext cx="28987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713" y="5554663"/>
            <a:ext cx="2968625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5" y="6480175"/>
            <a:ext cx="4235450" cy="3143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5" grpId="0" animBg="1"/>
      <p:bldP spid="26" grpId="0" animBg="1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 err="1"/>
              <a:t>결정트리</a:t>
            </a:r>
            <a:r>
              <a:rPr lang="en-US" altLang="ko-KR" dirty="0"/>
              <a:t> </a:t>
            </a:r>
            <a:r>
              <a:rPr lang="ko-KR" altLang="en-US"/>
              <a:t>학습 알고리즘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667" t="-572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pic>
        <p:nvPicPr>
          <p:cNvPr id="47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65400"/>
            <a:ext cx="2068513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8425" y="4973638"/>
            <a:ext cx="4857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타원 48"/>
          <p:cNvSpPr/>
          <p:nvPr/>
        </p:nvSpPr>
        <p:spPr>
          <a:xfrm>
            <a:off x="4849813" y="4840288"/>
            <a:ext cx="1416050" cy="1355725"/>
          </a:xfrm>
          <a:prstGeom prst="ellipse">
            <a:avLst/>
          </a:prstGeom>
          <a:noFill/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5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588" y="5132388"/>
            <a:ext cx="4381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5" y="5432425"/>
            <a:ext cx="4286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5762625"/>
            <a:ext cx="504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5049838"/>
            <a:ext cx="4000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63" y="5073650"/>
            <a:ext cx="3905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1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5599113"/>
            <a:ext cx="409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Picture 1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63" y="5588000"/>
            <a:ext cx="4286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088" y="5229225"/>
            <a:ext cx="4762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1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825" y="4860925"/>
            <a:ext cx="4857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1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888" y="5214938"/>
            <a:ext cx="4000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15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8275" y="5649913"/>
            <a:ext cx="4191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1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75" y="5662613"/>
            <a:ext cx="4762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3340100" y="4329113"/>
            <a:ext cx="543739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1400" b="1" dirty="0" smtClean="0">
                <a:solidFill>
                  <a:srgbClr val="0000FF"/>
                </a:solidFill>
              </a:rPr>
              <a:t>수평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087938" y="4505325"/>
            <a:ext cx="723275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1400" b="1" dirty="0" smtClean="0">
                <a:solidFill>
                  <a:srgbClr val="0000FF"/>
                </a:solidFill>
              </a:rPr>
              <a:t>대각선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6946900" y="4344988"/>
            <a:ext cx="543739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1400" b="1" dirty="0" smtClean="0">
                <a:solidFill>
                  <a:srgbClr val="0000FF"/>
                </a:solidFill>
              </a:rPr>
              <a:t>수직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pic>
        <p:nvPicPr>
          <p:cNvPr id="65" name="Picture 6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588" y="5576888"/>
            <a:ext cx="4095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6" name="직선 연결선 65"/>
          <p:cNvCxnSpPr>
            <a:stCxn id="70" idx="4"/>
            <a:endCxn id="71" idx="0"/>
          </p:cNvCxnSpPr>
          <p:nvPr/>
        </p:nvCxnSpPr>
        <p:spPr>
          <a:xfrm>
            <a:off x="5583238" y="4300538"/>
            <a:ext cx="2665412" cy="53975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>
            <a:stCxn id="70" idx="4"/>
            <a:endCxn id="72" idx="0"/>
          </p:cNvCxnSpPr>
          <p:nvPr/>
        </p:nvCxnSpPr>
        <p:spPr>
          <a:xfrm flipH="1">
            <a:off x="3063875" y="4300538"/>
            <a:ext cx="2519363" cy="58261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endCxn id="49" idx="0"/>
          </p:cNvCxnSpPr>
          <p:nvPr/>
        </p:nvCxnSpPr>
        <p:spPr>
          <a:xfrm>
            <a:off x="5549900" y="4303713"/>
            <a:ext cx="7938" cy="5365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/>
          <p:cNvSpPr>
            <a:spLocks noChangeArrowheads="1"/>
          </p:cNvSpPr>
          <p:nvPr/>
        </p:nvSpPr>
        <p:spPr bwMode="auto">
          <a:xfrm>
            <a:off x="5078413" y="4224338"/>
            <a:ext cx="965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/>
            <a:r>
              <a:rPr lang="en-US" altLang="ko-KR" sz="1600" b="1">
                <a:solidFill>
                  <a:srgbClr val="FF0000"/>
                </a:solidFill>
              </a:rPr>
              <a:t>Pattern</a:t>
            </a:r>
            <a:r>
              <a:rPr lang="ko-KR" altLang="en-US" sz="1600" b="1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0" name="타원 69"/>
          <p:cNvSpPr/>
          <p:nvPr/>
        </p:nvSpPr>
        <p:spPr>
          <a:xfrm>
            <a:off x="4441825" y="2495550"/>
            <a:ext cx="2282825" cy="1804988"/>
          </a:xfrm>
          <a:prstGeom prst="ellipse">
            <a:avLst/>
          </a:prstGeom>
          <a:noFill/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7540625" y="4840288"/>
            <a:ext cx="1416050" cy="1355725"/>
          </a:xfrm>
          <a:prstGeom prst="ellipse">
            <a:avLst/>
          </a:prstGeom>
          <a:noFill/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72" name="타원 71"/>
          <p:cNvSpPr/>
          <p:nvPr/>
        </p:nvSpPr>
        <p:spPr>
          <a:xfrm>
            <a:off x="2355850" y="4883150"/>
            <a:ext cx="1416050" cy="1355725"/>
          </a:xfrm>
          <a:prstGeom prst="ellipse">
            <a:avLst/>
          </a:prstGeom>
          <a:noFill/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62" grpId="0" animBg="1"/>
      <p:bldP spid="63" grpId="0" animBg="1"/>
      <p:bldP spid="64" grpId="0" animBg="1"/>
      <p:bldP spid="69" grpId="0"/>
      <p:bldP spid="70" grpId="0" animBg="1"/>
      <p:bldP spid="71" grpId="0" animBg="1"/>
      <p:bldP spid="7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5703888"/>
            <a:ext cx="504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275" y="5549900"/>
            <a:ext cx="4857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 err="1"/>
              <a:t>결정트리</a:t>
            </a:r>
            <a:r>
              <a:rPr lang="en-US" altLang="ko-KR" dirty="0"/>
              <a:t> </a:t>
            </a:r>
            <a:r>
              <a:rPr lang="ko-KR" altLang="en-US"/>
              <a:t>학습 알고리즘</a:t>
            </a:r>
            <a:endParaRPr lang="ko-KR" altLang="en-US" smtClean="0"/>
          </a:p>
        </p:txBody>
      </p:sp>
      <p:pic>
        <p:nvPicPr>
          <p:cNvPr id="59397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1325563"/>
            <a:ext cx="2070100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3733800"/>
            <a:ext cx="4857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" name="타원 64"/>
          <p:cNvSpPr/>
          <p:nvPr/>
        </p:nvSpPr>
        <p:spPr>
          <a:xfrm>
            <a:off x="3992563" y="3600450"/>
            <a:ext cx="1417637" cy="1355725"/>
          </a:xfrm>
          <a:prstGeom prst="ellipse">
            <a:avLst/>
          </a:prstGeom>
          <a:noFill/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594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925" y="3894138"/>
            <a:ext cx="4381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1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663" y="4146550"/>
            <a:ext cx="4286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4522788"/>
            <a:ext cx="504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3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013" y="3810000"/>
            <a:ext cx="4000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4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3833813"/>
            <a:ext cx="3905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5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838" y="4360863"/>
            <a:ext cx="409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6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4348163"/>
            <a:ext cx="4286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7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7838" y="3990975"/>
            <a:ext cx="4762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8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575" y="3622675"/>
            <a:ext cx="4857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9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638" y="3976688"/>
            <a:ext cx="4000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10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025" y="4410075"/>
            <a:ext cx="4191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11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225" y="4379913"/>
            <a:ext cx="4762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12" name="TextBox 77"/>
          <p:cNvSpPr txBox="1">
            <a:spLocks noChangeArrowheads="1"/>
          </p:cNvSpPr>
          <p:nvPr/>
        </p:nvSpPr>
        <p:spPr bwMode="auto">
          <a:xfrm>
            <a:off x="2482850" y="3090863"/>
            <a:ext cx="5437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1400" b="1" dirty="0" smtClean="0">
                <a:solidFill>
                  <a:srgbClr val="0000FF"/>
                </a:solidFill>
              </a:rPr>
              <a:t>수평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59413" name="TextBox 78"/>
          <p:cNvSpPr txBox="1">
            <a:spLocks noChangeArrowheads="1"/>
          </p:cNvSpPr>
          <p:nvPr/>
        </p:nvSpPr>
        <p:spPr bwMode="auto">
          <a:xfrm>
            <a:off x="4230688" y="3265488"/>
            <a:ext cx="723275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1400" b="1" dirty="0" smtClean="0">
                <a:solidFill>
                  <a:srgbClr val="0000FF"/>
                </a:solidFill>
              </a:rPr>
              <a:t>대각선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59414" name="TextBox 79"/>
          <p:cNvSpPr txBox="1">
            <a:spLocks noChangeArrowheads="1"/>
          </p:cNvSpPr>
          <p:nvPr/>
        </p:nvSpPr>
        <p:spPr bwMode="auto">
          <a:xfrm>
            <a:off x="6089650" y="3105150"/>
            <a:ext cx="5437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1400" b="1" dirty="0" smtClean="0">
                <a:solidFill>
                  <a:srgbClr val="0000FF"/>
                </a:solidFill>
              </a:rPr>
              <a:t>수직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pic>
        <p:nvPicPr>
          <p:cNvPr id="59415" name="Picture 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338" y="4337050"/>
            <a:ext cx="4095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2" name="직선 연결선 81"/>
          <p:cNvCxnSpPr>
            <a:stCxn id="86" idx="4"/>
            <a:endCxn id="87" idx="0"/>
          </p:cNvCxnSpPr>
          <p:nvPr/>
        </p:nvCxnSpPr>
        <p:spPr>
          <a:xfrm>
            <a:off x="4727575" y="3060700"/>
            <a:ext cx="2663825" cy="53975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>
            <a:stCxn id="86" idx="4"/>
            <a:endCxn id="88" idx="0"/>
          </p:cNvCxnSpPr>
          <p:nvPr/>
        </p:nvCxnSpPr>
        <p:spPr>
          <a:xfrm flipH="1">
            <a:off x="2206625" y="3060700"/>
            <a:ext cx="2520950" cy="58261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endCxn id="65" idx="0"/>
          </p:cNvCxnSpPr>
          <p:nvPr/>
        </p:nvCxnSpPr>
        <p:spPr>
          <a:xfrm>
            <a:off x="4694238" y="3063875"/>
            <a:ext cx="6350" cy="5365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19" name="직사각형 84"/>
          <p:cNvSpPr>
            <a:spLocks noChangeArrowheads="1"/>
          </p:cNvSpPr>
          <p:nvPr/>
        </p:nvSpPr>
        <p:spPr bwMode="auto">
          <a:xfrm>
            <a:off x="4222750" y="2984500"/>
            <a:ext cx="963613" cy="338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/>
            <a:r>
              <a:rPr lang="en-US" altLang="ko-KR" sz="1600" b="1">
                <a:solidFill>
                  <a:srgbClr val="FF0000"/>
                </a:solidFill>
              </a:rPr>
              <a:t>Pattern</a:t>
            </a:r>
            <a:r>
              <a:rPr lang="ko-KR" altLang="en-US" sz="1600" b="1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86" name="타원 85"/>
          <p:cNvSpPr/>
          <p:nvPr/>
        </p:nvSpPr>
        <p:spPr>
          <a:xfrm>
            <a:off x="3586163" y="1255713"/>
            <a:ext cx="2281237" cy="1804987"/>
          </a:xfrm>
          <a:prstGeom prst="ellipse">
            <a:avLst/>
          </a:prstGeom>
          <a:noFill/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6683375" y="3600450"/>
            <a:ext cx="1417638" cy="1355725"/>
          </a:xfrm>
          <a:prstGeom prst="ellipse">
            <a:avLst/>
          </a:prstGeom>
          <a:noFill/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1498600" y="3643313"/>
            <a:ext cx="1417638" cy="1357312"/>
          </a:xfrm>
          <a:prstGeom prst="ellipse">
            <a:avLst/>
          </a:prstGeom>
          <a:noFill/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2579688" y="5384800"/>
            <a:ext cx="1087437" cy="969963"/>
          </a:xfrm>
          <a:prstGeom prst="ellipse">
            <a:avLst/>
          </a:prstGeom>
          <a:noFill/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91" name="직선 연결선 90"/>
          <p:cNvCxnSpPr>
            <a:stCxn id="88" idx="3"/>
            <a:endCxn id="89" idx="0"/>
          </p:cNvCxnSpPr>
          <p:nvPr/>
        </p:nvCxnSpPr>
        <p:spPr>
          <a:xfrm flipH="1">
            <a:off x="1271588" y="4802188"/>
            <a:ext cx="434975" cy="52228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stCxn id="88" idx="5"/>
            <a:endCxn id="90" idx="0"/>
          </p:cNvCxnSpPr>
          <p:nvPr/>
        </p:nvCxnSpPr>
        <p:spPr>
          <a:xfrm>
            <a:off x="2708275" y="4802188"/>
            <a:ext cx="415925" cy="58261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99"/>
          <p:cNvSpPr/>
          <p:nvPr/>
        </p:nvSpPr>
        <p:spPr>
          <a:xfrm>
            <a:off x="7864475" y="5411788"/>
            <a:ext cx="1087438" cy="969962"/>
          </a:xfrm>
          <a:prstGeom prst="ellipse">
            <a:avLst/>
          </a:prstGeom>
          <a:noFill/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101" name="직선 연결선 100"/>
          <p:cNvCxnSpPr>
            <a:stCxn id="87" idx="3"/>
            <a:endCxn id="99" idx="0"/>
          </p:cNvCxnSpPr>
          <p:nvPr/>
        </p:nvCxnSpPr>
        <p:spPr>
          <a:xfrm flipH="1">
            <a:off x="6354763" y="4757738"/>
            <a:ext cx="536575" cy="62706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87" idx="5"/>
            <a:endCxn id="100" idx="0"/>
          </p:cNvCxnSpPr>
          <p:nvPr/>
        </p:nvCxnSpPr>
        <p:spPr>
          <a:xfrm>
            <a:off x="7893050" y="4757738"/>
            <a:ext cx="514350" cy="65405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>
            <a:spLocks noChangeArrowheads="1"/>
          </p:cNvSpPr>
          <p:nvPr/>
        </p:nvSpPr>
        <p:spPr bwMode="auto">
          <a:xfrm>
            <a:off x="1900238" y="4956175"/>
            <a:ext cx="5413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/>
            <a:r>
              <a:rPr lang="en-US" altLang="ko-KR" sz="1600" b="1">
                <a:solidFill>
                  <a:srgbClr val="FF0000"/>
                </a:solidFill>
              </a:rPr>
              <a:t>Dot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8150225" y="4972050"/>
            <a:ext cx="5437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1400" b="1" dirty="0" smtClean="0">
                <a:solidFill>
                  <a:srgbClr val="0000FF"/>
                </a:solidFill>
              </a:rPr>
              <a:t>실선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6084888" y="4987925"/>
            <a:ext cx="5437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1400" b="1" dirty="0" smtClean="0">
                <a:solidFill>
                  <a:srgbClr val="0000FF"/>
                </a:solidFill>
              </a:rPr>
              <a:t>점선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14" name="직사각형 113"/>
          <p:cNvSpPr>
            <a:spLocks noChangeArrowheads="1"/>
          </p:cNvSpPr>
          <p:nvPr/>
        </p:nvSpPr>
        <p:spPr bwMode="auto">
          <a:xfrm>
            <a:off x="6911975" y="5011738"/>
            <a:ext cx="8969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/>
            <a:r>
              <a:rPr lang="en-US" altLang="ko-KR" sz="1600" b="1">
                <a:solidFill>
                  <a:srgbClr val="FF0000"/>
                </a:solidFill>
              </a:rPr>
              <a:t>Outline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2916238" y="4927600"/>
            <a:ext cx="3642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1400" b="1" dirty="0" smtClean="0">
                <a:solidFill>
                  <a:srgbClr val="0000FF"/>
                </a:solidFill>
              </a:rPr>
              <a:t>유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16" name="TextBox 115"/>
          <p:cNvSpPr txBox="1">
            <a:spLocks noChangeArrowheads="1"/>
          </p:cNvSpPr>
          <p:nvPr/>
        </p:nvSpPr>
        <p:spPr bwMode="auto">
          <a:xfrm>
            <a:off x="1042988" y="4908550"/>
            <a:ext cx="36420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1400" b="1" dirty="0" smtClean="0">
                <a:solidFill>
                  <a:srgbClr val="0000FF"/>
                </a:solidFill>
              </a:rPr>
              <a:t>무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pic>
        <p:nvPicPr>
          <p:cNvPr id="118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63" y="5595938"/>
            <a:ext cx="4286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9" name="Picture 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363" y="5783263"/>
            <a:ext cx="4095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25" y="5489575"/>
            <a:ext cx="4381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5188" y="5783263"/>
            <a:ext cx="4762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175" y="5422900"/>
            <a:ext cx="4857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475" y="5778500"/>
            <a:ext cx="4762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" name="타원 98"/>
          <p:cNvSpPr/>
          <p:nvPr/>
        </p:nvSpPr>
        <p:spPr>
          <a:xfrm>
            <a:off x="5811838" y="5384800"/>
            <a:ext cx="1087437" cy="969963"/>
          </a:xfrm>
          <a:prstGeom prst="ellipse">
            <a:avLst/>
          </a:prstGeom>
          <a:noFill/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125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450" y="5703888"/>
            <a:ext cx="4000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3538" y="5722938"/>
            <a:ext cx="4191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타원 88"/>
          <p:cNvSpPr/>
          <p:nvPr/>
        </p:nvSpPr>
        <p:spPr>
          <a:xfrm>
            <a:off x="727075" y="5324475"/>
            <a:ext cx="1087438" cy="969963"/>
          </a:xfrm>
          <a:prstGeom prst="ellipse">
            <a:avLst/>
          </a:prstGeom>
          <a:noFill/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100" grpId="0" animBg="1"/>
      <p:bldP spid="111" grpId="0"/>
      <p:bldP spid="112" grpId="0"/>
      <p:bldP spid="113" grpId="0"/>
      <p:bldP spid="114" grpId="0"/>
      <p:bldP spid="115" grpId="0"/>
      <p:bldP spid="116" grpId="0"/>
      <p:bldP spid="99" grpId="0" animBg="1"/>
      <p:bldP spid="8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 err="1"/>
              <a:t>결정트리</a:t>
            </a:r>
            <a:r>
              <a:rPr lang="en-US" altLang="ko-KR" dirty="0"/>
              <a:t> </a:t>
            </a:r>
            <a:r>
              <a:rPr lang="ko-KR" altLang="en-US"/>
              <a:t>학습 알고리즘</a:t>
            </a:r>
            <a:endParaRPr lang="ko-KR" altLang="en-US" dirty="0" smtClean="0"/>
          </a:p>
        </p:txBody>
      </p:sp>
      <p:sp>
        <p:nvSpPr>
          <p:cNvPr id="60419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27650"/>
          </a:xfrm>
        </p:spPr>
        <p:txBody>
          <a:bodyPr/>
          <a:lstStyle/>
          <a:p>
            <a:r>
              <a:rPr lang="ko-KR" altLang="en-US" b="1" smtClean="0"/>
              <a:t>최종 결정트리 </a:t>
            </a:r>
          </a:p>
        </p:txBody>
      </p:sp>
      <p:sp>
        <p:nvSpPr>
          <p:cNvPr id="118" name="Rectangle 4"/>
          <p:cNvSpPr>
            <a:spLocks noChangeArrowheads="1"/>
          </p:cNvSpPr>
          <p:nvPr/>
        </p:nvSpPr>
        <p:spPr bwMode="auto">
          <a:xfrm>
            <a:off x="4648200" y="3810000"/>
            <a:ext cx="1066800" cy="381000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rPr>
              <a:t>Pattern</a:t>
            </a:r>
            <a:endParaRPr lang="en-US" altLang="ko-KR" sz="1600" kern="0" dirty="0">
              <a:solidFill>
                <a:srgbClr val="000000"/>
              </a:solidFill>
              <a:latin typeface="Comic Sans MS" pitchFamily="66" charset="0"/>
              <a:ea typeface="굴림" charset="-127"/>
              <a:cs typeface="+mn-cs"/>
            </a:endParaRPr>
          </a:p>
        </p:txBody>
      </p:sp>
      <p:sp>
        <p:nvSpPr>
          <p:cNvPr id="119" name="Rectangle 5"/>
          <p:cNvSpPr>
            <a:spLocks noChangeArrowheads="1"/>
          </p:cNvSpPr>
          <p:nvPr/>
        </p:nvSpPr>
        <p:spPr bwMode="auto">
          <a:xfrm>
            <a:off x="3048000" y="4876800"/>
            <a:ext cx="1066800" cy="381000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sl-SI" altLang="ko-KR" sz="1600" kern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rPr>
              <a:t>Dot</a:t>
            </a:r>
            <a:endParaRPr lang="en-US" altLang="ko-KR" sz="1600" kern="0">
              <a:solidFill>
                <a:srgbClr val="000000"/>
              </a:solidFill>
              <a:latin typeface="Comic Sans MS" pitchFamily="66" charset="0"/>
              <a:ea typeface="굴림" charset="-127"/>
              <a:cs typeface="+mn-cs"/>
            </a:endParaRPr>
          </a:p>
        </p:txBody>
      </p:sp>
      <p:sp>
        <p:nvSpPr>
          <p:cNvPr id="120" name="Rectangle 6"/>
          <p:cNvSpPr>
            <a:spLocks noChangeArrowheads="1"/>
          </p:cNvSpPr>
          <p:nvPr/>
        </p:nvSpPr>
        <p:spPr bwMode="auto">
          <a:xfrm>
            <a:off x="6477000" y="4876800"/>
            <a:ext cx="1066800" cy="381000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sl-SI" altLang="ko-KR" sz="1600" kern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rPr>
              <a:t>Outline</a:t>
            </a:r>
            <a:endParaRPr lang="en-US" altLang="ko-KR" sz="1600" kern="0">
              <a:solidFill>
                <a:srgbClr val="000000"/>
              </a:solidFill>
              <a:latin typeface="Comic Sans MS" pitchFamily="66" charset="0"/>
              <a:ea typeface="굴림" charset="-127"/>
              <a:cs typeface="+mn-cs"/>
            </a:endParaRPr>
          </a:p>
        </p:txBody>
      </p: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4648200" y="4876800"/>
            <a:ext cx="10668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sl-SI" altLang="ko-KR" sz="1600">
                <a:solidFill>
                  <a:srgbClr val="000000"/>
                </a:solidFill>
                <a:latin typeface="Comic Sans MS" pitchFamily="66" charset="0"/>
                <a:ea typeface="돋움" pitchFamily="50" charset="-127"/>
              </a:rPr>
              <a:t>square</a:t>
            </a:r>
            <a:endParaRPr lang="en-US" altLang="ko-KR" sz="1600">
              <a:solidFill>
                <a:srgbClr val="000000"/>
              </a:solidFill>
              <a:latin typeface="Comic Sans MS" pitchFamily="66" charset="0"/>
              <a:ea typeface="굴림" pitchFamily="50" charset="-127"/>
            </a:endParaRPr>
          </a:p>
        </p:txBody>
      </p:sp>
      <p:cxnSp>
        <p:nvCxnSpPr>
          <p:cNvPr id="60424" name="AutoShape 8"/>
          <p:cNvCxnSpPr>
            <a:cxnSpLocks noChangeShapeType="1"/>
            <a:stCxn id="119" idx="0"/>
            <a:endCxn id="118" idx="2"/>
          </p:cNvCxnSpPr>
          <p:nvPr/>
        </p:nvCxnSpPr>
        <p:spPr bwMode="auto">
          <a:xfrm flipV="1">
            <a:off x="3581400" y="4191000"/>
            <a:ext cx="16002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25" name="AutoShape 9"/>
          <p:cNvCxnSpPr>
            <a:cxnSpLocks noChangeShapeType="1"/>
            <a:stCxn id="120" idx="0"/>
            <a:endCxn id="118" idx="2"/>
          </p:cNvCxnSpPr>
          <p:nvPr/>
        </p:nvCxnSpPr>
        <p:spPr bwMode="auto">
          <a:xfrm flipH="1" flipV="1">
            <a:off x="5181600" y="4191000"/>
            <a:ext cx="18288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26" name="AutoShape 10"/>
          <p:cNvCxnSpPr>
            <a:cxnSpLocks noChangeShapeType="1"/>
            <a:stCxn id="60423" idx="0"/>
            <a:endCxn id="118" idx="2"/>
          </p:cNvCxnSpPr>
          <p:nvPr/>
        </p:nvCxnSpPr>
        <p:spPr bwMode="auto">
          <a:xfrm flipV="1">
            <a:off x="5181600" y="4191000"/>
            <a:ext cx="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" name="Text Box 11"/>
          <p:cNvSpPr txBox="1">
            <a:spLocks noChangeArrowheads="1"/>
          </p:cNvSpPr>
          <p:nvPr/>
        </p:nvSpPr>
        <p:spPr bwMode="auto">
          <a:xfrm>
            <a:off x="3581400" y="4343400"/>
            <a:ext cx="1076325" cy="307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kern="0" dirty="0" smtClean="0">
                <a:solidFill>
                  <a:srgbClr val="0000FF"/>
                </a:solidFill>
                <a:latin typeface="Comic Sans MS" pitchFamily="66" charset="0"/>
                <a:ea typeface="+mn-ea"/>
                <a:cs typeface="+mn-cs"/>
              </a:rPr>
              <a:t>수평</a:t>
            </a:r>
            <a:endParaRPr lang="en-US" altLang="ko-KR" sz="1400" kern="0" dirty="0">
              <a:solidFill>
                <a:srgbClr val="0000FF"/>
              </a:solidFill>
              <a:latin typeface="Comic Sans MS" pitchFamily="66" charset="0"/>
              <a:ea typeface="굴림" charset="-127"/>
              <a:cs typeface="+mn-cs"/>
            </a:endParaRPr>
          </a:p>
        </p:txBody>
      </p:sp>
      <p:sp>
        <p:nvSpPr>
          <p:cNvPr id="126" name="Text Box 12"/>
          <p:cNvSpPr txBox="1">
            <a:spLocks noChangeArrowheads="1"/>
          </p:cNvSpPr>
          <p:nvPr/>
        </p:nvSpPr>
        <p:spPr bwMode="auto">
          <a:xfrm>
            <a:off x="4738370" y="4495800"/>
            <a:ext cx="723275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kern="0" dirty="0" smtClean="0">
                <a:solidFill>
                  <a:srgbClr val="0000FF"/>
                </a:solidFill>
                <a:latin typeface="Comic Sans MS" pitchFamily="66" charset="0"/>
                <a:ea typeface="+mn-ea"/>
                <a:cs typeface="+mn-cs"/>
              </a:rPr>
              <a:t>대각선</a:t>
            </a:r>
            <a:endParaRPr lang="en-US" altLang="ko-KR" sz="1400" kern="0" dirty="0">
              <a:solidFill>
                <a:srgbClr val="0000FF"/>
              </a:solidFill>
              <a:latin typeface="Comic Sans MS" pitchFamily="66" charset="0"/>
              <a:ea typeface="굴림" charset="-127"/>
              <a:cs typeface="+mn-cs"/>
            </a:endParaRPr>
          </a:p>
        </p:txBody>
      </p:sp>
      <p:sp>
        <p:nvSpPr>
          <p:cNvPr id="127" name="Text Box 13"/>
          <p:cNvSpPr txBox="1">
            <a:spLocks noChangeArrowheads="1"/>
          </p:cNvSpPr>
          <p:nvPr/>
        </p:nvSpPr>
        <p:spPr bwMode="auto">
          <a:xfrm>
            <a:off x="5967730" y="4343400"/>
            <a:ext cx="543739" cy="30777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kern="0" dirty="0" smtClean="0">
                <a:solidFill>
                  <a:srgbClr val="0000FF"/>
                </a:solidFill>
                <a:latin typeface="Comic Sans MS" pitchFamily="66" charset="0"/>
                <a:ea typeface="+mn-ea"/>
                <a:cs typeface="+mn-cs"/>
              </a:rPr>
              <a:t>수직</a:t>
            </a:r>
            <a:endParaRPr lang="en-US" altLang="ko-KR" sz="1400" kern="0" dirty="0">
              <a:solidFill>
                <a:srgbClr val="0000FF"/>
              </a:solidFill>
              <a:latin typeface="Comic Sans MS" pitchFamily="66" charset="0"/>
              <a:ea typeface="굴림" charset="-127"/>
              <a:cs typeface="+mn-cs"/>
            </a:endParaRPr>
          </a:p>
        </p:txBody>
      </p:sp>
      <p:sp>
        <p:nvSpPr>
          <p:cNvPr id="60430" name="Rectangle 14"/>
          <p:cNvSpPr>
            <a:spLocks noChangeArrowheads="1"/>
          </p:cNvSpPr>
          <p:nvPr/>
        </p:nvSpPr>
        <p:spPr bwMode="auto">
          <a:xfrm>
            <a:off x="4038600" y="5943600"/>
            <a:ext cx="10668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  <a:ea typeface="돋움" pitchFamily="50" charset="-127"/>
              </a:rPr>
              <a:t>triangle</a:t>
            </a:r>
            <a:endParaRPr lang="en-US" altLang="ko-KR" sz="1600">
              <a:solidFill>
                <a:srgbClr val="000000"/>
              </a:solidFill>
              <a:latin typeface="Comic Sans MS" pitchFamily="66" charset="0"/>
              <a:ea typeface="굴림" pitchFamily="50" charset="-127"/>
            </a:endParaRPr>
          </a:p>
        </p:txBody>
      </p:sp>
      <p:sp>
        <p:nvSpPr>
          <p:cNvPr id="60431" name="Rectangle 15"/>
          <p:cNvSpPr>
            <a:spLocks noChangeArrowheads="1"/>
          </p:cNvSpPr>
          <p:nvPr/>
        </p:nvSpPr>
        <p:spPr bwMode="auto">
          <a:xfrm>
            <a:off x="2133600" y="5943600"/>
            <a:ext cx="10668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  <a:ea typeface="돋움" pitchFamily="50" charset="-127"/>
              </a:rPr>
              <a:t>square</a:t>
            </a:r>
            <a:endParaRPr lang="en-US" altLang="ko-KR" sz="1600">
              <a:solidFill>
                <a:srgbClr val="000000"/>
              </a:solidFill>
              <a:latin typeface="Comic Sans MS" pitchFamily="66" charset="0"/>
              <a:ea typeface="굴림" pitchFamily="50" charset="-127"/>
            </a:endParaRPr>
          </a:p>
        </p:txBody>
      </p:sp>
      <p:cxnSp>
        <p:nvCxnSpPr>
          <p:cNvPr id="60432" name="AutoShape 16"/>
          <p:cNvCxnSpPr>
            <a:cxnSpLocks noChangeShapeType="1"/>
            <a:stCxn id="60431" idx="0"/>
            <a:endCxn id="119" idx="2"/>
          </p:cNvCxnSpPr>
          <p:nvPr/>
        </p:nvCxnSpPr>
        <p:spPr bwMode="auto">
          <a:xfrm flipV="1">
            <a:off x="2667000" y="5257800"/>
            <a:ext cx="9144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33" name="AutoShape 17"/>
          <p:cNvCxnSpPr>
            <a:cxnSpLocks noChangeShapeType="1"/>
            <a:stCxn id="60430" idx="0"/>
            <a:endCxn id="119" idx="2"/>
          </p:cNvCxnSpPr>
          <p:nvPr/>
        </p:nvCxnSpPr>
        <p:spPr bwMode="auto">
          <a:xfrm flipH="1" flipV="1">
            <a:off x="3581400" y="5257800"/>
            <a:ext cx="9906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" name="Text Box 18"/>
          <p:cNvSpPr txBox="1">
            <a:spLocks noChangeArrowheads="1"/>
          </p:cNvSpPr>
          <p:nvPr/>
        </p:nvSpPr>
        <p:spPr bwMode="auto">
          <a:xfrm>
            <a:off x="2574290" y="5486400"/>
            <a:ext cx="752475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kern="0" dirty="0" smtClean="0">
                <a:solidFill>
                  <a:srgbClr val="0000FF"/>
                </a:solidFill>
                <a:latin typeface="Comic Sans MS" pitchFamily="66" charset="0"/>
                <a:ea typeface="+mn-ea"/>
                <a:cs typeface="+mn-cs"/>
              </a:rPr>
              <a:t>무</a:t>
            </a:r>
            <a:endParaRPr lang="en-US" altLang="ko-KR" sz="1400" kern="0" dirty="0">
              <a:solidFill>
                <a:srgbClr val="0000FF"/>
              </a:solidFill>
              <a:latin typeface="Comic Sans MS" pitchFamily="66" charset="0"/>
              <a:ea typeface="굴림" charset="-127"/>
              <a:cs typeface="+mn-cs"/>
            </a:endParaRPr>
          </a:p>
        </p:txBody>
      </p:sp>
      <p:sp>
        <p:nvSpPr>
          <p:cNvPr id="133" name="Text Box 19"/>
          <p:cNvSpPr txBox="1">
            <a:spLocks noChangeArrowheads="1"/>
          </p:cNvSpPr>
          <p:nvPr/>
        </p:nvSpPr>
        <p:spPr bwMode="auto">
          <a:xfrm>
            <a:off x="3733800" y="5486400"/>
            <a:ext cx="10668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kern="0" dirty="0" smtClean="0">
                <a:solidFill>
                  <a:srgbClr val="0000FF"/>
                </a:solidFill>
                <a:latin typeface="Comic Sans MS" pitchFamily="66" charset="0"/>
                <a:ea typeface="+mn-ea"/>
                <a:cs typeface="+mn-cs"/>
              </a:rPr>
              <a:t>유</a:t>
            </a:r>
            <a:endParaRPr lang="en-US" altLang="ko-KR" sz="1400" kern="0" dirty="0">
              <a:solidFill>
                <a:srgbClr val="0000FF"/>
              </a:solidFill>
              <a:latin typeface="Comic Sans MS" pitchFamily="66" charset="0"/>
              <a:ea typeface="굴림" charset="-127"/>
              <a:cs typeface="+mn-cs"/>
            </a:endParaRPr>
          </a:p>
        </p:txBody>
      </p:sp>
      <p:sp>
        <p:nvSpPr>
          <p:cNvPr id="60436" name="Rectangle 20"/>
          <p:cNvSpPr>
            <a:spLocks noChangeArrowheads="1"/>
          </p:cNvSpPr>
          <p:nvPr/>
        </p:nvSpPr>
        <p:spPr bwMode="auto">
          <a:xfrm>
            <a:off x="7467600" y="5943600"/>
            <a:ext cx="10668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sl-SI" altLang="ko-KR" sz="1600">
                <a:solidFill>
                  <a:srgbClr val="000000"/>
                </a:solidFill>
                <a:latin typeface="Comic Sans MS" pitchFamily="66" charset="0"/>
                <a:ea typeface="돋움" pitchFamily="50" charset="-127"/>
              </a:rPr>
              <a:t>square</a:t>
            </a:r>
            <a:endParaRPr lang="en-US" altLang="ko-KR" sz="1600">
              <a:solidFill>
                <a:srgbClr val="000000"/>
              </a:solidFill>
              <a:latin typeface="Comic Sans MS" pitchFamily="66" charset="0"/>
              <a:ea typeface="굴림" pitchFamily="50" charset="-127"/>
            </a:endParaRPr>
          </a:p>
        </p:txBody>
      </p:sp>
      <p:sp>
        <p:nvSpPr>
          <p:cNvPr id="60437" name="Rectangle 21"/>
          <p:cNvSpPr>
            <a:spLocks noChangeArrowheads="1"/>
          </p:cNvSpPr>
          <p:nvPr/>
        </p:nvSpPr>
        <p:spPr bwMode="auto">
          <a:xfrm>
            <a:off x="5562600" y="5943600"/>
            <a:ext cx="10668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sl-SI" altLang="ko-KR" sz="1600">
                <a:solidFill>
                  <a:srgbClr val="000000"/>
                </a:solidFill>
                <a:latin typeface="Comic Sans MS" pitchFamily="66" charset="0"/>
                <a:ea typeface="돋움" pitchFamily="50" charset="-127"/>
              </a:rPr>
              <a:t>triangle</a:t>
            </a:r>
            <a:endParaRPr lang="en-US" altLang="ko-KR" sz="1600">
              <a:solidFill>
                <a:srgbClr val="000000"/>
              </a:solidFill>
              <a:latin typeface="Comic Sans MS" pitchFamily="66" charset="0"/>
              <a:ea typeface="굴림" pitchFamily="50" charset="-127"/>
            </a:endParaRPr>
          </a:p>
        </p:txBody>
      </p:sp>
      <p:cxnSp>
        <p:nvCxnSpPr>
          <p:cNvPr id="60438" name="AutoShape 22"/>
          <p:cNvCxnSpPr>
            <a:cxnSpLocks noChangeShapeType="1"/>
            <a:stCxn id="60437" idx="0"/>
          </p:cNvCxnSpPr>
          <p:nvPr/>
        </p:nvCxnSpPr>
        <p:spPr bwMode="auto">
          <a:xfrm flipV="1">
            <a:off x="6096000" y="5257800"/>
            <a:ext cx="9144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39" name="AutoShape 23"/>
          <p:cNvCxnSpPr>
            <a:cxnSpLocks noChangeShapeType="1"/>
            <a:stCxn id="60436" idx="0"/>
          </p:cNvCxnSpPr>
          <p:nvPr/>
        </p:nvCxnSpPr>
        <p:spPr bwMode="auto">
          <a:xfrm flipH="1" flipV="1">
            <a:off x="7010400" y="5257800"/>
            <a:ext cx="9906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8" name="Text Box 24"/>
          <p:cNvSpPr txBox="1">
            <a:spLocks noChangeArrowheads="1"/>
          </p:cNvSpPr>
          <p:nvPr/>
        </p:nvSpPr>
        <p:spPr bwMode="auto">
          <a:xfrm>
            <a:off x="5986780" y="5486400"/>
            <a:ext cx="841375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kern="0" dirty="0" smtClean="0">
                <a:solidFill>
                  <a:srgbClr val="0000FF"/>
                </a:solidFill>
                <a:latin typeface="Comic Sans MS" pitchFamily="66" charset="0"/>
                <a:ea typeface="+mn-ea"/>
                <a:cs typeface="+mn-cs"/>
              </a:rPr>
              <a:t>점선</a:t>
            </a:r>
            <a:endParaRPr lang="en-US" altLang="ko-KR" sz="1400" kern="0" dirty="0">
              <a:solidFill>
                <a:srgbClr val="0000FF"/>
              </a:solidFill>
              <a:latin typeface="Comic Sans MS" pitchFamily="66" charset="0"/>
              <a:ea typeface="굴림" charset="-127"/>
              <a:cs typeface="+mn-cs"/>
            </a:endParaRPr>
          </a:p>
        </p:txBody>
      </p:sp>
      <p:sp>
        <p:nvSpPr>
          <p:cNvPr id="139" name="Text Box 25"/>
          <p:cNvSpPr txBox="1">
            <a:spLocks noChangeArrowheads="1"/>
          </p:cNvSpPr>
          <p:nvPr/>
        </p:nvSpPr>
        <p:spPr bwMode="auto">
          <a:xfrm>
            <a:off x="7244080" y="5486400"/>
            <a:ext cx="10668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kern="0" smtClean="0">
                <a:solidFill>
                  <a:srgbClr val="0000FF"/>
                </a:solidFill>
                <a:latin typeface="Comic Sans MS" pitchFamily="66" charset="0"/>
                <a:ea typeface="+mn-ea"/>
                <a:cs typeface="+mn-cs"/>
              </a:rPr>
              <a:t>실선</a:t>
            </a:r>
            <a:endParaRPr lang="en-US" altLang="ko-KR" sz="1400" kern="0" dirty="0">
              <a:solidFill>
                <a:srgbClr val="0000FF"/>
              </a:solidFill>
              <a:latin typeface="Comic Sans MS" pitchFamily="66" charset="0"/>
              <a:ea typeface="굴림" charset="-127"/>
              <a:cs typeface="+mn-cs"/>
            </a:endParaRPr>
          </a:p>
        </p:txBody>
      </p:sp>
      <p:pic>
        <p:nvPicPr>
          <p:cNvPr id="60442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075" y="1543050"/>
            <a:ext cx="2070100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타원 27"/>
          <p:cNvSpPr/>
          <p:nvPr/>
        </p:nvSpPr>
        <p:spPr>
          <a:xfrm>
            <a:off x="4027488" y="1473200"/>
            <a:ext cx="2281237" cy="1804988"/>
          </a:xfrm>
          <a:prstGeom prst="ellipse">
            <a:avLst/>
          </a:prstGeom>
          <a:noFill/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 err="1"/>
              <a:t>결정트리</a:t>
            </a:r>
            <a:r>
              <a:rPr lang="en-US" altLang="ko-KR" dirty="0"/>
              <a:t> </a:t>
            </a:r>
            <a:r>
              <a:rPr lang="ko-KR" altLang="en-US"/>
              <a:t>학습 알고리즘</a:t>
            </a:r>
            <a:endParaRPr lang="ko-KR" altLang="en-US" smtClean="0"/>
          </a:p>
        </p:txBody>
      </p:sp>
      <p:sp>
        <p:nvSpPr>
          <p:cNvPr id="27651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27650"/>
          </a:xfrm>
        </p:spPr>
        <p:txBody>
          <a:bodyPr/>
          <a:lstStyle/>
          <a:p>
            <a:r>
              <a:rPr lang="ko-KR" altLang="en-US" b="1" smtClean="0"/>
              <a:t>정보이득</a:t>
            </a:r>
            <a:r>
              <a:rPr lang="en-US" altLang="ko-KR" b="1" smtClean="0"/>
              <a:t>(information gain) </a:t>
            </a:r>
            <a:r>
              <a:rPr lang="ko-KR" altLang="en-US" b="1" smtClean="0"/>
              <a:t>척도의 단점</a:t>
            </a:r>
            <a:endParaRPr lang="en-US" altLang="ko-KR" b="1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endParaRPr lang="en-US" altLang="ko-KR" smtClean="0"/>
          </a:p>
          <a:p>
            <a:pPr lvl="1"/>
            <a:r>
              <a:rPr lang="ko-KR" altLang="en-US" b="1" smtClean="0"/>
              <a:t>속성값이 많은 것 선호 </a:t>
            </a:r>
            <a:endParaRPr lang="en-US" altLang="ko-KR" b="1" smtClean="0"/>
          </a:p>
          <a:p>
            <a:pPr lvl="2"/>
            <a:r>
              <a:rPr lang="ko-KR" altLang="en-US" smtClean="0"/>
              <a:t>예</a:t>
            </a:r>
            <a:r>
              <a:rPr lang="en-US" altLang="ko-KR" smtClean="0"/>
              <a:t>. </a:t>
            </a:r>
            <a:r>
              <a:rPr lang="ko-KR" altLang="en-US" smtClean="0"/>
              <a:t>학번</a:t>
            </a:r>
            <a:r>
              <a:rPr lang="en-US" altLang="ko-KR" smtClean="0"/>
              <a:t>, </a:t>
            </a:r>
            <a:r>
              <a:rPr lang="ko-KR" altLang="en-US" smtClean="0"/>
              <a:t>이름 등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1"/>
            <a:r>
              <a:rPr lang="ko-KR" altLang="en-US" b="1" smtClean="0">
                <a:solidFill>
                  <a:srgbClr val="0000FF"/>
                </a:solidFill>
              </a:rPr>
              <a:t>속성값이 많으면 </a:t>
            </a:r>
            <a:r>
              <a:rPr lang="ko-KR" altLang="en-US" smtClean="0"/>
              <a:t>데이터집합을 </a:t>
            </a:r>
            <a:r>
              <a:rPr lang="ko-KR" altLang="en-US" b="1" smtClean="0"/>
              <a:t>많은 부분집합으로 분할 </a:t>
            </a:r>
            <a:endParaRPr lang="en-US" altLang="ko-KR" b="1" smtClean="0"/>
          </a:p>
          <a:p>
            <a:pPr lvl="2"/>
            <a:r>
              <a:rPr lang="ko-KR" altLang="en-US" smtClean="0"/>
              <a:t>작은 부분집합은 </a:t>
            </a:r>
            <a:r>
              <a:rPr lang="ko-KR" altLang="en-US" b="1" smtClean="0"/>
              <a:t>동질적인 경향</a:t>
            </a:r>
            <a:endParaRPr lang="en-US" altLang="ko-KR" b="1" smtClean="0"/>
          </a:p>
          <a:p>
            <a:pPr lvl="1"/>
            <a:endParaRPr lang="en-US" altLang="ko-KR" smtClean="0"/>
          </a:p>
          <a:p>
            <a:r>
              <a:rPr lang="ko-KR" altLang="en-US" b="1" smtClean="0"/>
              <a:t>개선 척도 </a:t>
            </a:r>
            <a:endParaRPr lang="en-US" altLang="ko-KR" b="1" smtClean="0"/>
          </a:p>
          <a:p>
            <a:pPr lvl="1"/>
            <a:r>
              <a:rPr lang="ko-KR" altLang="en-US" b="1" smtClean="0">
                <a:solidFill>
                  <a:srgbClr val="0000FF"/>
                </a:solidFill>
              </a:rPr>
              <a:t>정보이득비</a:t>
            </a:r>
            <a:r>
              <a:rPr lang="en-US" altLang="ko-KR" smtClean="0"/>
              <a:t>(information gain ratio)</a:t>
            </a:r>
          </a:p>
          <a:p>
            <a:pPr lvl="1"/>
            <a:r>
              <a:rPr lang="ko-KR" altLang="en-US" b="1" smtClean="0">
                <a:solidFill>
                  <a:srgbClr val="0000FF"/>
                </a:solidFill>
              </a:rPr>
              <a:t>지니</a:t>
            </a:r>
            <a:r>
              <a:rPr lang="en-US" altLang="ko-KR" b="1" smtClean="0">
                <a:solidFill>
                  <a:srgbClr val="0000FF"/>
                </a:solidFill>
              </a:rPr>
              <a:t> </a:t>
            </a:r>
            <a:r>
              <a:rPr lang="ko-KR" altLang="en-US" b="1" smtClean="0">
                <a:solidFill>
                  <a:srgbClr val="0000FF"/>
                </a:solidFill>
              </a:rPr>
              <a:t>지수</a:t>
            </a:r>
            <a:r>
              <a:rPr lang="en-US" altLang="ko-KR" smtClean="0"/>
              <a:t>(Gini index) </a:t>
            </a:r>
          </a:p>
          <a:p>
            <a:pPr lvl="1"/>
            <a:endParaRPr lang="en-US" altLang="ko-KR" smtClean="0"/>
          </a:p>
        </p:txBody>
      </p:sp>
      <p:sp>
        <p:nvSpPr>
          <p:cNvPr id="61444" name="TextBox 1"/>
          <p:cNvSpPr txBox="1">
            <a:spLocks noChangeArrowheads="1"/>
          </p:cNvSpPr>
          <p:nvPr/>
        </p:nvSpPr>
        <p:spPr bwMode="auto">
          <a:xfrm>
            <a:off x="4114800" y="2973388"/>
            <a:ext cx="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61445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800225"/>
            <a:ext cx="72771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 err="1"/>
              <a:t>결정트리</a:t>
            </a:r>
            <a:r>
              <a:rPr lang="en-US" altLang="ko-KR" dirty="0"/>
              <a:t> </a:t>
            </a:r>
            <a:r>
              <a:rPr lang="ko-KR" altLang="en-US"/>
              <a:t>학습 알고리즘</a:t>
            </a:r>
            <a:endParaRPr lang="ko-KR" altLang="en-US" smtClean="0"/>
          </a:p>
        </p:txBody>
      </p:sp>
      <p:sp>
        <p:nvSpPr>
          <p:cNvPr id="22531" name="내용 개체 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3"/>
            <a:stretch>
              <a:fillRect l="-593" t="-572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4652963"/>
            <a:ext cx="2938463" cy="66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2469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2492375"/>
            <a:ext cx="3962400" cy="5810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smtClean="0"/>
              <a:t>결정 트리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58240" y="1196752"/>
            <a:ext cx="7528560" cy="5328592"/>
          </a:xfrm>
        </p:spPr>
        <p:txBody>
          <a:bodyPr/>
          <a:lstStyle/>
          <a:p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/>
              <a:t>4.1 </a:t>
            </a:r>
            <a:r>
              <a:rPr lang="ko-KR" altLang="en-US" b="1"/>
              <a:t>결정트리의 형태 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4.2 </a:t>
            </a:r>
            <a:r>
              <a:rPr lang="ko-KR" altLang="en-US" b="1"/>
              <a:t>결정트리</a:t>
            </a:r>
            <a:r>
              <a:rPr lang="en-US" altLang="ko-KR" b="1" dirty="0"/>
              <a:t> </a:t>
            </a:r>
            <a:r>
              <a:rPr lang="ko-KR" altLang="en-US" b="1"/>
              <a:t>학습 </a:t>
            </a:r>
            <a:r>
              <a:rPr lang="ko-KR" altLang="en-US" b="1" smtClean="0"/>
              <a:t>알고리즘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4.3 </a:t>
            </a:r>
            <a:r>
              <a:rPr lang="ko-KR" altLang="en-US" b="1"/>
              <a:t>결정트리를 이용한 회귀</a:t>
            </a:r>
          </a:p>
        </p:txBody>
      </p:sp>
    </p:spTree>
    <p:extLst>
      <p:ext uri="{BB962C8B-B14F-4D97-AF65-F5344CB8AC3E}">
        <p14:creationId xmlns:p14="http://schemas.microsoft.com/office/powerpoint/2010/main" val="341193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 err="1"/>
              <a:t>결정트리</a:t>
            </a:r>
            <a:r>
              <a:rPr lang="en-US" altLang="ko-KR" dirty="0"/>
              <a:t> </a:t>
            </a:r>
            <a:r>
              <a:rPr lang="ko-KR" altLang="en-US"/>
              <a:t>학습 알고리즘</a:t>
            </a:r>
            <a:endParaRPr lang="ko-KR" altLang="en-US" smtClean="0"/>
          </a:p>
        </p:txBody>
      </p:sp>
      <p:sp>
        <p:nvSpPr>
          <p:cNvPr id="63491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27650"/>
          </a:xfrm>
        </p:spPr>
        <p:txBody>
          <a:bodyPr/>
          <a:lstStyle/>
          <a:p>
            <a:r>
              <a:rPr lang="ko-KR" altLang="en-US" b="1" smtClean="0"/>
              <a:t>정보이득 비</a:t>
            </a:r>
          </a:p>
        </p:txBody>
      </p:sp>
      <p:pic>
        <p:nvPicPr>
          <p:cNvPr id="29725" name="Picture 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9638" y="2055813"/>
            <a:ext cx="2341562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493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513" y="1698625"/>
            <a:ext cx="2068512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4106863"/>
            <a:ext cx="4857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타원 73"/>
          <p:cNvSpPr/>
          <p:nvPr/>
        </p:nvSpPr>
        <p:spPr>
          <a:xfrm>
            <a:off x="3487738" y="3973513"/>
            <a:ext cx="1417637" cy="1355725"/>
          </a:xfrm>
          <a:prstGeom prst="ellipse">
            <a:avLst/>
          </a:prstGeom>
          <a:noFill/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634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0" y="4267200"/>
            <a:ext cx="4381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7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238" y="4895850"/>
            <a:ext cx="504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8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7775" y="4183063"/>
            <a:ext cx="4000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9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075" y="4206875"/>
            <a:ext cx="3905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00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013" y="4733925"/>
            <a:ext cx="409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01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075" y="4721225"/>
            <a:ext cx="4286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02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364038"/>
            <a:ext cx="4762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03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0" y="3995738"/>
            <a:ext cx="4857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04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349750"/>
            <a:ext cx="4000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05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00" y="4783138"/>
            <a:ext cx="4191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506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388" y="4797425"/>
            <a:ext cx="4762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507" name="TextBox 86"/>
          <p:cNvSpPr txBox="1">
            <a:spLocks noChangeArrowheads="1"/>
          </p:cNvSpPr>
          <p:nvPr/>
        </p:nvSpPr>
        <p:spPr bwMode="auto">
          <a:xfrm>
            <a:off x="2179638" y="3557588"/>
            <a:ext cx="543739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1400" b="1" dirty="0" smtClean="0">
                <a:solidFill>
                  <a:srgbClr val="0000FF"/>
                </a:solidFill>
              </a:rPr>
              <a:t>수평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63508" name="TextBox 87"/>
          <p:cNvSpPr txBox="1">
            <a:spLocks noChangeArrowheads="1"/>
          </p:cNvSpPr>
          <p:nvPr/>
        </p:nvSpPr>
        <p:spPr bwMode="auto">
          <a:xfrm>
            <a:off x="3727450" y="3638550"/>
            <a:ext cx="723275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1400" b="1" dirty="0" smtClean="0">
                <a:solidFill>
                  <a:srgbClr val="0000FF"/>
                </a:solidFill>
              </a:rPr>
              <a:t>대각선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63509" name="TextBox 88"/>
          <p:cNvSpPr txBox="1">
            <a:spLocks noChangeArrowheads="1"/>
          </p:cNvSpPr>
          <p:nvPr/>
        </p:nvSpPr>
        <p:spPr bwMode="auto">
          <a:xfrm>
            <a:off x="5586413" y="3478213"/>
            <a:ext cx="543739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1400" b="1" dirty="0" smtClean="0">
                <a:solidFill>
                  <a:srgbClr val="0000FF"/>
                </a:solidFill>
              </a:rPr>
              <a:t>수직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pic>
        <p:nvPicPr>
          <p:cNvPr id="63510" name="Picture 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100" y="4710113"/>
            <a:ext cx="4095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1" name="직선 연결선 90"/>
          <p:cNvCxnSpPr>
            <a:stCxn id="95" idx="4"/>
            <a:endCxn id="96" idx="0"/>
          </p:cNvCxnSpPr>
          <p:nvPr/>
        </p:nvCxnSpPr>
        <p:spPr>
          <a:xfrm>
            <a:off x="4222750" y="3433763"/>
            <a:ext cx="2665413" cy="53975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>
            <a:stCxn id="95" idx="4"/>
            <a:endCxn id="97" idx="0"/>
          </p:cNvCxnSpPr>
          <p:nvPr/>
        </p:nvCxnSpPr>
        <p:spPr>
          <a:xfrm flipH="1">
            <a:off x="1703388" y="3433763"/>
            <a:ext cx="2519362" cy="584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>
            <a:endCxn id="74" idx="0"/>
          </p:cNvCxnSpPr>
          <p:nvPr/>
        </p:nvCxnSpPr>
        <p:spPr>
          <a:xfrm>
            <a:off x="4189413" y="3436938"/>
            <a:ext cx="7937" cy="5365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14" name="직사각형 93"/>
          <p:cNvSpPr>
            <a:spLocks noChangeArrowheads="1"/>
          </p:cNvSpPr>
          <p:nvPr/>
        </p:nvSpPr>
        <p:spPr bwMode="auto">
          <a:xfrm>
            <a:off x="3717925" y="3357563"/>
            <a:ext cx="9636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/>
            <a:r>
              <a:rPr lang="en-US" altLang="ko-KR" sz="1600" b="1">
                <a:solidFill>
                  <a:srgbClr val="FF0000"/>
                </a:solidFill>
              </a:rPr>
              <a:t>Pattern</a:t>
            </a:r>
            <a:r>
              <a:rPr lang="ko-KR" altLang="en-US" sz="1600" b="1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95" name="타원 94"/>
          <p:cNvSpPr/>
          <p:nvPr/>
        </p:nvSpPr>
        <p:spPr>
          <a:xfrm>
            <a:off x="3081338" y="1628775"/>
            <a:ext cx="2282825" cy="1804988"/>
          </a:xfrm>
          <a:prstGeom prst="ellipse">
            <a:avLst/>
          </a:prstGeom>
          <a:noFill/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96" name="타원 95"/>
          <p:cNvSpPr/>
          <p:nvPr/>
        </p:nvSpPr>
        <p:spPr>
          <a:xfrm>
            <a:off x="6178550" y="3973513"/>
            <a:ext cx="1417638" cy="1355725"/>
          </a:xfrm>
          <a:prstGeom prst="ellipse">
            <a:avLst/>
          </a:prstGeom>
          <a:noFill/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993775" y="4017963"/>
            <a:ext cx="1417638" cy="1355725"/>
          </a:xfrm>
          <a:prstGeom prst="ellipse">
            <a:avLst/>
          </a:prstGeom>
          <a:noFill/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450" y="5443538"/>
            <a:ext cx="4841875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638" y="6332538"/>
            <a:ext cx="5265737" cy="487362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520" name="Picture 5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4567238"/>
            <a:ext cx="4286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8" y="6018213"/>
            <a:ext cx="4429125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 err="1"/>
              <a:t>결정트리</a:t>
            </a:r>
            <a:r>
              <a:rPr lang="en-US" altLang="ko-KR" dirty="0"/>
              <a:t> </a:t>
            </a:r>
            <a:r>
              <a:rPr lang="ko-KR" altLang="en-US"/>
              <a:t>학습 알고리즘</a:t>
            </a:r>
            <a:endParaRPr lang="ko-KR" altLang="en-US" smtClean="0"/>
          </a:p>
        </p:txBody>
      </p:sp>
      <p:sp>
        <p:nvSpPr>
          <p:cNvPr id="64515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27650"/>
          </a:xfrm>
        </p:spPr>
        <p:txBody>
          <a:bodyPr/>
          <a:lstStyle/>
          <a:p>
            <a:r>
              <a:rPr lang="ko-KR" altLang="en-US" b="1" smtClean="0"/>
              <a:t>정보이득</a:t>
            </a:r>
            <a:r>
              <a:rPr lang="ko-KR" altLang="en-US" smtClean="0"/>
              <a:t> </a:t>
            </a:r>
            <a:r>
              <a:rPr lang="en-US" altLang="ko-KR" smtClean="0"/>
              <a:t>vs </a:t>
            </a:r>
            <a:r>
              <a:rPr lang="ko-KR" altLang="en-US" b="1" smtClean="0"/>
              <a:t>정보이득 비</a:t>
            </a:r>
            <a:r>
              <a:rPr lang="ko-KR" altLang="en-US" smtClean="0"/>
              <a:t> </a:t>
            </a:r>
          </a:p>
        </p:txBody>
      </p:sp>
      <p:graphicFrame>
        <p:nvGraphicFramePr>
          <p:cNvPr id="64516" name="개체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0020503"/>
              </p:ext>
            </p:extLst>
          </p:nvPr>
        </p:nvGraphicFramePr>
        <p:xfrm>
          <a:off x="1524000" y="2743200"/>
          <a:ext cx="61055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2" name="워크시트" r:id="rId4" imgW="6105520" imgH="1723923" progId="Excel.Sheet.8">
                  <p:embed/>
                </p:oleObj>
              </mc:Choice>
              <mc:Fallback>
                <p:oleObj name="워크시트" r:id="rId4" imgW="6105520" imgH="1723923" progId="Excel.Sheet.8">
                  <p:embed/>
                  <p:pic>
                    <p:nvPicPr>
                      <p:cNvPr id="0" name="개체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743200"/>
                        <a:ext cx="6105525" cy="17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 err="1"/>
              <a:t>결정트리</a:t>
            </a:r>
            <a:r>
              <a:rPr lang="en-US" altLang="ko-KR" dirty="0"/>
              <a:t> </a:t>
            </a:r>
            <a:r>
              <a:rPr lang="ko-KR" altLang="en-US"/>
              <a:t>학습 알고리즘</a:t>
            </a:r>
            <a:endParaRPr lang="ko-KR" altLang="en-US" smtClean="0"/>
          </a:p>
        </p:txBody>
      </p:sp>
      <p:sp>
        <p:nvSpPr>
          <p:cNvPr id="21507" name="내용 개체 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593" t="-1144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pic>
        <p:nvPicPr>
          <p:cNvPr id="65540" name="Picture 102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838" y="2476500"/>
            <a:ext cx="2312987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749" name="Picture 10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263" y="5013325"/>
            <a:ext cx="3106737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7" name="Picture 1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1438" y="2279650"/>
            <a:ext cx="912812" cy="106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8" name="Picture 2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638" y="3860800"/>
            <a:ext cx="2287587" cy="56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44" name="Picture 1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638" y="1698625"/>
            <a:ext cx="2068512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타원 25"/>
          <p:cNvSpPr/>
          <p:nvPr/>
        </p:nvSpPr>
        <p:spPr>
          <a:xfrm>
            <a:off x="5097463" y="1628775"/>
            <a:ext cx="2282825" cy="1804988"/>
          </a:xfrm>
          <a:prstGeom prst="ellipse">
            <a:avLst/>
          </a:prstGeom>
          <a:noFill/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 err="1"/>
              <a:t>결정트리</a:t>
            </a:r>
            <a:r>
              <a:rPr lang="en-US" altLang="ko-KR" dirty="0"/>
              <a:t> </a:t>
            </a:r>
            <a:r>
              <a:rPr lang="ko-KR" altLang="en-US"/>
              <a:t>학습 알고리즘</a:t>
            </a:r>
            <a:endParaRPr lang="ko-KR" altLang="en-US" smtClean="0"/>
          </a:p>
        </p:txBody>
      </p:sp>
      <p:sp>
        <p:nvSpPr>
          <p:cNvPr id="66563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27650"/>
          </a:xfrm>
        </p:spPr>
        <p:txBody>
          <a:bodyPr/>
          <a:lstStyle/>
          <a:p>
            <a:r>
              <a:rPr lang="en-US" altLang="ko-KR" b="1" smtClean="0"/>
              <a:t>Gini </a:t>
            </a:r>
            <a:r>
              <a:rPr lang="ko-KR" altLang="en-US" b="1" smtClean="0"/>
              <a:t>지수  </a:t>
            </a:r>
          </a:p>
        </p:txBody>
      </p:sp>
      <p:pic>
        <p:nvPicPr>
          <p:cNvPr id="50" name="Picture 21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049838"/>
            <a:ext cx="3200400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565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850" y="1338263"/>
            <a:ext cx="2070100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275" y="3748088"/>
            <a:ext cx="4857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타원 53"/>
          <p:cNvSpPr/>
          <p:nvPr/>
        </p:nvSpPr>
        <p:spPr>
          <a:xfrm>
            <a:off x="3776663" y="3613150"/>
            <a:ext cx="1417637" cy="1355725"/>
          </a:xfrm>
          <a:prstGeom prst="ellipse">
            <a:avLst/>
          </a:prstGeom>
          <a:noFill/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6656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3906838"/>
            <a:ext cx="4381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4535488"/>
            <a:ext cx="504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5113" y="3824288"/>
            <a:ext cx="400050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1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3848100"/>
            <a:ext cx="3905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50" y="4373563"/>
            <a:ext cx="409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3" name="Picture 1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13" y="4362450"/>
            <a:ext cx="428625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4" name="Picture 1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1938" y="4003675"/>
            <a:ext cx="47625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5" name="Picture 1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675" y="3635375"/>
            <a:ext cx="4857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6" name="Picture 1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738" y="3989388"/>
            <a:ext cx="4000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7" name="Picture 1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25" y="4424363"/>
            <a:ext cx="4191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8" name="Picture 1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725" y="4437063"/>
            <a:ext cx="4762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79" name="TextBox 67"/>
          <p:cNvSpPr txBox="1">
            <a:spLocks noChangeArrowheads="1"/>
          </p:cNvSpPr>
          <p:nvPr/>
        </p:nvSpPr>
        <p:spPr bwMode="auto">
          <a:xfrm>
            <a:off x="2490470" y="3174683"/>
            <a:ext cx="543739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1400" b="1" dirty="0" smtClean="0">
                <a:solidFill>
                  <a:srgbClr val="0000FF"/>
                </a:solidFill>
              </a:rPr>
              <a:t>수평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66580" name="TextBox 68"/>
          <p:cNvSpPr txBox="1">
            <a:spLocks noChangeArrowheads="1"/>
          </p:cNvSpPr>
          <p:nvPr/>
        </p:nvSpPr>
        <p:spPr bwMode="auto">
          <a:xfrm>
            <a:off x="4014788" y="3279775"/>
            <a:ext cx="723275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1400" b="1" dirty="0" smtClean="0">
                <a:solidFill>
                  <a:srgbClr val="0000FF"/>
                </a:solidFill>
              </a:rPr>
              <a:t>대각선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66581" name="TextBox 69"/>
          <p:cNvSpPr txBox="1">
            <a:spLocks noChangeArrowheads="1"/>
          </p:cNvSpPr>
          <p:nvPr/>
        </p:nvSpPr>
        <p:spPr bwMode="auto">
          <a:xfrm>
            <a:off x="5873750" y="3119438"/>
            <a:ext cx="543739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ko-KR" altLang="en-US" sz="1400" b="1" dirty="0" smtClean="0">
                <a:solidFill>
                  <a:srgbClr val="0000FF"/>
                </a:solidFill>
              </a:rPr>
              <a:t>수직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pic>
        <p:nvPicPr>
          <p:cNvPr id="66582" name="Picture 6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38" y="4349750"/>
            <a:ext cx="4095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2" name="직선 연결선 71"/>
          <p:cNvCxnSpPr>
            <a:stCxn id="76" idx="4"/>
            <a:endCxn id="77" idx="0"/>
          </p:cNvCxnSpPr>
          <p:nvPr/>
        </p:nvCxnSpPr>
        <p:spPr>
          <a:xfrm>
            <a:off x="4510088" y="3073400"/>
            <a:ext cx="2665412" cy="53975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>
            <a:stCxn id="76" idx="4"/>
            <a:endCxn id="78" idx="0"/>
          </p:cNvCxnSpPr>
          <p:nvPr/>
        </p:nvCxnSpPr>
        <p:spPr>
          <a:xfrm flipH="1">
            <a:off x="1990725" y="3073400"/>
            <a:ext cx="2519363" cy="5842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endCxn id="54" idx="0"/>
          </p:cNvCxnSpPr>
          <p:nvPr/>
        </p:nvCxnSpPr>
        <p:spPr>
          <a:xfrm>
            <a:off x="4476750" y="3076575"/>
            <a:ext cx="7938" cy="5365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586" name="직사각형 74"/>
          <p:cNvSpPr>
            <a:spLocks noChangeArrowheads="1"/>
          </p:cNvSpPr>
          <p:nvPr/>
        </p:nvSpPr>
        <p:spPr bwMode="auto">
          <a:xfrm>
            <a:off x="4005263" y="2997200"/>
            <a:ext cx="965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/>
            <a:r>
              <a:rPr lang="en-US" altLang="ko-KR" sz="1600" b="1">
                <a:solidFill>
                  <a:srgbClr val="FF0000"/>
                </a:solidFill>
              </a:rPr>
              <a:t>Pattern</a:t>
            </a:r>
            <a:r>
              <a:rPr lang="ko-KR" altLang="en-US" sz="1600" b="1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6" name="타원 75"/>
          <p:cNvSpPr/>
          <p:nvPr/>
        </p:nvSpPr>
        <p:spPr>
          <a:xfrm>
            <a:off x="3370263" y="1268413"/>
            <a:ext cx="2281237" cy="1804987"/>
          </a:xfrm>
          <a:prstGeom prst="ellipse">
            <a:avLst/>
          </a:prstGeom>
          <a:noFill/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6467475" y="3613150"/>
            <a:ext cx="1417638" cy="1355725"/>
          </a:xfrm>
          <a:prstGeom prst="ellipse">
            <a:avLst/>
          </a:prstGeom>
          <a:noFill/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1282700" y="3657600"/>
            <a:ext cx="1417638" cy="1355725"/>
          </a:xfrm>
          <a:prstGeom prst="ellipse">
            <a:avLst/>
          </a:prstGeom>
          <a:noFill/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275" y="5786438"/>
            <a:ext cx="674528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100" y="6340475"/>
            <a:ext cx="46672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92" name="Picture 5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525" y="4206875"/>
            <a:ext cx="4286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" name="Picture 21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5" y="1773238"/>
            <a:ext cx="2287588" cy="560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 err="1"/>
              <a:t>결정트리</a:t>
            </a:r>
            <a:r>
              <a:rPr lang="en-US" altLang="ko-KR" dirty="0"/>
              <a:t> </a:t>
            </a:r>
            <a:r>
              <a:rPr lang="ko-KR" altLang="en-US"/>
              <a:t>학습 알고리즘</a:t>
            </a:r>
            <a:endParaRPr lang="ko-KR" altLang="en-US" smtClean="0"/>
          </a:p>
        </p:txBody>
      </p:sp>
      <p:sp>
        <p:nvSpPr>
          <p:cNvPr id="67587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27650"/>
          </a:xfrm>
        </p:spPr>
        <p:txBody>
          <a:bodyPr/>
          <a:lstStyle/>
          <a:p>
            <a:r>
              <a:rPr lang="ko-KR" altLang="en-US" b="1" smtClean="0"/>
              <a:t>분할속성 평가 척도 비교 </a:t>
            </a:r>
            <a:endParaRPr lang="en-US" altLang="ko-KR" b="1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en-US" altLang="ko-KR" smtClean="0"/>
          </a:p>
          <a:p>
            <a:endParaRPr lang="ko-KR" altLang="en-US" smtClean="0"/>
          </a:p>
          <a:p>
            <a:pPr marL="180975" lvl="1" indent="0">
              <a:buFont typeface="Wingdings" pitchFamily="2" charset="2"/>
              <a:buNone/>
            </a:pPr>
            <a:r>
              <a:rPr lang="ko-KR" altLang="en-US" smtClean="0"/>
              <a:t> </a:t>
            </a:r>
          </a:p>
        </p:txBody>
      </p:sp>
      <p:graphicFrame>
        <p:nvGraphicFramePr>
          <p:cNvPr id="67588" name="개체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175096"/>
              </p:ext>
            </p:extLst>
          </p:nvPr>
        </p:nvGraphicFramePr>
        <p:xfrm>
          <a:off x="1106488" y="2209800"/>
          <a:ext cx="610552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04" name="워크시트" r:id="rId4" imgW="6105520" imgH="1723923" progId="Excel.Sheet.8">
                  <p:embed/>
                </p:oleObj>
              </mc:Choice>
              <mc:Fallback>
                <p:oleObj name="워크시트" r:id="rId4" imgW="6105520" imgH="1723923" progId="Excel.Sheet.8">
                  <p:embed/>
                  <p:pic>
                    <p:nvPicPr>
                      <p:cNvPr id="0" name="개체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6488" y="2209800"/>
                        <a:ext cx="6105525" cy="17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 err="1"/>
              <a:t>결정트리</a:t>
            </a:r>
            <a:r>
              <a:rPr lang="en-US" altLang="ko-KR" dirty="0"/>
              <a:t> </a:t>
            </a:r>
            <a:r>
              <a:rPr lang="ko-KR" altLang="en-US"/>
              <a:t>학습 알고리즘</a:t>
            </a:r>
            <a:endParaRPr lang="ko-KR" altLang="en-US" smtClean="0"/>
          </a:p>
        </p:txBody>
      </p:sp>
      <p:sp>
        <p:nvSpPr>
          <p:cNvPr id="33795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27650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b="1" dirty="0" err="1" smtClean="0"/>
              <a:t>결정트리</a:t>
            </a:r>
            <a:r>
              <a:rPr lang="ko-KR" altLang="en-US" b="1" dirty="0" smtClean="0"/>
              <a:t> 알고리즘 </a:t>
            </a:r>
            <a:endParaRPr lang="en-US" altLang="ko-KR" b="1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en-US" altLang="ko-KR" b="1" dirty="0" smtClean="0"/>
              <a:t>ID3 </a:t>
            </a:r>
            <a:r>
              <a:rPr lang="ko-KR" altLang="en-US" b="1" dirty="0" smtClean="0"/>
              <a:t>알고리즘 </a:t>
            </a:r>
            <a:endParaRPr lang="en-US" altLang="ko-KR" b="1" dirty="0" smtClean="0"/>
          </a:p>
          <a:p>
            <a:pPr lvl="2" fontAlgn="auto">
              <a:spcAft>
                <a:spcPts val="0"/>
              </a:spcAft>
              <a:defRPr/>
            </a:pPr>
            <a:r>
              <a:rPr lang="ko-KR" altLang="en-US" b="1" dirty="0" smtClean="0"/>
              <a:t>범주형</a:t>
            </a:r>
            <a:r>
              <a:rPr lang="en-US" altLang="ko-KR" b="1" dirty="0" smtClean="0"/>
              <a:t>(categorical) </a:t>
            </a:r>
            <a:r>
              <a:rPr lang="ko-KR" altLang="en-US" b="1" dirty="0" smtClean="0"/>
              <a:t>속성값</a:t>
            </a:r>
            <a:r>
              <a:rPr lang="ko-KR" altLang="en-US" dirty="0" smtClean="0"/>
              <a:t>을 갖는 데이터에 대한 </a:t>
            </a:r>
            <a:r>
              <a:rPr lang="ko-KR" altLang="en-US" dirty="0" err="1" smtClean="0"/>
              <a:t>결정트리</a:t>
            </a:r>
            <a:r>
              <a:rPr lang="ko-KR" altLang="en-US" dirty="0" smtClean="0"/>
              <a:t> 학습 </a:t>
            </a:r>
            <a:endParaRPr lang="en-US" altLang="ko-KR" dirty="0" smtClean="0"/>
          </a:p>
          <a:p>
            <a:pPr lvl="2" fontAlgn="auto">
              <a:spcAft>
                <a:spcPts val="0"/>
              </a:spcAft>
              <a:defRPr/>
            </a:pPr>
            <a:r>
              <a:rPr lang="ko-KR" altLang="en-US" dirty="0" smtClean="0"/>
              <a:t>예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PlayTennis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삼각형</a:t>
            </a:r>
            <a:r>
              <a:rPr lang="en-US" altLang="ko-KR" dirty="0" smtClean="0"/>
              <a:t>/</a:t>
            </a:r>
            <a:r>
              <a:rPr lang="ko-KR" altLang="en-US" dirty="0" smtClean="0"/>
              <a:t>사각형 문제</a:t>
            </a:r>
            <a:r>
              <a:rPr lang="en-US" altLang="ko-KR" dirty="0" smtClean="0"/>
              <a:t> </a:t>
            </a:r>
          </a:p>
          <a:p>
            <a:pPr lvl="2" fontAlgn="auto">
              <a:spcAft>
                <a:spcPts val="0"/>
              </a:spcAft>
              <a:defRPr/>
            </a:pPr>
            <a:endParaRPr lang="en-US" altLang="ko-KR" dirty="0"/>
          </a:p>
          <a:p>
            <a:pPr lvl="1" fontAlgn="auto">
              <a:spcAft>
                <a:spcPts val="0"/>
              </a:spcAft>
              <a:defRPr/>
            </a:pPr>
            <a:r>
              <a:rPr lang="en-US" altLang="ko-KR" b="1" dirty="0" smtClean="0"/>
              <a:t>C4.5 </a:t>
            </a:r>
            <a:r>
              <a:rPr lang="ko-KR" altLang="en-US" b="1" dirty="0" smtClean="0"/>
              <a:t>알고리즘 </a:t>
            </a:r>
            <a:endParaRPr lang="en-US" altLang="ko-KR" b="1" dirty="0" smtClean="0"/>
          </a:p>
          <a:p>
            <a:pPr lvl="2" fontAlgn="auto">
              <a:spcAft>
                <a:spcPts val="0"/>
              </a:spcAft>
              <a:defRPr/>
            </a:pPr>
            <a:r>
              <a:rPr lang="ko-KR" altLang="en-US" dirty="0" smtClean="0"/>
              <a:t>범주형 속성값과 </a:t>
            </a:r>
            <a:r>
              <a:rPr lang="ko-KR" altLang="en-US" dirty="0" err="1" smtClean="0"/>
              <a:t>수치형</a:t>
            </a:r>
            <a:r>
              <a:rPr lang="ko-KR" altLang="en-US" dirty="0" smtClean="0"/>
              <a:t> 속성값을 갖는 데이터로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결정트리</a:t>
            </a:r>
            <a:r>
              <a:rPr lang="ko-KR" altLang="en-US" dirty="0" smtClean="0"/>
              <a:t> 학습</a:t>
            </a:r>
            <a:endParaRPr lang="en-US" altLang="ko-KR" dirty="0" smtClean="0"/>
          </a:p>
          <a:p>
            <a:pPr lvl="2" fontAlgn="auto">
              <a:spcAft>
                <a:spcPts val="0"/>
              </a:spcAft>
              <a:defRPr/>
            </a:pPr>
            <a:r>
              <a:rPr lang="en-US" altLang="ko-KR" dirty="0" smtClean="0"/>
              <a:t>ID3</a:t>
            </a:r>
            <a:r>
              <a:rPr lang="ko-KR" altLang="en-US" dirty="0" smtClean="0"/>
              <a:t>를 개선한 알고리즘 </a:t>
            </a:r>
            <a:endParaRPr lang="en-US" altLang="ko-KR" dirty="0" smtClean="0"/>
          </a:p>
          <a:p>
            <a:pPr lvl="2" fontAlgn="auto">
              <a:spcAft>
                <a:spcPts val="0"/>
              </a:spcAft>
              <a:defRPr/>
            </a:pPr>
            <a:endParaRPr lang="en-US" altLang="ko-KR" dirty="0"/>
          </a:p>
          <a:p>
            <a:pPr lvl="1"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en-US" altLang="ko-KR" b="1" dirty="0" smtClean="0"/>
              <a:t>C5.0 </a:t>
            </a:r>
            <a:r>
              <a:rPr lang="ko-KR" altLang="en-US" b="1" dirty="0" smtClean="0"/>
              <a:t>알고리즘 </a:t>
            </a:r>
            <a:endParaRPr lang="en-US" altLang="ko-KR" b="1" dirty="0" smtClean="0"/>
          </a:p>
          <a:p>
            <a:pPr lvl="2" fontAlgn="auto">
              <a:spcAft>
                <a:spcPts val="0"/>
              </a:spcAft>
              <a:defRPr/>
            </a:pPr>
            <a:r>
              <a:rPr lang="en-US" altLang="ko-KR" dirty="0" smtClean="0"/>
              <a:t>C4.5</a:t>
            </a:r>
            <a:r>
              <a:rPr lang="ko-KR" altLang="en-US" dirty="0" smtClean="0"/>
              <a:t>를 개선한 알고리즘 </a:t>
            </a:r>
            <a:endParaRPr lang="en-US" altLang="ko-KR" dirty="0" smtClean="0"/>
          </a:p>
          <a:p>
            <a:pPr lvl="2" fontAlgn="auto">
              <a:spcAft>
                <a:spcPts val="0"/>
              </a:spcAft>
              <a:defRPr/>
            </a:pPr>
            <a:endParaRPr lang="en-US" altLang="ko-KR" dirty="0"/>
          </a:p>
          <a:p>
            <a:pPr lvl="1" fontAlgn="auto">
              <a:spcAft>
                <a:spcPts val="0"/>
              </a:spcAft>
              <a:defRPr/>
            </a:pPr>
            <a:r>
              <a:rPr lang="en-US" altLang="ko-KR" b="1" dirty="0" smtClean="0"/>
              <a:t>CART </a:t>
            </a:r>
            <a:r>
              <a:rPr lang="ko-KR" altLang="en-US" b="1" dirty="0" smtClean="0"/>
              <a:t>알고리즘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2" fontAlgn="auto">
              <a:spcAft>
                <a:spcPts val="0"/>
              </a:spcAft>
              <a:defRPr/>
            </a:pPr>
            <a:r>
              <a:rPr lang="ko-KR" altLang="en-US" dirty="0" err="1" smtClean="0"/>
              <a:t>수치형</a:t>
            </a:r>
            <a:r>
              <a:rPr lang="ko-KR" altLang="en-US" dirty="0" smtClean="0"/>
              <a:t> 속성을 갖는 데이터에 대해 적용 </a:t>
            </a:r>
            <a:endParaRPr lang="en-US" altLang="ko-KR" dirty="0" smtClean="0"/>
          </a:p>
          <a:p>
            <a:pPr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fontAlgn="auto">
              <a:spcAft>
                <a:spcPts val="0"/>
              </a:spcAft>
              <a:defRPr/>
            </a:pPr>
            <a:endParaRPr lang="ko-KR" altLang="en-US" dirty="0" smtClean="0"/>
          </a:p>
          <a:p>
            <a:pPr marL="180975" lvl="1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ko-KR" alt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/>
          <p:cNvSpPr txBox="1">
            <a:spLocks/>
          </p:cNvSpPr>
          <p:nvPr/>
        </p:nvSpPr>
        <p:spPr>
          <a:xfrm>
            <a:off x="457200" y="1196975"/>
            <a:ext cx="8229600" cy="532765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Wingdings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ko-KR" altLang="en-US" b="1" dirty="0" smtClean="0"/>
              <a:t>회귀</a:t>
            </a:r>
            <a:r>
              <a:rPr lang="en-US" altLang="ko-KR" b="1" dirty="0" smtClean="0"/>
              <a:t>(regression)</a:t>
            </a:r>
            <a:r>
              <a:rPr lang="ko-KR" altLang="en-US" b="1" dirty="0" smtClean="0"/>
              <a:t>를 위한 </a:t>
            </a:r>
            <a:r>
              <a:rPr lang="ko-KR" altLang="en-US" b="1" dirty="0" err="1" smtClean="0"/>
              <a:t>결정트리</a:t>
            </a:r>
            <a:r>
              <a:rPr lang="ko-KR" altLang="en-US" b="1" dirty="0" smtClean="0"/>
              <a:t>  </a:t>
            </a:r>
            <a:endParaRPr lang="en-US" altLang="ko-KR" b="1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ko-KR" altLang="en-US" b="1" dirty="0" err="1" smtClean="0"/>
              <a:t>출력값이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수치값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 </a:t>
            </a:r>
            <a:endParaRPr lang="en-US" altLang="ko-KR" dirty="0" smtClean="0"/>
          </a:p>
          <a:p>
            <a:pPr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fontAlgn="auto">
              <a:spcAft>
                <a:spcPts val="0"/>
              </a:spcAft>
              <a:defRPr/>
            </a:pPr>
            <a:endParaRPr lang="ko-KR" altLang="en-US" dirty="0" smtClean="0"/>
          </a:p>
          <a:p>
            <a:pPr marL="180975" lvl="1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ko-KR" altLang="en-US" dirty="0" smtClean="0"/>
              <a:t>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 smtClean="0"/>
              <a:t>4.3 </a:t>
            </a:r>
            <a:r>
              <a:rPr lang="ko-KR" altLang="en-US" smtClean="0"/>
              <a:t>결정트리를 이용한 회귀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705" y="2400300"/>
            <a:ext cx="5848350" cy="4124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 err="1"/>
              <a:t>결정트리를</a:t>
            </a:r>
            <a:r>
              <a:rPr lang="ko-KR" altLang="en-US" dirty="0"/>
              <a:t> 이용한 회귀</a:t>
            </a:r>
          </a:p>
        </p:txBody>
      </p:sp>
      <p:sp>
        <p:nvSpPr>
          <p:cNvPr id="70659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27650"/>
          </a:xfrm>
        </p:spPr>
        <p:txBody>
          <a:bodyPr/>
          <a:lstStyle/>
          <a:p>
            <a:r>
              <a:rPr lang="ko-KR" altLang="en-US" b="1" dirty="0" smtClean="0"/>
              <a:t>회귀</a:t>
            </a:r>
            <a:r>
              <a:rPr lang="en-US" altLang="ko-KR" b="1" dirty="0" smtClean="0"/>
              <a:t>(regression)</a:t>
            </a:r>
            <a:r>
              <a:rPr lang="ko-KR" altLang="en-US" b="1" dirty="0" smtClean="0"/>
              <a:t>를 위한 </a:t>
            </a:r>
            <a:r>
              <a:rPr lang="ko-KR" altLang="en-US" b="1" dirty="0" err="1" smtClean="0"/>
              <a:t>결정트리</a:t>
            </a:r>
            <a:r>
              <a:rPr lang="ko-KR" altLang="en-US" b="1" dirty="0" smtClean="0"/>
              <a:t>  </a:t>
            </a:r>
            <a:endParaRPr lang="en-US" altLang="ko-KR" b="1" dirty="0" smtClean="0"/>
          </a:p>
          <a:p>
            <a:pPr lvl="1"/>
            <a:endParaRPr lang="ko-KR" altLang="en-US" dirty="0" smtClean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325938" y="2543175"/>
            <a:ext cx="1066800" cy="381000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600" kern="0" dirty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rPr>
              <a:t>Pattern</a:t>
            </a:r>
            <a:endParaRPr lang="en-US" altLang="ko-KR" sz="1600" kern="0" dirty="0">
              <a:solidFill>
                <a:srgbClr val="000000"/>
              </a:solidFill>
              <a:latin typeface="Comic Sans MS" pitchFamily="66" charset="0"/>
              <a:ea typeface="굴림" charset="-127"/>
              <a:cs typeface="+mn-cs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725738" y="3609975"/>
            <a:ext cx="1066800" cy="381000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sl-SI" altLang="ko-KR" sz="1600" kern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rPr>
              <a:t>Dot</a:t>
            </a:r>
            <a:endParaRPr lang="en-US" altLang="ko-KR" sz="1600" kern="0">
              <a:solidFill>
                <a:srgbClr val="000000"/>
              </a:solidFill>
              <a:latin typeface="Comic Sans MS" pitchFamily="66" charset="0"/>
              <a:ea typeface="굴림" charset="-127"/>
              <a:cs typeface="+mn-cs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154738" y="3609975"/>
            <a:ext cx="1066800" cy="381000"/>
          </a:xfrm>
          <a:prstGeom prst="rect">
            <a:avLst/>
          </a:prstGeom>
          <a:solidFill>
            <a:srgbClr val="FF99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sl-SI" altLang="ko-KR" sz="1600" kern="0">
                <a:solidFill>
                  <a:srgbClr val="000000"/>
                </a:solidFill>
                <a:latin typeface="Comic Sans MS" pitchFamily="66" charset="0"/>
                <a:ea typeface="+mn-ea"/>
                <a:cs typeface="+mn-cs"/>
              </a:rPr>
              <a:t>Outline</a:t>
            </a:r>
            <a:endParaRPr lang="en-US" altLang="ko-KR" sz="1600" kern="0">
              <a:solidFill>
                <a:srgbClr val="000000"/>
              </a:solidFill>
              <a:latin typeface="Comic Sans MS" pitchFamily="66" charset="0"/>
              <a:ea typeface="굴림" charset="-127"/>
              <a:cs typeface="+mn-cs"/>
            </a:endParaRPr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4325938" y="3609975"/>
            <a:ext cx="10668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  <a:ea typeface="돋움" pitchFamily="50" charset="-127"/>
              </a:rPr>
              <a:t>45.0</a:t>
            </a:r>
            <a:endParaRPr lang="en-US" altLang="ko-KR" sz="1600">
              <a:solidFill>
                <a:srgbClr val="000000"/>
              </a:solidFill>
              <a:latin typeface="Comic Sans MS" pitchFamily="66" charset="0"/>
              <a:ea typeface="굴림" pitchFamily="50" charset="-127"/>
            </a:endParaRPr>
          </a:p>
        </p:txBody>
      </p:sp>
      <p:cxnSp>
        <p:nvCxnSpPr>
          <p:cNvPr id="70664" name="AutoShape 8"/>
          <p:cNvCxnSpPr>
            <a:cxnSpLocks noChangeShapeType="1"/>
            <a:stCxn id="10" idx="0"/>
            <a:endCxn id="9" idx="2"/>
          </p:cNvCxnSpPr>
          <p:nvPr/>
        </p:nvCxnSpPr>
        <p:spPr bwMode="auto">
          <a:xfrm flipV="1">
            <a:off x="3259138" y="2924175"/>
            <a:ext cx="16002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665" name="AutoShape 9"/>
          <p:cNvCxnSpPr>
            <a:cxnSpLocks noChangeShapeType="1"/>
            <a:stCxn id="11" idx="0"/>
            <a:endCxn id="9" idx="2"/>
          </p:cNvCxnSpPr>
          <p:nvPr/>
        </p:nvCxnSpPr>
        <p:spPr bwMode="auto">
          <a:xfrm flipH="1" flipV="1">
            <a:off x="4859338" y="2924175"/>
            <a:ext cx="18288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666" name="AutoShape 10"/>
          <p:cNvCxnSpPr>
            <a:cxnSpLocks noChangeShapeType="1"/>
            <a:stCxn id="70663" idx="0"/>
            <a:endCxn id="9" idx="2"/>
          </p:cNvCxnSpPr>
          <p:nvPr/>
        </p:nvCxnSpPr>
        <p:spPr bwMode="auto">
          <a:xfrm flipV="1">
            <a:off x="4859338" y="2924175"/>
            <a:ext cx="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3259138" y="3076575"/>
            <a:ext cx="1077912" cy="307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FF"/>
                </a:solidFill>
                <a:latin typeface="Comic Sans MS" pitchFamily="66" charset="0"/>
                <a:ea typeface="+mn-ea"/>
                <a:cs typeface="+mn-cs"/>
              </a:rPr>
              <a:t>horizontal</a:t>
            </a:r>
            <a:endParaRPr lang="en-US" altLang="ko-KR" sz="1400" kern="0" dirty="0">
              <a:solidFill>
                <a:srgbClr val="0000FF"/>
              </a:solidFill>
              <a:latin typeface="Comic Sans MS" pitchFamily="66" charset="0"/>
              <a:ea typeface="굴림" charset="-127"/>
              <a:cs typeface="+mn-cs"/>
            </a:endParaRP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4498975" y="3228975"/>
            <a:ext cx="855663" cy="307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FF"/>
                </a:solidFill>
                <a:latin typeface="Comic Sans MS" pitchFamily="66" charset="0"/>
                <a:ea typeface="+mn-ea"/>
                <a:cs typeface="+mn-cs"/>
              </a:rPr>
              <a:t>diagonal</a:t>
            </a:r>
            <a:endParaRPr lang="en-US" altLang="ko-KR" sz="1400" kern="0" dirty="0">
              <a:solidFill>
                <a:srgbClr val="0000FF"/>
              </a:solidFill>
              <a:latin typeface="Comic Sans MS" pitchFamily="66" charset="0"/>
              <a:ea typeface="굴림" charset="-127"/>
              <a:cs typeface="+mn-cs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5565775" y="3076575"/>
            <a:ext cx="823913" cy="307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FF"/>
                </a:solidFill>
                <a:latin typeface="Comic Sans MS" pitchFamily="66" charset="0"/>
                <a:ea typeface="+mn-ea"/>
                <a:cs typeface="+mn-cs"/>
              </a:rPr>
              <a:t>vertical</a:t>
            </a:r>
            <a:endParaRPr lang="en-US" altLang="ko-KR" sz="1400" kern="0" dirty="0">
              <a:solidFill>
                <a:srgbClr val="0000FF"/>
              </a:solidFill>
              <a:latin typeface="Comic Sans MS" pitchFamily="66" charset="0"/>
              <a:ea typeface="굴림" charset="-127"/>
              <a:cs typeface="+mn-cs"/>
            </a:endParaRPr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3716338" y="4676775"/>
            <a:ext cx="10668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  <a:ea typeface="돋움" pitchFamily="50" charset="-127"/>
              </a:rPr>
              <a:t>26.5</a:t>
            </a:r>
            <a:endParaRPr lang="en-US" altLang="ko-KR" sz="1600">
              <a:solidFill>
                <a:srgbClr val="000000"/>
              </a:solidFill>
              <a:latin typeface="Comic Sans MS" pitchFamily="66" charset="0"/>
              <a:ea typeface="굴림" pitchFamily="50" charset="-127"/>
            </a:endParaRPr>
          </a:p>
        </p:txBody>
      </p:sp>
      <p:sp>
        <p:nvSpPr>
          <p:cNvPr id="70671" name="Rectangle 15"/>
          <p:cNvSpPr>
            <a:spLocks noChangeArrowheads="1"/>
          </p:cNvSpPr>
          <p:nvPr/>
        </p:nvSpPr>
        <p:spPr bwMode="auto">
          <a:xfrm>
            <a:off x="1811338" y="4676775"/>
            <a:ext cx="10668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  <a:ea typeface="돋움" pitchFamily="50" charset="-127"/>
              </a:rPr>
              <a:t>47.7</a:t>
            </a:r>
            <a:endParaRPr lang="en-US" altLang="ko-KR" sz="1600">
              <a:solidFill>
                <a:srgbClr val="000000"/>
              </a:solidFill>
              <a:latin typeface="Comic Sans MS" pitchFamily="66" charset="0"/>
              <a:ea typeface="굴림" pitchFamily="50" charset="-127"/>
            </a:endParaRPr>
          </a:p>
        </p:txBody>
      </p:sp>
      <p:cxnSp>
        <p:nvCxnSpPr>
          <p:cNvPr id="70672" name="AutoShape 16"/>
          <p:cNvCxnSpPr>
            <a:cxnSpLocks noChangeShapeType="1"/>
            <a:stCxn id="70671" idx="0"/>
            <a:endCxn id="10" idx="2"/>
          </p:cNvCxnSpPr>
          <p:nvPr/>
        </p:nvCxnSpPr>
        <p:spPr bwMode="auto">
          <a:xfrm flipV="1">
            <a:off x="2344738" y="3990975"/>
            <a:ext cx="9144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673" name="AutoShape 17"/>
          <p:cNvCxnSpPr>
            <a:cxnSpLocks noChangeShapeType="1"/>
            <a:stCxn id="70670" idx="0"/>
            <a:endCxn id="10" idx="2"/>
          </p:cNvCxnSpPr>
          <p:nvPr/>
        </p:nvCxnSpPr>
        <p:spPr bwMode="auto">
          <a:xfrm flipH="1" flipV="1">
            <a:off x="3259138" y="3990975"/>
            <a:ext cx="9906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2365375" y="4219575"/>
            <a:ext cx="752475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FF"/>
                </a:solidFill>
                <a:latin typeface="Comic Sans MS" pitchFamily="66" charset="0"/>
                <a:ea typeface="+mn-ea"/>
                <a:cs typeface="+mn-cs"/>
              </a:rPr>
              <a:t>no</a:t>
            </a:r>
            <a:endParaRPr lang="en-US" altLang="ko-KR" sz="1400" kern="0" dirty="0">
              <a:solidFill>
                <a:srgbClr val="0000FF"/>
              </a:solidFill>
              <a:latin typeface="Comic Sans MS" pitchFamily="66" charset="0"/>
              <a:ea typeface="굴림" charset="-127"/>
              <a:cs typeface="+mn-cs"/>
            </a:endParaRPr>
          </a:p>
        </p:txBody>
      </p:sp>
      <p:sp>
        <p:nvSpPr>
          <p:cNvPr id="24" name="Text Box 19"/>
          <p:cNvSpPr txBox="1">
            <a:spLocks noChangeArrowheads="1"/>
          </p:cNvSpPr>
          <p:nvPr/>
        </p:nvSpPr>
        <p:spPr bwMode="auto">
          <a:xfrm>
            <a:off x="3411538" y="4219575"/>
            <a:ext cx="10668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400" kern="0" dirty="0">
                <a:solidFill>
                  <a:srgbClr val="0000FF"/>
                </a:solidFill>
                <a:latin typeface="Comic Sans MS" pitchFamily="66" charset="0"/>
                <a:ea typeface="+mn-ea"/>
                <a:cs typeface="+mn-cs"/>
              </a:rPr>
              <a:t>yes</a:t>
            </a:r>
            <a:endParaRPr lang="en-US" altLang="ko-KR" sz="1400" kern="0" dirty="0">
              <a:solidFill>
                <a:srgbClr val="0000FF"/>
              </a:solidFill>
              <a:latin typeface="Comic Sans MS" pitchFamily="66" charset="0"/>
              <a:ea typeface="굴림" charset="-127"/>
              <a:cs typeface="+mn-cs"/>
            </a:endParaRPr>
          </a:p>
        </p:txBody>
      </p:sp>
      <p:sp>
        <p:nvSpPr>
          <p:cNvPr id="70676" name="Rectangle 20"/>
          <p:cNvSpPr>
            <a:spLocks noChangeArrowheads="1"/>
          </p:cNvSpPr>
          <p:nvPr/>
        </p:nvSpPr>
        <p:spPr bwMode="auto">
          <a:xfrm>
            <a:off x="7145338" y="4676775"/>
            <a:ext cx="10668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  <a:ea typeface="돋움" pitchFamily="50" charset="-127"/>
              </a:rPr>
              <a:t>45.5</a:t>
            </a:r>
            <a:endParaRPr lang="en-US" altLang="ko-KR" sz="1600">
              <a:solidFill>
                <a:srgbClr val="000000"/>
              </a:solidFill>
              <a:latin typeface="Comic Sans MS" pitchFamily="66" charset="0"/>
              <a:ea typeface="굴림" pitchFamily="50" charset="-127"/>
            </a:endParaRPr>
          </a:p>
        </p:txBody>
      </p:sp>
      <p:sp>
        <p:nvSpPr>
          <p:cNvPr id="70677" name="Rectangle 21"/>
          <p:cNvSpPr>
            <a:spLocks noChangeArrowheads="1"/>
          </p:cNvSpPr>
          <p:nvPr/>
        </p:nvSpPr>
        <p:spPr bwMode="auto">
          <a:xfrm>
            <a:off x="5240338" y="4676775"/>
            <a:ext cx="10668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0" latinLnBrk="0" hangingPunct="0"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latin typeface="Comic Sans MS" pitchFamily="66" charset="0"/>
                <a:ea typeface="돋움" pitchFamily="50" charset="-127"/>
              </a:rPr>
              <a:t>30.0</a:t>
            </a:r>
            <a:endParaRPr lang="en-US" altLang="ko-KR" sz="1600">
              <a:solidFill>
                <a:srgbClr val="000000"/>
              </a:solidFill>
              <a:latin typeface="Comic Sans MS" pitchFamily="66" charset="0"/>
              <a:ea typeface="굴림" pitchFamily="50" charset="-127"/>
            </a:endParaRPr>
          </a:p>
        </p:txBody>
      </p:sp>
      <p:cxnSp>
        <p:nvCxnSpPr>
          <p:cNvPr id="70678" name="AutoShape 22"/>
          <p:cNvCxnSpPr>
            <a:cxnSpLocks noChangeShapeType="1"/>
            <a:stCxn id="70677" idx="0"/>
          </p:cNvCxnSpPr>
          <p:nvPr/>
        </p:nvCxnSpPr>
        <p:spPr bwMode="auto">
          <a:xfrm flipV="1">
            <a:off x="5773738" y="3990975"/>
            <a:ext cx="9144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679" name="AutoShape 23"/>
          <p:cNvCxnSpPr>
            <a:cxnSpLocks noChangeShapeType="1"/>
            <a:stCxn id="70676" idx="0"/>
          </p:cNvCxnSpPr>
          <p:nvPr/>
        </p:nvCxnSpPr>
        <p:spPr bwMode="auto">
          <a:xfrm flipH="1" flipV="1">
            <a:off x="6688138" y="3990975"/>
            <a:ext cx="990600" cy="685800"/>
          </a:xfrm>
          <a:prstGeom prst="straightConnector1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 Box 24"/>
          <p:cNvSpPr txBox="1">
            <a:spLocks noChangeArrowheads="1"/>
          </p:cNvSpPr>
          <p:nvPr/>
        </p:nvSpPr>
        <p:spPr bwMode="auto">
          <a:xfrm>
            <a:off x="5684838" y="4219575"/>
            <a:ext cx="841375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sl-SI" altLang="ko-KR" sz="1400" kern="0">
                <a:solidFill>
                  <a:srgbClr val="0000FF"/>
                </a:solidFill>
                <a:latin typeface="Comic Sans MS" pitchFamily="66" charset="0"/>
                <a:ea typeface="+mn-ea"/>
                <a:cs typeface="+mn-cs"/>
              </a:rPr>
              <a:t>dashed</a:t>
            </a:r>
            <a:endParaRPr lang="en-US" altLang="ko-KR" sz="1400" kern="0">
              <a:solidFill>
                <a:srgbClr val="0000FF"/>
              </a:solidFill>
              <a:latin typeface="Comic Sans MS" pitchFamily="66" charset="0"/>
              <a:ea typeface="굴림" charset="-127"/>
              <a:cs typeface="+mn-cs"/>
            </a:endParaRPr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6840538" y="4219575"/>
            <a:ext cx="10668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sl-SI" altLang="ko-KR" sz="1400" kern="0">
                <a:solidFill>
                  <a:srgbClr val="0000FF"/>
                </a:solidFill>
                <a:latin typeface="Comic Sans MS" pitchFamily="66" charset="0"/>
                <a:ea typeface="+mn-ea"/>
                <a:cs typeface="+mn-cs"/>
              </a:rPr>
              <a:t>solid</a:t>
            </a:r>
            <a:endParaRPr lang="en-US" altLang="ko-KR" sz="1400" kern="0">
              <a:solidFill>
                <a:srgbClr val="0000FF"/>
              </a:solidFill>
              <a:latin typeface="Comic Sans MS" pitchFamily="66" charset="0"/>
              <a:ea typeface="굴림" charset="-127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결정트리를</a:t>
            </a:r>
            <a:r>
              <a:rPr lang="ko-KR" altLang="en-US" dirty="0"/>
              <a:t> 이용한 회귀</a:t>
            </a:r>
            <a:endParaRPr lang="ko-KR" alt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5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b="1" dirty="0" smtClean="0">
                    <a:solidFill>
                      <a:srgbClr val="0000FF"/>
                    </a:solidFill>
                  </a:rPr>
                  <a:t>회귀 </a:t>
                </a:r>
                <a:r>
                  <a:rPr lang="en-US" altLang="ko-KR" b="1" dirty="0" smtClean="0"/>
                  <a:t>(regression)</a:t>
                </a:r>
                <a:r>
                  <a:rPr lang="ko-KR" altLang="en-US" b="1" dirty="0" smtClean="0"/>
                  <a:t>를 위한 </a:t>
                </a:r>
                <a:r>
                  <a:rPr lang="ko-KR" altLang="en-US" b="1" dirty="0" err="1" smtClean="0">
                    <a:solidFill>
                      <a:srgbClr val="0000FF"/>
                    </a:solidFill>
                  </a:rPr>
                  <a:t>결정트리</a:t>
                </a:r>
                <a:r>
                  <a:rPr lang="ko-KR" altLang="en-US" b="1" dirty="0" smtClean="0"/>
                  <a:t>  </a:t>
                </a:r>
                <a:endParaRPr lang="en-US" altLang="ko-KR" b="1" dirty="0" smtClean="0"/>
              </a:p>
              <a:p>
                <a:pPr lvl="1"/>
                <a:r>
                  <a:rPr lang="ko-KR" altLang="en-US" b="1" dirty="0" smtClean="0"/>
                  <a:t>분류를 위한 </a:t>
                </a:r>
                <a:r>
                  <a:rPr lang="ko-KR" altLang="en-US" b="1" dirty="0" err="1" smtClean="0"/>
                  <a:t>결정트리와</a:t>
                </a:r>
                <a:r>
                  <a:rPr lang="ko-KR" altLang="en-US" b="1" dirty="0" smtClean="0"/>
                  <a:t> 차이점 </a:t>
                </a:r>
                <a:endParaRPr lang="en-US" altLang="ko-KR" b="1" dirty="0" smtClean="0"/>
              </a:p>
              <a:p>
                <a:pPr lvl="2"/>
                <a:r>
                  <a:rPr lang="ko-KR" altLang="en-US" b="1" dirty="0" err="1" smtClean="0"/>
                  <a:t>단말노드</a:t>
                </a:r>
                <a:r>
                  <a:rPr lang="ko-KR" altLang="en-US" dirty="0" err="1" smtClean="0"/>
                  <a:t>가</a:t>
                </a:r>
                <a:r>
                  <a:rPr lang="ko-KR" altLang="en-US" dirty="0" smtClean="0"/>
                  <a:t> 부류</a:t>
                </a:r>
                <a:r>
                  <a:rPr lang="en-US" altLang="ko-KR" dirty="0" smtClean="0"/>
                  <a:t>(class)</a:t>
                </a:r>
                <a:r>
                  <a:rPr lang="ko-KR" altLang="en-US" dirty="0" smtClean="0"/>
                  <a:t>가 아닌 </a:t>
                </a:r>
                <a:r>
                  <a:rPr lang="ko-KR" altLang="en-US" b="1" dirty="0" err="1" smtClean="0"/>
                  <a:t>수치값</a:t>
                </a:r>
                <a:r>
                  <a:rPr lang="en-US" altLang="ko-KR" dirty="0" smtClean="0"/>
                  <a:t>(numerical value)</a:t>
                </a:r>
                <a:r>
                  <a:rPr lang="ko-KR" altLang="en-US" dirty="0" smtClean="0"/>
                  <a:t>임 </a:t>
                </a:r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해당 조건을 만족하는 것들이 가지는 </a:t>
                </a:r>
                <a:r>
                  <a:rPr lang="ko-KR" altLang="en-US" b="1" dirty="0" err="1" smtClean="0"/>
                  <a:t>대표값</a:t>
                </a:r>
                <a:r>
                  <a:rPr lang="ko-KR" altLang="en-US" dirty="0" smtClean="0"/>
                  <a:t> </a:t>
                </a:r>
                <a:endParaRPr lang="en-US" altLang="ko-KR" dirty="0" smtClean="0"/>
              </a:p>
              <a:p>
                <a:pPr lvl="2"/>
                <a:endParaRPr lang="en-US" altLang="ko-KR" dirty="0"/>
              </a:p>
              <a:p>
                <a:pPr lvl="1"/>
                <a:r>
                  <a:rPr lang="ko-KR" altLang="en-US" b="1" dirty="0" smtClean="0"/>
                  <a:t>분할 속성 선택 </a:t>
                </a:r>
                <a:endParaRPr lang="en-US" altLang="ko-KR" b="1" dirty="0" smtClean="0"/>
              </a:p>
              <a:p>
                <a:pPr lvl="2"/>
                <a:r>
                  <a:rPr lang="ko-KR" altLang="en-US" b="1" dirty="0" smtClean="0">
                    <a:solidFill>
                      <a:srgbClr val="0000FF"/>
                    </a:solidFill>
                  </a:rPr>
                  <a:t>표준편차 축소</a:t>
                </a:r>
                <a:r>
                  <a:rPr lang="en-US" altLang="ko-KR" b="1" dirty="0" smtClean="0"/>
                  <a:t>(reduction of standard deviation) </a:t>
                </a:r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𝑺𝑫𝑹</m:t>
                    </m:r>
                  </m:oMath>
                </a14:m>
                <a:r>
                  <a:rPr lang="ko-KR" altLang="en-US" dirty="0" smtClean="0"/>
                  <a:t>를 최대로 하는 속성 선택</a:t>
                </a:r>
                <a:endParaRPr lang="en-US" altLang="ko-KR" dirty="0" smtClean="0"/>
              </a:p>
              <a:p>
                <a:pPr lvl="2"/>
                <a:endParaRPr lang="en-US" altLang="ko-KR" dirty="0" smtClean="0"/>
              </a:p>
              <a:p>
                <a:pPr marL="1371600" lvl="3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𝑺𝑫𝑹</m:t>
                      </m:r>
                      <m:r>
                        <a:rPr lang="en-US" altLang="ko-KR" sz="1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1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altLang="ko-KR" sz="1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𝑺𝑫</m:t>
                      </m:r>
                      <m:r>
                        <a:rPr lang="en-US" altLang="ko-KR" sz="1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a:rPr lang="en-US" altLang="ko-KR" sz="1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𝑺𝑫</m:t>
                      </m:r>
                      <m:r>
                        <a:rPr lang="en-US" altLang="ko-KR" sz="1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ko-KR" sz="18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altLang="ko-KR" sz="1800" b="1" dirty="0" smtClean="0">
                  <a:solidFill>
                    <a:srgbClr val="FF0000"/>
                  </a:solidFill>
                </a:endParaRPr>
              </a:p>
              <a:p>
                <a:pPr marL="1371600" lvl="3" indent="0">
                  <a:buNone/>
                </a:pPr>
                <a:endParaRPr lang="en-US" altLang="ko-KR" sz="1800" b="1" dirty="0">
                  <a:solidFill>
                    <a:srgbClr val="FF0000"/>
                  </a:solidFill>
                </a:endParaRPr>
              </a:p>
              <a:p>
                <a:pPr lvl="3"/>
                <a:r>
                  <a:rPr lang="ko-KR" altLang="en-US" b="1" dirty="0" smtClean="0"/>
                  <a:t>표준편차 </a:t>
                </a:r>
                <a:r>
                  <a:rPr lang="en-US" altLang="ko-KR" b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1" i="1" dirty="0">
                        <a:latin typeface="Cambria Math" panose="02040503050406030204" pitchFamily="18" charset="0"/>
                      </a:rPr>
                      <m:t>𝑺𝑫</m:t>
                    </m:r>
                    <m:r>
                      <a:rPr lang="en-US" altLang="ko-KR" b="1" i="1" dirty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altLang="ko-KR" b="1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ko-KR" b="1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ko-KR" b="1" i="1" dirty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ko-KR" b="1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b="1" i="1" dirty="0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ko-KR" b="1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1" i="1" dirty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ko-KR" b="1" i="1" dirty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b="1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1" i="1" dirty="0">
                                    <a:latin typeface="Cambria Math" panose="02040503050406030204" pitchFamily="18" charset="0"/>
                                  </a:rPr>
                                  <m:t>( </m:t>
                                </m:r>
                                <m:sSubSup>
                                  <m:sSubSupPr>
                                    <m:ctrlPr>
                                      <a:rPr lang="en-US" altLang="ko-KR" b="1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1" i="1" dirty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dirty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/>
                                </m:sSubSup>
                                <m:r>
                                  <a:rPr lang="en-US" altLang="ko-KR" b="1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1" i="1" dirty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en-US" altLang="ko-KR" b="1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b="1" i="1" dirty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en-US" altLang="ko-KR" dirty="0"/>
                  <a:t>      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dirty="0"/>
                  <a:t> : </a:t>
                </a:r>
                <a:r>
                  <a:rPr lang="ko-KR" altLang="en-US" dirty="0"/>
                  <a:t>평균 </a:t>
                </a:r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1" i="1" dirty="0" smtClean="0">
                        <a:latin typeface="Cambria Math" panose="02040503050406030204" pitchFamily="18" charset="0"/>
                      </a:rPr>
                      <m:t>𝑺𝑫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</a:t>
                </a:r>
              </a:p>
              <a:p>
                <a:pPr lvl="4"/>
                <a:r>
                  <a:rPr lang="ko-KR" altLang="en-US" dirty="0" smtClean="0"/>
                  <a:t>속성</a:t>
                </a:r>
                <a:r>
                  <a:rPr lang="en-US" altLang="ko-KR" dirty="0" smtClean="0"/>
                  <a:t> A</a:t>
                </a:r>
                <a:r>
                  <a:rPr lang="ko-KR" altLang="en-US" dirty="0" smtClean="0"/>
                  <a:t>를 기준으로 </a:t>
                </a:r>
                <a:r>
                  <a:rPr lang="ko-KR" altLang="en-US" b="1" dirty="0" smtClean="0"/>
                  <a:t>분할 후</a:t>
                </a:r>
                <a:r>
                  <a:rPr lang="ko-KR" altLang="en-US" dirty="0" smtClean="0"/>
                  <a:t>의 </a:t>
                </a:r>
                <a:r>
                  <a:rPr lang="ko-KR" altLang="en-US" b="1" dirty="0" smtClean="0"/>
                  <a:t>부분 </a:t>
                </a:r>
                <a:r>
                  <a:rPr lang="ko-KR" altLang="en-US" b="1" dirty="0" err="1" smtClean="0"/>
                  <a:t>집합별</a:t>
                </a:r>
                <a:r>
                  <a:rPr lang="ko-KR" altLang="en-US" b="1" dirty="0" smtClean="0"/>
                  <a:t> 표준표차</a:t>
                </a:r>
                <a:r>
                  <a:rPr lang="ko-KR" altLang="en-US" dirty="0" smtClean="0"/>
                  <a:t>의 </a:t>
                </a:r>
                <a:r>
                  <a:rPr lang="ko-KR" altLang="en-US" b="1" dirty="0" smtClean="0"/>
                  <a:t>가중평</a:t>
                </a:r>
                <a:r>
                  <a:rPr lang="ko-KR" altLang="en-US" b="1" dirty="0"/>
                  <a:t>균</a:t>
                </a:r>
                <a:r>
                  <a:rPr lang="ko-KR" altLang="en-US" dirty="0" smtClean="0"/>
                  <a:t> </a:t>
                </a:r>
              </a:p>
              <a:p>
                <a:pPr marL="180975" lvl="1" indent="0">
                  <a:buFont typeface="Wingdings" pitchFamily="2" charset="2"/>
                  <a:buNone/>
                </a:pPr>
                <a:r>
                  <a:rPr lang="ko-KR" altLang="en-US" dirty="0" smtClean="0"/>
                  <a:t> </a:t>
                </a:r>
              </a:p>
            </p:txBody>
          </p:sp>
        </mc:Choice>
        <mc:Fallback xmlns="">
          <p:sp>
            <p:nvSpPr>
              <p:cNvPr id="33795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5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42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내용 개체 틀 9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27650"/>
          </a:xfrm>
        </p:spPr>
        <p:txBody>
          <a:bodyPr/>
          <a:lstStyle/>
          <a:p>
            <a:r>
              <a:rPr lang="ko-KR" altLang="en-US" b="1" dirty="0" smtClean="0"/>
              <a:t>회귀</a:t>
            </a:r>
            <a:r>
              <a:rPr lang="en-US" altLang="ko-KR" b="1" dirty="0" smtClean="0"/>
              <a:t>(regression)</a:t>
            </a:r>
            <a:r>
              <a:rPr lang="ko-KR" altLang="en-US" b="1" dirty="0" smtClean="0"/>
              <a:t>를 위한 </a:t>
            </a:r>
            <a:r>
              <a:rPr lang="ko-KR" altLang="en-US" b="1" dirty="0" err="1" smtClean="0"/>
              <a:t>결정트리</a:t>
            </a:r>
            <a:r>
              <a:rPr lang="ko-KR" altLang="en-US" b="1" dirty="0" smtClean="0"/>
              <a:t>  </a:t>
            </a:r>
            <a:endParaRPr lang="en-US" altLang="ko-KR" b="1" dirty="0" smtClean="0"/>
          </a:p>
          <a:p>
            <a:pPr lvl="1"/>
            <a:endParaRPr lang="ko-KR" altLang="en-US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 err="1"/>
              <a:t>결정트리를</a:t>
            </a:r>
            <a:r>
              <a:rPr lang="ko-KR" altLang="en-US" dirty="0"/>
              <a:t> 이용한 회귀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476375" y="1773238"/>
          <a:ext cx="1139825" cy="3737520"/>
        </p:xfrm>
        <a:graphic>
          <a:graphicData uri="http://schemas.openxmlformats.org/drawingml/2006/table">
            <a:tbl>
              <a:tblPr/>
              <a:tblGrid>
                <a:gridCol w="1139825"/>
              </a:tblGrid>
              <a:tr h="2491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Area</a:t>
                      </a:r>
                    </a:p>
                  </a:txBody>
                  <a:tcPr marL="64753" marR="64753" marT="17904" marB="17904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91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26</a:t>
                      </a:r>
                    </a:p>
                  </a:txBody>
                  <a:tcPr marL="64753" marR="64753" marT="17904" marB="17904" anchor="ctr">
                    <a:lnL>
                      <a:noFill/>
                    </a:lnL>
                    <a:lnR>
                      <a:noFill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491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64753" marR="64753" marT="17904" marB="17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1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48</a:t>
                      </a:r>
                    </a:p>
                  </a:txBody>
                  <a:tcPr marL="64753" marR="64753" marT="17904" marB="17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1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46</a:t>
                      </a:r>
                    </a:p>
                  </a:txBody>
                  <a:tcPr marL="64753" marR="64753" marT="17904" marB="17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1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62</a:t>
                      </a:r>
                    </a:p>
                  </a:txBody>
                  <a:tcPr marL="64753" marR="64753" marT="17904" marB="17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1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</a:t>
                      </a:r>
                    </a:p>
                  </a:txBody>
                  <a:tcPr marL="64753" marR="64753" marT="17904" marB="17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1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43</a:t>
                      </a:r>
                    </a:p>
                  </a:txBody>
                  <a:tcPr marL="64753" marR="64753" marT="17904" marB="17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1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36</a:t>
                      </a:r>
                    </a:p>
                  </a:txBody>
                  <a:tcPr marL="64753" marR="64753" marT="17904" marB="17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1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38</a:t>
                      </a:r>
                    </a:p>
                  </a:txBody>
                  <a:tcPr marL="64753" marR="64753" marT="17904" marB="17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1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48</a:t>
                      </a:r>
                    </a:p>
                  </a:txBody>
                  <a:tcPr marL="64753" marR="64753" marT="17904" marB="17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1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48</a:t>
                      </a:r>
                    </a:p>
                  </a:txBody>
                  <a:tcPr marL="64753" marR="64753" marT="17904" marB="17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1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62</a:t>
                      </a:r>
                    </a:p>
                  </a:txBody>
                  <a:tcPr marL="64753" marR="64753" marT="17904" marB="17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1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44</a:t>
                      </a:r>
                    </a:p>
                  </a:txBody>
                  <a:tcPr marL="64753" marR="64753" marT="17904" marB="17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491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30</a:t>
                      </a:r>
                    </a:p>
                  </a:txBody>
                  <a:tcPr marL="64753" marR="64753" marT="17904" marB="179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75856" y="2460136"/>
            <a:ext cx="1156086" cy="276999"/>
          </a:xfrm>
          <a:prstGeom prst="rect">
            <a:avLst/>
          </a:prstGeom>
          <a:blipFill rotWithShape="1">
            <a:blip r:embed="rId2"/>
            <a:stretch>
              <a:fillRect l="-2632" b="-11111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cxnSp>
        <p:nvCxnSpPr>
          <p:cNvPr id="13" name="직선 화살표 연결선 12"/>
          <p:cNvCxnSpPr>
            <a:stCxn id="11" idx="1"/>
          </p:cNvCxnSpPr>
          <p:nvPr/>
        </p:nvCxnSpPr>
        <p:spPr>
          <a:xfrm flipH="1">
            <a:off x="2546350" y="2598738"/>
            <a:ext cx="730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824149" y="5248564"/>
            <a:ext cx="6192688" cy="801181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5" name="직사각형 14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27584" y="6150698"/>
            <a:ext cx="7700441" cy="369332"/>
          </a:xfrm>
          <a:prstGeom prst="rect">
            <a:avLst/>
          </a:prstGeom>
          <a:blipFill rotWithShape="1">
            <a:blip r:embed="rId4"/>
            <a:stretch>
              <a:fillRect b="-14754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12" name="타원 11"/>
          <p:cNvSpPr/>
          <p:nvPr/>
        </p:nvSpPr>
        <p:spPr>
          <a:xfrm>
            <a:off x="8820150" y="6453188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8900" y="3140578"/>
            <a:ext cx="5029200" cy="1666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 smtClean="0"/>
              <a:t>4.1 </a:t>
            </a:r>
            <a:r>
              <a:rPr lang="ko-KR" altLang="en-US" smtClean="0"/>
              <a:t>결정트리의 형태 </a:t>
            </a:r>
            <a:endParaRPr lang="ko-KR" altLang="en-US" dirty="0" smtClean="0"/>
          </a:p>
        </p:txBody>
      </p:sp>
      <p:sp>
        <p:nvSpPr>
          <p:cNvPr id="46083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27650"/>
          </a:xfrm>
        </p:spPr>
        <p:txBody>
          <a:bodyPr/>
          <a:lstStyle/>
          <a:p>
            <a:r>
              <a:rPr lang="ko-KR" altLang="en-US" b="1" smtClean="0"/>
              <a:t>결정트리</a:t>
            </a:r>
            <a:r>
              <a:rPr lang="en-US" altLang="ko-KR" smtClean="0"/>
              <a:t>(decision tree) </a:t>
            </a:r>
          </a:p>
          <a:p>
            <a:pPr lvl="1"/>
            <a:r>
              <a:rPr lang="ko-KR" altLang="en-US" b="1" smtClean="0">
                <a:solidFill>
                  <a:srgbClr val="140256"/>
                </a:solidFill>
              </a:rPr>
              <a:t>트리</a:t>
            </a:r>
            <a:r>
              <a:rPr lang="en-US" altLang="ko-KR" b="1" smtClean="0">
                <a:solidFill>
                  <a:srgbClr val="140256"/>
                </a:solidFill>
              </a:rPr>
              <a:t> </a:t>
            </a:r>
            <a:r>
              <a:rPr lang="ko-KR" altLang="en-US" b="1" smtClean="0">
                <a:solidFill>
                  <a:srgbClr val="140256"/>
                </a:solidFill>
              </a:rPr>
              <a:t>형태</a:t>
            </a:r>
            <a:r>
              <a:rPr lang="ko-KR" altLang="en-US" smtClean="0">
                <a:solidFill>
                  <a:srgbClr val="140256"/>
                </a:solidFill>
              </a:rPr>
              <a:t>로 의사결정 </a:t>
            </a:r>
            <a:r>
              <a:rPr lang="ko-KR" altLang="en-US" b="1" smtClean="0">
                <a:solidFill>
                  <a:srgbClr val="140256"/>
                </a:solidFill>
              </a:rPr>
              <a:t>지식</a:t>
            </a:r>
            <a:r>
              <a:rPr lang="ko-KR" altLang="en-US" smtClean="0">
                <a:solidFill>
                  <a:srgbClr val="140256"/>
                </a:solidFill>
              </a:rPr>
              <a:t>을 표현한 것 </a:t>
            </a:r>
            <a:endParaRPr lang="en-US" altLang="ko-KR" smtClean="0">
              <a:solidFill>
                <a:srgbClr val="140256"/>
              </a:solidFill>
            </a:endParaRPr>
          </a:p>
          <a:p>
            <a:pPr lvl="2"/>
            <a:r>
              <a:rPr lang="ko-KR" altLang="en-US" smtClean="0"/>
              <a:t>내부</a:t>
            </a:r>
            <a:r>
              <a:rPr lang="en-US" altLang="ko-KR" smtClean="0"/>
              <a:t> </a:t>
            </a:r>
            <a:r>
              <a:rPr lang="ko-KR" altLang="en-US" smtClean="0"/>
              <a:t>노드</a:t>
            </a:r>
            <a:r>
              <a:rPr lang="en-US" altLang="ko-KR" smtClean="0"/>
              <a:t>(internal node)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r>
              <a:rPr lang="ko-KR" altLang="en-US" smtClean="0"/>
              <a:t>비교 속성</a:t>
            </a:r>
            <a:endParaRPr lang="en-US" altLang="ko-KR" smtClean="0"/>
          </a:p>
          <a:p>
            <a:pPr lvl="2"/>
            <a:r>
              <a:rPr lang="ko-KR" altLang="en-US" smtClean="0"/>
              <a:t>간선</a:t>
            </a:r>
            <a:r>
              <a:rPr lang="en-US" altLang="ko-KR" smtClean="0"/>
              <a:t>(edge) : </a:t>
            </a:r>
            <a:r>
              <a:rPr lang="ko-KR" altLang="en-US" smtClean="0"/>
              <a:t>속성 값 </a:t>
            </a:r>
            <a:endParaRPr lang="en-US" altLang="ko-KR" smtClean="0"/>
          </a:p>
          <a:p>
            <a:pPr lvl="2"/>
            <a:r>
              <a:rPr lang="ko-KR" altLang="en-US" smtClean="0"/>
              <a:t>단말 노드</a:t>
            </a:r>
            <a:r>
              <a:rPr lang="en-US" altLang="ko-KR" smtClean="0"/>
              <a:t>(terminal node)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r>
              <a:rPr lang="ko-KR" altLang="en-US" smtClean="0"/>
              <a:t>부류</a:t>
            </a:r>
            <a:r>
              <a:rPr lang="en-US" altLang="ko-KR" smtClean="0"/>
              <a:t>(class), </a:t>
            </a:r>
            <a:r>
              <a:rPr lang="ko-KR" altLang="en-US" smtClean="0"/>
              <a:t>대표값 </a:t>
            </a:r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  <a:p>
            <a:pPr lvl="2"/>
            <a:endParaRPr lang="en-US" altLang="ko-KR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167313" y="5872163"/>
          <a:ext cx="3763961" cy="839686"/>
        </p:xfrm>
        <a:graphic>
          <a:graphicData uri="http://schemas.openxmlformats.org/drawingml/2006/table">
            <a:tbl>
              <a:tblPr/>
              <a:tblGrid>
                <a:gridCol w="747231"/>
                <a:gridCol w="823668"/>
                <a:gridCol w="711298"/>
                <a:gridCol w="681586"/>
                <a:gridCol w="800178"/>
              </a:tblGrid>
              <a:tr h="36173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Outlook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조망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56" marR="64756" marT="17896" marB="178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Temperature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기온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56" marR="64756" marT="17896" marB="178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Humidity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습도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56" marR="64756" marT="17896" marB="178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Wind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바람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56" marR="64756" marT="17896" marB="178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PlayTennis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>
                          <a:solidFill>
                            <a:srgbClr val="000000"/>
                          </a:solidFill>
                          <a:effectLst/>
                          <a:ea typeface="한컴바탕"/>
                        </a:rPr>
                        <a:t>테니스 여부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56" marR="64756" marT="17896" marB="178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810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Sunny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56" marR="64756" marT="17896" marB="178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Hot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56" marR="64756" marT="17896" marB="178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 smtClean="0">
                          <a:solidFill>
                            <a:srgbClr val="000000"/>
                          </a:solidFill>
                          <a:effectLst/>
                          <a:latin typeface="한컴바탕" panose="02030600000101010101" pitchFamily="18" charset="2"/>
                          <a:ea typeface="한컴바탕" panose="02030600000101010101" pitchFamily="18" charset="2"/>
                          <a:cs typeface="한컴바탕" panose="02030600000101010101" pitchFamily="18" charset="2"/>
                        </a:rPr>
                        <a:t>Mild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 panose="02030600000101010101" pitchFamily="18" charset="2"/>
                        <a:ea typeface="한컴바탕" panose="02030600000101010101" pitchFamily="18" charset="2"/>
                        <a:cs typeface="한컴바탕" panose="02030600000101010101" pitchFamily="18" charset="2"/>
                      </a:endParaRPr>
                    </a:p>
                  </a:txBody>
                  <a:tcPr marL="64756" marR="64756" marT="17896" marB="178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Weak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56" marR="64756" marT="17896" marB="178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?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56" marR="64756" marT="17896" marB="178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222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Rain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56" marR="64756" marT="17896" marB="178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Hot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56" marR="64756" marT="17896" marB="178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High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56" marR="64756" marT="17896" marB="178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Weak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56" marR="64756" marT="17896" marB="178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smtClean="0">
                          <a:solidFill>
                            <a:srgbClr val="000000"/>
                          </a:solidFill>
                          <a:effectLst/>
                          <a:latin typeface="한컴바탕"/>
                        </a:rPr>
                        <a:t>?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56" marR="64756" marT="17896" marB="1789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46111" name="그룹 7"/>
          <p:cNvGrpSpPr>
            <a:grpSpLocks/>
          </p:cNvGrpSpPr>
          <p:nvPr/>
        </p:nvGrpSpPr>
        <p:grpSpPr bwMode="auto">
          <a:xfrm>
            <a:off x="676275" y="3200400"/>
            <a:ext cx="4435475" cy="1757363"/>
            <a:chOff x="1483568" y="2276872"/>
            <a:chExt cx="6400800" cy="2514600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3998986" y="2276872"/>
              <a:ext cx="1065273" cy="381619"/>
            </a:xfrm>
            <a:prstGeom prst="rect">
              <a:avLst/>
            </a:prstGeom>
            <a:solidFill>
              <a:srgbClr val="A7FFCF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Comic Sans MS" pitchFamily="66" charset="0"/>
                  <a:ea typeface="HY견고딕" pitchFamily="18" charset="-127"/>
                </a:defRPr>
              </a:lvl1pPr>
              <a:lvl2pPr marL="720725" indent="-190500" eaLnBrk="0" hangingPunct="0">
                <a:spcBef>
                  <a:spcPct val="20000"/>
                </a:spcBef>
                <a:buClr>
                  <a:srgbClr val="666633"/>
                </a:buClr>
                <a:buFont typeface="Wingdings" pitchFamily="2" charset="2"/>
                <a:buChar char="§"/>
                <a:defRPr sz="1700">
                  <a:solidFill>
                    <a:srgbClr val="333300"/>
                  </a:solidFill>
                  <a:latin typeface="Comic Sans MS" pitchFamily="66" charset="0"/>
                  <a:ea typeface="HY견고딕" pitchFamily="18" charset="-127"/>
                </a:defRPr>
              </a:lvl2pPr>
              <a:lvl3pPr marL="1077913" indent="-177800" eaLnBrk="0" hangingPunct="0">
                <a:spcBef>
                  <a:spcPct val="20000"/>
                </a:spcBef>
                <a:buClr>
                  <a:srgbClr val="FF6600"/>
                </a:buClr>
                <a:buFont typeface="Wingdings" pitchFamily="2" charset="2"/>
                <a:buChar char="§"/>
                <a:defRPr sz="1500">
                  <a:solidFill>
                    <a:srgbClr val="333300"/>
                  </a:solidFill>
                  <a:latin typeface="Comic Sans MS" pitchFamily="66" charset="0"/>
                  <a:ea typeface="HY견고딕" pitchFamily="18" charset="-127"/>
                </a:defRPr>
              </a:lvl3pPr>
              <a:lvl4pPr marL="1435100" indent="-177800" eaLnBrk="0" hangingPunct="0">
                <a:spcBef>
                  <a:spcPct val="20000"/>
                </a:spcBef>
                <a:buClr>
                  <a:srgbClr val="996600"/>
                </a:buClr>
                <a:buFont typeface="Wingdings" pitchFamily="2" charset="2"/>
                <a:buChar char="Ø"/>
                <a:defRPr sz="1500">
                  <a:solidFill>
                    <a:schemeClr val="folHlink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379663" indent="-3048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8368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32940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7512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42084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fontAlgn="auto" latinLnBrk="1"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sl-SI" altLang="ko-KR" sz="1200" dirty="0">
                  <a:latin typeface="+mn-ea"/>
                  <a:ea typeface="+mn-ea"/>
                  <a:cs typeface="+mn-cs"/>
                </a:rPr>
                <a:t>Outlook</a:t>
              </a:r>
              <a:endParaRPr lang="en-US" altLang="ko-KR" sz="1200" dirty="0">
                <a:latin typeface="+mn-ea"/>
                <a:ea typeface="+mn-ea"/>
                <a:cs typeface="+mn-cs"/>
              </a:endParaRP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2397641" y="3344498"/>
              <a:ext cx="1067564" cy="379349"/>
            </a:xfrm>
            <a:prstGeom prst="rect">
              <a:avLst/>
            </a:prstGeom>
            <a:solidFill>
              <a:srgbClr val="A7FFCF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Comic Sans MS" pitchFamily="66" charset="0"/>
                  <a:ea typeface="HY견고딕" pitchFamily="18" charset="-127"/>
                </a:defRPr>
              </a:lvl1pPr>
              <a:lvl2pPr marL="720725" indent="-190500" eaLnBrk="0" hangingPunct="0">
                <a:spcBef>
                  <a:spcPct val="20000"/>
                </a:spcBef>
                <a:buClr>
                  <a:srgbClr val="666633"/>
                </a:buClr>
                <a:buFont typeface="Wingdings" pitchFamily="2" charset="2"/>
                <a:buChar char="§"/>
                <a:defRPr sz="1700">
                  <a:solidFill>
                    <a:srgbClr val="333300"/>
                  </a:solidFill>
                  <a:latin typeface="Comic Sans MS" pitchFamily="66" charset="0"/>
                  <a:ea typeface="HY견고딕" pitchFamily="18" charset="-127"/>
                </a:defRPr>
              </a:lvl2pPr>
              <a:lvl3pPr marL="1077913" indent="-177800" eaLnBrk="0" hangingPunct="0">
                <a:spcBef>
                  <a:spcPct val="20000"/>
                </a:spcBef>
                <a:buClr>
                  <a:srgbClr val="FF6600"/>
                </a:buClr>
                <a:buFont typeface="Wingdings" pitchFamily="2" charset="2"/>
                <a:buChar char="§"/>
                <a:defRPr sz="1500">
                  <a:solidFill>
                    <a:srgbClr val="333300"/>
                  </a:solidFill>
                  <a:latin typeface="Comic Sans MS" pitchFamily="66" charset="0"/>
                  <a:ea typeface="HY견고딕" pitchFamily="18" charset="-127"/>
                </a:defRPr>
              </a:lvl3pPr>
              <a:lvl4pPr marL="1435100" indent="-177800" eaLnBrk="0" hangingPunct="0">
                <a:spcBef>
                  <a:spcPct val="20000"/>
                </a:spcBef>
                <a:buClr>
                  <a:srgbClr val="996600"/>
                </a:buClr>
                <a:buFont typeface="Wingdings" pitchFamily="2" charset="2"/>
                <a:buChar char="Ø"/>
                <a:defRPr sz="1500">
                  <a:solidFill>
                    <a:schemeClr val="folHlink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379663" indent="-3048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8368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32940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7512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42084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fontAlgn="auto" latinLnBrk="1"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sl-SI" altLang="ko-KR" sz="1200">
                  <a:latin typeface="+mn-ea"/>
                  <a:ea typeface="+mn-ea"/>
                  <a:cs typeface="+mn-cs"/>
                </a:rPr>
                <a:t>Humidity</a:t>
              </a:r>
              <a:endParaRPr lang="en-US" altLang="ko-KR" sz="1200">
                <a:latin typeface="+mn-ea"/>
                <a:ea typeface="+mn-ea"/>
                <a:cs typeface="+mn-cs"/>
              </a:endParaRP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5827132" y="3344498"/>
              <a:ext cx="1067564" cy="379349"/>
            </a:xfrm>
            <a:prstGeom prst="rect">
              <a:avLst/>
            </a:prstGeom>
            <a:solidFill>
              <a:srgbClr val="A7FFCF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Comic Sans MS" pitchFamily="66" charset="0"/>
                  <a:ea typeface="HY견고딕" pitchFamily="18" charset="-127"/>
                </a:defRPr>
              </a:lvl1pPr>
              <a:lvl2pPr marL="720725" indent="-190500" eaLnBrk="0" hangingPunct="0">
                <a:spcBef>
                  <a:spcPct val="20000"/>
                </a:spcBef>
                <a:buClr>
                  <a:srgbClr val="666633"/>
                </a:buClr>
                <a:buFont typeface="Wingdings" pitchFamily="2" charset="2"/>
                <a:buChar char="§"/>
                <a:defRPr sz="1700">
                  <a:solidFill>
                    <a:srgbClr val="333300"/>
                  </a:solidFill>
                  <a:latin typeface="Comic Sans MS" pitchFamily="66" charset="0"/>
                  <a:ea typeface="HY견고딕" pitchFamily="18" charset="-127"/>
                </a:defRPr>
              </a:lvl2pPr>
              <a:lvl3pPr marL="1077913" indent="-177800" eaLnBrk="0" hangingPunct="0">
                <a:spcBef>
                  <a:spcPct val="20000"/>
                </a:spcBef>
                <a:buClr>
                  <a:srgbClr val="FF6600"/>
                </a:buClr>
                <a:buFont typeface="Wingdings" pitchFamily="2" charset="2"/>
                <a:buChar char="§"/>
                <a:defRPr sz="1500">
                  <a:solidFill>
                    <a:srgbClr val="333300"/>
                  </a:solidFill>
                  <a:latin typeface="Comic Sans MS" pitchFamily="66" charset="0"/>
                  <a:ea typeface="HY견고딕" pitchFamily="18" charset="-127"/>
                </a:defRPr>
              </a:lvl3pPr>
              <a:lvl4pPr marL="1435100" indent="-177800" eaLnBrk="0" hangingPunct="0">
                <a:spcBef>
                  <a:spcPct val="20000"/>
                </a:spcBef>
                <a:buClr>
                  <a:srgbClr val="996600"/>
                </a:buClr>
                <a:buFont typeface="Wingdings" pitchFamily="2" charset="2"/>
                <a:buChar char="Ø"/>
                <a:defRPr sz="1500">
                  <a:solidFill>
                    <a:schemeClr val="folHlink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379663" indent="-3048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8368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32940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7512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42084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fontAlgn="auto" latinLnBrk="1"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sl-SI" altLang="ko-KR" sz="1200" b="1" dirty="0" smtClean="0">
                  <a:latin typeface="+mn-ea"/>
                  <a:ea typeface="+mn-ea"/>
                  <a:cs typeface="+mn-cs"/>
                </a:rPr>
                <a:t>Wind</a:t>
              </a:r>
              <a:endParaRPr lang="en-US" altLang="ko-KR" sz="1200" b="1" dirty="0">
                <a:latin typeface="+mn-ea"/>
                <a:ea typeface="+mn-ea"/>
                <a:cs typeface="+mn-cs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3998986" y="3344498"/>
              <a:ext cx="1065273" cy="37934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Comic Sans MS" pitchFamily="66" charset="0"/>
                  <a:ea typeface="HY견고딕" pitchFamily="18" charset="-127"/>
                </a:defRPr>
              </a:lvl1pPr>
              <a:lvl2pPr marL="720725" indent="-190500" eaLnBrk="0" hangingPunct="0">
                <a:spcBef>
                  <a:spcPct val="20000"/>
                </a:spcBef>
                <a:buClr>
                  <a:srgbClr val="666633"/>
                </a:buClr>
                <a:buFont typeface="Wingdings" pitchFamily="2" charset="2"/>
                <a:buChar char="§"/>
                <a:defRPr sz="1700">
                  <a:solidFill>
                    <a:srgbClr val="333300"/>
                  </a:solidFill>
                  <a:latin typeface="Comic Sans MS" pitchFamily="66" charset="0"/>
                  <a:ea typeface="HY견고딕" pitchFamily="18" charset="-127"/>
                </a:defRPr>
              </a:lvl2pPr>
              <a:lvl3pPr marL="1077913" indent="-177800" eaLnBrk="0" hangingPunct="0">
                <a:spcBef>
                  <a:spcPct val="20000"/>
                </a:spcBef>
                <a:buClr>
                  <a:srgbClr val="FF6600"/>
                </a:buClr>
                <a:buFont typeface="Wingdings" pitchFamily="2" charset="2"/>
                <a:buChar char="§"/>
                <a:defRPr sz="1500">
                  <a:solidFill>
                    <a:srgbClr val="333300"/>
                  </a:solidFill>
                  <a:latin typeface="Comic Sans MS" pitchFamily="66" charset="0"/>
                  <a:ea typeface="HY견고딕" pitchFamily="18" charset="-127"/>
                </a:defRPr>
              </a:lvl3pPr>
              <a:lvl4pPr marL="1435100" indent="-177800" eaLnBrk="0" hangingPunct="0">
                <a:spcBef>
                  <a:spcPct val="20000"/>
                </a:spcBef>
                <a:buClr>
                  <a:srgbClr val="996600"/>
                </a:buClr>
                <a:buFont typeface="Wingdings" pitchFamily="2" charset="2"/>
                <a:buChar char="Ø"/>
                <a:defRPr sz="1500">
                  <a:solidFill>
                    <a:schemeClr val="folHlink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379663" indent="-3048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8368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32940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7512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42084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fontAlgn="auto" latinLnBrk="1"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200" dirty="0" smtClean="0">
                  <a:latin typeface="+mn-ea"/>
                  <a:ea typeface="+mn-ea"/>
                  <a:cs typeface="+mn-cs"/>
                </a:rPr>
                <a:t>Yes</a:t>
              </a:r>
              <a:endParaRPr lang="en-US" altLang="ko-KR" sz="1200" dirty="0"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46117" name="AutoShape 7"/>
            <p:cNvCxnSpPr>
              <a:cxnSpLocks noChangeShapeType="1"/>
              <a:stCxn id="10" idx="0"/>
              <a:endCxn id="9" idx="2"/>
            </p:cNvCxnSpPr>
            <p:nvPr/>
          </p:nvCxnSpPr>
          <p:spPr bwMode="auto">
            <a:xfrm flipV="1">
              <a:off x="2931368" y="2657872"/>
              <a:ext cx="1600200" cy="6858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118" name="AutoShape 8"/>
            <p:cNvCxnSpPr>
              <a:cxnSpLocks noChangeShapeType="1"/>
              <a:stCxn id="11" idx="0"/>
              <a:endCxn id="9" idx="2"/>
            </p:cNvCxnSpPr>
            <p:nvPr/>
          </p:nvCxnSpPr>
          <p:spPr bwMode="auto">
            <a:xfrm flipH="1" flipV="1">
              <a:off x="4531568" y="2657872"/>
              <a:ext cx="1828800" cy="6858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119" name="AutoShape 9"/>
            <p:cNvCxnSpPr>
              <a:cxnSpLocks noChangeShapeType="1"/>
              <a:stCxn id="12" idx="0"/>
              <a:endCxn id="9" idx="2"/>
            </p:cNvCxnSpPr>
            <p:nvPr/>
          </p:nvCxnSpPr>
          <p:spPr bwMode="auto">
            <a:xfrm flipV="1">
              <a:off x="4531568" y="2657872"/>
              <a:ext cx="0" cy="6858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3084914" y="2810686"/>
              <a:ext cx="902618" cy="37480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Comic Sans MS" pitchFamily="66" charset="0"/>
                  <a:ea typeface="HY견고딕" pitchFamily="18" charset="-127"/>
                </a:defRPr>
              </a:lvl1pPr>
              <a:lvl2pPr marL="720725" indent="-190500" eaLnBrk="0" hangingPunct="0">
                <a:spcBef>
                  <a:spcPct val="20000"/>
                </a:spcBef>
                <a:buClr>
                  <a:srgbClr val="666633"/>
                </a:buClr>
                <a:buFont typeface="Wingdings" pitchFamily="2" charset="2"/>
                <a:buChar char="§"/>
                <a:defRPr sz="1700">
                  <a:solidFill>
                    <a:srgbClr val="333300"/>
                  </a:solidFill>
                  <a:latin typeface="Comic Sans MS" pitchFamily="66" charset="0"/>
                  <a:ea typeface="HY견고딕" pitchFamily="18" charset="-127"/>
                </a:defRPr>
              </a:lvl2pPr>
              <a:lvl3pPr marL="1077913" indent="-177800" eaLnBrk="0" hangingPunct="0">
                <a:spcBef>
                  <a:spcPct val="20000"/>
                </a:spcBef>
                <a:buClr>
                  <a:srgbClr val="FF6600"/>
                </a:buClr>
                <a:buFont typeface="Wingdings" pitchFamily="2" charset="2"/>
                <a:buChar char="§"/>
                <a:defRPr sz="1500">
                  <a:solidFill>
                    <a:srgbClr val="333300"/>
                  </a:solidFill>
                  <a:latin typeface="Comic Sans MS" pitchFamily="66" charset="0"/>
                  <a:ea typeface="HY견고딕" pitchFamily="18" charset="-127"/>
                </a:defRPr>
              </a:lvl3pPr>
              <a:lvl4pPr marL="1435100" indent="-177800" eaLnBrk="0" hangingPunct="0">
                <a:spcBef>
                  <a:spcPct val="20000"/>
                </a:spcBef>
                <a:buClr>
                  <a:srgbClr val="996600"/>
                </a:buClr>
                <a:buFont typeface="Wingdings" pitchFamily="2" charset="2"/>
                <a:buChar char="Ø"/>
                <a:defRPr sz="1500">
                  <a:solidFill>
                    <a:schemeClr val="folHlink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379663" indent="-3048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8368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32940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7512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42084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fontAlgn="auto" latinLnBrk="1"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dirty="0" smtClean="0">
                  <a:solidFill>
                    <a:srgbClr val="0000FF"/>
                  </a:solidFill>
                  <a:latin typeface="+mn-ea"/>
                  <a:ea typeface="+mn-ea"/>
                  <a:cs typeface="+mn-cs"/>
                </a:rPr>
                <a:t>S</a:t>
              </a:r>
              <a:r>
                <a:rPr lang="sl-SI" altLang="ko-KR" sz="1100" b="1" dirty="0" smtClean="0">
                  <a:solidFill>
                    <a:srgbClr val="0000FF"/>
                  </a:solidFill>
                  <a:latin typeface="+mn-ea"/>
                  <a:ea typeface="+mn-ea"/>
                  <a:cs typeface="+mn-cs"/>
                </a:rPr>
                <a:t>unny</a:t>
              </a:r>
              <a:endParaRPr lang="en-US" altLang="ko-KR" sz="1100" b="1" dirty="0">
                <a:solidFill>
                  <a:srgbClr val="0000FF"/>
                </a:solidFill>
                <a:latin typeface="+mn-ea"/>
                <a:ea typeface="+mn-ea"/>
                <a:cs typeface="+mn-cs"/>
              </a:endParaRP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4010441" y="2897004"/>
              <a:ext cx="1106508" cy="37480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Comic Sans MS" pitchFamily="66" charset="0"/>
                  <a:ea typeface="HY견고딕" pitchFamily="18" charset="-127"/>
                </a:defRPr>
              </a:lvl1pPr>
              <a:lvl2pPr marL="720725" indent="-190500" eaLnBrk="0" hangingPunct="0">
                <a:spcBef>
                  <a:spcPct val="20000"/>
                </a:spcBef>
                <a:buClr>
                  <a:srgbClr val="666633"/>
                </a:buClr>
                <a:buFont typeface="Wingdings" pitchFamily="2" charset="2"/>
                <a:buChar char="§"/>
                <a:defRPr sz="1700">
                  <a:solidFill>
                    <a:srgbClr val="333300"/>
                  </a:solidFill>
                  <a:latin typeface="Comic Sans MS" pitchFamily="66" charset="0"/>
                  <a:ea typeface="HY견고딕" pitchFamily="18" charset="-127"/>
                </a:defRPr>
              </a:lvl2pPr>
              <a:lvl3pPr marL="1077913" indent="-177800" eaLnBrk="0" hangingPunct="0">
                <a:spcBef>
                  <a:spcPct val="20000"/>
                </a:spcBef>
                <a:buClr>
                  <a:srgbClr val="FF6600"/>
                </a:buClr>
                <a:buFont typeface="Wingdings" pitchFamily="2" charset="2"/>
                <a:buChar char="§"/>
                <a:defRPr sz="1500">
                  <a:solidFill>
                    <a:srgbClr val="333300"/>
                  </a:solidFill>
                  <a:latin typeface="Comic Sans MS" pitchFamily="66" charset="0"/>
                  <a:ea typeface="HY견고딕" pitchFamily="18" charset="-127"/>
                </a:defRPr>
              </a:lvl3pPr>
              <a:lvl4pPr marL="1435100" indent="-177800" eaLnBrk="0" hangingPunct="0">
                <a:spcBef>
                  <a:spcPct val="20000"/>
                </a:spcBef>
                <a:buClr>
                  <a:srgbClr val="996600"/>
                </a:buClr>
                <a:buFont typeface="Wingdings" pitchFamily="2" charset="2"/>
                <a:buChar char="Ø"/>
                <a:defRPr sz="1500">
                  <a:solidFill>
                    <a:schemeClr val="folHlink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379663" indent="-3048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8368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32940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7512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42084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fontAlgn="auto" latinLnBrk="1"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dirty="0" smtClean="0">
                  <a:solidFill>
                    <a:srgbClr val="0000FF"/>
                  </a:solidFill>
                  <a:latin typeface="+mn-ea"/>
                  <a:ea typeface="+mn-ea"/>
                  <a:cs typeface="+mn-cs"/>
                </a:rPr>
                <a:t>O</a:t>
              </a:r>
              <a:r>
                <a:rPr lang="sl-SI" altLang="ko-KR" sz="1100" b="1" dirty="0" smtClean="0">
                  <a:solidFill>
                    <a:srgbClr val="0000FF"/>
                  </a:solidFill>
                  <a:latin typeface="+mn-ea"/>
                  <a:ea typeface="+mn-ea"/>
                  <a:cs typeface="+mn-cs"/>
                </a:rPr>
                <a:t>vercast</a:t>
              </a:r>
              <a:endParaRPr lang="en-US" altLang="ko-KR" sz="1100" b="1" dirty="0">
                <a:solidFill>
                  <a:srgbClr val="0000FF"/>
                </a:solidFill>
                <a:latin typeface="+mn-ea"/>
                <a:ea typeface="+mn-ea"/>
                <a:cs typeface="+mn-cs"/>
              </a:endParaRPr>
            </a:p>
          </p:txBody>
        </p:sp>
        <p:sp>
          <p:nvSpPr>
            <p:cNvPr id="18" name="Text Box 12"/>
            <p:cNvSpPr txBox="1">
              <a:spLocks noChangeArrowheads="1"/>
            </p:cNvSpPr>
            <p:nvPr/>
          </p:nvSpPr>
          <p:spPr bwMode="auto">
            <a:xfrm>
              <a:off x="5405604" y="2774341"/>
              <a:ext cx="691855" cy="37480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Comic Sans MS" pitchFamily="66" charset="0"/>
                  <a:ea typeface="HY견고딕" pitchFamily="18" charset="-127"/>
                </a:defRPr>
              </a:lvl1pPr>
              <a:lvl2pPr marL="720725" indent="-190500" eaLnBrk="0" hangingPunct="0">
                <a:spcBef>
                  <a:spcPct val="20000"/>
                </a:spcBef>
                <a:buClr>
                  <a:srgbClr val="666633"/>
                </a:buClr>
                <a:buFont typeface="Wingdings" pitchFamily="2" charset="2"/>
                <a:buChar char="§"/>
                <a:defRPr sz="1700">
                  <a:solidFill>
                    <a:srgbClr val="333300"/>
                  </a:solidFill>
                  <a:latin typeface="Comic Sans MS" pitchFamily="66" charset="0"/>
                  <a:ea typeface="HY견고딕" pitchFamily="18" charset="-127"/>
                </a:defRPr>
              </a:lvl2pPr>
              <a:lvl3pPr marL="1077913" indent="-177800" eaLnBrk="0" hangingPunct="0">
                <a:spcBef>
                  <a:spcPct val="20000"/>
                </a:spcBef>
                <a:buClr>
                  <a:srgbClr val="FF6600"/>
                </a:buClr>
                <a:buFont typeface="Wingdings" pitchFamily="2" charset="2"/>
                <a:buChar char="§"/>
                <a:defRPr sz="1500">
                  <a:solidFill>
                    <a:srgbClr val="333300"/>
                  </a:solidFill>
                  <a:latin typeface="Comic Sans MS" pitchFamily="66" charset="0"/>
                  <a:ea typeface="HY견고딕" pitchFamily="18" charset="-127"/>
                </a:defRPr>
              </a:lvl3pPr>
              <a:lvl4pPr marL="1435100" indent="-177800" eaLnBrk="0" hangingPunct="0">
                <a:spcBef>
                  <a:spcPct val="20000"/>
                </a:spcBef>
                <a:buClr>
                  <a:srgbClr val="996600"/>
                </a:buClr>
                <a:buFont typeface="Wingdings" pitchFamily="2" charset="2"/>
                <a:buChar char="Ø"/>
                <a:defRPr sz="1500">
                  <a:solidFill>
                    <a:schemeClr val="folHlink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379663" indent="-3048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8368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32940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7512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42084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fontAlgn="auto" latinLnBrk="1"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dirty="0" smtClean="0">
                  <a:solidFill>
                    <a:srgbClr val="0000FF"/>
                  </a:solidFill>
                  <a:latin typeface="+mn-ea"/>
                  <a:ea typeface="+mn-ea"/>
                  <a:cs typeface="+mn-cs"/>
                </a:rPr>
                <a:t>R</a:t>
              </a:r>
              <a:r>
                <a:rPr lang="sl-SI" altLang="ko-KR" sz="1100" b="1" dirty="0" smtClean="0">
                  <a:solidFill>
                    <a:srgbClr val="0000FF"/>
                  </a:solidFill>
                  <a:latin typeface="+mn-ea"/>
                  <a:ea typeface="+mn-ea"/>
                  <a:cs typeface="+mn-cs"/>
                </a:rPr>
                <a:t>ain</a:t>
              </a:r>
              <a:endParaRPr lang="en-US" altLang="ko-KR" sz="1100" b="1" dirty="0">
                <a:solidFill>
                  <a:srgbClr val="0000FF"/>
                </a:solidFill>
                <a:latin typeface="+mn-ea"/>
                <a:ea typeface="+mn-ea"/>
                <a:cs typeface="+mn-cs"/>
              </a:endParaRPr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3389604" y="4409853"/>
              <a:ext cx="1065273" cy="38161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Comic Sans MS" pitchFamily="66" charset="0"/>
                  <a:ea typeface="HY견고딕" pitchFamily="18" charset="-127"/>
                </a:defRPr>
              </a:lvl1pPr>
              <a:lvl2pPr marL="720725" indent="-190500" eaLnBrk="0" hangingPunct="0">
                <a:spcBef>
                  <a:spcPct val="20000"/>
                </a:spcBef>
                <a:buClr>
                  <a:srgbClr val="666633"/>
                </a:buClr>
                <a:buFont typeface="Wingdings" pitchFamily="2" charset="2"/>
                <a:buChar char="§"/>
                <a:defRPr sz="1700">
                  <a:solidFill>
                    <a:srgbClr val="333300"/>
                  </a:solidFill>
                  <a:latin typeface="Comic Sans MS" pitchFamily="66" charset="0"/>
                  <a:ea typeface="HY견고딕" pitchFamily="18" charset="-127"/>
                </a:defRPr>
              </a:lvl2pPr>
              <a:lvl3pPr marL="1077913" indent="-177800" eaLnBrk="0" hangingPunct="0">
                <a:spcBef>
                  <a:spcPct val="20000"/>
                </a:spcBef>
                <a:buClr>
                  <a:srgbClr val="FF6600"/>
                </a:buClr>
                <a:buFont typeface="Wingdings" pitchFamily="2" charset="2"/>
                <a:buChar char="§"/>
                <a:defRPr sz="1500">
                  <a:solidFill>
                    <a:srgbClr val="333300"/>
                  </a:solidFill>
                  <a:latin typeface="Comic Sans MS" pitchFamily="66" charset="0"/>
                  <a:ea typeface="HY견고딕" pitchFamily="18" charset="-127"/>
                </a:defRPr>
              </a:lvl3pPr>
              <a:lvl4pPr marL="1435100" indent="-177800" eaLnBrk="0" hangingPunct="0">
                <a:spcBef>
                  <a:spcPct val="20000"/>
                </a:spcBef>
                <a:buClr>
                  <a:srgbClr val="996600"/>
                </a:buClr>
                <a:buFont typeface="Wingdings" pitchFamily="2" charset="2"/>
                <a:buChar char="Ø"/>
                <a:defRPr sz="1500">
                  <a:solidFill>
                    <a:schemeClr val="folHlink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379663" indent="-3048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8368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32940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7512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42084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fontAlgn="auto" latinLnBrk="1"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200" dirty="0" smtClean="0">
                  <a:latin typeface="+mn-ea"/>
                  <a:ea typeface="+mn-ea"/>
                  <a:cs typeface="+mn-cs"/>
                </a:rPr>
                <a:t>Yes</a:t>
              </a:r>
              <a:endParaRPr lang="en-US" altLang="ko-KR" sz="1200" dirty="0"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1483568" y="4409853"/>
              <a:ext cx="1067564" cy="38161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Comic Sans MS" pitchFamily="66" charset="0"/>
                  <a:ea typeface="HY견고딕" pitchFamily="18" charset="-127"/>
                </a:defRPr>
              </a:lvl1pPr>
              <a:lvl2pPr marL="720725" indent="-190500" eaLnBrk="0" hangingPunct="0">
                <a:spcBef>
                  <a:spcPct val="20000"/>
                </a:spcBef>
                <a:buClr>
                  <a:srgbClr val="666633"/>
                </a:buClr>
                <a:buFont typeface="Wingdings" pitchFamily="2" charset="2"/>
                <a:buChar char="§"/>
                <a:defRPr sz="1700">
                  <a:solidFill>
                    <a:srgbClr val="333300"/>
                  </a:solidFill>
                  <a:latin typeface="Comic Sans MS" pitchFamily="66" charset="0"/>
                  <a:ea typeface="HY견고딕" pitchFamily="18" charset="-127"/>
                </a:defRPr>
              </a:lvl2pPr>
              <a:lvl3pPr marL="1077913" indent="-177800" eaLnBrk="0" hangingPunct="0">
                <a:spcBef>
                  <a:spcPct val="20000"/>
                </a:spcBef>
                <a:buClr>
                  <a:srgbClr val="FF6600"/>
                </a:buClr>
                <a:buFont typeface="Wingdings" pitchFamily="2" charset="2"/>
                <a:buChar char="§"/>
                <a:defRPr sz="1500">
                  <a:solidFill>
                    <a:srgbClr val="333300"/>
                  </a:solidFill>
                  <a:latin typeface="Comic Sans MS" pitchFamily="66" charset="0"/>
                  <a:ea typeface="HY견고딕" pitchFamily="18" charset="-127"/>
                </a:defRPr>
              </a:lvl3pPr>
              <a:lvl4pPr marL="1435100" indent="-177800" eaLnBrk="0" hangingPunct="0">
                <a:spcBef>
                  <a:spcPct val="20000"/>
                </a:spcBef>
                <a:buClr>
                  <a:srgbClr val="996600"/>
                </a:buClr>
                <a:buFont typeface="Wingdings" pitchFamily="2" charset="2"/>
                <a:buChar char="Ø"/>
                <a:defRPr sz="1500">
                  <a:solidFill>
                    <a:schemeClr val="folHlink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379663" indent="-3048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8368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32940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7512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42084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fontAlgn="auto" latinLnBrk="1"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sl-SI" altLang="ko-KR" sz="1200" dirty="0" smtClean="0">
                  <a:latin typeface="+mn-ea"/>
                  <a:ea typeface="+mn-ea"/>
                  <a:cs typeface="+mn-cs"/>
                </a:rPr>
                <a:t>N</a:t>
              </a:r>
              <a:r>
                <a:rPr lang="en-US" altLang="ko-KR" sz="1200" dirty="0" smtClean="0">
                  <a:latin typeface="+mn-ea"/>
                  <a:ea typeface="+mn-ea"/>
                  <a:cs typeface="+mn-cs"/>
                </a:rPr>
                <a:t>o</a:t>
              </a:r>
              <a:endParaRPr lang="en-US" altLang="ko-KR" sz="1200" dirty="0"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46125" name="AutoShape 15"/>
            <p:cNvCxnSpPr>
              <a:cxnSpLocks noChangeShapeType="1"/>
              <a:stCxn id="20" idx="0"/>
              <a:endCxn id="10" idx="2"/>
            </p:cNvCxnSpPr>
            <p:nvPr/>
          </p:nvCxnSpPr>
          <p:spPr bwMode="auto">
            <a:xfrm flipV="1">
              <a:off x="2016968" y="3724672"/>
              <a:ext cx="914400" cy="6858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126" name="AutoShape 16"/>
            <p:cNvCxnSpPr>
              <a:cxnSpLocks noChangeShapeType="1"/>
              <a:stCxn id="19" idx="0"/>
              <a:endCxn id="10" idx="2"/>
            </p:cNvCxnSpPr>
            <p:nvPr/>
          </p:nvCxnSpPr>
          <p:spPr bwMode="auto">
            <a:xfrm flipH="1" flipV="1">
              <a:off x="2931368" y="3724672"/>
              <a:ext cx="990600" cy="6858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Text Box 17"/>
            <p:cNvSpPr txBox="1">
              <a:spLocks noChangeArrowheads="1"/>
            </p:cNvSpPr>
            <p:nvPr/>
          </p:nvSpPr>
          <p:spPr bwMode="auto">
            <a:xfrm>
              <a:off x="2017351" y="3953272"/>
              <a:ext cx="751418" cy="37480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Comic Sans MS" pitchFamily="66" charset="0"/>
                  <a:ea typeface="HY견고딕" pitchFamily="18" charset="-127"/>
                </a:defRPr>
              </a:lvl1pPr>
              <a:lvl2pPr marL="720725" indent="-190500" eaLnBrk="0" hangingPunct="0">
                <a:spcBef>
                  <a:spcPct val="20000"/>
                </a:spcBef>
                <a:buClr>
                  <a:srgbClr val="666633"/>
                </a:buClr>
                <a:buFont typeface="Wingdings" pitchFamily="2" charset="2"/>
                <a:buChar char="§"/>
                <a:defRPr sz="1700">
                  <a:solidFill>
                    <a:srgbClr val="333300"/>
                  </a:solidFill>
                  <a:latin typeface="Comic Sans MS" pitchFamily="66" charset="0"/>
                  <a:ea typeface="HY견고딕" pitchFamily="18" charset="-127"/>
                </a:defRPr>
              </a:lvl2pPr>
              <a:lvl3pPr marL="1077913" indent="-177800" eaLnBrk="0" hangingPunct="0">
                <a:spcBef>
                  <a:spcPct val="20000"/>
                </a:spcBef>
                <a:buClr>
                  <a:srgbClr val="FF6600"/>
                </a:buClr>
                <a:buFont typeface="Wingdings" pitchFamily="2" charset="2"/>
                <a:buChar char="§"/>
                <a:defRPr sz="1500">
                  <a:solidFill>
                    <a:srgbClr val="333300"/>
                  </a:solidFill>
                  <a:latin typeface="Comic Sans MS" pitchFamily="66" charset="0"/>
                  <a:ea typeface="HY견고딕" pitchFamily="18" charset="-127"/>
                </a:defRPr>
              </a:lvl3pPr>
              <a:lvl4pPr marL="1435100" indent="-177800" eaLnBrk="0" hangingPunct="0">
                <a:spcBef>
                  <a:spcPct val="20000"/>
                </a:spcBef>
                <a:buClr>
                  <a:srgbClr val="996600"/>
                </a:buClr>
                <a:buFont typeface="Wingdings" pitchFamily="2" charset="2"/>
                <a:buChar char="Ø"/>
                <a:defRPr sz="1500">
                  <a:solidFill>
                    <a:schemeClr val="folHlink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379663" indent="-3048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8368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32940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7512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42084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fontAlgn="auto" latinLnBrk="1"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dirty="0" smtClean="0">
                  <a:solidFill>
                    <a:srgbClr val="0000FF"/>
                  </a:solidFill>
                  <a:latin typeface="+mn-ea"/>
                  <a:ea typeface="+mn-ea"/>
                  <a:cs typeface="+mn-cs"/>
                </a:rPr>
                <a:t>H</a:t>
              </a:r>
              <a:r>
                <a:rPr lang="sl-SI" altLang="ko-KR" sz="1100" b="1" dirty="0" smtClean="0">
                  <a:solidFill>
                    <a:srgbClr val="0000FF"/>
                  </a:solidFill>
                  <a:latin typeface="+mn-ea"/>
                  <a:ea typeface="+mn-ea"/>
                  <a:cs typeface="+mn-cs"/>
                </a:rPr>
                <a:t>igh</a:t>
              </a:r>
              <a:endParaRPr lang="en-US" altLang="ko-KR" sz="1100" b="1" dirty="0">
                <a:solidFill>
                  <a:srgbClr val="0000FF"/>
                </a:solidFill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4" name="Text Box 18"/>
            <p:cNvSpPr txBox="1">
              <a:spLocks noChangeArrowheads="1"/>
            </p:cNvSpPr>
            <p:nvPr/>
          </p:nvSpPr>
          <p:spPr bwMode="auto">
            <a:xfrm>
              <a:off x="3084914" y="3953272"/>
              <a:ext cx="1065272" cy="37480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Comic Sans MS" pitchFamily="66" charset="0"/>
                  <a:ea typeface="HY견고딕" pitchFamily="18" charset="-127"/>
                </a:defRPr>
              </a:lvl1pPr>
              <a:lvl2pPr marL="720725" indent="-190500" eaLnBrk="0" hangingPunct="0">
                <a:spcBef>
                  <a:spcPct val="20000"/>
                </a:spcBef>
                <a:buClr>
                  <a:srgbClr val="666633"/>
                </a:buClr>
                <a:buFont typeface="Wingdings" pitchFamily="2" charset="2"/>
                <a:buChar char="§"/>
                <a:defRPr sz="1700">
                  <a:solidFill>
                    <a:srgbClr val="333300"/>
                  </a:solidFill>
                  <a:latin typeface="Comic Sans MS" pitchFamily="66" charset="0"/>
                  <a:ea typeface="HY견고딕" pitchFamily="18" charset="-127"/>
                </a:defRPr>
              </a:lvl2pPr>
              <a:lvl3pPr marL="1077913" indent="-177800" eaLnBrk="0" hangingPunct="0">
                <a:spcBef>
                  <a:spcPct val="20000"/>
                </a:spcBef>
                <a:buClr>
                  <a:srgbClr val="FF6600"/>
                </a:buClr>
                <a:buFont typeface="Wingdings" pitchFamily="2" charset="2"/>
                <a:buChar char="§"/>
                <a:defRPr sz="1500">
                  <a:solidFill>
                    <a:srgbClr val="333300"/>
                  </a:solidFill>
                  <a:latin typeface="Comic Sans MS" pitchFamily="66" charset="0"/>
                  <a:ea typeface="HY견고딕" pitchFamily="18" charset="-127"/>
                </a:defRPr>
              </a:lvl3pPr>
              <a:lvl4pPr marL="1435100" indent="-177800" eaLnBrk="0" hangingPunct="0">
                <a:spcBef>
                  <a:spcPct val="20000"/>
                </a:spcBef>
                <a:buClr>
                  <a:srgbClr val="996600"/>
                </a:buClr>
                <a:buFont typeface="Wingdings" pitchFamily="2" charset="2"/>
                <a:buChar char="Ø"/>
                <a:defRPr sz="1500">
                  <a:solidFill>
                    <a:schemeClr val="folHlink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379663" indent="-3048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8368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32940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7512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42084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fontAlgn="auto" latinLnBrk="1"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dirty="0" smtClean="0">
                  <a:solidFill>
                    <a:srgbClr val="0000FF"/>
                  </a:solidFill>
                  <a:latin typeface="+mn-ea"/>
                  <a:ea typeface="+mn-ea"/>
                  <a:cs typeface="+mn-cs"/>
                </a:rPr>
                <a:t>Mild</a:t>
              </a:r>
              <a:endParaRPr lang="en-US" altLang="ko-KR" sz="1100" b="1" dirty="0">
                <a:solidFill>
                  <a:srgbClr val="0000FF"/>
                </a:solidFill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5" name="Rectangle 19"/>
            <p:cNvSpPr>
              <a:spLocks noChangeArrowheads="1"/>
            </p:cNvSpPr>
            <p:nvPr/>
          </p:nvSpPr>
          <p:spPr bwMode="auto">
            <a:xfrm>
              <a:off x="6816804" y="4409853"/>
              <a:ext cx="1067564" cy="38161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Comic Sans MS" pitchFamily="66" charset="0"/>
                  <a:ea typeface="HY견고딕" pitchFamily="18" charset="-127"/>
                </a:defRPr>
              </a:lvl1pPr>
              <a:lvl2pPr marL="720725" indent="-190500" eaLnBrk="0" hangingPunct="0">
                <a:spcBef>
                  <a:spcPct val="20000"/>
                </a:spcBef>
                <a:buClr>
                  <a:srgbClr val="666633"/>
                </a:buClr>
                <a:buFont typeface="Wingdings" pitchFamily="2" charset="2"/>
                <a:buChar char="§"/>
                <a:defRPr sz="1700">
                  <a:solidFill>
                    <a:srgbClr val="333300"/>
                  </a:solidFill>
                  <a:latin typeface="Comic Sans MS" pitchFamily="66" charset="0"/>
                  <a:ea typeface="HY견고딕" pitchFamily="18" charset="-127"/>
                </a:defRPr>
              </a:lvl2pPr>
              <a:lvl3pPr marL="1077913" indent="-177800" eaLnBrk="0" hangingPunct="0">
                <a:spcBef>
                  <a:spcPct val="20000"/>
                </a:spcBef>
                <a:buClr>
                  <a:srgbClr val="FF6600"/>
                </a:buClr>
                <a:buFont typeface="Wingdings" pitchFamily="2" charset="2"/>
                <a:buChar char="§"/>
                <a:defRPr sz="1500">
                  <a:solidFill>
                    <a:srgbClr val="333300"/>
                  </a:solidFill>
                  <a:latin typeface="Comic Sans MS" pitchFamily="66" charset="0"/>
                  <a:ea typeface="HY견고딕" pitchFamily="18" charset="-127"/>
                </a:defRPr>
              </a:lvl3pPr>
              <a:lvl4pPr marL="1435100" indent="-177800" eaLnBrk="0" hangingPunct="0">
                <a:spcBef>
                  <a:spcPct val="20000"/>
                </a:spcBef>
                <a:buClr>
                  <a:srgbClr val="996600"/>
                </a:buClr>
                <a:buFont typeface="Wingdings" pitchFamily="2" charset="2"/>
                <a:buChar char="Ø"/>
                <a:defRPr sz="1500">
                  <a:solidFill>
                    <a:schemeClr val="folHlink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379663" indent="-3048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8368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32940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7512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42084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fontAlgn="auto" latinLnBrk="1"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200" dirty="0" smtClean="0">
                  <a:latin typeface="+mn-ea"/>
                  <a:ea typeface="+mn-ea"/>
                  <a:cs typeface="+mn-cs"/>
                </a:rPr>
                <a:t>No</a:t>
              </a:r>
              <a:endParaRPr lang="en-US" altLang="ko-KR" sz="1200" dirty="0"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6" name="Rectangle 20"/>
            <p:cNvSpPr>
              <a:spLocks noChangeArrowheads="1"/>
            </p:cNvSpPr>
            <p:nvPr/>
          </p:nvSpPr>
          <p:spPr bwMode="auto">
            <a:xfrm>
              <a:off x="4913060" y="4409853"/>
              <a:ext cx="1065272" cy="38161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Comic Sans MS" pitchFamily="66" charset="0"/>
                  <a:ea typeface="HY견고딕" pitchFamily="18" charset="-127"/>
                </a:defRPr>
              </a:lvl1pPr>
              <a:lvl2pPr marL="720725" indent="-190500" eaLnBrk="0" hangingPunct="0">
                <a:spcBef>
                  <a:spcPct val="20000"/>
                </a:spcBef>
                <a:buClr>
                  <a:srgbClr val="666633"/>
                </a:buClr>
                <a:buFont typeface="Wingdings" pitchFamily="2" charset="2"/>
                <a:buChar char="§"/>
                <a:defRPr sz="1700">
                  <a:solidFill>
                    <a:srgbClr val="333300"/>
                  </a:solidFill>
                  <a:latin typeface="Comic Sans MS" pitchFamily="66" charset="0"/>
                  <a:ea typeface="HY견고딕" pitchFamily="18" charset="-127"/>
                </a:defRPr>
              </a:lvl2pPr>
              <a:lvl3pPr marL="1077913" indent="-177800" eaLnBrk="0" hangingPunct="0">
                <a:spcBef>
                  <a:spcPct val="20000"/>
                </a:spcBef>
                <a:buClr>
                  <a:srgbClr val="FF6600"/>
                </a:buClr>
                <a:buFont typeface="Wingdings" pitchFamily="2" charset="2"/>
                <a:buChar char="§"/>
                <a:defRPr sz="1500">
                  <a:solidFill>
                    <a:srgbClr val="333300"/>
                  </a:solidFill>
                  <a:latin typeface="Comic Sans MS" pitchFamily="66" charset="0"/>
                  <a:ea typeface="HY견고딕" pitchFamily="18" charset="-127"/>
                </a:defRPr>
              </a:lvl3pPr>
              <a:lvl4pPr marL="1435100" indent="-177800" eaLnBrk="0" hangingPunct="0">
                <a:spcBef>
                  <a:spcPct val="20000"/>
                </a:spcBef>
                <a:buClr>
                  <a:srgbClr val="996600"/>
                </a:buClr>
                <a:buFont typeface="Wingdings" pitchFamily="2" charset="2"/>
                <a:buChar char="Ø"/>
                <a:defRPr sz="1500">
                  <a:solidFill>
                    <a:schemeClr val="folHlink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379663" indent="-3048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8368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32940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7512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42084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fontAlgn="auto" latinLnBrk="1"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200" dirty="0" smtClean="0">
                  <a:latin typeface="+mn-ea"/>
                  <a:ea typeface="+mn-ea"/>
                  <a:cs typeface="+mn-cs"/>
                </a:rPr>
                <a:t>Yes</a:t>
              </a:r>
              <a:r>
                <a:rPr lang="ko-KR" altLang="en-US" sz="1200" dirty="0" smtClean="0">
                  <a:latin typeface="+mn-ea"/>
                  <a:ea typeface="+mn-ea"/>
                  <a:cs typeface="+mn-cs"/>
                </a:rPr>
                <a:t> </a:t>
              </a:r>
              <a:endParaRPr lang="en-US" altLang="ko-KR" sz="1200" dirty="0"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46131" name="AutoShape 21"/>
            <p:cNvCxnSpPr>
              <a:cxnSpLocks noChangeShapeType="1"/>
              <a:stCxn id="26" idx="0"/>
            </p:cNvCxnSpPr>
            <p:nvPr/>
          </p:nvCxnSpPr>
          <p:spPr bwMode="auto">
            <a:xfrm flipV="1">
              <a:off x="5445968" y="3724672"/>
              <a:ext cx="914400" cy="6858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132" name="AutoShape 22"/>
            <p:cNvCxnSpPr>
              <a:cxnSpLocks noChangeShapeType="1"/>
              <a:stCxn id="25" idx="0"/>
            </p:cNvCxnSpPr>
            <p:nvPr/>
          </p:nvCxnSpPr>
          <p:spPr bwMode="auto">
            <a:xfrm flipH="1" flipV="1">
              <a:off x="6360368" y="3724672"/>
              <a:ext cx="990600" cy="6858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Text Box 23"/>
            <p:cNvSpPr txBox="1">
              <a:spLocks noChangeArrowheads="1"/>
            </p:cNvSpPr>
            <p:nvPr/>
          </p:nvSpPr>
          <p:spPr bwMode="auto">
            <a:xfrm>
              <a:off x="5446841" y="3953272"/>
              <a:ext cx="1065273" cy="37480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Comic Sans MS" pitchFamily="66" charset="0"/>
                  <a:ea typeface="HY견고딕" pitchFamily="18" charset="-127"/>
                </a:defRPr>
              </a:lvl1pPr>
              <a:lvl2pPr marL="720725" indent="-190500" eaLnBrk="0" hangingPunct="0">
                <a:spcBef>
                  <a:spcPct val="20000"/>
                </a:spcBef>
                <a:buClr>
                  <a:srgbClr val="666633"/>
                </a:buClr>
                <a:buFont typeface="Wingdings" pitchFamily="2" charset="2"/>
                <a:buChar char="§"/>
                <a:defRPr sz="1700">
                  <a:solidFill>
                    <a:srgbClr val="333300"/>
                  </a:solidFill>
                  <a:latin typeface="Comic Sans MS" pitchFamily="66" charset="0"/>
                  <a:ea typeface="HY견고딕" pitchFamily="18" charset="-127"/>
                </a:defRPr>
              </a:lvl2pPr>
              <a:lvl3pPr marL="1077913" indent="-177800" eaLnBrk="0" hangingPunct="0">
                <a:spcBef>
                  <a:spcPct val="20000"/>
                </a:spcBef>
                <a:buClr>
                  <a:srgbClr val="FF6600"/>
                </a:buClr>
                <a:buFont typeface="Wingdings" pitchFamily="2" charset="2"/>
                <a:buChar char="§"/>
                <a:defRPr sz="1500">
                  <a:solidFill>
                    <a:srgbClr val="333300"/>
                  </a:solidFill>
                  <a:latin typeface="Comic Sans MS" pitchFamily="66" charset="0"/>
                  <a:ea typeface="HY견고딕" pitchFamily="18" charset="-127"/>
                </a:defRPr>
              </a:lvl3pPr>
              <a:lvl4pPr marL="1435100" indent="-177800" eaLnBrk="0" hangingPunct="0">
                <a:spcBef>
                  <a:spcPct val="20000"/>
                </a:spcBef>
                <a:buClr>
                  <a:srgbClr val="996600"/>
                </a:buClr>
                <a:buFont typeface="Wingdings" pitchFamily="2" charset="2"/>
                <a:buChar char="Ø"/>
                <a:defRPr sz="1500">
                  <a:solidFill>
                    <a:schemeClr val="folHlink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379663" indent="-3048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8368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32940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7512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42084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fontAlgn="auto" latinLnBrk="1"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dirty="0" smtClean="0">
                  <a:solidFill>
                    <a:srgbClr val="0000FF"/>
                  </a:solidFill>
                  <a:latin typeface="+mn-ea"/>
                  <a:ea typeface="+mn-ea"/>
                  <a:cs typeface="+mn-cs"/>
                </a:rPr>
                <a:t>Weak</a:t>
              </a:r>
              <a:endParaRPr lang="en-US" altLang="ko-KR" sz="1100" b="1" dirty="0">
                <a:solidFill>
                  <a:srgbClr val="0000FF"/>
                </a:solidFill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6512114" y="3953272"/>
              <a:ext cx="1067564" cy="37480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Comic Sans MS" pitchFamily="66" charset="0"/>
                  <a:ea typeface="HY견고딕" pitchFamily="18" charset="-127"/>
                </a:defRPr>
              </a:lvl1pPr>
              <a:lvl2pPr marL="720725" indent="-190500" eaLnBrk="0" hangingPunct="0">
                <a:spcBef>
                  <a:spcPct val="20000"/>
                </a:spcBef>
                <a:buClr>
                  <a:srgbClr val="666633"/>
                </a:buClr>
                <a:buFont typeface="Wingdings" pitchFamily="2" charset="2"/>
                <a:buChar char="§"/>
                <a:defRPr sz="1700">
                  <a:solidFill>
                    <a:srgbClr val="333300"/>
                  </a:solidFill>
                  <a:latin typeface="Comic Sans MS" pitchFamily="66" charset="0"/>
                  <a:ea typeface="HY견고딕" pitchFamily="18" charset="-127"/>
                </a:defRPr>
              </a:lvl2pPr>
              <a:lvl3pPr marL="1077913" indent="-177800" eaLnBrk="0" hangingPunct="0">
                <a:spcBef>
                  <a:spcPct val="20000"/>
                </a:spcBef>
                <a:buClr>
                  <a:srgbClr val="FF6600"/>
                </a:buClr>
                <a:buFont typeface="Wingdings" pitchFamily="2" charset="2"/>
                <a:buChar char="§"/>
                <a:defRPr sz="1500">
                  <a:solidFill>
                    <a:srgbClr val="333300"/>
                  </a:solidFill>
                  <a:latin typeface="Comic Sans MS" pitchFamily="66" charset="0"/>
                  <a:ea typeface="HY견고딕" pitchFamily="18" charset="-127"/>
                </a:defRPr>
              </a:lvl3pPr>
              <a:lvl4pPr marL="1435100" indent="-177800" eaLnBrk="0" hangingPunct="0">
                <a:spcBef>
                  <a:spcPct val="20000"/>
                </a:spcBef>
                <a:buClr>
                  <a:srgbClr val="996600"/>
                </a:buClr>
                <a:buFont typeface="Wingdings" pitchFamily="2" charset="2"/>
                <a:buChar char="Ø"/>
                <a:defRPr sz="1500">
                  <a:solidFill>
                    <a:schemeClr val="folHlink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379663" indent="-3048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8368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32940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7512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42084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fontAlgn="auto" latinLnBrk="1"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100" b="1" dirty="0" smtClean="0">
                  <a:solidFill>
                    <a:srgbClr val="0000FF"/>
                  </a:solidFill>
                  <a:latin typeface="+mn-ea"/>
                  <a:ea typeface="+mn-ea"/>
                  <a:cs typeface="+mn-cs"/>
                </a:rPr>
                <a:t>Strong</a:t>
              </a:r>
              <a:endParaRPr lang="en-US" altLang="ko-KR" sz="1100" b="1" dirty="0">
                <a:solidFill>
                  <a:srgbClr val="0000FF"/>
                </a:solidFill>
                <a:latin typeface="+mn-ea"/>
                <a:ea typeface="+mn-ea"/>
                <a:cs typeface="+mn-cs"/>
              </a:endParaRPr>
            </a:p>
          </p:txBody>
        </p:sp>
      </p:grp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1913" y="5541963"/>
            <a:ext cx="540385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sz="1400" b="1"/>
              <a:t>IF</a:t>
            </a:r>
            <a:r>
              <a:rPr lang="en-US" altLang="ko-KR" sz="1400"/>
              <a:t> Outlook = Sunny </a:t>
            </a:r>
            <a:r>
              <a:rPr lang="en-US" altLang="ko-KR" sz="1400" b="1"/>
              <a:t>AND</a:t>
            </a:r>
            <a:r>
              <a:rPr lang="en-US" altLang="ko-KR" sz="1400"/>
              <a:t> Humidity = High </a:t>
            </a:r>
            <a:r>
              <a:rPr lang="en-US" altLang="ko-KR" sz="1400" b="1"/>
              <a:t>THEN</a:t>
            </a:r>
            <a:r>
              <a:rPr lang="en-US" altLang="ko-KR" sz="1400"/>
              <a:t> Answer = No</a:t>
            </a:r>
            <a:endParaRPr lang="ko-KR" altLang="en-US" sz="140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618" y="3081921"/>
            <a:ext cx="3831469" cy="23063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 smtClean="0"/>
              <a:t>5. </a:t>
            </a:r>
            <a:r>
              <a:rPr lang="ko-KR" altLang="en-US" dirty="0" smtClean="0"/>
              <a:t>앙상블 분류기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27650"/>
          </a:xfrm>
        </p:spPr>
        <p:txBody>
          <a:bodyPr/>
          <a:lstStyle/>
          <a:p>
            <a:r>
              <a:rPr lang="ko-KR" altLang="en-US" b="1" smtClean="0"/>
              <a:t>앙상블 분류기 </a:t>
            </a:r>
            <a:r>
              <a:rPr lang="en-US" altLang="ko-KR" b="1" smtClean="0"/>
              <a:t>(ensemble classifier) </a:t>
            </a:r>
          </a:p>
          <a:p>
            <a:pPr lvl="1"/>
            <a:r>
              <a:rPr lang="ko-KR" altLang="en-US" smtClean="0"/>
              <a:t>주어진 학습 데이터 집합에 대해서 </a:t>
            </a:r>
            <a:r>
              <a:rPr lang="ko-KR" altLang="en-US" b="1" smtClean="0">
                <a:solidFill>
                  <a:srgbClr val="0000FF"/>
                </a:solidFill>
              </a:rPr>
              <a:t>여러 개의 서로 다른 분류기</a:t>
            </a:r>
            <a:r>
              <a:rPr lang="ko-KR" altLang="en-US" smtClean="0"/>
              <a:t>를 만들고</a:t>
            </a:r>
            <a:r>
              <a:rPr lang="en-US" altLang="ko-KR" smtClean="0"/>
              <a:t>, </a:t>
            </a:r>
            <a:r>
              <a:rPr lang="ko-KR" altLang="en-US" smtClean="0"/>
              <a:t>이들 분류기의 판정 결과를 </a:t>
            </a:r>
            <a:r>
              <a:rPr lang="ko-KR" altLang="en-US" b="1" smtClean="0"/>
              <a:t>투표 방식</a:t>
            </a:r>
            <a:r>
              <a:rPr lang="en-US" altLang="ko-KR" smtClean="0"/>
              <a:t>(voting method)</a:t>
            </a:r>
            <a:r>
              <a:rPr lang="ko-KR" altLang="en-US" smtClean="0"/>
              <a:t>이나 </a:t>
            </a:r>
            <a:r>
              <a:rPr lang="ko-KR" altLang="en-US" b="1" smtClean="0"/>
              <a:t>가중치 투표 방식</a:t>
            </a:r>
            <a:r>
              <a:rPr lang="en-US" altLang="ko-KR" smtClean="0"/>
              <a:t>(weighted voting method)</a:t>
            </a:r>
            <a:r>
              <a:rPr lang="ko-KR" altLang="en-US" smtClean="0"/>
              <a:t>으로 결합</a:t>
            </a:r>
          </a:p>
          <a:p>
            <a:pPr lvl="1"/>
            <a:r>
              <a:rPr lang="ko-KR" altLang="en-US" b="1" smtClean="0">
                <a:solidFill>
                  <a:srgbClr val="0000FF"/>
                </a:solidFill>
              </a:rPr>
              <a:t>붓스트랩</a:t>
            </a:r>
            <a:r>
              <a:rPr lang="en-US" altLang="ko-KR" smtClean="0"/>
              <a:t>(bootstrap)</a:t>
            </a:r>
            <a:r>
              <a:rPr lang="ko-KR" altLang="en-US" smtClean="0"/>
              <a:t> </a:t>
            </a:r>
            <a:endParaRPr lang="en-US" altLang="ko-KR" smtClean="0"/>
          </a:p>
          <a:p>
            <a:pPr lvl="2"/>
            <a:r>
              <a:rPr lang="ko-KR" altLang="en-US" smtClean="0"/>
              <a:t>주어진 학습 데이터 집합에서 </a:t>
            </a:r>
            <a:r>
              <a:rPr lang="ko-KR" altLang="en-US" b="1" smtClean="0"/>
              <a:t>복원추출</a:t>
            </a:r>
            <a:r>
              <a:rPr lang="en-US" altLang="ko-KR" smtClean="0"/>
              <a:t>(resampling with replacement)</a:t>
            </a:r>
            <a:r>
              <a:rPr lang="ko-KR" altLang="en-US" smtClean="0"/>
              <a:t>하여 </a:t>
            </a:r>
            <a:r>
              <a:rPr lang="ko-KR" altLang="en-US" b="1" smtClean="0"/>
              <a:t>다수</a:t>
            </a:r>
            <a:r>
              <a:rPr lang="ko-KR" altLang="en-US" smtClean="0"/>
              <a:t>의 </a:t>
            </a:r>
            <a:r>
              <a:rPr lang="ko-KR" altLang="en-US" b="1" smtClean="0"/>
              <a:t>학습 데이터 집합</a:t>
            </a:r>
            <a:r>
              <a:rPr lang="ko-KR" altLang="en-US" smtClean="0"/>
              <a:t>을 만들어내는 기법</a:t>
            </a:r>
          </a:p>
          <a:p>
            <a:pPr lvl="1"/>
            <a:endParaRPr lang="ko-KR" altLang="en-US" smtClean="0"/>
          </a:p>
          <a:p>
            <a:pPr lvl="1"/>
            <a:endParaRPr lang="en-US" altLang="ko-KR" b="1" smtClean="0"/>
          </a:p>
          <a:p>
            <a:pPr lvl="1"/>
            <a:endParaRPr lang="en-US" altLang="ko-KR" b="1" smtClean="0"/>
          </a:p>
          <a:p>
            <a:pPr lvl="1"/>
            <a:endParaRPr lang="en-US" altLang="ko-KR" b="1" smtClean="0"/>
          </a:p>
          <a:p>
            <a:pPr lvl="1"/>
            <a:endParaRPr lang="en-US" altLang="ko-KR" b="1" smtClean="0"/>
          </a:p>
          <a:p>
            <a:pPr lvl="1"/>
            <a:endParaRPr lang="en-US" altLang="ko-KR" b="1" smtClean="0"/>
          </a:p>
          <a:p>
            <a:pPr lvl="1"/>
            <a:r>
              <a:rPr lang="ko-KR" altLang="en-US" b="1" smtClean="0"/>
              <a:t>배깅</a:t>
            </a:r>
            <a:r>
              <a:rPr lang="en-US" altLang="ko-KR" smtClean="0"/>
              <a:t>(bagging, </a:t>
            </a:r>
            <a:r>
              <a:rPr lang="en-US" altLang="ko-KR" b="1" smtClean="0"/>
              <a:t>b</a:t>
            </a:r>
            <a:r>
              <a:rPr lang="en-US" altLang="ko-KR" smtClean="0"/>
              <a:t>ootstrap </a:t>
            </a:r>
            <a:r>
              <a:rPr lang="en-US" altLang="ko-KR" b="1" smtClean="0"/>
              <a:t>agg</a:t>
            </a:r>
            <a:r>
              <a:rPr lang="en-US" altLang="ko-KR" smtClean="0"/>
              <a:t>regat</a:t>
            </a:r>
            <a:r>
              <a:rPr lang="en-US" altLang="ko-KR" b="1" smtClean="0"/>
              <a:t>ing</a:t>
            </a:r>
            <a:r>
              <a:rPr lang="en-US" altLang="ko-KR" smtClean="0"/>
              <a:t>)</a:t>
            </a:r>
            <a:r>
              <a:rPr lang="ko-KR" altLang="en-US" smtClean="0"/>
              <a:t> </a:t>
            </a:r>
            <a:endParaRPr lang="en-US" altLang="ko-KR" smtClean="0"/>
          </a:p>
          <a:p>
            <a:pPr lvl="1"/>
            <a:r>
              <a:rPr lang="ko-KR" altLang="en-US" b="1" smtClean="0"/>
              <a:t>부스팅</a:t>
            </a:r>
            <a:r>
              <a:rPr lang="en-US" altLang="ko-KR" smtClean="0"/>
              <a:t>(boosting)</a:t>
            </a:r>
          </a:p>
          <a:p>
            <a:pPr lvl="2"/>
            <a:endParaRPr lang="ko-KR" altLang="en-US" smtClean="0"/>
          </a:p>
          <a:p>
            <a:pPr lvl="2"/>
            <a:endParaRPr lang="ko-KR" altLang="en-US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3429000"/>
            <a:ext cx="17049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055" y="3655172"/>
            <a:ext cx="154302" cy="144016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>
                <a:alpha val="0"/>
              </a:schemeClr>
            </a:glow>
            <a:reflection stA="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 smtClean="0"/>
              <a:t>5.1 </a:t>
            </a:r>
            <a:r>
              <a:rPr lang="ko-KR" altLang="en-US" smtClean="0"/>
              <a:t>배깅 알고리즘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2765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b="1" dirty="0" err="1">
                <a:solidFill>
                  <a:srgbClr val="0000FF"/>
                </a:solidFill>
              </a:rPr>
              <a:t>배깅</a:t>
            </a:r>
            <a:r>
              <a:rPr lang="en-US" altLang="ko-KR" dirty="0"/>
              <a:t>(bagging, </a:t>
            </a:r>
            <a:r>
              <a:rPr lang="en-US" altLang="ko-KR" b="1" dirty="0"/>
              <a:t>b</a:t>
            </a:r>
            <a:r>
              <a:rPr lang="en-US" altLang="ko-KR" dirty="0"/>
              <a:t>ootstrap </a:t>
            </a:r>
            <a:r>
              <a:rPr lang="en-US" altLang="ko-KR" b="1" dirty="0"/>
              <a:t>agg</a:t>
            </a:r>
            <a:r>
              <a:rPr lang="en-US" altLang="ko-KR" dirty="0"/>
              <a:t>regat</a:t>
            </a:r>
            <a:r>
              <a:rPr lang="en-US" altLang="ko-KR" b="1" dirty="0"/>
              <a:t>ing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lvl="1" fontAlgn="auto">
              <a:spcAft>
                <a:spcPts val="0"/>
              </a:spcAft>
              <a:defRPr/>
            </a:pPr>
            <a:r>
              <a:rPr lang="ko-KR" altLang="en-US" b="1" dirty="0" err="1"/>
              <a:t>붓스트랩</a:t>
            </a:r>
            <a:r>
              <a:rPr lang="ko-KR" altLang="en-US" dirty="0" err="1"/>
              <a:t>을</a:t>
            </a:r>
            <a:r>
              <a:rPr lang="ko-KR" altLang="en-US" dirty="0"/>
              <a:t> 통해 </a:t>
            </a:r>
            <a:r>
              <a:rPr lang="ko-KR" altLang="en-US" b="1" dirty="0" smtClean="0"/>
              <a:t>여러 개</a:t>
            </a:r>
            <a:r>
              <a:rPr lang="ko-KR" altLang="en-US" dirty="0" smtClean="0"/>
              <a:t>의 </a:t>
            </a:r>
            <a:r>
              <a:rPr lang="ko-KR" altLang="en-US" b="1" dirty="0"/>
              <a:t>학습 데이터 집합</a:t>
            </a:r>
            <a:r>
              <a:rPr lang="ko-KR" altLang="en-US" dirty="0"/>
              <a:t>을 만들고</a:t>
            </a:r>
            <a:r>
              <a:rPr lang="en-US" altLang="ko-KR" dirty="0"/>
              <a:t>, </a:t>
            </a:r>
            <a:r>
              <a:rPr lang="ko-KR" altLang="en-US" dirty="0"/>
              <a:t>각 학습 데이터 </a:t>
            </a:r>
            <a:r>
              <a:rPr lang="ko-KR" altLang="en-US" dirty="0" err="1"/>
              <a:t>집합별로</a:t>
            </a:r>
            <a:r>
              <a:rPr lang="ko-KR" altLang="en-US" dirty="0"/>
              <a:t> </a:t>
            </a:r>
            <a:r>
              <a:rPr lang="ko-KR" altLang="en-US" b="1" dirty="0"/>
              <a:t>분류기</a:t>
            </a:r>
            <a:r>
              <a:rPr lang="ko-KR" altLang="en-US" dirty="0"/>
              <a:t>를 만들어</a:t>
            </a:r>
            <a:r>
              <a:rPr lang="en-US" altLang="ko-KR" dirty="0"/>
              <a:t>, </a:t>
            </a:r>
            <a:r>
              <a:rPr lang="ko-KR" altLang="en-US" dirty="0"/>
              <a:t>이들이 </a:t>
            </a:r>
            <a:r>
              <a:rPr lang="ko-KR" altLang="en-US" b="1" dirty="0"/>
              <a:t>투표</a:t>
            </a:r>
            <a:r>
              <a:rPr lang="ko-KR" altLang="en-US" dirty="0"/>
              <a:t>나 </a:t>
            </a:r>
            <a:r>
              <a:rPr lang="ko-KR" altLang="en-US" b="1" dirty="0"/>
              <a:t>가중치 투표</a:t>
            </a:r>
            <a:r>
              <a:rPr lang="ko-KR" altLang="en-US" dirty="0"/>
              <a:t>를 </a:t>
            </a:r>
            <a:r>
              <a:rPr lang="ko-KR" altLang="en-US" dirty="0" smtClean="0"/>
              <a:t>하여 최종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판정을 하는 </a:t>
            </a:r>
            <a:r>
              <a:rPr lang="ko-KR" altLang="en-US" dirty="0"/>
              <a:t>기법</a:t>
            </a:r>
          </a:p>
          <a:p>
            <a:pPr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fontAlgn="auto">
              <a:spcAft>
                <a:spcPts val="0"/>
              </a:spcAft>
              <a:defRPr/>
            </a:pPr>
            <a:endParaRPr lang="en-US" altLang="ko-KR" dirty="0"/>
          </a:p>
          <a:p>
            <a:pPr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fontAlgn="auto">
              <a:spcAft>
                <a:spcPts val="0"/>
              </a:spcAft>
              <a:defRPr/>
            </a:pPr>
            <a:endParaRPr lang="en-US" altLang="ko-KR" dirty="0"/>
          </a:p>
          <a:p>
            <a:pPr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fontAlgn="auto">
              <a:spcAft>
                <a:spcPts val="0"/>
              </a:spcAft>
              <a:defRPr/>
            </a:pPr>
            <a:endParaRPr lang="en-US" altLang="ko-KR" dirty="0"/>
          </a:p>
          <a:p>
            <a:pPr marL="0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ko-KR" dirty="0" smtClean="0"/>
          </a:p>
          <a:p>
            <a:pPr marL="0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ko-KR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ko-KR" altLang="en-US" b="1" dirty="0" smtClean="0">
                <a:solidFill>
                  <a:srgbClr val="0000FF"/>
                </a:solidFill>
              </a:rPr>
              <a:t>랜덤 </a:t>
            </a:r>
            <a:r>
              <a:rPr lang="ko-KR" altLang="en-US" b="1" dirty="0" err="1" smtClean="0">
                <a:solidFill>
                  <a:srgbClr val="0000FF"/>
                </a:solidFill>
              </a:rPr>
              <a:t>포리스트</a:t>
            </a:r>
            <a:r>
              <a:rPr lang="en-US" altLang="ko-KR" dirty="0" smtClean="0"/>
              <a:t>(</a:t>
            </a:r>
            <a:r>
              <a:rPr lang="en-US" altLang="ko-KR" b="1" dirty="0"/>
              <a:t>random forest</a:t>
            </a:r>
            <a:r>
              <a:rPr lang="en-US" altLang="ko-KR" dirty="0" smtClean="0"/>
              <a:t>) </a:t>
            </a:r>
            <a:r>
              <a:rPr lang="ko-KR" altLang="en-US" smtClean="0"/>
              <a:t>알고리즘</a:t>
            </a:r>
            <a:endParaRPr lang="en-US" altLang="ko-KR" dirty="0"/>
          </a:p>
          <a:p>
            <a:pPr lvl="2" fontAlgn="auto">
              <a:spcAft>
                <a:spcPts val="0"/>
              </a:spcAft>
              <a:defRPr/>
            </a:pPr>
            <a:r>
              <a:rPr lang="ko-KR" altLang="en-US" dirty="0"/>
              <a:t>분류기로 </a:t>
            </a:r>
            <a:r>
              <a:rPr lang="ko-KR" altLang="en-US" b="1" dirty="0" err="1"/>
              <a:t>결정트리</a:t>
            </a:r>
            <a:r>
              <a:rPr lang="ko-KR" altLang="en-US" dirty="0" err="1"/>
              <a:t>를</a:t>
            </a:r>
            <a:r>
              <a:rPr lang="ko-KR" altLang="en-US" dirty="0"/>
              <a:t> 사용하는 </a:t>
            </a:r>
            <a:r>
              <a:rPr lang="ko-KR" altLang="en-US" dirty="0" err="1"/>
              <a:t>배깅</a:t>
            </a:r>
            <a:r>
              <a:rPr lang="ko-KR" altLang="en-US" dirty="0"/>
              <a:t> 기법</a:t>
            </a:r>
            <a:endParaRPr lang="en-US" altLang="ko-KR" dirty="0"/>
          </a:p>
          <a:p>
            <a:pPr fontAlgn="auto">
              <a:spcAft>
                <a:spcPts val="0"/>
              </a:spcAft>
              <a:defRPr/>
            </a:pP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2433812"/>
            <a:ext cx="6953250" cy="2390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545138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b="1" dirty="0" err="1" smtClean="0">
                <a:solidFill>
                  <a:srgbClr val="0000FF"/>
                </a:solidFill>
              </a:rPr>
              <a:t>부스팅</a:t>
            </a:r>
            <a:r>
              <a:rPr lang="en-US" altLang="ko-KR" dirty="0"/>
              <a:t>(boosting)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en-US" altLang="ko-KR" dirty="0" smtClean="0"/>
              <a:t>k</a:t>
            </a:r>
            <a:r>
              <a:rPr lang="ko-KR" altLang="en-US" dirty="0" smtClean="0"/>
              <a:t>개의 </a:t>
            </a:r>
            <a:r>
              <a:rPr lang="ko-KR" altLang="en-US" dirty="0"/>
              <a:t>분류기를 </a:t>
            </a:r>
            <a:r>
              <a:rPr lang="ko-KR" altLang="en-US" b="1" dirty="0"/>
              <a:t>순차적</a:t>
            </a:r>
            <a:r>
              <a:rPr lang="ko-KR" altLang="en-US" dirty="0"/>
              <a:t>으로 만들어 가는 </a:t>
            </a:r>
            <a:r>
              <a:rPr lang="ko-KR" altLang="en-US" b="1" dirty="0"/>
              <a:t>앙상블 분류기 </a:t>
            </a:r>
            <a:r>
              <a:rPr lang="ko-KR" altLang="en-US" dirty="0"/>
              <a:t>생성 방법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ko-KR" altLang="en-US" dirty="0" smtClean="0"/>
              <a:t>분</a:t>
            </a:r>
            <a:r>
              <a:rPr lang="ko-KR" altLang="en-US" dirty="0"/>
              <a:t>류 </a:t>
            </a:r>
            <a:r>
              <a:rPr lang="ko-KR" altLang="en-US" dirty="0" smtClean="0"/>
              <a:t>정확도에 따라 </a:t>
            </a:r>
            <a:r>
              <a:rPr lang="ko-KR" altLang="en-US" b="1" dirty="0" smtClean="0">
                <a:solidFill>
                  <a:srgbClr val="0000FF"/>
                </a:solidFill>
              </a:rPr>
              <a:t>학습 </a:t>
            </a:r>
            <a:r>
              <a:rPr lang="ko-KR" altLang="en-US" b="1" dirty="0">
                <a:solidFill>
                  <a:srgbClr val="0000FF"/>
                </a:solidFill>
              </a:rPr>
              <a:t>데이터</a:t>
            </a:r>
            <a:r>
              <a:rPr lang="ko-KR" altLang="en-US" dirty="0"/>
              <a:t>에 </a:t>
            </a:r>
            <a:r>
              <a:rPr lang="ko-KR" altLang="en-US" b="1" dirty="0">
                <a:solidFill>
                  <a:srgbClr val="0000FF"/>
                </a:solidFill>
              </a:rPr>
              <a:t>가중치</a:t>
            </a:r>
            <a:r>
              <a:rPr lang="ko-KR" altLang="en-US" dirty="0"/>
              <a:t>를 </a:t>
            </a:r>
            <a:r>
              <a:rPr lang="ko-KR" altLang="en-US" b="1" dirty="0">
                <a:solidFill>
                  <a:srgbClr val="0000FF"/>
                </a:solidFill>
              </a:rPr>
              <a:t>변경</a:t>
            </a:r>
            <a:r>
              <a:rPr lang="ko-KR" altLang="en-US" dirty="0"/>
              <a:t>해가면서 </a:t>
            </a:r>
            <a:r>
              <a:rPr lang="ko-KR" altLang="en-US" dirty="0" smtClean="0"/>
              <a:t>분류기 생성</a:t>
            </a:r>
            <a:r>
              <a:rPr lang="en-US" altLang="ko-KR" dirty="0" smtClean="0"/>
              <a:t> </a:t>
            </a:r>
          </a:p>
          <a:p>
            <a:pPr lvl="1" fontAlgn="auto">
              <a:spcAft>
                <a:spcPts val="0"/>
              </a:spcAft>
              <a:defRPr/>
            </a:pPr>
            <a:endParaRPr lang="en-US" altLang="ko-KR" b="1" dirty="0" smtClean="0"/>
          </a:p>
          <a:p>
            <a:pPr lvl="1" fontAlgn="auto">
              <a:spcAft>
                <a:spcPts val="0"/>
              </a:spcAft>
              <a:defRPr/>
            </a:pPr>
            <a:endParaRPr lang="en-US" altLang="ko-KR" b="1" dirty="0"/>
          </a:p>
          <a:p>
            <a:pPr lvl="1" fontAlgn="auto">
              <a:spcAft>
                <a:spcPts val="0"/>
              </a:spcAft>
              <a:defRPr/>
            </a:pPr>
            <a:endParaRPr lang="en-US" altLang="ko-KR" b="1" dirty="0" smtClean="0"/>
          </a:p>
          <a:p>
            <a:pPr lvl="1" fontAlgn="auto">
              <a:spcAft>
                <a:spcPts val="0"/>
              </a:spcAft>
              <a:defRPr/>
            </a:pPr>
            <a:endParaRPr lang="en-US" altLang="ko-KR" b="1" dirty="0"/>
          </a:p>
          <a:p>
            <a:pPr lvl="1" fontAlgn="auto">
              <a:spcAft>
                <a:spcPts val="0"/>
              </a:spcAft>
              <a:defRPr/>
            </a:pPr>
            <a:endParaRPr lang="en-US" altLang="ko-KR" b="1" dirty="0" smtClean="0"/>
          </a:p>
          <a:p>
            <a:pPr lvl="1" fontAlgn="auto">
              <a:spcAft>
                <a:spcPts val="0"/>
              </a:spcAft>
              <a:defRPr/>
            </a:pPr>
            <a:endParaRPr lang="en-US" altLang="ko-KR" b="1" dirty="0"/>
          </a:p>
          <a:p>
            <a:pPr lvl="1" fontAlgn="auto">
              <a:spcAft>
                <a:spcPts val="0"/>
              </a:spcAft>
              <a:defRPr/>
            </a:pPr>
            <a:endParaRPr lang="en-US" altLang="ko-KR" b="1" dirty="0" smtClean="0"/>
          </a:p>
          <a:p>
            <a:pPr lvl="1" fontAlgn="auto">
              <a:spcAft>
                <a:spcPts val="0"/>
              </a:spcAft>
              <a:defRPr/>
            </a:pPr>
            <a:endParaRPr lang="en-US" altLang="ko-KR" b="1" dirty="0"/>
          </a:p>
          <a:p>
            <a:pPr lvl="1" fontAlgn="auto">
              <a:spcAft>
                <a:spcPts val="0"/>
              </a:spcAft>
              <a:defRPr/>
            </a:pPr>
            <a:endParaRPr lang="en-US" altLang="ko-KR" b="1" dirty="0" smtClean="0"/>
          </a:p>
          <a:p>
            <a:pPr lvl="1" fontAlgn="auto">
              <a:spcAft>
                <a:spcPts val="0"/>
              </a:spcAft>
              <a:defRPr/>
            </a:pPr>
            <a:endParaRPr lang="en-US" altLang="ko-KR" b="1" dirty="0"/>
          </a:p>
          <a:p>
            <a:pPr lvl="1" fontAlgn="auto">
              <a:spcAft>
                <a:spcPts val="0"/>
              </a:spcAft>
              <a:defRPr/>
            </a:pPr>
            <a:endParaRPr lang="en-US" altLang="ko-KR" b="1" dirty="0" smtClean="0"/>
          </a:p>
          <a:p>
            <a:pPr lvl="1" fontAlgn="auto">
              <a:spcAft>
                <a:spcPts val="0"/>
              </a:spcAft>
              <a:defRPr/>
            </a:pPr>
            <a:endParaRPr lang="en-US" altLang="ko-KR" b="1" dirty="0" smtClean="0"/>
          </a:p>
          <a:p>
            <a:pPr marL="457200" lvl="1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ko-KR" altLang="en-US" b="1" dirty="0" smtClean="0"/>
              <a:t>  </a:t>
            </a:r>
            <a:endParaRPr lang="en-US" altLang="ko-KR" b="1" dirty="0"/>
          </a:p>
          <a:p>
            <a:pPr marL="457200" lvl="1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ko-KR" b="1" dirty="0"/>
          </a:p>
          <a:p>
            <a:pPr lvl="1" fontAlgn="auto">
              <a:spcAft>
                <a:spcPts val="0"/>
              </a:spcAft>
              <a:defRPr/>
            </a:pPr>
            <a:r>
              <a:rPr lang="ko-KR" altLang="en-US" b="1" dirty="0" err="1" smtClean="0">
                <a:solidFill>
                  <a:srgbClr val="0000FF"/>
                </a:solidFill>
              </a:rPr>
              <a:t>에이다부스트</a:t>
            </a:r>
            <a:r>
              <a:rPr lang="en-US" altLang="ko-KR" dirty="0"/>
              <a:t>(</a:t>
            </a:r>
            <a:r>
              <a:rPr lang="en-US" altLang="ko-KR" b="1" dirty="0" err="1"/>
              <a:t>AdaBoost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 smtClean="0"/>
              <a:t>5.2 </a:t>
            </a:r>
            <a:r>
              <a:rPr lang="ko-KR" altLang="en-US" smtClean="0"/>
              <a:t>부스팅 알고리즘</a:t>
            </a:r>
            <a:endParaRPr lang="ko-KR" altLang="en-US" dirty="0"/>
          </a:p>
        </p:txBody>
      </p:sp>
      <p:sp>
        <p:nvSpPr>
          <p:cNvPr id="56" name="타원 55"/>
          <p:cNvSpPr/>
          <p:nvPr/>
        </p:nvSpPr>
        <p:spPr>
          <a:xfrm>
            <a:off x="8820150" y="6453188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971" y="2374362"/>
            <a:ext cx="7302776" cy="37046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부스팅</a:t>
            </a:r>
            <a:r>
              <a:rPr lang="ko-KR" altLang="en-US" dirty="0"/>
              <a:t> 알고리즘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b="1" dirty="0" smtClean="0"/>
                  <a:t>에이다부스트</a:t>
                </a:r>
                <a:r>
                  <a:rPr lang="en-US" altLang="ko-KR" dirty="0" smtClean="0"/>
                  <a:t>(</a:t>
                </a:r>
                <a:r>
                  <a:rPr lang="en-US" altLang="ko-KR" dirty="0" err="1" smtClean="0"/>
                  <a:t>AdaBoost</a:t>
                </a:r>
                <a:r>
                  <a:rPr lang="en-US" altLang="ko-KR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ko-KR" altLang="en-US" smtClean="0"/>
                  <a:t>개의 학습 데이터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에 대한 </a:t>
                </a:r>
                <a:r>
                  <a:rPr lang="ko-KR" altLang="en-US" b="1" smtClean="0"/>
                  <a:t>초기 가중치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altLang="ko-KR" dirty="0" smtClean="0"/>
                  <a:t>,    </a:t>
                </a:r>
                <a:r>
                  <a:rPr lang="ko-KR" altLang="en-US" smtClean="0"/>
                  <a:t>가중치의 </a:t>
                </a:r>
                <a:r>
                  <a:rPr lang="ko-KR" altLang="en-US" dirty="0" smtClean="0"/>
                  <a:t>합 </a:t>
                </a:r>
                <a:r>
                  <a:rPr lang="en-US" altLang="ko-KR" dirty="0" smtClean="0"/>
                  <a:t>: 1</a:t>
                </a:r>
              </a:p>
              <a:p>
                <a:pPr lvl="1"/>
                <a:r>
                  <a:rPr lang="ko-KR" altLang="en-US" b="1" dirty="0"/>
                  <a:t>학습 </a:t>
                </a:r>
                <a:r>
                  <a:rPr lang="ko-KR" altLang="en-US" b="1" dirty="0" err="1" smtClean="0"/>
                  <a:t>오류값</a:t>
                </a:r>
                <a:r>
                  <a:rPr lang="ko-KR" alt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ko-KR" altLang="en-US" b="1" i="1" smtClean="0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endParaRPr lang="en-US" altLang="ko-KR" b="1" dirty="0" smtClean="0"/>
              </a:p>
              <a:p>
                <a:pPr lvl="2"/>
                <a:r>
                  <a:rPr lang="ko-KR" altLang="en-US" dirty="0" smtClean="0"/>
                  <a:t>잘못 </a:t>
                </a:r>
                <a:r>
                  <a:rPr lang="ko-KR" altLang="en-US" dirty="0"/>
                  <a:t>분류한 학습데이터의 </a:t>
                </a:r>
                <a:r>
                  <a:rPr lang="ko-KR" altLang="en-US" dirty="0" smtClean="0"/>
                  <a:t>가중치의 합으로 표현</a:t>
                </a:r>
                <a:r>
                  <a:rPr lang="en-US" altLang="ko-KR" dirty="0" smtClean="0"/>
                  <a:t> </a:t>
                </a:r>
              </a:p>
              <a:p>
                <a:pPr lvl="2"/>
                <a:r>
                  <a:rPr lang="ko-KR" altLang="en-US" dirty="0" smtClean="0"/>
                  <a:t>값이 </a:t>
                </a:r>
                <a:r>
                  <a:rPr lang="en-US" altLang="ko-KR" dirty="0"/>
                  <a:t>0.5</a:t>
                </a:r>
                <a:r>
                  <a:rPr lang="ko-KR" altLang="en-US"/>
                  <a:t>미만인 분류기들만을 </a:t>
                </a:r>
                <a:r>
                  <a:rPr lang="ko-KR" altLang="en-US" smtClean="0"/>
                  <a:t>사용</a:t>
                </a:r>
                <a:r>
                  <a:rPr lang="en-US" altLang="ko-KR" dirty="0" smtClean="0"/>
                  <a:t> </a:t>
                </a:r>
              </a:p>
              <a:p>
                <a:pPr lvl="1"/>
                <a:r>
                  <a:rPr lang="ko-KR" altLang="en-US" b="1" dirty="0" smtClean="0"/>
                  <a:t>학습 </a:t>
                </a:r>
                <a:endParaRPr lang="en-US" altLang="ko-KR" b="1" dirty="0" smtClean="0"/>
              </a:p>
              <a:p>
                <a:pPr lvl="2"/>
                <a:r>
                  <a:rPr lang="ko-KR" altLang="en-US" dirty="0" err="1" smtClean="0"/>
                  <a:t>오류값이</a:t>
                </a:r>
                <a:r>
                  <a:rPr lang="ko-KR" altLang="en-US" dirty="0" smtClean="0"/>
                  <a:t> </a:t>
                </a:r>
                <a:r>
                  <a:rPr lang="en-US" altLang="ko-KR" dirty="0"/>
                  <a:t>0.5</a:t>
                </a:r>
                <a:r>
                  <a:rPr lang="ko-KR" altLang="en-US" smtClean="0"/>
                  <a:t>미만인 분류기가 학습되는 경우 </a:t>
                </a:r>
                <a:r>
                  <a:rPr lang="en-US" altLang="ko-KR" dirty="0" smtClean="0"/>
                  <a:t> </a:t>
                </a:r>
              </a:p>
              <a:p>
                <a:pPr lvl="2"/>
                <a:r>
                  <a:rPr lang="ko-KR" altLang="en-US" dirty="0"/>
                  <a:t>분류기 신뢰도 </a:t>
                </a:r>
                <a:r>
                  <a:rPr lang="en-US" altLang="ko-KR" dirty="0"/>
                  <a:t>:</a:t>
                </a:r>
                <a:r>
                  <a:rPr lang="ko-KR" altLang="en-US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ko-KR" dirty="0"/>
              </a:p>
              <a:p>
                <a:pPr lvl="3"/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=0.5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잘못 </a:t>
                </a:r>
                <a:r>
                  <a:rPr lang="ko-KR" altLang="en-US" dirty="0"/>
                  <a:t>판정한 학습 데이터의 가중치는 </a:t>
                </a:r>
                <a:r>
                  <a:rPr lang="ko-KR" altLang="en-US" dirty="0" smtClean="0"/>
                  <a:t>증대</a:t>
                </a:r>
                <a:r>
                  <a:rPr lang="en-US" altLang="ko-KR" dirty="0" smtClean="0"/>
                  <a:t>   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b="0" dirty="0" smtClean="0">
                  <a:ea typeface="Cambria Math" panose="02040503050406030204" pitchFamily="18" charset="0"/>
                </a:endParaRPr>
              </a:p>
              <a:p>
                <a:pPr lvl="2"/>
                <a:r>
                  <a:rPr lang="ko-KR" altLang="en-US" dirty="0" smtClean="0"/>
                  <a:t>제대로 판정한 </a:t>
                </a:r>
                <a:r>
                  <a:rPr lang="ko-KR" altLang="en-US" dirty="0"/>
                  <a:t>학습 데이터의 가중치는 </a:t>
                </a:r>
                <a:r>
                  <a:rPr lang="ko-KR" altLang="en-US" dirty="0" smtClean="0"/>
                  <a:t>축소 </a:t>
                </a:r>
                <a:endParaRPr lang="en-US" altLang="ko-KR" dirty="0" smtClean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pPr lvl="2"/>
                <a:r>
                  <a:rPr lang="ko-KR" altLang="en-US" dirty="0" smtClean="0"/>
                  <a:t>가중치의 합이 </a:t>
                </a:r>
                <a:r>
                  <a:rPr lang="en-US" altLang="ko-KR" dirty="0" smtClean="0"/>
                  <a:t>1</a:t>
                </a:r>
                <a:r>
                  <a:rPr lang="ko-KR" altLang="en-US" smtClean="0"/>
                  <a:t>이 되도록 정규화 </a:t>
                </a:r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 smtClean="0"/>
              </a:p>
              <a:p>
                <a:pPr lvl="1"/>
                <a:endParaRPr lang="en-US" altLang="ko-KR" dirty="0"/>
              </a:p>
              <a:p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67" t="-5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3177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 smtClean="0"/>
              <a:t>6. k-</a:t>
            </a:r>
            <a:r>
              <a:rPr lang="ko-KR" altLang="en-US" dirty="0" smtClean="0"/>
              <a:t>근접이웃 알고리즘 </a:t>
            </a:r>
          </a:p>
        </p:txBody>
      </p:sp>
      <p:sp>
        <p:nvSpPr>
          <p:cNvPr id="34819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2765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b="1" dirty="0" smtClean="0"/>
              <a:t>k-</a:t>
            </a:r>
            <a:r>
              <a:rPr lang="ko-KR" altLang="en-US" b="1" dirty="0" smtClean="0"/>
              <a:t>근접이웃 </a:t>
            </a:r>
            <a:r>
              <a:rPr lang="en-US" altLang="ko-KR" b="1" dirty="0" smtClean="0"/>
              <a:t>(k-nearest neighbor, KNN) </a:t>
            </a:r>
            <a:r>
              <a:rPr lang="ko-KR" altLang="en-US" b="1" dirty="0" smtClean="0"/>
              <a:t>알고리즘 </a:t>
            </a:r>
            <a:endParaRPr lang="en-US" altLang="ko-KR" b="1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en-US" altLang="ko-KR" b="1" dirty="0" smtClean="0"/>
              <a:t>(</a:t>
            </a:r>
            <a:r>
              <a:rPr lang="ko-KR" altLang="en-US" b="1" dirty="0" smtClean="0"/>
              <a:t>입력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결과</a:t>
            </a:r>
            <a:r>
              <a:rPr lang="en-US" altLang="ko-KR" b="1" dirty="0" smtClean="0"/>
              <a:t>)</a:t>
            </a:r>
            <a:r>
              <a:rPr lang="ko-KR" altLang="en-US" dirty="0" smtClean="0"/>
              <a:t>가 있는 데이터들이 주어진 상황에서</a:t>
            </a:r>
            <a:r>
              <a:rPr lang="en-US" altLang="ko-KR" dirty="0" smtClean="0"/>
              <a:t>, </a:t>
            </a:r>
          </a:p>
          <a:p>
            <a:pPr marL="457200" lvl="1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ko-KR" altLang="en-US" dirty="0" smtClean="0"/>
              <a:t>    새로운 입력에 대한 결과를 추정할 때 </a:t>
            </a:r>
            <a:endParaRPr lang="en-US" altLang="ko-KR" dirty="0" smtClean="0"/>
          </a:p>
          <a:p>
            <a:pPr marL="457200" lvl="1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ko-KR" altLang="en-US" dirty="0" smtClean="0"/>
              <a:t>    결과를 아는 </a:t>
            </a:r>
            <a:r>
              <a:rPr lang="ko-KR" altLang="en-US" b="1" dirty="0" err="1" smtClean="0"/>
              <a:t>최근접</a:t>
            </a:r>
            <a:r>
              <a:rPr lang="ko-KR" altLang="en-US" dirty="0" err="1" smtClean="0"/>
              <a:t>한</a:t>
            </a:r>
            <a:r>
              <a:rPr lang="ko-KR" altLang="en-US" dirty="0" smtClean="0"/>
              <a:t> </a:t>
            </a:r>
            <a:r>
              <a:rPr lang="en-US" altLang="ko-KR" b="1" dirty="0" smtClean="0"/>
              <a:t>k</a:t>
            </a:r>
            <a:r>
              <a:rPr lang="ko-KR" altLang="en-US" b="1" dirty="0" smtClean="0"/>
              <a:t>개</a:t>
            </a:r>
            <a:r>
              <a:rPr lang="ko-KR" altLang="en-US" dirty="0" smtClean="0"/>
              <a:t>의 </a:t>
            </a:r>
            <a:r>
              <a:rPr lang="ko-KR" altLang="en-US" b="1" dirty="0" smtClean="0"/>
              <a:t>데이터</a:t>
            </a:r>
            <a:r>
              <a:rPr lang="ko-KR" altLang="en-US" dirty="0" smtClean="0"/>
              <a:t>에 대한 결과정보를 이용하는 방법</a:t>
            </a:r>
            <a:endParaRPr lang="en-US" altLang="ko-KR" dirty="0" smtClean="0"/>
          </a:p>
          <a:p>
            <a:pPr lvl="1"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lvl="1"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lvl="1"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lvl="1"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lvl="1"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lvl="1"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lvl="1"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lvl="1"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ko-KR" altLang="en-US" dirty="0" smtClean="0"/>
              <a:t>질의</a:t>
            </a:r>
            <a:r>
              <a:rPr lang="en-US" altLang="ko-KR" dirty="0" smtClean="0"/>
              <a:t>(query)</a:t>
            </a:r>
            <a:r>
              <a:rPr lang="ko-KR" altLang="en-US" dirty="0" smtClean="0"/>
              <a:t>와 데이터간의 </a:t>
            </a:r>
            <a:r>
              <a:rPr lang="ko-KR" altLang="en-US" b="1" dirty="0" smtClean="0"/>
              <a:t>거리 계산 </a:t>
            </a:r>
            <a:endParaRPr lang="en-US" altLang="ko-KR" b="1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ko-KR" altLang="en-US" dirty="0" smtClean="0"/>
              <a:t>효율적으로 </a:t>
            </a:r>
            <a:r>
              <a:rPr lang="ko-KR" altLang="en-US" b="1" dirty="0" smtClean="0"/>
              <a:t>근접이웃 탐색 </a:t>
            </a:r>
            <a:endParaRPr lang="en-US" altLang="ko-KR" b="1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ko-KR" altLang="en-US" dirty="0" smtClean="0"/>
              <a:t>근접 이웃 </a:t>
            </a:r>
            <a:r>
              <a:rPr lang="en-US" altLang="ko-KR" dirty="0" smtClean="0"/>
              <a:t>k</a:t>
            </a:r>
            <a:r>
              <a:rPr lang="ko-KR" altLang="en-US" dirty="0" smtClean="0"/>
              <a:t>개로 부터 </a:t>
            </a:r>
            <a:r>
              <a:rPr lang="ko-KR" altLang="en-US" b="1" dirty="0" smtClean="0"/>
              <a:t>결과</a:t>
            </a:r>
            <a:r>
              <a:rPr lang="ko-KR" altLang="en-US" dirty="0" smtClean="0"/>
              <a:t>를 </a:t>
            </a:r>
            <a:r>
              <a:rPr lang="ko-KR" altLang="en-US" b="1" dirty="0" smtClean="0"/>
              <a:t>추정 </a:t>
            </a:r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625" y="2972698"/>
            <a:ext cx="3333750" cy="2047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2765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b="1" dirty="0" smtClean="0"/>
              <a:t>k-nearest neighbor (KNN) </a:t>
            </a:r>
            <a:r>
              <a:rPr lang="ko-KR" altLang="en-US" b="1" dirty="0" smtClean="0"/>
              <a:t>알고리즘 </a:t>
            </a:r>
            <a:r>
              <a:rPr lang="en-US" altLang="ko-KR" b="1" dirty="0" smtClean="0"/>
              <a:t>– cont. </a:t>
            </a:r>
          </a:p>
          <a:p>
            <a:pPr lvl="1"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lvl="1"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lvl="1"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lvl="1"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lvl="1"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lvl="1"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marL="457200" lvl="1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ko-KR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ko-KR" altLang="en-US" dirty="0" smtClean="0"/>
              <a:t>데이터간의 </a:t>
            </a:r>
            <a:r>
              <a:rPr lang="ko-KR" altLang="en-US" b="1" dirty="0" smtClean="0"/>
              <a:t>거리 계산 </a:t>
            </a:r>
            <a:endParaRPr lang="en-US" altLang="ko-KR" b="1" dirty="0" smtClean="0"/>
          </a:p>
          <a:p>
            <a:pPr lvl="2" fontAlgn="auto">
              <a:spcAft>
                <a:spcPts val="0"/>
              </a:spcAft>
              <a:defRPr/>
            </a:pPr>
            <a:r>
              <a:rPr lang="ko-KR" altLang="en-US" b="1" dirty="0" smtClean="0"/>
              <a:t>수치 데이터</a:t>
            </a:r>
            <a:r>
              <a:rPr lang="ko-KR" altLang="en-US" dirty="0" smtClean="0"/>
              <a:t>의 경우 </a:t>
            </a:r>
            <a:endParaRPr lang="en-US" altLang="ko-KR" dirty="0" smtClean="0"/>
          </a:p>
          <a:p>
            <a:pPr lvl="3" fontAlgn="auto">
              <a:spcAft>
                <a:spcPts val="0"/>
              </a:spcAft>
              <a:defRPr/>
            </a:pPr>
            <a:r>
              <a:rPr lang="ko-KR" altLang="en-US" b="1" dirty="0" err="1" smtClean="0"/>
              <a:t>유클리디언</a:t>
            </a:r>
            <a:r>
              <a:rPr lang="ko-KR" altLang="en-US" b="1" dirty="0" smtClean="0"/>
              <a:t> 거리</a:t>
            </a:r>
            <a:r>
              <a:rPr lang="en-US" altLang="ko-KR" dirty="0" smtClean="0"/>
              <a:t>(Euclidian distance)</a:t>
            </a:r>
          </a:p>
          <a:p>
            <a:pPr lvl="2" fontAlgn="auto">
              <a:spcAft>
                <a:spcPts val="0"/>
              </a:spcAft>
              <a:defRPr/>
            </a:pPr>
            <a:endParaRPr lang="en-US" altLang="ko-KR" dirty="0"/>
          </a:p>
          <a:p>
            <a:pPr lvl="2"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lvl="3" fontAlgn="auto">
              <a:spcAft>
                <a:spcPts val="0"/>
              </a:spcAft>
              <a:defRPr/>
            </a:pPr>
            <a:r>
              <a:rPr lang="ko-KR" altLang="en-US" dirty="0" smtClean="0"/>
              <a:t>응용분야의 특성에 맞춰 개발 </a:t>
            </a:r>
            <a:endParaRPr lang="en-US" altLang="ko-KR" dirty="0"/>
          </a:p>
          <a:p>
            <a:pPr lvl="2" fontAlgn="auto">
              <a:spcAft>
                <a:spcPts val="0"/>
              </a:spcAft>
              <a:defRPr/>
            </a:pPr>
            <a:r>
              <a:rPr lang="ko-KR" altLang="en-US" b="1" dirty="0" smtClean="0"/>
              <a:t>범주형 데이터</a:t>
            </a:r>
            <a:r>
              <a:rPr lang="ko-KR" altLang="en-US" dirty="0" smtClean="0"/>
              <a:t>가 포함된 경우 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3" fontAlgn="auto">
              <a:spcAft>
                <a:spcPts val="0"/>
              </a:spcAft>
              <a:defRPr/>
            </a:pPr>
            <a:r>
              <a:rPr lang="ko-KR" altLang="en-US" dirty="0"/>
              <a:t>응용분야의 특성에 맞춰 개발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3481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 smtClean="0"/>
              <a:t>k-</a:t>
            </a:r>
            <a:r>
              <a:rPr lang="ko-KR" altLang="en-US" dirty="0" smtClean="0"/>
              <a:t>근접이웃 알고리즘 </a:t>
            </a:r>
          </a:p>
        </p:txBody>
      </p:sp>
      <p:sp>
        <p:nvSpPr>
          <p:cNvPr id="4" name="TextBox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434620" y="4851222"/>
            <a:ext cx="1941685" cy="276999"/>
          </a:xfrm>
          <a:prstGeom prst="rect">
            <a:avLst/>
          </a:prstGeom>
          <a:blipFill rotWithShape="1">
            <a:blip r:embed="rId2"/>
            <a:stretch>
              <a:fillRect l="-313" r="-2508" b="-37778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25" name="TextBox 2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562197" y="4857652"/>
            <a:ext cx="1941685" cy="276999"/>
          </a:xfrm>
          <a:prstGeom prst="rect">
            <a:avLst/>
          </a:prstGeom>
          <a:blipFill rotWithShape="1">
            <a:blip r:embed="rId3"/>
            <a:stretch>
              <a:fillRect r="-1881" b="-37778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26" name="TextBox 2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493068" y="5157192"/>
            <a:ext cx="4383188" cy="276999"/>
          </a:xfrm>
          <a:prstGeom prst="rect">
            <a:avLst/>
          </a:prstGeom>
          <a:blipFill rotWithShape="1">
            <a:blip r:embed="rId4"/>
            <a:stretch>
              <a:fillRect l="-1947" t="-28889" b="-51111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0721" y="1712913"/>
            <a:ext cx="3333750" cy="2047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27650"/>
          </a:xfrm>
        </p:spPr>
        <p:txBody>
          <a:bodyPr/>
          <a:lstStyle/>
          <a:p>
            <a:r>
              <a:rPr lang="en-US" altLang="ko-KR" b="1" dirty="0" smtClean="0"/>
              <a:t>k-nearest neighbor (KNN) </a:t>
            </a:r>
            <a:r>
              <a:rPr lang="ko-KR" altLang="en-US" b="1" smtClean="0"/>
              <a:t>알고리즘 </a:t>
            </a:r>
            <a:r>
              <a:rPr lang="en-US" altLang="ko-KR" b="1" dirty="0" smtClean="0"/>
              <a:t>– cont. 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효율적인 </a:t>
            </a:r>
            <a:r>
              <a:rPr lang="ko-KR" altLang="en-US" b="1" dirty="0" smtClean="0"/>
              <a:t>근접 이웃 탐색</a:t>
            </a:r>
            <a:r>
              <a:rPr lang="ko-KR" altLang="en-US" dirty="0" smtClean="0"/>
              <a:t> 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dirty="0" smtClean="0"/>
              <a:t>데이터의 개수가 많아지면 계산시간 증가 문제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en-US" b="1" dirty="0" smtClean="0"/>
              <a:t>색인</a:t>
            </a:r>
            <a:r>
              <a:rPr lang="en-US" altLang="ko-KR" dirty="0" smtClean="0"/>
              <a:t>(indexing) </a:t>
            </a:r>
            <a:r>
              <a:rPr lang="ko-KR" altLang="en-US" smtClean="0"/>
              <a:t>자료구조 사용 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R-</a:t>
            </a:r>
            <a:r>
              <a:rPr lang="ko-KR" altLang="en-US" smtClean="0"/>
              <a:t>트리</a:t>
            </a:r>
            <a:r>
              <a:rPr lang="en-US" altLang="ko-KR" dirty="0" smtClean="0"/>
              <a:t>, k-d </a:t>
            </a:r>
            <a:r>
              <a:rPr lang="ko-KR" altLang="en-US" smtClean="0"/>
              <a:t>트리 등 </a:t>
            </a:r>
            <a:r>
              <a:rPr lang="en-US" altLang="ko-KR" dirty="0" smtClean="0"/>
              <a:t>  </a:t>
            </a:r>
            <a:endParaRPr lang="ko-KR" altLang="en-US" smtClean="0"/>
          </a:p>
        </p:txBody>
      </p:sp>
      <p:sp>
        <p:nvSpPr>
          <p:cNvPr id="3481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 smtClean="0"/>
              <a:t>k-</a:t>
            </a:r>
            <a:r>
              <a:rPr lang="ko-KR" altLang="en-US" dirty="0" smtClean="0"/>
              <a:t>근접이웃 알고리즘 </a:t>
            </a: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288" y="1994314"/>
            <a:ext cx="3333750" cy="2047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2765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b="1" dirty="0" smtClean="0"/>
              <a:t>k-nearest neighbor (KNN) </a:t>
            </a:r>
            <a:r>
              <a:rPr lang="ko-KR" altLang="en-US" b="1" dirty="0" smtClean="0"/>
              <a:t>알고리즘 </a:t>
            </a:r>
            <a:r>
              <a:rPr lang="en-US" altLang="ko-KR" b="1" dirty="0" smtClean="0"/>
              <a:t>– cont. </a:t>
            </a:r>
          </a:p>
          <a:p>
            <a:pPr lvl="1"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lvl="1"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lvl="1"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lvl="1"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lvl="1"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lvl="1"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marL="457200" lvl="1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ko-KR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ko-KR" altLang="en-US" dirty="0" err="1" smtClean="0"/>
              <a:t>최근접</a:t>
            </a:r>
            <a:r>
              <a:rPr lang="ko-KR" altLang="en-US" dirty="0" smtClean="0"/>
              <a:t> </a:t>
            </a:r>
            <a:r>
              <a:rPr lang="en-US" altLang="ko-KR" dirty="0" smtClean="0"/>
              <a:t>k</a:t>
            </a:r>
            <a:r>
              <a:rPr lang="ko-KR" altLang="en-US" dirty="0" smtClean="0"/>
              <a:t>개로 부터 </a:t>
            </a:r>
            <a:r>
              <a:rPr lang="ko-KR" altLang="en-US" b="1" dirty="0" smtClean="0"/>
              <a:t>결과</a:t>
            </a:r>
            <a:r>
              <a:rPr lang="ko-KR" altLang="en-US" dirty="0" smtClean="0"/>
              <a:t>를 </a:t>
            </a:r>
            <a:r>
              <a:rPr lang="ko-KR" altLang="en-US" b="1" dirty="0" smtClean="0"/>
              <a:t>추정</a:t>
            </a:r>
            <a:r>
              <a:rPr lang="ko-KR" altLang="en-US" dirty="0" smtClean="0"/>
              <a:t>하는 방법 </a:t>
            </a:r>
            <a:endParaRPr lang="en-US" altLang="ko-KR" dirty="0" smtClean="0"/>
          </a:p>
          <a:p>
            <a:pPr lvl="2" fontAlgn="auto">
              <a:spcAft>
                <a:spcPts val="0"/>
              </a:spcAft>
              <a:defRPr/>
            </a:pPr>
            <a:r>
              <a:rPr lang="ko-KR" altLang="en-US" b="1" dirty="0" smtClean="0"/>
              <a:t>분류</a:t>
            </a:r>
            <a:r>
              <a:rPr lang="ko-KR" altLang="en-US" dirty="0" smtClean="0"/>
              <a:t>   </a:t>
            </a:r>
            <a:endParaRPr lang="en-US" altLang="ko-KR" dirty="0" smtClean="0"/>
          </a:p>
          <a:p>
            <a:pPr lvl="3" fontAlgn="auto">
              <a:spcAft>
                <a:spcPts val="0"/>
              </a:spcAft>
              <a:defRPr/>
            </a:pPr>
            <a:r>
              <a:rPr lang="ko-KR" altLang="en-US" dirty="0" smtClean="0"/>
              <a:t>출력이 </a:t>
            </a:r>
            <a:r>
              <a:rPr lang="ko-KR" altLang="en-US" b="1" dirty="0" smtClean="0"/>
              <a:t>범주형</a:t>
            </a:r>
            <a:r>
              <a:rPr lang="ko-KR" altLang="en-US" dirty="0" smtClean="0"/>
              <a:t> 값</a:t>
            </a:r>
            <a:endParaRPr lang="en-US" altLang="ko-KR" dirty="0" smtClean="0"/>
          </a:p>
          <a:p>
            <a:pPr lvl="3" fontAlgn="auto">
              <a:spcAft>
                <a:spcPts val="0"/>
              </a:spcAft>
              <a:defRPr/>
            </a:pPr>
            <a:r>
              <a:rPr lang="ko-KR" altLang="en-US" b="1" dirty="0" smtClean="0"/>
              <a:t>다수결 투표</a:t>
            </a:r>
            <a:r>
              <a:rPr lang="en-US" altLang="ko-KR" dirty="0" smtClean="0"/>
              <a:t>(majority voting) : </a:t>
            </a:r>
            <a:r>
              <a:rPr lang="ko-KR" altLang="en-US" dirty="0" smtClean="0"/>
              <a:t>개수가 많은 범주 선택</a:t>
            </a:r>
            <a:endParaRPr lang="en-US" altLang="ko-KR" dirty="0" smtClean="0"/>
          </a:p>
          <a:p>
            <a:pPr lvl="2" fontAlgn="auto">
              <a:spcAft>
                <a:spcPts val="0"/>
              </a:spcAft>
              <a:defRPr/>
            </a:pPr>
            <a:r>
              <a:rPr lang="ko-KR" altLang="en-US" b="1" dirty="0" smtClean="0"/>
              <a:t>회귀분석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lvl="3" fontAlgn="auto">
              <a:spcAft>
                <a:spcPts val="0"/>
              </a:spcAft>
              <a:defRPr/>
            </a:pPr>
            <a:r>
              <a:rPr lang="ko-KR" altLang="en-US" dirty="0" smtClean="0"/>
              <a:t>출력이 </a:t>
            </a:r>
            <a:r>
              <a:rPr lang="ko-KR" altLang="en-US" dirty="0" err="1" smtClean="0"/>
              <a:t>수치형</a:t>
            </a:r>
            <a:r>
              <a:rPr lang="ko-KR" altLang="en-US" dirty="0" smtClean="0"/>
              <a:t> 값</a:t>
            </a:r>
            <a:endParaRPr lang="en-US" altLang="ko-KR" dirty="0" smtClean="0"/>
          </a:p>
          <a:p>
            <a:pPr lvl="3" fontAlgn="auto">
              <a:spcAft>
                <a:spcPts val="0"/>
              </a:spcAft>
              <a:defRPr/>
            </a:pPr>
            <a:r>
              <a:rPr lang="ko-KR" altLang="en-US" dirty="0" smtClean="0"/>
              <a:t>평균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최근접</a:t>
            </a:r>
            <a:r>
              <a:rPr lang="ko-KR" altLang="en-US" dirty="0" smtClean="0"/>
              <a:t> </a:t>
            </a:r>
            <a:r>
              <a:rPr lang="en-US" altLang="ko-KR" dirty="0" smtClean="0"/>
              <a:t>k</a:t>
            </a:r>
            <a:r>
              <a:rPr lang="ko-KR" altLang="en-US" dirty="0" smtClean="0"/>
              <a:t>개의 평균값</a:t>
            </a:r>
            <a:endParaRPr lang="en-US" altLang="ko-KR" dirty="0"/>
          </a:p>
          <a:p>
            <a:pPr lvl="3" fontAlgn="auto">
              <a:spcAft>
                <a:spcPts val="0"/>
              </a:spcAft>
              <a:defRPr/>
            </a:pPr>
            <a:r>
              <a:rPr lang="ko-KR" altLang="en-US" b="1" dirty="0" err="1" smtClean="0"/>
              <a:t>가중합</a:t>
            </a:r>
            <a:r>
              <a:rPr lang="en-US" altLang="ko-KR" dirty="0" smtClean="0"/>
              <a:t>(weighted sum) : </a:t>
            </a:r>
            <a:r>
              <a:rPr lang="ko-KR" altLang="en-US" dirty="0" smtClean="0"/>
              <a:t>거리에 반비례하는 가중치 사용 </a:t>
            </a:r>
            <a:r>
              <a:rPr lang="en-US" altLang="ko-KR" dirty="0" smtClean="0"/>
              <a:t> </a:t>
            </a:r>
            <a:endParaRPr lang="ko-KR" altLang="en-US" dirty="0" smtClean="0"/>
          </a:p>
        </p:txBody>
      </p:sp>
      <p:sp>
        <p:nvSpPr>
          <p:cNvPr id="3481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 smtClean="0"/>
              <a:t>k-</a:t>
            </a:r>
            <a:r>
              <a:rPr lang="ko-KR" altLang="en-US" dirty="0" smtClean="0"/>
              <a:t>근접이웃 알고리즘 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288" y="1716019"/>
            <a:ext cx="3333750" cy="2047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27650"/>
          </a:xfrm>
        </p:spPr>
        <p:txBody>
          <a:bodyPr/>
          <a:lstStyle/>
          <a:p>
            <a:r>
              <a:rPr lang="en-US" altLang="ko-KR" b="1" smtClean="0"/>
              <a:t>k-nearest neighbor (KNN) </a:t>
            </a:r>
            <a:r>
              <a:rPr lang="ko-KR" altLang="en-US" b="1" smtClean="0"/>
              <a:t>알고리즘 </a:t>
            </a:r>
            <a:r>
              <a:rPr lang="en-US" altLang="ko-KR" b="1" smtClean="0"/>
              <a:t>– cont. </a:t>
            </a:r>
            <a:endParaRPr lang="en-US" altLang="ko-KR" smtClean="0"/>
          </a:p>
          <a:p>
            <a:pPr lvl="1"/>
            <a:r>
              <a:rPr lang="ko-KR" altLang="en-US" b="1" smtClean="0"/>
              <a:t>특징</a:t>
            </a:r>
            <a:r>
              <a:rPr lang="ko-KR" altLang="en-US" smtClean="0"/>
              <a:t> </a:t>
            </a:r>
            <a:endParaRPr lang="en-US" altLang="ko-KR" smtClean="0"/>
          </a:p>
          <a:p>
            <a:pPr lvl="2"/>
            <a:r>
              <a:rPr lang="ko-KR" altLang="en-US" b="1" smtClean="0"/>
              <a:t>학습단계</a:t>
            </a:r>
            <a:r>
              <a:rPr lang="ko-KR" altLang="en-US" smtClean="0"/>
              <a:t>에서는 실질적인 학습이 일어나지 않고 </a:t>
            </a:r>
            <a:r>
              <a:rPr lang="ko-KR" altLang="en-US" b="1" smtClean="0"/>
              <a:t>데이터</a:t>
            </a:r>
            <a:r>
              <a:rPr lang="ko-KR" altLang="en-US" smtClean="0"/>
              <a:t>만 </a:t>
            </a:r>
            <a:r>
              <a:rPr lang="ko-KR" altLang="en-US" b="1" smtClean="0"/>
              <a:t>저장 </a:t>
            </a:r>
            <a:endParaRPr lang="en-US" altLang="ko-KR" b="1" smtClean="0"/>
          </a:p>
          <a:p>
            <a:pPr lvl="3"/>
            <a:r>
              <a:rPr lang="ko-KR" altLang="en-US" smtClean="0"/>
              <a:t>학습데이터가 크면 </a:t>
            </a:r>
            <a:r>
              <a:rPr lang="ko-KR" altLang="en-US" b="1" smtClean="0"/>
              <a:t>메모리 문제 </a:t>
            </a:r>
            <a:endParaRPr lang="en-US" altLang="ko-KR" b="1" smtClean="0"/>
          </a:p>
          <a:p>
            <a:pPr lvl="3"/>
            <a:r>
              <a:rPr lang="ko-KR" altLang="en-US" b="1" smtClean="0">
                <a:solidFill>
                  <a:srgbClr val="0000FF"/>
                </a:solidFill>
              </a:rPr>
              <a:t>게으른 학습</a:t>
            </a:r>
            <a:r>
              <a:rPr lang="en-US" altLang="ko-KR" smtClean="0"/>
              <a:t>(</a:t>
            </a:r>
            <a:r>
              <a:rPr lang="en-US" altLang="ko-KR" b="1" smtClean="0">
                <a:solidFill>
                  <a:srgbClr val="0000FF"/>
                </a:solidFill>
              </a:rPr>
              <a:t>lazy learning</a:t>
            </a:r>
            <a:r>
              <a:rPr lang="en-US" altLang="ko-KR" smtClean="0"/>
              <a:t>)</a:t>
            </a:r>
          </a:p>
          <a:p>
            <a:pPr lvl="3"/>
            <a:endParaRPr lang="en-US" altLang="ko-KR" smtClean="0"/>
          </a:p>
          <a:p>
            <a:pPr lvl="2"/>
            <a:r>
              <a:rPr lang="ko-KR" altLang="en-US" smtClean="0"/>
              <a:t>새로운 데이터가 주어지면 저장된 데이터를 이용하여 학습</a:t>
            </a:r>
            <a:endParaRPr lang="en-US" altLang="ko-KR" smtClean="0"/>
          </a:p>
          <a:p>
            <a:pPr lvl="3"/>
            <a:r>
              <a:rPr lang="ko-KR" altLang="en-US" smtClean="0"/>
              <a:t>시간이 많이 걸릴 수 있음 </a:t>
            </a:r>
            <a:r>
              <a:rPr lang="en-US" altLang="ko-KR" smtClean="0"/>
              <a:t> </a:t>
            </a:r>
            <a:endParaRPr lang="ko-KR" altLang="en-US" smtClean="0"/>
          </a:p>
        </p:txBody>
      </p:sp>
      <p:sp>
        <p:nvSpPr>
          <p:cNvPr id="3481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 smtClean="0"/>
              <a:t>k-</a:t>
            </a:r>
            <a:r>
              <a:rPr lang="ko-KR" altLang="en-US" dirty="0" smtClean="0"/>
              <a:t>근접이웃 알고리즘 </a:t>
            </a:r>
          </a:p>
        </p:txBody>
      </p:sp>
      <p:sp>
        <p:nvSpPr>
          <p:cNvPr id="4" name="타원 3"/>
          <p:cNvSpPr/>
          <p:nvPr/>
        </p:nvSpPr>
        <p:spPr>
          <a:xfrm>
            <a:off x="8820150" y="6453188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Picture 8"/>
          <p:cNvSpPr>
            <a:spLocks noChangeAspect="1" noChangeArrowheads="1"/>
          </p:cNvSpPr>
          <p:nvPr/>
        </p:nvSpPr>
        <p:spPr bwMode="auto">
          <a:xfrm>
            <a:off x="927100" y="2124075"/>
            <a:ext cx="74295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lang="ko-KR" altLang="en-US"/>
          </a:p>
        </p:txBody>
      </p:sp>
      <p:sp>
        <p:nvSpPr>
          <p:cNvPr id="39939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 smtClean="0"/>
              <a:t>7. </a:t>
            </a:r>
            <a:r>
              <a:rPr lang="ko-KR" altLang="en-US" dirty="0" smtClean="0"/>
              <a:t>군집화 알고리즘 </a:t>
            </a:r>
          </a:p>
        </p:txBody>
      </p:sp>
      <p:sp>
        <p:nvSpPr>
          <p:cNvPr id="81924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27650"/>
          </a:xfrm>
        </p:spPr>
        <p:txBody>
          <a:bodyPr>
            <a:normAutofit lnSpcReduction="10000"/>
          </a:bodyPr>
          <a:lstStyle/>
          <a:p>
            <a:r>
              <a:rPr lang="ko-KR" altLang="en-US" b="1" dirty="0" smtClean="0"/>
              <a:t>군집화</a:t>
            </a:r>
            <a:r>
              <a:rPr lang="en-US" altLang="ko-KR" b="1" dirty="0" smtClean="0"/>
              <a:t>(clustering)</a:t>
            </a:r>
            <a:r>
              <a:rPr lang="ko-KR" altLang="en-US" b="1" dirty="0" smtClean="0"/>
              <a:t> 알고리즘 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데이터를 유사한 것들끼리 모우는 것</a:t>
            </a:r>
            <a:endParaRPr lang="en-US" altLang="ko-KR" dirty="0" smtClean="0"/>
          </a:p>
          <a:p>
            <a:pPr lvl="1"/>
            <a:r>
              <a:rPr lang="ko-KR" altLang="en-US" b="1" dirty="0" smtClean="0"/>
              <a:t>군집 간</a:t>
            </a:r>
            <a:r>
              <a:rPr lang="ko-KR" altLang="en-US" dirty="0" smtClean="0"/>
              <a:t>의 </a:t>
            </a:r>
            <a:r>
              <a:rPr lang="ko-KR" altLang="en-US" b="1" dirty="0" smtClean="0"/>
              <a:t>유사도</a:t>
            </a:r>
            <a:r>
              <a:rPr lang="en-US" altLang="ko-KR" b="1" dirty="0" smtClean="0"/>
              <a:t>(similarity)</a:t>
            </a:r>
            <a:r>
              <a:rPr lang="ko-KR" altLang="en-US" dirty="0" smtClean="0"/>
              <a:t>는 </a:t>
            </a:r>
            <a:r>
              <a:rPr lang="ko-KR" altLang="en-US" b="1" dirty="0" smtClean="0"/>
              <a:t>크게</a:t>
            </a:r>
            <a:r>
              <a:rPr lang="en-US" altLang="ko-KR" dirty="0" smtClean="0"/>
              <a:t>, </a:t>
            </a:r>
            <a:r>
              <a:rPr lang="ko-KR" altLang="en-US" b="1" dirty="0" smtClean="0"/>
              <a:t>군집 내</a:t>
            </a:r>
            <a:r>
              <a:rPr lang="ko-KR" altLang="en-US" dirty="0" smtClean="0"/>
              <a:t>의 </a:t>
            </a:r>
            <a:r>
              <a:rPr lang="ko-KR" altLang="en-US" b="1" dirty="0" err="1" smtClean="0"/>
              <a:t>유사도</a:t>
            </a:r>
            <a:r>
              <a:rPr lang="ko-KR" altLang="en-US" dirty="0" err="1" smtClean="0"/>
              <a:t>는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작게</a:t>
            </a:r>
            <a:r>
              <a:rPr lang="ko-KR" altLang="en-US" dirty="0" smtClean="0"/>
              <a:t>  </a:t>
            </a:r>
            <a:endParaRPr lang="en-US" altLang="ko-KR" dirty="0" smtClean="0"/>
          </a:p>
          <a:p>
            <a:pPr lvl="1"/>
            <a:endParaRPr lang="en-US" altLang="ko-KR" b="1" dirty="0" smtClean="0"/>
          </a:p>
          <a:p>
            <a:r>
              <a:rPr lang="ko-KR" altLang="en-US" b="1" dirty="0" smtClean="0">
                <a:solidFill>
                  <a:srgbClr val="0000FF"/>
                </a:solidFill>
              </a:rPr>
              <a:t>계층적 군집화 </a:t>
            </a:r>
            <a:r>
              <a:rPr lang="en-US" altLang="ko-KR" b="1" dirty="0" smtClean="0"/>
              <a:t>(hierarchical clustering)</a:t>
            </a:r>
          </a:p>
          <a:p>
            <a:pPr lvl="1"/>
            <a:r>
              <a:rPr lang="ko-KR" altLang="en-US" dirty="0"/>
              <a:t>군집화의 결과가 군집들이 계층적인 구조를 갖도록 하는 </a:t>
            </a:r>
            <a:r>
              <a:rPr lang="ko-KR" altLang="en-US" dirty="0" smtClean="0"/>
              <a:t>것</a:t>
            </a:r>
            <a:endParaRPr lang="en-US" altLang="ko-KR" dirty="0" smtClean="0"/>
          </a:p>
          <a:p>
            <a:pPr lvl="1"/>
            <a:r>
              <a:rPr lang="ko-KR" altLang="en-US" b="1" dirty="0" err="1" smtClean="0"/>
              <a:t>병합형</a:t>
            </a:r>
            <a:r>
              <a:rPr lang="en-US" altLang="ko-KR" b="1" dirty="0" smtClean="0"/>
              <a:t>(agglomerative)</a:t>
            </a:r>
            <a:r>
              <a:rPr lang="ko-KR" altLang="en-US" b="1" smtClean="0"/>
              <a:t> </a:t>
            </a:r>
            <a:r>
              <a:rPr lang="ko-KR" altLang="en-US" b="1" dirty="0" smtClean="0"/>
              <a:t>계층적 군집화  </a:t>
            </a:r>
            <a:endParaRPr lang="en-US" altLang="ko-KR" b="1" dirty="0" smtClean="0"/>
          </a:p>
          <a:p>
            <a:pPr lvl="2"/>
            <a:r>
              <a:rPr lang="ko-KR" altLang="en-US" dirty="0" smtClean="0"/>
              <a:t>각 </a:t>
            </a:r>
            <a:r>
              <a:rPr lang="ko-KR" altLang="en-US" dirty="0"/>
              <a:t>데이터가 하나의 군집을 구성하는 상태에서 시작하여</a:t>
            </a:r>
            <a:r>
              <a:rPr lang="en-US" altLang="ko-KR" dirty="0"/>
              <a:t>, </a:t>
            </a:r>
            <a:r>
              <a:rPr lang="ko-KR" altLang="en-US"/>
              <a:t>가까이에 </a:t>
            </a:r>
            <a:r>
              <a:rPr lang="ko-KR" altLang="en-US" smtClean="0"/>
              <a:t>있는 군집들을 </a:t>
            </a:r>
            <a:r>
              <a:rPr lang="ko-KR" altLang="en-US" dirty="0"/>
              <a:t>결합하는 과정을 반복하여 </a:t>
            </a:r>
            <a:r>
              <a:rPr lang="ko-KR" altLang="en-US"/>
              <a:t>계층적인 </a:t>
            </a:r>
            <a:r>
              <a:rPr lang="ko-KR" altLang="en-US" smtClean="0"/>
              <a:t>군집 형성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b="1" dirty="0" smtClean="0"/>
              <a:t>분리형</a:t>
            </a:r>
            <a:r>
              <a:rPr lang="en-US" altLang="ko-KR" b="1" dirty="0" smtClean="0"/>
              <a:t>(divisive)</a:t>
            </a:r>
            <a:r>
              <a:rPr lang="ko-KR" altLang="en-US" b="1" smtClean="0"/>
              <a:t> </a:t>
            </a:r>
            <a:r>
              <a:rPr lang="ko-KR" altLang="en-US" b="1" dirty="0"/>
              <a:t>계층적 군집화 </a:t>
            </a:r>
          </a:p>
          <a:p>
            <a:pPr lvl="2"/>
            <a:r>
              <a:rPr lang="ko-KR" altLang="en-US" dirty="0" smtClean="0"/>
              <a:t>모든 </a:t>
            </a:r>
            <a:r>
              <a:rPr lang="ko-KR" altLang="en-US" dirty="0"/>
              <a:t>데이터를 포함한 군집에서 시작하여 유사성을 바탕으로 군집을 분리하여 </a:t>
            </a:r>
            <a:r>
              <a:rPr lang="ko-KR" altLang="en-US" dirty="0" smtClean="0"/>
              <a:t>점차 계층적인 </a:t>
            </a:r>
            <a:r>
              <a:rPr lang="ko-KR" altLang="en-US" dirty="0"/>
              <a:t>구조를 </a:t>
            </a:r>
            <a:r>
              <a:rPr lang="ko-KR" altLang="en-US" dirty="0" smtClean="0"/>
              <a:t>갖도록 구성</a:t>
            </a:r>
            <a:r>
              <a:rPr lang="en-US" altLang="ko-KR" dirty="0" smtClean="0"/>
              <a:t> </a:t>
            </a:r>
            <a:endParaRPr lang="en-US" altLang="ko-KR" b="1" dirty="0"/>
          </a:p>
          <a:p>
            <a:endParaRPr lang="en-US" altLang="ko-KR" b="1" dirty="0" smtClean="0"/>
          </a:p>
          <a:p>
            <a:r>
              <a:rPr lang="ko-KR" altLang="en-US" b="1" dirty="0" smtClean="0">
                <a:solidFill>
                  <a:srgbClr val="0000FF"/>
                </a:solidFill>
              </a:rPr>
              <a:t>분할 군집화 </a:t>
            </a:r>
            <a:r>
              <a:rPr lang="en-US" altLang="ko-KR" b="1" dirty="0" smtClean="0"/>
              <a:t>(partitioning clustering)</a:t>
            </a:r>
          </a:p>
          <a:p>
            <a:pPr lvl="1"/>
            <a:r>
              <a:rPr lang="ko-KR" altLang="en-US" dirty="0"/>
              <a:t>계층적 구조를 만들지 않고 전체 데이터를 유사한 것들끼리 나누어서 </a:t>
            </a:r>
            <a:r>
              <a:rPr lang="ko-KR" altLang="en-US" dirty="0" smtClean="0"/>
              <a:t>묶는 것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. k-means</a:t>
            </a:r>
            <a:r>
              <a:rPr lang="ko-KR" altLang="en-US" smtClean="0"/>
              <a:t> </a:t>
            </a:r>
            <a:r>
              <a:rPr lang="ko-KR" altLang="en-US" b="1" smtClean="0"/>
              <a:t>알고리즘</a:t>
            </a:r>
            <a:endParaRPr lang="en-US" altLang="ko-KR" b="1" dirty="0"/>
          </a:p>
          <a:p>
            <a:endParaRPr lang="en-US" altLang="ko-K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marL="342900" indent="-342900" fontAlgn="auto">
              <a:spcAft>
                <a:spcPts val="0"/>
              </a:spcAft>
              <a:defRPr/>
            </a:pPr>
            <a:r>
              <a:rPr lang="en-US" altLang="ko-KR" dirty="0" smtClean="0"/>
              <a:t>4.2 </a:t>
            </a:r>
            <a:r>
              <a:rPr lang="ko-KR" altLang="en-US" smtClean="0"/>
              <a:t>결정트리</a:t>
            </a:r>
            <a:r>
              <a:rPr lang="en-US" altLang="ko-KR" dirty="0" smtClean="0"/>
              <a:t> </a:t>
            </a:r>
            <a:r>
              <a:rPr lang="ko-KR" altLang="en-US" smtClean="0"/>
              <a:t>학습 알고리즘</a:t>
            </a:r>
            <a:endParaRPr lang="en-US" altLang="ko-KR" dirty="0" smtClean="0"/>
          </a:p>
        </p:txBody>
      </p:sp>
      <p:sp>
        <p:nvSpPr>
          <p:cNvPr id="47107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27650"/>
          </a:xfrm>
        </p:spPr>
        <p:txBody>
          <a:bodyPr/>
          <a:lstStyle/>
          <a:p>
            <a:r>
              <a:rPr lang="ko-KR" altLang="en-US" b="1" smtClean="0"/>
              <a:t>결정</a:t>
            </a:r>
            <a:r>
              <a:rPr lang="en-US" altLang="ko-KR" b="1" smtClean="0"/>
              <a:t> </a:t>
            </a:r>
            <a:r>
              <a:rPr lang="ko-KR" altLang="en-US" b="1" smtClean="0"/>
              <a:t>트리 </a:t>
            </a:r>
            <a:r>
              <a:rPr lang="en-US" altLang="ko-KR" b="1" smtClean="0"/>
              <a:t>(decision tree) </a:t>
            </a:r>
            <a:r>
              <a:rPr lang="ko-KR" altLang="en-US" b="1" smtClean="0"/>
              <a:t>알고리즘 </a:t>
            </a:r>
            <a:endParaRPr lang="en-US" altLang="ko-KR" b="1" smtClean="0"/>
          </a:p>
          <a:p>
            <a:pPr lvl="1"/>
            <a:r>
              <a:rPr lang="ko-KR" altLang="en-US" smtClean="0"/>
              <a:t>모든 데이터를 포함한 </a:t>
            </a:r>
            <a:r>
              <a:rPr lang="ko-KR" altLang="en-US" b="1" smtClean="0"/>
              <a:t>하나의 노드</a:t>
            </a:r>
            <a:r>
              <a:rPr lang="ko-KR" altLang="en-US" smtClean="0"/>
              <a:t>로 구성된 </a:t>
            </a:r>
            <a:r>
              <a:rPr lang="ko-KR" altLang="en-US" b="1" smtClean="0"/>
              <a:t>트리</a:t>
            </a:r>
            <a:r>
              <a:rPr lang="ko-KR" altLang="en-US" smtClean="0"/>
              <a:t>에서 시작 </a:t>
            </a:r>
            <a:endParaRPr lang="en-US" altLang="ko-KR" smtClean="0"/>
          </a:p>
          <a:p>
            <a:pPr lvl="1"/>
            <a:r>
              <a:rPr lang="ko-KR" altLang="en-US" b="1" smtClean="0"/>
              <a:t>반복적인 노드 분할 </a:t>
            </a:r>
            <a:r>
              <a:rPr lang="ko-KR" altLang="en-US" smtClean="0"/>
              <a:t>과정 </a:t>
            </a:r>
            <a:endParaRPr lang="en-US" altLang="ko-KR" smtClean="0"/>
          </a:p>
          <a:p>
            <a:pPr marL="1343025" lvl="3" indent="-342900">
              <a:buFont typeface="HY견고딕" pitchFamily="18" charset="-127"/>
              <a:buAutoNum type="arabicPeriod"/>
            </a:pPr>
            <a:r>
              <a:rPr lang="ko-KR" altLang="en-US" b="1" smtClean="0">
                <a:solidFill>
                  <a:srgbClr val="0000FF"/>
                </a:solidFill>
              </a:rPr>
              <a:t>분할 속성</a:t>
            </a:r>
            <a:r>
              <a:rPr lang="en-US" altLang="ko-KR" smtClean="0"/>
              <a:t>(spliting attribute)</a:t>
            </a:r>
            <a:r>
              <a:rPr lang="ko-KR" altLang="en-US" smtClean="0"/>
              <a:t>을 </a:t>
            </a:r>
            <a:r>
              <a:rPr lang="ko-KR" altLang="en-US" b="1" smtClean="0"/>
              <a:t>선택</a:t>
            </a:r>
            <a:endParaRPr lang="en-US" altLang="ko-KR" b="1" smtClean="0"/>
          </a:p>
          <a:p>
            <a:pPr marL="1343025" lvl="3" indent="-342900">
              <a:buFont typeface="HY견고딕" pitchFamily="18" charset="-127"/>
              <a:buAutoNum type="arabicPeriod"/>
            </a:pPr>
            <a:r>
              <a:rPr lang="ko-KR" altLang="en-US" smtClean="0"/>
              <a:t>속성값에 따라 </a:t>
            </a:r>
            <a:r>
              <a:rPr lang="ko-KR" altLang="en-US" b="1" smtClean="0"/>
              <a:t>서브트리</a:t>
            </a:r>
            <a:r>
              <a:rPr lang="en-US" altLang="ko-KR" smtClean="0"/>
              <a:t>(subtree)</a:t>
            </a:r>
            <a:r>
              <a:rPr lang="ko-KR" altLang="en-US" smtClean="0"/>
              <a:t>를 </a:t>
            </a:r>
            <a:r>
              <a:rPr lang="ko-KR" altLang="en-US" b="1" smtClean="0"/>
              <a:t>생성</a:t>
            </a:r>
            <a:endParaRPr lang="en-US" altLang="ko-KR" b="1" smtClean="0"/>
          </a:p>
          <a:p>
            <a:pPr marL="1343025" lvl="3" indent="-342900">
              <a:buFont typeface="HY견고딕" pitchFamily="18" charset="-127"/>
              <a:buAutoNum type="arabicPeriod"/>
            </a:pPr>
            <a:r>
              <a:rPr lang="ko-KR" altLang="en-US" b="1" smtClean="0"/>
              <a:t>데이터</a:t>
            </a:r>
            <a:r>
              <a:rPr lang="ko-KR" altLang="en-US" smtClean="0"/>
              <a:t>를 속성값에 따라 </a:t>
            </a:r>
            <a:r>
              <a:rPr lang="ko-KR" altLang="en-US" b="1" smtClean="0"/>
              <a:t>분배 </a:t>
            </a:r>
            <a:endParaRPr lang="en-US" altLang="ko-KR" b="1" smtClean="0"/>
          </a:p>
          <a:p>
            <a:pPr lvl="1"/>
            <a:endParaRPr lang="ko-KR" altLang="en-US" sz="2000" smtClean="0"/>
          </a:p>
        </p:txBody>
      </p:sp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1995488" y="4770438"/>
            <a:ext cx="4667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ko-KR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318" name="AutoShape 6"/>
          <p:cNvSpPr>
            <a:spLocks noChangeArrowheads="1"/>
          </p:cNvSpPr>
          <p:nvPr/>
        </p:nvSpPr>
        <p:spPr bwMode="auto">
          <a:xfrm>
            <a:off x="898525" y="5534025"/>
            <a:ext cx="1143000" cy="9906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lang="en-US" altLang="ko-KR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319" name="AutoShape 7"/>
          <p:cNvSpPr>
            <a:spLocks noChangeArrowheads="1"/>
          </p:cNvSpPr>
          <p:nvPr/>
        </p:nvSpPr>
        <p:spPr bwMode="auto">
          <a:xfrm>
            <a:off x="2498725" y="5534025"/>
            <a:ext cx="1143000" cy="9906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lang="en-US" altLang="ko-KR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320" name="AutoShape 8"/>
          <p:cNvSpPr>
            <a:spLocks noChangeArrowheads="1"/>
          </p:cNvSpPr>
          <p:nvPr/>
        </p:nvSpPr>
        <p:spPr bwMode="auto">
          <a:xfrm>
            <a:off x="5026025" y="5534025"/>
            <a:ext cx="1143000" cy="9906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dirty="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</a:t>
            </a:r>
            <a:r>
              <a:rPr lang="en-US" altLang="ko-KR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endParaRPr lang="en-US" altLang="ko-KR" i="1" baseline="-25000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3321" name="AutoShape 9"/>
          <p:cNvCxnSpPr>
            <a:cxnSpLocks noChangeShapeType="1"/>
            <a:stCxn id="13329" idx="4"/>
            <a:endCxn id="13318" idx="0"/>
          </p:cNvCxnSpPr>
          <p:nvPr/>
        </p:nvCxnSpPr>
        <p:spPr bwMode="auto">
          <a:xfrm flipH="1">
            <a:off x="1470025" y="4587875"/>
            <a:ext cx="1881188" cy="946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2" name="AutoShape 10"/>
          <p:cNvCxnSpPr>
            <a:cxnSpLocks noChangeShapeType="1"/>
            <a:stCxn id="13329" idx="4"/>
            <a:endCxn id="13319" idx="0"/>
          </p:cNvCxnSpPr>
          <p:nvPr/>
        </p:nvCxnSpPr>
        <p:spPr bwMode="auto">
          <a:xfrm flipH="1">
            <a:off x="3070225" y="4587875"/>
            <a:ext cx="280988" cy="946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3" name="AutoShape 11"/>
          <p:cNvCxnSpPr>
            <a:cxnSpLocks noChangeShapeType="1"/>
            <a:stCxn id="13329" idx="4"/>
            <a:endCxn id="13320" idx="0"/>
          </p:cNvCxnSpPr>
          <p:nvPr/>
        </p:nvCxnSpPr>
        <p:spPr bwMode="auto">
          <a:xfrm>
            <a:off x="3351213" y="4587875"/>
            <a:ext cx="2246312" cy="946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3160713" y="4775200"/>
            <a:ext cx="581025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b="1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ko-KR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4378325" y="4778375"/>
            <a:ext cx="6254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b="1" dirty="0" err="1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</a:t>
            </a:r>
            <a:r>
              <a:rPr lang="en-US" altLang="ko-KR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endParaRPr lang="en-US" altLang="ko-KR" b="1" i="1" baseline="-25000" dirty="0">
              <a:solidFill>
                <a:srgbClr val="0000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6516688" y="4005263"/>
            <a:ext cx="15097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dirty="0" smtClean="0">
                <a:solidFill>
                  <a:srgbClr val="14025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분할 속성</a:t>
            </a:r>
            <a:r>
              <a:rPr lang="en-US" altLang="ko-KR" dirty="0" smtClean="0">
                <a:solidFill>
                  <a:srgbClr val="14025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ko-KR" dirty="0">
                <a:solidFill>
                  <a:srgbClr val="14025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6732588" y="4757738"/>
            <a:ext cx="9477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dirty="0">
                <a:solidFill>
                  <a:srgbClr val="14025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ko-KR" altLang="en-US" dirty="0">
                <a:solidFill>
                  <a:srgbClr val="14025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의</a:t>
            </a:r>
            <a:r>
              <a:rPr lang="en-US" altLang="ko-KR" dirty="0">
                <a:solidFill>
                  <a:srgbClr val="14025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solidFill>
                  <a:srgbClr val="14025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값</a:t>
            </a:r>
            <a:endParaRPr lang="en-US" altLang="ko-KR" dirty="0">
              <a:solidFill>
                <a:srgbClr val="140256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6532563" y="6003925"/>
            <a:ext cx="130333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>
                <a:solidFill>
                  <a:srgbClr val="14025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서브 트리</a:t>
            </a:r>
            <a:endParaRPr lang="en-US" altLang="ko-KR">
              <a:solidFill>
                <a:srgbClr val="140256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329" name="타원 30"/>
          <p:cNvSpPr>
            <a:spLocks noChangeArrowheads="1"/>
          </p:cNvSpPr>
          <p:nvPr/>
        </p:nvSpPr>
        <p:spPr bwMode="auto">
          <a:xfrm>
            <a:off x="2487613" y="3665538"/>
            <a:ext cx="1725612" cy="922337"/>
          </a:xfrm>
          <a:prstGeom prst="ellipse">
            <a:avLst/>
          </a:prstGeom>
          <a:noFill/>
          <a:ln w="254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endParaRPr lang="ko-KR" altLang="en-US"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4005263" y="5845175"/>
            <a:ext cx="565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sz="2000" b="1"/>
              <a:t>. . .</a:t>
            </a:r>
            <a:endParaRPr lang="ko-KR" alt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  <p:bldP spid="13318" grpId="0" animBg="1"/>
      <p:bldP spid="13319" grpId="0" animBg="1"/>
      <p:bldP spid="13320" grpId="0" animBg="1"/>
      <p:bldP spid="13324" grpId="0"/>
      <p:bldP spid="13325" grpId="0"/>
      <p:bldP spid="13327" grpId="0"/>
      <p:bldP spid="13328" grpId="0"/>
      <p:bldP spid="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군집화 알고리즘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>
                <a:solidFill>
                  <a:srgbClr val="0000FF"/>
                </a:solidFill>
              </a:rPr>
              <a:t>계층적 군집화와 </a:t>
            </a:r>
            <a:r>
              <a:rPr lang="ko-KR" altLang="en-US" b="1" dirty="0" err="1" smtClean="0">
                <a:solidFill>
                  <a:srgbClr val="0000FF"/>
                </a:solidFill>
              </a:rPr>
              <a:t>덴드로그램</a:t>
            </a:r>
            <a:r>
              <a:rPr lang="en-US" altLang="ko-KR" b="1" dirty="0" smtClean="0">
                <a:solidFill>
                  <a:srgbClr val="0000FF"/>
                </a:solidFill>
              </a:rPr>
              <a:t>(</a:t>
            </a:r>
            <a:r>
              <a:rPr lang="en-US" altLang="ko-KR" b="1" dirty="0" err="1" smtClean="0">
                <a:solidFill>
                  <a:srgbClr val="0000FF"/>
                </a:solidFill>
              </a:rPr>
              <a:t>dendrogram</a:t>
            </a:r>
            <a:r>
              <a:rPr lang="en-US" altLang="ko-KR" b="1" dirty="0" smtClean="0">
                <a:solidFill>
                  <a:srgbClr val="0000FF"/>
                </a:solidFill>
              </a:rPr>
              <a:t>)</a:t>
            </a:r>
          </a:p>
          <a:p>
            <a:endParaRPr lang="en-US" altLang="ko-KR" b="1" dirty="0">
              <a:solidFill>
                <a:srgbClr val="0000FF"/>
              </a:solidFill>
            </a:endParaRPr>
          </a:p>
          <a:p>
            <a:endParaRPr lang="en-US" altLang="ko-KR" b="1" dirty="0" smtClean="0">
              <a:solidFill>
                <a:srgbClr val="0000FF"/>
              </a:solidFill>
            </a:endParaRPr>
          </a:p>
          <a:p>
            <a:endParaRPr lang="en-US" altLang="ko-KR" b="1" dirty="0">
              <a:solidFill>
                <a:srgbClr val="0000FF"/>
              </a:solidFill>
            </a:endParaRPr>
          </a:p>
          <a:p>
            <a:endParaRPr lang="en-US" altLang="ko-KR" b="1" dirty="0" smtClean="0">
              <a:solidFill>
                <a:srgbClr val="0000FF"/>
              </a:solidFill>
            </a:endParaRPr>
          </a:p>
          <a:p>
            <a:endParaRPr lang="en-US" altLang="ko-KR" b="1" dirty="0" smtClean="0">
              <a:solidFill>
                <a:srgbClr val="0000FF"/>
              </a:solidFill>
            </a:endParaRPr>
          </a:p>
          <a:p>
            <a:endParaRPr lang="en-US" altLang="ko-KR" b="1" dirty="0">
              <a:solidFill>
                <a:srgbClr val="0000FF"/>
              </a:solidFill>
            </a:endParaRPr>
          </a:p>
          <a:p>
            <a:r>
              <a:rPr lang="en-US" altLang="ko-KR" b="1" dirty="0" smtClean="0">
                <a:solidFill>
                  <a:srgbClr val="0000FF"/>
                </a:solidFill>
              </a:rPr>
              <a:t>k-means </a:t>
            </a:r>
            <a:r>
              <a:rPr lang="ko-KR" altLang="en-US" b="1">
                <a:solidFill>
                  <a:srgbClr val="0000FF"/>
                </a:solidFill>
              </a:rPr>
              <a:t>알고리즘</a:t>
            </a:r>
            <a:endParaRPr lang="en-US" altLang="ko-KR" b="1" dirty="0">
              <a:solidFill>
                <a:srgbClr val="0000FF"/>
              </a:solidFill>
            </a:endParaRPr>
          </a:p>
          <a:p>
            <a:pPr lvl="1"/>
            <a:r>
              <a:rPr lang="ko-KR" altLang="en-US" dirty="0"/>
              <a:t>군집화 알고리즘 </a:t>
            </a:r>
            <a:endParaRPr lang="en-US" altLang="ko-KR" dirty="0"/>
          </a:p>
          <a:p>
            <a:pPr lvl="1"/>
            <a:r>
              <a:rPr lang="ko-KR" altLang="en-US" b="1" dirty="0"/>
              <a:t>군집화 과정 </a:t>
            </a:r>
            <a:endParaRPr lang="en-US" altLang="ko-KR" b="1" dirty="0"/>
          </a:p>
          <a:p>
            <a:pPr marL="1257300" lvl="2" indent="-342900">
              <a:buFont typeface="맑은 고딕" pitchFamily="50" charset="-127"/>
              <a:buAutoNum type="arabicPeriod"/>
            </a:pPr>
            <a:r>
              <a:rPr lang="ko-KR" altLang="en-US" b="1" dirty="0"/>
              <a:t>군집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b="1"/>
              <a:t>중심 위치 </a:t>
            </a:r>
            <a:r>
              <a:rPr lang="ko-KR" altLang="en-US"/>
              <a:t>선정</a:t>
            </a:r>
            <a:endParaRPr lang="en-US" altLang="ko-KR" dirty="0"/>
          </a:p>
          <a:p>
            <a:pPr marL="1257300" lvl="2" indent="-342900">
              <a:buFont typeface="맑은 고딕" pitchFamily="50" charset="-127"/>
              <a:buAutoNum type="arabicPeriod"/>
            </a:pPr>
            <a:r>
              <a:rPr lang="ko-KR" altLang="en-US" dirty="0"/>
              <a:t>군집 중심을 기준으로 </a:t>
            </a:r>
            <a:r>
              <a:rPr lang="ko-KR" altLang="en-US" b="1" dirty="0"/>
              <a:t>군집 재구성 </a:t>
            </a:r>
            <a:endParaRPr lang="en-US" altLang="ko-KR" b="1" dirty="0"/>
          </a:p>
          <a:p>
            <a:pPr marL="1257300" lvl="2" indent="-342900">
              <a:buFont typeface="맑은 고딕" pitchFamily="50" charset="-127"/>
              <a:buAutoNum type="arabicPeriod"/>
            </a:pPr>
            <a:r>
              <a:rPr lang="ko-KR" altLang="en-US" dirty="0" err="1"/>
              <a:t>군집별</a:t>
            </a:r>
            <a:r>
              <a:rPr lang="ko-KR" altLang="en-US" dirty="0"/>
              <a:t> </a:t>
            </a:r>
            <a:r>
              <a:rPr lang="ko-KR" altLang="en-US" b="1" dirty="0"/>
              <a:t>평균 위치 </a:t>
            </a:r>
            <a:r>
              <a:rPr lang="ko-KR" altLang="en-US" dirty="0"/>
              <a:t>결정 </a:t>
            </a:r>
            <a:endParaRPr lang="en-US" altLang="ko-KR" dirty="0"/>
          </a:p>
          <a:p>
            <a:pPr marL="1257300" lvl="2" indent="-342900">
              <a:buFont typeface="맑은 고딕" pitchFamily="50" charset="-127"/>
              <a:buAutoNum type="arabicPeriod"/>
            </a:pPr>
            <a:r>
              <a:rPr lang="ko-KR" altLang="en-US" dirty="0"/>
              <a:t>군집 평균 위치로 </a:t>
            </a:r>
            <a:r>
              <a:rPr lang="ko-KR" altLang="en-US" b="1" dirty="0"/>
              <a:t>군집 중심 조정</a:t>
            </a:r>
            <a:endParaRPr lang="en-US" altLang="ko-KR" b="1" dirty="0"/>
          </a:p>
          <a:p>
            <a:pPr marL="1257300" lvl="2" indent="-342900">
              <a:buFont typeface="맑은 고딕" pitchFamily="50" charset="-127"/>
              <a:buAutoNum type="arabicPeriod"/>
            </a:pPr>
            <a:r>
              <a:rPr lang="ko-KR" altLang="en-US" dirty="0"/>
              <a:t>수렴할 때까지 </a:t>
            </a:r>
            <a:r>
              <a:rPr lang="en-US" altLang="ko-KR" dirty="0"/>
              <a:t>2-4</a:t>
            </a:r>
            <a:r>
              <a:rPr lang="ko-KR" altLang="en-US"/>
              <a:t> 과정 </a:t>
            </a:r>
            <a:r>
              <a:rPr lang="ko-KR" altLang="en-US" b="1"/>
              <a:t>반복 </a:t>
            </a:r>
            <a:r>
              <a:rPr lang="ko-KR" altLang="en-US"/>
              <a:t> </a:t>
            </a:r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785" y="1787525"/>
            <a:ext cx="4824095" cy="175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060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898525" y="409575"/>
            <a:ext cx="7345363" cy="355600"/>
          </a:xfrm>
        </p:spPr>
        <p:txBody>
          <a:bodyPr/>
          <a:lstStyle/>
          <a:p>
            <a:r>
              <a:rPr lang="ko-KR" altLang="en-US" sz="2800" b="1" smtClean="0"/>
              <a:t>군집화 알고리즘 </a:t>
            </a:r>
            <a:r>
              <a:rPr lang="en-US" altLang="ko-KR" sz="2800" b="1" smtClean="0"/>
              <a:t>: K-means </a:t>
            </a:r>
            <a:r>
              <a:rPr lang="ko-KR" altLang="en-US" sz="2800" b="1" smtClean="0"/>
              <a:t>실행과정 </a:t>
            </a:r>
            <a:r>
              <a:rPr lang="en-US" altLang="ko-KR" sz="2800" b="1" smtClean="0"/>
              <a:t>1</a:t>
            </a:r>
          </a:p>
        </p:txBody>
      </p:sp>
      <p:sp>
        <p:nvSpPr>
          <p:cNvPr id="82947" name="AutoShape 3"/>
          <p:cNvSpPr>
            <a:spLocks noChangeArrowheads="1"/>
          </p:cNvSpPr>
          <p:nvPr/>
        </p:nvSpPr>
        <p:spPr bwMode="auto">
          <a:xfrm>
            <a:off x="32004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948" name="AutoShape 4"/>
          <p:cNvSpPr>
            <a:spLocks noChangeArrowheads="1"/>
          </p:cNvSpPr>
          <p:nvPr/>
        </p:nvSpPr>
        <p:spPr bwMode="auto">
          <a:xfrm>
            <a:off x="3352800" y="4876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949" name="AutoShape 5"/>
          <p:cNvSpPr>
            <a:spLocks noChangeArrowheads="1"/>
          </p:cNvSpPr>
          <p:nvPr/>
        </p:nvSpPr>
        <p:spPr bwMode="auto">
          <a:xfrm>
            <a:off x="31242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950" name="AutoShape 6"/>
          <p:cNvSpPr>
            <a:spLocks noChangeArrowheads="1"/>
          </p:cNvSpPr>
          <p:nvPr/>
        </p:nvSpPr>
        <p:spPr bwMode="auto">
          <a:xfrm>
            <a:off x="2895600" y="4419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951" name="AutoShape 7"/>
          <p:cNvSpPr>
            <a:spLocks noChangeArrowheads="1"/>
          </p:cNvSpPr>
          <p:nvPr/>
        </p:nvSpPr>
        <p:spPr bwMode="auto">
          <a:xfrm>
            <a:off x="2895600" y="2057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952" name="AutoShape 8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953" name="AutoShape 9"/>
          <p:cNvSpPr>
            <a:spLocks noChangeArrowheads="1"/>
          </p:cNvSpPr>
          <p:nvPr/>
        </p:nvSpPr>
        <p:spPr bwMode="auto">
          <a:xfrm>
            <a:off x="28956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954" name="AutoShape 10"/>
          <p:cNvSpPr>
            <a:spLocks noChangeArrowheads="1"/>
          </p:cNvSpPr>
          <p:nvPr/>
        </p:nvSpPr>
        <p:spPr bwMode="auto">
          <a:xfrm>
            <a:off x="2438400" y="4114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955" name="AutoShape 11"/>
          <p:cNvSpPr>
            <a:spLocks noChangeArrowheads="1"/>
          </p:cNvSpPr>
          <p:nvPr/>
        </p:nvSpPr>
        <p:spPr bwMode="auto">
          <a:xfrm>
            <a:off x="4572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956" name="AutoShape 12"/>
          <p:cNvSpPr>
            <a:spLocks noChangeArrowheads="1"/>
          </p:cNvSpPr>
          <p:nvPr/>
        </p:nvSpPr>
        <p:spPr bwMode="auto">
          <a:xfrm>
            <a:off x="6705600" y="1828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957" name="AutoShape 13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958" name="AutoShape 14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959" name="AutoShape 15"/>
          <p:cNvSpPr>
            <a:spLocks noChangeArrowheads="1"/>
          </p:cNvSpPr>
          <p:nvPr/>
        </p:nvSpPr>
        <p:spPr bwMode="auto">
          <a:xfrm>
            <a:off x="6858000" y="2209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960" name="AutoShape 16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961" name="AutoShape 17"/>
          <p:cNvSpPr>
            <a:spLocks noChangeArrowheads="1"/>
          </p:cNvSpPr>
          <p:nvPr/>
        </p:nvSpPr>
        <p:spPr bwMode="auto">
          <a:xfrm>
            <a:off x="7467600" y="2743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962" name="AutoShape 18"/>
          <p:cNvSpPr>
            <a:spLocks noChangeArrowheads="1"/>
          </p:cNvSpPr>
          <p:nvPr/>
        </p:nvSpPr>
        <p:spPr bwMode="auto">
          <a:xfrm>
            <a:off x="5715000" y="1828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963" name="AutoShape 19"/>
          <p:cNvSpPr>
            <a:spLocks noChangeArrowheads="1"/>
          </p:cNvSpPr>
          <p:nvPr/>
        </p:nvSpPr>
        <p:spPr bwMode="auto">
          <a:xfrm>
            <a:off x="6019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964" name="AutoShape 20"/>
          <p:cNvSpPr>
            <a:spLocks noChangeArrowheads="1"/>
          </p:cNvSpPr>
          <p:nvPr/>
        </p:nvSpPr>
        <p:spPr bwMode="auto">
          <a:xfrm>
            <a:off x="6019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965" name="AutoShape 21"/>
          <p:cNvSpPr>
            <a:spLocks noChangeArrowheads="1"/>
          </p:cNvSpPr>
          <p:nvPr/>
        </p:nvSpPr>
        <p:spPr bwMode="auto">
          <a:xfrm>
            <a:off x="6400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966" name="AutoShape 22"/>
          <p:cNvSpPr>
            <a:spLocks noChangeArrowheads="1"/>
          </p:cNvSpPr>
          <p:nvPr/>
        </p:nvSpPr>
        <p:spPr bwMode="auto">
          <a:xfrm>
            <a:off x="6781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967" name="AutoShape 23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968" name="AutoShape 24"/>
          <p:cNvSpPr>
            <a:spLocks noChangeArrowheads="1"/>
          </p:cNvSpPr>
          <p:nvPr/>
        </p:nvSpPr>
        <p:spPr bwMode="auto">
          <a:xfrm>
            <a:off x="5181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969" name="AutoShape 25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970" name="AutoShape 26"/>
          <p:cNvSpPr>
            <a:spLocks noChangeArrowheads="1"/>
          </p:cNvSpPr>
          <p:nvPr/>
        </p:nvSpPr>
        <p:spPr bwMode="auto">
          <a:xfrm>
            <a:off x="7010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971" name="AutoShape 27"/>
          <p:cNvSpPr>
            <a:spLocks noChangeArrowheads="1"/>
          </p:cNvSpPr>
          <p:nvPr/>
        </p:nvSpPr>
        <p:spPr bwMode="auto">
          <a:xfrm>
            <a:off x="6858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972" name="AutoShape 28"/>
          <p:cNvSpPr>
            <a:spLocks noChangeArrowheads="1"/>
          </p:cNvSpPr>
          <p:nvPr/>
        </p:nvSpPr>
        <p:spPr bwMode="auto">
          <a:xfrm>
            <a:off x="7467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2973" name="AutoShape 29"/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3657600" y="2286000"/>
            <a:ext cx="2743200" cy="3276600"/>
            <a:chOff x="2304" y="1440"/>
            <a:chExt cx="1728" cy="2064"/>
          </a:xfrm>
        </p:grpSpPr>
        <p:grpSp>
          <p:nvGrpSpPr>
            <p:cNvPr id="82982" name="Group 31"/>
            <p:cNvGrpSpPr>
              <a:grpSpLocks/>
            </p:cNvGrpSpPr>
            <p:nvPr/>
          </p:nvGrpSpPr>
          <p:grpSpPr bwMode="auto">
            <a:xfrm>
              <a:off x="2784" y="1440"/>
              <a:ext cx="432" cy="336"/>
              <a:chOff x="192" y="1824"/>
              <a:chExt cx="432" cy="336"/>
            </a:xfrm>
          </p:grpSpPr>
          <p:sp>
            <p:nvSpPr>
              <p:cNvPr id="82989" name="Oval 32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fontAlgn="base" latinLnBrk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fontAlgn="base" latinLnBrk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fontAlgn="base" latinLnBrk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fontAlgn="base" latinLnBrk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800">
                  <a:solidFill>
                    <a:srgbClr val="292929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82990" name="Text Box 33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latinLnBrk="1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fontAlgn="base" latinLnBrk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fontAlgn="base" latinLnBrk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fontAlgn="base" latinLnBrk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fontAlgn="base" latinLnBrk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  <a:buFontTx/>
                  <a:buNone/>
                </a:pPr>
                <a:r>
                  <a:rPr lang="en-US" altLang="ko-KR" sz="1800">
                    <a:solidFill>
                      <a:srgbClr val="292929"/>
                    </a:solidFill>
                    <a:latin typeface="돋움" pitchFamily="50" charset="-127"/>
                    <a:ea typeface="돋움" pitchFamily="50" charset="-127"/>
                  </a:rPr>
                  <a:t>k</a:t>
                </a:r>
                <a:r>
                  <a:rPr lang="en-US" altLang="ko-KR" sz="1800" baseline="-25000">
                    <a:solidFill>
                      <a:srgbClr val="292929"/>
                    </a:solidFill>
                    <a:latin typeface="돋움" pitchFamily="50" charset="-127"/>
                    <a:ea typeface="돋움" pitchFamily="50" charset="-127"/>
                  </a:rPr>
                  <a:t>1</a:t>
                </a:r>
              </a:p>
            </p:txBody>
          </p:sp>
        </p:grpSp>
        <p:grpSp>
          <p:nvGrpSpPr>
            <p:cNvPr id="82983" name="Group 34"/>
            <p:cNvGrpSpPr>
              <a:grpSpLocks/>
            </p:cNvGrpSpPr>
            <p:nvPr/>
          </p:nvGrpSpPr>
          <p:grpSpPr bwMode="auto">
            <a:xfrm>
              <a:off x="2304" y="2160"/>
              <a:ext cx="432" cy="336"/>
              <a:chOff x="192" y="1824"/>
              <a:chExt cx="432" cy="336"/>
            </a:xfrm>
          </p:grpSpPr>
          <p:sp>
            <p:nvSpPr>
              <p:cNvPr id="82987" name="Oval 35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fontAlgn="base" latinLnBrk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fontAlgn="base" latinLnBrk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fontAlgn="base" latinLnBrk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fontAlgn="base" latinLnBrk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800">
                  <a:solidFill>
                    <a:srgbClr val="292929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82988" name="Text Box 36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latinLnBrk="1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fontAlgn="base" latinLnBrk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fontAlgn="base" latinLnBrk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fontAlgn="base" latinLnBrk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fontAlgn="base" latinLnBrk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  <a:buFontTx/>
                  <a:buNone/>
                </a:pPr>
                <a:r>
                  <a:rPr lang="en-US" altLang="ko-KR" sz="1800">
                    <a:solidFill>
                      <a:srgbClr val="292929"/>
                    </a:solidFill>
                    <a:latin typeface="돋움" pitchFamily="50" charset="-127"/>
                    <a:ea typeface="돋움" pitchFamily="50" charset="-127"/>
                  </a:rPr>
                  <a:t>k</a:t>
                </a:r>
                <a:r>
                  <a:rPr lang="en-US" altLang="ko-KR" sz="1800" baseline="-25000">
                    <a:solidFill>
                      <a:srgbClr val="292929"/>
                    </a:solidFill>
                    <a:latin typeface="돋움" pitchFamily="50" charset="-127"/>
                    <a:ea typeface="돋움" pitchFamily="50" charset="-127"/>
                  </a:rPr>
                  <a:t>2</a:t>
                </a:r>
              </a:p>
            </p:txBody>
          </p:sp>
        </p:grpSp>
        <p:grpSp>
          <p:nvGrpSpPr>
            <p:cNvPr id="82984" name="Group 37"/>
            <p:cNvGrpSpPr>
              <a:grpSpLocks/>
            </p:cNvGrpSpPr>
            <p:nvPr/>
          </p:nvGrpSpPr>
          <p:grpSpPr bwMode="auto">
            <a:xfrm>
              <a:off x="3600" y="3168"/>
              <a:ext cx="432" cy="336"/>
              <a:chOff x="192" y="1824"/>
              <a:chExt cx="432" cy="336"/>
            </a:xfrm>
          </p:grpSpPr>
          <p:sp>
            <p:nvSpPr>
              <p:cNvPr id="82985" name="Oval 38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latinLnBrk="1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fontAlgn="base" latinLnBrk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fontAlgn="base" latinLnBrk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fontAlgn="base" latinLnBrk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fontAlgn="base" latinLnBrk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ko-KR" altLang="en-US" sz="1800">
                  <a:solidFill>
                    <a:srgbClr val="292929"/>
                  </a:solidFill>
                  <a:latin typeface="돋움" pitchFamily="50" charset="-127"/>
                  <a:ea typeface="돋움" pitchFamily="50" charset="-127"/>
                </a:endParaRPr>
              </a:p>
            </p:txBody>
          </p:sp>
          <p:sp>
            <p:nvSpPr>
              <p:cNvPr id="82986" name="Text Box 39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latinLnBrk="1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latinLnBrk="1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latinLnBrk="1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latinLnBrk="1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fontAlgn="base" latinLnBrk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fontAlgn="base" latinLnBrk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fontAlgn="base" latinLnBrk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fontAlgn="base" latinLnBrk="1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latinLnBrk="0">
                  <a:spcBef>
                    <a:spcPct val="50000"/>
                  </a:spcBef>
                  <a:buFontTx/>
                  <a:buNone/>
                </a:pPr>
                <a:r>
                  <a:rPr lang="en-US" altLang="ko-KR" sz="1800">
                    <a:solidFill>
                      <a:srgbClr val="292929"/>
                    </a:solidFill>
                    <a:latin typeface="돋움" pitchFamily="50" charset="-127"/>
                    <a:ea typeface="돋움" pitchFamily="50" charset="-127"/>
                  </a:rPr>
                  <a:t>k</a:t>
                </a:r>
                <a:r>
                  <a:rPr lang="en-US" altLang="ko-KR" sz="1800" baseline="-25000">
                    <a:solidFill>
                      <a:srgbClr val="292929"/>
                    </a:solidFill>
                    <a:latin typeface="돋움" pitchFamily="50" charset="-127"/>
                    <a:ea typeface="돋움" pitchFamily="50" charset="-127"/>
                  </a:rPr>
                  <a:t>3</a:t>
                </a:r>
              </a:p>
            </p:txBody>
          </p:sp>
        </p:grpSp>
      </p:grpSp>
      <p:grpSp>
        <p:nvGrpSpPr>
          <p:cNvPr id="82975" name="Group 40"/>
          <p:cNvGrpSpPr>
            <a:grpSpLocks/>
          </p:cNvGrpSpPr>
          <p:nvPr/>
        </p:nvGrpSpPr>
        <p:grpSpPr bwMode="auto">
          <a:xfrm>
            <a:off x="1736725" y="1447800"/>
            <a:ext cx="6569075" cy="4754563"/>
            <a:chOff x="1094" y="912"/>
            <a:chExt cx="4138" cy="2995"/>
          </a:xfrm>
        </p:grpSpPr>
        <p:grpSp>
          <p:nvGrpSpPr>
            <p:cNvPr id="82977" name="Group 41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82980" name="Line 42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81" name="Line 43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95" name="Text Box 4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206" y="3674"/>
              <a:ext cx="262" cy="233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40996" name="Text Box 45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1094" y="1754"/>
              <a:ext cx="256" cy="233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</p:grpSp>
      <p:sp>
        <p:nvSpPr>
          <p:cNvPr id="40993" name="Text Box 46"/>
          <p:cNvSpPr txBox="1">
            <a:spLocks noChangeArrowheads="1"/>
          </p:cNvSpPr>
          <p:nvPr/>
        </p:nvSpPr>
        <p:spPr bwMode="auto">
          <a:xfrm>
            <a:off x="381000" y="3352800"/>
            <a:ext cx="14874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600" b="1" dirty="0" smtClean="0">
                <a:solidFill>
                  <a:srgbClr val="292929"/>
                </a:solidFill>
                <a:latin typeface="+mn-ea"/>
                <a:ea typeface="+mn-ea"/>
                <a:cs typeface="+mn-cs"/>
              </a:rPr>
              <a:t>무작위로 </a:t>
            </a:r>
            <a:endParaRPr lang="en-US" altLang="ko-KR" sz="1600" b="1" dirty="0" smtClean="0">
              <a:solidFill>
                <a:srgbClr val="292929"/>
              </a:solidFill>
              <a:latin typeface="+mn-ea"/>
              <a:ea typeface="+mn-ea"/>
              <a:cs typeface="+mn-cs"/>
            </a:endParaRPr>
          </a:p>
          <a:p>
            <a:pPr algn="ctr"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600" b="1" dirty="0" smtClean="0">
                <a:solidFill>
                  <a:srgbClr val="292929"/>
                </a:solidFill>
                <a:latin typeface="+mn-ea"/>
                <a:ea typeface="+mn-ea"/>
                <a:cs typeface="+mn-cs"/>
              </a:rPr>
              <a:t>군집 중심위치</a:t>
            </a:r>
            <a:endParaRPr lang="en-US" altLang="ko-KR" sz="1600" b="1" dirty="0" smtClean="0">
              <a:solidFill>
                <a:srgbClr val="292929"/>
              </a:solidFill>
              <a:latin typeface="+mn-ea"/>
              <a:ea typeface="+mn-ea"/>
              <a:cs typeface="+mn-cs"/>
            </a:endParaRPr>
          </a:p>
          <a:p>
            <a:pPr algn="ctr"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600" b="1" dirty="0" smtClean="0">
                <a:solidFill>
                  <a:srgbClr val="292929"/>
                </a:solidFill>
                <a:latin typeface="+mn-ea"/>
                <a:ea typeface="+mn-ea"/>
                <a:cs typeface="+mn-cs"/>
              </a:rPr>
              <a:t>3</a:t>
            </a:r>
            <a:r>
              <a:rPr lang="ko-KR" altLang="en-US" sz="1600" b="1" dirty="0" smtClean="0">
                <a:solidFill>
                  <a:srgbClr val="292929"/>
                </a:solidFill>
                <a:latin typeface="+mn-ea"/>
                <a:ea typeface="+mn-ea"/>
                <a:cs typeface="+mn-cs"/>
              </a:rPr>
              <a:t>개를 선택</a:t>
            </a:r>
            <a:endParaRPr lang="ko-KR" altLang="en-US" sz="1600" b="1" dirty="0">
              <a:solidFill>
                <a:srgbClr val="292929"/>
              </a:solidFill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70" name="Group 3"/>
          <p:cNvGrpSpPr>
            <a:grpSpLocks/>
          </p:cNvGrpSpPr>
          <p:nvPr/>
        </p:nvGrpSpPr>
        <p:grpSpPr bwMode="auto">
          <a:xfrm>
            <a:off x="4419600" y="2286000"/>
            <a:ext cx="685800" cy="533400"/>
            <a:chOff x="192" y="1824"/>
            <a:chExt cx="432" cy="336"/>
          </a:xfrm>
        </p:grpSpPr>
        <p:sp>
          <p:nvSpPr>
            <p:cNvPr id="84012" name="Oval 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 sz="1800">
                <a:solidFill>
                  <a:srgbClr val="292929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84013" name="Text Box 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solidFill>
                    <a:srgbClr val="292929"/>
                  </a:solidFill>
                  <a:latin typeface="돋움" pitchFamily="50" charset="-127"/>
                  <a:ea typeface="돋움" pitchFamily="50" charset="-127"/>
                </a:rPr>
                <a:t>k</a:t>
              </a:r>
              <a:r>
                <a:rPr lang="en-US" altLang="ko-KR" sz="1800" baseline="-25000">
                  <a:solidFill>
                    <a:srgbClr val="292929"/>
                  </a:solidFill>
                  <a:latin typeface="돋움" pitchFamily="50" charset="-127"/>
                  <a:ea typeface="돋움" pitchFamily="50" charset="-127"/>
                </a:rPr>
                <a:t>1</a:t>
              </a:r>
            </a:p>
          </p:txBody>
        </p:sp>
      </p:grpSp>
      <p:grpSp>
        <p:nvGrpSpPr>
          <p:cNvPr id="83971" name="Group 6"/>
          <p:cNvGrpSpPr>
            <a:grpSpLocks/>
          </p:cNvGrpSpPr>
          <p:nvPr/>
        </p:nvGrpSpPr>
        <p:grpSpPr bwMode="auto">
          <a:xfrm>
            <a:off x="3657600" y="3429000"/>
            <a:ext cx="685800" cy="533400"/>
            <a:chOff x="192" y="1824"/>
            <a:chExt cx="432" cy="336"/>
          </a:xfrm>
        </p:grpSpPr>
        <p:sp>
          <p:nvSpPr>
            <p:cNvPr id="84010" name="Oval 7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 sz="1800">
                <a:solidFill>
                  <a:srgbClr val="292929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84011" name="Text Box 8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solidFill>
                    <a:srgbClr val="292929"/>
                  </a:solidFill>
                  <a:latin typeface="돋움" pitchFamily="50" charset="-127"/>
                  <a:ea typeface="돋움" pitchFamily="50" charset="-127"/>
                </a:rPr>
                <a:t>k</a:t>
              </a:r>
              <a:r>
                <a:rPr lang="en-US" altLang="ko-KR" sz="1800" baseline="-25000">
                  <a:solidFill>
                    <a:srgbClr val="292929"/>
                  </a:solidFill>
                  <a:latin typeface="돋움" pitchFamily="50" charset="-127"/>
                  <a:ea typeface="돋움" pitchFamily="50" charset="-127"/>
                </a:rPr>
                <a:t>2</a:t>
              </a:r>
            </a:p>
          </p:txBody>
        </p:sp>
      </p:grpSp>
      <p:grpSp>
        <p:nvGrpSpPr>
          <p:cNvPr id="83972" name="Group 9"/>
          <p:cNvGrpSpPr>
            <a:grpSpLocks/>
          </p:cNvGrpSpPr>
          <p:nvPr/>
        </p:nvGrpSpPr>
        <p:grpSpPr bwMode="auto">
          <a:xfrm>
            <a:off x="5715000" y="5029200"/>
            <a:ext cx="685800" cy="533400"/>
            <a:chOff x="192" y="1824"/>
            <a:chExt cx="432" cy="336"/>
          </a:xfrm>
        </p:grpSpPr>
        <p:sp>
          <p:nvSpPr>
            <p:cNvPr id="84008" name="Oval 10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 sz="1800">
                <a:solidFill>
                  <a:srgbClr val="292929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84009" name="Text Box 11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solidFill>
                    <a:srgbClr val="292929"/>
                  </a:solidFill>
                  <a:latin typeface="돋움" pitchFamily="50" charset="-127"/>
                  <a:ea typeface="돋움" pitchFamily="50" charset="-127"/>
                </a:rPr>
                <a:t>k</a:t>
              </a:r>
              <a:r>
                <a:rPr lang="en-US" altLang="ko-KR" sz="1800" baseline="-25000">
                  <a:solidFill>
                    <a:srgbClr val="292929"/>
                  </a:solidFill>
                  <a:latin typeface="돋움" pitchFamily="50" charset="-127"/>
                  <a:ea typeface="돋움" pitchFamily="50" charset="-127"/>
                </a:rPr>
                <a:t>3</a:t>
              </a:r>
            </a:p>
          </p:txBody>
        </p:sp>
      </p:grpSp>
      <p:sp>
        <p:nvSpPr>
          <p:cNvPr id="83973" name="AutoShape 12"/>
          <p:cNvSpPr>
            <a:spLocks noChangeArrowheads="1"/>
          </p:cNvSpPr>
          <p:nvPr/>
        </p:nvSpPr>
        <p:spPr bwMode="auto">
          <a:xfrm>
            <a:off x="3200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3974" name="AutoShape 13"/>
          <p:cNvSpPr>
            <a:spLocks noChangeArrowheads="1"/>
          </p:cNvSpPr>
          <p:nvPr/>
        </p:nvSpPr>
        <p:spPr bwMode="auto">
          <a:xfrm>
            <a:off x="3352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3975" name="AutoShape 14"/>
          <p:cNvSpPr>
            <a:spLocks noChangeArrowheads="1"/>
          </p:cNvSpPr>
          <p:nvPr/>
        </p:nvSpPr>
        <p:spPr bwMode="auto">
          <a:xfrm>
            <a:off x="3124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3976" name="AutoShape 15"/>
          <p:cNvSpPr>
            <a:spLocks noChangeArrowheads="1"/>
          </p:cNvSpPr>
          <p:nvPr/>
        </p:nvSpPr>
        <p:spPr bwMode="auto">
          <a:xfrm>
            <a:off x="2895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3977" name="AutoShape 16"/>
          <p:cNvSpPr>
            <a:spLocks noChangeArrowheads="1"/>
          </p:cNvSpPr>
          <p:nvPr/>
        </p:nvSpPr>
        <p:spPr bwMode="auto">
          <a:xfrm>
            <a:off x="28956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3978" name="AutoShape 17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3979" name="AutoShape 18"/>
          <p:cNvSpPr>
            <a:spLocks noChangeArrowheads="1"/>
          </p:cNvSpPr>
          <p:nvPr/>
        </p:nvSpPr>
        <p:spPr bwMode="auto">
          <a:xfrm>
            <a:off x="2895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3980" name="AutoShape 19"/>
          <p:cNvSpPr>
            <a:spLocks noChangeArrowheads="1"/>
          </p:cNvSpPr>
          <p:nvPr/>
        </p:nvSpPr>
        <p:spPr bwMode="auto">
          <a:xfrm>
            <a:off x="2438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3981" name="AutoShape 20"/>
          <p:cNvSpPr>
            <a:spLocks noChangeArrowheads="1"/>
          </p:cNvSpPr>
          <p:nvPr/>
        </p:nvSpPr>
        <p:spPr bwMode="auto">
          <a:xfrm>
            <a:off x="4572000" y="38100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3982" name="AutoShape 21"/>
          <p:cNvSpPr>
            <a:spLocks noChangeArrowheads="1"/>
          </p:cNvSpPr>
          <p:nvPr/>
        </p:nvSpPr>
        <p:spPr bwMode="auto">
          <a:xfrm>
            <a:off x="6705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3983" name="AutoShape 22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3984" name="AutoShape 23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3985" name="AutoShape 24"/>
          <p:cNvSpPr>
            <a:spLocks noChangeArrowheads="1"/>
          </p:cNvSpPr>
          <p:nvPr/>
        </p:nvSpPr>
        <p:spPr bwMode="auto">
          <a:xfrm>
            <a:off x="6858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3986" name="AutoShape 25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3987" name="AutoShape 26"/>
          <p:cNvSpPr>
            <a:spLocks noChangeArrowheads="1"/>
          </p:cNvSpPr>
          <p:nvPr/>
        </p:nvSpPr>
        <p:spPr bwMode="auto">
          <a:xfrm>
            <a:off x="7467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3988" name="AutoShape 27"/>
          <p:cNvSpPr>
            <a:spLocks noChangeArrowheads="1"/>
          </p:cNvSpPr>
          <p:nvPr/>
        </p:nvSpPr>
        <p:spPr bwMode="auto">
          <a:xfrm>
            <a:off x="5715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3989" name="AutoShape 28"/>
          <p:cNvSpPr>
            <a:spLocks noChangeArrowheads="1"/>
          </p:cNvSpPr>
          <p:nvPr/>
        </p:nvSpPr>
        <p:spPr bwMode="auto">
          <a:xfrm>
            <a:off x="6019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3990" name="AutoShape 29"/>
          <p:cNvSpPr>
            <a:spLocks noChangeArrowheads="1"/>
          </p:cNvSpPr>
          <p:nvPr/>
        </p:nvSpPr>
        <p:spPr bwMode="auto">
          <a:xfrm>
            <a:off x="6019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3991" name="AutoShape 30"/>
          <p:cNvSpPr>
            <a:spLocks noChangeArrowheads="1"/>
          </p:cNvSpPr>
          <p:nvPr/>
        </p:nvSpPr>
        <p:spPr bwMode="auto">
          <a:xfrm>
            <a:off x="6400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3992" name="AutoShape 31"/>
          <p:cNvSpPr>
            <a:spLocks noChangeArrowheads="1"/>
          </p:cNvSpPr>
          <p:nvPr/>
        </p:nvSpPr>
        <p:spPr bwMode="auto">
          <a:xfrm>
            <a:off x="6781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3993" name="AutoShape 32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3994" name="AutoShape 33"/>
          <p:cNvSpPr>
            <a:spLocks noChangeArrowheads="1"/>
          </p:cNvSpPr>
          <p:nvPr/>
        </p:nvSpPr>
        <p:spPr bwMode="auto">
          <a:xfrm>
            <a:off x="5181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3995" name="AutoShape 34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3996" name="AutoShape 35"/>
          <p:cNvSpPr>
            <a:spLocks noChangeArrowheads="1"/>
          </p:cNvSpPr>
          <p:nvPr/>
        </p:nvSpPr>
        <p:spPr bwMode="auto">
          <a:xfrm>
            <a:off x="7010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3997" name="AutoShape 36"/>
          <p:cNvSpPr>
            <a:spLocks noChangeArrowheads="1"/>
          </p:cNvSpPr>
          <p:nvPr/>
        </p:nvSpPr>
        <p:spPr bwMode="auto">
          <a:xfrm>
            <a:off x="6858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3998" name="AutoShape 37"/>
          <p:cNvSpPr>
            <a:spLocks noChangeArrowheads="1"/>
          </p:cNvSpPr>
          <p:nvPr/>
        </p:nvSpPr>
        <p:spPr bwMode="auto">
          <a:xfrm>
            <a:off x="7467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3999" name="AutoShape 38"/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84000" name="Group 39"/>
          <p:cNvGrpSpPr>
            <a:grpSpLocks/>
          </p:cNvGrpSpPr>
          <p:nvPr/>
        </p:nvGrpSpPr>
        <p:grpSpPr bwMode="auto">
          <a:xfrm>
            <a:off x="1736725" y="1447800"/>
            <a:ext cx="6569075" cy="4754563"/>
            <a:chOff x="1094" y="912"/>
            <a:chExt cx="4138" cy="2995"/>
          </a:xfrm>
        </p:grpSpPr>
        <p:grpSp>
          <p:nvGrpSpPr>
            <p:cNvPr id="84003" name="Group 40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84006" name="Line 41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07" name="Line 42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021" name="Text Box 43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206" y="3674"/>
              <a:ext cx="262" cy="233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42022" name="Text Box 4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1094" y="1754"/>
              <a:ext cx="256" cy="233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</p:grpSp>
      <p:sp>
        <p:nvSpPr>
          <p:cNvPr id="42019" name="Text Box 45"/>
          <p:cNvSpPr txBox="1">
            <a:spLocks noChangeArrowheads="1"/>
          </p:cNvSpPr>
          <p:nvPr/>
        </p:nvSpPr>
        <p:spPr bwMode="auto">
          <a:xfrm>
            <a:off x="509588" y="3500438"/>
            <a:ext cx="17653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600" b="1" dirty="0" smtClean="0">
                <a:solidFill>
                  <a:srgbClr val="292929"/>
                </a:solidFill>
                <a:latin typeface="+mn-ea"/>
                <a:ea typeface="+mn-ea"/>
                <a:cs typeface="+mn-cs"/>
              </a:rPr>
              <a:t>각 점을 </a:t>
            </a:r>
            <a:r>
              <a:rPr lang="ko-KR" altLang="en-US" sz="1600" b="1" dirty="0" err="1" smtClean="0">
                <a:solidFill>
                  <a:srgbClr val="292929"/>
                </a:solidFill>
                <a:latin typeface="+mn-ea"/>
                <a:ea typeface="+mn-ea"/>
                <a:cs typeface="+mn-cs"/>
              </a:rPr>
              <a:t>최근접</a:t>
            </a:r>
            <a:r>
              <a:rPr lang="ko-KR" altLang="en-US" sz="1600" b="1" dirty="0" smtClean="0">
                <a:solidFill>
                  <a:srgbClr val="292929"/>
                </a:solidFill>
                <a:latin typeface="+mn-ea"/>
                <a:ea typeface="+mn-ea"/>
                <a:cs typeface="+mn-cs"/>
              </a:rPr>
              <a:t> </a:t>
            </a:r>
            <a:r>
              <a:rPr lang="en-US" altLang="ko-KR" sz="1600" b="1" dirty="0" smtClean="0">
                <a:solidFill>
                  <a:srgbClr val="292929"/>
                </a:solidFill>
                <a:latin typeface="+mn-ea"/>
                <a:ea typeface="+mn-ea"/>
                <a:cs typeface="+mn-cs"/>
              </a:rPr>
              <a:t/>
            </a:r>
            <a:br>
              <a:rPr lang="en-US" altLang="ko-KR" sz="1600" b="1" dirty="0" smtClean="0">
                <a:solidFill>
                  <a:srgbClr val="292929"/>
                </a:solidFill>
                <a:latin typeface="+mn-ea"/>
                <a:ea typeface="+mn-ea"/>
                <a:cs typeface="+mn-cs"/>
              </a:rPr>
            </a:br>
            <a:r>
              <a:rPr lang="ko-KR" altLang="en-US" sz="1600" b="1" dirty="0" smtClean="0">
                <a:solidFill>
                  <a:srgbClr val="292929"/>
                </a:solidFill>
                <a:latin typeface="+mn-ea"/>
                <a:ea typeface="+mn-ea"/>
                <a:cs typeface="+mn-cs"/>
              </a:rPr>
              <a:t>군집 중심위치에 </a:t>
            </a:r>
            <a:r>
              <a:rPr lang="en-US" altLang="ko-KR" sz="1600" b="1" dirty="0" smtClean="0">
                <a:solidFill>
                  <a:srgbClr val="292929"/>
                </a:solidFill>
                <a:latin typeface="+mn-ea"/>
                <a:ea typeface="+mn-ea"/>
                <a:cs typeface="+mn-cs"/>
              </a:rPr>
              <a:t/>
            </a:r>
            <a:br>
              <a:rPr lang="en-US" altLang="ko-KR" sz="1600" b="1" dirty="0" smtClean="0">
                <a:solidFill>
                  <a:srgbClr val="292929"/>
                </a:solidFill>
                <a:latin typeface="+mn-ea"/>
                <a:ea typeface="+mn-ea"/>
                <a:cs typeface="+mn-cs"/>
              </a:rPr>
            </a:br>
            <a:r>
              <a:rPr lang="ko-KR" altLang="en-US" sz="1600" b="1" dirty="0" smtClean="0">
                <a:solidFill>
                  <a:srgbClr val="292929"/>
                </a:solidFill>
                <a:latin typeface="+mn-ea"/>
                <a:ea typeface="+mn-ea"/>
                <a:cs typeface="+mn-cs"/>
              </a:rPr>
              <a:t>할당</a:t>
            </a:r>
            <a:endParaRPr lang="ko-KR" altLang="en-US" sz="1600" b="1" dirty="0">
              <a:solidFill>
                <a:srgbClr val="292929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898525" y="409575"/>
            <a:ext cx="7345363" cy="355600"/>
          </a:xfrm>
        </p:spPr>
        <p:txBody>
          <a:bodyPr/>
          <a:lstStyle/>
          <a:p>
            <a:r>
              <a:rPr lang="ko-KR" altLang="en-US" sz="2800" b="1" smtClean="0"/>
              <a:t>군집화 알고리즘 </a:t>
            </a:r>
            <a:r>
              <a:rPr lang="en-US" altLang="ko-KR" sz="2800" b="1" smtClean="0"/>
              <a:t>: K-means </a:t>
            </a:r>
            <a:r>
              <a:rPr lang="ko-KR" altLang="en-US" sz="2800" b="1" smtClean="0"/>
              <a:t>실행과정 </a:t>
            </a:r>
            <a:r>
              <a:rPr lang="en-US" altLang="ko-KR" sz="2800" b="1" smtClean="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AutoShape 3"/>
          <p:cNvSpPr>
            <a:spLocks noChangeArrowheads="1"/>
          </p:cNvSpPr>
          <p:nvPr/>
        </p:nvSpPr>
        <p:spPr bwMode="auto">
          <a:xfrm>
            <a:off x="3200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4995" name="AutoShape 4"/>
          <p:cNvSpPr>
            <a:spLocks noChangeArrowheads="1"/>
          </p:cNvSpPr>
          <p:nvPr/>
        </p:nvSpPr>
        <p:spPr bwMode="auto">
          <a:xfrm>
            <a:off x="3352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4996" name="AutoShape 5"/>
          <p:cNvSpPr>
            <a:spLocks noChangeArrowheads="1"/>
          </p:cNvSpPr>
          <p:nvPr/>
        </p:nvSpPr>
        <p:spPr bwMode="auto">
          <a:xfrm>
            <a:off x="3124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4997" name="AutoShape 6"/>
          <p:cNvSpPr>
            <a:spLocks noChangeArrowheads="1"/>
          </p:cNvSpPr>
          <p:nvPr/>
        </p:nvSpPr>
        <p:spPr bwMode="auto">
          <a:xfrm>
            <a:off x="2895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4998" name="AutoShape 7"/>
          <p:cNvSpPr>
            <a:spLocks noChangeArrowheads="1"/>
          </p:cNvSpPr>
          <p:nvPr/>
        </p:nvSpPr>
        <p:spPr bwMode="auto">
          <a:xfrm>
            <a:off x="28956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4999" name="AutoShape 8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5000" name="AutoShape 9"/>
          <p:cNvSpPr>
            <a:spLocks noChangeArrowheads="1"/>
          </p:cNvSpPr>
          <p:nvPr/>
        </p:nvSpPr>
        <p:spPr bwMode="auto">
          <a:xfrm>
            <a:off x="2895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5001" name="AutoShape 10"/>
          <p:cNvSpPr>
            <a:spLocks noChangeArrowheads="1"/>
          </p:cNvSpPr>
          <p:nvPr/>
        </p:nvSpPr>
        <p:spPr bwMode="auto">
          <a:xfrm>
            <a:off x="2438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5002" name="AutoShape 11"/>
          <p:cNvSpPr>
            <a:spLocks noChangeArrowheads="1"/>
          </p:cNvSpPr>
          <p:nvPr/>
        </p:nvSpPr>
        <p:spPr bwMode="auto">
          <a:xfrm>
            <a:off x="4572000" y="38100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5003" name="AutoShape 12"/>
          <p:cNvSpPr>
            <a:spLocks noChangeArrowheads="1"/>
          </p:cNvSpPr>
          <p:nvPr/>
        </p:nvSpPr>
        <p:spPr bwMode="auto">
          <a:xfrm>
            <a:off x="6705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5004" name="AutoShape 13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5005" name="AutoShape 14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5006" name="AutoShape 15"/>
          <p:cNvSpPr>
            <a:spLocks noChangeArrowheads="1"/>
          </p:cNvSpPr>
          <p:nvPr/>
        </p:nvSpPr>
        <p:spPr bwMode="auto">
          <a:xfrm>
            <a:off x="6858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5007" name="AutoShape 16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5008" name="AutoShape 17"/>
          <p:cNvSpPr>
            <a:spLocks noChangeArrowheads="1"/>
          </p:cNvSpPr>
          <p:nvPr/>
        </p:nvSpPr>
        <p:spPr bwMode="auto">
          <a:xfrm>
            <a:off x="7467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5009" name="AutoShape 18"/>
          <p:cNvSpPr>
            <a:spLocks noChangeArrowheads="1"/>
          </p:cNvSpPr>
          <p:nvPr/>
        </p:nvSpPr>
        <p:spPr bwMode="auto">
          <a:xfrm>
            <a:off x="5715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5010" name="AutoShape 19"/>
          <p:cNvSpPr>
            <a:spLocks noChangeArrowheads="1"/>
          </p:cNvSpPr>
          <p:nvPr/>
        </p:nvSpPr>
        <p:spPr bwMode="auto">
          <a:xfrm>
            <a:off x="6019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5011" name="AutoShape 20"/>
          <p:cNvSpPr>
            <a:spLocks noChangeArrowheads="1"/>
          </p:cNvSpPr>
          <p:nvPr/>
        </p:nvSpPr>
        <p:spPr bwMode="auto">
          <a:xfrm>
            <a:off x="6019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5012" name="AutoShape 21"/>
          <p:cNvSpPr>
            <a:spLocks noChangeArrowheads="1"/>
          </p:cNvSpPr>
          <p:nvPr/>
        </p:nvSpPr>
        <p:spPr bwMode="auto">
          <a:xfrm>
            <a:off x="6400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5013" name="AutoShape 22"/>
          <p:cNvSpPr>
            <a:spLocks noChangeArrowheads="1"/>
          </p:cNvSpPr>
          <p:nvPr/>
        </p:nvSpPr>
        <p:spPr bwMode="auto">
          <a:xfrm>
            <a:off x="6781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5014" name="AutoShape 23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5015" name="AutoShape 24"/>
          <p:cNvSpPr>
            <a:spLocks noChangeArrowheads="1"/>
          </p:cNvSpPr>
          <p:nvPr/>
        </p:nvSpPr>
        <p:spPr bwMode="auto">
          <a:xfrm>
            <a:off x="5181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5016" name="AutoShape 25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5017" name="AutoShape 26"/>
          <p:cNvSpPr>
            <a:spLocks noChangeArrowheads="1"/>
          </p:cNvSpPr>
          <p:nvPr/>
        </p:nvSpPr>
        <p:spPr bwMode="auto">
          <a:xfrm>
            <a:off x="7010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5018" name="AutoShape 27"/>
          <p:cNvSpPr>
            <a:spLocks noChangeArrowheads="1"/>
          </p:cNvSpPr>
          <p:nvPr/>
        </p:nvSpPr>
        <p:spPr bwMode="auto">
          <a:xfrm>
            <a:off x="6858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5019" name="AutoShape 28"/>
          <p:cNvSpPr>
            <a:spLocks noChangeArrowheads="1"/>
          </p:cNvSpPr>
          <p:nvPr/>
        </p:nvSpPr>
        <p:spPr bwMode="auto">
          <a:xfrm>
            <a:off x="7467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5020" name="AutoShape 29"/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3505200" y="2438400"/>
            <a:ext cx="2895600" cy="2590800"/>
            <a:chOff x="2208" y="1536"/>
            <a:chExt cx="1824" cy="1632"/>
          </a:xfrm>
        </p:grpSpPr>
        <p:sp>
          <p:nvSpPr>
            <p:cNvPr id="85048" name="Line 31"/>
            <p:cNvSpPr>
              <a:spLocks noChangeShapeType="1"/>
            </p:cNvSpPr>
            <p:nvPr/>
          </p:nvSpPr>
          <p:spPr bwMode="auto">
            <a:xfrm>
              <a:off x="2976" y="1536"/>
              <a:ext cx="96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49" name="Line 32"/>
            <p:cNvSpPr>
              <a:spLocks noChangeShapeType="1"/>
            </p:cNvSpPr>
            <p:nvPr/>
          </p:nvSpPr>
          <p:spPr bwMode="auto">
            <a:xfrm flipH="1">
              <a:off x="2208" y="2352"/>
              <a:ext cx="14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050" name="Line 33"/>
            <p:cNvSpPr>
              <a:spLocks noChangeShapeType="1"/>
            </p:cNvSpPr>
            <p:nvPr/>
          </p:nvSpPr>
          <p:spPr bwMode="auto">
            <a:xfrm flipV="1">
              <a:off x="3744" y="2688"/>
              <a:ext cx="288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5022" name="Group 34"/>
          <p:cNvGrpSpPr>
            <a:grpSpLocks/>
          </p:cNvGrpSpPr>
          <p:nvPr/>
        </p:nvGrpSpPr>
        <p:grpSpPr bwMode="auto">
          <a:xfrm>
            <a:off x="1736725" y="1447800"/>
            <a:ext cx="6569075" cy="4754563"/>
            <a:chOff x="1094" y="912"/>
            <a:chExt cx="4138" cy="2995"/>
          </a:xfrm>
        </p:grpSpPr>
        <p:grpSp>
          <p:nvGrpSpPr>
            <p:cNvPr id="85043" name="Group 35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85046" name="Line 36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47" name="Line 37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61" name="Text Box 38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206" y="3674"/>
              <a:ext cx="262" cy="233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43062" name="Text Box 39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1094" y="1754"/>
              <a:ext cx="256" cy="233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</p:grpSp>
      <p:sp>
        <p:nvSpPr>
          <p:cNvPr id="43041" name="Text Box 40"/>
          <p:cNvSpPr txBox="1">
            <a:spLocks noChangeArrowheads="1"/>
          </p:cNvSpPr>
          <p:nvPr/>
        </p:nvSpPr>
        <p:spPr bwMode="auto">
          <a:xfrm>
            <a:off x="228600" y="3505200"/>
            <a:ext cx="21336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600" b="1" dirty="0" smtClean="0">
                <a:latin typeface="+mn-ea"/>
                <a:ea typeface="+mn-ea"/>
                <a:cs typeface="+mn-cs"/>
              </a:rPr>
              <a:t>군집 중심 위치를 군집의 </a:t>
            </a:r>
            <a:r>
              <a:rPr lang="ko-KR" altLang="en-US" sz="1600" b="1" smtClean="0">
                <a:latin typeface="+mn-ea"/>
                <a:ea typeface="+mn-ea"/>
                <a:cs typeface="+mn-cs"/>
              </a:rPr>
              <a:t>평균 위치로 </a:t>
            </a:r>
            <a:r>
              <a:rPr lang="ko-KR" altLang="en-US" sz="1600" b="1" dirty="0" smtClean="0">
                <a:latin typeface="+mn-ea"/>
                <a:ea typeface="+mn-ea"/>
                <a:cs typeface="+mn-cs"/>
              </a:rPr>
              <a:t>이동 </a:t>
            </a:r>
            <a:r>
              <a:rPr lang="en-US" altLang="ko-KR" sz="1600" b="1" dirty="0" smtClean="0">
                <a:latin typeface="+mn-ea"/>
                <a:ea typeface="+mn-ea"/>
                <a:cs typeface="+mn-cs"/>
              </a:rPr>
              <a:t> </a:t>
            </a:r>
            <a:endParaRPr lang="en-US" altLang="ko-KR" sz="1600" b="1" dirty="0">
              <a:latin typeface="+mn-ea"/>
              <a:ea typeface="+mn-ea"/>
              <a:cs typeface="+mn-cs"/>
            </a:endParaRPr>
          </a:p>
          <a:p>
            <a:pPr algn="ctr"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 sz="1800" b="1" dirty="0">
              <a:latin typeface="돋움" pitchFamily="50" charset="-127"/>
              <a:ea typeface="돋움" pitchFamily="50" charset="-127"/>
              <a:cs typeface="+mn-cs"/>
            </a:endParaRPr>
          </a:p>
        </p:txBody>
      </p:sp>
      <p:grpSp>
        <p:nvGrpSpPr>
          <p:cNvPr id="85024" name="Group 41"/>
          <p:cNvGrpSpPr>
            <a:grpSpLocks/>
          </p:cNvGrpSpPr>
          <p:nvPr/>
        </p:nvGrpSpPr>
        <p:grpSpPr bwMode="auto">
          <a:xfrm>
            <a:off x="6172200" y="2286000"/>
            <a:ext cx="685800" cy="533400"/>
            <a:chOff x="192" y="1824"/>
            <a:chExt cx="432" cy="336"/>
          </a:xfrm>
        </p:grpSpPr>
        <p:sp>
          <p:nvSpPr>
            <p:cNvPr id="85041" name="Oval 4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 sz="1800">
                <a:solidFill>
                  <a:srgbClr val="292929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85042" name="Text Box 4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solidFill>
                    <a:srgbClr val="292929"/>
                  </a:solidFill>
                  <a:latin typeface="돋움" pitchFamily="50" charset="-127"/>
                  <a:ea typeface="돋움" pitchFamily="50" charset="-127"/>
                </a:rPr>
                <a:t>k</a:t>
              </a:r>
              <a:r>
                <a:rPr lang="en-US" altLang="ko-KR" sz="1800" baseline="-25000">
                  <a:solidFill>
                    <a:srgbClr val="292929"/>
                  </a:solidFill>
                  <a:latin typeface="돋움" pitchFamily="50" charset="-127"/>
                  <a:ea typeface="돋움" pitchFamily="50" charset="-127"/>
                </a:rPr>
                <a:t>1</a:t>
              </a:r>
            </a:p>
          </p:txBody>
        </p:sp>
      </p:grpSp>
      <p:grpSp>
        <p:nvGrpSpPr>
          <p:cNvPr id="85025" name="Group 44"/>
          <p:cNvGrpSpPr>
            <a:grpSpLocks/>
          </p:cNvGrpSpPr>
          <p:nvPr/>
        </p:nvGrpSpPr>
        <p:grpSpPr bwMode="auto">
          <a:xfrm>
            <a:off x="3657600" y="3429000"/>
            <a:ext cx="685800" cy="533400"/>
            <a:chOff x="192" y="1824"/>
            <a:chExt cx="432" cy="336"/>
          </a:xfrm>
        </p:grpSpPr>
        <p:sp>
          <p:nvSpPr>
            <p:cNvPr id="85039" name="Oval 45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 sz="1800">
                <a:solidFill>
                  <a:srgbClr val="292929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85040" name="Text Box 46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solidFill>
                    <a:srgbClr val="292929"/>
                  </a:solidFill>
                  <a:latin typeface="돋움" pitchFamily="50" charset="-127"/>
                  <a:ea typeface="돋움" pitchFamily="50" charset="-127"/>
                </a:rPr>
                <a:t>k</a:t>
              </a:r>
              <a:r>
                <a:rPr lang="en-US" altLang="ko-KR" sz="1800" baseline="-25000">
                  <a:solidFill>
                    <a:srgbClr val="292929"/>
                  </a:solidFill>
                  <a:latin typeface="돋움" pitchFamily="50" charset="-127"/>
                  <a:ea typeface="돋움" pitchFamily="50" charset="-127"/>
                </a:rPr>
                <a:t>2</a:t>
              </a:r>
            </a:p>
          </p:txBody>
        </p:sp>
      </p:grpSp>
      <p:grpSp>
        <p:nvGrpSpPr>
          <p:cNvPr id="85026" name="Group 47"/>
          <p:cNvGrpSpPr>
            <a:grpSpLocks/>
          </p:cNvGrpSpPr>
          <p:nvPr/>
        </p:nvGrpSpPr>
        <p:grpSpPr bwMode="auto">
          <a:xfrm>
            <a:off x="3429000" y="4343400"/>
            <a:ext cx="685800" cy="533400"/>
            <a:chOff x="192" y="1824"/>
            <a:chExt cx="432" cy="336"/>
          </a:xfrm>
        </p:grpSpPr>
        <p:sp>
          <p:nvSpPr>
            <p:cNvPr id="85037" name="Oval 48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 sz="1800">
                <a:solidFill>
                  <a:srgbClr val="292929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85038" name="Text Box 49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solidFill>
                    <a:srgbClr val="292929"/>
                  </a:solidFill>
                  <a:latin typeface="돋움" pitchFamily="50" charset="-127"/>
                  <a:ea typeface="돋움" pitchFamily="50" charset="-127"/>
                </a:rPr>
                <a:t>k</a:t>
              </a:r>
              <a:r>
                <a:rPr lang="en-US" altLang="ko-KR" sz="1800" baseline="-25000">
                  <a:solidFill>
                    <a:srgbClr val="292929"/>
                  </a:solidFill>
                  <a:latin typeface="돋움" pitchFamily="50" charset="-127"/>
                  <a:ea typeface="돋움" pitchFamily="50" charset="-127"/>
                </a:rPr>
                <a:t>2</a:t>
              </a:r>
            </a:p>
          </p:txBody>
        </p:sp>
      </p:grpSp>
      <p:grpSp>
        <p:nvGrpSpPr>
          <p:cNvPr id="85027" name="Group 50"/>
          <p:cNvGrpSpPr>
            <a:grpSpLocks/>
          </p:cNvGrpSpPr>
          <p:nvPr/>
        </p:nvGrpSpPr>
        <p:grpSpPr bwMode="auto">
          <a:xfrm>
            <a:off x="4419600" y="2286000"/>
            <a:ext cx="685800" cy="533400"/>
            <a:chOff x="192" y="1824"/>
            <a:chExt cx="432" cy="336"/>
          </a:xfrm>
        </p:grpSpPr>
        <p:sp>
          <p:nvSpPr>
            <p:cNvPr id="85035" name="Oval 5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 sz="1800">
                <a:solidFill>
                  <a:srgbClr val="292929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85036" name="Text Box 5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solidFill>
                    <a:srgbClr val="292929"/>
                  </a:solidFill>
                  <a:latin typeface="돋움" pitchFamily="50" charset="-127"/>
                  <a:ea typeface="돋움" pitchFamily="50" charset="-127"/>
                </a:rPr>
                <a:t>k</a:t>
              </a:r>
              <a:r>
                <a:rPr lang="en-US" altLang="ko-KR" sz="1800" baseline="-25000">
                  <a:solidFill>
                    <a:srgbClr val="292929"/>
                  </a:solidFill>
                  <a:latin typeface="돋움" pitchFamily="50" charset="-127"/>
                  <a:ea typeface="돋움" pitchFamily="50" charset="-127"/>
                </a:rPr>
                <a:t>1</a:t>
              </a:r>
            </a:p>
          </p:txBody>
        </p:sp>
      </p:grpSp>
      <p:grpSp>
        <p:nvGrpSpPr>
          <p:cNvPr id="85028" name="Group 53"/>
          <p:cNvGrpSpPr>
            <a:grpSpLocks/>
          </p:cNvGrpSpPr>
          <p:nvPr/>
        </p:nvGrpSpPr>
        <p:grpSpPr bwMode="auto">
          <a:xfrm>
            <a:off x="5715000" y="5029200"/>
            <a:ext cx="685800" cy="533400"/>
            <a:chOff x="192" y="1824"/>
            <a:chExt cx="432" cy="336"/>
          </a:xfrm>
        </p:grpSpPr>
        <p:sp>
          <p:nvSpPr>
            <p:cNvPr id="85033" name="Oval 5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 sz="1800">
                <a:solidFill>
                  <a:srgbClr val="292929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85034" name="Text Box 5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solidFill>
                    <a:srgbClr val="292929"/>
                  </a:solidFill>
                  <a:latin typeface="돋움" pitchFamily="50" charset="-127"/>
                  <a:ea typeface="돋움" pitchFamily="50" charset="-127"/>
                </a:rPr>
                <a:t>k</a:t>
              </a:r>
              <a:r>
                <a:rPr lang="en-US" altLang="ko-KR" sz="1800" baseline="-25000">
                  <a:solidFill>
                    <a:srgbClr val="292929"/>
                  </a:solidFill>
                  <a:latin typeface="돋움" pitchFamily="50" charset="-127"/>
                  <a:ea typeface="돋움" pitchFamily="50" charset="-127"/>
                </a:rPr>
                <a:t>3</a:t>
              </a:r>
            </a:p>
          </p:txBody>
        </p:sp>
      </p:grpSp>
      <p:grpSp>
        <p:nvGrpSpPr>
          <p:cNvPr id="85029" name="Group 56"/>
          <p:cNvGrpSpPr>
            <a:grpSpLocks/>
          </p:cNvGrpSpPr>
          <p:nvPr/>
        </p:nvGrpSpPr>
        <p:grpSpPr bwMode="auto">
          <a:xfrm>
            <a:off x="6324600" y="4038600"/>
            <a:ext cx="685800" cy="533400"/>
            <a:chOff x="192" y="1824"/>
            <a:chExt cx="432" cy="336"/>
          </a:xfrm>
        </p:grpSpPr>
        <p:sp>
          <p:nvSpPr>
            <p:cNvPr id="85031" name="Oval 57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 sz="1800">
                <a:solidFill>
                  <a:srgbClr val="292929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85032" name="Text Box 58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solidFill>
                    <a:srgbClr val="292929"/>
                  </a:solidFill>
                  <a:latin typeface="돋움" pitchFamily="50" charset="-127"/>
                  <a:ea typeface="돋움" pitchFamily="50" charset="-127"/>
                </a:rPr>
                <a:t>k</a:t>
              </a:r>
              <a:r>
                <a:rPr lang="en-US" altLang="ko-KR" sz="1800" baseline="-25000">
                  <a:solidFill>
                    <a:srgbClr val="292929"/>
                  </a:solidFill>
                  <a:latin typeface="돋움" pitchFamily="50" charset="-127"/>
                  <a:ea typeface="돋움" pitchFamily="50" charset="-127"/>
                </a:rPr>
                <a:t>3</a:t>
              </a:r>
            </a:p>
          </p:txBody>
        </p:sp>
      </p:grpSp>
      <p:sp>
        <p:nvSpPr>
          <p:cNvPr id="85030" name="Rectangle 2"/>
          <p:cNvSpPr>
            <a:spLocks noGrp="1" noChangeArrowheads="1"/>
          </p:cNvSpPr>
          <p:nvPr>
            <p:ph type="title"/>
          </p:nvPr>
        </p:nvSpPr>
        <p:spPr>
          <a:xfrm>
            <a:off x="898525" y="409575"/>
            <a:ext cx="7345363" cy="355600"/>
          </a:xfrm>
        </p:spPr>
        <p:txBody>
          <a:bodyPr/>
          <a:lstStyle/>
          <a:p>
            <a:r>
              <a:rPr lang="ko-KR" altLang="en-US" sz="2800" b="1" smtClean="0"/>
              <a:t>군집화 알고리즘 </a:t>
            </a:r>
            <a:r>
              <a:rPr lang="en-US" altLang="ko-KR" sz="2800" b="1" smtClean="0"/>
              <a:t>: K-means </a:t>
            </a:r>
            <a:r>
              <a:rPr lang="ko-KR" altLang="en-US" sz="2800" b="1" smtClean="0"/>
              <a:t>실행과정 </a:t>
            </a:r>
            <a:r>
              <a:rPr lang="en-US" altLang="ko-KR" sz="2800" b="1" smtClean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AutoShape 3"/>
          <p:cNvSpPr>
            <a:spLocks noChangeArrowheads="1"/>
          </p:cNvSpPr>
          <p:nvPr/>
        </p:nvSpPr>
        <p:spPr bwMode="auto">
          <a:xfrm>
            <a:off x="3200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6019" name="AutoShape 4"/>
          <p:cNvSpPr>
            <a:spLocks noChangeArrowheads="1"/>
          </p:cNvSpPr>
          <p:nvPr/>
        </p:nvSpPr>
        <p:spPr bwMode="auto">
          <a:xfrm>
            <a:off x="3352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6020" name="AutoShape 5"/>
          <p:cNvSpPr>
            <a:spLocks noChangeArrowheads="1"/>
          </p:cNvSpPr>
          <p:nvPr/>
        </p:nvSpPr>
        <p:spPr bwMode="auto">
          <a:xfrm>
            <a:off x="3124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6021" name="AutoShape 6"/>
          <p:cNvSpPr>
            <a:spLocks noChangeArrowheads="1"/>
          </p:cNvSpPr>
          <p:nvPr/>
        </p:nvSpPr>
        <p:spPr bwMode="auto">
          <a:xfrm>
            <a:off x="2895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6022" name="AutoShape 7"/>
          <p:cNvSpPr>
            <a:spLocks noChangeArrowheads="1"/>
          </p:cNvSpPr>
          <p:nvPr/>
        </p:nvSpPr>
        <p:spPr bwMode="auto">
          <a:xfrm>
            <a:off x="28956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6023" name="AutoShape 8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6024" name="AutoShape 9"/>
          <p:cNvSpPr>
            <a:spLocks noChangeArrowheads="1"/>
          </p:cNvSpPr>
          <p:nvPr/>
        </p:nvSpPr>
        <p:spPr bwMode="auto">
          <a:xfrm>
            <a:off x="2895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6025" name="AutoShape 10"/>
          <p:cNvSpPr>
            <a:spLocks noChangeArrowheads="1"/>
          </p:cNvSpPr>
          <p:nvPr/>
        </p:nvSpPr>
        <p:spPr bwMode="auto">
          <a:xfrm>
            <a:off x="2438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6026" name="AutoShape 11"/>
          <p:cNvSpPr>
            <a:spLocks noChangeArrowheads="1"/>
          </p:cNvSpPr>
          <p:nvPr/>
        </p:nvSpPr>
        <p:spPr bwMode="auto">
          <a:xfrm>
            <a:off x="4572000" y="38100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6027" name="AutoShape 12"/>
          <p:cNvSpPr>
            <a:spLocks noChangeArrowheads="1"/>
          </p:cNvSpPr>
          <p:nvPr/>
        </p:nvSpPr>
        <p:spPr bwMode="auto">
          <a:xfrm>
            <a:off x="6705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6028" name="AutoShape 13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6029" name="AutoShape 14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6030" name="AutoShape 15"/>
          <p:cNvSpPr>
            <a:spLocks noChangeArrowheads="1"/>
          </p:cNvSpPr>
          <p:nvPr/>
        </p:nvSpPr>
        <p:spPr bwMode="auto">
          <a:xfrm>
            <a:off x="6858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6031" name="AutoShape 16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6032" name="AutoShape 17"/>
          <p:cNvSpPr>
            <a:spLocks noChangeArrowheads="1"/>
          </p:cNvSpPr>
          <p:nvPr/>
        </p:nvSpPr>
        <p:spPr bwMode="auto">
          <a:xfrm>
            <a:off x="7467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6033" name="AutoShape 18"/>
          <p:cNvSpPr>
            <a:spLocks noChangeArrowheads="1"/>
          </p:cNvSpPr>
          <p:nvPr/>
        </p:nvSpPr>
        <p:spPr bwMode="auto">
          <a:xfrm>
            <a:off x="5715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6034" name="AutoShape 19"/>
          <p:cNvSpPr>
            <a:spLocks noChangeArrowheads="1"/>
          </p:cNvSpPr>
          <p:nvPr/>
        </p:nvSpPr>
        <p:spPr bwMode="auto">
          <a:xfrm>
            <a:off x="6019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6035" name="AutoShape 20"/>
          <p:cNvSpPr>
            <a:spLocks noChangeArrowheads="1"/>
          </p:cNvSpPr>
          <p:nvPr/>
        </p:nvSpPr>
        <p:spPr bwMode="auto">
          <a:xfrm>
            <a:off x="6019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6036" name="AutoShape 21"/>
          <p:cNvSpPr>
            <a:spLocks noChangeArrowheads="1"/>
          </p:cNvSpPr>
          <p:nvPr/>
        </p:nvSpPr>
        <p:spPr bwMode="auto">
          <a:xfrm>
            <a:off x="6400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6037" name="AutoShape 22"/>
          <p:cNvSpPr>
            <a:spLocks noChangeArrowheads="1"/>
          </p:cNvSpPr>
          <p:nvPr/>
        </p:nvSpPr>
        <p:spPr bwMode="auto">
          <a:xfrm>
            <a:off x="6781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6038" name="AutoShape 23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6039" name="AutoShape 24"/>
          <p:cNvSpPr>
            <a:spLocks noChangeArrowheads="1"/>
          </p:cNvSpPr>
          <p:nvPr/>
        </p:nvSpPr>
        <p:spPr bwMode="auto">
          <a:xfrm>
            <a:off x="5181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6040" name="AutoShape 25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6041" name="AutoShape 26"/>
          <p:cNvSpPr>
            <a:spLocks noChangeArrowheads="1"/>
          </p:cNvSpPr>
          <p:nvPr/>
        </p:nvSpPr>
        <p:spPr bwMode="auto">
          <a:xfrm>
            <a:off x="7010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6042" name="AutoShape 27"/>
          <p:cNvSpPr>
            <a:spLocks noChangeArrowheads="1"/>
          </p:cNvSpPr>
          <p:nvPr/>
        </p:nvSpPr>
        <p:spPr bwMode="auto">
          <a:xfrm>
            <a:off x="6858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6043" name="AutoShape 28"/>
          <p:cNvSpPr>
            <a:spLocks noChangeArrowheads="1"/>
          </p:cNvSpPr>
          <p:nvPr/>
        </p:nvSpPr>
        <p:spPr bwMode="auto">
          <a:xfrm>
            <a:off x="7467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6044" name="AutoShape 29"/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86045" name="Group 30"/>
          <p:cNvGrpSpPr>
            <a:grpSpLocks/>
          </p:cNvGrpSpPr>
          <p:nvPr/>
        </p:nvGrpSpPr>
        <p:grpSpPr bwMode="auto">
          <a:xfrm>
            <a:off x="1736725" y="1447800"/>
            <a:ext cx="6569075" cy="4754563"/>
            <a:chOff x="1094" y="912"/>
            <a:chExt cx="4138" cy="2995"/>
          </a:xfrm>
        </p:grpSpPr>
        <p:grpSp>
          <p:nvGrpSpPr>
            <p:cNvPr id="86057" name="Group 31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86060" name="Line 32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61" name="Line 33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4075" name="Text Box 3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206" y="3674"/>
              <a:ext cx="262" cy="233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44076" name="Text Box 35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1094" y="1754"/>
              <a:ext cx="256" cy="233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</p:grpSp>
      <p:sp>
        <p:nvSpPr>
          <p:cNvPr id="44064" name="Text Box 36"/>
          <p:cNvSpPr txBox="1">
            <a:spLocks noChangeArrowheads="1"/>
          </p:cNvSpPr>
          <p:nvPr/>
        </p:nvSpPr>
        <p:spPr bwMode="auto">
          <a:xfrm>
            <a:off x="107950" y="3500438"/>
            <a:ext cx="21336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600" b="1" dirty="0" smtClean="0">
                <a:solidFill>
                  <a:srgbClr val="292929"/>
                </a:solidFill>
                <a:latin typeface="+mn-ea"/>
                <a:ea typeface="+mn-ea"/>
                <a:cs typeface="+mn-cs"/>
              </a:rPr>
              <a:t>새로운 군집 중심을 기준으로 각 점의 소속을 재할당</a:t>
            </a:r>
            <a:r>
              <a:rPr lang="en-US" altLang="ko-KR" sz="1600" b="1" i="1" dirty="0" smtClean="0">
                <a:solidFill>
                  <a:srgbClr val="E5405D"/>
                </a:solidFill>
                <a:latin typeface="+mn-ea"/>
                <a:ea typeface="+mn-ea"/>
                <a:cs typeface="+mn-cs"/>
              </a:rPr>
              <a:t> </a:t>
            </a:r>
            <a:endParaRPr lang="en-US" altLang="ko-KR" sz="1600" b="1" dirty="0">
              <a:solidFill>
                <a:srgbClr val="292929"/>
              </a:solidFill>
              <a:latin typeface="+mn-ea"/>
              <a:ea typeface="+mn-ea"/>
              <a:cs typeface="+mn-cs"/>
            </a:endParaRPr>
          </a:p>
          <a:p>
            <a:pPr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 sz="1800" dirty="0">
              <a:solidFill>
                <a:srgbClr val="292929"/>
              </a:solidFill>
              <a:latin typeface="돋움" pitchFamily="50" charset="-127"/>
              <a:ea typeface="돋움" pitchFamily="50" charset="-127"/>
              <a:cs typeface="+mn-cs"/>
            </a:endParaRPr>
          </a:p>
        </p:txBody>
      </p:sp>
      <p:grpSp>
        <p:nvGrpSpPr>
          <p:cNvPr id="86047" name="Group 37"/>
          <p:cNvGrpSpPr>
            <a:grpSpLocks/>
          </p:cNvGrpSpPr>
          <p:nvPr/>
        </p:nvGrpSpPr>
        <p:grpSpPr bwMode="auto">
          <a:xfrm>
            <a:off x="6172200" y="2286000"/>
            <a:ext cx="685800" cy="533400"/>
            <a:chOff x="192" y="1824"/>
            <a:chExt cx="432" cy="336"/>
          </a:xfrm>
        </p:grpSpPr>
        <p:sp>
          <p:nvSpPr>
            <p:cNvPr id="86055" name="Oval 38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 sz="1800">
                <a:solidFill>
                  <a:srgbClr val="292929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86056" name="Text Box 39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solidFill>
                    <a:srgbClr val="292929"/>
                  </a:solidFill>
                  <a:latin typeface="돋움" pitchFamily="50" charset="-127"/>
                  <a:ea typeface="돋움" pitchFamily="50" charset="-127"/>
                </a:rPr>
                <a:t>k</a:t>
              </a:r>
              <a:r>
                <a:rPr lang="en-US" altLang="ko-KR" sz="1800" baseline="-25000">
                  <a:solidFill>
                    <a:srgbClr val="292929"/>
                  </a:solidFill>
                  <a:latin typeface="돋움" pitchFamily="50" charset="-127"/>
                  <a:ea typeface="돋움" pitchFamily="50" charset="-127"/>
                </a:rPr>
                <a:t>1</a:t>
              </a:r>
            </a:p>
          </p:txBody>
        </p:sp>
      </p:grpSp>
      <p:grpSp>
        <p:nvGrpSpPr>
          <p:cNvPr id="86048" name="Group 40"/>
          <p:cNvGrpSpPr>
            <a:grpSpLocks/>
          </p:cNvGrpSpPr>
          <p:nvPr/>
        </p:nvGrpSpPr>
        <p:grpSpPr bwMode="auto">
          <a:xfrm>
            <a:off x="3429000" y="4343400"/>
            <a:ext cx="685800" cy="533400"/>
            <a:chOff x="192" y="1824"/>
            <a:chExt cx="432" cy="336"/>
          </a:xfrm>
        </p:grpSpPr>
        <p:sp>
          <p:nvSpPr>
            <p:cNvPr id="86053" name="Oval 4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 sz="1800">
                <a:solidFill>
                  <a:srgbClr val="292929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86054" name="Text Box 4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solidFill>
                    <a:srgbClr val="292929"/>
                  </a:solidFill>
                  <a:latin typeface="돋움" pitchFamily="50" charset="-127"/>
                  <a:ea typeface="돋움" pitchFamily="50" charset="-127"/>
                </a:rPr>
                <a:t>k</a:t>
              </a:r>
              <a:r>
                <a:rPr lang="en-US" altLang="ko-KR" sz="1800" baseline="-25000">
                  <a:solidFill>
                    <a:srgbClr val="292929"/>
                  </a:solidFill>
                  <a:latin typeface="돋움" pitchFamily="50" charset="-127"/>
                  <a:ea typeface="돋움" pitchFamily="50" charset="-127"/>
                </a:rPr>
                <a:t>2</a:t>
              </a:r>
            </a:p>
          </p:txBody>
        </p:sp>
      </p:grpSp>
      <p:grpSp>
        <p:nvGrpSpPr>
          <p:cNvPr id="86049" name="Group 43"/>
          <p:cNvGrpSpPr>
            <a:grpSpLocks/>
          </p:cNvGrpSpPr>
          <p:nvPr/>
        </p:nvGrpSpPr>
        <p:grpSpPr bwMode="auto">
          <a:xfrm>
            <a:off x="6324600" y="4038600"/>
            <a:ext cx="685800" cy="533400"/>
            <a:chOff x="192" y="1824"/>
            <a:chExt cx="432" cy="336"/>
          </a:xfrm>
        </p:grpSpPr>
        <p:sp>
          <p:nvSpPr>
            <p:cNvPr id="86051" name="Oval 4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 sz="1800">
                <a:solidFill>
                  <a:srgbClr val="292929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86052" name="Text Box 4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solidFill>
                    <a:srgbClr val="292929"/>
                  </a:solidFill>
                  <a:latin typeface="돋움" pitchFamily="50" charset="-127"/>
                  <a:ea typeface="돋움" pitchFamily="50" charset="-127"/>
                </a:rPr>
                <a:t>k</a:t>
              </a:r>
              <a:r>
                <a:rPr lang="en-US" altLang="ko-KR" sz="1800" baseline="-25000">
                  <a:solidFill>
                    <a:srgbClr val="292929"/>
                  </a:solidFill>
                  <a:latin typeface="돋움" pitchFamily="50" charset="-127"/>
                  <a:ea typeface="돋움" pitchFamily="50" charset="-127"/>
                </a:rPr>
                <a:t>3</a:t>
              </a:r>
            </a:p>
          </p:txBody>
        </p:sp>
      </p:grpSp>
      <p:sp>
        <p:nvSpPr>
          <p:cNvPr id="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898525" y="409575"/>
            <a:ext cx="7345363" cy="355600"/>
          </a:xfrm>
        </p:spPr>
        <p:txBody>
          <a:bodyPr/>
          <a:lstStyle/>
          <a:p>
            <a:r>
              <a:rPr lang="ko-KR" altLang="en-US" sz="2800" b="1" smtClean="0"/>
              <a:t>군집화 알고리즘 </a:t>
            </a:r>
            <a:r>
              <a:rPr lang="en-US" altLang="ko-KR" sz="2800" b="1" smtClean="0"/>
              <a:t>: K-means </a:t>
            </a:r>
            <a:r>
              <a:rPr lang="ko-KR" altLang="en-US" sz="2800" b="1" smtClean="0"/>
              <a:t>실행과정 </a:t>
            </a:r>
            <a:r>
              <a:rPr lang="en-US" altLang="ko-KR" sz="2800" b="1" smtClean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AutoShape 3"/>
          <p:cNvSpPr>
            <a:spLocks noChangeArrowheads="1"/>
          </p:cNvSpPr>
          <p:nvPr/>
        </p:nvSpPr>
        <p:spPr bwMode="auto">
          <a:xfrm>
            <a:off x="3200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7043" name="AutoShape 4"/>
          <p:cNvSpPr>
            <a:spLocks noChangeArrowheads="1"/>
          </p:cNvSpPr>
          <p:nvPr/>
        </p:nvSpPr>
        <p:spPr bwMode="auto">
          <a:xfrm>
            <a:off x="3352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7044" name="AutoShape 5"/>
          <p:cNvSpPr>
            <a:spLocks noChangeArrowheads="1"/>
          </p:cNvSpPr>
          <p:nvPr/>
        </p:nvSpPr>
        <p:spPr bwMode="auto">
          <a:xfrm>
            <a:off x="3124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7045" name="AutoShape 6"/>
          <p:cNvSpPr>
            <a:spLocks noChangeArrowheads="1"/>
          </p:cNvSpPr>
          <p:nvPr/>
        </p:nvSpPr>
        <p:spPr bwMode="auto">
          <a:xfrm>
            <a:off x="2895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9063" name="AutoShape 7"/>
          <p:cNvSpPr>
            <a:spLocks noChangeArrowheads="1"/>
          </p:cNvSpPr>
          <p:nvPr/>
        </p:nvSpPr>
        <p:spPr bwMode="auto">
          <a:xfrm>
            <a:off x="28956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7047" name="AutoShape 8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7048" name="AutoShape 9"/>
          <p:cNvSpPr>
            <a:spLocks noChangeArrowheads="1"/>
          </p:cNvSpPr>
          <p:nvPr/>
        </p:nvSpPr>
        <p:spPr bwMode="auto">
          <a:xfrm>
            <a:off x="2895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7049" name="AutoShape 10"/>
          <p:cNvSpPr>
            <a:spLocks noChangeArrowheads="1"/>
          </p:cNvSpPr>
          <p:nvPr/>
        </p:nvSpPr>
        <p:spPr bwMode="auto">
          <a:xfrm>
            <a:off x="2438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9067" name="AutoShape 11"/>
          <p:cNvSpPr>
            <a:spLocks noChangeArrowheads="1"/>
          </p:cNvSpPr>
          <p:nvPr/>
        </p:nvSpPr>
        <p:spPr bwMode="auto">
          <a:xfrm>
            <a:off x="4572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7051" name="AutoShape 12"/>
          <p:cNvSpPr>
            <a:spLocks noChangeArrowheads="1"/>
          </p:cNvSpPr>
          <p:nvPr/>
        </p:nvSpPr>
        <p:spPr bwMode="auto">
          <a:xfrm>
            <a:off x="6705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7052" name="AutoShape 13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7053" name="AutoShape 14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7054" name="AutoShape 15"/>
          <p:cNvSpPr>
            <a:spLocks noChangeArrowheads="1"/>
          </p:cNvSpPr>
          <p:nvPr/>
        </p:nvSpPr>
        <p:spPr bwMode="auto">
          <a:xfrm>
            <a:off x="6858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7055" name="AutoShape 16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7056" name="AutoShape 17"/>
          <p:cNvSpPr>
            <a:spLocks noChangeArrowheads="1"/>
          </p:cNvSpPr>
          <p:nvPr/>
        </p:nvSpPr>
        <p:spPr bwMode="auto">
          <a:xfrm>
            <a:off x="7467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7057" name="AutoShape 18"/>
          <p:cNvSpPr>
            <a:spLocks noChangeArrowheads="1"/>
          </p:cNvSpPr>
          <p:nvPr/>
        </p:nvSpPr>
        <p:spPr bwMode="auto">
          <a:xfrm>
            <a:off x="5715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9075" name="AutoShape 19"/>
          <p:cNvSpPr>
            <a:spLocks noChangeArrowheads="1"/>
          </p:cNvSpPr>
          <p:nvPr/>
        </p:nvSpPr>
        <p:spPr bwMode="auto">
          <a:xfrm>
            <a:off x="6019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7059" name="AutoShape 20"/>
          <p:cNvSpPr>
            <a:spLocks noChangeArrowheads="1"/>
          </p:cNvSpPr>
          <p:nvPr/>
        </p:nvSpPr>
        <p:spPr bwMode="auto">
          <a:xfrm>
            <a:off x="6019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7060" name="AutoShape 21"/>
          <p:cNvSpPr>
            <a:spLocks noChangeArrowheads="1"/>
          </p:cNvSpPr>
          <p:nvPr/>
        </p:nvSpPr>
        <p:spPr bwMode="auto">
          <a:xfrm>
            <a:off x="6400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7061" name="AutoShape 22"/>
          <p:cNvSpPr>
            <a:spLocks noChangeArrowheads="1"/>
          </p:cNvSpPr>
          <p:nvPr/>
        </p:nvSpPr>
        <p:spPr bwMode="auto">
          <a:xfrm>
            <a:off x="6781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7062" name="AutoShape 23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7063" name="AutoShape 24"/>
          <p:cNvSpPr>
            <a:spLocks noChangeArrowheads="1"/>
          </p:cNvSpPr>
          <p:nvPr/>
        </p:nvSpPr>
        <p:spPr bwMode="auto">
          <a:xfrm>
            <a:off x="5181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7064" name="AutoShape 25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7065" name="AutoShape 26"/>
          <p:cNvSpPr>
            <a:spLocks noChangeArrowheads="1"/>
          </p:cNvSpPr>
          <p:nvPr/>
        </p:nvSpPr>
        <p:spPr bwMode="auto">
          <a:xfrm>
            <a:off x="7010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7066" name="AutoShape 27"/>
          <p:cNvSpPr>
            <a:spLocks noChangeArrowheads="1"/>
          </p:cNvSpPr>
          <p:nvPr/>
        </p:nvSpPr>
        <p:spPr bwMode="auto">
          <a:xfrm>
            <a:off x="6858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7067" name="AutoShape 28"/>
          <p:cNvSpPr>
            <a:spLocks noChangeArrowheads="1"/>
          </p:cNvSpPr>
          <p:nvPr/>
        </p:nvSpPr>
        <p:spPr bwMode="auto">
          <a:xfrm>
            <a:off x="7467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7068" name="AutoShape 29"/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87069" name="Group 30"/>
          <p:cNvGrpSpPr>
            <a:grpSpLocks/>
          </p:cNvGrpSpPr>
          <p:nvPr/>
        </p:nvGrpSpPr>
        <p:grpSpPr bwMode="auto">
          <a:xfrm>
            <a:off x="1736725" y="1447800"/>
            <a:ext cx="6569075" cy="4754563"/>
            <a:chOff x="1094" y="912"/>
            <a:chExt cx="4138" cy="2995"/>
          </a:xfrm>
        </p:grpSpPr>
        <p:grpSp>
          <p:nvGrpSpPr>
            <p:cNvPr id="87084" name="Group 31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87087" name="Line 32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88" name="Line 33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5102" name="Text Box 3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206" y="3674"/>
              <a:ext cx="262" cy="233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45103" name="Text Box 35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1094" y="1754"/>
              <a:ext cx="256" cy="233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</p:grpSp>
      <p:sp>
        <p:nvSpPr>
          <p:cNvPr id="45088" name="Text Box 36"/>
          <p:cNvSpPr txBox="1">
            <a:spLocks noChangeArrowheads="1"/>
          </p:cNvSpPr>
          <p:nvPr/>
        </p:nvSpPr>
        <p:spPr bwMode="auto">
          <a:xfrm>
            <a:off x="0" y="3429000"/>
            <a:ext cx="15478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600" b="1" dirty="0" smtClean="0">
                <a:latin typeface="+mn-ea"/>
                <a:ea typeface="+mn-ea"/>
                <a:cs typeface="+mn-cs"/>
              </a:rPr>
              <a:t>군집 소속이 변한 점</a:t>
            </a:r>
            <a:endParaRPr lang="en-US" altLang="ko-KR" sz="1600" b="1" dirty="0">
              <a:latin typeface="+mn-ea"/>
              <a:ea typeface="+mn-ea"/>
              <a:cs typeface="+mn-cs"/>
            </a:endParaRPr>
          </a:p>
        </p:txBody>
      </p:sp>
      <p:sp>
        <p:nvSpPr>
          <p:cNvPr id="429093" name="Line 37"/>
          <p:cNvSpPr>
            <a:spLocks noChangeShapeType="1"/>
          </p:cNvSpPr>
          <p:nvPr/>
        </p:nvSpPr>
        <p:spPr bwMode="auto">
          <a:xfrm flipV="1">
            <a:off x="1331913" y="2209800"/>
            <a:ext cx="1563687" cy="1506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94" name="Line 38"/>
          <p:cNvSpPr>
            <a:spLocks noChangeShapeType="1"/>
          </p:cNvSpPr>
          <p:nvPr/>
        </p:nvSpPr>
        <p:spPr bwMode="auto">
          <a:xfrm>
            <a:off x="1331913" y="3716338"/>
            <a:ext cx="3240087" cy="1698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95" name="Line 39"/>
          <p:cNvSpPr>
            <a:spLocks noChangeShapeType="1"/>
          </p:cNvSpPr>
          <p:nvPr/>
        </p:nvSpPr>
        <p:spPr bwMode="auto">
          <a:xfrm flipV="1">
            <a:off x="1331913" y="3352800"/>
            <a:ext cx="4611687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7074" name="Group 40"/>
          <p:cNvGrpSpPr>
            <a:grpSpLocks/>
          </p:cNvGrpSpPr>
          <p:nvPr/>
        </p:nvGrpSpPr>
        <p:grpSpPr bwMode="auto">
          <a:xfrm>
            <a:off x="6172200" y="2286000"/>
            <a:ext cx="685800" cy="533400"/>
            <a:chOff x="192" y="1824"/>
            <a:chExt cx="432" cy="336"/>
          </a:xfrm>
        </p:grpSpPr>
        <p:sp>
          <p:nvSpPr>
            <p:cNvPr id="87082" name="Oval 4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 sz="1800">
                <a:solidFill>
                  <a:srgbClr val="292929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87083" name="Text Box 4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solidFill>
                    <a:srgbClr val="292929"/>
                  </a:solidFill>
                  <a:latin typeface="돋움" pitchFamily="50" charset="-127"/>
                  <a:ea typeface="돋움" pitchFamily="50" charset="-127"/>
                </a:rPr>
                <a:t>k</a:t>
              </a:r>
              <a:r>
                <a:rPr lang="en-US" altLang="ko-KR" sz="1800" baseline="-25000">
                  <a:solidFill>
                    <a:srgbClr val="292929"/>
                  </a:solidFill>
                  <a:latin typeface="돋움" pitchFamily="50" charset="-127"/>
                  <a:ea typeface="돋움" pitchFamily="50" charset="-127"/>
                </a:rPr>
                <a:t>1</a:t>
              </a:r>
            </a:p>
          </p:txBody>
        </p:sp>
      </p:grpSp>
      <p:grpSp>
        <p:nvGrpSpPr>
          <p:cNvPr id="87075" name="Group 43"/>
          <p:cNvGrpSpPr>
            <a:grpSpLocks/>
          </p:cNvGrpSpPr>
          <p:nvPr/>
        </p:nvGrpSpPr>
        <p:grpSpPr bwMode="auto">
          <a:xfrm>
            <a:off x="6324600" y="4038600"/>
            <a:ext cx="685800" cy="533400"/>
            <a:chOff x="192" y="1824"/>
            <a:chExt cx="432" cy="336"/>
          </a:xfrm>
        </p:grpSpPr>
        <p:sp>
          <p:nvSpPr>
            <p:cNvPr id="87080" name="Oval 4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 sz="1800">
                <a:solidFill>
                  <a:srgbClr val="292929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87081" name="Text Box 4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solidFill>
                    <a:srgbClr val="292929"/>
                  </a:solidFill>
                  <a:latin typeface="돋움" pitchFamily="50" charset="-127"/>
                  <a:ea typeface="돋움" pitchFamily="50" charset="-127"/>
                </a:rPr>
                <a:t>k</a:t>
              </a:r>
              <a:r>
                <a:rPr lang="en-US" altLang="ko-KR" sz="1800" baseline="-25000">
                  <a:solidFill>
                    <a:srgbClr val="292929"/>
                  </a:solidFill>
                  <a:latin typeface="돋움" pitchFamily="50" charset="-127"/>
                  <a:ea typeface="돋움" pitchFamily="50" charset="-127"/>
                </a:rPr>
                <a:t>3</a:t>
              </a:r>
            </a:p>
          </p:txBody>
        </p:sp>
      </p:grpSp>
      <p:grpSp>
        <p:nvGrpSpPr>
          <p:cNvPr id="87076" name="Group 46"/>
          <p:cNvGrpSpPr>
            <a:grpSpLocks/>
          </p:cNvGrpSpPr>
          <p:nvPr/>
        </p:nvGrpSpPr>
        <p:grpSpPr bwMode="auto">
          <a:xfrm>
            <a:off x="3429000" y="4343400"/>
            <a:ext cx="685800" cy="533400"/>
            <a:chOff x="192" y="1824"/>
            <a:chExt cx="432" cy="336"/>
          </a:xfrm>
        </p:grpSpPr>
        <p:sp>
          <p:nvSpPr>
            <p:cNvPr id="87078" name="Oval 47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 sz="1800">
                <a:solidFill>
                  <a:srgbClr val="292929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87079" name="Text Box 48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solidFill>
                    <a:srgbClr val="292929"/>
                  </a:solidFill>
                  <a:latin typeface="돋움" pitchFamily="50" charset="-127"/>
                  <a:ea typeface="돋움" pitchFamily="50" charset="-127"/>
                </a:rPr>
                <a:t>k</a:t>
              </a:r>
              <a:r>
                <a:rPr lang="en-US" altLang="ko-KR" sz="1800" baseline="-25000">
                  <a:solidFill>
                    <a:srgbClr val="292929"/>
                  </a:solidFill>
                  <a:latin typeface="돋움" pitchFamily="50" charset="-127"/>
                  <a:ea typeface="돋움" pitchFamily="50" charset="-127"/>
                </a:rPr>
                <a:t>2</a:t>
              </a:r>
            </a:p>
          </p:txBody>
        </p:sp>
      </p:grpSp>
      <p:sp>
        <p:nvSpPr>
          <p:cNvPr id="87077" name="Rectangle 2"/>
          <p:cNvSpPr>
            <a:spLocks noGrp="1" noChangeArrowheads="1"/>
          </p:cNvSpPr>
          <p:nvPr>
            <p:ph type="title"/>
          </p:nvPr>
        </p:nvSpPr>
        <p:spPr>
          <a:xfrm>
            <a:off x="898525" y="409575"/>
            <a:ext cx="7345363" cy="355600"/>
          </a:xfrm>
        </p:spPr>
        <p:txBody>
          <a:bodyPr/>
          <a:lstStyle/>
          <a:p>
            <a:r>
              <a:rPr lang="ko-KR" altLang="en-US" sz="2800" b="1" smtClean="0"/>
              <a:t>군집화 알고리즘 </a:t>
            </a:r>
            <a:r>
              <a:rPr lang="en-US" altLang="ko-KR" sz="2800" b="1" smtClean="0"/>
              <a:t>: K-means </a:t>
            </a:r>
            <a:r>
              <a:rPr lang="ko-KR" altLang="en-US" sz="2800" b="1" smtClean="0"/>
              <a:t>실행과정 </a:t>
            </a:r>
            <a:r>
              <a:rPr lang="en-US" altLang="ko-KR" sz="2800" b="1" smtClean="0"/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2906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42906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42907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2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2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63" grpId="0" animBg="1"/>
      <p:bldP spid="429067" grpId="0" animBg="1"/>
      <p:bldP spid="429075" grpId="0" animBg="1"/>
      <p:bldP spid="429093" grpId="0" animBg="1"/>
      <p:bldP spid="429094" grpId="0" animBg="1"/>
      <p:bldP spid="42909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AutoShape 3"/>
          <p:cNvSpPr>
            <a:spLocks noChangeArrowheads="1"/>
          </p:cNvSpPr>
          <p:nvPr/>
        </p:nvSpPr>
        <p:spPr bwMode="auto">
          <a:xfrm>
            <a:off x="3200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8067" name="AutoShape 4"/>
          <p:cNvSpPr>
            <a:spLocks noChangeArrowheads="1"/>
          </p:cNvSpPr>
          <p:nvPr/>
        </p:nvSpPr>
        <p:spPr bwMode="auto">
          <a:xfrm>
            <a:off x="3352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8068" name="AutoShape 5"/>
          <p:cNvSpPr>
            <a:spLocks noChangeArrowheads="1"/>
          </p:cNvSpPr>
          <p:nvPr/>
        </p:nvSpPr>
        <p:spPr bwMode="auto">
          <a:xfrm>
            <a:off x="3124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8069" name="AutoShape 6"/>
          <p:cNvSpPr>
            <a:spLocks noChangeArrowheads="1"/>
          </p:cNvSpPr>
          <p:nvPr/>
        </p:nvSpPr>
        <p:spPr bwMode="auto">
          <a:xfrm>
            <a:off x="2895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8070" name="AutoShape 7"/>
          <p:cNvSpPr>
            <a:spLocks noChangeArrowheads="1"/>
          </p:cNvSpPr>
          <p:nvPr/>
        </p:nvSpPr>
        <p:spPr bwMode="auto">
          <a:xfrm>
            <a:off x="28956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8071" name="AutoShape 8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8072" name="AutoShape 9"/>
          <p:cNvSpPr>
            <a:spLocks noChangeArrowheads="1"/>
          </p:cNvSpPr>
          <p:nvPr/>
        </p:nvSpPr>
        <p:spPr bwMode="auto">
          <a:xfrm>
            <a:off x="2895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8073" name="AutoShape 10"/>
          <p:cNvSpPr>
            <a:spLocks noChangeArrowheads="1"/>
          </p:cNvSpPr>
          <p:nvPr/>
        </p:nvSpPr>
        <p:spPr bwMode="auto">
          <a:xfrm>
            <a:off x="2438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8074" name="AutoShape 11"/>
          <p:cNvSpPr>
            <a:spLocks noChangeArrowheads="1"/>
          </p:cNvSpPr>
          <p:nvPr/>
        </p:nvSpPr>
        <p:spPr bwMode="auto">
          <a:xfrm>
            <a:off x="4572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8075" name="AutoShape 12"/>
          <p:cNvSpPr>
            <a:spLocks noChangeArrowheads="1"/>
          </p:cNvSpPr>
          <p:nvPr/>
        </p:nvSpPr>
        <p:spPr bwMode="auto">
          <a:xfrm>
            <a:off x="6705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8076" name="AutoShape 13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8077" name="AutoShape 14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8078" name="AutoShape 15"/>
          <p:cNvSpPr>
            <a:spLocks noChangeArrowheads="1"/>
          </p:cNvSpPr>
          <p:nvPr/>
        </p:nvSpPr>
        <p:spPr bwMode="auto">
          <a:xfrm>
            <a:off x="6858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8079" name="AutoShape 16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8080" name="AutoShape 17"/>
          <p:cNvSpPr>
            <a:spLocks noChangeArrowheads="1"/>
          </p:cNvSpPr>
          <p:nvPr/>
        </p:nvSpPr>
        <p:spPr bwMode="auto">
          <a:xfrm>
            <a:off x="7467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8081" name="AutoShape 18"/>
          <p:cNvSpPr>
            <a:spLocks noChangeArrowheads="1"/>
          </p:cNvSpPr>
          <p:nvPr/>
        </p:nvSpPr>
        <p:spPr bwMode="auto">
          <a:xfrm>
            <a:off x="5715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8082" name="AutoShape 19"/>
          <p:cNvSpPr>
            <a:spLocks noChangeArrowheads="1"/>
          </p:cNvSpPr>
          <p:nvPr/>
        </p:nvSpPr>
        <p:spPr bwMode="auto">
          <a:xfrm>
            <a:off x="6019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8083" name="AutoShape 20"/>
          <p:cNvSpPr>
            <a:spLocks noChangeArrowheads="1"/>
          </p:cNvSpPr>
          <p:nvPr/>
        </p:nvSpPr>
        <p:spPr bwMode="auto">
          <a:xfrm>
            <a:off x="6019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8084" name="AutoShape 21"/>
          <p:cNvSpPr>
            <a:spLocks noChangeArrowheads="1"/>
          </p:cNvSpPr>
          <p:nvPr/>
        </p:nvSpPr>
        <p:spPr bwMode="auto">
          <a:xfrm>
            <a:off x="6400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8085" name="AutoShape 22"/>
          <p:cNvSpPr>
            <a:spLocks noChangeArrowheads="1"/>
          </p:cNvSpPr>
          <p:nvPr/>
        </p:nvSpPr>
        <p:spPr bwMode="auto">
          <a:xfrm>
            <a:off x="6781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8086" name="AutoShape 23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8087" name="AutoShape 24"/>
          <p:cNvSpPr>
            <a:spLocks noChangeArrowheads="1"/>
          </p:cNvSpPr>
          <p:nvPr/>
        </p:nvSpPr>
        <p:spPr bwMode="auto">
          <a:xfrm>
            <a:off x="5181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8088" name="AutoShape 25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8089" name="AutoShape 26"/>
          <p:cNvSpPr>
            <a:spLocks noChangeArrowheads="1"/>
          </p:cNvSpPr>
          <p:nvPr/>
        </p:nvSpPr>
        <p:spPr bwMode="auto">
          <a:xfrm>
            <a:off x="7010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8090" name="AutoShape 27"/>
          <p:cNvSpPr>
            <a:spLocks noChangeArrowheads="1"/>
          </p:cNvSpPr>
          <p:nvPr/>
        </p:nvSpPr>
        <p:spPr bwMode="auto">
          <a:xfrm>
            <a:off x="6858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8091" name="AutoShape 28"/>
          <p:cNvSpPr>
            <a:spLocks noChangeArrowheads="1"/>
          </p:cNvSpPr>
          <p:nvPr/>
        </p:nvSpPr>
        <p:spPr bwMode="auto">
          <a:xfrm>
            <a:off x="7467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8092" name="AutoShape 29"/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8093" name="Line 30"/>
          <p:cNvSpPr>
            <a:spLocks noChangeShapeType="1"/>
          </p:cNvSpPr>
          <p:nvPr/>
        </p:nvSpPr>
        <p:spPr bwMode="auto">
          <a:xfrm flipH="1" flipV="1">
            <a:off x="3048000" y="4114800"/>
            <a:ext cx="3048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94" name="Line 31"/>
          <p:cNvSpPr>
            <a:spLocks noChangeShapeType="1"/>
          </p:cNvSpPr>
          <p:nvPr/>
        </p:nvSpPr>
        <p:spPr bwMode="auto">
          <a:xfrm flipH="1">
            <a:off x="6172200" y="4267200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95" name="Line 32"/>
          <p:cNvSpPr>
            <a:spLocks noChangeShapeType="1"/>
          </p:cNvSpPr>
          <p:nvPr/>
        </p:nvSpPr>
        <p:spPr bwMode="auto">
          <a:xfrm>
            <a:off x="6477000" y="2286000"/>
            <a:ext cx="304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8096" name="Group 33"/>
          <p:cNvGrpSpPr>
            <a:grpSpLocks/>
          </p:cNvGrpSpPr>
          <p:nvPr/>
        </p:nvGrpSpPr>
        <p:grpSpPr bwMode="auto">
          <a:xfrm>
            <a:off x="1736725" y="1447800"/>
            <a:ext cx="6569075" cy="4754563"/>
            <a:chOff x="1094" y="912"/>
            <a:chExt cx="4138" cy="2995"/>
          </a:xfrm>
        </p:grpSpPr>
        <p:grpSp>
          <p:nvGrpSpPr>
            <p:cNvPr id="88108" name="Group 34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88111" name="Line 35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112" name="Line 36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126" name="Text Box 37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206" y="3674"/>
              <a:ext cx="262" cy="233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46127" name="Text Box 38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1094" y="1754"/>
              <a:ext cx="256" cy="233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</p:grpSp>
      <p:sp>
        <p:nvSpPr>
          <p:cNvPr id="46115" name="Text Box 39"/>
          <p:cNvSpPr txBox="1">
            <a:spLocks noChangeArrowheads="1"/>
          </p:cNvSpPr>
          <p:nvPr/>
        </p:nvSpPr>
        <p:spPr bwMode="auto">
          <a:xfrm>
            <a:off x="250825" y="3284538"/>
            <a:ext cx="18288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600" b="1" dirty="0" smtClean="0">
                <a:solidFill>
                  <a:srgbClr val="292929"/>
                </a:solidFill>
                <a:latin typeface="+mn-ea"/>
                <a:ea typeface="+mn-ea"/>
                <a:cs typeface="+mn-cs"/>
              </a:rPr>
              <a:t>군집 평균 재계산</a:t>
            </a:r>
            <a:endParaRPr lang="en-US" altLang="ko-KR" sz="1600" b="1" dirty="0">
              <a:solidFill>
                <a:srgbClr val="292929"/>
              </a:solidFill>
              <a:latin typeface="+mn-ea"/>
              <a:ea typeface="+mn-ea"/>
              <a:cs typeface="+mn-cs"/>
            </a:endParaRPr>
          </a:p>
        </p:txBody>
      </p:sp>
      <p:grpSp>
        <p:nvGrpSpPr>
          <p:cNvPr id="88098" name="Group 40"/>
          <p:cNvGrpSpPr>
            <a:grpSpLocks/>
          </p:cNvGrpSpPr>
          <p:nvPr/>
        </p:nvGrpSpPr>
        <p:grpSpPr bwMode="auto">
          <a:xfrm>
            <a:off x="6172200" y="2286000"/>
            <a:ext cx="685800" cy="533400"/>
            <a:chOff x="192" y="1824"/>
            <a:chExt cx="432" cy="336"/>
          </a:xfrm>
        </p:grpSpPr>
        <p:sp>
          <p:nvSpPr>
            <p:cNvPr id="88106" name="Oval 4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 sz="1800">
                <a:solidFill>
                  <a:srgbClr val="292929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88107" name="Text Box 4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solidFill>
                    <a:srgbClr val="292929"/>
                  </a:solidFill>
                  <a:latin typeface="돋움" pitchFamily="50" charset="-127"/>
                  <a:ea typeface="돋움" pitchFamily="50" charset="-127"/>
                </a:rPr>
                <a:t>k</a:t>
              </a:r>
              <a:r>
                <a:rPr lang="en-US" altLang="ko-KR" sz="1800" baseline="-25000">
                  <a:solidFill>
                    <a:srgbClr val="292929"/>
                  </a:solidFill>
                  <a:latin typeface="돋움" pitchFamily="50" charset="-127"/>
                  <a:ea typeface="돋움" pitchFamily="50" charset="-127"/>
                </a:rPr>
                <a:t>1</a:t>
              </a:r>
            </a:p>
          </p:txBody>
        </p:sp>
      </p:grpSp>
      <p:grpSp>
        <p:nvGrpSpPr>
          <p:cNvPr id="88099" name="Group 43"/>
          <p:cNvGrpSpPr>
            <a:grpSpLocks/>
          </p:cNvGrpSpPr>
          <p:nvPr/>
        </p:nvGrpSpPr>
        <p:grpSpPr bwMode="auto">
          <a:xfrm>
            <a:off x="6324600" y="4038600"/>
            <a:ext cx="685800" cy="533400"/>
            <a:chOff x="192" y="1824"/>
            <a:chExt cx="432" cy="336"/>
          </a:xfrm>
        </p:grpSpPr>
        <p:sp>
          <p:nvSpPr>
            <p:cNvPr id="88104" name="Oval 4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 sz="1800">
                <a:solidFill>
                  <a:srgbClr val="292929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88105" name="Text Box 4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solidFill>
                    <a:srgbClr val="292929"/>
                  </a:solidFill>
                  <a:latin typeface="돋움" pitchFamily="50" charset="-127"/>
                  <a:ea typeface="돋움" pitchFamily="50" charset="-127"/>
                </a:rPr>
                <a:t>k</a:t>
              </a:r>
              <a:r>
                <a:rPr lang="en-US" altLang="ko-KR" sz="1800" baseline="-25000">
                  <a:solidFill>
                    <a:srgbClr val="292929"/>
                  </a:solidFill>
                  <a:latin typeface="돋움" pitchFamily="50" charset="-127"/>
                  <a:ea typeface="돋움" pitchFamily="50" charset="-127"/>
                </a:rPr>
                <a:t>3</a:t>
              </a:r>
            </a:p>
          </p:txBody>
        </p:sp>
      </p:grpSp>
      <p:grpSp>
        <p:nvGrpSpPr>
          <p:cNvPr id="88100" name="Group 46"/>
          <p:cNvGrpSpPr>
            <a:grpSpLocks/>
          </p:cNvGrpSpPr>
          <p:nvPr/>
        </p:nvGrpSpPr>
        <p:grpSpPr bwMode="auto">
          <a:xfrm>
            <a:off x="3429000" y="4343400"/>
            <a:ext cx="685800" cy="533400"/>
            <a:chOff x="192" y="1824"/>
            <a:chExt cx="432" cy="336"/>
          </a:xfrm>
        </p:grpSpPr>
        <p:sp>
          <p:nvSpPr>
            <p:cNvPr id="88102" name="Oval 47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 sz="1800">
                <a:solidFill>
                  <a:srgbClr val="292929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88103" name="Text Box 48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solidFill>
                    <a:srgbClr val="292929"/>
                  </a:solidFill>
                  <a:latin typeface="돋움" pitchFamily="50" charset="-127"/>
                  <a:ea typeface="돋움" pitchFamily="50" charset="-127"/>
                </a:rPr>
                <a:t>k</a:t>
              </a:r>
              <a:r>
                <a:rPr lang="en-US" altLang="ko-KR" sz="1800" baseline="-25000">
                  <a:solidFill>
                    <a:srgbClr val="292929"/>
                  </a:solidFill>
                  <a:latin typeface="돋움" pitchFamily="50" charset="-127"/>
                  <a:ea typeface="돋움" pitchFamily="50" charset="-127"/>
                </a:rPr>
                <a:t>2</a:t>
              </a:r>
            </a:p>
          </p:txBody>
        </p:sp>
      </p:grpSp>
      <p:sp>
        <p:nvSpPr>
          <p:cNvPr id="88101" name="Rectangle 2"/>
          <p:cNvSpPr>
            <a:spLocks noGrp="1" noChangeArrowheads="1"/>
          </p:cNvSpPr>
          <p:nvPr>
            <p:ph type="title"/>
          </p:nvPr>
        </p:nvSpPr>
        <p:spPr>
          <a:xfrm>
            <a:off x="898525" y="409575"/>
            <a:ext cx="7345363" cy="355600"/>
          </a:xfrm>
        </p:spPr>
        <p:txBody>
          <a:bodyPr/>
          <a:lstStyle/>
          <a:p>
            <a:r>
              <a:rPr lang="ko-KR" altLang="en-US" sz="2800" b="1" smtClean="0"/>
              <a:t>군집화 알고리즘 </a:t>
            </a:r>
            <a:r>
              <a:rPr lang="en-US" altLang="ko-KR" sz="2800" b="1" smtClean="0"/>
              <a:t>: K-means </a:t>
            </a:r>
            <a:r>
              <a:rPr lang="ko-KR" altLang="en-US" sz="2800" b="1" smtClean="0"/>
              <a:t>실행과정 </a:t>
            </a:r>
            <a:r>
              <a:rPr lang="en-US" altLang="ko-KR" sz="2800" b="1" smtClean="0"/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AutoShape 3"/>
          <p:cNvSpPr>
            <a:spLocks noChangeArrowheads="1"/>
          </p:cNvSpPr>
          <p:nvPr/>
        </p:nvSpPr>
        <p:spPr bwMode="auto">
          <a:xfrm>
            <a:off x="3200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9091" name="AutoShape 4"/>
          <p:cNvSpPr>
            <a:spLocks noChangeArrowheads="1"/>
          </p:cNvSpPr>
          <p:nvPr/>
        </p:nvSpPr>
        <p:spPr bwMode="auto">
          <a:xfrm>
            <a:off x="3352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9092" name="AutoShape 5"/>
          <p:cNvSpPr>
            <a:spLocks noChangeArrowheads="1"/>
          </p:cNvSpPr>
          <p:nvPr/>
        </p:nvSpPr>
        <p:spPr bwMode="auto">
          <a:xfrm>
            <a:off x="3124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9093" name="AutoShape 6"/>
          <p:cNvSpPr>
            <a:spLocks noChangeArrowheads="1"/>
          </p:cNvSpPr>
          <p:nvPr/>
        </p:nvSpPr>
        <p:spPr bwMode="auto">
          <a:xfrm>
            <a:off x="2895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9094" name="AutoShape 7"/>
          <p:cNvSpPr>
            <a:spLocks noChangeArrowheads="1"/>
          </p:cNvSpPr>
          <p:nvPr/>
        </p:nvSpPr>
        <p:spPr bwMode="auto">
          <a:xfrm>
            <a:off x="28956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9095" name="AutoShape 8"/>
          <p:cNvSpPr>
            <a:spLocks noChangeArrowheads="1"/>
          </p:cNvSpPr>
          <p:nvPr/>
        </p:nvSpPr>
        <p:spPr bwMode="auto">
          <a:xfrm>
            <a:off x="2895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9096" name="AutoShape 9"/>
          <p:cNvSpPr>
            <a:spLocks noChangeArrowheads="1"/>
          </p:cNvSpPr>
          <p:nvPr/>
        </p:nvSpPr>
        <p:spPr bwMode="auto">
          <a:xfrm>
            <a:off x="2895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9097" name="AutoShape 10"/>
          <p:cNvSpPr>
            <a:spLocks noChangeArrowheads="1"/>
          </p:cNvSpPr>
          <p:nvPr/>
        </p:nvSpPr>
        <p:spPr bwMode="auto">
          <a:xfrm>
            <a:off x="2438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9098" name="AutoShape 11"/>
          <p:cNvSpPr>
            <a:spLocks noChangeArrowheads="1"/>
          </p:cNvSpPr>
          <p:nvPr/>
        </p:nvSpPr>
        <p:spPr bwMode="auto">
          <a:xfrm>
            <a:off x="4572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9099" name="AutoShape 12"/>
          <p:cNvSpPr>
            <a:spLocks noChangeArrowheads="1"/>
          </p:cNvSpPr>
          <p:nvPr/>
        </p:nvSpPr>
        <p:spPr bwMode="auto">
          <a:xfrm>
            <a:off x="6705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9100" name="AutoShape 13"/>
          <p:cNvSpPr>
            <a:spLocks noChangeArrowheads="1"/>
          </p:cNvSpPr>
          <p:nvPr/>
        </p:nvSpPr>
        <p:spPr bwMode="auto">
          <a:xfrm>
            <a:off x="7162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9101" name="AutoShape 14"/>
          <p:cNvSpPr>
            <a:spLocks noChangeArrowheads="1"/>
          </p:cNvSpPr>
          <p:nvPr/>
        </p:nvSpPr>
        <p:spPr bwMode="auto">
          <a:xfrm>
            <a:off x="7010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9102" name="AutoShape 15"/>
          <p:cNvSpPr>
            <a:spLocks noChangeArrowheads="1"/>
          </p:cNvSpPr>
          <p:nvPr/>
        </p:nvSpPr>
        <p:spPr bwMode="auto">
          <a:xfrm>
            <a:off x="6858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9103" name="AutoShape 16"/>
          <p:cNvSpPr>
            <a:spLocks noChangeArrowheads="1"/>
          </p:cNvSpPr>
          <p:nvPr/>
        </p:nvSpPr>
        <p:spPr bwMode="auto">
          <a:xfrm>
            <a:off x="7162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9104" name="AutoShape 17"/>
          <p:cNvSpPr>
            <a:spLocks noChangeArrowheads="1"/>
          </p:cNvSpPr>
          <p:nvPr/>
        </p:nvSpPr>
        <p:spPr bwMode="auto">
          <a:xfrm>
            <a:off x="7467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9105" name="AutoShape 18"/>
          <p:cNvSpPr>
            <a:spLocks noChangeArrowheads="1"/>
          </p:cNvSpPr>
          <p:nvPr/>
        </p:nvSpPr>
        <p:spPr bwMode="auto">
          <a:xfrm>
            <a:off x="5715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9106" name="AutoShape 19"/>
          <p:cNvSpPr>
            <a:spLocks noChangeArrowheads="1"/>
          </p:cNvSpPr>
          <p:nvPr/>
        </p:nvSpPr>
        <p:spPr bwMode="auto">
          <a:xfrm>
            <a:off x="6019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9107" name="AutoShape 20"/>
          <p:cNvSpPr>
            <a:spLocks noChangeArrowheads="1"/>
          </p:cNvSpPr>
          <p:nvPr/>
        </p:nvSpPr>
        <p:spPr bwMode="auto">
          <a:xfrm>
            <a:off x="6019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9108" name="AutoShape 21"/>
          <p:cNvSpPr>
            <a:spLocks noChangeArrowheads="1"/>
          </p:cNvSpPr>
          <p:nvPr/>
        </p:nvSpPr>
        <p:spPr bwMode="auto">
          <a:xfrm>
            <a:off x="6400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9109" name="AutoShape 22"/>
          <p:cNvSpPr>
            <a:spLocks noChangeArrowheads="1"/>
          </p:cNvSpPr>
          <p:nvPr/>
        </p:nvSpPr>
        <p:spPr bwMode="auto">
          <a:xfrm>
            <a:off x="6781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9110" name="AutoShape 23"/>
          <p:cNvSpPr>
            <a:spLocks noChangeArrowheads="1"/>
          </p:cNvSpPr>
          <p:nvPr/>
        </p:nvSpPr>
        <p:spPr bwMode="auto">
          <a:xfrm>
            <a:off x="5943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9111" name="AutoShape 24"/>
          <p:cNvSpPr>
            <a:spLocks noChangeArrowheads="1"/>
          </p:cNvSpPr>
          <p:nvPr/>
        </p:nvSpPr>
        <p:spPr bwMode="auto">
          <a:xfrm>
            <a:off x="5181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9112" name="AutoShape 25"/>
          <p:cNvSpPr>
            <a:spLocks noChangeArrowheads="1"/>
          </p:cNvSpPr>
          <p:nvPr/>
        </p:nvSpPr>
        <p:spPr bwMode="auto">
          <a:xfrm>
            <a:off x="7162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9113" name="AutoShape 26"/>
          <p:cNvSpPr>
            <a:spLocks noChangeArrowheads="1"/>
          </p:cNvSpPr>
          <p:nvPr/>
        </p:nvSpPr>
        <p:spPr bwMode="auto">
          <a:xfrm>
            <a:off x="7010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9114" name="AutoShape 27"/>
          <p:cNvSpPr>
            <a:spLocks noChangeArrowheads="1"/>
          </p:cNvSpPr>
          <p:nvPr/>
        </p:nvSpPr>
        <p:spPr bwMode="auto">
          <a:xfrm>
            <a:off x="6858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9115" name="AutoShape 28"/>
          <p:cNvSpPr>
            <a:spLocks noChangeArrowheads="1"/>
          </p:cNvSpPr>
          <p:nvPr/>
        </p:nvSpPr>
        <p:spPr bwMode="auto">
          <a:xfrm>
            <a:off x="7467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9116" name="AutoShape 29"/>
          <p:cNvSpPr>
            <a:spLocks noChangeArrowheads="1"/>
          </p:cNvSpPr>
          <p:nvPr/>
        </p:nvSpPr>
        <p:spPr bwMode="auto">
          <a:xfrm>
            <a:off x="6629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ko-KR" altLang="en-US" sz="1800">
              <a:solidFill>
                <a:srgbClr val="292929"/>
              </a:solidFill>
              <a:latin typeface="돋움" pitchFamily="50" charset="-127"/>
              <a:ea typeface="돋움" pitchFamily="50" charset="-127"/>
            </a:endParaRPr>
          </a:p>
        </p:txBody>
      </p:sp>
      <p:grpSp>
        <p:nvGrpSpPr>
          <p:cNvPr id="89117" name="Group 30"/>
          <p:cNvGrpSpPr>
            <a:grpSpLocks/>
          </p:cNvGrpSpPr>
          <p:nvPr/>
        </p:nvGrpSpPr>
        <p:grpSpPr bwMode="auto">
          <a:xfrm>
            <a:off x="1736725" y="1447800"/>
            <a:ext cx="6569075" cy="4754563"/>
            <a:chOff x="1094" y="912"/>
            <a:chExt cx="4138" cy="2995"/>
          </a:xfrm>
        </p:grpSpPr>
        <p:grpSp>
          <p:nvGrpSpPr>
            <p:cNvPr id="89129" name="Group 31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89132" name="Line 32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133" name="Line 33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7147" name="Text Box 34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3206" y="3674"/>
              <a:ext cx="262" cy="233"/>
            </a:xfrm>
            <a:prstGeom prst="rect">
              <a:avLst/>
            </a:prstGeom>
            <a:blipFill rotWithShape="1">
              <a:blip r:embed="rId2"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  <p:sp>
          <p:nvSpPr>
            <p:cNvPr id="47148" name="Text Box 35"/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 bwMode="auto">
            <a:xfrm>
              <a:off x="1094" y="1754"/>
              <a:ext cx="256" cy="233"/>
            </a:xfrm>
            <a:prstGeom prst="rect">
              <a:avLst/>
            </a:prstGeom>
            <a:blipFill rotWithShape="1">
              <a:blip r:embed="rId3"/>
              <a:stretch>
                <a:fillRect/>
              </a:stretch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r>
                <a:rPr lang="en-US">
                  <a:noFill/>
                </a:rPr>
                <a:t> </a:t>
              </a:r>
            </a:p>
          </p:txBody>
        </p:sp>
      </p:grpSp>
      <p:sp>
        <p:nvSpPr>
          <p:cNvPr id="47136" name="Text Box 36"/>
          <p:cNvSpPr txBox="1">
            <a:spLocks noChangeArrowheads="1"/>
          </p:cNvSpPr>
          <p:nvPr/>
        </p:nvSpPr>
        <p:spPr bwMode="auto">
          <a:xfrm>
            <a:off x="250825" y="3933825"/>
            <a:ext cx="19050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800" b="1" dirty="0" smtClean="0">
                <a:latin typeface="+mn-ea"/>
                <a:ea typeface="+mn-ea"/>
                <a:cs typeface="+mn-cs"/>
              </a:rPr>
              <a:t>군집 중심을 </a:t>
            </a:r>
            <a:endParaRPr lang="en-US" altLang="ko-KR" sz="1800" b="1" dirty="0" smtClean="0">
              <a:latin typeface="+mn-ea"/>
              <a:ea typeface="+mn-ea"/>
              <a:cs typeface="+mn-cs"/>
            </a:endParaRPr>
          </a:p>
          <a:p>
            <a:pPr algn="ctr"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800" b="1" dirty="0" smtClean="0">
                <a:latin typeface="+mn-ea"/>
                <a:ea typeface="+mn-ea"/>
                <a:cs typeface="+mn-cs"/>
              </a:rPr>
              <a:t>군집 평균위치로 </a:t>
            </a:r>
            <a:endParaRPr lang="en-US" altLang="ko-KR" sz="1800" b="1" dirty="0" smtClean="0">
              <a:latin typeface="+mn-ea"/>
              <a:ea typeface="+mn-ea"/>
              <a:cs typeface="+mn-cs"/>
            </a:endParaRPr>
          </a:p>
          <a:p>
            <a:pPr algn="ctr" fontAlgn="auto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1800" b="1" dirty="0" smtClean="0">
                <a:latin typeface="+mn-ea"/>
                <a:ea typeface="+mn-ea"/>
                <a:cs typeface="+mn-cs"/>
              </a:rPr>
              <a:t>변</a:t>
            </a:r>
            <a:r>
              <a:rPr lang="ko-KR" altLang="en-US" sz="1800" b="1" dirty="0">
                <a:latin typeface="+mn-ea"/>
                <a:ea typeface="+mn-ea"/>
                <a:cs typeface="+mn-cs"/>
              </a:rPr>
              <a:t>경</a:t>
            </a:r>
            <a:endParaRPr lang="en-US" altLang="ko-KR" sz="1800" b="1" dirty="0">
              <a:latin typeface="+mn-ea"/>
              <a:ea typeface="+mn-ea"/>
              <a:cs typeface="+mn-cs"/>
            </a:endParaRPr>
          </a:p>
        </p:txBody>
      </p:sp>
      <p:grpSp>
        <p:nvGrpSpPr>
          <p:cNvPr id="89119" name="Group 37"/>
          <p:cNvGrpSpPr>
            <a:grpSpLocks/>
          </p:cNvGrpSpPr>
          <p:nvPr/>
        </p:nvGrpSpPr>
        <p:grpSpPr bwMode="auto">
          <a:xfrm>
            <a:off x="2819400" y="3886200"/>
            <a:ext cx="685800" cy="533400"/>
            <a:chOff x="192" y="1824"/>
            <a:chExt cx="432" cy="336"/>
          </a:xfrm>
        </p:grpSpPr>
        <p:sp>
          <p:nvSpPr>
            <p:cNvPr id="89127" name="Oval 38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 sz="1800">
                <a:solidFill>
                  <a:srgbClr val="292929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89128" name="Text Box 39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solidFill>
                    <a:srgbClr val="292929"/>
                  </a:solidFill>
                  <a:latin typeface="돋움" pitchFamily="50" charset="-127"/>
                  <a:ea typeface="돋움" pitchFamily="50" charset="-127"/>
                </a:rPr>
                <a:t>k</a:t>
              </a:r>
              <a:r>
                <a:rPr lang="en-US" altLang="ko-KR" sz="1800" baseline="-25000">
                  <a:solidFill>
                    <a:srgbClr val="292929"/>
                  </a:solidFill>
                  <a:latin typeface="돋움" pitchFamily="50" charset="-127"/>
                  <a:ea typeface="돋움" pitchFamily="50" charset="-127"/>
                </a:rPr>
                <a:t>2</a:t>
              </a:r>
            </a:p>
          </p:txBody>
        </p:sp>
      </p:grpSp>
      <p:grpSp>
        <p:nvGrpSpPr>
          <p:cNvPr id="89120" name="Group 40"/>
          <p:cNvGrpSpPr>
            <a:grpSpLocks/>
          </p:cNvGrpSpPr>
          <p:nvPr/>
        </p:nvGrpSpPr>
        <p:grpSpPr bwMode="auto">
          <a:xfrm>
            <a:off x="6477000" y="2133600"/>
            <a:ext cx="685800" cy="533400"/>
            <a:chOff x="192" y="1824"/>
            <a:chExt cx="432" cy="336"/>
          </a:xfrm>
        </p:grpSpPr>
        <p:sp>
          <p:nvSpPr>
            <p:cNvPr id="89125" name="Oval 4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 sz="1800">
                <a:solidFill>
                  <a:srgbClr val="292929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89126" name="Text Box 4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solidFill>
                    <a:srgbClr val="292929"/>
                  </a:solidFill>
                  <a:latin typeface="돋움" pitchFamily="50" charset="-127"/>
                  <a:ea typeface="돋움" pitchFamily="50" charset="-127"/>
                </a:rPr>
                <a:t>k</a:t>
              </a:r>
              <a:r>
                <a:rPr lang="en-US" altLang="ko-KR" sz="1800" baseline="-25000">
                  <a:solidFill>
                    <a:srgbClr val="292929"/>
                  </a:solidFill>
                  <a:latin typeface="돋움" pitchFamily="50" charset="-127"/>
                  <a:ea typeface="돋움" pitchFamily="50" charset="-127"/>
                </a:rPr>
                <a:t>1</a:t>
              </a:r>
            </a:p>
          </p:txBody>
        </p:sp>
      </p:grpSp>
      <p:grpSp>
        <p:nvGrpSpPr>
          <p:cNvPr id="89121" name="Group 43"/>
          <p:cNvGrpSpPr>
            <a:grpSpLocks/>
          </p:cNvGrpSpPr>
          <p:nvPr/>
        </p:nvGrpSpPr>
        <p:grpSpPr bwMode="auto">
          <a:xfrm>
            <a:off x="6096000" y="4343400"/>
            <a:ext cx="685800" cy="533400"/>
            <a:chOff x="192" y="1824"/>
            <a:chExt cx="432" cy="336"/>
          </a:xfrm>
        </p:grpSpPr>
        <p:sp>
          <p:nvSpPr>
            <p:cNvPr id="89123" name="Oval 4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ko-KR" altLang="en-US" sz="1800">
                <a:solidFill>
                  <a:srgbClr val="292929"/>
                </a:solidFill>
                <a:latin typeface="돋움" pitchFamily="50" charset="-127"/>
                <a:ea typeface="돋움" pitchFamily="50" charset="-127"/>
              </a:endParaRPr>
            </a:p>
          </p:txBody>
        </p:sp>
        <p:sp>
          <p:nvSpPr>
            <p:cNvPr id="89124" name="Text Box 4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latinLnBrk="1">
                <a:spcBef>
                  <a:spcPct val="20000"/>
                </a:spcBef>
                <a:buFont typeface="Arial" pitchFamily="34" charset="0"/>
                <a:buChar char="•"/>
                <a:defRPr sz="32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itchFamily="34" charset="0"/>
                <a:buChar char="–"/>
                <a:defRPr sz="28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itchFamily="34" charset="0"/>
                <a:buChar char="–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 latinLnBrk="1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sz="200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latinLnBrk="0">
                <a:spcBef>
                  <a:spcPct val="50000"/>
                </a:spcBef>
                <a:buFontTx/>
                <a:buNone/>
              </a:pPr>
              <a:r>
                <a:rPr lang="en-US" altLang="ko-KR" sz="1800">
                  <a:solidFill>
                    <a:srgbClr val="292929"/>
                  </a:solidFill>
                  <a:latin typeface="돋움" pitchFamily="50" charset="-127"/>
                  <a:ea typeface="돋움" pitchFamily="50" charset="-127"/>
                </a:rPr>
                <a:t>k</a:t>
              </a:r>
              <a:r>
                <a:rPr lang="en-US" altLang="ko-KR" sz="1800" baseline="-25000">
                  <a:solidFill>
                    <a:srgbClr val="292929"/>
                  </a:solidFill>
                  <a:latin typeface="돋움" pitchFamily="50" charset="-127"/>
                  <a:ea typeface="돋움" pitchFamily="50" charset="-127"/>
                </a:rPr>
                <a:t>3</a:t>
              </a:r>
            </a:p>
          </p:txBody>
        </p:sp>
      </p:grpSp>
      <p:sp>
        <p:nvSpPr>
          <p:cNvPr id="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98525" y="409575"/>
            <a:ext cx="7345363" cy="355600"/>
          </a:xfrm>
        </p:spPr>
        <p:txBody>
          <a:bodyPr/>
          <a:lstStyle/>
          <a:p>
            <a:r>
              <a:rPr lang="ko-KR" altLang="en-US" sz="2800" b="1" smtClean="0"/>
              <a:t>군집화 알고리즘 </a:t>
            </a:r>
            <a:r>
              <a:rPr lang="en-US" altLang="ko-KR" sz="2800" b="1" smtClean="0"/>
              <a:t>: K-means </a:t>
            </a:r>
            <a:r>
              <a:rPr lang="ko-KR" altLang="en-US" sz="2800" b="1" smtClean="0"/>
              <a:t>실행과정 </a:t>
            </a:r>
            <a:r>
              <a:rPr lang="en-US" altLang="ko-KR" sz="2800" b="1" smtClean="0"/>
              <a:t>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64096"/>
          </a:xfrm>
        </p:spPr>
        <p:txBody>
          <a:bodyPr>
            <a:normAutofit/>
          </a:bodyPr>
          <a:lstStyle/>
          <a:p>
            <a:r>
              <a:rPr lang="ko-KR" altLang="en-US" sz="2800" b="1" dirty="0" smtClean="0"/>
              <a:t>군집화 알고리즘 </a:t>
            </a:r>
            <a:r>
              <a:rPr lang="en-US" altLang="ko-KR" sz="2800" b="1" dirty="0" smtClean="0"/>
              <a:t>: K-means </a:t>
            </a:r>
            <a:r>
              <a:rPr lang="ko-KR" altLang="en-US" sz="2800" b="1" dirty="0" smtClean="0"/>
              <a:t>알고리즘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 txBox="1">
                <a:spLocks/>
              </p:cNvSpPr>
              <p:nvPr/>
            </p:nvSpPr>
            <p:spPr>
              <a:xfrm>
                <a:off x="457200" y="915988"/>
                <a:ext cx="8382000" cy="5561012"/>
              </a:xfrm>
              <a:prstGeom prst="rect">
                <a:avLst/>
              </a:prstGeom>
            </p:spPr>
            <p:txBody>
              <a:bodyPr/>
              <a:lstStyle>
                <a:lvl1pPr marL="266700" indent="-2667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Font typeface="Wingdings" pitchFamily="2" charset="2"/>
                  <a:buChar char="v"/>
                  <a:defRPr sz="2000">
                    <a:solidFill>
                      <a:schemeClr val="tx1"/>
                    </a:solidFill>
                    <a:latin typeface="Comic Sans MS" pitchFamily="66" charset="0"/>
                    <a:ea typeface="+mn-ea"/>
                    <a:cs typeface="+mn-cs"/>
                  </a:defRPr>
                </a:lvl1pPr>
                <a:lvl2pPr marL="720725" indent="-1905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6633"/>
                  </a:buClr>
                  <a:buFont typeface="Wingdings" pitchFamily="2" charset="2"/>
                  <a:buChar char="§"/>
                  <a:defRPr sz="1700">
                    <a:solidFill>
                      <a:srgbClr val="333300"/>
                    </a:solidFill>
                    <a:latin typeface="Comic Sans MS" pitchFamily="66" charset="0"/>
                    <a:ea typeface="+mn-ea"/>
                  </a:defRPr>
                </a:lvl2pPr>
                <a:lvl3pPr marL="1077913" indent="-177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6600"/>
                  </a:buClr>
                  <a:buFont typeface="Wingdings" pitchFamily="2" charset="2"/>
                  <a:buChar char="§"/>
                  <a:defRPr sz="1500">
                    <a:solidFill>
                      <a:srgbClr val="333300"/>
                    </a:solidFill>
                    <a:latin typeface="Comic Sans MS" pitchFamily="66" charset="0"/>
                    <a:ea typeface="+mn-ea"/>
                  </a:defRPr>
                </a:lvl3pPr>
                <a:lvl4pPr marL="1435100" indent="-177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6600"/>
                  </a:buClr>
                  <a:buFont typeface="Wingdings" pitchFamily="2" charset="2"/>
                  <a:buChar char="Ø"/>
                  <a:defRPr sz="1500">
                    <a:solidFill>
                      <a:schemeClr val="folHlink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379663" indent="-304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5pPr>
                <a:lvl6pPr marL="2836863" indent="-3048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6pPr>
                <a:lvl7pPr marL="3294063" indent="-3048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7pPr>
                <a:lvl8pPr marL="3751263" indent="-3048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8pPr>
                <a:lvl9pPr marL="4208463" indent="-3048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돋움" pitchFamily="50" charset="-127"/>
                    <a:ea typeface="돋움" pitchFamily="50" charset="-127"/>
                  </a:defRPr>
                </a:lvl9pPr>
              </a:lstStyle>
              <a:p>
                <a:pPr latinLnBrk="0">
                  <a:defRPr/>
                </a:pPr>
                <a:r>
                  <a:rPr lang="en-US" altLang="ko-KR" b="0" kern="0" dirty="0" smtClean="0"/>
                  <a:t> </a:t>
                </a:r>
                <a:r>
                  <a:rPr lang="en-US" altLang="ko-KR" b="1" kern="0" dirty="0" smtClean="0">
                    <a:latin typeface="+mn-ea"/>
                  </a:rPr>
                  <a:t>k-means </a:t>
                </a:r>
                <a:r>
                  <a:rPr lang="ko-KR" altLang="en-US" b="1" kern="0" dirty="0" smtClean="0">
                    <a:latin typeface="+mn-ea"/>
                  </a:rPr>
                  <a:t>알고리즘</a:t>
                </a:r>
                <a:endParaRPr lang="en-US" altLang="ko-KR" b="1" kern="0" dirty="0" smtClean="0">
                  <a:latin typeface="+mn-ea"/>
                </a:endParaRPr>
              </a:p>
              <a:p>
                <a:pPr lvl="1" latinLnBrk="0">
                  <a:defRPr/>
                </a:pPr>
                <a14:m>
                  <m:oMath xmlns:m="http://schemas.openxmlformats.org/officeDocument/2006/math">
                    <m:r>
                      <a:rPr lang="en-US" altLang="ko-KR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ko-KR" altLang="en-US" b="0" dirty="0" smtClean="0">
                    <a:solidFill>
                      <a:schemeClr val="tx1"/>
                    </a:solidFill>
                  </a:rPr>
                  <a:t> 번째 </a:t>
                </a:r>
                <a:r>
                  <a:rPr lang="ko-KR" altLang="en-US" b="0" dirty="0">
                    <a:solidFill>
                      <a:schemeClr val="tx1"/>
                    </a:solidFill>
                  </a:rPr>
                  <a:t>클러스터의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중심</a:t>
                </a:r>
                <a:r>
                  <a:rPr lang="ko-KR" altLang="en-US" b="0" dirty="0">
                    <a:solidFill>
                      <a:schemeClr val="tx1"/>
                    </a:solidFill>
                  </a:rPr>
                  <a:t>을 </a:t>
                </a:r>
                <a14:m>
                  <m:oMath xmlns:m="http://schemas.openxmlformats.org/officeDocument/2006/math">
                    <m:r>
                      <a:rPr lang="ko-KR" altLang="en-US" b="0" i="1" dirty="0" smtClean="0">
                        <a:solidFill>
                          <a:schemeClr val="tx1"/>
                        </a:solidFill>
                        <a:latin typeface="Cambria Math"/>
                        <a:sym typeface="Symbol"/>
                      </a:rPr>
                      <m:t></m:t>
                    </m:r>
                    <m:r>
                      <a:rPr lang="en-US" altLang="ko-KR" b="0" i="1" baseline="-25000" dirty="0" err="1" smtClean="0">
                        <a:solidFill>
                          <a:schemeClr val="tx1"/>
                        </a:solidFill>
                        <a:latin typeface="Cambria Math"/>
                        <a:sym typeface="Symbol"/>
                      </a:rPr>
                      <m:t>𝑖</m:t>
                    </m:r>
                  </m:oMath>
                </a14:m>
                <a:r>
                  <a:rPr lang="en-US" altLang="ko-KR" b="0" dirty="0" smtClean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b="0" dirty="0">
                    <a:solidFill>
                      <a:schemeClr val="tx1"/>
                    </a:solidFill>
                  </a:rPr>
                  <a:t>클러스터에 속하는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점의 </a:t>
                </a:r>
                <a:r>
                  <a:rPr lang="ko-KR" altLang="en-US" b="1" dirty="0" smtClean="0">
                    <a:solidFill>
                      <a:schemeClr val="tx1"/>
                    </a:solidFill>
                  </a:rPr>
                  <a:t>집합</a:t>
                </a:r>
                <a:r>
                  <a:rPr lang="en-US" altLang="ko-KR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𝑆</m:t>
                    </m:r>
                    <m:r>
                      <a:rPr lang="en-US" altLang="ko-KR" b="0" i="1" baseline="-25000" dirty="0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ko-KR" altLang="en-US" b="0" dirty="0" smtClean="0">
                    <a:solidFill>
                      <a:schemeClr val="tx1"/>
                    </a:solidFill>
                  </a:rPr>
                  <a:t>을</a:t>
                </a:r>
                <a:r>
                  <a:rPr lang="ko-KR" altLang="en-US" b="0" dirty="0">
                    <a:solidFill>
                      <a:schemeClr val="tx1"/>
                    </a:solidFill>
                  </a:rPr>
                  <a:t> 라고 할 때</a:t>
                </a:r>
                <a:r>
                  <a:rPr lang="en-US" altLang="ko-KR" b="0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b="1" dirty="0">
                    <a:solidFill>
                      <a:schemeClr val="tx1"/>
                    </a:solidFill>
                  </a:rPr>
                  <a:t>전체 </a:t>
                </a:r>
                <a:r>
                  <a:rPr lang="ko-KR" altLang="en-US" b="1" dirty="0" smtClean="0">
                    <a:solidFill>
                      <a:schemeClr val="tx1"/>
                    </a:solidFill>
                  </a:rPr>
                  <a:t>분산 </a:t>
                </a:r>
                <a:endParaRPr lang="en-US" altLang="ko-KR" b="1" dirty="0" smtClean="0">
                  <a:solidFill>
                    <a:schemeClr val="tx1"/>
                  </a:solidFill>
                </a:endParaRPr>
              </a:p>
              <a:p>
                <a:pPr lvl="1" latinLnBrk="0">
                  <a:defRPr/>
                </a:pPr>
                <a:endParaRPr lang="en-US" altLang="ko-KR" b="0" kern="0" dirty="0">
                  <a:solidFill>
                    <a:schemeClr val="tx1"/>
                  </a:solidFill>
                </a:endParaRPr>
              </a:p>
              <a:p>
                <a:pPr lvl="1" latinLnBrk="0">
                  <a:defRPr/>
                </a:pPr>
                <a:endParaRPr lang="en-US" altLang="ko-KR" b="0" kern="0" dirty="0" smtClean="0">
                  <a:solidFill>
                    <a:schemeClr val="tx1"/>
                  </a:solidFill>
                </a:endParaRPr>
              </a:p>
              <a:p>
                <a:pPr lvl="1" latinLnBrk="0">
                  <a:defRPr/>
                </a:pPr>
                <a:r>
                  <a:rPr lang="ko-KR" altLang="en-US" b="1" kern="0" dirty="0" err="1" smtClean="0">
                    <a:solidFill>
                      <a:schemeClr val="tx1"/>
                    </a:solidFill>
                  </a:rPr>
                  <a:t>분산값</a:t>
                </a:r>
                <a:r>
                  <a:rPr lang="ko-KR" altLang="en-US" b="1" kern="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1" i="1" kern="0" dirty="0" smtClean="0">
                        <a:solidFill>
                          <a:schemeClr val="tx1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ko-KR" altLang="en-US" b="0" kern="0" dirty="0" smtClean="0">
                    <a:solidFill>
                      <a:schemeClr val="tx1"/>
                    </a:solidFill>
                  </a:rPr>
                  <a:t>을</a:t>
                </a:r>
                <a:r>
                  <a:rPr lang="en-US" altLang="ko-KR" b="0" kern="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b="1" kern="0" dirty="0" smtClean="0">
                    <a:solidFill>
                      <a:schemeClr val="tx1"/>
                    </a:solidFill>
                  </a:rPr>
                  <a:t>최소화</a:t>
                </a:r>
                <a:r>
                  <a:rPr lang="ko-KR" altLang="en-US" b="0" kern="0" dirty="0" smtClean="0">
                    <a:solidFill>
                      <a:schemeClr val="tx1"/>
                    </a:solidFill>
                  </a:rPr>
                  <a:t>하는 </a:t>
                </a:r>
                <a14:m>
                  <m:oMath xmlns:m="http://schemas.openxmlformats.org/officeDocument/2006/math">
                    <m:r>
                      <a:rPr lang="en-US" altLang="ko-KR" b="0" i="1" kern="0" dirty="0" smtClean="0">
                        <a:solidFill>
                          <a:schemeClr val="tx1"/>
                        </a:solidFill>
                        <a:latin typeface="Cambria Math"/>
                      </a:rPr>
                      <m:t>𝑆</m:t>
                    </m:r>
                    <m:r>
                      <a:rPr lang="en-US" altLang="ko-KR" b="0" i="1" kern="0" baseline="-25000" dirty="0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ko-KR" altLang="en-US" b="0" kern="0" dirty="0" err="1" smtClean="0">
                    <a:solidFill>
                      <a:schemeClr val="tx1"/>
                    </a:solidFill>
                  </a:rPr>
                  <a:t>를</a:t>
                </a:r>
                <a:r>
                  <a:rPr lang="ko-KR" altLang="en-US" b="0" kern="0" dirty="0" smtClean="0">
                    <a:solidFill>
                      <a:schemeClr val="tx1"/>
                    </a:solidFill>
                  </a:rPr>
                  <a:t> 찾는 것이 알고리즘의 목표 </a:t>
                </a:r>
                <a:endParaRPr lang="en-US" altLang="ko-KR" b="0" kern="0" dirty="0" smtClean="0">
                  <a:solidFill>
                    <a:schemeClr val="tx1"/>
                  </a:solidFill>
                </a:endParaRPr>
              </a:p>
              <a:p>
                <a:pPr lvl="1" latinLnBrk="0">
                  <a:defRPr/>
                </a:pPr>
                <a:endParaRPr lang="en-US" altLang="ko-KR" b="0" kern="0" dirty="0">
                  <a:solidFill>
                    <a:schemeClr val="tx1"/>
                  </a:solidFill>
                </a:endParaRPr>
              </a:p>
              <a:p>
                <a:pPr lvl="1" latinLnBrk="0">
                  <a:defRPr/>
                </a:pPr>
                <a:r>
                  <a:rPr lang="ko-KR" altLang="en-US" b="1" kern="0" dirty="0" smtClean="0">
                    <a:solidFill>
                      <a:schemeClr val="tx1"/>
                    </a:solidFill>
                  </a:rPr>
                  <a:t>과정</a:t>
                </a:r>
                <a:r>
                  <a:rPr lang="ko-KR" altLang="en-US" b="0" kern="0" dirty="0" smtClean="0">
                    <a:solidFill>
                      <a:schemeClr val="tx1"/>
                    </a:solidFill>
                  </a:rPr>
                  <a:t> </a:t>
                </a:r>
                <a:endParaRPr lang="en-US" altLang="ko-KR" b="0" kern="0" dirty="0" smtClean="0">
                  <a:solidFill>
                    <a:schemeClr val="tx1"/>
                  </a:solidFill>
                </a:endParaRPr>
              </a:p>
              <a:p>
                <a:pPr marL="1243013" lvl="2" indent="-342900" latinLnBrk="0">
                  <a:buClrTx/>
                  <a:buFont typeface="+mj-lt"/>
                  <a:buAutoNum type="arabicPeriod"/>
                  <a:defRPr/>
                </a:pPr>
                <a:r>
                  <a:rPr lang="ko-KR" altLang="en-US" b="0" dirty="0">
                    <a:solidFill>
                      <a:schemeClr val="tx1"/>
                    </a:solidFill>
                  </a:rPr>
                  <a:t>우선 초기의 </a:t>
                </a:r>
                <a:r>
                  <a:rPr lang="ko-KR" altLang="en-US" b="0" dirty="0" smtClean="0">
                    <a:solidFill>
                      <a:schemeClr val="tx1"/>
                    </a:solidFill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b="0" i="1" dirty="0" smtClean="0">
                        <a:solidFill>
                          <a:schemeClr val="tx1"/>
                        </a:solidFill>
                        <a:latin typeface="Cambria Math"/>
                        <a:sym typeface="Symbol"/>
                      </a:rPr>
                      <m:t></m:t>
                    </m:r>
                    <m:r>
                      <a:rPr lang="en-US" altLang="ko-KR" b="0" i="1" baseline="-25000" dirty="0" err="1" smtClean="0">
                        <a:solidFill>
                          <a:schemeClr val="tx1"/>
                        </a:solidFill>
                        <a:latin typeface="Cambria Math"/>
                        <a:sym typeface="Symbol"/>
                      </a:rPr>
                      <m:t>𝑖</m:t>
                    </m:r>
                  </m:oMath>
                </a14:m>
                <a:r>
                  <a:rPr lang="en-US" altLang="ko-KR" b="0" baseline="-25000" dirty="0" smtClean="0">
                    <a:solidFill>
                      <a:schemeClr val="tx1"/>
                    </a:solidFill>
                    <a:sym typeface="Symbol"/>
                  </a:rPr>
                  <a:t> </a:t>
                </a:r>
                <a:r>
                  <a:rPr lang="ko-KR" altLang="en-US" b="0" dirty="0" smtClean="0">
                    <a:solidFill>
                      <a:schemeClr val="tx1"/>
                    </a:solidFill>
                  </a:rPr>
                  <a:t>를 </a:t>
                </a:r>
                <a:r>
                  <a:rPr lang="ko-KR" altLang="en-US" b="0" dirty="0">
                    <a:solidFill>
                      <a:schemeClr val="tx1"/>
                    </a:solidFill>
                  </a:rPr>
                  <a:t>임의로 </a:t>
                </a:r>
                <a:r>
                  <a:rPr lang="ko-KR" altLang="en-US" b="0" dirty="0" smtClean="0">
                    <a:solidFill>
                      <a:schemeClr val="tx1"/>
                    </a:solidFill>
                  </a:rPr>
                  <a:t>설정</a:t>
                </a:r>
                <a:endParaRPr lang="en-US" altLang="ko-KR" b="0" dirty="0" smtClean="0">
                  <a:solidFill>
                    <a:schemeClr val="tx1"/>
                  </a:solidFill>
                </a:endParaRPr>
              </a:p>
              <a:p>
                <a:pPr marL="1243013" lvl="2" indent="-342900" latinLnBrk="0">
                  <a:buClrTx/>
                  <a:buFont typeface="+mj-lt"/>
                  <a:buAutoNum type="arabicPeriod"/>
                  <a:defRPr/>
                </a:pPr>
                <a:r>
                  <a:rPr lang="ko-KR" altLang="en-US" b="0" kern="0" dirty="0" smtClean="0">
                    <a:solidFill>
                      <a:schemeClr val="tx1"/>
                    </a:solidFill>
                  </a:rPr>
                  <a:t>다음 두 단계를 클러스터가 변하지 않을 때까지 반복 </a:t>
                </a:r>
                <a:endParaRPr lang="en-US" altLang="ko-KR" b="0" kern="0" dirty="0" smtClean="0">
                  <a:solidFill>
                    <a:schemeClr val="tx1"/>
                  </a:solidFill>
                </a:endParaRPr>
              </a:p>
              <a:p>
                <a:pPr marL="1657350" lvl="3" indent="-400050">
                  <a:buFont typeface="+mj-lt"/>
                  <a:buAutoNum type="romanUcPeriod"/>
                  <a:defRPr/>
                </a:pPr>
                <a:r>
                  <a:rPr lang="ko-KR" altLang="en-US" sz="1400" b="1" dirty="0">
                    <a:solidFill>
                      <a:schemeClr val="tx1"/>
                    </a:solidFill>
                  </a:rPr>
                  <a:t>클러스터 설정</a:t>
                </a:r>
                <a:r>
                  <a:rPr lang="en-US" altLang="ko-KR" sz="1400" b="0" dirty="0">
                    <a:solidFill>
                      <a:schemeClr val="tx1"/>
                    </a:solidFill>
                  </a:rPr>
                  <a:t>: </a:t>
                </a:r>
                <a:r>
                  <a:rPr lang="ko-KR" altLang="en-US" sz="1400" b="0" dirty="0">
                    <a:solidFill>
                      <a:schemeClr val="tx1"/>
                    </a:solidFill>
                  </a:rPr>
                  <a:t>각 점에 대해</a:t>
                </a:r>
                <a:r>
                  <a:rPr lang="en-US" altLang="ko-KR" sz="1400" b="0" dirty="0">
                    <a:solidFill>
                      <a:schemeClr val="tx1"/>
                    </a:solidFill>
                  </a:rPr>
                  <a:t>, </a:t>
                </a:r>
                <a:r>
                  <a:rPr lang="ko-KR" altLang="en-US" sz="1400" b="0" dirty="0">
                    <a:solidFill>
                      <a:schemeClr val="tx1"/>
                    </a:solidFill>
                  </a:rPr>
                  <a:t>그 점에서 가장 가까운 클러스터를 찾아 배당한다</a:t>
                </a:r>
                <a:r>
                  <a:rPr lang="en-US" altLang="ko-KR" sz="1400" b="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1657350" lvl="3" indent="-400050">
                  <a:buFont typeface="+mj-lt"/>
                  <a:buAutoNum type="romanUcPeriod"/>
                  <a:defRPr/>
                </a:pPr>
                <a:r>
                  <a:rPr lang="ko-KR" altLang="en-US" sz="1400" b="1" dirty="0">
                    <a:solidFill>
                      <a:schemeClr val="tx1"/>
                    </a:solidFill>
                  </a:rPr>
                  <a:t>클러스터 중심 재조정</a:t>
                </a:r>
                <a:r>
                  <a:rPr lang="en-US" altLang="ko-KR" sz="1400" b="0" dirty="0">
                    <a:solidFill>
                      <a:schemeClr val="tx1"/>
                    </a:solidFill>
                  </a:rPr>
                  <a:t>: </a:t>
                </a:r>
                <a:r>
                  <a:rPr lang="ko-KR" altLang="en-US" sz="1400" b="0" dirty="0" smtClean="0">
                    <a:solidFill>
                      <a:schemeClr val="tx1"/>
                    </a:solidFill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1400" b="0" i="1" dirty="0" smtClean="0">
                        <a:solidFill>
                          <a:schemeClr val="tx1"/>
                        </a:solidFill>
                        <a:latin typeface="Cambria Math"/>
                        <a:sym typeface="Symbol"/>
                      </a:rPr>
                      <m:t></m:t>
                    </m:r>
                    <m:r>
                      <a:rPr lang="en-US" altLang="ko-KR" sz="1400" b="0" i="1" baseline="-25000" dirty="0" err="1" smtClean="0">
                        <a:solidFill>
                          <a:schemeClr val="tx1"/>
                        </a:solidFill>
                        <a:latin typeface="Cambria Math"/>
                        <a:sym typeface="Symbol"/>
                      </a:rPr>
                      <m:t>𝑖</m:t>
                    </m:r>
                  </m:oMath>
                </a14:m>
                <a:r>
                  <a:rPr lang="ko-KR" altLang="en-US" sz="1400" b="0" dirty="0" err="1" smtClean="0">
                    <a:solidFill>
                      <a:schemeClr val="tx1"/>
                    </a:solidFill>
                  </a:rPr>
                  <a:t>를</a:t>
                </a:r>
                <a:r>
                  <a:rPr lang="ko-KR" altLang="en-US" sz="1400" b="0" dirty="0" smtClean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400" b="0" dirty="0">
                    <a:solidFill>
                      <a:schemeClr val="tx1"/>
                    </a:solidFill>
                  </a:rPr>
                  <a:t>각 클러스터에 있는 점들의 평균값으로 재설정해준다</a:t>
                </a:r>
                <a:r>
                  <a:rPr lang="en-US" altLang="ko-KR" b="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6" latinLnBrk="0">
                  <a:defRPr/>
                </a:pPr>
                <a:endParaRPr lang="en-US" altLang="ko-KR" b="0" kern="0" dirty="0" smtClean="0">
                  <a:solidFill>
                    <a:schemeClr val="tx1"/>
                  </a:solidFill>
                </a:endParaRPr>
              </a:p>
              <a:p>
                <a:pPr lvl="1" latinLnBrk="0">
                  <a:defRPr/>
                </a:pPr>
                <a:r>
                  <a:rPr lang="ko-KR" altLang="en-US" b="1" kern="0" dirty="0" smtClean="0">
                    <a:solidFill>
                      <a:schemeClr val="tx1"/>
                    </a:solidFill>
                  </a:rPr>
                  <a:t>특성</a:t>
                </a:r>
                <a:endParaRPr lang="en-US" altLang="ko-KR" b="1" kern="0" dirty="0" smtClean="0">
                  <a:solidFill>
                    <a:schemeClr val="tx1"/>
                  </a:solidFill>
                </a:endParaRPr>
              </a:p>
              <a:p>
                <a:pPr lvl="2" latinLnBrk="0">
                  <a:buClrTx/>
                  <a:defRPr/>
                </a:pPr>
                <a:r>
                  <a:rPr lang="ko-KR" altLang="en-US" b="1" kern="0" dirty="0" smtClean="0">
                    <a:solidFill>
                      <a:schemeClr val="tx1"/>
                    </a:solidFill>
                  </a:rPr>
                  <a:t>군집의 개수</a:t>
                </a:r>
                <a:r>
                  <a:rPr lang="ko-KR" altLang="en-US" kern="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ko-KR" kern="0" dirty="0" smtClean="0">
                    <a:solidFill>
                      <a:schemeClr val="tx1"/>
                    </a:solidFill>
                    <a:latin typeface="+mn-ea"/>
                  </a:rPr>
                  <a:t>k</a:t>
                </a:r>
                <a:r>
                  <a:rPr lang="ko-KR" altLang="en-US" kern="0" dirty="0" smtClean="0">
                    <a:solidFill>
                      <a:schemeClr val="tx1"/>
                    </a:solidFill>
                  </a:rPr>
                  <a:t>는 </a:t>
                </a:r>
                <a:r>
                  <a:rPr lang="ko-KR" altLang="en-US" b="1" kern="0" dirty="0" smtClean="0">
                    <a:solidFill>
                      <a:schemeClr val="tx1"/>
                    </a:solidFill>
                  </a:rPr>
                  <a:t>미리 지정</a:t>
                </a:r>
                <a:r>
                  <a:rPr lang="ko-KR" altLang="en-US" kern="0" dirty="0" smtClean="0">
                    <a:solidFill>
                      <a:schemeClr val="tx1"/>
                    </a:solidFill>
                  </a:rPr>
                  <a:t> </a:t>
                </a:r>
                <a:endParaRPr lang="en-US" altLang="ko-KR" kern="0" dirty="0" smtClean="0">
                  <a:solidFill>
                    <a:schemeClr val="tx1"/>
                  </a:solidFill>
                </a:endParaRPr>
              </a:p>
              <a:p>
                <a:pPr lvl="2" latinLnBrk="0">
                  <a:buClrTx/>
                  <a:defRPr/>
                </a:pPr>
                <a:r>
                  <a:rPr lang="ko-KR" altLang="en-US" b="1" kern="0" dirty="0" smtClean="0">
                    <a:solidFill>
                      <a:schemeClr val="tx1"/>
                    </a:solidFill>
                  </a:rPr>
                  <a:t>초기 군집 위치</a:t>
                </a:r>
                <a:r>
                  <a:rPr lang="ko-KR" altLang="en-US" b="0" kern="0" dirty="0" smtClean="0">
                    <a:solidFill>
                      <a:schemeClr val="tx1"/>
                    </a:solidFill>
                  </a:rPr>
                  <a:t>에 </a:t>
                </a:r>
                <a:r>
                  <a:rPr lang="ko-KR" altLang="en-US" b="1" kern="0" dirty="0" err="1" smtClean="0">
                    <a:solidFill>
                      <a:schemeClr val="tx1"/>
                    </a:solidFill>
                  </a:rPr>
                  <a:t>민감</a:t>
                </a:r>
                <a:endParaRPr lang="en-US" altLang="ko-KR" b="1" kern="0" dirty="0" smtClean="0">
                  <a:solidFill>
                    <a:schemeClr val="tx1"/>
                  </a:solidFill>
                </a:endParaRPr>
              </a:p>
              <a:p>
                <a:pPr lvl="2" latinLnBrk="0">
                  <a:defRPr/>
                </a:pPr>
                <a:endParaRPr lang="en-US" altLang="ko-KR" b="0" kern="0" dirty="0" smtClean="0"/>
              </a:p>
              <a:p>
                <a:pPr lvl="1" latinLnBrk="0">
                  <a:defRPr/>
                </a:pPr>
                <a:endParaRPr lang="en-US" altLang="ko-KR" b="0" kern="0" dirty="0" smtClean="0"/>
              </a:p>
              <a:p>
                <a:pPr lvl="3" latinLnBrk="0">
                  <a:defRPr/>
                </a:pPr>
                <a:endParaRPr lang="en-US" altLang="ko-KR" b="0" kern="0" dirty="0" smtClean="0"/>
              </a:p>
              <a:p>
                <a:pPr lvl="1" latinLnBrk="0">
                  <a:defRPr/>
                </a:pPr>
                <a:endParaRPr lang="en-US" altLang="ko-KR" b="0" kern="0" dirty="0" smtClean="0"/>
              </a:p>
            </p:txBody>
          </p:sp>
        </mc:Choice>
        <mc:Fallback xmlns="">
          <p:sp>
            <p:nvSpPr>
              <p:cNvPr id="3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15988"/>
                <a:ext cx="8382000" cy="5561012"/>
              </a:xfrm>
              <a:prstGeom prst="rect">
                <a:avLst/>
              </a:prstGeom>
              <a:blipFill rotWithShape="0">
                <a:blip r:embed="rId2"/>
                <a:stretch>
                  <a:fillRect l="-655" t="-657" r="-1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132" name="Picture 2" descr="V = \sum_{i=1}^{k} \sum_{j \in S_i} |x_j - \mu_i |^2 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1854200"/>
            <a:ext cx="17145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537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dirty="0" smtClean="0"/>
              <a:t>군집화 알고리즘 </a:t>
            </a:r>
            <a:r>
              <a:rPr lang="en-US" altLang="ko-KR" dirty="0" smtClean="0"/>
              <a:t>: </a:t>
            </a:r>
            <a:r>
              <a:rPr lang="en-US" altLang="ko-KR" dirty="0"/>
              <a:t>K-means </a:t>
            </a:r>
            <a:r>
              <a:rPr lang="ko-KR" altLang="en-US" dirty="0"/>
              <a:t>알고리즘</a:t>
            </a:r>
            <a:endParaRPr lang="ko-KR" altLang="en-US" dirty="0" smtClean="0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5327650"/>
          </a:xfrm>
        </p:spPr>
        <p:txBody>
          <a:bodyPr/>
          <a:lstStyle/>
          <a:p>
            <a:r>
              <a:rPr lang="ko-KR" altLang="en-US" b="1" smtClean="0"/>
              <a:t>초기 중심값에 대해 민감한 군집화 결과 </a:t>
            </a:r>
          </a:p>
        </p:txBody>
      </p:sp>
      <p:sp>
        <p:nvSpPr>
          <p:cNvPr id="91140" name="직사각형 1"/>
          <p:cNvSpPr>
            <a:spLocks noChangeArrowheads="1"/>
          </p:cNvSpPr>
          <p:nvPr/>
        </p:nvSpPr>
        <p:spPr bwMode="auto">
          <a:xfrm>
            <a:off x="4500563" y="6642100"/>
            <a:ext cx="45720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 latinLnBrk="1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/>
            <a:r>
              <a:rPr lang="en-US" altLang="en-US" sz="800"/>
              <a:t>https://sites.google.com/site/myecodriving/k-means-ju-lei-fen-xi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4408488"/>
            <a:ext cx="7658100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8" y="1989138"/>
            <a:ext cx="7635875" cy="217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타원 2"/>
          <p:cNvSpPr/>
          <p:nvPr/>
        </p:nvSpPr>
        <p:spPr>
          <a:xfrm>
            <a:off x="8820150" y="6453188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marL="342900" indent="-342900" fontAlgn="auto">
              <a:spcAft>
                <a:spcPts val="0"/>
              </a:spcAft>
              <a:defRPr/>
            </a:pPr>
            <a:r>
              <a:rPr lang="ko-KR" altLang="en-US" dirty="0" err="1"/>
              <a:t>결정트리</a:t>
            </a:r>
            <a:r>
              <a:rPr lang="en-US" altLang="ko-KR" dirty="0"/>
              <a:t> </a:t>
            </a:r>
            <a:r>
              <a:rPr lang="ko-KR" altLang="en-US"/>
              <a:t>학습 알고리즘</a:t>
            </a:r>
            <a:endParaRPr lang="en-US" altLang="ko-KR" dirty="0" smtClean="0"/>
          </a:p>
        </p:txBody>
      </p:sp>
      <p:sp>
        <p:nvSpPr>
          <p:cNvPr id="48131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27650"/>
          </a:xfrm>
        </p:spPr>
        <p:txBody>
          <a:bodyPr/>
          <a:lstStyle/>
          <a:p>
            <a:r>
              <a:rPr lang="ko-KR" altLang="en-US" b="1" smtClean="0"/>
              <a:t>결정</a:t>
            </a:r>
            <a:r>
              <a:rPr lang="en-US" altLang="ko-KR" b="1" smtClean="0"/>
              <a:t> </a:t>
            </a:r>
            <a:r>
              <a:rPr lang="ko-KR" altLang="en-US" b="1" smtClean="0"/>
              <a:t>트리 </a:t>
            </a:r>
            <a:r>
              <a:rPr lang="en-US" altLang="ko-KR" smtClean="0"/>
              <a:t>(decision tree)</a:t>
            </a:r>
          </a:p>
          <a:p>
            <a:pPr lvl="1"/>
            <a:r>
              <a:rPr lang="ko-KR" altLang="en-US" smtClean="0"/>
              <a:t>간단한 트리 </a:t>
            </a:r>
            <a:r>
              <a:rPr lang="en-US" altLang="ko-KR" smtClean="0"/>
              <a:t> </a:t>
            </a:r>
          </a:p>
          <a:p>
            <a:endParaRPr lang="ko-KR" altLang="en-US" smtClean="0"/>
          </a:p>
        </p:txBody>
      </p:sp>
      <p:grpSp>
        <p:nvGrpSpPr>
          <p:cNvPr id="48133" name="그룹 1"/>
          <p:cNvGrpSpPr>
            <a:grpSpLocks/>
          </p:cNvGrpSpPr>
          <p:nvPr/>
        </p:nvGrpSpPr>
        <p:grpSpPr bwMode="auto">
          <a:xfrm>
            <a:off x="2533650" y="3967163"/>
            <a:ext cx="6400800" cy="2514600"/>
            <a:chOff x="1483568" y="2276872"/>
            <a:chExt cx="6400800" cy="2514600"/>
          </a:xfrm>
        </p:grpSpPr>
        <p:sp>
          <p:nvSpPr>
            <p:cNvPr id="28" name="Rectangle 3"/>
            <p:cNvSpPr>
              <a:spLocks noChangeArrowheads="1"/>
            </p:cNvSpPr>
            <p:nvPr/>
          </p:nvSpPr>
          <p:spPr bwMode="auto">
            <a:xfrm>
              <a:off x="3998168" y="2276872"/>
              <a:ext cx="1066800" cy="381000"/>
            </a:xfrm>
            <a:prstGeom prst="rect">
              <a:avLst/>
            </a:prstGeom>
            <a:solidFill>
              <a:srgbClr val="A7FFCF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Comic Sans MS" pitchFamily="66" charset="0"/>
                  <a:ea typeface="HY견고딕" pitchFamily="18" charset="-127"/>
                </a:defRPr>
              </a:lvl1pPr>
              <a:lvl2pPr marL="720725" indent="-190500" eaLnBrk="0" hangingPunct="0">
                <a:spcBef>
                  <a:spcPct val="20000"/>
                </a:spcBef>
                <a:buClr>
                  <a:srgbClr val="666633"/>
                </a:buClr>
                <a:buFont typeface="Wingdings" pitchFamily="2" charset="2"/>
                <a:buChar char="§"/>
                <a:defRPr sz="1700">
                  <a:solidFill>
                    <a:srgbClr val="333300"/>
                  </a:solidFill>
                  <a:latin typeface="Comic Sans MS" pitchFamily="66" charset="0"/>
                  <a:ea typeface="HY견고딕" pitchFamily="18" charset="-127"/>
                </a:defRPr>
              </a:lvl2pPr>
              <a:lvl3pPr marL="1077913" indent="-177800" eaLnBrk="0" hangingPunct="0">
                <a:spcBef>
                  <a:spcPct val="20000"/>
                </a:spcBef>
                <a:buClr>
                  <a:srgbClr val="FF6600"/>
                </a:buClr>
                <a:buFont typeface="Wingdings" pitchFamily="2" charset="2"/>
                <a:buChar char="§"/>
                <a:defRPr sz="1500">
                  <a:solidFill>
                    <a:srgbClr val="333300"/>
                  </a:solidFill>
                  <a:latin typeface="Comic Sans MS" pitchFamily="66" charset="0"/>
                  <a:ea typeface="HY견고딕" pitchFamily="18" charset="-127"/>
                </a:defRPr>
              </a:lvl3pPr>
              <a:lvl4pPr marL="1435100" indent="-177800" eaLnBrk="0" hangingPunct="0">
                <a:spcBef>
                  <a:spcPct val="20000"/>
                </a:spcBef>
                <a:buClr>
                  <a:srgbClr val="996600"/>
                </a:buClr>
                <a:buFont typeface="Wingdings" pitchFamily="2" charset="2"/>
                <a:buChar char="Ø"/>
                <a:defRPr sz="1500">
                  <a:solidFill>
                    <a:schemeClr val="folHlink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379663" indent="-3048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8368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32940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7512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42084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fontAlgn="auto" latinLnBrk="1"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sl-SI" altLang="ko-KR" sz="1600" dirty="0">
                  <a:latin typeface="+mn-ea"/>
                  <a:ea typeface="+mn-ea"/>
                  <a:cs typeface="+mn-cs"/>
                </a:rPr>
                <a:t>Outlook</a:t>
              </a:r>
              <a:endParaRPr lang="en-US" altLang="ko-KR" sz="1600" dirty="0">
                <a:latin typeface="+mn-ea"/>
                <a:ea typeface="+mn-ea"/>
                <a:cs typeface="+mn-cs"/>
              </a:endParaRPr>
            </a:p>
          </p:txBody>
        </p:sp>
        <p:sp>
          <p:nvSpPr>
            <p:cNvPr id="29" name="Rectangle 4"/>
            <p:cNvSpPr>
              <a:spLocks noChangeArrowheads="1"/>
            </p:cNvSpPr>
            <p:nvPr/>
          </p:nvSpPr>
          <p:spPr bwMode="auto">
            <a:xfrm>
              <a:off x="2397968" y="3343672"/>
              <a:ext cx="1066800" cy="381000"/>
            </a:xfrm>
            <a:prstGeom prst="rect">
              <a:avLst/>
            </a:prstGeom>
            <a:solidFill>
              <a:srgbClr val="A7FFCF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Comic Sans MS" pitchFamily="66" charset="0"/>
                  <a:ea typeface="HY견고딕" pitchFamily="18" charset="-127"/>
                </a:defRPr>
              </a:lvl1pPr>
              <a:lvl2pPr marL="720725" indent="-190500" eaLnBrk="0" hangingPunct="0">
                <a:spcBef>
                  <a:spcPct val="20000"/>
                </a:spcBef>
                <a:buClr>
                  <a:srgbClr val="666633"/>
                </a:buClr>
                <a:buFont typeface="Wingdings" pitchFamily="2" charset="2"/>
                <a:buChar char="§"/>
                <a:defRPr sz="1700">
                  <a:solidFill>
                    <a:srgbClr val="333300"/>
                  </a:solidFill>
                  <a:latin typeface="Comic Sans MS" pitchFamily="66" charset="0"/>
                  <a:ea typeface="HY견고딕" pitchFamily="18" charset="-127"/>
                </a:defRPr>
              </a:lvl2pPr>
              <a:lvl3pPr marL="1077913" indent="-177800" eaLnBrk="0" hangingPunct="0">
                <a:spcBef>
                  <a:spcPct val="20000"/>
                </a:spcBef>
                <a:buClr>
                  <a:srgbClr val="FF6600"/>
                </a:buClr>
                <a:buFont typeface="Wingdings" pitchFamily="2" charset="2"/>
                <a:buChar char="§"/>
                <a:defRPr sz="1500">
                  <a:solidFill>
                    <a:srgbClr val="333300"/>
                  </a:solidFill>
                  <a:latin typeface="Comic Sans MS" pitchFamily="66" charset="0"/>
                  <a:ea typeface="HY견고딕" pitchFamily="18" charset="-127"/>
                </a:defRPr>
              </a:lvl3pPr>
              <a:lvl4pPr marL="1435100" indent="-177800" eaLnBrk="0" hangingPunct="0">
                <a:spcBef>
                  <a:spcPct val="20000"/>
                </a:spcBef>
                <a:buClr>
                  <a:srgbClr val="996600"/>
                </a:buClr>
                <a:buFont typeface="Wingdings" pitchFamily="2" charset="2"/>
                <a:buChar char="Ø"/>
                <a:defRPr sz="1500">
                  <a:solidFill>
                    <a:schemeClr val="folHlink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379663" indent="-3048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8368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32940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7512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42084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fontAlgn="auto" latinLnBrk="1"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sl-SI" altLang="ko-KR" sz="1600">
                  <a:latin typeface="+mn-ea"/>
                  <a:ea typeface="+mn-ea"/>
                  <a:cs typeface="+mn-cs"/>
                </a:rPr>
                <a:t>Humidity</a:t>
              </a:r>
              <a:endParaRPr lang="en-US" altLang="ko-KR" sz="1600"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0" name="Rectangle 5"/>
            <p:cNvSpPr>
              <a:spLocks noChangeArrowheads="1"/>
            </p:cNvSpPr>
            <p:nvPr/>
          </p:nvSpPr>
          <p:spPr bwMode="auto">
            <a:xfrm>
              <a:off x="5826968" y="3343672"/>
              <a:ext cx="1066800" cy="381000"/>
            </a:xfrm>
            <a:prstGeom prst="rect">
              <a:avLst/>
            </a:prstGeom>
            <a:solidFill>
              <a:srgbClr val="A7FFCF"/>
            </a:solidFill>
            <a:ln>
              <a:noFill/>
            </a:ln>
            <a:effectLst/>
            <a:ex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Comic Sans MS" pitchFamily="66" charset="0"/>
                  <a:ea typeface="HY견고딕" pitchFamily="18" charset="-127"/>
                </a:defRPr>
              </a:lvl1pPr>
              <a:lvl2pPr marL="720725" indent="-190500" eaLnBrk="0" hangingPunct="0">
                <a:spcBef>
                  <a:spcPct val="20000"/>
                </a:spcBef>
                <a:buClr>
                  <a:srgbClr val="666633"/>
                </a:buClr>
                <a:buFont typeface="Wingdings" pitchFamily="2" charset="2"/>
                <a:buChar char="§"/>
                <a:defRPr sz="1700">
                  <a:solidFill>
                    <a:srgbClr val="333300"/>
                  </a:solidFill>
                  <a:latin typeface="Comic Sans MS" pitchFamily="66" charset="0"/>
                  <a:ea typeface="HY견고딕" pitchFamily="18" charset="-127"/>
                </a:defRPr>
              </a:lvl2pPr>
              <a:lvl3pPr marL="1077913" indent="-177800" eaLnBrk="0" hangingPunct="0">
                <a:spcBef>
                  <a:spcPct val="20000"/>
                </a:spcBef>
                <a:buClr>
                  <a:srgbClr val="FF6600"/>
                </a:buClr>
                <a:buFont typeface="Wingdings" pitchFamily="2" charset="2"/>
                <a:buChar char="§"/>
                <a:defRPr sz="1500">
                  <a:solidFill>
                    <a:srgbClr val="333300"/>
                  </a:solidFill>
                  <a:latin typeface="Comic Sans MS" pitchFamily="66" charset="0"/>
                  <a:ea typeface="HY견고딕" pitchFamily="18" charset="-127"/>
                </a:defRPr>
              </a:lvl3pPr>
              <a:lvl4pPr marL="1435100" indent="-177800" eaLnBrk="0" hangingPunct="0">
                <a:spcBef>
                  <a:spcPct val="20000"/>
                </a:spcBef>
                <a:buClr>
                  <a:srgbClr val="996600"/>
                </a:buClr>
                <a:buFont typeface="Wingdings" pitchFamily="2" charset="2"/>
                <a:buChar char="Ø"/>
                <a:defRPr sz="1500">
                  <a:solidFill>
                    <a:schemeClr val="folHlink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379663" indent="-3048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8368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32940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7512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42084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fontAlgn="auto" latinLnBrk="1"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sl-SI" altLang="ko-KR" sz="1600" b="1" dirty="0" smtClean="0">
                  <a:latin typeface="+mn-ea"/>
                  <a:ea typeface="+mn-ea"/>
                  <a:cs typeface="+mn-cs"/>
                </a:rPr>
                <a:t>Wind</a:t>
              </a:r>
              <a:endParaRPr lang="en-US" altLang="ko-KR" sz="1600" b="1" dirty="0"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3998168" y="3343672"/>
              <a:ext cx="1066800" cy="381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Comic Sans MS" pitchFamily="66" charset="0"/>
                  <a:ea typeface="HY견고딕" pitchFamily="18" charset="-127"/>
                </a:defRPr>
              </a:lvl1pPr>
              <a:lvl2pPr marL="720725" indent="-190500" eaLnBrk="0" hangingPunct="0">
                <a:spcBef>
                  <a:spcPct val="20000"/>
                </a:spcBef>
                <a:buClr>
                  <a:srgbClr val="666633"/>
                </a:buClr>
                <a:buFont typeface="Wingdings" pitchFamily="2" charset="2"/>
                <a:buChar char="§"/>
                <a:defRPr sz="1700">
                  <a:solidFill>
                    <a:srgbClr val="333300"/>
                  </a:solidFill>
                  <a:latin typeface="Comic Sans MS" pitchFamily="66" charset="0"/>
                  <a:ea typeface="HY견고딕" pitchFamily="18" charset="-127"/>
                </a:defRPr>
              </a:lvl2pPr>
              <a:lvl3pPr marL="1077913" indent="-177800" eaLnBrk="0" hangingPunct="0">
                <a:spcBef>
                  <a:spcPct val="20000"/>
                </a:spcBef>
                <a:buClr>
                  <a:srgbClr val="FF6600"/>
                </a:buClr>
                <a:buFont typeface="Wingdings" pitchFamily="2" charset="2"/>
                <a:buChar char="§"/>
                <a:defRPr sz="1500">
                  <a:solidFill>
                    <a:srgbClr val="333300"/>
                  </a:solidFill>
                  <a:latin typeface="Comic Sans MS" pitchFamily="66" charset="0"/>
                  <a:ea typeface="HY견고딕" pitchFamily="18" charset="-127"/>
                </a:defRPr>
              </a:lvl3pPr>
              <a:lvl4pPr marL="1435100" indent="-177800" eaLnBrk="0" hangingPunct="0">
                <a:spcBef>
                  <a:spcPct val="20000"/>
                </a:spcBef>
                <a:buClr>
                  <a:srgbClr val="996600"/>
                </a:buClr>
                <a:buFont typeface="Wingdings" pitchFamily="2" charset="2"/>
                <a:buChar char="Ø"/>
                <a:defRPr sz="1500">
                  <a:solidFill>
                    <a:schemeClr val="folHlink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379663" indent="-3048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8368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32940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7512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42084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fontAlgn="auto" latinLnBrk="1"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600" dirty="0" smtClean="0">
                  <a:latin typeface="+mn-ea"/>
                  <a:ea typeface="+mn-ea"/>
                  <a:cs typeface="+mn-cs"/>
                </a:rPr>
                <a:t>Yes</a:t>
              </a:r>
              <a:endParaRPr lang="en-US" altLang="ko-KR" sz="1600" dirty="0"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48138" name="AutoShape 7"/>
            <p:cNvCxnSpPr>
              <a:cxnSpLocks noChangeShapeType="1"/>
              <a:stCxn id="29" idx="0"/>
              <a:endCxn id="28" idx="2"/>
            </p:cNvCxnSpPr>
            <p:nvPr/>
          </p:nvCxnSpPr>
          <p:spPr bwMode="auto">
            <a:xfrm flipV="1">
              <a:off x="2931368" y="2657872"/>
              <a:ext cx="1600200" cy="6858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39" name="AutoShape 8"/>
            <p:cNvCxnSpPr>
              <a:cxnSpLocks noChangeShapeType="1"/>
              <a:stCxn id="30" idx="0"/>
              <a:endCxn id="28" idx="2"/>
            </p:cNvCxnSpPr>
            <p:nvPr/>
          </p:nvCxnSpPr>
          <p:spPr bwMode="auto">
            <a:xfrm flipH="1" flipV="1">
              <a:off x="4531568" y="2657872"/>
              <a:ext cx="1828800" cy="6858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40" name="AutoShape 9"/>
            <p:cNvCxnSpPr>
              <a:cxnSpLocks noChangeShapeType="1"/>
              <a:stCxn id="31" idx="0"/>
              <a:endCxn id="28" idx="2"/>
            </p:cNvCxnSpPr>
            <p:nvPr/>
          </p:nvCxnSpPr>
          <p:spPr bwMode="auto">
            <a:xfrm flipV="1">
              <a:off x="4531568" y="2657872"/>
              <a:ext cx="0" cy="6858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" name="Text Box 10"/>
            <p:cNvSpPr txBox="1">
              <a:spLocks noChangeArrowheads="1"/>
            </p:cNvSpPr>
            <p:nvPr/>
          </p:nvSpPr>
          <p:spPr bwMode="auto">
            <a:xfrm>
              <a:off x="3236168" y="2810272"/>
              <a:ext cx="752475" cy="3048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Comic Sans MS" pitchFamily="66" charset="0"/>
                  <a:ea typeface="HY견고딕" pitchFamily="18" charset="-127"/>
                </a:defRPr>
              </a:lvl1pPr>
              <a:lvl2pPr marL="720725" indent="-190500" eaLnBrk="0" hangingPunct="0">
                <a:spcBef>
                  <a:spcPct val="20000"/>
                </a:spcBef>
                <a:buClr>
                  <a:srgbClr val="666633"/>
                </a:buClr>
                <a:buFont typeface="Wingdings" pitchFamily="2" charset="2"/>
                <a:buChar char="§"/>
                <a:defRPr sz="1700">
                  <a:solidFill>
                    <a:srgbClr val="333300"/>
                  </a:solidFill>
                  <a:latin typeface="Comic Sans MS" pitchFamily="66" charset="0"/>
                  <a:ea typeface="HY견고딕" pitchFamily="18" charset="-127"/>
                </a:defRPr>
              </a:lvl2pPr>
              <a:lvl3pPr marL="1077913" indent="-177800" eaLnBrk="0" hangingPunct="0">
                <a:spcBef>
                  <a:spcPct val="20000"/>
                </a:spcBef>
                <a:buClr>
                  <a:srgbClr val="FF6600"/>
                </a:buClr>
                <a:buFont typeface="Wingdings" pitchFamily="2" charset="2"/>
                <a:buChar char="§"/>
                <a:defRPr sz="1500">
                  <a:solidFill>
                    <a:srgbClr val="333300"/>
                  </a:solidFill>
                  <a:latin typeface="Comic Sans MS" pitchFamily="66" charset="0"/>
                  <a:ea typeface="HY견고딕" pitchFamily="18" charset="-127"/>
                </a:defRPr>
              </a:lvl3pPr>
              <a:lvl4pPr marL="1435100" indent="-177800" eaLnBrk="0" hangingPunct="0">
                <a:spcBef>
                  <a:spcPct val="20000"/>
                </a:spcBef>
                <a:buClr>
                  <a:srgbClr val="996600"/>
                </a:buClr>
                <a:buFont typeface="Wingdings" pitchFamily="2" charset="2"/>
                <a:buChar char="Ø"/>
                <a:defRPr sz="1500">
                  <a:solidFill>
                    <a:schemeClr val="folHlink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379663" indent="-3048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8368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32940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7512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42084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fontAlgn="auto" latinLnBrk="1"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400" b="1" dirty="0" smtClean="0">
                  <a:solidFill>
                    <a:srgbClr val="0000FF"/>
                  </a:solidFill>
                  <a:latin typeface="+mn-ea"/>
                  <a:ea typeface="+mn-ea"/>
                  <a:cs typeface="+mn-cs"/>
                </a:rPr>
                <a:t>S</a:t>
              </a:r>
              <a:r>
                <a:rPr lang="sl-SI" altLang="ko-KR" sz="1400" b="1" dirty="0" smtClean="0">
                  <a:solidFill>
                    <a:srgbClr val="0000FF"/>
                  </a:solidFill>
                  <a:latin typeface="+mn-ea"/>
                  <a:ea typeface="+mn-ea"/>
                  <a:cs typeface="+mn-cs"/>
                </a:rPr>
                <a:t>unny</a:t>
              </a:r>
              <a:endParaRPr lang="en-US" altLang="ko-KR" sz="1400" b="1" dirty="0">
                <a:solidFill>
                  <a:srgbClr val="0000FF"/>
                </a:solidFill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6" name="Text Box 11"/>
            <p:cNvSpPr txBox="1">
              <a:spLocks noChangeArrowheads="1"/>
            </p:cNvSpPr>
            <p:nvPr/>
          </p:nvSpPr>
          <p:spPr bwMode="auto">
            <a:xfrm>
              <a:off x="4150568" y="2962672"/>
              <a:ext cx="925513" cy="30797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Comic Sans MS" pitchFamily="66" charset="0"/>
                  <a:ea typeface="HY견고딕" pitchFamily="18" charset="-127"/>
                </a:defRPr>
              </a:lvl1pPr>
              <a:lvl2pPr marL="720725" indent="-190500" eaLnBrk="0" hangingPunct="0">
                <a:spcBef>
                  <a:spcPct val="20000"/>
                </a:spcBef>
                <a:buClr>
                  <a:srgbClr val="666633"/>
                </a:buClr>
                <a:buFont typeface="Wingdings" pitchFamily="2" charset="2"/>
                <a:buChar char="§"/>
                <a:defRPr sz="1700">
                  <a:solidFill>
                    <a:srgbClr val="333300"/>
                  </a:solidFill>
                  <a:latin typeface="Comic Sans MS" pitchFamily="66" charset="0"/>
                  <a:ea typeface="HY견고딕" pitchFamily="18" charset="-127"/>
                </a:defRPr>
              </a:lvl2pPr>
              <a:lvl3pPr marL="1077913" indent="-177800" eaLnBrk="0" hangingPunct="0">
                <a:spcBef>
                  <a:spcPct val="20000"/>
                </a:spcBef>
                <a:buClr>
                  <a:srgbClr val="FF6600"/>
                </a:buClr>
                <a:buFont typeface="Wingdings" pitchFamily="2" charset="2"/>
                <a:buChar char="§"/>
                <a:defRPr sz="1500">
                  <a:solidFill>
                    <a:srgbClr val="333300"/>
                  </a:solidFill>
                  <a:latin typeface="Comic Sans MS" pitchFamily="66" charset="0"/>
                  <a:ea typeface="HY견고딕" pitchFamily="18" charset="-127"/>
                </a:defRPr>
              </a:lvl3pPr>
              <a:lvl4pPr marL="1435100" indent="-177800" eaLnBrk="0" hangingPunct="0">
                <a:spcBef>
                  <a:spcPct val="20000"/>
                </a:spcBef>
                <a:buClr>
                  <a:srgbClr val="996600"/>
                </a:buClr>
                <a:buFont typeface="Wingdings" pitchFamily="2" charset="2"/>
                <a:buChar char="Ø"/>
                <a:defRPr sz="1500">
                  <a:solidFill>
                    <a:schemeClr val="folHlink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379663" indent="-3048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8368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32940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7512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42084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fontAlgn="auto" latinLnBrk="1"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400" b="1" dirty="0" smtClean="0">
                  <a:solidFill>
                    <a:srgbClr val="0000FF"/>
                  </a:solidFill>
                  <a:latin typeface="+mn-ea"/>
                  <a:ea typeface="+mn-ea"/>
                  <a:cs typeface="+mn-cs"/>
                </a:rPr>
                <a:t>O</a:t>
              </a:r>
              <a:r>
                <a:rPr lang="sl-SI" altLang="ko-KR" sz="1400" b="1" dirty="0" smtClean="0">
                  <a:solidFill>
                    <a:srgbClr val="0000FF"/>
                  </a:solidFill>
                  <a:latin typeface="+mn-ea"/>
                  <a:ea typeface="+mn-ea"/>
                  <a:cs typeface="+mn-cs"/>
                </a:rPr>
                <a:t>vercast</a:t>
              </a:r>
              <a:endParaRPr lang="en-US" altLang="ko-KR" sz="1400" b="1" dirty="0">
                <a:solidFill>
                  <a:srgbClr val="0000FF"/>
                </a:solidFill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7" name="Text Box 12"/>
            <p:cNvSpPr txBox="1">
              <a:spLocks noChangeArrowheads="1"/>
            </p:cNvSpPr>
            <p:nvPr/>
          </p:nvSpPr>
          <p:spPr bwMode="auto">
            <a:xfrm>
              <a:off x="5217368" y="2810272"/>
              <a:ext cx="558800" cy="307975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Comic Sans MS" pitchFamily="66" charset="0"/>
                  <a:ea typeface="HY견고딕" pitchFamily="18" charset="-127"/>
                </a:defRPr>
              </a:lvl1pPr>
              <a:lvl2pPr marL="720725" indent="-190500" eaLnBrk="0" hangingPunct="0">
                <a:spcBef>
                  <a:spcPct val="20000"/>
                </a:spcBef>
                <a:buClr>
                  <a:srgbClr val="666633"/>
                </a:buClr>
                <a:buFont typeface="Wingdings" pitchFamily="2" charset="2"/>
                <a:buChar char="§"/>
                <a:defRPr sz="1700">
                  <a:solidFill>
                    <a:srgbClr val="333300"/>
                  </a:solidFill>
                  <a:latin typeface="Comic Sans MS" pitchFamily="66" charset="0"/>
                  <a:ea typeface="HY견고딕" pitchFamily="18" charset="-127"/>
                </a:defRPr>
              </a:lvl2pPr>
              <a:lvl3pPr marL="1077913" indent="-177800" eaLnBrk="0" hangingPunct="0">
                <a:spcBef>
                  <a:spcPct val="20000"/>
                </a:spcBef>
                <a:buClr>
                  <a:srgbClr val="FF6600"/>
                </a:buClr>
                <a:buFont typeface="Wingdings" pitchFamily="2" charset="2"/>
                <a:buChar char="§"/>
                <a:defRPr sz="1500">
                  <a:solidFill>
                    <a:srgbClr val="333300"/>
                  </a:solidFill>
                  <a:latin typeface="Comic Sans MS" pitchFamily="66" charset="0"/>
                  <a:ea typeface="HY견고딕" pitchFamily="18" charset="-127"/>
                </a:defRPr>
              </a:lvl3pPr>
              <a:lvl4pPr marL="1435100" indent="-177800" eaLnBrk="0" hangingPunct="0">
                <a:spcBef>
                  <a:spcPct val="20000"/>
                </a:spcBef>
                <a:buClr>
                  <a:srgbClr val="996600"/>
                </a:buClr>
                <a:buFont typeface="Wingdings" pitchFamily="2" charset="2"/>
                <a:buChar char="Ø"/>
                <a:defRPr sz="1500">
                  <a:solidFill>
                    <a:schemeClr val="folHlink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379663" indent="-3048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8368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32940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7512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42084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fontAlgn="auto" latinLnBrk="1"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400" b="1" dirty="0" smtClean="0">
                  <a:solidFill>
                    <a:srgbClr val="0000FF"/>
                  </a:solidFill>
                  <a:latin typeface="+mn-ea"/>
                  <a:ea typeface="+mn-ea"/>
                  <a:cs typeface="+mn-cs"/>
                </a:rPr>
                <a:t>R</a:t>
              </a:r>
              <a:r>
                <a:rPr lang="sl-SI" altLang="ko-KR" sz="1400" b="1" dirty="0" smtClean="0">
                  <a:solidFill>
                    <a:srgbClr val="0000FF"/>
                  </a:solidFill>
                  <a:latin typeface="+mn-ea"/>
                  <a:ea typeface="+mn-ea"/>
                  <a:cs typeface="+mn-cs"/>
                </a:rPr>
                <a:t>ain</a:t>
              </a:r>
              <a:endParaRPr lang="en-US" altLang="ko-KR" sz="1400" b="1" dirty="0">
                <a:solidFill>
                  <a:srgbClr val="0000FF"/>
                </a:solidFill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8" name="Rectangle 13"/>
            <p:cNvSpPr>
              <a:spLocks noChangeArrowheads="1"/>
            </p:cNvSpPr>
            <p:nvPr/>
          </p:nvSpPr>
          <p:spPr bwMode="auto">
            <a:xfrm>
              <a:off x="3388568" y="4410472"/>
              <a:ext cx="1066800" cy="381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Comic Sans MS" pitchFamily="66" charset="0"/>
                  <a:ea typeface="HY견고딕" pitchFamily="18" charset="-127"/>
                </a:defRPr>
              </a:lvl1pPr>
              <a:lvl2pPr marL="720725" indent="-190500" eaLnBrk="0" hangingPunct="0">
                <a:spcBef>
                  <a:spcPct val="20000"/>
                </a:spcBef>
                <a:buClr>
                  <a:srgbClr val="666633"/>
                </a:buClr>
                <a:buFont typeface="Wingdings" pitchFamily="2" charset="2"/>
                <a:buChar char="§"/>
                <a:defRPr sz="1700">
                  <a:solidFill>
                    <a:srgbClr val="333300"/>
                  </a:solidFill>
                  <a:latin typeface="Comic Sans MS" pitchFamily="66" charset="0"/>
                  <a:ea typeface="HY견고딕" pitchFamily="18" charset="-127"/>
                </a:defRPr>
              </a:lvl2pPr>
              <a:lvl3pPr marL="1077913" indent="-177800" eaLnBrk="0" hangingPunct="0">
                <a:spcBef>
                  <a:spcPct val="20000"/>
                </a:spcBef>
                <a:buClr>
                  <a:srgbClr val="FF6600"/>
                </a:buClr>
                <a:buFont typeface="Wingdings" pitchFamily="2" charset="2"/>
                <a:buChar char="§"/>
                <a:defRPr sz="1500">
                  <a:solidFill>
                    <a:srgbClr val="333300"/>
                  </a:solidFill>
                  <a:latin typeface="Comic Sans MS" pitchFamily="66" charset="0"/>
                  <a:ea typeface="HY견고딕" pitchFamily="18" charset="-127"/>
                </a:defRPr>
              </a:lvl3pPr>
              <a:lvl4pPr marL="1435100" indent="-177800" eaLnBrk="0" hangingPunct="0">
                <a:spcBef>
                  <a:spcPct val="20000"/>
                </a:spcBef>
                <a:buClr>
                  <a:srgbClr val="996600"/>
                </a:buClr>
                <a:buFont typeface="Wingdings" pitchFamily="2" charset="2"/>
                <a:buChar char="Ø"/>
                <a:defRPr sz="1500">
                  <a:solidFill>
                    <a:schemeClr val="folHlink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379663" indent="-3048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8368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32940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7512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42084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fontAlgn="auto" latinLnBrk="1"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600" dirty="0" smtClean="0">
                  <a:latin typeface="+mn-ea"/>
                  <a:ea typeface="+mn-ea"/>
                  <a:cs typeface="+mn-cs"/>
                </a:rPr>
                <a:t>Yes</a:t>
              </a:r>
              <a:endParaRPr lang="en-US" altLang="ko-KR" sz="1600" dirty="0"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9" name="Rectangle 14"/>
            <p:cNvSpPr>
              <a:spLocks noChangeArrowheads="1"/>
            </p:cNvSpPr>
            <p:nvPr/>
          </p:nvSpPr>
          <p:spPr bwMode="auto">
            <a:xfrm>
              <a:off x="1483568" y="4410472"/>
              <a:ext cx="1066800" cy="381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Comic Sans MS" pitchFamily="66" charset="0"/>
                  <a:ea typeface="HY견고딕" pitchFamily="18" charset="-127"/>
                </a:defRPr>
              </a:lvl1pPr>
              <a:lvl2pPr marL="720725" indent="-190500" eaLnBrk="0" hangingPunct="0">
                <a:spcBef>
                  <a:spcPct val="20000"/>
                </a:spcBef>
                <a:buClr>
                  <a:srgbClr val="666633"/>
                </a:buClr>
                <a:buFont typeface="Wingdings" pitchFamily="2" charset="2"/>
                <a:buChar char="§"/>
                <a:defRPr sz="1700">
                  <a:solidFill>
                    <a:srgbClr val="333300"/>
                  </a:solidFill>
                  <a:latin typeface="Comic Sans MS" pitchFamily="66" charset="0"/>
                  <a:ea typeface="HY견고딕" pitchFamily="18" charset="-127"/>
                </a:defRPr>
              </a:lvl2pPr>
              <a:lvl3pPr marL="1077913" indent="-177800" eaLnBrk="0" hangingPunct="0">
                <a:spcBef>
                  <a:spcPct val="20000"/>
                </a:spcBef>
                <a:buClr>
                  <a:srgbClr val="FF6600"/>
                </a:buClr>
                <a:buFont typeface="Wingdings" pitchFamily="2" charset="2"/>
                <a:buChar char="§"/>
                <a:defRPr sz="1500">
                  <a:solidFill>
                    <a:srgbClr val="333300"/>
                  </a:solidFill>
                  <a:latin typeface="Comic Sans MS" pitchFamily="66" charset="0"/>
                  <a:ea typeface="HY견고딕" pitchFamily="18" charset="-127"/>
                </a:defRPr>
              </a:lvl3pPr>
              <a:lvl4pPr marL="1435100" indent="-177800" eaLnBrk="0" hangingPunct="0">
                <a:spcBef>
                  <a:spcPct val="20000"/>
                </a:spcBef>
                <a:buClr>
                  <a:srgbClr val="996600"/>
                </a:buClr>
                <a:buFont typeface="Wingdings" pitchFamily="2" charset="2"/>
                <a:buChar char="Ø"/>
                <a:defRPr sz="1500">
                  <a:solidFill>
                    <a:schemeClr val="folHlink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379663" indent="-3048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8368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32940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7512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42084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fontAlgn="auto" latinLnBrk="1"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sl-SI" altLang="ko-KR" sz="1600" dirty="0" smtClean="0">
                  <a:latin typeface="+mn-ea"/>
                  <a:ea typeface="+mn-ea"/>
                  <a:cs typeface="+mn-cs"/>
                </a:rPr>
                <a:t>N</a:t>
              </a:r>
              <a:r>
                <a:rPr lang="en-US" altLang="ko-KR" sz="1600" dirty="0" smtClean="0">
                  <a:latin typeface="+mn-ea"/>
                  <a:ea typeface="+mn-ea"/>
                  <a:cs typeface="+mn-cs"/>
                </a:rPr>
                <a:t>o</a:t>
              </a:r>
              <a:endParaRPr lang="en-US" altLang="ko-KR" sz="1600" dirty="0"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48146" name="AutoShape 15"/>
            <p:cNvCxnSpPr>
              <a:cxnSpLocks noChangeShapeType="1"/>
              <a:stCxn id="39" idx="0"/>
              <a:endCxn id="29" idx="2"/>
            </p:cNvCxnSpPr>
            <p:nvPr/>
          </p:nvCxnSpPr>
          <p:spPr bwMode="auto">
            <a:xfrm flipV="1">
              <a:off x="2016968" y="3724672"/>
              <a:ext cx="914400" cy="6858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47" name="AutoShape 16"/>
            <p:cNvCxnSpPr>
              <a:cxnSpLocks noChangeShapeType="1"/>
              <a:stCxn id="38" idx="0"/>
              <a:endCxn id="29" idx="2"/>
            </p:cNvCxnSpPr>
            <p:nvPr/>
          </p:nvCxnSpPr>
          <p:spPr bwMode="auto">
            <a:xfrm flipH="1" flipV="1">
              <a:off x="2931368" y="3724672"/>
              <a:ext cx="990600" cy="6858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Text Box 17"/>
            <p:cNvSpPr txBox="1">
              <a:spLocks noChangeArrowheads="1"/>
            </p:cNvSpPr>
            <p:nvPr/>
          </p:nvSpPr>
          <p:spPr bwMode="auto">
            <a:xfrm>
              <a:off x="2016968" y="3953272"/>
              <a:ext cx="752475" cy="3048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Comic Sans MS" pitchFamily="66" charset="0"/>
                  <a:ea typeface="HY견고딕" pitchFamily="18" charset="-127"/>
                </a:defRPr>
              </a:lvl1pPr>
              <a:lvl2pPr marL="720725" indent="-190500" eaLnBrk="0" hangingPunct="0">
                <a:spcBef>
                  <a:spcPct val="20000"/>
                </a:spcBef>
                <a:buClr>
                  <a:srgbClr val="666633"/>
                </a:buClr>
                <a:buFont typeface="Wingdings" pitchFamily="2" charset="2"/>
                <a:buChar char="§"/>
                <a:defRPr sz="1700">
                  <a:solidFill>
                    <a:srgbClr val="333300"/>
                  </a:solidFill>
                  <a:latin typeface="Comic Sans MS" pitchFamily="66" charset="0"/>
                  <a:ea typeface="HY견고딕" pitchFamily="18" charset="-127"/>
                </a:defRPr>
              </a:lvl2pPr>
              <a:lvl3pPr marL="1077913" indent="-177800" eaLnBrk="0" hangingPunct="0">
                <a:spcBef>
                  <a:spcPct val="20000"/>
                </a:spcBef>
                <a:buClr>
                  <a:srgbClr val="FF6600"/>
                </a:buClr>
                <a:buFont typeface="Wingdings" pitchFamily="2" charset="2"/>
                <a:buChar char="§"/>
                <a:defRPr sz="1500">
                  <a:solidFill>
                    <a:srgbClr val="333300"/>
                  </a:solidFill>
                  <a:latin typeface="Comic Sans MS" pitchFamily="66" charset="0"/>
                  <a:ea typeface="HY견고딕" pitchFamily="18" charset="-127"/>
                </a:defRPr>
              </a:lvl3pPr>
              <a:lvl4pPr marL="1435100" indent="-177800" eaLnBrk="0" hangingPunct="0">
                <a:spcBef>
                  <a:spcPct val="20000"/>
                </a:spcBef>
                <a:buClr>
                  <a:srgbClr val="996600"/>
                </a:buClr>
                <a:buFont typeface="Wingdings" pitchFamily="2" charset="2"/>
                <a:buChar char="Ø"/>
                <a:defRPr sz="1500">
                  <a:solidFill>
                    <a:schemeClr val="folHlink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379663" indent="-3048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8368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32940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7512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42084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fontAlgn="auto" latinLnBrk="1"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400" b="1" dirty="0" smtClean="0">
                  <a:solidFill>
                    <a:srgbClr val="0000FF"/>
                  </a:solidFill>
                  <a:latin typeface="+mn-ea"/>
                  <a:ea typeface="+mn-ea"/>
                  <a:cs typeface="+mn-cs"/>
                </a:rPr>
                <a:t>H</a:t>
              </a:r>
              <a:r>
                <a:rPr lang="sl-SI" altLang="ko-KR" sz="1400" b="1" dirty="0" smtClean="0">
                  <a:solidFill>
                    <a:srgbClr val="0000FF"/>
                  </a:solidFill>
                  <a:latin typeface="+mn-ea"/>
                  <a:ea typeface="+mn-ea"/>
                  <a:cs typeface="+mn-cs"/>
                </a:rPr>
                <a:t>igh</a:t>
              </a:r>
              <a:endParaRPr lang="en-US" altLang="ko-KR" sz="1400" b="1" dirty="0">
                <a:solidFill>
                  <a:srgbClr val="0000FF"/>
                </a:solidFill>
                <a:latin typeface="+mn-ea"/>
                <a:ea typeface="+mn-ea"/>
                <a:cs typeface="+mn-cs"/>
              </a:endParaRPr>
            </a:p>
          </p:txBody>
        </p:sp>
        <p:sp>
          <p:nvSpPr>
            <p:cNvPr id="43" name="Text Box 18"/>
            <p:cNvSpPr txBox="1">
              <a:spLocks noChangeArrowheads="1"/>
            </p:cNvSpPr>
            <p:nvPr/>
          </p:nvSpPr>
          <p:spPr bwMode="auto">
            <a:xfrm>
              <a:off x="3083768" y="3953272"/>
              <a:ext cx="1066800" cy="3048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Comic Sans MS" pitchFamily="66" charset="0"/>
                  <a:ea typeface="HY견고딕" pitchFamily="18" charset="-127"/>
                </a:defRPr>
              </a:lvl1pPr>
              <a:lvl2pPr marL="720725" indent="-190500" eaLnBrk="0" hangingPunct="0">
                <a:spcBef>
                  <a:spcPct val="20000"/>
                </a:spcBef>
                <a:buClr>
                  <a:srgbClr val="666633"/>
                </a:buClr>
                <a:buFont typeface="Wingdings" pitchFamily="2" charset="2"/>
                <a:buChar char="§"/>
                <a:defRPr sz="1700">
                  <a:solidFill>
                    <a:srgbClr val="333300"/>
                  </a:solidFill>
                  <a:latin typeface="Comic Sans MS" pitchFamily="66" charset="0"/>
                  <a:ea typeface="HY견고딕" pitchFamily="18" charset="-127"/>
                </a:defRPr>
              </a:lvl2pPr>
              <a:lvl3pPr marL="1077913" indent="-177800" eaLnBrk="0" hangingPunct="0">
                <a:spcBef>
                  <a:spcPct val="20000"/>
                </a:spcBef>
                <a:buClr>
                  <a:srgbClr val="FF6600"/>
                </a:buClr>
                <a:buFont typeface="Wingdings" pitchFamily="2" charset="2"/>
                <a:buChar char="§"/>
                <a:defRPr sz="1500">
                  <a:solidFill>
                    <a:srgbClr val="333300"/>
                  </a:solidFill>
                  <a:latin typeface="Comic Sans MS" pitchFamily="66" charset="0"/>
                  <a:ea typeface="HY견고딕" pitchFamily="18" charset="-127"/>
                </a:defRPr>
              </a:lvl3pPr>
              <a:lvl4pPr marL="1435100" indent="-177800" eaLnBrk="0" hangingPunct="0">
                <a:spcBef>
                  <a:spcPct val="20000"/>
                </a:spcBef>
                <a:buClr>
                  <a:srgbClr val="996600"/>
                </a:buClr>
                <a:buFont typeface="Wingdings" pitchFamily="2" charset="2"/>
                <a:buChar char="Ø"/>
                <a:defRPr sz="1500">
                  <a:solidFill>
                    <a:schemeClr val="folHlink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379663" indent="-3048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8368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32940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7512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42084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fontAlgn="auto" latinLnBrk="1"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400" b="1" dirty="0" smtClean="0">
                  <a:solidFill>
                    <a:srgbClr val="0000FF"/>
                  </a:solidFill>
                  <a:latin typeface="+mn-ea"/>
                  <a:ea typeface="+mn-ea"/>
                  <a:cs typeface="+mn-cs"/>
                </a:rPr>
                <a:t>Mild</a:t>
              </a:r>
              <a:endParaRPr lang="en-US" altLang="ko-KR" sz="1400" b="1" dirty="0">
                <a:solidFill>
                  <a:srgbClr val="0000FF"/>
                </a:solidFill>
                <a:latin typeface="+mn-ea"/>
                <a:ea typeface="+mn-ea"/>
                <a:cs typeface="+mn-cs"/>
              </a:endParaRPr>
            </a:p>
          </p:txBody>
        </p:sp>
        <p:sp>
          <p:nvSpPr>
            <p:cNvPr id="44" name="Rectangle 19"/>
            <p:cNvSpPr>
              <a:spLocks noChangeArrowheads="1"/>
            </p:cNvSpPr>
            <p:nvPr/>
          </p:nvSpPr>
          <p:spPr bwMode="auto">
            <a:xfrm>
              <a:off x="6817568" y="4410472"/>
              <a:ext cx="1066800" cy="381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Comic Sans MS" pitchFamily="66" charset="0"/>
                  <a:ea typeface="HY견고딕" pitchFamily="18" charset="-127"/>
                </a:defRPr>
              </a:lvl1pPr>
              <a:lvl2pPr marL="720725" indent="-190500" eaLnBrk="0" hangingPunct="0">
                <a:spcBef>
                  <a:spcPct val="20000"/>
                </a:spcBef>
                <a:buClr>
                  <a:srgbClr val="666633"/>
                </a:buClr>
                <a:buFont typeface="Wingdings" pitchFamily="2" charset="2"/>
                <a:buChar char="§"/>
                <a:defRPr sz="1700">
                  <a:solidFill>
                    <a:srgbClr val="333300"/>
                  </a:solidFill>
                  <a:latin typeface="Comic Sans MS" pitchFamily="66" charset="0"/>
                  <a:ea typeface="HY견고딕" pitchFamily="18" charset="-127"/>
                </a:defRPr>
              </a:lvl2pPr>
              <a:lvl3pPr marL="1077913" indent="-177800" eaLnBrk="0" hangingPunct="0">
                <a:spcBef>
                  <a:spcPct val="20000"/>
                </a:spcBef>
                <a:buClr>
                  <a:srgbClr val="FF6600"/>
                </a:buClr>
                <a:buFont typeface="Wingdings" pitchFamily="2" charset="2"/>
                <a:buChar char="§"/>
                <a:defRPr sz="1500">
                  <a:solidFill>
                    <a:srgbClr val="333300"/>
                  </a:solidFill>
                  <a:latin typeface="Comic Sans MS" pitchFamily="66" charset="0"/>
                  <a:ea typeface="HY견고딕" pitchFamily="18" charset="-127"/>
                </a:defRPr>
              </a:lvl3pPr>
              <a:lvl4pPr marL="1435100" indent="-177800" eaLnBrk="0" hangingPunct="0">
                <a:spcBef>
                  <a:spcPct val="20000"/>
                </a:spcBef>
                <a:buClr>
                  <a:srgbClr val="996600"/>
                </a:buClr>
                <a:buFont typeface="Wingdings" pitchFamily="2" charset="2"/>
                <a:buChar char="Ø"/>
                <a:defRPr sz="1500">
                  <a:solidFill>
                    <a:schemeClr val="folHlink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379663" indent="-3048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8368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32940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7512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42084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fontAlgn="auto" latinLnBrk="1"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600" dirty="0" smtClean="0">
                  <a:latin typeface="+mn-ea"/>
                  <a:ea typeface="+mn-ea"/>
                  <a:cs typeface="+mn-cs"/>
                </a:rPr>
                <a:t>No</a:t>
              </a:r>
              <a:endParaRPr lang="en-US" altLang="ko-KR" sz="1600" dirty="0">
                <a:latin typeface="+mn-ea"/>
                <a:ea typeface="+mn-ea"/>
                <a:cs typeface="+mn-cs"/>
              </a:endParaRPr>
            </a:p>
          </p:txBody>
        </p:sp>
        <p:sp>
          <p:nvSpPr>
            <p:cNvPr id="45" name="Rectangle 20"/>
            <p:cNvSpPr>
              <a:spLocks noChangeArrowheads="1"/>
            </p:cNvSpPr>
            <p:nvPr/>
          </p:nvSpPr>
          <p:spPr bwMode="auto">
            <a:xfrm>
              <a:off x="4912568" y="4410472"/>
              <a:ext cx="1066800" cy="381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Comic Sans MS" pitchFamily="66" charset="0"/>
                  <a:ea typeface="HY견고딕" pitchFamily="18" charset="-127"/>
                </a:defRPr>
              </a:lvl1pPr>
              <a:lvl2pPr marL="720725" indent="-190500" eaLnBrk="0" hangingPunct="0">
                <a:spcBef>
                  <a:spcPct val="20000"/>
                </a:spcBef>
                <a:buClr>
                  <a:srgbClr val="666633"/>
                </a:buClr>
                <a:buFont typeface="Wingdings" pitchFamily="2" charset="2"/>
                <a:buChar char="§"/>
                <a:defRPr sz="1700">
                  <a:solidFill>
                    <a:srgbClr val="333300"/>
                  </a:solidFill>
                  <a:latin typeface="Comic Sans MS" pitchFamily="66" charset="0"/>
                  <a:ea typeface="HY견고딕" pitchFamily="18" charset="-127"/>
                </a:defRPr>
              </a:lvl2pPr>
              <a:lvl3pPr marL="1077913" indent="-177800" eaLnBrk="0" hangingPunct="0">
                <a:spcBef>
                  <a:spcPct val="20000"/>
                </a:spcBef>
                <a:buClr>
                  <a:srgbClr val="FF6600"/>
                </a:buClr>
                <a:buFont typeface="Wingdings" pitchFamily="2" charset="2"/>
                <a:buChar char="§"/>
                <a:defRPr sz="1500">
                  <a:solidFill>
                    <a:srgbClr val="333300"/>
                  </a:solidFill>
                  <a:latin typeface="Comic Sans MS" pitchFamily="66" charset="0"/>
                  <a:ea typeface="HY견고딕" pitchFamily="18" charset="-127"/>
                </a:defRPr>
              </a:lvl3pPr>
              <a:lvl4pPr marL="1435100" indent="-177800" eaLnBrk="0" hangingPunct="0">
                <a:spcBef>
                  <a:spcPct val="20000"/>
                </a:spcBef>
                <a:buClr>
                  <a:srgbClr val="996600"/>
                </a:buClr>
                <a:buFont typeface="Wingdings" pitchFamily="2" charset="2"/>
                <a:buChar char="Ø"/>
                <a:defRPr sz="1500">
                  <a:solidFill>
                    <a:schemeClr val="folHlink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379663" indent="-3048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8368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32940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7512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42084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fontAlgn="auto" latinLnBrk="1"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600" dirty="0" smtClean="0">
                  <a:latin typeface="+mn-ea"/>
                  <a:ea typeface="+mn-ea"/>
                  <a:cs typeface="+mn-cs"/>
                </a:rPr>
                <a:t>Yes</a:t>
              </a:r>
              <a:r>
                <a:rPr lang="ko-KR" altLang="en-US" sz="1600" dirty="0" smtClean="0">
                  <a:latin typeface="+mn-ea"/>
                  <a:ea typeface="+mn-ea"/>
                  <a:cs typeface="+mn-cs"/>
                </a:rPr>
                <a:t> </a:t>
              </a:r>
              <a:endParaRPr lang="en-US" altLang="ko-KR" sz="1600" dirty="0">
                <a:latin typeface="+mn-ea"/>
                <a:ea typeface="+mn-ea"/>
                <a:cs typeface="+mn-cs"/>
              </a:endParaRPr>
            </a:p>
          </p:txBody>
        </p:sp>
        <p:cxnSp>
          <p:nvCxnSpPr>
            <p:cNvPr id="48152" name="AutoShape 21"/>
            <p:cNvCxnSpPr>
              <a:cxnSpLocks noChangeShapeType="1"/>
              <a:stCxn id="45" idx="0"/>
            </p:cNvCxnSpPr>
            <p:nvPr/>
          </p:nvCxnSpPr>
          <p:spPr bwMode="auto">
            <a:xfrm flipV="1">
              <a:off x="5445968" y="3724672"/>
              <a:ext cx="914400" cy="6858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53" name="AutoShape 22"/>
            <p:cNvCxnSpPr>
              <a:cxnSpLocks noChangeShapeType="1"/>
              <a:stCxn id="44" idx="0"/>
            </p:cNvCxnSpPr>
            <p:nvPr/>
          </p:nvCxnSpPr>
          <p:spPr bwMode="auto">
            <a:xfrm flipH="1" flipV="1">
              <a:off x="6360368" y="3724672"/>
              <a:ext cx="990600" cy="6858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" name="Text Box 23"/>
            <p:cNvSpPr txBox="1">
              <a:spLocks noChangeArrowheads="1"/>
            </p:cNvSpPr>
            <p:nvPr/>
          </p:nvSpPr>
          <p:spPr bwMode="auto">
            <a:xfrm>
              <a:off x="5445968" y="3953272"/>
              <a:ext cx="752475" cy="3048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Comic Sans MS" pitchFamily="66" charset="0"/>
                  <a:ea typeface="HY견고딕" pitchFamily="18" charset="-127"/>
                </a:defRPr>
              </a:lvl1pPr>
              <a:lvl2pPr marL="720725" indent="-190500" eaLnBrk="0" hangingPunct="0">
                <a:spcBef>
                  <a:spcPct val="20000"/>
                </a:spcBef>
                <a:buClr>
                  <a:srgbClr val="666633"/>
                </a:buClr>
                <a:buFont typeface="Wingdings" pitchFamily="2" charset="2"/>
                <a:buChar char="§"/>
                <a:defRPr sz="1700">
                  <a:solidFill>
                    <a:srgbClr val="333300"/>
                  </a:solidFill>
                  <a:latin typeface="Comic Sans MS" pitchFamily="66" charset="0"/>
                  <a:ea typeface="HY견고딕" pitchFamily="18" charset="-127"/>
                </a:defRPr>
              </a:lvl2pPr>
              <a:lvl3pPr marL="1077913" indent="-177800" eaLnBrk="0" hangingPunct="0">
                <a:spcBef>
                  <a:spcPct val="20000"/>
                </a:spcBef>
                <a:buClr>
                  <a:srgbClr val="FF6600"/>
                </a:buClr>
                <a:buFont typeface="Wingdings" pitchFamily="2" charset="2"/>
                <a:buChar char="§"/>
                <a:defRPr sz="1500">
                  <a:solidFill>
                    <a:srgbClr val="333300"/>
                  </a:solidFill>
                  <a:latin typeface="Comic Sans MS" pitchFamily="66" charset="0"/>
                  <a:ea typeface="HY견고딕" pitchFamily="18" charset="-127"/>
                </a:defRPr>
              </a:lvl3pPr>
              <a:lvl4pPr marL="1435100" indent="-177800" eaLnBrk="0" hangingPunct="0">
                <a:spcBef>
                  <a:spcPct val="20000"/>
                </a:spcBef>
                <a:buClr>
                  <a:srgbClr val="996600"/>
                </a:buClr>
                <a:buFont typeface="Wingdings" pitchFamily="2" charset="2"/>
                <a:buChar char="Ø"/>
                <a:defRPr sz="1500">
                  <a:solidFill>
                    <a:schemeClr val="folHlink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379663" indent="-3048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8368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32940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7512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42084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fontAlgn="auto" latinLnBrk="1"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400" b="1" dirty="0" smtClean="0">
                  <a:solidFill>
                    <a:srgbClr val="0000FF"/>
                  </a:solidFill>
                  <a:latin typeface="+mn-ea"/>
                  <a:ea typeface="+mn-ea"/>
                  <a:cs typeface="+mn-cs"/>
                </a:rPr>
                <a:t>Weak</a:t>
              </a:r>
              <a:endParaRPr lang="en-US" altLang="ko-KR" sz="1400" b="1" dirty="0">
                <a:solidFill>
                  <a:srgbClr val="0000FF"/>
                </a:solidFill>
                <a:latin typeface="+mn-ea"/>
                <a:ea typeface="+mn-ea"/>
                <a:cs typeface="+mn-cs"/>
              </a:endParaRPr>
            </a:p>
          </p:txBody>
        </p:sp>
        <p:sp>
          <p:nvSpPr>
            <p:cNvPr id="49" name="Text Box 24"/>
            <p:cNvSpPr txBox="1">
              <a:spLocks noChangeArrowheads="1"/>
            </p:cNvSpPr>
            <p:nvPr/>
          </p:nvSpPr>
          <p:spPr bwMode="auto">
            <a:xfrm>
              <a:off x="6512768" y="3953272"/>
              <a:ext cx="1066800" cy="304800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1"/>
                </a:buClr>
                <a:buFont typeface="Wingdings" pitchFamily="2" charset="2"/>
                <a:buChar char="v"/>
                <a:defRPr sz="2000">
                  <a:solidFill>
                    <a:schemeClr val="tx1"/>
                  </a:solidFill>
                  <a:latin typeface="Comic Sans MS" pitchFamily="66" charset="0"/>
                  <a:ea typeface="HY견고딕" pitchFamily="18" charset="-127"/>
                </a:defRPr>
              </a:lvl1pPr>
              <a:lvl2pPr marL="720725" indent="-190500" eaLnBrk="0" hangingPunct="0">
                <a:spcBef>
                  <a:spcPct val="20000"/>
                </a:spcBef>
                <a:buClr>
                  <a:srgbClr val="666633"/>
                </a:buClr>
                <a:buFont typeface="Wingdings" pitchFamily="2" charset="2"/>
                <a:buChar char="§"/>
                <a:defRPr sz="1700">
                  <a:solidFill>
                    <a:srgbClr val="333300"/>
                  </a:solidFill>
                  <a:latin typeface="Comic Sans MS" pitchFamily="66" charset="0"/>
                  <a:ea typeface="HY견고딕" pitchFamily="18" charset="-127"/>
                </a:defRPr>
              </a:lvl2pPr>
              <a:lvl3pPr marL="1077913" indent="-177800" eaLnBrk="0" hangingPunct="0">
                <a:spcBef>
                  <a:spcPct val="20000"/>
                </a:spcBef>
                <a:buClr>
                  <a:srgbClr val="FF6600"/>
                </a:buClr>
                <a:buFont typeface="Wingdings" pitchFamily="2" charset="2"/>
                <a:buChar char="§"/>
                <a:defRPr sz="1500">
                  <a:solidFill>
                    <a:srgbClr val="333300"/>
                  </a:solidFill>
                  <a:latin typeface="Comic Sans MS" pitchFamily="66" charset="0"/>
                  <a:ea typeface="HY견고딕" pitchFamily="18" charset="-127"/>
                </a:defRPr>
              </a:lvl3pPr>
              <a:lvl4pPr marL="1435100" indent="-177800" eaLnBrk="0" hangingPunct="0">
                <a:spcBef>
                  <a:spcPct val="20000"/>
                </a:spcBef>
                <a:buClr>
                  <a:srgbClr val="996600"/>
                </a:buClr>
                <a:buFont typeface="Wingdings" pitchFamily="2" charset="2"/>
                <a:buChar char="Ø"/>
                <a:defRPr sz="1500">
                  <a:solidFill>
                    <a:schemeClr val="folHlink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379663" indent="-304800" eaLnBrk="0" hangingPunct="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5pPr>
              <a:lvl6pPr marL="28368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6pPr>
              <a:lvl7pPr marL="32940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7pPr>
              <a:lvl8pPr marL="37512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8pPr>
              <a:lvl9pPr marL="4208463" indent="-3048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돋움" pitchFamily="50" charset="-127"/>
                  <a:ea typeface="돋움" pitchFamily="50" charset="-127"/>
                </a:defRPr>
              </a:lvl9pPr>
            </a:lstStyle>
            <a:p>
              <a:pPr algn="ctr" fontAlgn="auto" latinLnBrk="1">
                <a:spcBef>
                  <a:spcPct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r>
                <a:rPr lang="en-US" altLang="ko-KR" sz="1400" b="1" dirty="0" smtClean="0">
                  <a:solidFill>
                    <a:srgbClr val="0000FF"/>
                  </a:solidFill>
                  <a:latin typeface="+mn-ea"/>
                  <a:ea typeface="+mn-ea"/>
                  <a:cs typeface="+mn-cs"/>
                </a:rPr>
                <a:t>Strong</a:t>
              </a:r>
              <a:endParaRPr lang="en-US" altLang="ko-KR" sz="1400" b="1" dirty="0">
                <a:solidFill>
                  <a:srgbClr val="0000FF"/>
                </a:solidFill>
                <a:latin typeface="+mn-ea"/>
                <a:ea typeface="+mn-ea"/>
                <a:cs typeface="+mn-cs"/>
              </a:endParaRPr>
            </a:p>
          </p:txBody>
        </p:sp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56" y="2194190"/>
            <a:ext cx="3831469" cy="23063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 dirty="0" smtClean="0"/>
              <a:t>8. </a:t>
            </a:r>
            <a:r>
              <a:rPr lang="ko-KR" altLang="en-US" dirty="0" smtClean="0"/>
              <a:t>단순 </a:t>
            </a:r>
            <a:r>
              <a:rPr lang="ko-KR" altLang="en-US" dirty="0" err="1" smtClean="0"/>
              <a:t>베이즈</a:t>
            </a:r>
            <a:r>
              <a:rPr lang="ko-KR" altLang="en-US" dirty="0" smtClean="0"/>
              <a:t> 분류기</a:t>
            </a:r>
          </a:p>
        </p:txBody>
      </p:sp>
      <p:sp>
        <p:nvSpPr>
          <p:cNvPr id="49156" name="Rectangle 3"/>
          <p:cNvSpPr>
            <a:spLocks noGrp="1" noRot="1" noChangeAspect="1" noMove="1" noResize="1" noEditPoints="1" noAdjustHandles="1" noChangeArrowheads="1" noChangeShapeType="1" noTextEdit="1"/>
          </p:cNvSpPr>
          <p:nvPr>
            <p:ph type="body" idx="1"/>
          </p:nvPr>
        </p:nvSpPr>
        <p:spPr>
          <a:blipFill rotWithShape="1">
            <a:blip r:embed="rId2"/>
            <a:stretch>
              <a:fillRect l="-593" t="-572"/>
            </a:stretch>
          </a:blipFill>
        </p:spPr>
        <p:txBody>
          <a:bodyPr/>
          <a:lstStyle/>
          <a:p>
            <a:r>
              <a:rPr lang="en-US" dirty="0">
                <a:noFill/>
              </a:rPr>
              <a:t> </a:t>
            </a:r>
          </a:p>
        </p:txBody>
      </p:sp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411760" y="3721437"/>
            <a:ext cx="4998804" cy="744243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grpSp>
        <p:nvGrpSpPr>
          <p:cNvPr id="6" name="그룹 5"/>
          <p:cNvGrpSpPr>
            <a:grpSpLocks/>
          </p:cNvGrpSpPr>
          <p:nvPr/>
        </p:nvGrpSpPr>
        <p:grpSpPr bwMode="auto">
          <a:xfrm>
            <a:off x="2917825" y="3167063"/>
            <a:ext cx="1077913" cy="698500"/>
            <a:chOff x="2596498" y="1866310"/>
            <a:chExt cx="1077539" cy="698594"/>
          </a:xfrm>
        </p:grpSpPr>
        <p:sp>
          <p:nvSpPr>
            <p:cNvPr id="92177" name="TextBox 6"/>
            <p:cNvSpPr txBox="1">
              <a:spLocks noChangeArrowheads="1"/>
            </p:cNvSpPr>
            <p:nvPr/>
          </p:nvSpPr>
          <p:spPr bwMode="auto">
            <a:xfrm>
              <a:off x="2596498" y="1866310"/>
              <a:ext cx="107753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r>
                <a:rPr lang="ko-KR" altLang="en-US" sz="1600" b="1">
                  <a:solidFill>
                    <a:srgbClr val="0000FF"/>
                  </a:solidFill>
                </a:rPr>
                <a:t>사후</a:t>
              </a:r>
              <a:r>
                <a:rPr lang="en-US" altLang="ko-KR" sz="1600" b="1">
                  <a:solidFill>
                    <a:srgbClr val="0000FF"/>
                  </a:solidFill>
                </a:rPr>
                <a:t> </a:t>
              </a:r>
              <a:r>
                <a:rPr lang="ko-KR" altLang="en-US" sz="1600" b="1">
                  <a:solidFill>
                    <a:srgbClr val="0000FF"/>
                  </a:solidFill>
                </a:rPr>
                <a:t>확률</a:t>
              </a:r>
              <a:endParaRPr lang="en-US" altLang="en-US" sz="1600" b="1">
                <a:solidFill>
                  <a:srgbClr val="0000FF"/>
                </a:solidFill>
              </a:endParaRPr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3131300" y="2204493"/>
              <a:ext cx="0" cy="3604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>
            <a:grpSpLocks/>
          </p:cNvGrpSpPr>
          <p:nvPr/>
        </p:nvGrpSpPr>
        <p:grpSpPr bwMode="auto">
          <a:xfrm>
            <a:off x="5430838" y="3167063"/>
            <a:ext cx="800100" cy="592137"/>
            <a:chOff x="3771781" y="1866310"/>
            <a:chExt cx="800219" cy="592101"/>
          </a:xfrm>
        </p:grpSpPr>
        <p:sp>
          <p:nvSpPr>
            <p:cNvPr id="92175" name="TextBox 9"/>
            <p:cNvSpPr txBox="1">
              <a:spLocks noChangeArrowheads="1"/>
            </p:cNvSpPr>
            <p:nvPr/>
          </p:nvSpPr>
          <p:spPr bwMode="auto">
            <a:xfrm>
              <a:off x="3771781" y="1866310"/>
              <a:ext cx="80021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r>
                <a:rPr lang="ko-KR" altLang="en-US" sz="1600" b="1">
                  <a:solidFill>
                    <a:srgbClr val="0000FF"/>
                  </a:solidFill>
                </a:rPr>
                <a:t>가능도</a:t>
              </a:r>
              <a:endParaRPr lang="en-US" altLang="en-US" sz="1600" b="1">
                <a:solidFill>
                  <a:srgbClr val="0000FF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4162364" y="2212364"/>
              <a:ext cx="0" cy="2460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/>
          <p:cNvGrpSpPr>
            <a:grpSpLocks/>
          </p:cNvGrpSpPr>
          <p:nvPr/>
        </p:nvGrpSpPr>
        <p:grpSpPr bwMode="auto">
          <a:xfrm>
            <a:off x="6518275" y="3167063"/>
            <a:ext cx="1077913" cy="584200"/>
            <a:chOff x="4572000" y="1866310"/>
            <a:chExt cx="1077539" cy="584467"/>
          </a:xfrm>
        </p:grpSpPr>
        <p:sp>
          <p:nvSpPr>
            <p:cNvPr id="92173" name="TextBox 12"/>
            <p:cNvSpPr txBox="1">
              <a:spLocks noChangeArrowheads="1"/>
            </p:cNvSpPr>
            <p:nvPr/>
          </p:nvSpPr>
          <p:spPr bwMode="auto">
            <a:xfrm>
              <a:off x="4572000" y="1866310"/>
              <a:ext cx="107753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r>
                <a:rPr lang="ko-KR" altLang="en-US" sz="1600" b="1">
                  <a:solidFill>
                    <a:srgbClr val="0000FF"/>
                  </a:solidFill>
                </a:rPr>
                <a:t>사전</a:t>
              </a:r>
              <a:r>
                <a:rPr lang="en-US" altLang="ko-KR" sz="1600" b="1">
                  <a:solidFill>
                    <a:srgbClr val="0000FF"/>
                  </a:solidFill>
                </a:rPr>
                <a:t> </a:t>
              </a:r>
              <a:r>
                <a:rPr lang="ko-KR" altLang="en-US" sz="1600" b="1">
                  <a:solidFill>
                    <a:srgbClr val="0000FF"/>
                  </a:solidFill>
                </a:rPr>
                <a:t>확률</a:t>
              </a:r>
              <a:endParaRPr lang="en-US" altLang="en-US" sz="1600" b="1">
                <a:solidFill>
                  <a:srgbClr val="0000FF"/>
                </a:solidFill>
              </a:endParaRPr>
            </a:p>
          </p:txBody>
        </p:sp>
        <p:cxnSp>
          <p:nvCxnSpPr>
            <p:cNvPr id="14" name="직선 연결선 13"/>
            <p:cNvCxnSpPr/>
            <p:nvPr/>
          </p:nvCxnSpPr>
          <p:spPr>
            <a:xfrm>
              <a:off x="5076650" y="2204602"/>
              <a:ext cx="0" cy="24617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/>
          <p:cNvGrpSpPr>
            <a:grpSpLocks/>
          </p:cNvGrpSpPr>
          <p:nvPr/>
        </p:nvGrpSpPr>
        <p:grpSpPr bwMode="auto">
          <a:xfrm>
            <a:off x="5705475" y="4437063"/>
            <a:ext cx="666750" cy="477837"/>
            <a:chOff x="4253581" y="3090446"/>
            <a:chExt cx="667170" cy="478165"/>
          </a:xfrm>
        </p:grpSpPr>
        <p:sp>
          <p:nvSpPr>
            <p:cNvPr id="92171" name="TextBox 15"/>
            <p:cNvSpPr txBox="1">
              <a:spLocks noChangeArrowheads="1"/>
            </p:cNvSpPr>
            <p:nvPr/>
          </p:nvSpPr>
          <p:spPr bwMode="auto">
            <a:xfrm>
              <a:off x="4253581" y="3230057"/>
              <a:ext cx="66717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r>
                <a:rPr lang="ko-KR" altLang="en-US" sz="1600" b="1">
                  <a:solidFill>
                    <a:srgbClr val="0000FF"/>
                  </a:solidFill>
                </a:rPr>
                <a:t>증거 </a:t>
              </a:r>
              <a:endParaRPr lang="en-US" altLang="en-US" sz="1600" b="1">
                <a:solidFill>
                  <a:srgbClr val="0000FF"/>
                </a:solidFill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4571281" y="3090446"/>
              <a:ext cx="0" cy="1842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직사각형 1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553032" y="5517232"/>
            <a:ext cx="5043304" cy="369332"/>
          </a:xfrm>
          <a:prstGeom prst="rect">
            <a:avLst/>
          </a:prstGeom>
          <a:blipFill rotWithShape="1">
            <a:blip r:embed="rId4"/>
            <a:stretch>
              <a:fillRect t="-8197" b="-24590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sp>
        <p:nvSpPr>
          <p:cNvPr id="4" name="직사각형 3"/>
          <p:cNvSpPr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44132" y="6012780"/>
            <a:ext cx="5468228" cy="679032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>
            <a:solidFill>
              <a:srgbClr val="FF0000"/>
            </a:solidFill>
          </a:ln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단순 </a:t>
            </a:r>
            <a:r>
              <a:rPr lang="ko-KR" altLang="en-US" dirty="0" err="1"/>
              <a:t>베이즈</a:t>
            </a:r>
            <a:r>
              <a:rPr lang="ko-KR" altLang="en-US" dirty="0"/>
              <a:t> 분류기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단순 </a:t>
            </a:r>
            <a:r>
              <a:rPr lang="ko-KR" altLang="en-US" b="1" dirty="0" err="1"/>
              <a:t>베이즈</a:t>
            </a:r>
            <a:r>
              <a:rPr lang="ko-KR" altLang="en-US" b="1" dirty="0"/>
              <a:t> </a:t>
            </a:r>
            <a:r>
              <a:rPr lang="ko-KR" altLang="en-US" b="1" dirty="0" smtClean="0"/>
              <a:t>분류기 </a:t>
            </a:r>
            <a:r>
              <a:rPr lang="en-US" altLang="ko-KR" b="1" dirty="0" smtClean="0"/>
              <a:t>– cont. 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76056" y="1268760"/>
                <a:ext cx="1683923" cy="558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삼</m:t>
                          </m:r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각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형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5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1268760"/>
                <a:ext cx="1683923" cy="55835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092280" y="1268760"/>
                <a:ext cx="1683923" cy="5533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사</m:t>
                          </m:r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각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형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9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1268760"/>
                <a:ext cx="1683923" cy="55335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76056" y="1844824"/>
                <a:ext cx="2046201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수</m:t>
                          </m:r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직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|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삼</m:t>
                          </m:r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각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형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1844824"/>
                <a:ext cx="2046201" cy="55496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76056" y="2348880"/>
                <a:ext cx="2046201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수</m:t>
                          </m:r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평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|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삼</m:t>
                          </m:r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각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형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348880"/>
                <a:ext cx="2046201" cy="55496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76056" y="2802032"/>
                <a:ext cx="2251386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대</m:t>
                          </m:r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각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선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|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삼</m:t>
                          </m:r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각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형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802032"/>
                <a:ext cx="2251386" cy="55496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076056" y="3356992"/>
                <a:ext cx="2046201" cy="5540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점</m:t>
                          </m:r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선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|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삼</m:t>
                          </m:r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각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형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4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3356992"/>
                <a:ext cx="2046201" cy="55406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076056" y="3861048"/>
                <a:ext cx="2046201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실</m:t>
                          </m:r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선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|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삼</m:t>
                          </m:r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각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형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3861048"/>
                <a:ext cx="2046201" cy="55496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076056" y="4365104"/>
                <a:ext cx="1841017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유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|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삼</m:t>
                          </m:r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각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형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4365104"/>
                <a:ext cx="1841017" cy="55496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076056" y="4869160"/>
                <a:ext cx="1841017" cy="554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무</m:t>
                          </m:r>
                          <m:r>
                            <a:rPr lang="en-US" sz="1600" b="0" i="1" smtClean="0">
                              <a:latin typeface="Cambria Math"/>
                            </a:rPr>
                            <m:t>|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삼</m:t>
                          </m:r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각</m:t>
                          </m:r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형</m:t>
                          </m:r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4869160"/>
                <a:ext cx="1841017" cy="55496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467544" y="5969330"/>
                <a:ext cx="8575677" cy="934358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삼</m:t>
                          </m:r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각형</m:t>
                          </m:r>
                        </m:e>
                        <m:e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수</m:t>
                          </m:r>
                          <m:r>
                            <a:rPr lang="ko-KR" alt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직</m:t>
                          </m:r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ko-KR" altLang="en-US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점</m:t>
                          </m:r>
                          <m:r>
                            <a:rPr lang="ko-KR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선</m:t>
                          </m:r>
                          <m:r>
                            <a:rPr lang="en-US" altLang="ko-KR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ko-KR" altLang="en-US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무</m:t>
                          </m:r>
                        </m:e>
                      </m:d>
                    </m:oMath>
                  </m:oMathPara>
                </a14:m>
                <a:endParaRPr lang="en-US" altLang="ko-KR" i="1" dirty="0" smtClean="0">
                  <a:latin typeface="Cambria Math"/>
                  <a:ea typeface="Cambria Math"/>
                </a:endParaRPr>
              </a:p>
              <a:p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수</m:t>
                            </m:r>
                            <m:r>
                              <a:rPr lang="ko-KR" altLang="en-US" sz="1600" i="1" smtClean="0">
                                <a:latin typeface="Cambria Math" panose="02040503050406030204" pitchFamily="18" charset="0"/>
                              </a:rPr>
                              <m:t>직</m:t>
                            </m:r>
                          </m:e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삼각형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점선</m:t>
                            </m:r>
                          </m:e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삼각형</m:t>
                            </m:r>
                          </m:e>
                        </m:d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  <a:ea typeface="Cambria Math"/>
                              </a:rPr>
                              <m:t>무</m:t>
                            </m:r>
                          </m:e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삼각형</m:t>
                            </m:r>
                          </m:e>
                        </m:d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  <m:r>
                          <a:rPr lang="en-US" sz="1600" i="1">
                            <a:latin typeface="Cambria Math"/>
                          </a:rPr>
                          <m:t>(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삼각형</m:t>
                        </m:r>
                        <m:r>
                          <a:rPr lang="en-US" sz="1600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  <m:r>
                          <a:rPr lang="en-US" sz="1600" b="0" i="1" smtClean="0">
                            <a:latin typeface="Cambria Math"/>
                          </a:rPr>
                          <m:t>(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수</m:t>
                        </m:r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직</m:t>
                        </m:r>
                        <m:r>
                          <a:rPr lang="en-US" altLang="ko-KR" sz="1600" i="1">
                            <a:latin typeface="Cambria Math"/>
                          </a:rPr>
                          <m:t>,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점선</m:t>
                        </m:r>
                        <m:r>
                          <a:rPr lang="en-US" altLang="ko-KR" sz="1600" i="1">
                            <a:latin typeface="Cambria Math"/>
                          </a:rPr>
                          <m:t>,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  <a:ea typeface="Cambria Math"/>
                          </a:rPr>
                          <m:t>무</m:t>
                        </m:r>
                        <m:r>
                          <a:rPr lang="en-US" sz="1600" i="1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r>
                  <a:rPr lang="en-US" sz="16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/>
                          </a:rPr>
                          <m:t>3/5</m:t>
                        </m:r>
                        <m:r>
                          <a:rPr lang="en-US" sz="1600" b="0" i="1" smtClean="0">
                            <a:latin typeface="Cambria Math"/>
                            <a:ea typeface="Cambria Math"/>
                          </a:rPr>
                          <m:t>∙4/5∙2/5∙5/14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latin typeface="Cambria Math"/>
                          </a:rPr>
                          <m:t>/14</m:t>
                        </m:r>
                      </m:den>
                    </m:f>
                  </m:oMath>
                </a14:m>
                <a:r>
                  <a:rPr lang="en-US" sz="1600" dirty="0" smtClean="0"/>
                  <a:t>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/>
                      </a:rPr>
                      <m:t>= 0.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48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969330"/>
                <a:ext cx="8575677" cy="93435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5088756" y="5322416"/>
                <a:ext cx="2051267" cy="4956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수직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ko-KR" altLang="en-US" sz="1400" i="1">
                              <a:latin typeface="Cambria Math" panose="02040503050406030204" pitchFamily="18" charset="0"/>
                            </a:rPr>
                            <m:t>점선</m:t>
                          </m:r>
                          <m:r>
                            <a:rPr lang="en-US" altLang="ko-KR" sz="1400" i="1">
                              <a:latin typeface="Cambria Math"/>
                            </a:rPr>
                            <m:t>,</m:t>
                          </m:r>
                          <m:r>
                            <a:rPr lang="ko-KR" altLang="en-US" sz="1400" i="1">
                              <a:latin typeface="Cambria Math" panose="02040503050406030204" pitchFamily="18" charset="0"/>
                              <a:ea typeface="Cambria Math"/>
                            </a:rPr>
                            <m:t>무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/>
                          <a:ea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1400" b="0" i="1" smtClean="0">
                              <a:latin typeface="Cambria Math"/>
                              <a:ea typeface="Cambria Math"/>
                            </a:rPr>
                            <m:t>14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756" y="5322416"/>
                <a:ext cx="2051267" cy="495649"/>
              </a:xfrm>
              <a:prstGeom prst="rect">
                <a:avLst/>
              </a:prstGeom>
              <a:blipFill rotWithShape="0">
                <a:blip r:embed="rId12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그림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392" y="1863060"/>
            <a:ext cx="4934384" cy="356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3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marL="342900" indent="-342900" fontAlgn="auto">
              <a:spcAft>
                <a:spcPts val="0"/>
              </a:spcAft>
              <a:defRPr/>
            </a:pPr>
            <a:r>
              <a:rPr lang="ko-KR" altLang="en-US" dirty="0" err="1"/>
              <a:t>결정트리</a:t>
            </a:r>
            <a:r>
              <a:rPr lang="en-US" altLang="ko-KR" dirty="0"/>
              <a:t> </a:t>
            </a:r>
            <a:r>
              <a:rPr lang="ko-KR" altLang="en-US"/>
              <a:t>학습 알고리즘</a:t>
            </a:r>
            <a:endParaRPr lang="en-US" altLang="ko-KR" dirty="0" smtClean="0"/>
          </a:p>
        </p:txBody>
      </p:sp>
      <p:sp>
        <p:nvSpPr>
          <p:cNvPr id="49155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27650"/>
          </a:xfrm>
        </p:spPr>
        <p:txBody>
          <a:bodyPr/>
          <a:lstStyle/>
          <a:p>
            <a:r>
              <a:rPr lang="ko-KR" altLang="en-US" b="1" smtClean="0"/>
              <a:t>결정</a:t>
            </a:r>
            <a:r>
              <a:rPr lang="en-US" altLang="ko-KR" b="1" smtClean="0"/>
              <a:t> </a:t>
            </a:r>
            <a:r>
              <a:rPr lang="ko-KR" altLang="en-US" b="1" smtClean="0"/>
              <a:t>트리 </a:t>
            </a:r>
            <a:r>
              <a:rPr lang="en-US" altLang="ko-KR" smtClean="0"/>
              <a:t>(decision tree) </a:t>
            </a:r>
          </a:p>
          <a:p>
            <a:pPr lvl="1"/>
            <a:r>
              <a:rPr lang="ko-KR" altLang="en-US" smtClean="0"/>
              <a:t>복잡한 트리 </a:t>
            </a:r>
          </a:p>
        </p:txBody>
      </p:sp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848100" y="2047875"/>
            <a:ext cx="1371600" cy="3810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sl-SI" altLang="ko-KR" sz="1600">
                <a:latin typeface="+mn-ea"/>
                <a:ea typeface="+mn-ea"/>
                <a:cs typeface="+mn-cs"/>
              </a:rPr>
              <a:t>Temperature</a:t>
            </a:r>
            <a:endParaRPr lang="en-US" altLang="ko-KR" sz="1600">
              <a:latin typeface="+mn-ea"/>
              <a:ea typeface="+mn-ea"/>
              <a:cs typeface="+mn-cs"/>
            </a:endParaRPr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876300" y="3114675"/>
            <a:ext cx="1066800" cy="3810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sl-SI" altLang="ko-KR" sz="1600" dirty="0">
                <a:latin typeface="+mn-ea"/>
                <a:ea typeface="+mn-ea"/>
                <a:cs typeface="+mn-cs"/>
              </a:rPr>
              <a:t>Outlook</a:t>
            </a:r>
            <a:endParaRPr lang="en-US" altLang="ko-KR" sz="1600" dirty="0">
              <a:latin typeface="+mn-ea"/>
              <a:ea typeface="+mn-ea"/>
              <a:cs typeface="+mn-cs"/>
            </a:endParaRP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6972300" y="3114675"/>
            <a:ext cx="1066800" cy="3810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sl-SI" altLang="ko-KR" sz="1600" dirty="0" smtClean="0">
                <a:latin typeface="+mn-ea"/>
                <a:ea typeface="+mn-ea"/>
                <a:cs typeface="+mn-cs"/>
              </a:rPr>
              <a:t>Wind</a:t>
            </a:r>
            <a:endParaRPr lang="en-US" altLang="ko-KR" sz="1600" dirty="0">
              <a:latin typeface="+mn-ea"/>
              <a:ea typeface="+mn-ea"/>
              <a:cs typeface="+mn-cs"/>
            </a:endParaRPr>
          </a:p>
        </p:txBody>
      </p:sp>
      <p:cxnSp>
        <p:nvCxnSpPr>
          <p:cNvPr id="49159" name="AutoShape 6"/>
          <p:cNvCxnSpPr>
            <a:cxnSpLocks noChangeShapeType="1"/>
            <a:stCxn id="15365" idx="0"/>
            <a:endCxn id="15364" idx="2"/>
          </p:cNvCxnSpPr>
          <p:nvPr/>
        </p:nvCxnSpPr>
        <p:spPr bwMode="auto">
          <a:xfrm flipV="1">
            <a:off x="1409700" y="2428875"/>
            <a:ext cx="31242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60" name="AutoShape 7"/>
          <p:cNvCxnSpPr>
            <a:cxnSpLocks noChangeShapeType="1"/>
            <a:stCxn id="15366" idx="0"/>
            <a:endCxn id="15364" idx="2"/>
          </p:cNvCxnSpPr>
          <p:nvPr/>
        </p:nvCxnSpPr>
        <p:spPr bwMode="auto">
          <a:xfrm flipH="1" flipV="1">
            <a:off x="4533900" y="2428875"/>
            <a:ext cx="29718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61" name="AutoShape 8"/>
          <p:cNvCxnSpPr>
            <a:cxnSpLocks noChangeShapeType="1"/>
            <a:endCxn id="15364" idx="2"/>
          </p:cNvCxnSpPr>
          <p:nvPr/>
        </p:nvCxnSpPr>
        <p:spPr bwMode="auto">
          <a:xfrm flipV="1">
            <a:off x="4533900" y="2428875"/>
            <a:ext cx="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2400300" y="2565400"/>
            <a:ext cx="533400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C</a:t>
            </a:r>
            <a:r>
              <a:rPr lang="sl-SI" altLang="ko-KR" sz="12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old</a:t>
            </a:r>
            <a:endParaRPr lang="en-US" altLang="ko-KR" sz="1200" b="1" dirty="0">
              <a:solidFill>
                <a:srgbClr val="0000FF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5371" name="Text Box 10"/>
          <p:cNvSpPr txBox="1">
            <a:spLocks noChangeArrowheads="1"/>
          </p:cNvSpPr>
          <p:nvPr/>
        </p:nvSpPr>
        <p:spPr bwMode="auto">
          <a:xfrm>
            <a:off x="4152900" y="2733675"/>
            <a:ext cx="974725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sl-SI" altLang="ko-KR" sz="140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moderate</a:t>
            </a:r>
            <a:endParaRPr lang="en-US" altLang="ko-KR" sz="1400">
              <a:solidFill>
                <a:srgbClr val="0000FF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5372" name="Text Box 11"/>
          <p:cNvSpPr txBox="1">
            <a:spLocks noChangeArrowheads="1"/>
          </p:cNvSpPr>
          <p:nvPr/>
        </p:nvSpPr>
        <p:spPr bwMode="auto">
          <a:xfrm>
            <a:off x="5713413" y="2505075"/>
            <a:ext cx="457200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H</a:t>
            </a:r>
            <a:r>
              <a:rPr lang="sl-SI" altLang="ko-KR" sz="12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ot</a:t>
            </a:r>
            <a:endParaRPr lang="en-US" altLang="ko-KR" sz="1200" b="1" dirty="0">
              <a:solidFill>
                <a:srgbClr val="0000FF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5373" name="Rectangle 12"/>
          <p:cNvSpPr>
            <a:spLocks noChangeArrowheads="1"/>
          </p:cNvSpPr>
          <p:nvPr/>
        </p:nvSpPr>
        <p:spPr bwMode="auto">
          <a:xfrm>
            <a:off x="266700" y="4181475"/>
            <a:ext cx="3810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600" dirty="0" smtClean="0">
                <a:solidFill>
                  <a:srgbClr val="011F2D"/>
                </a:solidFill>
                <a:latin typeface="+mn-ea"/>
                <a:ea typeface="+mn-ea"/>
                <a:cs typeface="+mn-cs"/>
              </a:rPr>
              <a:t>Yes</a:t>
            </a:r>
            <a:endParaRPr lang="en-US" altLang="ko-KR" sz="1600" dirty="0">
              <a:solidFill>
                <a:srgbClr val="011F2D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49166" name="AutoShape 13"/>
          <p:cNvCxnSpPr>
            <a:cxnSpLocks noChangeShapeType="1"/>
            <a:stCxn id="15373" idx="0"/>
            <a:endCxn id="15365" idx="2"/>
          </p:cNvCxnSpPr>
          <p:nvPr/>
        </p:nvCxnSpPr>
        <p:spPr bwMode="auto">
          <a:xfrm flipV="1">
            <a:off x="457200" y="3495675"/>
            <a:ext cx="9525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67" name="AutoShape 14"/>
          <p:cNvCxnSpPr>
            <a:cxnSpLocks noChangeShapeType="1"/>
            <a:stCxn id="15394" idx="0"/>
            <a:endCxn id="15365" idx="2"/>
          </p:cNvCxnSpPr>
          <p:nvPr/>
        </p:nvCxnSpPr>
        <p:spPr bwMode="auto">
          <a:xfrm flipH="1" flipV="1">
            <a:off x="1409700" y="3495675"/>
            <a:ext cx="9906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76" name="Text Box 15"/>
          <p:cNvSpPr txBox="1">
            <a:spLocks noChangeArrowheads="1"/>
          </p:cNvSpPr>
          <p:nvPr/>
        </p:nvSpPr>
        <p:spPr bwMode="auto">
          <a:xfrm>
            <a:off x="266700" y="3648075"/>
            <a:ext cx="762000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S</a:t>
            </a:r>
            <a:r>
              <a:rPr lang="sl-SI" altLang="ko-KR" sz="12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unny</a:t>
            </a:r>
            <a:endParaRPr lang="en-US" altLang="ko-KR" sz="1200" b="1" dirty="0">
              <a:solidFill>
                <a:srgbClr val="0000FF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5377" name="Text Box 16"/>
          <p:cNvSpPr txBox="1">
            <a:spLocks noChangeArrowheads="1"/>
          </p:cNvSpPr>
          <p:nvPr/>
        </p:nvSpPr>
        <p:spPr bwMode="auto">
          <a:xfrm>
            <a:off x="1790700" y="3648075"/>
            <a:ext cx="685800" cy="30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400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R</a:t>
            </a:r>
            <a:r>
              <a:rPr lang="sl-SI" altLang="ko-KR" sz="1400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ain</a:t>
            </a:r>
            <a:endParaRPr lang="en-US" altLang="ko-KR" sz="1400" dirty="0">
              <a:solidFill>
                <a:srgbClr val="0000FF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5378" name="Rectangle 17"/>
          <p:cNvSpPr>
            <a:spLocks noChangeArrowheads="1"/>
          </p:cNvSpPr>
          <p:nvPr/>
        </p:nvSpPr>
        <p:spPr bwMode="auto">
          <a:xfrm>
            <a:off x="6362700" y="4181475"/>
            <a:ext cx="4572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sl-SI" altLang="ko-KR" sz="1600" dirty="0" smtClean="0">
                <a:solidFill>
                  <a:srgbClr val="011F2D"/>
                </a:solidFill>
                <a:latin typeface="+mn-ea"/>
                <a:ea typeface="+mn-ea"/>
                <a:cs typeface="+mn-cs"/>
              </a:rPr>
              <a:t>N</a:t>
            </a:r>
            <a:r>
              <a:rPr lang="en-US" altLang="ko-KR" sz="1600" dirty="0" smtClean="0">
                <a:solidFill>
                  <a:srgbClr val="011F2D"/>
                </a:solidFill>
                <a:latin typeface="+mn-ea"/>
                <a:ea typeface="+mn-ea"/>
                <a:cs typeface="+mn-cs"/>
              </a:rPr>
              <a:t>o</a:t>
            </a:r>
            <a:endParaRPr lang="en-US" altLang="ko-KR" sz="1600" dirty="0">
              <a:solidFill>
                <a:srgbClr val="011F2D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49171" name="AutoShape 18"/>
          <p:cNvCxnSpPr>
            <a:cxnSpLocks noChangeShapeType="1"/>
            <a:stCxn id="15378" idx="0"/>
          </p:cNvCxnSpPr>
          <p:nvPr/>
        </p:nvCxnSpPr>
        <p:spPr bwMode="auto">
          <a:xfrm flipV="1">
            <a:off x="6591300" y="3495675"/>
            <a:ext cx="9144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72" name="AutoShape 19"/>
          <p:cNvCxnSpPr>
            <a:cxnSpLocks noChangeShapeType="1"/>
            <a:stCxn id="15421" idx="0"/>
          </p:cNvCxnSpPr>
          <p:nvPr/>
        </p:nvCxnSpPr>
        <p:spPr bwMode="auto">
          <a:xfrm flipH="1" flipV="1">
            <a:off x="7505700" y="3495675"/>
            <a:ext cx="6858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81" name="Text Box 20"/>
          <p:cNvSpPr txBox="1">
            <a:spLocks noChangeArrowheads="1"/>
          </p:cNvSpPr>
          <p:nvPr/>
        </p:nvSpPr>
        <p:spPr bwMode="auto">
          <a:xfrm>
            <a:off x="6753225" y="3724275"/>
            <a:ext cx="752475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Strong</a:t>
            </a:r>
            <a:endParaRPr lang="en-US" altLang="ko-KR" sz="1200" b="1" dirty="0">
              <a:solidFill>
                <a:srgbClr val="0000FF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5382" name="Text Box 21"/>
          <p:cNvSpPr txBox="1">
            <a:spLocks noChangeArrowheads="1"/>
          </p:cNvSpPr>
          <p:nvPr/>
        </p:nvSpPr>
        <p:spPr bwMode="auto">
          <a:xfrm>
            <a:off x="7600950" y="3724275"/>
            <a:ext cx="609600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Weak</a:t>
            </a:r>
            <a:endParaRPr lang="en-US" altLang="ko-KR" sz="1200" b="1" dirty="0">
              <a:solidFill>
                <a:srgbClr val="0000FF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5383" name="Rectangle 22"/>
          <p:cNvSpPr>
            <a:spLocks noChangeArrowheads="1"/>
          </p:cNvSpPr>
          <p:nvPr/>
        </p:nvSpPr>
        <p:spPr bwMode="auto">
          <a:xfrm>
            <a:off x="1257300" y="4181475"/>
            <a:ext cx="3048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600" dirty="0" smtClean="0">
                <a:solidFill>
                  <a:srgbClr val="011F2D"/>
                </a:solidFill>
                <a:latin typeface="+mn-ea"/>
                <a:ea typeface="+mn-ea"/>
                <a:cs typeface="+mn-cs"/>
              </a:rPr>
              <a:t>Yes</a:t>
            </a:r>
            <a:endParaRPr lang="en-US" altLang="ko-KR" sz="1600" dirty="0">
              <a:solidFill>
                <a:srgbClr val="011F2D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49176" name="AutoShape 23"/>
          <p:cNvCxnSpPr>
            <a:cxnSpLocks noChangeShapeType="1"/>
            <a:stCxn id="15365" idx="2"/>
            <a:endCxn id="15383" idx="0"/>
          </p:cNvCxnSpPr>
          <p:nvPr/>
        </p:nvCxnSpPr>
        <p:spPr bwMode="auto">
          <a:xfrm>
            <a:off x="1409700" y="3495675"/>
            <a:ext cx="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85" name="Text Box 24"/>
          <p:cNvSpPr txBox="1">
            <a:spLocks noChangeArrowheads="1"/>
          </p:cNvSpPr>
          <p:nvPr/>
        </p:nvSpPr>
        <p:spPr bwMode="auto">
          <a:xfrm>
            <a:off x="952500" y="3800475"/>
            <a:ext cx="914400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O</a:t>
            </a:r>
            <a:r>
              <a:rPr lang="sl-SI" altLang="ko-KR" sz="12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vercast</a:t>
            </a:r>
            <a:endParaRPr lang="en-US" altLang="ko-KR" sz="1200" b="1" dirty="0">
              <a:solidFill>
                <a:srgbClr val="0000FF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5386" name="Rectangle 25"/>
          <p:cNvSpPr>
            <a:spLocks noChangeArrowheads="1"/>
          </p:cNvSpPr>
          <p:nvPr/>
        </p:nvSpPr>
        <p:spPr bwMode="auto">
          <a:xfrm>
            <a:off x="4000500" y="3114675"/>
            <a:ext cx="1066800" cy="3810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sl-SI" altLang="ko-KR" sz="1600">
                <a:latin typeface="+mn-ea"/>
                <a:ea typeface="+mn-ea"/>
                <a:cs typeface="+mn-cs"/>
              </a:rPr>
              <a:t>Outlook</a:t>
            </a:r>
            <a:endParaRPr lang="en-US" altLang="ko-KR" sz="1600">
              <a:latin typeface="+mn-ea"/>
              <a:ea typeface="+mn-ea"/>
              <a:cs typeface="+mn-cs"/>
            </a:endParaRPr>
          </a:p>
        </p:txBody>
      </p:sp>
      <p:cxnSp>
        <p:nvCxnSpPr>
          <p:cNvPr id="49179" name="AutoShape 26"/>
          <p:cNvCxnSpPr>
            <a:cxnSpLocks noChangeShapeType="1"/>
            <a:stCxn id="15401" idx="0"/>
            <a:endCxn id="15386" idx="2"/>
          </p:cNvCxnSpPr>
          <p:nvPr/>
        </p:nvCxnSpPr>
        <p:spPr bwMode="auto">
          <a:xfrm flipV="1">
            <a:off x="3619500" y="3495675"/>
            <a:ext cx="9144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80" name="AutoShape 27"/>
          <p:cNvCxnSpPr>
            <a:cxnSpLocks noChangeShapeType="1"/>
            <a:endCxn id="15386" idx="2"/>
          </p:cNvCxnSpPr>
          <p:nvPr/>
        </p:nvCxnSpPr>
        <p:spPr bwMode="auto">
          <a:xfrm flipH="1" flipV="1">
            <a:off x="4533900" y="3495675"/>
            <a:ext cx="9906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89" name="Text Box 28"/>
          <p:cNvSpPr txBox="1">
            <a:spLocks noChangeArrowheads="1"/>
          </p:cNvSpPr>
          <p:nvPr/>
        </p:nvSpPr>
        <p:spPr bwMode="auto">
          <a:xfrm>
            <a:off x="3390900" y="3648075"/>
            <a:ext cx="762000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S</a:t>
            </a:r>
            <a:r>
              <a:rPr lang="sl-SI" altLang="ko-KR" sz="12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unny</a:t>
            </a:r>
            <a:endParaRPr lang="en-US" altLang="ko-KR" sz="1200" b="1" dirty="0">
              <a:solidFill>
                <a:srgbClr val="0000FF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5390" name="Text Box 29"/>
          <p:cNvSpPr txBox="1">
            <a:spLocks noChangeArrowheads="1"/>
          </p:cNvSpPr>
          <p:nvPr/>
        </p:nvSpPr>
        <p:spPr bwMode="auto">
          <a:xfrm>
            <a:off x="4914900" y="3648075"/>
            <a:ext cx="609600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R</a:t>
            </a:r>
            <a:r>
              <a:rPr lang="sl-SI" altLang="ko-KR" sz="12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ain</a:t>
            </a:r>
            <a:endParaRPr lang="en-US" altLang="ko-KR" sz="1200" b="1" dirty="0">
              <a:solidFill>
                <a:srgbClr val="0000FF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5391" name="Rectangle 30"/>
          <p:cNvSpPr>
            <a:spLocks noChangeArrowheads="1"/>
          </p:cNvSpPr>
          <p:nvPr/>
        </p:nvSpPr>
        <p:spPr bwMode="auto">
          <a:xfrm>
            <a:off x="4381500" y="4181475"/>
            <a:ext cx="3048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600" dirty="0" smtClean="0">
                <a:solidFill>
                  <a:srgbClr val="011F2D"/>
                </a:solidFill>
                <a:latin typeface="+mn-ea"/>
                <a:ea typeface="+mn-ea"/>
                <a:cs typeface="+mn-cs"/>
              </a:rPr>
              <a:t>Yes</a:t>
            </a:r>
            <a:endParaRPr lang="en-US" altLang="ko-KR" sz="1600" dirty="0">
              <a:solidFill>
                <a:srgbClr val="011F2D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49184" name="AutoShape 31"/>
          <p:cNvCxnSpPr>
            <a:cxnSpLocks noChangeShapeType="1"/>
            <a:stCxn id="15386" idx="2"/>
            <a:endCxn id="15391" idx="0"/>
          </p:cNvCxnSpPr>
          <p:nvPr/>
        </p:nvCxnSpPr>
        <p:spPr bwMode="auto">
          <a:xfrm>
            <a:off x="4533900" y="3495675"/>
            <a:ext cx="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93" name="Text Box 32"/>
          <p:cNvSpPr txBox="1">
            <a:spLocks noChangeArrowheads="1"/>
          </p:cNvSpPr>
          <p:nvPr/>
        </p:nvSpPr>
        <p:spPr bwMode="auto">
          <a:xfrm>
            <a:off x="4076700" y="3800475"/>
            <a:ext cx="914400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O</a:t>
            </a:r>
            <a:r>
              <a:rPr lang="sl-SI" altLang="ko-KR" sz="12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vercast</a:t>
            </a:r>
            <a:endParaRPr lang="en-US" altLang="ko-KR" sz="1200" b="1" dirty="0">
              <a:solidFill>
                <a:srgbClr val="0000FF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5394" name="Rectangle 33"/>
          <p:cNvSpPr>
            <a:spLocks noChangeArrowheads="1"/>
          </p:cNvSpPr>
          <p:nvPr/>
        </p:nvSpPr>
        <p:spPr bwMode="auto">
          <a:xfrm>
            <a:off x="1866900" y="4181475"/>
            <a:ext cx="1066800" cy="3810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sl-SI" altLang="ko-KR" sz="1600" dirty="0" smtClean="0">
                <a:latin typeface="+mn-ea"/>
                <a:ea typeface="+mn-ea"/>
                <a:cs typeface="+mn-cs"/>
              </a:rPr>
              <a:t>Wind</a:t>
            </a:r>
            <a:endParaRPr lang="en-US" altLang="ko-KR" sz="1600" dirty="0">
              <a:latin typeface="+mn-ea"/>
              <a:ea typeface="+mn-ea"/>
              <a:cs typeface="+mn-cs"/>
            </a:endParaRPr>
          </a:p>
        </p:txBody>
      </p:sp>
      <p:sp>
        <p:nvSpPr>
          <p:cNvPr id="15395" name="Rectangle 34"/>
          <p:cNvSpPr>
            <a:spLocks noChangeArrowheads="1"/>
          </p:cNvSpPr>
          <p:nvPr/>
        </p:nvSpPr>
        <p:spPr bwMode="auto">
          <a:xfrm>
            <a:off x="2552700" y="5248275"/>
            <a:ext cx="3810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600" dirty="0" smtClean="0">
                <a:solidFill>
                  <a:srgbClr val="011F2D"/>
                </a:solidFill>
                <a:latin typeface="+mn-ea"/>
                <a:ea typeface="+mn-ea"/>
                <a:cs typeface="+mn-cs"/>
              </a:rPr>
              <a:t>Yes</a:t>
            </a:r>
            <a:endParaRPr lang="en-US" altLang="ko-KR" sz="1600" dirty="0">
              <a:solidFill>
                <a:srgbClr val="011F2D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5396" name="Rectangle 35"/>
          <p:cNvSpPr>
            <a:spLocks noChangeArrowheads="1"/>
          </p:cNvSpPr>
          <p:nvPr/>
        </p:nvSpPr>
        <p:spPr bwMode="auto">
          <a:xfrm>
            <a:off x="1943100" y="5248275"/>
            <a:ext cx="3810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sl-SI" altLang="ko-KR" sz="1600" dirty="0" smtClean="0">
                <a:solidFill>
                  <a:srgbClr val="011F2D"/>
                </a:solidFill>
                <a:latin typeface="+mn-ea"/>
                <a:ea typeface="+mn-ea"/>
                <a:cs typeface="+mn-cs"/>
              </a:rPr>
              <a:t>N</a:t>
            </a:r>
            <a:r>
              <a:rPr lang="en-US" altLang="ko-KR" sz="1600" dirty="0" smtClean="0">
                <a:solidFill>
                  <a:srgbClr val="011F2D"/>
                </a:solidFill>
                <a:latin typeface="+mn-ea"/>
                <a:ea typeface="+mn-ea"/>
                <a:cs typeface="+mn-cs"/>
              </a:rPr>
              <a:t>o</a:t>
            </a:r>
            <a:endParaRPr lang="en-US" altLang="ko-KR" sz="1600" dirty="0">
              <a:solidFill>
                <a:srgbClr val="011F2D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49189" name="AutoShape 36"/>
          <p:cNvCxnSpPr>
            <a:cxnSpLocks noChangeShapeType="1"/>
            <a:stCxn id="15396" idx="0"/>
            <a:endCxn id="15394" idx="2"/>
          </p:cNvCxnSpPr>
          <p:nvPr/>
        </p:nvCxnSpPr>
        <p:spPr bwMode="auto">
          <a:xfrm flipV="1">
            <a:off x="2133600" y="4562475"/>
            <a:ext cx="2667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90" name="AutoShape 37"/>
          <p:cNvCxnSpPr>
            <a:cxnSpLocks noChangeShapeType="1"/>
            <a:stCxn id="15395" idx="0"/>
            <a:endCxn id="15394" idx="2"/>
          </p:cNvCxnSpPr>
          <p:nvPr/>
        </p:nvCxnSpPr>
        <p:spPr bwMode="auto">
          <a:xfrm flipH="1" flipV="1">
            <a:off x="2400300" y="4562475"/>
            <a:ext cx="3429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399" name="Text Box 38"/>
          <p:cNvSpPr txBox="1">
            <a:spLocks noChangeArrowheads="1"/>
          </p:cNvSpPr>
          <p:nvPr/>
        </p:nvSpPr>
        <p:spPr bwMode="auto">
          <a:xfrm>
            <a:off x="1743075" y="4791075"/>
            <a:ext cx="781050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Strong</a:t>
            </a:r>
            <a:endParaRPr lang="en-US" altLang="ko-KR" sz="1200" b="1" dirty="0">
              <a:solidFill>
                <a:srgbClr val="0000FF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5400" name="Text Box 39"/>
          <p:cNvSpPr txBox="1">
            <a:spLocks noChangeArrowheads="1"/>
          </p:cNvSpPr>
          <p:nvPr/>
        </p:nvSpPr>
        <p:spPr bwMode="auto">
          <a:xfrm>
            <a:off x="2400300" y="4791075"/>
            <a:ext cx="609600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Weak</a:t>
            </a:r>
            <a:endParaRPr lang="en-US" altLang="ko-KR" sz="1200" b="1" dirty="0">
              <a:solidFill>
                <a:srgbClr val="0000FF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5401" name="Rectangle 40"/>
          <p:cNvSpPr>
            <a:spLocks noChangeArrowheads="1"/>
          </p:cNvSpPr>
          <p:nvPr/>
        </p:nvSpPr>
        <p:spPr bwMode="auto">
          <a:xfrm>
            <a:off x="3086100" y="4181475"/>
            <a:ext cx="1066800" cy="3810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sl-SI" altLang="ko-KR" sz="1600" dirty="0" smtClean="0">
                <a:latin typeface="+mn-ea"/>
                <a:ea typeface="+mn-ea"/>
                <a:cs typeface="+mn-cs"/>
              </a:rPr>
              <a:t>Wind</a:t>
            </a:r>
            <a:endParaRPr lang="en-US" altLang="ko-KR" sz="1600" dirty="0">
              <a:latin typeface="+mn-ea"/>
              <a:ea typeface="+mn-ea"/>
              <a:cs typeface="+mn-cs"/>
            </a:endParaRPr>
          </a:p>
        </p:txBody>
      </p:sp>
      <p:sp>
        <p:nvSpPr>
          <p:cNvPr id="15402" name="Rectangle 41"/>
          <p:cNvSpPr>
            <a:spLocks noChangeArrowheads="1"/>
          </p:cNvSpPr>
          <p:nvPr/>
        </p:nvSpPr>
        <p:spPr bwMode="auto">
          <a:xfrm>
            <a:off x="3771900" y="5248275"/>
            <a:ext cx="4572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sl-SI" altLang="ko-KR" sz="1600" dirty="0" smtClean="0">
                <a:solidFill>
                  <a:srgbClr val="011F2D"/>
                </a:solidFill>
                <a:latin typeface="+mn-ea"/>
                <a:ea typeface="+mn-ea"/>
                <a:cs typeface="+mn-cs"/>
              </a:rPr>
              <a:t>N</a:t>
            </a:r>
            <a:r>
              <a:rPr lang="en-US" altLang="ko-KR" sz="1600" dirty="0" smtClean="0">
                <a:solidFill>
                  <a:srgbClr val="011F2D"/>
                </a:solidFill>
                <a:latin typeface="+mn-ea"/>
                <a:ea typeface="+mn-ea"/>
                <a:cs typeface="+mn-cs"/>
              </a:rPr>
              <a:t>o</a:t>
            </a:r>
            <a:endParaRPr lang="en-US" altLang="ko-KR" sz="1600" dirty="0">
              <a:solidFill>
                <a:srgbClr val="011F2D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5403" name="Rectangle 42"/>
          <p:cNvSpPr>
            <a:spLocks noChangeArrowheads="1"/>
          </p:cNvSpPr>
          <p:nvPr/>
        </p:nvSpPr>
        <p:spPr bwMode="auto">
          <a:xfrm>
            <a:off x="3162300" y="5248275"/>
            <a:ext cx="3810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600" dirty="0" smtClean="0">
                <a:solidFill>
                  <a:srgbClr val="011F2D"/>
                </a:solidFill>
                <a:latin typeface="+mn-ea"/>
                <a:ea typeface="+mn-ea"/>
                <a:cs typeface="+mn-cs"/>
              </a:rPr>
              <a:t>Yes</a:t>
            </a:r>
            <a:endParaRPr lang="en-US" altLang="ko-KR" sz="1600" dirty="0">
              <a:solidFill>
                <a:srgbClr val="011F2D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49196" name="AutoShape 43"/>
          <p:cNvCxnSpPr>
            <a:cxnSpLocks noChangeShapeType="1"/>
            <a:stCxn id="15403" idx="0"/>
            <a:endCxn id="15401" idx="2"/>
          </p:cNvCxnSpPr>
          <p:nvPr/>
        </p:nvCxnSpPr>
        <p:spPr bwMode="auto">
          <a:xfrm flipV="1">
            <a:off x="3352800" y="4562475"/>
            <a:ext cx="2667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97" name="AutoShape 44"/>
          <p:cNvCxnSpPr>
            <a:cxnSpLocks noChangeShapeType="1"/>
            <a:stCxn id="15402" idx="0"/>
            <a:endCxn id="15401" idx="2"/>
          </p:cNvCxnSpPr>
          <p:nvPr/>
        </p:nvCxnSpPr>
        <p:spPr bwMode="auto">
          <a:xfrm flipH="1" flipV="1">
            <a:off x="3619500" y="4562475"/>
            <a:ext cx="3810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06" name="Text Box 45"/>
          <p:cNvSpPr txBox="1">
            <a:spLocks noChangeArrowheads="1"/>
          </p:cNvSpPr>
          <p:nvPr/>
        </p:nvSpPr>
        <p:spPr bwMode="auto">
          <a:xfrm>
            <a:off x="3057525" y="4791075"/>
            <a:ext cx="676275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Strong</a:t>
            </a:r>
            <a:endParaRPr lang="en-US" altLang="ko-KR" sz="1200" b="1" dirty="0">
              <a:solidFill>
                <a:srgbClr val="0000FF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5407" name="Text Box 46"/>
          <p:cNvSpPr txBox="1">
            <a:spLocks noChangeArrowheads="1"/>
          </p:cNvSpPr>
          <p:nvPr/>
        </p:nvSpPr>
        <p:spPr bwMode="auto">
          <a:xfrm>
            <a:off x="3619500" y="4819650"/>
            <a:ext cx="619125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Weak</a:t>
            </a:r>
            <a:endParaRPr lang="en-US" altLang="ko-KR" sz="1200" b="1" dirty="0">
              <a:solidFill>
                <a:srgbClr val="0000FF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5408" name="Rectangle 47"/>
          <p:cNvSpPr>
            <a:spLocks noChangeArrowheads="1"/>
          </p:cNvSpPr>
          <p:nvPr/>
        </p:nvSpPr>
        <p:spPr bwMode="auto">
          <a:xfrm>
            <a:off x="4991100" y="4181475"/>
            <a:ext cx="1066800" cy="3810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sl-SI" altLang="ko-KR" sz="1600">
                <a:latin typeface="+mn-ea"/>
                <a:ea typeface="+mn-ea"/>
                <a:cs typeface="+mn-cs"/>
              </a:rPr>
              <a:t>Humidity</a:t>
            </a:r>
            <a:endParaRPr lang="en-US" altLang="ko-KR" sz="1600">
              <a:latin typeface="+mn-ea"/>
              <a:ea typeface="+mn-ea"/>
              <a:cs typeface="+mn-cs"/>
            </a:endParaRPr>
          </a:p>
        </p:txBody>
      </p:sp>
      <p:sp>
        <p:nvSpPr>
          <p:cNvPr id="15409" name="Rectangle 48"/>
          <p:cNvSpPr>
            <a:spLocks noChangeArrowheads="1"/>
          </p:cNvSpPr>
          <p:nvPr/>
        </p:nvSpPr>
        <p:spPr bwMode="auto">
          <a:xfrm>
            <a:off x="5905500" y="5248275"/>
            <a:ext cx="3810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600" dirty="0" smtClean="0">
                <a:solidFill>
                  <a:srgbClr val="011F2D"/>
                </a:solidFill>
                <a:latin typeface="+mn-ea"/>
                <a:ea typeface="+mn-ea"/>
                <a:cs typeface="+mn-cs"/>
              </a:rPr>
              <a:t>Yes</a:t>
            </a:r>
            <a:endParaRPr lang="en-US" altLang="ko-KR" sz="1600" dirty="0">
              <a:solidFill>
                <a:srgbClr val="011F2D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49202" name="AutoShape 49"/>
          <p:cNvCxnSpPr>
            <a:cxnSpLocks noChangeShapeType="1"/>
            <a:stCxn id="15414" idx="0"/>
            <a:endCxn id="15408" idx="2"/>
          </p:cNvCxnSpPr>
          <p:nvPr/>
        </p:nvCxnSpPr>
        <p:spPr bwMode="auto">
          <a:xfrm flipV="1">
            <a:off x="5143500" y="4562475"/>
            <a:ext cx="3810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203" name="AutoShape 50"/>
          <p:cNvCxnSpPr>
            <a:cxnSpLocks noChangeShapeType="1"/>
            <a:stCxn id="15409" idx="0"/>
            <a:endCxn id="15408" idx="2"/>
          </p:cNvCxnSpPr>
          <p:nvPr/>
        </p:nvCxnSpPr>
        <p:spPr bwMode="auto">
          <a:xfrm flipH="1" flipV="1">
            <a:off x="5524500" y="4562475"/>
            <a:ext cx="5715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12" name="Text Box 51"/>
          <p:cNvSpPr txBox="1">
            <a:spLocks noChangeArrowheads="1"/>
          </p:cNvSpPr>
          <p:nvPr/>
        </p:nvSpPr>
        <p:spPr bwMode="auto">
          <a:xfrm>
            <a:off x="4838700" y="4791075"/>
            <a:ext cx="685800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H</a:t>
            </a:r>
            <a:r>
              <a:rPr lang="sl-SI" altLang="ko-KR" sz="12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igh</a:t>
            </a:r>
            <a:endParaRPr lang="en-US" altLang="ko-KR" sz="1200" b="1" dirty="0">
              <a:solidFill>
                <a:srgbClr val="0000FF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5413" name="Text Box 52"/>
          <p:cNvSpPr txBox="1">
            <a:spLocks noChangeArrowheads="1"/>
          </p:cNvSpPr>
          <p:nvPr/>
        </p:nvSpPr>
        <p:spPr bwMode="auto">
          <a:xfrm>
            <a:off x="5524500" y="4791075"/>
            <a:ext cx="990600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N</a:t>
            </a:r>
            <a:r>
              <a:rPr lang="sl-SI" altLang="ko-KR" sz="12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ormal</a:t>
            </a:r>
            <a:endParaRPr lang="en-US" altLang="ko-KR" sz="1200" b="1" dirty="0">
              <a:solidFill>
                <a:srgbClr val="0000FF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5414" name="Rectangle 53"/>
          <p:cNvSpPr>
            <a:spLocks noChangeArrowheads="1"/>
          </p:cNvSpPr>
          <p:nvPr/>
        </p:nvSpPr>
        <p:spPr bwMode="auto">
          <a:xfrm>
            <a:off x="4610100" y="5248275"/>
            <a:ext cx="1066800" cy="3810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sl-SI" altLang="ko-KR" sz="1600" dirty="0" smtClean="0">
                <a:latin typeface="+mn-ea"/>
                <a:ea typeface="+mn-ea"/>
                <a:cs typeface="+mn-cs"/>
              </a:rPr>
              <a:t>Wind</a:t>
            </a:r>
            <a:endParaRPr lang="en-US" altLang="ko-KR" sz="1600" dirty="0">
              <a:latin typeface="+mn-ea"/>
              <a:ea typeface="+mn-ea"/>
              <a:cs typeface="+mn-cs"/>
            </a:endParaRPr>
          </a:p>
        </p:txBody>
      </p:sp>
      <p:sp>
        <p:nvSpPr>
          <p:cNvPr id="15415" name="Rectangle 54"/>
          <p:cNvSpPr>
            <a:spLocks noChangeArrowheads="1"/>
          </p:cNvSpPr>
          <p:nvPr/>
        </p:nvSpPr>
        <p:spPr bwMode="auto">
          <a:xfrm>
            <a:off x="5295900" y="6315075"/>
            <a:ext cx="4572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600" dirty="0" smtClean="0">
                <a:solidFill>
                  <a:srgbClr val="011F2D"/>
                </a:solidFill>
                <a:latin typeface="+mn-ea"/>
                <a:ea typeface="+mn-ea"/>
                <a:cs typeface="+mn-cs"/>
              </a:rPr>
              <a:t>Yes</a:t>
            </a:r>
            <a:endParaRPr lang="en-US" altLang="ko-KR" sz="1600" dirty="0">
              <a:solidFill>
                <a:srgbClr val="011F2D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5416" name="Rectangle 55"/>
          <p:cNvSpPr>
            <a:spLocks noChangeArrowheads="1"/>
          </p:cNvSpPr>
          <p:nvPr/>
        </p:nvSpPr>
        <p:spPr bwMode="auto">
          <a:xfrm>
            <a:off x="4533900" y="6315075"/>
            <a:ext cx="5334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sl-SI" altLang="ko-KR" sz="1600" dirty="0" smtClean="0">
                <a:solidFill>
                  <a:srgbClr val="011F2D"/>
                </a:solidFill>
                <a:latin typeface="+mn-ea"/>
                <a:ea typeface="+mn-ea"/>
                <a:cs typeface="+mn-cs"/>
              </a:rPr>
              <a:t>N</a:t>
            </a:r>
            <a:r>
              <a:rPr lang="en-US" altLang="ko-KR" sz="1600" dirty="0" smtClean="0">
                <a:solidFill>
                  <a:srgbClr val="011F2D"/>
                </a:solidFill>
                <a:latin typeface="+mn-ea"/>
                <a:ea typeface="+mn-ea"/>
                <a:cs typeface="+mn-cs"/>
              </a:rPr>
              <a:t>o</a:t>
            </a:r>
            <a:endParaRPr lang="en-US" altLang="ko-KR" sz="1600" dirty="0">
              <a:solidFill>
                <a:srgbClr val="011F2D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49209" name="AutoShape 56"/>
          <p:cNvCxnSpPr>
            <a:cxnSpLocks noChangeShapeType="1"/>
            <a:stCxn id="15416" idx="0"/>
            <a:endCxn id="15414" idx="2"/>
          </p:cNvCxnSpPr>
          <p:nvPr/>
        </p:nvCxnSpPr>
        <p:spPr bwMode="auto">
          <a:xfrm flipV="1">
            <a:off x="4800600" y="5629275"/>
            <a:ext cx="3429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210" name="AutoShape 57"/>
          <p:cNvCxnSpPr>
            <a:cxnSpLocks noChangeShapeType="1"/>
            <a:stCxn id="15415" idx="0"/>
            <a:endCxn id="15414" idx="2"/>
          </p:cNvCxnSpPr>
          <p:nvPr/>
        </p:nvCxnSpPr>
        <p:spPr bwMode="auto">
          <a:xfrm flipH="1" flipV="1">
            <a:off x="5143500" y="5629275"/>
            <a:ext cx="3810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19" name="Text Box 58"/>
          <p:cNvSpPr txBox="1">
            <a:spLocks noChangeArrowheads="1"/>
          </p:cNvSpPr>
          <p:nvPr/>
        </p:nvSpPr>
        <p:spPr bwMode="auto">
          <a:xfrm>
            <a:off x="4457700" y="5857875"/>
            <a:ext cx="685800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Strong</a:t>
            </a:r>
            <a:endParaRPr lang="en-US" altLang="ko-KR" sz="1200" b="1" dirty="0">
              <a:solidFill>
                <a:srgbClr val="0000FF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5420" name="Text Box 59"/>
          <p:cNvSpPr txBox="1">
            <a:spLocks noChangeArrowheads="1"/>
          </p:cNvSpPr>
          <p:nvPr/>
        </p:nvSpPr>
        <p:spPr bwMode="auto">
          <a:xfrm>
            <a:off x="5143500" y="5857875"/>
            <a:ext cx="838200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Weak</a:t>
            </a:r>
            <a:endParaRPr lang="en-US" altLang="ko-KR" sz="1200" b="1" dirty="0">
              <a:solidFill>
                <a:srgbClr val="0000FF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5421" name="Rectangle 60"/>
          <p:cNvSpPr>
            <a:spLocks noChangeArrowheads="1"/>
          </p:cNvSpPr>
          <p:nvPr/>
        </p:nvSpPr>
        <p:spPr bwMode="auto">
          <a:xfrm>
            <a:off x="7658100" y="4257675"/>
            <a:ext cx="1066800" cy="3810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sl-SI" altLang="ko-KR" sz="1600">
                <a:latin typeface="+mn-ea"/>
                <a:ea typeface="+mn-ea"/>
                <a:cs typeface="+mn-cs"/>
              </a:rPr>
              <a:t>Humidity</a:t>
            </a:r>
            <a:endParaRPr lang="en-US" altLang="ko-KR" sz="1600">
              <a:latin typeface="+mn-ea"/>
              <a:ea typeface="+mn-ea"/>
              <a:cs typeface="+mn-cs"/>
            </a:endParaRPr>
          </a:p>
        </p:txBody>
      </p:sp>
      <p:sp>
        <p:nvSpPr>
          <p:cNvPr id="15422" name="Rectangle 61"/>
          <p:cNvSpPr>
            <a:spLocks noChangeArrowheads="1"/>
          </p:cNvSpPr>
          <p:nvPr/>
        </p:nvSpPr>
        <p:spPr bwMode="auto">
          <a:xfrm>
            <a:off x="8496300" y="5324475"/>
            <a:ext cx="4572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600" dirty="0" smtClean="0">
                <a:solidFill>
                  <a:srgbClr val="011F2D"/>
                </a:solidFill>
                <a:latin typeface="+mn-ea"/>
                <a:ea typeface="+mn-ea"/>
                <a:cs typeface="+mn-cs"/>
              </a:rPr>
              <a:t>Yes</a:t>
            </a:r>
            <a:endParaRPr lang="en-US" altLang="ko-KR" sz="1600" dirty="0">
              <a:solidFill>
                <a:srgbClr val="011F2D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49215" name="AutoShape 62"/>
          <p:cNvCxnSpPr>
            <a:cxnSpLocks noChangeShapeType="1"/>
            <a:stCxn id="15427" idx="0"/>
            <a:endCxn id="15421" idx="2"/>
          </p:cNvCxnSpPr>
          <p:nvPr/>
        </p:nvCxnSpPr>
        <p:spPr bwMode="auto">
          <a:xfrm flipV="1">
            <a:off x="7810500" y="4638675"/>
            <a:ext cx="3810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216" name="AutoShape 63"/>
          <p:cNvCxnSpPr>
            <a:cxnSpLocks noChangeShapeType="1"/>
            <a:stCxn id="15422" idx="0"/>
            <a:endCxn id="15421" idx="2"/>
          </p:cNvCxnSpPr>
          <p:nvPr/>
        </p:nvCxnSpPr>
        <p:spPr bwMode="auto">
          <a:xfrm flipH="1" flipV="1">
            <a:off x="8191500" y="4638675"/>
            <a:ext cx="5334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25" name="Text Box 64"/>
          <p:cNvSpPr txBox="1">
            <a:spLocks noChangeArrowheads="1"/>
          </p:cNvSpPr>
          <p:nvPr/>
        </p:nvSpPr>
        <p:spPr bwMode="auto">
          <a:xfrm>
            <a:off x="7505700" y="4867275"/>
            <a:ext cx="685800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H</a:t>
            </a:r>
            <a:r>
              <a:rPr lang="sl-SI" altLang="ko-KR" sz="12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igh</a:t>
            </a:r>
            <a:endParaRPr lang="en-US" altLang="ko-KR" sz="1200" b="1" dirty="0">
              <a:solidFill>
                <a:srgbClr val="0000FF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5426" name="Text Box 65"/>
          <p:cNvSpPr txBox="1">
            <a:spLocks noChangeArrowheads="1"/>
          </p:cNvSpPr>
          <p:nvPr/>
        </p:nvSpPr>
        <p:spPr bwMode="auto">
          <a:xfrm>
            <a:off x="8191500" y="4867275"/>
            <a:ext cx="990600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N</a:t>
            </a:r>
            <a:r>
              <a:rPr lang="sl-SI" altLang="ko-KR" sz="12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ormal</a:t>
            </a:r>
            <a:endParaRPr lang="en-US" altLang="ko-KR" sz="1200" b="1" dirty="0">
              <a:solidFill>
                <a:srgbClr val="0000FF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5427" name="Rectangle 66"/>
          <p:cNvSpPr>
            <a:spLocks noChangeArrowheads="1"/>
          </p:cNvSpPr>
          <p:nvPr/>
        </p:nvSpPr>
        <p:spPr bwMode="auto">
          <a:xfrm>
            <a:off x="7277100" y="5324475"/>
            <a:ext cx="1066800" cy="381000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sl-SI" altLang="ko-KR" sz="1600">
                <a:latin typeface="+mn-ea"/>
                <a:ea typeface="+mn-ea"/>
                <a:cs typeface="+mn-cs"/>
              </a:rPr>
              <a:t>Outlook</a:t>
            </a:r>
            <a:endParaRPr lang="en-US" altLang="ko-KR" sz="1600">
              <a:latin typeface="+mn-ea"/>
              <a:ea typeface="+mn-ea"/>
              <a:cs typeface="+mn-cs"/>
            </a:endParaRPr>
          </a:p>
        </p:txBody>
      </p:sp>
      <p:sp>
        <p:nvSpPr>
          <p:cNvPr id="15428" name="Rectangle 67"/>
          <p:cNvSpPr>
            <a:spLocks noChangeArrowheads="1"/>
          </p:cNvSpPr>
          <p:nvPr/>
        </p:nvSpPr>
        <p:spPr bwMode="auto">
          <a:xfrm>
            <a:off x="6591300" y="6391275"/>
            <a:ext cx="4572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sl-SI" altLang="ko-KR" sz="1600" dirty="0" smtClean="0">
                <a:solidFill>
                  <a:srgbClr val="011F2D"/>
                </a:solidFill>
                <a:latin typeface="+mn-ea"/>
                <a:ea typeface="+mn-ea"/>
                <a:cs typeface="+mn-cs"/>
              </a:rPr>
              <a:t>N</a:t>
            </a:r>
            <a:r>
              <a:rPr lang="en-US" altLang="ko-KR" sz="1600" dirty="0" smtClean="0">
                <a:solidFill>
                  <a:srgbClr val="011F2D"/>
                </a:solidFill>
                <a:latin typeface="+mn-ea"/>
                <a:ea typeface="+mn-ea"/>
                <a:cs typeface="+mn-cs"/>
              </a:rPr>
              <a:t>o</a:t>
            </a:r>
            <a:endParaRPr lang="en-US" altLang="ko-KR" sz="1600" dirty="0">
              <a:solidFill>
                <a:srgbClr val="011F2D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49221" name="AutoShape 68"/>
          <p:cNvCxnSpPr>
            <a:cxnSpLocks noChangeShapeType="1"/>
            <a:stCxn id="15428" idx="0"/>
            <a:endCxn id="15427" idx="2"/>
          </p:cNvCxnSpPr>
          <p:nvPr/>
        </p:nvCxnSpPr>
        <p:spPr bwMode="auto">
          <a:xfrm flipV="1">
            <a:off x="6819900" y="5705475"/>
            <a:ext cx="9906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222" name="AutoShape 69"/>
          <p:cNvCxnSpPr>
            <a:cxnSpLocks noChangeShapeType="1"/>
            <a:stCxn id="15436" idx="0"/>
            <a:endCxn id="15427" idx="2"/>
          </p:cNvCxnSpPr>
          <p:nvPr/>
        </p:nvCxnSpPr>
        <p:spPr bwMode="auto">
          <a:xfrm flipH="1" flipV="1">
            <a:off x="7810500" y="5705475"/>
            <a:ext cx="7239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31" name="Text Box 70"/>
          <p:cNvSpPr txBox="1">
            <a:spLocks noChangeArrowheads="1"/>
          </p:cNvSpPr>
          <p:nvPr/>
        </p:nvSpPr>
        <p:spPr bwMode="auto">
          <a:xfrm>
            <a:off x="6591300" y="5857875"/>
            <a:ext cx="762000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S</a:t>
            </a:r>
            <a:r>
              <a:rPr lang="sl-SI" altLang="ko-KR" sz="12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unny</a:t>
            </a:r>
            <a:endParaRPr lang="en-US" altLang="ko-KR" sz="1200" b="1" dirty="0">
              <a:solidFill>
                <a:srgbClr val="0000FF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5432" name="Text Box 71"/>
          <p:cNvSpPr txBox="1">
            <a:spLocks noChangeArrowheads="1"/>
          </p:cNvSpPr>
          <p:nvPr/>
        </p:nvSpPr>
        <p:spPr bwMode="auto">
          <a:xfrm>
            <a:off x="8115300" y="5857875"/>
            <a:ext cx="685800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 b="1" dirty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R</a:t>
            </a:r>
            <a:r>
              <a:rPr lang="sl-SI" altLang="ko-KR" sz="12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ain</a:t>
            </a:r>
            <a:endParaRPr lang="en-US" altLang="ko-KR" sz="1200" b="1" dirty="0">
              <a:solidFill>
                <a:srgbClr val="0000FF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5433" name="Rectangle 72"/>
          <p:cNvSpPr>
            <a:spLocks noChangeArrowheads="1"/>
          </p:cNvSpPr>
          <p:nvPr/>
        </p:nvSpPr>
        <p:spPr bwMode="auto">
          <a:xfrm>
            <a:off x="7505700" y="6391275"/>
            <a:ext cx="4572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600" dirty="0" smtClean="0">
                <a:solidFill>
                  <a:srgbClr val="011F2D"/>
                </a:solidFill>
                <a:latin typeface="+mn-ea"/>
                <a:ea typeface="+mn-ea"/>
                <a:cs typeface="+mn-cs"/>
              </a:rPr>
              <a:t>Yes</a:t>
            </a:r>
            <a:endParaRPr lang="en-US" altLang="ko-KR" sz="1600" dirty="0">
              <a:solidFill>
                <a:srgbClr val="011F2D"/>
              </a:solidFill>
              <a:latin typeface="+mn-ea"/>
              <a:ea typeface="+mn-ea"/>
              <a:cs typeface="+mn-cs"/>
            </a:endParaRPr>
          </a:p>
        </p:txBody>
      </p:sp>
      <p:cxnSp>
        <p:nvCxnSpPr>
          <p:cNvPr id="49226" name="AutoShape 73"/>
          <p:cNvCxnSpPr>
            <a:cxnSpLocks noChangeShapeType="1"/>
            <a:stCxn id="15427" idx="2"/>
            <a:endCxn id="15433" idx="0"/>
          </p:cNvCxnSpPr>
          <p:nvPr/>
        </p:nvCxnSpPr>
        <p:spPr bwMode="auto">
          <a:xfrm flipH="1">
            <a:off x="7734300" y="5705475"/>
            <a:ext cx="762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435" name="Text Box 74"/>
          <p:cNvSpPr txBox="1">
            <a:spLocks noChangeArrowheads="1"/>
          </p:cNvSpPr>
          <p:nvPr/>
        </p:nvSpPr>
        <p:spPr bwMode="auto">
          <a:xfrm>
            <a:off x="7200900" y="6010275"/>
            <a:ext cx="990600" cy="2762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O</a:t>
            </a:r>
            <a:r>
              <a:rPr lang="sl-SI" altLang="ko-KR" sz="1200" b="1" dirty="0" smtClean="0">
                <a:solidFill>
                  <a:srgbClr val="0000FF"/>
                </a:solidFill>
                <a:latin typeface="+mn-ea"/>
                <a:ea typeface="+mn-ea"/>
                <a:cs typeface="+mn-cs"/>
              </a:rPr>
              <a:t>vercast</a:t>
            </a:r>
            <a:endParaRPr lang="en-US" altLang="ko-KR" sz="1200" b="1" dirty="0">
              <a:solidFill>
                <a:srgbClr val="0000FF"/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15436" name="Rectangle 75"/>
          <p:cNvSpPr>
            <a:spLocks noChangeArrowheads="1"/>
          </p:cNvSpPr>
          <p:nvPr/>
        </p:nvSpPr>
        <p:spPr bwMode="auto">
          <a:xfrm>
            <a:off x="8267700" y="6391275"/>
            <a:ext cx="5334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v"/>
              <a:defRPr sz="2000">
                <a:solidFill>
                  <a:schemeClr val="tx1"/>
                </a:solidFill>
                <a:latin typeface="Comic Sans MS" pitchFamily="66" charset="0"/>
                <a:ea typeface="HY견고딕" pitchFamily="18" charset="-127"/>
              </a:defRPr>
            </a:lvl1pPr>
            <a:lvl2pPr marL="720725" indent="-190500" eaLnBrk="0" hangingPunct="0">
              <a:spcBef>
                <a:spcPct val="20000"/>
              </a:spcBef>
              <a:buClr>
                <a:srgbClr val="666633"/>
              </a:buClr>
              <a:buFont typeface="Wingdings" pitchFamily="2" charset="2"/>
              <a:buChar char="§"/>
              <a:defRPr sz="17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2pPr>
            <a:lvl3pPr marL="1077913" indent="-177800" eaLnBrk="0" hangingPunct="0">
              <a:spcBef>
                <a:spcPct val="20000"/>
              </a:spcBef>
              <a:buClr>
                <a:srgbClr val="FF6600"/>
              </a:buClr>
              <a:buFont typeface="Wingdings" pitchFamily="2" charset="2"/>
              <a:buChar char="§"/>
              <a:defRPr sz="1500">
                <a:solidFill>
                  <a:srgbClr val="333300"/>
                </a:solidFill>
                <a:latin typeface="Comic Sans MS" pitchFamily="66" charset="0"/>
                <a:ea typeface="HY견고딕" pitchFamily="18" charset="-127"/>
              </a:defRPr>
            </a:lvl3pPr>
            <a:lvl4pPr marL="1435100" indent="-177800" eaLnBrk="0" hangingPunct="0">
              <a:spcBef>
                <a:spcPct val="20000"/>
              </a:spcBef>
              <a:buClr>
                <a:srgbClr val="996600"/>
              </a:buClr>
              <a:buFont typeface="Wingdings" pitchFamily="2" charset="2"/>
              <a:buChar char="Ø"/>
              <a:defRPr sz="1500">
                <a:solidFill>
                  <a:schemeClr val="folHlink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79663" indent="-304800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8368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32940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7512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4208463" indent="-304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fontAlgn="auto" latinLnBrk="1">
              <a:spcBef>
                <a:spcPct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sl-SI" altLang="ko-KR" sz="1600">
                <a:solidFill>
                  <a:srgbClr val="011F2D"/>
                </a:solidFill>
                <a:latin typeface="+mn-ea"/>
                <a:ea typeface="+mn-ea"/>
                <a:cs typeface="+mn-cs"/>
              </a:rPr>
              <a:t>null</a:t>
            </a:r>
            <a:endParaRPr lang="en-US" altLang="ko-KR" sz="1600">
              <a:solidFill>
                <a:srgbClr val="011F2D"/>
              </a:solidFill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marL="342900" indent="-342900" fontAlgn="auto">
              <a:spcAft>
                <a:spcPts val="0"/>
              </a:spcAft>
              <a:defRPr/>
            </a:pPr>
            <a:r>
              <a:rPr lang="ko-KR" altLang="en-US" dirty="0" err="1"/>
              <a:t>결정트리</a:t>
            </a:r>
            <a:r>
              <a:rPr lang="en-US" altLang="ko-KR" dirty="0"/>
              <a:t> </a:t>
            </a:r>
            <a:r>
              <a:rPr lang="ko-KR" altLang="en-US"/>
              <a:t>학습 알고리즘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593" t="-572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pic>
        <p:nvPicPr>
          <p:cNvPr id="4" name="Picture 20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3716338"/>
            <a:ext cx="2633663" cy="67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053" descr="D:\uisp\scripts\mico_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7" t="15643" r="12549" b="9006"/>
          <a:stretch>
            <a:fillRect/>
          </a:stretch>
        </p:blipFill>
        <p:spPr bwMode="auto">
          <a:xfrm>
            <a:off x="5724525" y="4724400"/>
            <a:ext cx="2735263" cy="190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marL="342900" indent="-342900" fontAlgn="auto">
              <a:spcAft>
                <a:spcPts val="0"/>
              </a:spcAft>
              <a:defRPr/>
            </a:pPr>
            <a:r>
              <a:rPr lang="ko-KR" altLang="en-US" dirty="0" err="1"/>
              <a:t>결정트리</a:t>
            </a:r>
            <a:r>
              <a:rPr lang="en-US" altLang="ko-KR" dirty="0"/>
              <a:t> </a:t>
            </a:r>
            <a:r>
              <a:rPr lang="ko-KR" altLang="en-US"/>
              <a:t>학습 알고리즘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327650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ko-KR" altLang="en-US" b="1" dirty="0" smtClean="0"/>
              <a:t>엔트로피의 특성</a:t>
            </a:r>
            <a:endParaRPr lang="en-US" altLang="ko-KR" b="1" dirty="0" smtClean="0"/>
          </a:p>
          <a:p>
            <a:pPr lvl="1" fontAlgn="auto">
              <a:spcAft>
                <a:spcPts val="0"/>
              </a:spcAft>
              <a:defRPr/>
            </a:pPr>
            <a:r>
              <a:rPr lang="ko-KR" altLang="en-US" dirty="0" smtClean="0"/>
              <a:t>섞인 정도가 클 수록 큰 값 </a:t>
            </a:r>
            <a:endParaRPr lang="en-US" altLang="ko-KR" dirty="0" smtClean="0"/>
          </a:p>
          <a:p>
            <a:pPr lvl="1" fontAlgn="auto">
              <a:spcAft>
                <a:spcPts val="0"/>
              </a:spcAft>
              <a:defRPr/>
            </a:pPr>
            <a:endParaRPr lang="en-US" altLang="ko-KR" dirty="0"/>
          </a:p>
          <a:p>
            <a:pPr lvl="1"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lvl="1" fontAlgn="auto">
              <a:spcAft>
                <a:spcPts val="0"/>
              </a:spcAft>
              <a:defRPr/>
            </a:pPr>
            <a:endParaRPr lang="en-US" altLang="ko-KR" dirty="0"/>
          </a:p>
          <a:p>
            <a:pPr lvl="1"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lvl="1" fontAlgn="auto">
              <a:spcAft>
                <a:spcPts val="0"/>
              </a:spcAft>
              <a:defRPr/>
            </a:pPr>
            <a:endParaRPr lang="en-US" altLang="ko-KR" dirty="0"/>
          </a:p>
          <a:p>
            <a:pPr lvl="1" fontAlgn="auto">
              <a:spcAft>
                <a:spcPts val="0"/>
              </a:spcAft>
              <a:defRPr/>
            </a:pPr>
            <a:endParaRPr lang="en-US" altLang="ko-KR" dirty="0" smtClean="0"/>
          </a:p>
          <a:p>
            <a:pPr marL="180975" lvl="1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endParaRPr lang="en-US" altLang="ko-KR" dirty="0" smtClean="0"/>
          </a:p>
          <a:p>
            <a:pPr lvl="1" fontAlgn="auto">
              <a:spcAft>
                <a:spcPts val="0"/>
              </a:spcAft>
              <a:defRPr/>
            </a:pPr>
            <a:endParaRPr lang="ko-KR" altLang="en-US" dirty="0"/>
          </a:p>
        </p:txBody>
      </p:sp>
      <p:pic>
        <p:nvPicPr>
          <p:cNvPr id="51204" name="_x276203920" descr="EMB000013f863d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0" y="1943100"/>
            <a:ext cx="2995613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_x202375696" descr="EMB000013f863e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813" y="2003425"/>
            <a:ext cx="2736850" cy="21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그룹 6"/>
          <p:cNvGrpSpPr>
            <a:grpSpLocks/>
          </p:cNvGrpSpPr>
          <p:nvPr/>
        </p:nvGrpSpPr>
        <p:grpSpPr bwMode="auto">
          <a:xfrm>
            <a:off x="1243013" y="4508500"/>
            <a:ext cx="2641600" cy="2119313"/>
            <a:chOff x="1242928" y="4509120"/>
            <a:chExt cx="2641469" cy="2119017"/>
          </a:xfrm>
        </p:grpSpPr>
        <p:pic>
          <p:nvPicPr>
            <p:cNvPr id="51212" name="그림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0251" y="4509120"/>
              <a:ext cx="2334146" cy="2119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13" name="TextBox 3"/>
            <p:cNvSpPr txBox="1">
              <a:spLocks noChangeArrowheads="1"/>
            </p:cNvSpPr>
            <p:nvPr/>
          </p:nvSpPr>
          <p:spPr bwMode="auto">
            <a:xfrm>
              <a:off x="1242928" y="4703758"/>
              <a:ext cx="54694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r>
                <a:rPr lang="ko-KR" altLang="en-US" sz="1200"/>
                <a:t>확률</a:t>
              </a:r>
              <a:r>
                <a:rPr lang="en-US" altLang="ko-KR" sz="1200"/>
                <a:t> </a:t>
              </a:r>
              <a:endParaRPr lang="ko-KR" altLang="en-US" sz="1200"/>
            </a:p>
          </p:txBody>
        </p:sp>
      </p:grpSp>
      <p:sp>
        <p:nvSpPr>
          <p:cNvPr id="5" name="TextBox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36223" y="4678238"/>
            <a:ext cx="911403" cy="276999"/>
          </a:xfrm>
          <a:prstGeom prst="rect">
            <a:avLst/>
          </a:prstGeom>
          <a:blipFill rotWithShape="1">
            <a:blip r:embed="rId5"/>
            <a:stretch>
              <a:fillRect l="-4000" r="-4667" b="-10870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grpSp>
        <p:nvGrpSpPr>
          <p:cNvPr id="8" name="그룹 7"/>
          <p:cNvGrpSpPr>
            <a:grpSpLocks/>
          </p:cNvGrpSpPr>
          <p:nvPr/>
        </p:nvGrpSpPr>
        <p:grpSpPr bwMode="auto">
          <a:xfrm>
            <a:off x="5005388" y="4540250"/>
            <a:ext cx="2560637" cy="2122488"/>
            <a:chOff x="4977582" y="4548234"/>
            <a:chExt cx="2560199" cy="2121421"/>
          </a:xfrm>
        </p:grpSpPr>
        <p:pic>
          <p:nvPicPr>
            <p:cNvPr id="51210" name="그림 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1055" y="4548234"/>
              <a:ext cx="2286726" cy="212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11" name="TextBox 12"/>
            <p:cNvSpPr txBox="1">
              <a:spLocks noChangeArrowheads="1"/>
            </p:cNvSpPr>
            <p:nvPr/>
          </p:nvSpPr>
          <p:spPr bwMode="auto">
            <a:xfrm>
              <a:off x="4977582" y="4733613"/>
              <a:ext cx="54694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fontAlgn="base" latinLnBrk="1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r>
                <a:rPr lang="ko-KR" altLang="en-US" sz="1200"/>
                <a:t>확률</a:t>
              </a:r>
              <a:r>
                <a:rPr lang="en-US" altLang="ko-KR" sz="1200"/>
                <a:t> </a:t>
              </a:r>
              <a:endParaRPr lang="ko-KR" altLang="en-US" sz="1200"/>
            </a:p>
          </p:txBody>
        </p:sp>
      </p:grpSp>
      <p:sp>
        <p:nvSpPr>
          <p:cNvPr id="14" name="TextBox 1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136570" y="4669163"/>
            <a:ext cx="911403" cy="276999"/>
          </a:xfrm>
          <a:prstGeom prst="rect">
            <a:avLst/>
          </a:prstGeom>
          <a:blipFill rotWithShape="1">
            <a:blip r:embed="rId7"/>
            <a:stretch>
              <a:fillRect l="-4698" r="-4698" b="-11111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437"/>
          </a:xfrm>
        </p:spPr>
        <p:txBody>
          <a:bodyPr rtlCol="0"/>
          <a:lstStyle/>
          <a:p>
            <a:pPr marL="342900" indent="-342900" fontAlgn="auto">
              <a:spcAft>
                <a:spcPts val="0"/>
              </a:spcAft>
              <a:defRPr/>
            </a:pPr>
            <a:r>
              <a:rPr lang="ko-KR" altLang="en-US" dirty="0" err="1"/>
              <a:t>결정트리</a:t>
            </a:r>
            <a:r>
              <a:rPr lang="en-US" altLang="ko-KR" dirty="0"/>
              <a:t> </a:t>
            </a:r>
            <a:r>
              <a:rPr lang="ko-KR" altLang="en-US"/>
              <a:t>학습 알고리즘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1">
            <a:blip r:embed="rId2"/>
            <a:stretch>
              <a:fillRect l="-593" t="-572" r="-74"/>
            </a:stretch>
          </a:blipFill>
        </p:spPr>
        <p:txBody>
          <a:bodyPr/>
          <a:lstStyle/>
          <a:p>
            <a:r>
              <a:rPr lang="en-US">
                <a:noFill/>
              </a:rPr>
              <a:t> </a:t>
            </a:r>
          </a:p>
        </p:txBody>
      </p:sp>
      <p:pic>
        <p:nvPicPr>
          <p:cNvPr id="17414" name="Picture 20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038" y="2490788"/>
            <a:ext cx="3981450" cy="67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타원 1"/>
          <p:cNvSpPr/>
          <p:nvPr/>
        </p:nvSpPr>
        <p:spPr>
          <a:xfrm>
            <a:off x="4408488" y="4122738"/>
            <a:ext cx="1079500" cy="504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dirty="0">
                <a:solidFill>
                  <a:schemeClr val="tx1"/>
                </a:solidFill>
              </a:rPr>
              <a:t>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021013" y="4819650"/>
            <a:ext cx="1079500" cy="504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408488" y="4819650"/>
            <a:ext cx="1079500" cy="504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5795963" y="4819650"/>
            <a:ext cx="1079500" cy="5048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cxnSp>
        <p:nvCxnSpPr>
          <p:cNvPr id="6" name="직선 화살표 연결선 5"/>
          <p:cNvCxnSpPr>
            <a:stCxn id="2" idx="4"/>
          </p:cNvCxnSpPr>
          <p:nvPr/>
        </p:nvCxnSpPr>
        <p:spPr>
          <a:xfrm>
            <a:off x="4948238" y="4627563"/>
            <a:ext cx="0" cy="192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2" idx="3"/>
            <a:endCxn id="7" idx="7"/>
          </p:cNvCxnSpPr>
          <p:nvPr/>
        </p:nvCxnSpPr>
        <p:spPr>
          <a:xfrm flipH="1">
            <a:off x="3943350" y="4552950"/>
            <a:ext cx="623888" cy="341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" idx="5"/>
            <a:endCxn id="9" idx="1"/>
          </p:cNvCxnSpPr>
          <p:nvPr/>
        </p:nvCxnSpPr>
        <p:spPr>
          <a:xfrm>
            <a:off x="5330825" y="4552950"/>
            <a:ext cx="623888" cy="341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3227388"/>
            <a:ext cx="72771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ai-8 기계학습-최종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ai-8 기계학습-최종</Template>
  <TotalTime>45</TotalTime>
  <Words>1404</Words>
  <Application>Microsoft Office PowerPoint</Application>
  <PresentationFormat>화면 슬라이드 쇼(4:3)</PresentationFormat>
  <Paragraphs>631</Paragraphs>
  <Slides>51</Slides>
  <Notes>6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64" baseType="lpstr">
      <vt:lpstr>HY견고딕</vt:lpstr>
      <vt:lpstr>굴림</vt:lpstr>
      <vt:lpstr>돋움</vt:lpstr>
      <vt:lpstr>맑은 고딕</vt:lpstr>
      <vt:lpstr>한컴바탕</vt:lpstr>
      <vt:lpstr>Arial</vt:lpstr>
      <vt:lpstr>Cambria Math</vt:lpstr>
      <vt:lpstr>Comic Sans MS</vt:lpstr>
      <vt:lpstr>Symbol</vt:lpstr>
      <vt:lpstr>Times New Roman</vt:lpstr>
      <vt:lpstr>Wingdings</vt:lpstr>
      <vt:lpstr>ai-8 기계학습-최종</vt:lpstr>
      <vt:lpstr>워크시트</vt:lpstr>
      <vt:lpstr>기계 학습  Part II</vt:lpstr>
      <vt:lpstr>4. 결정 트리</vt:lpstr>
      <vt:lpstr>4.1 결정트리의 형태 </vt:lpstr>
      <vt:lpstr>4.2 결정트리 학습 알고리즘</vt:lpstr>
      <vt:lpstr>결정트리 학습 알고리즘</vt:lpstr>
      <vt:lpstr>결정트리 학습 알고리즘</vt:lpstr>
      <vt:lpstr>결정트리 학습 알고리즘</vt:lpstr>
      <vt:lpstr>결정트리 학습 알고리즘</vt:lpstr>
      <vt:lpstr>결정트리 학습 알고리즘</vt:lpstr>
      <vt:lpstr>결정트리 학습 알고리즘</vt:lpstr>
      <vt:lpstr>결정트리 학습 알고리즘</vt:lpstr>
      <vt:lpstr>결정트리 학습 알고리즘</vt:lpstr>
      <vt:lpstr>결정트리 학습 알고리즘</vt:lpstr>
      <vt:lpstr>결정트리 학습 알고리즘</vt:lpstr>
      <vt:lpstr>결정트리 학습 알고리즘</vt:lpstr>
      <vt:lpstr>결정트리 학습 알고리즘</vt:lpstr>
      <vt:lpstr>결정트리 학습 알고리즘</vt:lpstr>
      <vt:lpstr>결정트리 학습 알고리즘</vt:lpstr>
      <vt:lpstr>결정트리 학습 알고리즘</vt:lpstr>
      <vt:lpstr>결정트리 학습 알고리즘</vt:lpstr>
      <vt:lpstr>결정트리 학습 알고리즘</vt:lpstr>
      <vt:lpstr>결정트리 학습 알고리즘</vt:lpstr>
      <vt:lpstr>결정트리 학습 알고리즘</vt:lpstr>
      <vt:lpstr>결정트리 학습 알고리즘</vt:lpstr>
      <vt:lpstr>결정트리 학습 알고리즘</vt:lpstr>
      <vt:lpstr>4.3 결정트리를 이용한 회귀</vt:lpstr>
      <vt:lpstr>결정트리를 이용한 회귀</vt:lpstr>
      <vt:lpstr>결정트리를 이용한 회귀</vt:lpstr>
      <vt:lpstr>결정트리를 이용한 회귀</vt:lpstr>
      <vt:lpstr>5. 앙상블 분류기</vt:lpstr>
      <vt:lpstr>5.1 배깅 알고리즘  </vt:lpstr>
      <vt:lpstr>5.2 부스팅 알고리즘</vt:lpstr>
      <vt:lpstr>부스팅 알고리즘</vt:lpstr>
      <vt:lpstr>6. k-근접이웃 알고리즘 </vt:lpstr>
      <vt:lpstr>k-근접이웃 알고리즘 </vt:lpstr>
      <vt:lpstr>k-근접이웃 알고리즘 </vt:lpstr>
      <vt:lpstr>k-근접이웃 알고리즘 </vt:lpstr>
      <vt:lpstr>k-근접이웃 알고리즘 </vt:lpstr>
      <vt:lpstr>7. 군집화 알고리즘 </vt:lpstr>
      <vt:lpstr>군집화 알고리즘 </vt:lpstr>
      <vt:lpstr>군집화 알고리즘 : K-means 실행과정 1</vt:lpstr>
      <vt:lpstr>군집화 알고리즘 : K-means 실행과정 2</vt:lpstr>
      <vt:lpstr>군집화 알고리즘 : K-means 실행과정 3</vt:lpstr>
      <vt:lpstr>군집화 알고리즘 : K-means 실행과정 4</vt:lpstr>
      <vt:lpstr>군집화 알고리즘 : K-means 실행과정 5</vt:lpstr>
      <vt:lpstr>군집화 알고리즘 : K-means 실행과정 6</vt:lpstr>
      <vt:lpstr>군집화 알고리즘 : K-means 실행과정 7</vt:lpstr>
      <vt:lpstr>군집화 알고리즘 : K-means 알고리즘</vt:lpstr>
      <vt:lpstr>군집화 알고리즘 : K-means 알고리즘</vt:lpstr>
      <vt:lpstr>8. 단순 베이즈 분류기</vt:lpstr>
      <vt:lpstr>단순 베이즈 분류기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기계 학습</dc:title>
  <dc:creator>kmlee</dc:creator>
  <cp:lastModifiedBy>kmlee</cp:lastModifiedBy>
  <cp:revision>16</cp:revision>
  <cp:lastPrinted>2016-08-04T13:39:05Z</cp:lastPrinted>
  <dcterms:created xsi:type="dcterms:W3CDTF">2016-08-04T08:27:08Z</dcterms:created>
  <dcterms:modified xsi:type="dcterms:W3CDTF">2018-09-17T15:08:14Z</dcterms:modified>
</cp:coreProperties>
</file>