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embeddedFontLst>
    <p:embeddedFont>
      <p:font typeface="Malgun Gothic" panose="020B0503020000020004" pitchFamily="50" charset="-127"/>
      <p:regular r:id="rId65"/>
      <p:bold r:id="rId66"/>
    </p:embeddedFont>
    <p:embeddedFont>
      <p:font typeface="Garamond" panose="02020404030301010803" pitchFamily="18" charset="0"/>
      <p:regular r:id="rId67"/>
      <p:bold r:id="rId68"/>
      <p:italic r:id="rId69"/>
      <p:boldItalic r:id="rId70"/>
    </p:embeddedFont>
    <p:embeddedFont>
      <p:font typeface="Helvetica Neue" panose="020B0600000101010101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381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2568">
          <p15:clr>
            <a:srgbClr val="A4A3A4"/>
          </p15:clr>
        </p15:guide>
        <p15:guide id="5" pos="960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504">
          <p15:clr>
            <a:srgbClr val="A4A3A4"/>
          </p15:clr>
        </p15:guide>
        <p15:guide id="8" pos="506">
          <p15:clr>
            <a:srgbClr val="A4A3A4"/>
          </p15:clr>
        </p15:guide>
        <p15:guide id="9" pos="7174">
          <p15:clr>
            <a:srgbClr val="A4A3A4"/>
          </p15:clr>
        </p15:guide>
        <p15:guide id="10" pos="846">
          <p15:clr>
            <a:srgbClr val="A4A3A4"/>
          </p15:clr>
        </p15:guide>
        <p15:guide id="11" pos="1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jKiNoMAexLtuiYyqVMwDwFqh6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C8413-338F-4B4E-88D6-13C1FF610216}">
  <a:tblStyle styleId="{ABDC8413-338F-4B4E-88D6-13C1FF6102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8"/>
          </a:solidFill>
        </a:fill>
      </a:tcStyle>
    </a:wholeTbl>
    <a:band1H>
      <a:tcTxStyle/>
      <a:tcStyle>
        <a:tcBdr/>
        <a:fill>
          <a:solidFill>
            <a:srgbClr val="CCE5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D40B1B-CC92-46DE-B9C9-18C51CD1D1E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8"/>
          </a:solidFill>
        </a:fill>
      </a:tcStyle>
    </a:wholeTbl>
    <a:band1H>
      <a:tcTxStyle/>
      <a:tcStyle>
        <a:tcBdr/>
        <a:fill>
          <a:solidFill>
            <a:srgbClr val="CCE5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39B54A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39B54A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39B54A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39B54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4" y="67"/>
      </p:cViewPr>
      <p:guideLst>
        <p:guide orient="horz" pos="2409"/>
        <p:guide pos="3817"/>
        <p:guide pos="3999"/>
        <p:guide orient="horz" pos="2568"/>
        <p:guide pos="960"/>
        <p:guide orient="horz" pos="1774"/>
        <p:guide orient="horz" pos="504"/>
        <p:guide pos="506"/>
        <p:guide pos="7174"/>
        <p:guide pos="846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3e55feb5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343e55feb5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3e55feb5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343e55feb5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43e55feb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343e55feb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43e55feb5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g343e55feb5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/>
          <p:nvPr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0"/>
          <p:cNvSpPr/>
          <p:nvPr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0"/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60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0" name="Google Shape;20;p60"/>
          <p:cNvCxnSpPr/>
          <p:nvPr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>
  <p:cSld name="간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 txBox="1">
            <a:spLocks noGrp="1"/>
          </p:cNvSpPr>
          <p:nvPr>
            <p:ph type="body" idx="1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6436"/>
              </a:buClr>
              <a:buSzPts val="4800"/>
              <a:buNone/>
              <a:defRPr sz="4800">
                <a:solidFill>
                  <a:srgbClr val="F0643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1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61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61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6" name="Google Shape;26;p61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1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1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1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1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1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내지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2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2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2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2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3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3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body" idx="1"/>
          </p:nvPr>
        </p:nvSpPr>
        <p:spPr>
          <a:xfrm>
            <a:off x="487015" y="815008"/>
            <a:ext cx="11281052" cy="218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4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4"/>
          <p:cNvSpPr txBox="1">
            <a:spLocks noGrp="1"/>
          </p:cNvSpPr>
          <p:nvPr>
            <p:ph type="body" idx="1"/>
          </p:nvPr>
        </p:nvSpPr>
        <p:spPr>
          <a:xfrm>
            <a:off x="4632325" y="3242853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4"/>
          <p:cNvSpPr txBox="1">
            <a:spLocks noGrp="1"/>
          </p:cNvSpPr>
          <p:nvPr>
            <p:ph type="body" idx="2"/>
          </p:nvPr>
        </p:nvSpPr>
        <p:spPr>
          <a:xfrm>
            <a:off x="4632324" y="4074122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4"/>
          <p:cNvSpPr txBox="1">
            <a:spLocks noGrp="1"/>
          </p:cNvSpPr>
          <p:nvPr>
            <p:ph type="body" idx="3"/>
          </p:nvPr>
        </p:nvSpPr>
        <p:spPr>
          <a:xfrm>
            <a:off x="4632323" y="4910800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4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64"/>
          <p:cNvGrpSpPr/>
          <p:nvPr/>
        </p:nvGrpSpPr>
        <p:grpSpPr>
          <a:xfrm>
            <a:off x="11568567" y="267121"/>
            <a:ext cx="320022" cy="359778"/>
            <a:chOff x="3567553" y="1499912"/>
            <a:chExt cx="320022" cy="359778"/>
          </a:xfrm>
        </p:grpSpPr>
        <p:sp>
          <p:nvSpPr>
            <p:cNvPr id="53" name="Google Shape;53;p64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4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4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4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4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4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6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5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5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487015" y="815009"/>
            <a:ext cx="11281052" cy="7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body" idx="2"/>
          </p:nvPr>
        </p:nvSpPr>
        <p:spPr>
          <a:xfrm>
            <a:off x="691375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body" idx="3"/>
          </p:nvPr>
        </p:nvSpPr>
        <p:spPr>
          <a:xfrm>
            <a:off x="6437106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흰색 배경">
  <p:cSld name="흰색 배경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wine-d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en-US" dirty="0" err="1"/>
              <a:t>혼자</a:t>
            </a:r>
            <a:r>
              <a:rPr lang="en-US" dirty="0"/>
              <a:t> </a:t>
            </a:r>
            <a:r>
              <a:rPr lang="en-US" dirty="0" err="1"/>
              <a:t>공부하는</a:t>
            </a:r>
            <a:br>
              <a:rPr lang="en-US" dirty="0"/>
            </a:br>
            <a:r>
              <a:rPr lang="en-US" dirty="0" err="1"/>
              <a:t>머신러닝+딥러닝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</a:t>
            </a:r>
            <a:endParaRPr b="1"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한국공학</a:t>
            </a:r>
            <a:r>
              <a:rPr lang="en-US" dirty="0" err="1"/>
              <a:t>대학교</a:t>
            </a:r>
            <a:r>
              <a:rPr lang="en-US" dirty="0"/>
              <a:t> </a:t>
            </a:r>
            <a:r>
              <a:rPr lang="ko-KR" altLang="en-US" dirty="0" err="1"/>
              <a:t>게임공</a:t>
            </a:r>
            <a:r>
              <a:rPr lang="en-US" dirty="0" err="1"/>
              <a:t>학과</a:t>
            </a:r>
            <a:endParaRPr dirty="0"/>
          </a:p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이재영</a:t>
            </a: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 트리 알고리즘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8093163" y="1393372"/>
            <a:ext cx="2342948" cy="33118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회귀로 와인 분류하기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판다스 데이터프레임을 훈련 세트와 테스트 세트로 나누기</a:t>
            </a: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90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6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[노트]실습과 결괏값이 같도록 random_state를 42로 고정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세트의 크기 확인</a:t>
            </a: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StandardScaler 클래스를 사용해 훈련 세트 전처리와 테스트 세트 변환</a:t>
            </a:r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트리(4)</a:t>
            </a:r>
            <a:endParaRPr/>
          </a:p>
        </p:txBody>
      </p:sp>
      <p:sp>
        <p:nvSpPr>
          <p:cNvPr id="253" name="Google Shape;253;p1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54" name="Google Shape;254;p1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55" name="Google Shape;255;p10"/>
          <p:cNvGraphicFramePr/>
          <p:nvPr/>
        </p:nvGraphicFramePr>
        <p:xfrm>
          <a:off x="1206082" y="1959359"/>
          <a:ext cx="406132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0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data = wine[['alcohol', 'sugar', 'pH']]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target = wine['class']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" name="Google Shape;256;p10"/>
          <p:cNvGraphicFramePr/>
          <p:nvPr/>
        </p:nvGraphicFramePr>
        <p:xfrm>
          <a:off x="1696278" y="2911114"/>
          <a:ext cx="5538425" cy="73153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5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data, target, test_size=0.2,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7" name="Google Shape;257;p10"/>
          <p:cNvGraphicFramePr/>
          <p:nvPr/>
        </p:nvGraphicFramePr>
        <p:xfrm>
          <a:off x="1206082" y="4169672"/>
          <a:ext cx="406132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0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print(train_input.shape, test_input.shape)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8" name="Google Shape;258;p10"/>
          <p:cNvCxnSpPr/>
          <p:nvPr/>
        </p:nvCxnSpPr>
        <p:spPr>
          <a:xfrm>
            <a:off x="5484845" y="4375047"/>
            <a:ext cx="432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9" name="Google Shape;259;p10"/>
          <p:cNvSpPr txBox="1"/>
          <p:nvPr/>
        </p:nvSpPr>
        <p:spPr>
          <a:xfrm>
            <a:off x="6033758" y="4171592"/>
            <a:ext cx="242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(5197, 3) (1300, 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0" name="Google Shape;260;p10"/>
          <p:cNvGraphicFramePr/>
          <p:nvPr/>
        </p:nvGraphicFramePr>
        <p:xfrm>
          <a:off x="1206082" y="5074223"/>
          <a:ext cx="5538425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5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sklearn.preprocessing import StandardScaler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ss = StandardScaler()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ss.fit(train_input)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train_scaled = ss.transform(train_input)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test_scaled = ss.transform(test_input)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회귀로 와인 분류하기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표준점수로 변환된 train_scaled와 test_scaled를 사용해 로지스틱 회귀 모델을 훈련</a:t>
            </a: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트리(5)</a:t>
            </a:r>
            <a:endParaRPr/>
          </a:p>
        </p:txBody>
      </p:sp>
      <p:sp>
        <p:nvSpPr>
          <p:cNvPr id="267" name="Google Shape;267;p1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8" name="Google Shape;268;p1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69" name="Google Shape;269;p11"/>
          <p:cNvGraphicFramePr/>
          <p:nvPr/>
        </p:nvGraphicFramePr>
        <p:xfrm>
          <a:off x="1211052" y="2177327"/>
          <a:ext cx="4061325" cy="13716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0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sklearn.linear_model import LogisticRegression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 = LogisticRegression()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0" name="Google Shape;270;p11"/>
          <p:cNvCxnSpPr/>
          <p:nvPr/>
        </p:nvCxnSpPr>
        <p:spPr>
          <a:xfrm>
            <a:off x="5554866" y="2806306"/>
            <a:ext cx="4324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p11"/>
          <p:cNvSpPr txBox="1"/>
          <p:nvPr/>
        </p:nvSpPr>
        <p:spPr>
          <a:xfrm>
            <a:off x="6269778" y="2535012"/>
            <a:ext cx="24208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0.7808350971714451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0.7776923076923077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6269778" y="3287317"/>
            <a:ext cx="32236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훈련 세트와 테스트 세트의 점수가 모두 낮아  다소 과소적합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회귀로 와인 분류하기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설명하기 쉬운 모델과 어려운 모델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모델을 설명하기 위한 보고서 작성을 위해, 로지스틱 회귀가 학습한 계수와 절편을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순서도로 표현?</a:t>
            </a:r>
            <a:endParaRPr/>
          </a:p>
        </p:txBody>
      </p:sp>
      <p:sp>
        <p:nvSpPr>
          <p:cNvPr id="278" name="Google Shape;278;p1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트리(6)</a:t>
            </a:r>
            <a:endParaRPr/>
          </a:p>
        </p:txBody>
      </p:sp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81" name="Google Shape;281;p12"/>
          <p:cNvGraphicFramePr/>
          <p:nvPr/>
        </p:nvGraphicFramePr>
        <p:xfrm>
          <a:off x="1714008" y="2283153"/>
          <a:ext cx="305752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0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print(lr.coef_, lr.intercept_)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2" name="Google Shape;282;p12"/>
          <p:cNvCxnSpPr/>
          <p:nvPr/>
        </p:nvCxnSpPr>
        <p:spPr>
          <a:xfrm>
            <a:off x="4900740" y="2423614"/>
            <a:ext cx="4324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12"/>
          <p:cNvSpPr txBox="1"/>
          <p:nvPr/>
        </p:nvSpPr>
        <p:spPr>
          <a:xfrm>
            <a:off x="5462358" y="2231030"/>
            <a:ext cx="5392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[[ 0.51268071  1.67335441 -0.68775646]] [1.81773456]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646" y="5244587"/>
            <a:ext cx="2414587" cy="136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650" y="2712513"/>
            <a:ext cx="5738850" cy="24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사이킷런의 DecisionTreeClassifier 클래스를 사용해 결정 트리 모델을 훈련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fit( ) 메서드를 호출해서 모델을 훈련한 다음 score( ) 메서드로 정확도를 평가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plot_tree( ) 함수를 사용해 결정 트리를 이해하기 쉬운 트리 그림으로 출력</a:t>
            </a: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트리(7)</a:t>
            </a:r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1674012" y="2298402"/>
          <a:ext cx="456980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56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sklearn.tree import DecisionTreeClassifier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 = DecisionTreeClassifier(random_state=42)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print(dt.score(train_scaled, train_target)) 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 # 훈련 세트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print(dt.score(test_scaled, test_target))  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테스트 세트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5" name="Google Shape;295;p13"/>
          <p:cNvCxnSpPr/>
          <p:nvPr/>
        </p:nvCxnSpPr>
        <p:spPr>
          <a:xfrm>
            <a:off x="6356244" y="2867399"/>
            <a:ext cx="4324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6" name="Google Shape;296;p13"/>
          <p:cNvSpPr txBox="1"/>
          <p:nvPr/>
        </p:nvSpPr>
        <p:spPr>
          <a:xfrm>
            <a:off x="6901084" y="2544233"/>
            <a:ext cx="2803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0.996921300750433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0.8592307692307692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7" name="Google Shape;297;p13"/>
          <p:cNvGraphicFramePr/>
          <p:nvPr/>
        </p:nvGraphicFramePr>
        <p:xfrm>
          <a:off x="1674012" y="4118044"/>
          <a:ext cx="3186475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1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sklearn.tree import plot_tree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plt.figure(figsize=(10,7))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plot_tree(dt)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rgbClr val="1C5A25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8" name="Google Shape;298;p13"/>
          <p:cNvCxnSpPr/>
          <p:nvPr/>
        </p:nvCxnSpPr>
        <p:spPr>
          <a:xfrm>
            <a:off x="5283070" y="4659459"/>
            <a:ext cx="4324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8060" y="4079250"/>
            <a:ext cx="3186479" cy="239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3"/>
          <p:cNvSpPr/>
          <p:nvPr/>
        </p:nvSpPr>
        <p:spPr>
          <a:xfrm>
            <a:off x="8211892" y="4081108"/>
            <a:ext cx="705321" cy="200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루프 노드</a:t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7788031" y="6354430"/>
            <a:ext cx="705321" cy="200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리프 노드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사이킷런의 DecisionTreeClassifier 클래스를 사용해 결정 트리 모델을 훈련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plot_tree( ) 함수에서 트리의 깊이를 제한해서 출력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max_depth 매개변수를 1로 주면 루트 노드를 제외하고 하나의 노드를 더 확장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filled 매개변수에서 클래스에 맞게 노드의 색깔 조정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feature_names 매개변수에는 특성의 이름을 전달</a:t>
            </a:r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트리(8)</a:t>
            </a:r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10" name="Google Shape;310;p14"/>
          <p:cNvGraphicFramePr/>
          <p:nvPr/>
        </p:nvGraphicFramePr>
        <p:xfrm>
          <a:off x="1676302" y="3587809"/>
          <a:ext cx="3186475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1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plt.figure(figsize=(10,7))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plot_tree(dt, max_depth=1, filled=True, feature_names=['alcohol', 'sugar', 'pH'])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rgbClr val="1C5A25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1" name="Google Shape;311;p14"/>
          <p:cNvCxnSpPr/>
          <p:nvPr/>
        </p:nvCxnSpPr>
        <p:spPr>
          <a:xfrm>
            <a:off x="5233341" y="4088364"/>
            <a:ext cx="432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2" name="Google Shape;3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7368" y="3134541"/>
            <a:ext cx="4778692" cy="314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사이킷런의 DecisionTreeClassifier 클래스를 사용해 결정 트리 모델을 훈련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트리(9)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321" name="Google Shape;3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287" y="2179543"/>
            <a:ext cx="3584913" cy="236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0987" y="4599513"/>
            <a:ext cx="2498590" cy="15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5229" y="4534553"/>
            <a:ext cx="2498590" cy="161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불순도(impurity)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gini는 지니 불순도(Gini impurity)를 의미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DecisionTreeClassifier 클래스의 criterion 매개변수의 기본값이 ‘gini’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criterion 매개변수: 노드에서 데이터를 분할할 기준을 정함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앞의 그린 트리에서 루트 노드는 당도 -0.239를 기준으로 왼쪽과 오른쪽 노드로 나눌 때, criterion 매개변수에 지정한 지니 불순도를 사용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루트 노드는 총5 ,197개의 샘플, 그중에 1,258개가 음성 클래스, 3,939개가 양성 클래스인 경우의 지니불순도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순수 노드: 노드에 하나의 클래스만 있어, 지니 불순도가 0인 노드</a:t>
            </a:r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트리(10)</a:t>
            </a:r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3005392" y="3998466"/>
            <a:ext cx="61081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지니 불순도 = 1 - (음성 클래스 비율</a:t>
            </a:r>
            <a:r>
              <a:rPr lang="en-US" sz="1600" i="1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+ 양성 클래스 비율</a:t>
            </a:r>
            <a:r>
              <a:rPr lang="en-US" sz="1600" i="1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>
            <a:off x="3005392" y="4801375"/>
            <a:ext cx="61081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1 - ((1258 / 5197) </a:t>
            </a:r>
            <a:r>
              <a:rPr lang="en-US" sz="1600" i="1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 + (3939 / 5197) </a:t>
            </a:r>
            <a:r>
              <a:rPr lang="en-US" sz="1600" i="1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) = 0.367</a:t>
            </a:r>
            <a:endParaRPr sz="1600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3005392" y="5599296"/>
            <a:ext cx="61081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1 - ((0 / 100) </a:t>
            </a:r>
            <a:r>
              <a:rPr lang="en-US" sz="1600" i="1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 + (100 / 100)</a:t>
            </a:r>
            <a:r>
              <a:rPr lang="en-US" sz="1600" i="1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) = 0</a:t>
            </a:r>
            <a:endParaRPr sz="1600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불순도(impurity)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 모델은 부모 노드(parent node)와 자식 노드(child node)의 불순도 차이가 가능한 크도록 </a:t>
            </a:r>
            <a:br>
              <a:rPr lang="en-US"/>
            </a:br>
            <a:r>
              <a:rPr lang="en-US"/>
              <a:t>트리를 성장시킴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정보 이득(information gain): 부모 노드와 자식 노드의 불순도 차이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엔트로피 불순도: DecisionTreeClassifier 클래스에서 criterion=‘entropy’를 지정하여 사용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 알고리즘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불순도 기준을 사용해 정보 이득이 최대가 되도록 노드를 분할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노드를 순수하게 나눌수록 정보 이득이 커짐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새로운 샘플에 대해 예측할 때에는 노드의 질문에 따라 트리를 이동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마지막에 도달한 노드의 클래스 비율을 보고 예측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트리(11)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2645664" y="2805897"/>
            <a:ext cx="72054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부모의 불순도 - (왼쪽 노드 샘플 수 / 부모의 샘플 수) × 왼쪽 노드 불순도 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(오른쪽 노드 샘플 수 / 부모의 샘플 수) × 오른쪽 노드 불순도 =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0.367 - (2922 / 5197) × 0.481 - (2275 / 5197) × 0.069 = 0.066</a:t>
            </a:r>
            <a:endParaRPr sz="1600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2539554" y="4174930"/>
            <a:ext cx="80467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음성 클래스 비율 × log</a:t>
            </a:r>
            <a:r>
              <a:rPr lang="en-US" sz="1600" i="1" baseline="-25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(음성 클래스 비율) – 양성 클래스 비율 × log</a:t>
            </a:r>
            <a:r>
              <a:rPr lang="en-US" sz="1600" i="1" baseline="-25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(양성 클래스 비율)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= -(1258 / 5197) × log</a:t>
            </a:r>
            <a:r>
              <a:rPr lang="en-US" sz="1600" i="1" baseline="-25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(1258 / 5197) 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(3939 / 5197) × log</a:t>
            </a:r>
            <a:r>
              <a:rPr lang="en-US" sz="1600" i="1" baseline="-25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(3939 / 5197) = 0.798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가지치기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트리에서 자라날 수 있는 트리의 최대 깊이를 지정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DecisionTreeClassifier 클래스의 max_depth 매개변수를 3으로 지정하여 모델 만들기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plot_tree( ) 함수로 트리 그래프 작성</a:t>
            </a:r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트리(12)</a:t>
            </a:r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53" name="Google Shape;353;p18"/>
          <p:cNvGraphicFramePr/>
          <p:nvPr/>
        </p:nvGraphicFramePr>
        <p:xfrm>
          <a:off x="1666876" y="2666906"/>
          <a:ext cx="5002150" cy="94489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0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 = DecisionTreeClassifier(max_depth=3,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4" name="Google Shape;354;p18"/>
          <p:cNvCxnSpPr/>
          <p:nvPr/>
        </p:nvCxnSpPr>
        <p:spPr>
          <a:xfrm>
            <a:off x="6827521" y="3028648"/>
            <a:ext cx="37795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5" name="Google Shape;355;p18"/>
          <p:cNvSpPr txBox="1"/>
          <p:nvPr/>
        </p:nvSpPr>
        <p:spPr>
          <a:xfrm>
            <a:off x="7363969" y="2705482"/>
            <a:ext cx="24932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0.8454877814123533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0.8415384615384616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6" name="Google Shape;356;p18"/>
          <p:cNvGraphicFramePr/>
          <p:nvPr/>
        </p:nvGraphicFramePr>
        <p:xfrm>
          <a:off x="1666876" y="4120240"/>
          <a:ext cx="3575675" cy="94489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5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plt.figure(figsize=(20,15))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plot_tree(dt, filled=True, feature_</a:t>
                      </a:r>
                      <a:b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names=['alcohol', 'sugar', 'pH'])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7" name="Google Shape;357;p18"/>
          <p:cNvCxnSpPr/>
          <p:nvPr/>
        </p:nvCxnSpPr>
        <p:spPr>
          <a:xfrm>
            <a:off x="5549623" y="4588847"/>
            <a:ext cx="37795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58" name="Google Shape;358;p18"/>
          <p:cNvGrpSpPr/>
          <p:nvPr/>
        </p:nvGrpSpPr>
        <p:grpSpPr>
          <a:xfrm>
            <a:off x="5936933" y="3895589"/>
            <a:ext cx="4715355" cy="2552345"/>
            <a:chOff x="6059488" y="3573565"/>
            <a:chExt cx="4832796" cy="2733982"/>
          </a:xfrm>
        </p:grpSpPr>
        <p:pic>
          <p:nvPicPr>
            <p:cNvPr id="359" name="Google Shape;35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59488" y="3573565"/>
              <a:ext cx="4832796" cy="27339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18"/>
            <p:cNvSpPr/>
            <p:nvPr/>
          </p:nvSpPr>
          <p:spPr>
            <a:xfrm>
              <a:off x="8836324" y="3696674"/>
              <a:ext cx="456855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깊이 0</a:t>
              </a:r>
              <a:endParaRPr sz="13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9857232" y="4471337"/>
              <a:ext cx="45685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깊이 1</a:t>
              </a:r>
              <a:endParaRPr sz="13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0435428" y="5315077"/>
              <a:ext cx="45685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깊이 2</a:t>
              </a:r>
              <a:endParaRPr sz="13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0435428" y="5805018"/>
              <a:ext cx="45685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깊이 3</a:t>
              </a:r>
              <a:endParaRPr sz="13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가지치기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특성값의 스케일은 결정 트리 알고리즘에 아무런 영향을 미치지 않으므로 표준화 전처리를 할 필요가 없음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전처리하기 전의 훈련 세트(train_input )와 테스트 세트(test_input )로 결정 트리 모델을 다시 훈련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트리 그래프로 구현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트리(13)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72" name="Google Shape;372;p19"/>
          <p:cNvGraphicFramePr/>
          <p:nvPr/>
        </p:nvGraphicFramePr>
        <p:xfrm>
          <a:off x="1704583" y="2882910"/>
          <a:ext cx="468155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6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 = DecisionTreeClassifier(max_depth=3,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print(dt.score(train_input,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print(dt.score(test_input,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3" name="Google Shape;373;p19"/>
          <p:cNvCxnSpPr/>
          <p:nvPr/>
        </p:nvCxnSpPr>
        <p:spPr>
          <a:xfrm>
            <a:off x="6531219" y="3325241"/>
            <a:ext cx="37795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4" name="Google Shape;374;p19"/>
          <p:cNvSpPr txBox="1"/>
          <p:nvPr/>
        </p:nvSpPr>
        <p:spPr>
          <a:xfrm>
            <a:off x="7054268" y="3011502"/>
            <a:ext cx="2542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0.8454877814123533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0.8415384615384616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5" name="Google Shape;375;p19"/>
          <p:cNvGraphicFramePr/>
          <p:nvPr/>
        </p:nvGraphicFramePr>
        <p:xfrm>
          <a:off x="1704583" y="4506097"/>
          <a:ext cx="4133100" cy="94489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13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plt.figure(figsize=(20,15))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plot_tree(dt, filled=True, feature_names=['alcohol’,</a:t>
                      </a:r>
                      <a:b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'sugar', 'pH'])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6" name="Google Shape;376;p19"/>
          <p:cNvCxnSpPr/>
          <p:nvPr/>
        </p:nvCxnSpPr>
        <p:spPr>
          <a:xfrm>
            <a:off x="6096000" y="4978537"/>
            <a:ext cx="37795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77" name="Google Shape;3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673" y="3923993"/>
            <a:ext cx="4133088" cy="254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359AE6-681B-15CD-918E-B08221391E44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33B2D37-7AA9-7193-F6FD-6706A25BA359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E077407-3343-8BEB-A3FA-B63405E13A3B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94903B10-CFCC-CEC7-007B-96BBF89F85D2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C5B4157-5EEC-E2D3-B1A8-3283D4C268F2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03444430-811D-47A2-94EE-7DD212931CE4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887A84-8D7F-EFB5-7EF6-EF9C8BC18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5026C325-D37A-B558-E296-AB0EA1D0C39C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9D47CE-883F-AD95-3D00-C57C3BA825FF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A22C9EAB-FC06-AE41-A430-ADA2D1FE44A7}"/>
              </a:ext>
            </a:extLst>
          </p:cNvPr>
          <p:cNvSpPr txBox="1">
            <a:spLocks/>
          </p:cNvSpPr>
          <p:nvPr/>
        </p:nvSpPr>
        <p:spPr>
          <a:xfrm>
            <a:off x="1500589" y="167418"/>
            <a:ext cx="3130348" cy="496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>
                <a:solidFill>
                  <a:srgbClr val="9751CB"/>
                </a:solidFill>
                <a:cs typeface="+mj-cs"/>
              </a:rPr>
              <a:t>학습 로드맵</a:t>
            </a:r>
            <a:endParaRPr lang="ko-KR" altLang="en-US" sz="3200" b="1" dirty="0">
              <a:solidFill>
                <a:srgbClr val="9751CB"/>
              </a:solidFill>
              <a:cs typeface="+mj-cs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F25168BD-F9A2-EE2B-C44E-F075389EA89A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11AD7463-95B3-CF91-83D5-E9B7FA8629AC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532CF618-5D22-B4B8-DA9A-B3BCCABED53C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FFE281FE-C6B2-195E-798A-7FE31AD07EB2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D6C26FC1-4138-4843-43E9-87EA19DA2E4F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4328D066-7707-E71E-2447-8F87B59B265F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55AD16CD-8E1C-1128-14D5-620AE1F0B215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id="{3250FD4B-175B-4B57-C500-7B6F36036926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2FFC06D1-F8B8-720D-6817-AF923159FE3C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id="{5E552376-9561-2D75-FB01-F09437EFD1D4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6C5BDC0A-D46B-59FE-B769-52F6FB14C2D2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DE549-0B0B-CA8E-53E1-E433571D73FA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B35E1-2256-34DC-2B8D-0D379618CDB8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0D44CC-C068-DF65-6C74-B031E3D3F5CE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CAE6D-7436-A0DD-459D-747DC8378638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BF494-1813-8208-04B2-E9A55FF01774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D7AE29-2ACC-66F6-4D5C-8E69271EA201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25E94-7F79-C71A-98D3-56087017C4D7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AA059-5FD3-5B3D-264F-CA1044D03AE3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56712D-3F1C-BB40-A1EA-B611A00619E1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64" name="Group 52">
            <a:extLst>
              <a:ext uri="{FF2B5EF4-FFF2-40B4-BE49-F238E27FC236}">
                <a16:creationId xmlns:a16="http://schemas.microsoft.com/office/drawing/2014/main" id="{A6CF4890-F56C-518B-152D-29A7E77A7D72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65" name="Oval 47">
              <a:extLst>
                <a:ext uri="{FF2B5EF4-FFF2-40B4-BE49-F238E27FC236}">
                  <a16:creationId xmlns:a16="http://schemas.microsoft.com/office/drawing/2014/main" id="{90431AD1-6B39-E314-AECE-50CC088274F1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48">
              <a:extLst>
                <a:ext uri="{FF2B5EF4-FFF2-40B4-BE49-F238E27FC236}">
                  <a16:creationId xmlns:a16="http://schemas.microsoft.com/office/drawing/2014/main" id="{351EBFCB-8B1E-0123-FC9F-414A7CC0CD98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5121B4F2-E859-F74B-7B45-6329856EA957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id="{EA18F22C-E52B-3C9B-A179-7AE67D3B9B8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51">
              <a:extLst>
                <a:ext uri="{FF2B5EF4-FFF2-40B4-BE49-F238E27FC236}">
                  <a16:creationId xmlns:a16="http://schemas.microsoft.com/office/drawing/2014/main" id="{07230F82-C507-8640-926B-8AD9D33FA125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53">
            <a:extLst>
              <a:ext uri="{FF2B5EF4-FFF2-40B4-BE49-F238E27FC236}">
                <a16:creationId xmlns:a16="http://schemas.microsoft.com/office/drawing/2014/main" id="{6EEC351A-5A99-B177-E236-76BF3F8FC82E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71" name="Oval 54">
              <a:extLst>
                <a:ext uri="{FF2B5EF4-FFF2-40B4-BE49-F238E27FC236}">
                  <a16:creationId xmlns:a16="http://schemas.microsoft.com/office/drawing/2014/main" id="{1ABE31DA-4A56-6141-8825-1BF039D7C9D1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55">
              <a:extLst>
                <a:ext uri="{FF2B5EF4-FFF2-40B4-BE49-F238E27FC236}">
                  <a16:creationId xmlns:a16="http://schemas.microsoft.com/office/drawing/2014/main" id="{3A5261CE-0BC9-4804-4581-F0E1048A403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6">
              <a:extLst>
                <a:ext uri="{FF2B5EF4-FFF2-40B4-BE49-F238E27FC236}">
                  <a16:creationId xmlns:a16="http://schemas.microsoft.com/office/drawing/2014/main" id="{A9DC4053-2741-6F5C-F10C-7EECCDB6D4B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57">
              <a:extLst>
                <a:ext uri="{FF2B5EF4-FFF2-40B4-BE49-F238E27FC236}">
                  <a16:creationId xmlns:a16="http://schemas.microsoft.com/office/drawing/2014/main" id="{2371F7DA-E866-ADC5-059B-E6E21D82CA2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E093F7C9-3F97-5FE3-EB0F-EEA9B3D159A8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Group 59">
            <a:extLst>
              <a:ext uri="{FF2B5EF4-FFF2-40B4-BE49-F238E27FC236}">
                <a16:creationId xmlns:a16="http://schemas.microsoft.com/office/drawing/2014/main" id="{ADA22AC5-35F3-7F82-394B-32D2AF1244D9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77" name="Oval 60">
              <a:extLst>
                <a:ext uri="{FF2B5EF4-FFF2-40B4-BE49-F238E27FC236}">
                  <a16:creationId xmlns:a16="http://schemas.microsoft.com/office/drawing/2014/main" id="{D3983063-B7EF-FA01-5055-BF6357427AF5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61">
              <a:extLst>
                <a:ext uri="{FF2B5EF4-FFF2-40B4-BE49-F238E27FC236}">
                  <a16:creationId xmlns:a16="http://schemas.microsoft.com/office/drawing/2014/main" id="{BC0B42DB-AE43-33F2-204C-43C6D2932D72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3272ACDC-FF30-0C6D-6E45-9F843BE80564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63">
              <a:extLst>
                <a:ext uri="{FF2B5EF4-FFF2-40B4-BE49-F238E27FC236}">
                  <a16:creationId xmlns:a16="http://schemas.microsoft.com/office/drawing/2014/main" id="{6908F71A-CAD1-4D6D-9862-B4EBA5D12693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64">
              <a:extLst>
                <a:ext uri="{FF2B5EF4-FFF2-40B4-BE49-F238E27FC236}">
                  <a16:creationId xmlns:a16="http://schemas.microsoft.com/office/drawing/2014/main" id="{391F416C-5ED3-39EF-45D8-4DEB6210ED5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71">
            <a:extLst>
              <a:ext uri="{FF2B5EF4-FFF2-40B4-BE49-F238E27FC236}">
                <a16:creationId xmlns:a16="http://schemas.microsoft.com/office/drawing/2014/main" id="{2FBD3223-8285-7001-EC31-EB3FF6778406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83" name="Oval 72">
              <a:extLst>
                <a:ext uri="{FF2B5EF4-FFF2-40B4-BE49-F238E27FC236}">
                  <a16:creationId xmlns:a16="http://schemas.microsoft.com/office/drawing/2014/main" id="{AB85F4F1-6238-EAE0-2235-04BD723FF47B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73">
              <a:extLst>
                <a:ext uri="{FF2B5EF4-FFF2-40B4-BE49-F238E27FC236}">
                  <a16:creationId xmlns:a16="http://schemas.microsoft.com/office/drawing/2014/main" id="{5E7EF63F-E827-C9B3-7DCC-C74D7775B28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Oval 74">
              <a:extLst>
                <a:ext uri="{FF2B5EF4-FFF2-40B4-BE49-F238E27FC236}">
                  <a16:creationId xmlns:a16="http://schemas.microsoft.com/office/drawing/2014/main" id="{DF52580D-9E57-C362-B03A-46C9CE7B09E7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Oval 75">
              <a:extLst>
                <a:ext uri="{FF2B5EF4-FFF2-40B4-BE49-F238E27FC236}">
                  <a16:creationId xmlns:a16="http://schemas.microsoft.com/office/drawing/2014/main" id="{B8C35FE2-9945-168A-AEBE-4E4C6D37A826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76">
              <a:extLst>
                <a:ext uri="{FF2B5EF4-FFF2-40B4-BE49-F238E27FC236}">
                  <a16:creationId xmlns:a16="http://schemas.microsoft.com/office/drawing/2014/main" id="{63FD2EBF-1954-B539-35CD-13730F6A27C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78">
            <a:extLst>
              <a:ext uri="{FF2B5EF4-FFF2-40B4-BE49-F238E27FC236}">
                <a16:creationId xmlns:a16="http://schemas.microsoft.com/office/drawing/2014/main" id="{42741C4D-1EE7-1658-AB4E-16B4AA1DD193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183" name="Oval 79">
              <a:extLst>
                <a:ext uri="{FF2B5EF4-FFF2-40B4-BE49-F238E27FC236}">
                  <a16:creationId xmlns:a16="http://schemas.microsoft.com/office/drawing/2014/main" id="{48BCC170-4E8E-C2A1-B35E-655E8C7FEC95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80">
              <a:extLst>
                <a:ext uri="{FF2B5EF4-FFF2-40B4-BE49-F238E27FC236}">
                  <a16:creationId xmlns:a16="http://schemas.microsoft.com/office/drawing/2014/main" id="{531668AF-91D1-642D-BFD7-665F1929490C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Oval 81">
              <a:extLst>
                <a:ext uri="{FF2B5EF4-FFF2-40B4-BE49-F238E27FC236}">
                  <a16:creationId xmlns:a16="http://schemas.microsoft.com/office/drawing/2014/main" id="{C335A8D6-9AD0-CF05-2239-8FDB545B54D6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Oval 82">
              <a:extLst>
                <a:ext uri="{FF2B5EF4-FFF2-40B4-BE49-F238E27FC236}">
                  <a16:creationId xmlns:a16="http://schemas.microsoft.com/office/drawing/2014/main" id="{DA778B5E-4C28-8C47-942F-A6C904AB870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Oval 83">
              <a:extLst>
                <a:ext uri="{FF2B5EF4-FFF2-40B4-BE49-F238E27FC236}">
                  <a16:creationId xmlns:a16="http://schemas.microsoft.com/office/drawing/2014/main" id="{2BB50A85-D618-5229-9EEF-E5363414F99A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Group 84">
            <a:extLst>
              <a:ext uri="{FF2B5EF4-FFF2-40B4-BE49-F238E27FC236}">
                <a16:creationId xmlns:a16="http://schemas.microsoft.com/office/drawing/2014/main" id="{13EFF5BD-B51E-F145-146B-E3E7DF04262A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189" name="Oval 85">
              <a:extLst>
                <a:ext uri="{FF2B5EF4-FFF2-40B4-BE49-F238E27FC236}">
                  <a16:creationId xmlns:a16="http://schemas.microsoft.com/office/drawing/2014/main" id="{07196FAF-C4E0-8DEF-365F-1D5F8741CF2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Oval 86">
              <a:extLst>
                <a:ext uri="{FF2B5EF4-FFF2-40B4-BE49-F238E27FC236}">
                  <a16:creationId xmlns:a16="http://schemas.microsoft.com/office/drawing/2014/main" id="{EBDD16D0-1033-82B1-4DE4-DEAC5EA4BF13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Oval 87">
              <a:extLst>
                <a:ext uri="{FF2B5EF4-FFF2-40B4-BE49-F238E27FC236}">
                  <a16:creationId xmlns:a16="http://schemas.microsoft.com/office/drawing/2014/main" id="{EB4410EE-0199-CFC7-0115-A57C810A9410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Oval 88">
              <a:extLst>
                <a:ext uri="{FF2B5EF4-FFF2-40B4-BE49-F238E27FC236}">
                  <a16:creationId xmlns:a16="http://schemas.microsoft.com/office/drawing/2014/main" id="{B1F5FD8B-3753-5F5C-E6D6-96C7A083722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DF613008-0010-FDCD-E1E8-1F0377FBFA7D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Group 90">
            <a:extLst>
              <a:ext uri="{FF2B5EF4-FFF2-40B4-BE49-F238E27FC236}">
                <a16:creationId xmlns:a16="http://schemas.microsoft.com/office/drawing/2014/main" id="{FC6C8A29-34D5-A7DC-DC26-9292516BD3A9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195" name="Oval 91">
              <a:extLst>
                <a:ext uri="{FF2B5EF4-FFF2-40B4-BE49-F238E27FC236}">
                  <a16:creationId xmlns:a16="http://schemas.microsoft.com/office/drawing/2014/main" id="{F345FA42-4121-ECB0-D2EA-2B4424F8E8E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Oval 92">
              <a:extLst>
                <a:ext uri="{FF2B5EF4-FFF2-40B4-BE49-F238E27FC236}">
                  <a16:creationId xmlns:a16="http://schemas.microsoft.com/office/drawing/2014/main" id="{99BDA8A0-214F-ED20-330C-7CE89F1E4100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Oval 93">
              <a:extLst>
                <a:ext uri="{FF2B5EF4-FFF2-40B4-BE49-F238E27FC236}">
                  <a16:creationId xmlns:a16="http://schemas.microsoft.com/office/drawing/2014/main" id="{4D06542E-840F-8168-CA20-5A7F1E2DDCB9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Oval 94">
              <a:extLst>
                <a:ext uri="{FF2B5EF4-FFF2-40B4-BE49-F238E27FC236}">
                  <a16:creationId xmlns:a16="http://schemas.microsoft.com/office/drawing/2014/main" id="{A371B3ED-3A1D-B5F0-B379-1C29AF9216CE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Oval 95">
              <a:extLst>
                <a:ext uri="{FF2B5EF4-FFF2-40B4-BE49-F238E27FC236}">
                  <a16:creationId xmlns:a16="http://schemas.microsoft.com/office/drawing/2014/main" id="{887E26BE-E7B6-4F7E-A9DB-F659195F57F2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34E2E2A2-0F10-F9FE-2A3B-80E0F1C43AA4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201" name="Oval 97">
              <a:extLst>
                <a:ext uri="{FF2B5EF4-FFF2-40B4-BE49-F238E27FC236}">
                  <a16:creationId xmlns:a16="http://schemas.microsoft.com/office/drawing/2014/main" id="{83182791-D976-E993-3C43-579AD8EEC22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Oval 98">
              <a:extLst>
                <a:ext uri="{FF2B5EF4-FFF2-40B4-BE49-F238E27FC236}">
                  <a16:creationId xmlns:a16="http://schemas.microsoft.com/office/drawing/2014/main" id="{5CAAE5DC-D0B4-F44B-E2E9-918EB22D4876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Oval 99">
              <a:extLst>
                <a:ext uri="{FF2B5EF4-FFF2-40B4-BE49-F238E27FC236}">
                  <a16:creationId xmlns:a16="http://schemas.microsoft.com/office/drawing/2014/main" id="{A6427318-C8F5-F23A-D6ED-B71EE0AD252E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Oval 100">
              <a:extLst>
                <a:ext uri="{FF2B5EF4-FFF2-40B4-BE49-F238E27FC236}">
                  <a16:creationId xmlns:a16="http://schemas.microsoft.com/office/drawing/2014/main" id="{E6412A11-05FE-FF65-1153-CC7DFAC1943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Oval 101">
              <a:extLst>
                <a:ext uri="{FF2B5EF4-FFF2-40B4-BE49-F238E27FC236}">
                  <a16:creationId xmlns:a16="http://schemas.microsoft.com/office/drawing/2014/main" id="{717D7B01-64D0-4142-BD72-6A37A04BE5F8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Group 102">
            <a:extLst>
              <a:ext uri="{FF2B5EF4-FFF2-40B4-BE49-F238E27FC236}">
                <a16:creationId xmlns:a16="http://schemas.microsoft.com/office/drawing/2014/main" id="{17EAD0F3-6C71-AF6A-2C53-6825D97CB217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207" name="Oval 103">
              <a:extLst>
                <a:ext uri="{FF2B5EF4-FFF2-40B4-BE49-F238E27FC236}">
                  <a16:creationId xmlns:a16="http://schemas.microsoft.com/office/drawing/2014/main" id="{6C4E8F54-D539-0D21-D646-7B58E0F604DB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Oval 104">
              <a:extLst>
                <a:ext uri="{FF2B5EF4-FFF2-40B4-BE49-F238E27FC236}">
                  <a16:creationId xmlns:a16="http://schemas.microsoft.com/office/drawing/2014/main" id="{ED6CFDB1-60A6-605C-503C-A8741E81435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Oval 105">
              <a:extLst>
                <a:ext uri="{FF2B5EF4-FFF2-40B4-BE49-F238E27FC236}">
                  <a16:creationId xmlns:a16="http://schemas.microsoft.com/office/drawing/2014/main" id="{72FF3F3D-E82F-4CD7-FCAF-C6853C7B7D94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Oval 106">
              <a:extLst>
                <a:ext uri="{FF2B5EF4-FFF2-40B4-BE49-F238E27FC236}">
                  <a16:creationId xmlns:a16="http://schemas.microsoft.com/office/drawing/2014/main" id="{6A0E5364-BEA3-E5F8-B652-E195F9F55BF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Oval 107">
              <a:extLst>
                <a:ext uri="{FF2B5EF4-FFF2-40B4-BE49-F238E27FC236}">
                  <a16:creationId xmlns:a16="http://schemas.microsoft.com/office/drawing/2014/main" id="{AD07A96D-7DF1-1456-4183-4904339F7755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2" name="Picture 109">
            <a:extLst>
              <a:ext uri="{FF2B5EF4-FFF2-40B4-BE49-F238E27FC236}">
                <a16:creationId xmlns:a16="http://schemas.microsoft.com/office/drawing/2014/main" id="{290AE59C-F65A-33B7-A23B-FF4DC717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213" name="Picture 117">
            <a:extLst>
              <a:ext uri="{FF2B5EF4-FFF2-40B4-BE49-F238E27FC236}">
                <a16:creationId xmlns:a16="http://schemas.microsoft.com/office/drawing/2014/main" id="{67965973-76B4-00F3-9E07-4B6BDAF84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0997D47F-8906-8CAF-369C-FC2192EEAF56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19B9AC1A-358E-F00D-6179-AA65C98D60F9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216" name="Oval 27">
            <a:extLst>
              <a:ext uri="{FF2B5EF4-FFF2-40B4-BE49-F238E27FC236}">
                <a16:creationId xmlns:a16="http://schemas.microsoft.com/office/drawing/2014/main" id="{357DBD3F-AAC3-4143-B1B3-CBBE820420C1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8110464-CF4A-4DC9-3EAF-F274D5C81FDF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218" name="Group 102">
            <a:extLst>
              <a:ext uri="{FF2B5EF4-FFF2-40B4-BE49-F238E27FC236}">
                <a16:creationId xmlns:a16="http://schemas.microsoft.com/office/drawing/2014/main" id="{5ED4C2AD-AB80-C9FD-390F-FA7C14EED76A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219" name="Oval 103">
              <a:extLst>
                <a:ext uri="{FF2B5EF4-FFF2-40B4-BE49-F238E27FC236}">
                  <a16:creationId xmlns:a16="http://schemas.microsoft.com/office/drawing/2014/main" id="{06AA1467-9107-1EC3-9245-0320A0C1251D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Oval 104">
              <a:extLst>
                <a:ext uri="{FF2B5EF4-FFF2-40B4-BE49-F238E27FC236}">
                  <a16:creationId xmlns:a16="http://schemas.microsoft.com/office/drawing/2014/main" id="{CBDEBB84-20CC-8140-965E-7556E3EF010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Oval 105">
              <a:extLst>
                <a:ext uri="{FF2B5EF4-FFF2-40B4-BE49-F238E27FC236}">
                  <a16:creationId xmlns:a16="http://schemas.microsoft.com/office/drawing/2014/main" id="{2C737DEC-AD65-CAF1-36DD-5161ACEC088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Oval 106">
              <a:extLst>
                <a:ext uri="{FF2B5EF4-FFF2-40B4-BE49-F238E27FC236}">
                  <a16:creationId xmlns:a16="http://schemas.microsoft.com/office/drawing/2014/main" id="{03A7F9A4-C200-A9A4-ABB0-632FE35DAAE8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Oval 107">
              <a:extLst>
                <a:ext uri="{FF2B5EF4-FFF2-40B4-BE49-F238E27FC236}">
                  <a16:creationId xmlns:a16="http://schemas.microsoft.com/office/drawing/2014/main" id="{C6A957C6-BE72-CF2E-646F-0DACA516B4FE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결정 트리(Decision Tree)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가지치기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트리는 어떤 특성이 가장 유용한지 나타내는 특성 중요도를 계산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앞의 트리에서는 루트 노드와 깊이 1에서 당도를 사용했기 때문에 아마도 당도(sugar)가 가장 유용한 특성 중 하나일 것임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 중요도는 결정 트리 모델의 feature_importances_ 속성에 저장됨. 이 값을 출력해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 중요도는 각 노드의 정보 이득과 전체 샘플에 대한 비율을 곱한 후 특성별로 더하여 계산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 중요도를 활용하면 결정 트리 모델을 특성 선택에 이용할 수 있음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트리(14)</a:t>
            </a: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86" name="Google Shape;386;p20"/>
          <p:cNvGraphicFramePr/>
          <p:nvPr/>
        </p:nvGraphicFramePr>
        <p:xfrm>
          <a:off x="1666875" y="3645336"/>
          <a:ext cx="413310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13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print(dt.feature_importances_)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7" name="Google Shape;387;p20"/>
          <p:cNvCxnSpPr/>
          <p:nvPr/>
        </p:nvCxnSpPr>
        <p:spPr>
          <a:xfrm>
            <a:off x="5976273" y="3797736"/>
            <a:ext cx="37795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8" name="Google Shape;388;p20"/>
          <p:cNvSpPr txBox="1"/>
          <p:nvPr/>
        </p:nvSpPr>
        <p:spPr>
          <a:xfrm>
            <a:off x="6429744" y="3613070"/>
            <a:ext cx="49099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[0.12345626 	0.86862934	0.0079144 ]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6396095" y="4131514"/>
            <a:ext cx="5327905" cy="6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두 번째 특성인 당도가 0.87 정도로 특성 중요도가 가장 높고,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그다음 알코올 도수, pH 순. 이 값을 모두 더하면 1이 됨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이해하기 쉬운 결정 트리 모델(문제해결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알코올 도수, 당도, pH 데이터를 기준으로 화이트 와인을 골라내는 이진 분류 로지스틱 회귀 모델을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설명하고 이해하기 쉬운 방법의 모델이 필요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트리를 사용해 레드 와인과 화이트 와인을 분류하는 문제 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특성을 더 추가하지 않고도 결정 트리의 성능이 로지스틱 회귀 모델보다 더 뛰어남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트리는 깊이가 너무 깊지 않다면 비교적 설명하기 쉬움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트리가 어떻게 데이터를 분할하는지 이해하기 위해 불순도 개념과 정보 이득에 대해 학습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트리는 비교적 비전문가에게도 설명하기 쉬운 모델을 만들어줌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트리는 많은 앙상블 학습 알고리즘의 기반이며, 앙상블 학습은 신경망과 함께 가장 높은 성능의 </a:t>
            </a:r>
            <a:br>
              <a:rPr lang="en-US"/>
            </a:br>
            <a:r>
              <a:rPr lang="en-US"/>
              <a:t>인기 알고리즘</a:t>
            </a:r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트리(15)</a:t>
            </a:r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마무리(1)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결정 트리는 예 / 아니오에 대한 질문을 이어나가면서 정답을 찾아 학습하는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비교적 예측 과정을 이해하기 쉽고 성능도 우수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불순도는 결정 트리가 최적의 질문을 찾기 위한 기준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사이킷런은 지니 불순도와 엔트로피 불순도를 제공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정보 이득은 부모 노드와 자식 노드의 불순도 차이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 알고리즘은 정보 이득이 최대화되도록 학습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결정 트리는 제한 없이 성장하면 훈련 세트에 과대적합되기 쉬움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가지치기는 결정 트리의 성장을 제한하는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결정 트리 알고리즘은 여러 가지 가치지기 매개변수를 제공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특성 중요도는 결정 트리에 사용된 특성이 불순도를 감소하는데 기여한 정도를 나타내는 값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 중요도를 계산할 수 있는 것이 결정 트리의 또다른 큰 장점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마무리(2)</a:t>
            </a:r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2" name="Google Shape;412;p2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pandas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info( ): 데이터프레임의 요약된 정보를 출력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describe( ): 데이터프레임 열의 통계 값을 제공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DecisionTreeClassifier: 결정 트리 분류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plot_tree( ): 결정 트리 모델을 시각화</a:t>
            </a:r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확인 문제</a:t>
            </a:r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다음 중 결정 트리의 불순도에 대해 옳게 설명한 것을 모두 고르면?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지니 불순도는 부모 노드의 불순도와 자식 노드의 불순도의 차이로 계산	</a:t>
            </a:r>
            <a:br>
              <a:rPr lang="en-US"/>
            </a:br>
            <a:r>
              <a:rPr lang="en-US"/>
              <a:t>② 지니 불순도는 클래스의 비율을 제곱하여 모두 더한 다음1 에서 빼줌		</a:t>
            </a:r>
            <a:br>
              <a:rPr lang="en-US"/>
            </a:br>
            <a:r>
              <a:rPr lang="en-US"/>
              <a:t>③ 엔트로피 불순도는 1에서 가장 큰 클래스 비율을 빼서 계산			</a:t>
            </a:r>
            <a:br>
              <a:rPr lang="en-US"/>
            </a:br>
            <a:r>
              <a:rPr lang="en-US"/>
              <a:t>④ 엔트로피 불순도는 클래스 비율과 클래스 비율에 밑이 2인 로그를 적용한 값을 곱해서 모두 더한 후 </a:t>
            </a:r>
            <a:br>
              <a:rPr lang="en-US"/>
            </a:br>
            <a:r>
              <a:rPr lang="en-US"/>
              <a:t>    음수로 바꾸어 계산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결정 트리에서 계산한 특성 중요도가 저장되어 있는 속성은?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important_variables_	</a:t>
            </a:r>
            <a:br>
              <a:rPr lang="en-US"/>
            </a:br>
            <a:r>
              <a:rPr lang="en-US"/>
              <a:t>② variable_importances_		</a:t>
            </a:r>
            <a:br>
              <a:rPr lang="en-US"/>
            </a:br>
            <a:r>
              <a:rPr lang="en-US"/>
              <a:t>③ important_features_	</a:t>
            </a:r>
            <a:br>
              <a:rPr lang="en-US"/>
            </a:br>
            <a:r>
              <a:rPr lang="en-US"/>
              <a:t>④ feature_importances_</a:t>
            </a: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3e55feb5e_0_3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확인 문제</a:t>
            </a:r>
            <a:endParaRPr/>
          </a:p>
        </p:txBody>
      </p:sp>
      <p:sp>
        <p:nvSpPr>
          <p:cNvPr id="427" name="Google Shape;427;g343e55feb5e_0_3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8" name="Google Shape;428;g343e55feb5e_0_3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/>
              <a:t>다음 중 사이킷런의 결정 트리 모델의 최대 깊이를 지정하는 매개변수는 무엇인가요?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지니 불순도는 부모 노드의 불순도와 자식 노드의 불순도의 차이로 계산	</a:t>
            </a:r>
            <a:br>
              <a:rPr lang="en-US"/>
            </a:br>
            <a:r>
              <a:rPr lang="en-US"/>
              <a:t>② 지니 불순도는 클래스의 비율을 제곱하여 모두 더한 다음1 에서 빼줌		</a:t>
            </a:r>
            <a:br>
              <a:rPr lang="en-US"/>
            </a:br>
            <a:r>
              <a:rPr lang="en-US"/>
              <a:t>③ 엔트로피 불순도는 1에서 가장 큰 클래스 비율을 빼서 계산			</a:t>
            </a:r>
            <a:br>
              <a:rPr lang="en-US"/>
            </a:br>
            <a:r>
              <a:rPr lang="en-US"/>
              <a:t>④ 엔트로피 불순도는 클래스 비율과 클래스 비율에 밑이 2인 로그를 적용한 값을 곱해서 모두 더한 후 </a:t>
            </a:r>
            <a:br>
              <a:rPr lang="en-US"/>
            </a:br>
            <a:r>
              <a:rPr lang="en-US"/>
              <a:t>    음수로 바꾸어 계산</a:t>
            </a:r>
            <a:endParaRPr/>
          </a:p>
          <a:p>
            <a:pPr marL="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429" name="Google Shape;429;g343e55feb5e_0_3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43e55feb5e_0_3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확인 문제</a:t>
            </a:r>
            <a:endParaRPr/>
          </a:p>
        </p:txBody>
      </p:sp>
      <p:sp>
        <p:nvSpPr>
          <p:cNvPr id="435" name="Google Shape;435;g343e55feb5e_0_3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36" name="Google Shape;436;g343e55feb5e_0_3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/>
              <a:t>앞서 결정 트리 예제에서 max_depth를 3으로 지정하여 좌우가 대칭인 트리를 만들었습니다. 사이킷런의 결정 트리 클래스가 제공하는 매개변수 중 min_impurity_decrease를 사용해 가지치기를 해 보겠습니다. 어떤 노드의 정보 이득 × (노드의 샘플 수) / (전체 샘플 수) 값이 이 매개변수보다 작으면 더 이상 분할하지 않습니다. 이 매개변수의 값을 0.0005로 지정하고 결정 트리를 만들어 보세요. 좌우가 균일하지 않은 트리가 만들어지나요? 테스트 세트의 성능은 어떤가요?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437" name="Google Shape;437;g343e55feb5e_0_3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38" name="Google Shape;438;g343e55feb5e_0_38"/>
          <p:cNvGraphicFramePr/>
          <p:nvPr/>
        </p:nvGraphicFramePr>
        <p:xfrm>
          <a:off x="1002165" y="3619296"/>
          <a:ext cx="7849050" cy="1584970"/>
        </p:xfrm>
        <a:graphic>
          <a:graphicData uri="http://schemas.openxmlformats.org/drawingml/2006/table">
            <a:tbl>
              <a:tblPr firstRow="1" bandRow="1">
                <a:noFill/>
                <a:tableStyleId>{C9D40B1B-CC92-46DE-B9C9-18C51CD1D1E8}</a:tableStyleId>
              </a:tblPr>
              <a:tblGrid>
                <a:gridCol w="78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</a:rPr>
                        <a:t>dt = DecisionTreeClassifier(                 , random_state=42) # 코드를 완성해 보세요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</a:rPr>
                        <a:t>dt.fit(train_input, train_target)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</a:rPr>
                        <a:t>print(dt.score(train_input, train_target))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</a:rPr>
                        <a:t>print(dt.score(test_input, test_target))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</a:rPr>
                        <a:t>plt.figure(figsize=(20,15))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</a:rPr>
                        <a:t>plot_tree(dt, filled=True, feature_names=['alcohol', 'sugar', 'pH'])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</a:rPr>
                        <a:t>plt.show()</a:t>
                      </a:r>
                      <a:endParaRPr b="0">
                        <a:solidFill>
                          <a:srgbClr val="000000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" name="Google Shape;439;g343e55feb5e_0_38"/>
          <p:cNvSpPr/>
          <p:nvPr/>
        </p:nvSpPr>
        <p:spPr>
          <a:xfrm>
            <a:off x="3191950" y="3693750"/>
            <a:ext cx="635400" cy="167700"/>
          </a:xfrm>
          <a:prstGeom prst="rect">
            <a:avLst/>
          </a:prstGeom>
          <a:solidFill>
            <a:srgbClr val="1A8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검증 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테스트 세트를 사용하지 않고 모델이 과대적합인지 과소적합인지 측정하기 위해 다시 나눠진 훈련 세트를 검증 세트(validation set)라고 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앞에서 전체 데이터 중 20%를 테스트 세트로 만들고 나머지 80%를 훈련 세트로 만들었는데, 이 훈련 세트 중에서 다시 20%를 떼어 내어 검증 세트로 만들기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세트에서 모델을 훈련하고 검증 세트로 모델을 평가</a:t>
            </a: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서치(1)</a:t>
            </a:r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448" name="Google Shape;4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3062" y="3980852"/>
            <a:ext cx="5865876" cy="1119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검증 세트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검증 세트 만들기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판다스로 CSV 데이터 읽기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778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class 열을 타깃으로 사용하고 나머지 열은 특성 배열에 저장</a:t>
            </a:r>
            <a:endParaRPr/>
          </a:p>
          <a:p>
            <a:pPr marL="1143000" lvl="2" indent="-76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세트를 나누기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세트의 입력 데이터와 타깃 데이터를 train_input과 train_target 배열에 저장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 sub_input, sub_target과 검증 세트 val_input, val_target을 만들기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서치(2)</a:t>
            </a:r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57" name="Google Shape;457;p26"/>
          <p:cNvGraphicFramePr/>
          <p:nvPr/>
        </p:nvGraphicFramePr>
        <p:xfrm>
          <a:off x="1732862" y="2361395"/>
          <a:ext cx="468155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6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pandas as pd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wine = pd.read_csv('https://bit.ly/wine-date')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8" name="Google Shape;458;p26"/>
          <p:cNvGraphicFramePr/>
          <p:nvPr/>
        </p:nvGraphicFramePr>
        <p:xfrm>
          <a:off x="1732862" y="3331705"/>
          <a:ext cx="468155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6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data = wine[['alcohol', 'sugar', 'pH']]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target = wine['class']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9" name="Google Shape;459;p26"/>
          <p:cNvGraphicFramePr/>
          <p:nvPr/>
        </p:nvGraphicFramePr>
        <p:xfrm>
          <a:off x="1732862" y="4667150"/>
          <a:ext cx="6318875" cy="73153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31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data, target, test_size=0.2,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0" name="Google Shape;460;p26"/>
          <p:cNvGraphicFramePr/>
          <p:nvPr/>
        </p:nvGraphicFramePr>
        <p:xfrm>
          <a:off x="1732862" y="5862761"/>
          <a:ext cx="631887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31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sub_input, val_input, sub_target, val_target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train_target, test_size=0.2,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검증 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세트를 나누기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세트와 검증 세트의 크기를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모델을 만들고 평가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sub_input, sub_target과 val_input, val_target을 사용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66" name="Google Shape;466;p2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서치(3)</a:t>
            </a:r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8" name="Google Shape;468;p2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69" name="Google Shape;469;p27"/>
          <p:cNvGraphicFramePr/>
          <p:nvPr/>
        </p:nvGraphicFramePr>
        <p:xfrm>
          <a:off x="1704584" y="2435460"/>
          <a:ext cx="417310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1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print(sub_input.shape, val_input.shape)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0" name="Google Shape;470;p27"/>
          <p:cNvCxnSpPr/>
          <p:nvPr/>
        </p:nvCxnSpPr>
        <p:spPr>
          <a:xfrm>
            <a:off x="6169862" y="2583356"/>
            <a:ext cx="28892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1" name="Google Shape;471;p27"/>
          <p:cNvSpPr txBox="1"/>
          <p:nvPr/>
        </p:nvSpPr>
        <p:spPr>
          <a:xfrm>
            <a:off x="6651449" y="2397753"/>
            <a:ext cx="305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(4157, 3)      (1040, 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2" name="Google Shape;472;p27"/>
          <p:cNvGraphicFramePr/>
          <p:nvPr/>
        </p:nvGraphicFramePr>
        <p:xfrm>
          <a:off x="1704584" y="3767889"/>
          <a:ext cx="408775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0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sklearn.tree import DecisionTreeClassifier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 = DecisionTreeClassifier(random_state=42)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dt.fit(sub_input, sub_target)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print(dt.score(sub_input, sub_target))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print(dt.score(val_input, val_target))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3" name="Google Shape;473;p27"/>
          <p:cNvCxnSpPr/>
          <p:nvPr/>
        </p:nvCxnSpPr>
        <p:spPr>
          <a:xfrm>
            <a:off x="6169862" y="4323472"/>
            <a:ext cx="28892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4" name="Google Shape;474;p27"/>
          <p:cNvSpPr txBox="1"/>
          <p:nvPr/>
        </p:nvSpPr>
        <p:spPr>
          <a:xfrm>
            <a:off x="6651449" y="4000306"/>
            <a:ext cx="30540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0.9971133028626413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0.864423076923077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487015" y="90884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교차 검증(cross validation)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교차 검증은 검증 세트를 떼어 내어 평가하는 과정을 여러 번 반복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그다음 이 점수를 평균하여 최종 검증 점수를 계산</a:t>
            </a:r>
            <a:endParaRPr/>
          </a:p>
        </p:txBody>
      </p:sp>
      <p:sp>
        <p:nvSpPr>
          <p:cNvPr id="480" name="Google Shape;480;p2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서치(4)</a:t>
            </a:r>
            <a:endParaRPr/>
          </a:p>
        </p:txBody>
      </p:sp>
      <p:sp>
        <p:nvSpPr>
          <p:cNvPr id="481" name="Google Shape;481;p2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82" name="Google Shape;482;p2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483" name="Google Shape;48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4593" y="2771040"/>
            <a:ext cx="6547866" cy="300696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8"/>
          <p:cNvSpPr txBox="1"/>
          <p:nvPr/>
        </p:nvSpPr>
        <p:spPr>
          <a:xfrm>
            <a:off x="4127326" y="5927236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3-폴드 교차 검증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교차 검증(cross validation)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사이킷런의 교차 검증 함수 cross_validate( 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평가할 모델 객체를 첫 번째 매개변수로 전달하 다음 앞에서처럼 직접 검증 세트를 떼어 내지 않고 훈련 세트 전체를 cross_validate( ) 함수에 전달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9685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함수는 fit_time, score_time, test_score 키를 가진 딕셔너리를 반환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처음 2개의 키는 각각 모델을 훈련하는 시간과 검증하는 시간을 의미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각 키마다 5개의 숫자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cross_validate( ) 함수는 기본적으로 5-폴드 교차 검증을 수행(cv 매개변수에서 폴드 수 변경 가능)</a:t>
            </a:r>
            <a:endParaRPr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서치(5)</a:t>
            </a:r>
            <a:endParaRPr/>
          </a:p>
        </p:txBody>
      </p:sp>
      <p:sp>
        <p:nvSpPr>
          <p:cNvPr id="491" name="Google Shape;491;p2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92" name="Google Shape;492;p2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93" name="Google Shape;493;p29"/>
          <p:cNvGraphicFramePr/>
          <p:nvPr/>
        </p:nvGraphicFramePr>
        <p:xfrm>
          <a:off x="1714010" y="2729449"/>
          <a:ext cx="4330150" cy="73153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3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cross_validate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scores = cross_validate(dt, 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print(scores)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4" name="Google Shape;494;p29"/>
          <p:cNvCxnSpPr/>
          <p:nvPr/>
        </p:nvCxnSpPr>
        <p:spPr>
          <a:xfrm>
            <a:off x="6346001" y="3078999"/>
            <a:ext cx="4511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5" name="Google Shape;495;p29"/>
          <p:cNvSpPr txBox="1"/>
          <p:nvPr/>
        </p:nvSpPr>
        <p:spPr>
          <a:xfrm>
            <a:off x="1694180" y="3654562"/>
            <a:ext cx="88036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{' fit_time': array([ 0.01334453,   0.01186419,   0.00783849,   0.0077858,  0.00726461]),   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'score_time': array([0.00085783, 0.00062561,   0.00061512,   0.00063181,   0.00067616]),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'test_score': array([0.86923077,   0.84615385,   0.87680462,    0.84889317,   0.83541867])}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교차 검증(cross validation)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사이킷런의 교차 검증 함수 cross_validate( 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교차 검증의 최종 점수는 test_score 키에 담긴 5개의 점수를 평균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7145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분할기 지정: cross_validate( ) 함수는 기본적으로 회귀 모델일 경우 KFold 분할기를 사용하고 분류 모델일 </a:t>
            </a:r>
            <a:br>
              <a:rPr lang="en-US"/>
            </a:br>
            <a:r>
              <a:rPr lang="en-US"/>
              <a:t>경우 타깃 클래스를 골고루 나누기 위해 StratifiedKFold를 사용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세트를 섞은 후 10-폴드 교차 검증을 수행</a:t>
            </a:r>
            <a:endParaRPr/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서치(6)</a:t>
            </a:r>
            <a:endParaRPr/>
          </a:p>
        </p:txBody>
      </p:sp>
      <p:sp>
        <p:nvSpPr>
          <p:cNvPr id="502" name="Google Shape;502;p3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03" name="Google Shape;503;p3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04" name="Google Shape;504;p30"/>
          <p:cNvGraphicFramePr/>
          <p:nvPr/>
        </p:nvGraphicFramePr>
        <p:xfrm>
          <a:off x="1704582" y="2454165"/>
          <a:ext cx="365540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65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print(np.mean(scores['test_score']))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5" name="Google Shape;505;p30"/>
          <p:cNvCxnSpPr/>
          <p:nvPr/>
        </p:nvCxnSpPr>
        <p:spPr>
          <a:xfrm>
            <a:off x="5598933" y="2702978"/>
            <a:ext cx="4511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6" name="Google Shape;506;p30"/>
          <p:cNvSpPr txBox="1"/>
          <p:nvPr/>
        </p:nvSpPr>
        <p:spPr>
          <a:xfrm>
            <a:off x="6211000" y="2518312"/>
            <a:ext cx="2500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0.855300214703487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7" name="Google Shape;507;p30"/>
          <p:cNvGraphicFramePr/>
          <p:nvPr/>
        </p:nvGraphicFramePr>
        <p:xfrm>
          <a:off x="1704582" y="3840433"/>
          <a:ext cx="6046900" cy="73153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04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StratifiedKFold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scores = cross_validate(dt, train_input, train_target, cv=StratifiedKFold())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print(np.mean(scores['test_score']))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8" name="Google Shape;508;p30"/>
          <p:cNvCxnSpPr/>
          <p:nvPr/>
        </p:nvCxnSpPr>
        <p:spPr>
          <a:xfrm>
            <a:off x="8000215" y="4181528"/>
            <a:ext cx="4511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9" name="Google Shape;509;p30"/>
          <p:cNvSpPr txBox="1"/>
          <p:nvPr/>
        </p:nvSpPr>
        <p:spPr>
          <a:xfrm>
            <a:off x="8711644" y="3993765"/>
            <a:ext cx="2500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0.855300214703487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0" name="Google Shape;510;p30"/>
          <p:cNvGraphicFramePr/>
          <p:nvPr/>
        </p:nvGraphicFramePr>
        <p:xfrm>
          <a:off x="1704582" y="5429368"/>
          <a:ext cx="6046900" cy="73153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04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splitter = StratifiedKFold(n_splits=10, shuffle=True,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scores = cross_validate(dt, train_input, train_target, cv=splitter)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print(np.mean(scores['test_score']))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1" name="Google Shape;511;p30"/>
          <p:cNvCxnSpPr/>
          <p:nvPr/>
        </p:nvCxnSpPr>
        <p:spPr>
          <a:xfrm>
            <a:off x="8000215" y="5795389"/>
            <a:ext cx="4511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2" name="Google Shape;512;p30"/>
          <p:cNvSpPr txBox="1"/>
          <p:nvPr/>
        </p:nvSpPr>
        <p:spPr>
          <a:xfrm>
            <a:off x="8711644" y="5610462"/>
            <a:ext cx="2500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0.8574181117533719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0"/>
          <p:cNvSpPr/>
          <p:nvPr/>
        </p:nvSpPr>
        <p:spPr>
          <a:xfrm>
            <a:off x="4138246" y="5199491"/>
            <a:ext cx="750277" cy="187569"/>
          </a:xfrm>
          <a:custGeom>
            <a:avLst/>
            <a:gdLst/>
            <a:ahLst/>
            <a:cxnLst/>
            <a:rect l="l" t="t" r="r" b="b"/>
            <a:pathLst>
              <a:path w="750277" h="187569" extrusionOk="0">
                <a:moveTo>
                  <a:pt x="0" y="187569"/>
                </a:moveTo>
                <a:lnTo>
                  <a:pt x="0" y="0"/>
                </a:lnTo>
                <a:lnTo>
                  <a:pt x="750277" y="0"/>
                </a:lnTo>
              </a:path>
            </a:pathLst>
          </a:custGeom>
          <a:noFill/>
          <a:ln w="9525" cap="flat" cmpd="sng">
            <a:solidFill>
              <a:srgbClr val="1C5A25"/>
            </a:solidFill>
            <a:prstDash val="solid"/>
            <a:miter lim="800000"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0"/>
          <p:cNvSpPr txBox="1"/>
          <p:nvPr/>
        </p:nvSpPr>
        <p:spPr>
          <a:xfrm>
            <a:off x="4933357" y="5045599"/>
            <a:ext cx="42723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n_splits 매개변수는 몇(k) 폴드 교차 검증을 할지 결정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모델 파라미터: 머신러닝 모델이 학습하는 파라미터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하이퍼파라미터: 모델이 학습할 수 없어서 사용자가 지정해야만 하는 파라미터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하이퍼파라미터 튜닝 작업의 진행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라이브러리가 제공하는 기본값을 그대로 사용해 모델을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검증 세트의 점수나 교차 검증을 통해서 매개변수를 조금씩 바꿈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모델마다 적게는 1~2개에서, 많게는 5~6개의 매개변수를 제공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매개변수를 바꿔가면서 모델을 훈련하고 교차 검증을 수행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그리드 서치(Grid Search): max_depth의 최적값은 min_samples_split 매개변수의 값이 바뀌면 함께 </a:t>
            </a:r>
            <a:br>
              <a:rPr lang="en-US"/>
            </a:br>
            <a:r>
              <a:rPr lang="en-US"/>
              <a:t>달라지므로 이 두 매개변수를 동시에 바꿔가며 최적의 값을 찾기 위해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GridSearchCV 클래스는 하이퍼파라미터 탐색과 교차 검증을 한 번에 수행</a:t>
            </a:r>
            <a:endParaRPr/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서치(7)</a:t>
            </a:r>
            <a:endParaRPr/>
          </a:p>
        </p:txBody>
      </p:sp>
      <p:sp>
        <p:nvSpPr>
          <p:cNvPr id="521" name="Google Shape;521;p3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22" name="Google Shape;522;p3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기본 매개변수를 사용한 결정 트리 모델에서 min_impurity_decrease 매개변수 최적값 찾기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 GridSearchCV 클래스를 임포트하고 탐색할 매개변수와 탐색할 값의 리스트를 딕셔너리로 만들기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GridSearchCV 클래스에 탐색 대상 모델과 params 변수를 전달하여 그리드 서치 객체 만들기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gs 객체에 fit( ) 메서드를 호출. 이 메서드를 호출하면 그리드 서치 객체는 결정 트리 모델 min_impurity_decrease 값을 바꿔가며 총 5번 실행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검증 점수가 가장 높은 모델의 매개변수 조합으로 전체 훈련 세트에서 자동으로 다시 모델을 훈련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그리드 서치로 찾은 최적의 매개변수는 best_params_ 속성에 저장됨</a:t>
            </a:r>
            <a:endParaRPr/>
          </a:p>
        </p:txBody>
      </p:sp>
      <p:sp>
        <p:nvSpPr>
          <p:cNvPr id="528" name="Google Shape;528;p3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서치(8)</a:t>
            </a:r>
            <a:endParaRPr/>
          </a:p>
        </p:txBody>
      </p:sp>
      <p:sp>
        <p:nvSpPr>
          <p:cNvPr id="529" name="Google Shape;529;p3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30" name="Google Shape;530;p3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31" name="Google Shape;531;p32"/>
          <p:cNvGraphicFramePr/>
          <p:nvPr/>
        </p:nvGraphicFramePr>
        <p:xfrm>
          <a:off x="1751717" y="2293910"/>
          <a:ext cx="616415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1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GridSearchCV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params = {'min_impurity_decrease': [0.0001, 0.0002, 0.0003, 0.0004, 0.0005]}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2" name="Google Shape;532;p32"/>
          <p:cNvGraphicFramePr/>
          <p:nvPr/>
        </p:nvGraphicFramePr>
        <p:xfrm>
          <a:off x="1751717" y="3355203"/>
          <a:ext cx="616415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1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gs = GridSearchCV(DecisionTreeClassifier(random_state=42), params, n_jobs=-1)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" name="Google Shape;533;p32"/>
          <p:cNvGraphicFramePr/>
          <p:nvPr/>
        </p:nvGraphicFramePr>
        <p:xfrm>
          <a:off x="1751717" y="4356720"/>
          <a:ext cx="616415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1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gs.fit(train_input, train_target)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" name="Google Shape;534;p32"/>
          <p:cNvGraphicFramePr/>
          <p:nvPr/>
        </p:nvGraphicFramePr>
        <p:xfrm>
          <a:off x="1751717" y="5075939"/>
          <a:ext cx="371402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71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 = gs.best_estimator_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print(dt.score(train_input, train_target))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5" name="Google Shape;535;p32"/>
          <p:cNvCxnSpPr/>
          <p:nvPr/>
        </p:nvCxnSpPr>
        <p:spPr>
          <a:xfrm>
            <a:off x="5747088" y="5277044"/>
            <a:ext cx="2930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6" name="Google Shape;536;p32"/>
          <p:cNvSpPr txBox="1"/>
          <p:nvPr/>
        </p:nvSpPr>
        <p:spPr>
          <a:xfrm>
            <a:off x="6254926" y="5108224"/>
            <a:ext cx="2895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0.9615162593804117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7" name="Google Shape;537;p32"/>
          <p:cNvGraphicFramePr/>
          <p:nvPr/>
        </p:nvGraphicFramePr>
        <p:xfrm>
          <a:off x="1751717" y="6053433"/>
          <a:ext cx="371402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71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print(gs.best_params_)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8" name="Google Shape;538;p32"/>
          <p:cNvCxnSpPr/>
          <p:nvPr/>
        </p:nvCxnSpPr>
        <p:spPr>
          <a:xfrm>
            <a:off x="5747088" y="6217920"/>
            <a:ext cx="2930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9" name="Google Shape;539;p32"/>
          <p:cNvSpPr txBox="1"/>
          <p:nvPr/>
        </p:nvSpPr>
        <p:spPr>
          <a:xfrm>
            <a:off x="6254926" y="6044099"/>
            <a:ext cx="3903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{'min_impurity_decrease': 0.0001}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기본 매개변수를 사용한 결정 트리 모델에서 min_impurity_decrease 매개변수 최적값 찾기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5번의 교차 검증으로 얻은 점수를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그다음 이 인덱스를 사용해 params 키에 저장된 매개변수를 출력</a:t>
            </a:r>
            <a:br>
              <a:rPr lang="en-US"/>
            </a:br>
            <a:r>
              <a:rPr lang="en-US"/>
              <a:t>(이 값이 최상의 검증 점수를 만든 매개변수 조합)</a:t>
            </a:r>
            <a:endParaRPr/>
          </a:p>
        </p:txBody>
      </p:sp>
      <p:sp>
        <p:nvSpPr>
          <p:cNvPr id="545" name="Google Shape;545;p3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서치(9)</a:t>
            </a:r>
            <a:endParaRPr/>
          </a:p>
        </p:txBody>
      </p:sp>
      <p:sp>
        <p:nvSpPr>
          <p:cNvPr id="546" name="Google Shape;546;p3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47" name="Google Shape;547;p3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48" name="Google Shape;548;p33"/>
          <p:cNvGraphicFramePr/>
          <p:nvPr/>
        </p:nvGraphicFramePr>
        <p:xfrm>
          <a:off x="1731390" y="2268432"/>
          <a:ext cx="347002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print(gs.cv_results_['mean_test_score'])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9" name="Google Shape;549;p33"/>
          <p:cNvCxnSpPr/>
          <p:nvPr/>
        </p:nvCxnSpPr>
        <p:spPr>
          <a:xfrm>
            <a:off x="5286264" y="2426273"/>
            <a:ext cx="2930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0" name="Google Shape;550;p33"/>
          <p:cNvSpPr txBox="1"/>
          <p:nvPr/>
        </p:nvSpPr>
        <p:spPr>
          <a:xfrm>
            <a:off x="5617048" y="2203899"/>
            <a:ext cx="64809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[0.86819297   0.86453617   0.86492226   0.86780891   0.86761605]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1" name="Google Shape;551;p33"/>
          <p:cNvGraphicFramePr/>
          <p:nvPr/>
        </p:nvGraphicFramePr>
        <p:xfrm>
          <a:off x="1731390" y="3379409"/>
          <a:ext cx="509955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09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print(gs.cv_results_['params'][</a:t>
                      </a:r>
                      <a:r>
                        <a:rPr lang="en-US" b="0">
                          <a:solidFill>
                            <a:schemeClr val="dk1"/>
                          </a:solidFill>
                        </a:rPr>
                        <a:t>gs.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best_index_])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2" name="Google Shape;552;p33"/>
          <p:cNvCxnSpPr/>
          <p:nvPr/>
        </p:nvCxnSpPr>
        <p:spPr>
          <a:xfrm>
            <a:off x="6957644" y="3543435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3" name="Google Shape;553;p33"/>
          <p:cNvSpPr txBox="1"/>
          <p:nvPr/>
        </p:nvSpPr>
        <p:spPr>
          <a:xfrm>
            <a:off x="7349156" y="3358769"/>
            <a:ext cx="363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{'min_impurity_decrease': 0.0001}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1693975" y="4063925"/>
            <a:ext cx="8960100" cy="2255400"/>
          </a:xfrm>
          <a:prstGeom prst="roundRect">
            <a:avLst>
              <a:gd name="adj" fmla="val 16667"/>
            </a:avLst>
          </a:prstGeom>
          <a:solidFill>
            <a:srgbClr val="AAE5B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[과정 요약]</a:t>
            </a:r>
            <a:endParaRPr/>
          </a:p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먼저 탐색할 매개변수를 지정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그다음 훈련 세트에서 그리드 서치를 수행하여 최상의 평균 검증 점수가 나오는 매개변수 조합을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찾음(이 조합은 그리드 서치 객체에 저장됨)</a:t>
            </a:r>
            <a:endParaRPr/>
          </a:p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그리드 서치는 최상의 매개변수에서 (교차 검증에 사용한 훈련 세트가 아니라) 전체 훈련 세트를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사용해 최종 모델을 훈련(이 모델도 그리드 서치 객체에 저장됨)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복잡한 매개변수 조합 탐색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min_impurity_decrease는 노드를 분할하기 위한 불순도 감소 최소량을 지정</a:t>
            </a:r>
            <a:br>
              <a:rPr lang="en-US"/>
            </a:br>
            <a:r>
              <a:rPr lang="en-US"/>
              <a:t>max_depth로 트리의 깊이를 제한</a:t>
            </a:r>
            <a:br>
              <a:rPr lang="en-US"/>
            </a:br>
            <a:r>
              <a:rPr lang="en-US"/>
              <a:t>min_samples_split으로 노드를 나누기 위한 최소 샘플 수 선택</a:t>
            </a:r>
            <a:endParaRPr/>
          </a:p>
        </p:txBody>
      </p:sp>
      <p:sp>
        <p:nvSpPr>
          <p:cNvPr id="560" name="Google Shape;560;p3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서치(10)</a:t>
            </a:r>
            <a:endParaRPr/>
          </a:p>
        </p:txBody>
      </p:sp>
      <p:sp>
        <p:nvSpPr>
          <p:cNvPr id="561" name="Google Shape;561;p3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63" name="Google Shape;563;p34"/>
          <p:cNvGraphicFramePr/>
          <p:nvPr/>
        </p:nvGraphicFramePr>
        <p:xfrm>
          <a:off x="1723436" y="2937706"/>
          <a:ext cx="6025650" cy="94489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params = {'min_impurity_decrease': np.arange(0.0001, 0.001, 0.0001),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'max_depth': range(5, 20, 1),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'min_samples_split': range(2, 100, 10)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}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4" name="Google Shape;564;p34"/>
          <p:cNvCxnSpPr/>
          <p:nvPr/>
        </p:nvCxnSpPr>
        <p:spPr>
          <a:xfrm>
            <a:off x="4594900" y="3214000"/>
            <a:ext cx="240172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5" name="Google Shape;565;p34"/>
          <p:cNvCxnSpPr/>
          <p:nvPr/>
        </p:nvCxnSpPr>
        <p:spPr>
          <a:xfrm>
            <a:off x="3714161" y="3410146"/>
            <a:ext cx="102210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6" name="Google Shape;566;p34"/>
          <p:cNvCxnSpPr/>
          <p:nvPr/>
        </p:nvCxnSpPr>
        <p:spPr>
          <a:xfrm>
            <a:off x="4225214" y="3632885"/>
            <a:ext cx="121223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p34"/>
          <p:cNvSpPr txBox="1"/>
          <p:nvPr/>
        </p:nvSpPr>
        <p:spPr>
          <a:xfrm>
            <a:off x="5788359" y="316710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endParaRPr/>
          </a:p>
        </p:txBody>
      </p:sp>
      <p:sp>
        <p:nvSpPr>
          <p:cNvPr id="568" name="Google Shape;568;p34"/>
          <p:cNvSpPr txBox="1"/>
          <p:nvPr/>
        </p:nvSpPr>
        <p:spPr>
          <a:xfrm>
            <a:off x="4043113" y="376439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endParaRPr/>
          </a:p>
        </p:txBody>
      </p:sp>
      <p:sp>
        <p:nvSpPr>
          <p:cNvPr id="569" name="Google Shape;569;p34"/>
          <p:cNvSpPr/>
          <p:nvPr/>
        </p:nvSpPr>
        <p:spPr>
          <a:xfrm>
            <a:off x="4191821" y="3412560"/>
            <a:ext cx="525639" cy="355600"/>
          </a:xfrm>
          <a:custGeom>
            <a:avLst/>
            <a:gdLst/>
            <a:ahLst/>
            <a:cxnLst/>
            <a:rect l="l" t="t" r="r" b="b"/>
            <a:pathLst>
              <a:path w="654050" h="355600" extrusionOk="0">
                <a:moveTo>
                  <a:pt x="0" y="0"/>
                </a:moveTo>
                <a:lnTo>
                  <a:pt x="0" y="355600"/>
                </a:lnTo>
                <a:lnTo>
                  <a:pt x="654050" y="355600"/>
                </a:lnTo>
                <a:lnTo>
                  <a:pt x="654050" y="228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4"/>
          <p:cNvSpPr txBox="1"/>
          <p:nvPr/>
        </p:nvSpPr>
        <p:spPr>
          <a:xfrm>
            <a:off x="1606353" y="3961638"/>
            <a:ext cx="9864725" cy="26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넘파이 arange( ) 함수(</a:t>
            </a: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 번째 매개변수 값에서 시작하여 두 번째 매개변수에 도달할 때까지 세 번째 매개변수를 계속 더한 배열을 만듦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코드에서는 0.0001에서 시작하여 0.001이 될 때까지 0.0001을 계속 더한 배열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두 번째 매개변수는 포함되지 않으므로 배열의 원소는 총 9개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파이썬 range( ) 함수(</a:t>
            </a: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정수만 사용 가능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경우 max_depth를 5에서 20까지 1씩 증가하면서 15개의 값을 만듦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min_samples_split은 2에서 100까지 10씩 증가하면서 10개의 값을 만듦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 이 매개변수로 수행할 교차 검증 횟수는 9 × 15 × 10 = 1,350개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 5-폴드 교차 검증을 수행하므로 만들어지는 모델의 수는 모두 6,750개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복잡한 매개변수 조합 탐색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n_jobs 매개변수를 -1로 설정하고 그리드 서치 실행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최상의 매개변수 조합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최상의 교차 검증 점수 확인</a:t>
            </a: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서치(11)</a:t>
            </a:r>
            <a:endParaRPr/>
          </a:p>
        </p:txBody>
      </p:sp>
      <p:sp>
        <p:nvSpPr>
          <p:cNvPr id="577" name="Google Shape;577;p3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78" name="Google Shape;578;p3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79" name="Google Shape;579;p35"/>
          <p:cNvGraphicFramePr/>
          <p:nvPr/>
        </p:nvGraphicFramePr>
        <p:xfrm>
          <a:off x="1704584" y="2511285"/>
          <a:ext cx="628015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gs = GridSearchCV(DecisionTreeClassifier(random_state=42), params, n_jobs=-1)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gs.fit(train_input, train_target)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0" name="Google Shape;580;p35"/>
          <p:cNvGraphicFramePr/>
          <p:nvPr/>
        </p:nvGraphicFramePr>
        <p:xfrm>
          <a:off x="1704584" y="3667276"/>
          <a:ext cx="230822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3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print(gs.best_params_)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1" name="Google Shape;581;p35"/>
          <p:cNvCxnSpPr/>
          <p:nvPr/>
        </p:nvCxnSpPr>
        <p:spPr>
          <a:xfrm>
            <a:off x="4194797" y="3812639"/>
            <a:ext cx="41865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35"/>
          <p:cNvSpPr txBox="1"/>
          <p:nvPr/>
        </p:nvSpPr>
        <p:spPr>
          <a:xfrm>
            <a:off x="4673678" y="3604527"/>
            <a:ext cx="8020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{'max_depth': 14, 'min_impurity_decrease': 0.0004, 'min_samples_split': 12}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3" name="Google Shape;583;p35"/>
          <p:cNvGraphicFramePr/>
          <p:nvPr/>
        </p:nvGraphicFramePr>
        <p:xfrm>
          <a:off x="1704584" y="4507052"/>
          <a:ext cx="401040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print(np.max(gs.cv_results_['mean_test_score']))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4" name="Google Shape;584;p35"/>
          <p:cNvCxnSpPr/>
          <p:nvPr/>
        </p:nvCxnSpPr>
        <p:spPr>
          <a:xfrm>
            <a:off x="5896100" y="4643953"/>
            <a:ext cx="41865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5" name="Google Shape;585;p35"/>
          <p:cNvSpPr txBox="1"/>
          <p:nvPr/>
        </p:nvSpPr>
        <p:spPr>
          <a:xfrm>
            <a:off x="6477017" y="4447842"/>
            <a:ext cx="49335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0.8683865773302731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랜덤 서치(Random Search)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매개변수의 값이 수치일 때 값의 범위나 간격을 미리 정하기 어려울 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너무 많은 매개 변수 조건이 있어 그리드 서치 수행 시간이 오래 걸릴 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랜덤 서치에는 매개변수 값의 목록이 아닌 매개변수를 샘플링할 수 있는 확률 분포 객체를 전달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싸이파이 에서 2개의 확률 분포 클래스를 임포트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225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endParaRPr sz="1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0에서 10 사이의 범위를 갖는 randint 객체를 만들고 10개의 숫자를 샘플링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5875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1,000개를 샘플링해서 각 숫자의 개수 구하기</a:t>
            </a:r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서치(12)</a:t>
            </a:r>
            <a:endParaRPr/>
          </a:p>
        </p:txBody>
      </p:sp>
      <p:sp>
        <p:nvSpPr>
          <p:cNvPr id="592" name="Google Shape;592;p3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93" name="Google Shape;593;p3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94" name="Google Shape;594;p36"/>
          <p:cNvGraphicFramePr/>
          <p:nvPr/>
        </p:nvGraphicFramePr>
        <p:xfrm>
          <a:off x="1722991" y="3517189"/>
          <a:ext cx="401040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scipy.stats import uniform, randint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5" name="Google Shape;595;p36"/>
          <p:cNvSpPr txBox="1"/>
          <p:nvPr/>
        </p:nvSpPr>
        <p:spPr>
          <a:xfrm>
            <a:off x="5920802" y="3441554"/>
            <a:ext cx="6108700" cy="84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uniform과 randint 클래스는 모두 주어진 범위에서 고르게 값을 추출함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(균등 분포에서 샘플링)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randint는 정숫값을 , uniform은 실숫값을 추출</a:t>
            </a:r>
            <a:endParaRPr/>
          </a:p>
        </p:txBody>
      </p:sp>
      <p:graphicFrame>
        <p:nvGraphicFramePr>
          <p:cNvPr id="596" name="Google Shape;596;p36"/>
          <p:cNvGraphicFramePr/>
          <p:nvPr/>
        </p:nvGraphicFramePr>
        <p:xfrm>
          <a:off x="1722991" y="4749178"/>
          <a:ext cx="234632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34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rgen = randint(0, 10)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rgen.rvs(10)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7" name="Google Shape;597;p36"/>
          <p:cNvCxnSpPr/>
          <p:nvPr/>
        </p:nvCxnSpPr>
        <p:spPr>
          <a:xfrm>
            <a:off x="4416764" y="4971965"/>
            <a:ext cx="35515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8" name="Google Shape;598;p36"/>
          <p:cNvSpPr txBox="1"/>
          <p:nvPr/>
        </p:nvSpPr>
        <p:spPr>
          <a:xfrm>
            <a:off x="5015037" y="4777872"/>
            <a:ext cx="3638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array([6, 4, 2, 2, 7, 7, 0, 0, 5, 4])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9" name="Google Shape;599;p36"/>
          <p:cNvGraphicFramePr/>
          <p:nvPr/>
        </p:nvGraphicFramePr>
        <p:xfrm>
          <a:off x="1722991" y="5785936"/>
          <a:ext cx="234632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34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np.unique(rgen.rvs(1000), return_counts=True)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0" name="Google Shape;600;p36"/>
          <p:cNvCxnSpPr/>
          <p:nvPr/>
        </p:nvCxnSpPr>
        <p:spPr>
          <a:xfrm>
            <a:off x="4416764" y="6010181"/>
            <a:ext cx="35515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1" name="Google Shape;601;p36"/>
          <p:cNvSpPr txBox="1"/>
          <p:nvPr/>
        </p:nvSpPr>
        <p:spPr>
          <a:xfrm>
            <a:off x="5015037" y="5701983"/>
            <a:ext cx="55879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(array([0, 1, 2, 3, 4, 5, 6, 7, 8, 9]),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array([ 98, 94, 99, 93, 93, 92, 111, 118, 105, 97]))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랜덤 서치(Random Search)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uniform 클래스로 0~1 사이에서 10개의 실수를 추출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탐색할 매개변수의 딕셔너리를 만들기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min_samples_leaf 매개변수를 탐색 대상에 추가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사이킷런의 랜덤 서치 클래스 RandomizedSearchCV의 n_iter 매개변수에 샘플링 횟수 지정</a:t>
            </a:r>
            <a:endParaRPr/>
          </a:p>
        </p:txBody>
      </p:sp>
      <p:sp>
        <p:nvSpPr>
          <p:cNvPr id="607" name="Google Shape;607;p3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서치(13)</a:t>
            </a:r>
            <a:endParaRPr/>
          </a:p>
        </p:txBody>
      </p:sp>
      <p:sp>
        <p:nvSpPr>
          <p:cNvPr id="608" name="Google Shape;608;p3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09" name="Google Shape;609;p3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10" name="Google Shape;610;p37"/>
          <p:cNvGraphicFramePr/>
          <p:nvPr/>
        </p:nvGraphicFramePr>
        <p:xfrm>
          <a:off x="1685729" y="2277982"/>
          <a:ext cx="234632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34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ugen = uniform(0, 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ugen.rvs(10)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1" name="Google Shape;611;p37"/>
          <p:cNvCxnSpPr/>
          <p:nvPr/>
        </p:nvCxnSpPr>
        <p:spPr>
          <a:xfrm>
            <a:off x="4238927" y="2518282"/>
            <a:ext cx="35515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2" name="Google Shape;612;p37"/>
          <p:cNvSpPr txBox="1"/>
          <p:nvPr/>
        </p:nvSpPr>
        <p:spPr>
          <a:xfrm>
            <a:off x="4800954" y="2249526"/>
            <a:ext cx="73854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array([0.12982148, 0.32130647, 0.22468098, 0.09345374, 0.43188927,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0.69791727, 0.81250121, 0.54913255, 0.00552007, 0.52386115])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3" name="Google Shape;613;p37"/>
          <p:cNvGraphicFramePr/>
          <p:nvPr/>
        </p:nvGraphicFramePr>
        <p:xfrm>
          <a:off x="2138218" y="3953461"/>
          <a:ext cx="4911725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91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params = {'min_impurity_decrease': uniform(0.0001, 0.001),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'max_depth': randint(20, 50),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'min_samples_split': randint(2, 25),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'min_samples_leaf': randint(1, 25),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}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" name="Google Shape;614;p37"/>
          <p:cNvGraphicFramePr/>
          <p:nvPr/>
        </p:nvGraphicFramePr>
        <p:xfrm>
          <a:off x="2138218" y="5537279"/>
          <a:ext cx="5928175" cy="94489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92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RandomizedSearchCV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 = RandomizedSearchCV(DecisionTreeClassifier(random_state=42), params,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n_iter=100, n_jobs=-1,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s.fit(train_input, train_target)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487015" y="88982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하이퍼파라미터 튜닝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랜덤 서치(Random Search)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params에 정의된 매개변수 범위에서 총 100번(n_iter 매개변수)을 샘플링하여 교차 검증을 수행하고 최적의 매개변수 조합 탐색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최고의 교차 검증 점수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최종 모델로 결정하고 테스트 세트의 성능 확인</a:t>
            </a:r>
            <a:endParaRPr/>
          </a:p>
        </p:txBody>
      </p:sp>
      <p:sp>
        <p:nvSpPr>
          <p:cNvPr id="620" name="Google Shape;620;p3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서치(14)</a:t>
            </a:r>
            <a:endParaRPr/>
          </a:p>
        </p:txBody>
      </p:sp>
      <p:sp>
        <p:nvSpPr>
          <p:cNvPr id="621" name="Google Shape;621;p3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22" name="Google Shape;622;p3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23" name="Google Shape;623;p38"/>
          <p:cNvGraphicFramePr/>
          <p:nvPr/>
        </p:nvGraphicFramePr>
        <p:xfrm>
          <a:off x="1680271" y="2759440"/>
          <a:ext cx="228600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</a:t>
                      </a:r>
                      <a:r>
                        <a:rPr lang="en-US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s.best_params_)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4" name="Google Shape;624;p38"/>
          <p:cNvCxnSpPr/>
          <p:nvPr/>
        </p:nvCxnSpPr>
        <p:spPr>
          <a:xfrm>
            <a:off x="4178898" y="2912621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5" name="Google Shape;625;p38"/>
          <p:cNvSpPr txBox="1"/>
          <p:nvPr/>
        </p:nvSpPr>
        <p:spPr>
          <a:xfrm>
            <a:off x="4624156" y="2598101"/>
            <a:ext cx="71437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'max_depth': 39, 'min_impurity_decrease': 0.00034102546602601173,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'min_samples_leaf': 7, 'min_samples_split': 13}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6" name="Google Shape;626;p38"/>
          <p:cNvGraphicFramePr/>
          <p:nvPr/>
        </p:nvGraphicFramePr>
        <p:xfrm>
          <a:off x="1680271" y="3577938"/>
          <a:ext cx="4343400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print(np.max(</a:t>
                      </a:r>
                      <a:r>
                        <a:rPr lang="en-US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s.cv_results_['mean_test_score']))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7" name="Google Shape;627;p38"/>
          <p:cNvCxnSpPr/>
          <p:nvPr/>
        </p:nvCxnSpPr>
        <p:spPr>
          <a:xfrm>
            <a:off x="6323220" y="3702449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8" name="Google Shape;628;p38"/>
          <p:cNvSpPr txBox="1"/>
          <p:nvPr/>
        </p:nvSpPr>
        <p:spPr>
          <a:xfrm>
            <a:off x="6759945" y="3517390"/>
            <a:ext cx="248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0.8695428296438884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9" name="Google Shape;629;p38"/>
          <p:cNvGraphicFramePr/>
          <p:nvPr/>
        </p:nvGraphicFramePr>
        <p:xfrm>
          <a:off x="1680271" y="4409585"/>
          <a:ext cx="434340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dt = </a:t>
                      </a:r>
                      <a:r>
                        <a:rPr lang="en-US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s.best_estimator_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print(dt.score(test_input,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0" name="Google Shape;630;p38"/>
          <p:cNvCxnSpPr/>
          <p:nvPr/>
        </p:nvCxnSpPr>
        <p:spPr>
          <a:xfrm>
            <a:off x="6323220" y="4668665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1" name="Google Shape;631;p38"/>
          <p:cNvSpPr txBox="1"/>
          <p:nvPr/>
        </p:nvSpPr>
        <p:spPr>
          <a:xfrm>
            <a:off x="6759945" y="4478533"/>
            <a:ext cx="248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최적의 모델을 위한 하이퍼파라미터 탐색(문제해결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레드 와인과 화이트 와인 선별 작업의 성능 향상을 위해 결정 트리의 다양한 하이퍼파라미터를 시도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세트를 사용하지 않고 모델을 평가하기 위해 검증 세트(혹은 개발 세트, dev set) 이용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교차 검증: 훈련한 모델의 성능을 안정적으로 평가하기 위해 검증 세트를 한 번 나누어 모델을 평가하는 것에 그치지 않고 여러 번 반복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보통 훈련 세트를 5등분 혹은 10등분. 전체적으로 5개 혹은 10개의 모델을 만들고 최종 검증 점수는 모든 폴드의 검증 점수를 평균하여 계산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교차 검증을 사용해 다양한 하이퍼파라미터를 탐색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클래스와 메서드의 매개변수를 바꾸어 모델을 훈련하고 평가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그리드 서치를 사용하여 테스트하고 싶은 매개변수 리스트를 만들어 이 과정을 자동화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매개변수 값이 수치형이고 특히 연속적인 실숫값이라면 싸이파이의 확률 분포 객체를 전달하여 특정 </a:t>
            </a:r>
            <a:br>
              <a:rPr lang="en-US"/>
            </a:br>
            <a:r>
              <a:rPr lang="en-US"/>
              <a:t>범위 내에서 지정된 횟수만큼 매개변수 후보 값을 샘플링하여 교차 검증을 시도</a:t>
            </a:r>
            <a:endParaRPr/>
          </a:p>
        </p:txBody>
      </p:sp>
      <p:sp>
        <p:nvSpPr>
          <p:cNvPr id="637" name="Google Shape;637;p3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교차 검증과 그리드 서치(15)</a:t>
            </a:r>
            <a:endParaRPr/>
          </a:p>
        </p:txBody>
      </p:sp>
      <p:sp>
        <p:nvSpPr>
          <p:cNvPr id="638" name="Google Shape;638;p3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39" name="Google Shape;639;p3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마무리(1)</a:t>
            </a:r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검증 세트는 하이퍼파라미터 튜닝을 위해 모델을 평가할 때, 테스트 세트를 사용하지 않기 위해 훈련 </a:t>
            </a:r>
            <a:br>
              <a:rPr lang="en-US"/>
            </a:br>
            <a:r>
              <a:rPr lang="en-US"/>
              <a:t>세트에서 다시 떼어 낸 데이터 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교차 검증은 훈련 세트를 여러 폴드로 나눈 다음 한 폴드가 검증 세트의 역할을 하고 나머지 폴드에서는 모델을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교차 검증은 이런 식으로 모든 폴드에 대해 검증 점수를 얻어 평균하는 방법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그리드 서치는 하이퍼파라미터 탐색을 자동화해 주는 도구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탐색할 매개변수를 나열하면 교차 검증을 수행하여 가장 좋은 검증 점수의 매개변수 조합을 선택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마지막으로 이 매개변수 조합으로 최종 모델을 훈련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랜덤 서치는 연속된 매개변수 값을 탐색할 때 유용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탐색할 값을 직접 나열하는 것이 아니고 탐색 값을 샘플링할 수 있는 확률 분포 객체를 전달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지정된 횟수만큼 샘플링하여 교차 검증을 수행하기 때문에 시스템 자원이 허락하는 만큼 탐색량 조절 가능</a:t>
            </a:r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마무리(2)</a:t>
            </a:r>
            <a:endParaRPr/>
          </a:p>
        </p:txBody>
      </p:sp>
      <p:sp>
        <p:nvSpPr>
          <p:cNvPr id="653" name="Google Shape;653;p4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54" name="Google Shape;654;p4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cross_validate( ): 교차 검증을 수행하는 함수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GridSearchCV: 교차 검증으로 하이퍼파라미터 탐색을 수행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RandomizedSearchCV: 교차 검증으로 랜덤한 하이퍼파라미터 탐색을 수행</a:t>
            </a:r>
            <a:endParaRPr/>
          </a:p>
        </p:txBody>
      </p:sp>
      <p:sp>
        <p:nvSpPr>
          <p:cNvPr id="655" name="Google Shape;655;p4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확인 문제</a:t>
            </a:r>
            <a:endParaRPr/>
          </a:p>
        </p:txBody>
      </p:sp>
      <p:sp>
        <p:nvSpPr>
          <p:cNvPr id="661" name="Google Shape;661;p4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62" name="Google Shape;662;p4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0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훈련 세트를 여러 개의 폴드로 나누고 폴드 1개는 평가 용도로, 나머지 폴드는 훈련 용도로 사용하고, 그다음 모든 폴드를 평가 용도로 사용하게끔 폴드 개수만큼 이 과정을 반복. </a:t>
            </a:r>
            <a:br>
              <a:rPr lang="en-US"/>
            </a:br>
            <a:r>
              <a:rPr lang="en-US"/>
              <a:t>이런 평가 방법을 무엇이라고 부르나?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교차 검증			② 반복 검증		</a:t>
            </a:r>
            <a:br>
              <a:rPr lang="en-US"/>
            </a:br>
            <a:r>
              <a:rPr lang="en-US"/>
              <a:t>③ 교차 평가			④ 반복 평가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다음 중 교차 검증을 수행하지 않는 함수나 클래스는 무엇인가?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cross_validate( )</a:t>
            </a:r>
            <a:br>
              <a:rPr lang="en-US"/>
            </a:br>
            <a:r>
              <a:rPr lang="en-US"/>
              <a:t>② GridSearchCV		</a:t>
            </a:r>
            <a:br>
              <a:rPr lang="en-US"/>
            </a:br>
            <a:r>
              <a:rPr lang="en-US"/>
              <a:t>③ RandomizedSearchCV	</a:t>
            </a:r>
            <a:br>
              <a:rPr lang="en-US"/>
            </a:br>
            <a:r>
              <a:rPr lang="en-US"/>
              <a:t>④ train_test_split</a:t>
            </a: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663" name="Google Shape;663;p4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43e55feb5e_0_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5-2 확인 문제</a:t>
            </a:r>
            <a:endParaRPr/>
          </a:p>
        </p:txBody>
      </p:sp>
      <p:sp>
        <p:nvSpPr>
          <p:cNvPr id="669" name="Google Shape;669;g343e55feb5e_0_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70" name="Google Shape;670;g343e55feb5e_0_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/>
              <a:t>3. 다음 중 GridSearchCV에 대해 올바르게 설명한 것은 무엇인가요?</a:t>
            </a:r>
            <a:endParaRPr sz="215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1) 사람의 개입없이 하이퍼파라미터를 자동으로 검색합니다.</a:t>
            </a:r>
            <a:endParaRPr sz="180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2) 확률 분포에서 후보 매개변수를 샘플링합니다.</a:t>
            </a:r>
            <a:endParaRPr sz="180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3) 기본적으로 5-폴드 교차 검증을 수행하여 최적의 하이퍼파라미터 조합을 찾습니다.</a:t>
            </a:r>
            <a:endParaRPr sz="180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4) DecisionTreeClassifier만 사용할 수 있습니다.</a:t>
            </a:r>
            <a:endParaRPr sz="1800"/>
          </a:p>
          <a:p>
            <a:pPr marL="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4</a:t>
            </a:r>
            <a:r>
              <a:rPr lang="en-US" sz="2000"/>
              <a:t>. 마지막 RandomizedSearchCV 예제에서 DecisionTreeClassifier 클래스에</a:t>
            </a:r>
            <a:r>
              <a:rPr lang="en-US"/>
              <a:t> </a:t>
            </a:r>
            <a:r>
              <a:rPr lang="en-US" sz="2000"/>
              <a:t>splitter=‘random’ 매개변수를 추가하고 다시 훈련해 보세요. splitter 매개변수의 기본값은 ‘best’로 각 노드에서 최선의 분할을 찾습니다. ‘random’이면 무작위로 분할한 다음 가장</a:t>
            </a:r>
            <a:r>
              <a:rPr lang="en-US"/>
              <a:t> </a:t>
            </a:r>
            <a:r>
              <a:rPr lang="en-US" sz="2000"/>
              <a:t>좋은 것을 고릅니다. 왜 이런 옵션이 필요한지는 다음 절에서 알 수 있습니다. 테스트 세트에서 성능이 올라갔나요? 내려갔나요?</a:t>
            </a:r>
            <a:endParaRPr sz="2000"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671" name="Google Shape;671;g343e55feb5e_0_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정형 데이터와 비정형 데이터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정형 데이터(structured data)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어떤 구조로 되어 있는 생선의 길이, 높이, 무게, 와인 데이터 등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CSV나 데이터베이스(Database), 혹은 엑셀(Excel)에 저장하기 용이함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머신러닝 알고리즘과 앙상블 학습(ensemble learning)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알고리즘은 대부분 결정 트리를 기반으로 만들어짐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비정형 데이터(unstructured data)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텍스트 데이터, 디지털카메라로 찍은 사진, 핸드폰으로 듣는 디지털 음악 등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신경망 알고리즘</a:t>
            </a:r>
            <a:endParaRPr/>
          </a:p>
        </p:txBody>
      </p:sp>
      <p:sp>
        <p:nvSpPr>
          <p:cNvPr id="677" name="Google Shape;677;p4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앙상블(1)</a:t>
            </a:r>
            <a:endParaRPr/>
          </a:p>
        </p:txBody>
      </p:sp>
      <p:sp>
        <p:nvSpPr>
          <p:cNvPr id="678" name="Google Shape;678;p4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79" name="Google Shape;679;p4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랜덤 포레스트(Random Forest)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대표적인 앙상블 학습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안정적인 성능 덕분에 널리 사용됨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랜덤 포레스트는 결정 트리를 랜덤하게 만들어 결정 트리(나무)의 숲을 만들고 각 결정 트리의 예측을 </a:t>
            </a:r>
            <a:br>
              <a:rPr lang="en-US"/>
            </a:br>
            <a:r>
              <a:rPr lang="en-US"/>
              <a:t>사용해 최종 예측을 도출</a:t>
            </a:r>
            <a:endParaRPr/>
          </a:p>
        </p:txBody>
      </p:sp>
      <p:sp>
        <p:nvSpPr>
          <p:cNvPr id="685" name="Google Shape;685;p4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앙상블(2)</a:t>
            </a:r>
            <a:endParaRPr/>
          </a:p>
        </p:txBody>
      </p:sp>
      <p:sp>
        <p:nvSpPr>
          <p:cNvPr id="686" name="Google Shape;686;p4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87" name="Google Shape;687;p4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688" name="Google Shape;6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6507" y="3221607"/>
            <a:ext cx="4598987" cy="319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랜덤 포레스트(Random Forest)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부트스트랩 샘플(bootstrap sample)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 세트에서 중복을 허용하여 데이터를 샘플링하는 방식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기본적으로 부트스트랩 샘플은 훈련세트의 크기와 같게 만듦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1,000개 가방에서 중복하여 1,000개의 샘플을 뽑기 때문에 부트스트랩 샘플은 훈련 세트와 크기가 같음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각 노드를 분할할 때 전체 특성 중에서 일부 특성을 무작위로 고른 다음 이 중에서 최선의 분할을 탐색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분류 모델인 RandomForestClassifier는 기본적으로 전체 특성 개수의 제곱근만큼의 특성을 선택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즉 4개의 특성이 있다면 노드마다 2개를 랜덤하게 선택하여 사용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회귀 모델인 RandomForestRegressor는 전체 특성을 사용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사이킷런의 랜덤 포레스트는 기본적으로 100개의 결정 트리를 이런 방식으로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분류일 때는 각 트리의 클래스별 확률을 평균하여 가장 높은 확률을 가진 클래스를 예측으로 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회귀일 때는 단순히 각 트리의 예측을 평균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694" name="Google Shape;694;p4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앙상블(3)</a:t>
            </a:r>
            <a:endParaRPr/>
          </a:p>
        </p:txBody>
      </p:sp>
      <p:sp>
        <p:nvSpPr>
          <p:cNvPr id="695" name="Google Shape;695;p4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696" name="Google Shape;696;p4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랜덤 포레스트(Random Forest)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RandomForestClassifier 클래스를 화이트 와인을 분류하는 문제에 적용하기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와인 데이터셋을 판다스로 불러오고 훈련 세트와 테스트 세트로 나누기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cross_validate( ) 함수를 사용해 교차 검증을 수행</a:t>
            </a:r>
            <a:endParaRPr/>
          </a:p>
        </p:txBody>
      </p:sp>
      <p:sp>
        <p:nvSpPr>
          <p:cNvPr id="702" name="Google Shape;702;p4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앙상블(4)</a:t>
            </a:r>
            <a:endParaRPr/>
          </a:p>
        </p:txBody>
      </p:sp>
      <p:sp>
        <p:nvSpPr>
          <p:cNvPr id="703" name="Google Shape;703;p4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05" name="Google Shape;705;p46"/>
          <p:cNvGraphicFramePr/>
          <p:nvPr/>
        </p:nvGraphicFramePr>
        <p:xfrm>
          <a:off x="1708117" y="2371094"/>
          <a:ext cx="5439100" cy="179833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4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pandas as pd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wine = pd.read_csv('https://bit.ly/wine-date')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data = wine[['alcohol', 'sugar', 'pH']]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target = wine['class']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data, target, test_size=0.2,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6" name="Google Shape;706;p46"/>
          <p:cNvGraphicFramePr/>
          <p:nvPr/>
        </p:nvGraphicFramePr>
        <p:xfrm>
          <a:off x="1708117" y="4680922"/>
          <a:ext cx="5439100" cy="13716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4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cross_validate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sklearn.ensemble import RandomForestClassifier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rf = RandomForestClassifier(n_jobs=-1,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scores = cross_validate(rf, train_input, train_target,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            return_train_score=True, n_jobs=-1)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print(np.mean(scores['train_score']), np.mean(scores['test_score']))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" name="Google Shape;707;p46"/>
          <p:cNvSpPr txBox="1"/>
          <p:nvPr/>
        </p:nvSpPr>
        <p:spPr>
          <a:xfrm>
            <a:off x="7525666" y="5069337"/>
            <a:ext cx="4743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0.9973541965122431     0.8905151032797809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8" name="Google Shape;708;p46"/>
          <p:cNvCxnSpPr/>
          <p:nvPr/>
        </p:nvCxnSpPr>
        <p:spPr>
          <a:xfrm>
            <a:off x="7220147" y="5272857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11280775" cy="13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CHAPTER 05 트리 알고리즘</a:t>
            </a:r>
            <a:br>
              <a:rPr lang="en-US"/>
            </a:br>
            <a:endParaRPr sz="2000"/>
          </a:p>
        </p:txBody>
      </p:sp>
      <p:sp>
        <p:nvSpPr>
          <p:cNvPr id="202" name="Google Shape;202;p5"/>
          <p:cNvSpPr txBox="1"/>
          <p:nvPr/>
        </p:nvSpPr>
        <p:spPr>
          <a:xfrm>
            <a:off x="720000" y="2671200"/>
            <a:ext cx="10034954" cy="286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5-1	결정 트리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5-2 	교차 검증과 그리드 서치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5-3 	트리의 앙상블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랜덤 포레스트(Random Forest)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RandomForestClassifier 클래스를 화이트 와인을 분류하는 문제에 적용하기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앞의 랜덤 포레스트 모델을 훈련 세트에 훈련한 후 특성 중요도를 출력</a:t>
            </a:r>
            <a:endParaRPr/>
          </a:p>
        </p:txBody>
      </p:sp>
      <p:sp>
        <p:nvSpPr>
          <p:cNvPr id="714" name="Google Shape;714;p4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앙상블(5)</a:t>
            </a:r>
            <a:endParaRPr/>
          </a:p>
        </p:txBody>
      </p:sp>
      <p:sp>
        <p:nvSpPr>
          <p:cNvPr id="715" name="Google Shape;715;p4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716" name="Google Shape;716;p4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17" name="Google Shape;717;p47"/>
          <p:cNvGraphicFramePr/>
          <p:nvPr/>
        </p:nvGraphicFramePr>
        <p:xfrm>
          <a:off x="1704259" y="2333386"/>
          <a:ext cx="292100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rf.fit(train_input,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print(rf.feature_importances_)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" name="Google Shape;718;p47"/>
          <p:cNvSpPr txBox="1"/>
          <p:nvPr/>
        </p:nvSpPr>
        <p:spPr>
          <a:xfrm>
            <a:off x="5276298" y="2407800"/>
            <a:ext cx="4743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[0.23167441 	0.50039841	0.26792718]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47"/>
          <p:cNvCxnSpPr/>
          <p:nvPr/>
        </p:nvCxnSpPr>
        <p:spPr>
          <a:xfrm>
            <a:off x="4850554" y="2593418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20" name="Google Shape;720;p47"/>
          <p:cNvSpPr txBox="1"/>
          <p:nvPr/>
        </p:nvSpPr>
        <p:spPr>
          <a:xfrm>
            <a:off x="5276298" y="2946435"/>
            <a:ext cx="4743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588D"/>
                </a:solidFill>
                <a:latin typeface="Calibri"/>
                <a:ea typeface="Calibri"/>
                <a:cs typeface="Calibri"/>
                <a:sym typeface="Calibri"/>
              </a:rPr>
              <a:t>[0.12345626 	0.86862934 	0.0079144 ]</a:t>
            </a:r>
            <a:endParaRPr sz="1800">
              <a:solidFill>
                <a:srgbClr val="1158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7"/>
          <p:cNvSpPr txBox="1"/>
          <p:nvPr/>
        </p:nvSpPr>
        <p:spPr>
          <a:xfrm>
            <a:off x="5231639" y="3851930"/>
            <a:ext cx="5829345" cy="240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각각 [알코올 도수, 당도, pH], 두 번째 특성인 당도의 중요도가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감소하고 알코올 도수와 pH 특성의 중요도가 조금 상승</a:t>
            </a: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이런 이유는 랜덤 포레스트가 특성의 일부를 랜덤하게 선택하여 결정 트리를 훈련하기 때문임</a:t>
            </a: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 결과 하나의 특성에 과도하게 집중하지 않고 좀 더 많은 특성이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훈련에 기여할 기회를 획득하므로 과대적합을 줄이고 일반화 성능을 높이는 데 도움</a:t>
            </a:r>
            <a:endParaRPr/>
          </a:p>
        </p:txBody>
      </p:sp>
      <p:sp>
        <p:nvSpPr>
          <p:cNvPr id="722" name="Google Shape;722;p47"/>
          <p:cNvSpPr txBox="1"/>
          <p:nvPr/>
        </p:nvSpPr>
        <p:spPr>
          <a:xfrm>
            <a:off x="5305003" y="3349631"/>
            <a:ext cx="6108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solidFill>
                  <a:srgbClr val="11588D"/>
                </a:solidFill>
                <a:latin typeface="Arial"/>
                <a:ea typeface="Arial"/>
                <a:cs typeface="Arial"/>
                <a:sym typeface="Arial"/>
              </a:rPr>
              <a:t>앞의 </a:t>
            </a:r>
            <a:r>
              <a:rPr lang="en-US" sz="1400" b="0" i="0" u="none" strike="noStrike">
                <a:solidFill>
                  <a:srgbClr val="11588D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lang="en-US" sz="1400" b="0" i="0" u="none" strike="noStrike">
                <a:solidFill>
                  <a:srgbClr val="11588D"/>
                </a:solidFill>
                <a:latin typeface="Arial"/>
                <a:ea typeface="Arial"/>
                <a:cs typeface="Arial"/>
                <a:sym typeface="Arial"/>
              </a:rPr>
              <a:t>절 ‘결정 트리’에서 만든 특성 중요도(본문 </a:t>
            </a:r>
            <a:r>
              <a:rPr lang="en-US" sz="1400" b="0" i="0" u="none" strike="noStrike">
                <a:solidFill>
                  <a:srgbClr val="11588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234</a:t>
            </a:r>
            <a:r>
              <a:rPr lang="en-US" sz="1400" b="0" i="0" u="none" strike="noStrike">
                <a:solidFill>
                  <a:srgbClr val="11588D"/>
                </a:solidFill>
                <a:latin typeface="Arial"/>
                <a:ea typeface="Arial"/>
                <a:cs typeface="Arial"/>
                <a:sym typeface="Arial"/>
              </a:rPr>
              <a:t>쪽</a:t>
            </a:r>
            <a:r>
              <a:rPr lang="en-US" sz="1400">
                <a:solidFill>
                  <a:srgbClr val="11588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1158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랜덤 포레스트(Random Forest)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RandomForestClassifier 클래스를 화이트 와인을 분류하는 문제에 적용하기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OOB(out of bag) 샘플: 부트스트랩 샘플에 포함되지 않고 남는 샘플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부트스트랩 샘플로 훈련한 결정 트리를 평가하는데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oob_score=True로 지정하고 모델을 훈련하여 OOB 점수 출력</a:t>
            </a:r>
            <a:endParaRPr/>
          </a:p>
        </p:txBody>
      </p:sp>
      <p:sp>
        <p:nvSpPr>
          <p:cNvPr id="728" name="Google Shape;728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앙상블(6)</a:t>
            </a:r>
            <a:endParaRPr/>
          </a:p>
        </p:txBody>
      </p:sp>
      <p:sp>
        <p:nvSpPr>
          <p:cNvPr id="729" name="Google Shape;729;p4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730" name="Google Shape;730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31" name="Google Shape;731;p48"/>
          <p:cNvGraphicFramePr/>
          <p:nvPr/>
        </p:nvGraphicFramePr>
        <p:xfrm>
          <a:off x="1704582" y="3062198"/>
          <a:ext cx="4743450" cy="94489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74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rf = RandomForestClassifier(oob_score=True, n_jobs=-1,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rf.fit(train_input,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print(rf.oob_score_)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2" name="Google Shape;732;p48"/>
          <p:cNvSpPr txBox="1"/>
          <p:nvPr/>
        </p:nvSpPr>
        <p:spPr>
          <a:xfrm>
            <a:off x="7242511" y="3319487"/>
            <a:ext cx="30771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0.8934000384837406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48"/>
          <p:cNvCxnSpPr/>
          <p:nvPr/>
        </p:nvCxnSpPr>
        <p:spPr>
          <a:xfrm>
            <a:off x="6716766" y="3504153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엑스트라 트리(Extra Trees)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기본적으로 100개의 결정 트리를 훈련하고, 랜덤 포레스트와 동일하게 결정 트리가 제공하는 대부분의 </a:t>
            </a:r>
            <a:br>
              <a:rPr lang="en-US"/>
            </a:br>
            <a:r>
              <a:rPr lang="en-US"/>
              <a:t>매개변수를 지원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전체 특성 중에 일부 특성을 랜덤하게 선택하여 노드를 분할하는 데 사용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랜덤 포레스트와 엑스트라 트리의 차이점은 부트스트랩 샘플을 사용하지 않는다는 점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ExtraTreesClassifier를 사용해 모델의 교차 검증 점수를 확인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01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엑스트라 트리도 랜덤 포레스트와 마찬가지로 특성 중요도를 제공. 순서는 [알코올 도수, 당도, pH]인데, 결과를 보면 엑스트라 트리도 결정 트리보다 당도에 대한 의존성이 작음</a:t>
            </a:r>
            <a:endParaRPr/>
          </a:p>
        </p:txBody>
      </p:sp>
      <p:sp>
        <p:nvSpPr>
          <p:cNvPr id="739" name="Google Shape;739;p4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앙상블(7)</a:t>
            </a:r>
            <a:endParaRPr/>
          </a:p>
        </p:txBody>
      </p:sp>
      <p:sp>
        <p:nvSpPr>
          <p:cNvPr id="740" name="Google Shape;740;p4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741" name="Google Shape;741;p4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42" name="Google Shape;742;p49"/>
          <p:cNvGraphicFramePr/>
          <p:nvPr/>
        </p:nvGraphicFramePr>
        <p:xfrm>
          <a:off x="1704582" y="3411022"/>
          <a:ext cx="538495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3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sklearn.ensemble import ExtraTreesClassifier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 = ExtraTreesClassifier(n_jobs=-1, random_state=42)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= cross_validate(et, train_input, train_target,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return_train_score=True, n_jobs=-1)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print(np.mean(scores['train_score']), np.mean(scores['test_score'])) </a:t>
                      </a:r>
                      <a:endParaRPr sz="11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3" name="Google Shape;743;p49"/>
          <p:cNvSpPr txBox="1"/>
          <p:nvPr/>
        </p:nvSpPr>
        <p:spPr>
          <a:xfrm>
            <a:off x="7613767" y="3735971"/>
            <a:ext cx="46790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0.9974503966084433     0.8887848893166506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p49"/>
          <p:cNvCxnSpPr/>
          <p:nvPr/>
        </p:nvCxnSpPr>
        <p:spPr>
          <a:xfrm>
            <a:off x="7223139" y="3920637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745" name="Google Shape;745;p49"/>
          <p:cNvGraphicFramePr/>
          <p:nvPr/>
        </p:nvGraphicFramePr>
        <p:xfrm>
          <a:off x="1704582" y="5318420"/>
          <a:ext cx="385882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print(et.feature_importances_)</a:t>
                      </a:r>
                      <a:endParaRPr sz="11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6" name="Google Shape;746;p49"/>
          <p:cNvSpPr txBox="1"/>
          <p:nvPr/>
        </p:nvSpPr>
        <p:spPr>
          <a:xfrm>
            <a:off x="6360894" y="5355496"/>
            <a:ext cx="55312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[0.20183568 	 0.52242907	0.27573525]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7" name="Google Shape;747;p49"/>
          <p:cNvCxnSpPr/>
          <p:nvPr/>
        </p:nvCxnSpPr>
        <p:spPr>
          <a:xfrm>
            <a:off x="5868816" y="5543811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그레이디언트 부스팅(gradient boosting)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깊이가 얕은 결정 트리를 사용하여 이전 트리의 오차를 보완하는 방식으로 앙상블 하는 방법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경사 하강법을 사용하여 트리를 앙상블에 추가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분류에서는 로지스틱 손실 함수를 사용하고 회귀에서는 평균 제곱 오차 함수를 사용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GradientBoostingClassifier를 사용해 와인 데이터셋의 교차 검증 점수 확인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그레이디언트 부스팅은 결정 트리의 개수를 늘려도 과대적합에 매우 강함 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결정 트리 개수를 500개로 늘려서 교차 검증 점수 확인</a:t>
            </a:r>
            <a:endParaRPr/>
          </a:p>
        </p:txBody>
      </p:sp>
      <p:sp>
        <p:nvSpPr>
          <p:cNvPr id="753" name="Google Shape;753;p5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앙상블(8)</a:t>
            </a:r>
            <a:endParaRPr/>
          </a:p>
        </p:txBody>
      </p:sp>
      <p:sp>
        <p:nvSpPr>
          <p:cNvPr id="754" name="Google Shape;754;p5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755" name="Google Shape;755;p5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56" name="Google Shape;756;p50"/>
          <p:cNvGraphicFramePr/>
          <p:nvPr/>
        </p:nvGraphicFramePr>
        <p:xfrm>
          <a:off x="1706740" y="3117234"/>
          <a:ext cx="4708400" cy="13716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47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sklearn.ensemble import GradientBoostingClassifier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gb = GradientBoostingClassifier(random_state=42)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= cross_validate(gb, train_input, train_target,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return_train_score=True, n_jobs=-1)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print(np.mean(scores['train_score']), np.mean(scores['test_score']))</a:t>
                      </a:r>
                      <a:endParaRPr sz="11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7" name="Google Shape;757;p50"/>
          <p:cNvSpPr txBox="1"/>
          <p:nvPr/>
        </p:nvSpPr>
        <p:spPr>
          <a:xfrm>
            <a:off x="7004980" y="3622901"/>
            <a:ext cx="4979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0.8881086892152563	 0.8720430147331015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50"/>
          <p:cNvCxnSpPr/>
          <p:nvPr/>
        </p:nvCxnSpPr>
        <p:spPr>
          <a:xfrm>
            <a:off x="6659658" y="3807567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759" name="Google Shape;759;p50"/>
          <p:cNvGraphicFramePr/>
          <p:nvPr/>
        </p:nvGraphicFramePr>
        <p:xfrm>
          <a:off x="1706740" y="5339961"/>
          <a:ext cx="560860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6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gb = GradientBoostingClassifier(n_estimators=500, learning_rate=0.2,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             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= cross_validate(gb, train_input, train_target,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return_train_score=True, n_jobs=-1)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print(np.mean(scores['train_score']), np.mean(scores['test_score']))</a:t>
                      </a:r>
                      <a:endParaRPr sz="11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0" name="Google Shape;760;p50"/>
          <p:cNvSpPr txBox="1"/>
          <p:nvPr/>
        </p:nvSpPr>
        <p:spPr>
          <a:xfrm>
            <a:off x="7628548" y="5753021"/>
            <a:ext cx="49799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0.9464595437171814        0.8780082549788999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1" name="Google Shape;761;p50"/>
          <p:cNvCxnSpPr/>
          <p:nvPr/>
        </p:nvCxnSpPr>
        <p:spPr>
          <a:xfrm>
            <a:off x="7371537" y="5922298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그레이디언트 부스팅(gradient boosting)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그레이디언트 부스팅도 특성 중요도 확인</a:t>
            </a:r>
            <a:br>
              <a:rPr lang="en-US"/>
            </a:br>
            <a:r>
              <a:rPr lang="en-US"/>
              <a:t>(결과에서 볼 수 있듯이 그레이디언트 부스팅이 랜덤 포레스트보다 일부 특성(당도)에 더 집중)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subsample: 트리 훈련에 사용할 훈련 세트의 비율을 정하는 매개변수</a:t>
            </a:r>
            <a:br>
              <a:rPr lang="en-US"/>
            </a:br>
            <a:r>
              <a:rPr lang="en-US"/>
              <a:t>- 이 매개변수의 기본값은 1.0으로 전체 훈련 세트를 사용</a:t>
            </a:r>
            <a:br>
              <a:rPr lang="en-US"/>
            </a:br>
            <a:r>
              <a:rPr lang="en-US"/>
              <a:t>- subsample이 1보다 작으면 훈련 세트의 일부를 사용</a:t>
            </a:r>
            <a:endParaRPr/>
          </a:p>
        </p:txBody>
      </p:sp>
      <p:sp>
        <p:nvSpPr>
          <p:cNvPr id="767" name="Google Shape;767;p5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앙상블(9)</a:t>
            </a:r>
            <a:endParaRPr/>
          </a:p>
        </p:txBody>
      </p:sp>
      <p:sp>
        <p:nvSpPr>
          <p:cNvPr id="768" name="Google Shape;768;p5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769" name="Google Shape;769;p5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70" name="Google Shape;770;p51"/>
          <p:cNvGraphicFramePr/>
          <p:nvPr/>
        </p:nvGraphicFramePr>
        <p:xfrm>
          <a:off x="1714009" y="2364408"/>
          <a:ext cx="3094000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0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gb.fit(train_input,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print(gb.feature_importances_)</a:t>
                      </a:r>
                      <a:endParaRPr sz="11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1" name="Google Shape;771;p51"/>
          <p:cNvSpPr txBox="1"/>
          <p:nvPr/>
        </p:nvSpPr>
        <p:spPr>
          <a:xfrm>
            <a:off x="5272670" y="2434967"/>
            <a:ext cx="497990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[0.15887763 0.6799705  0.16115187]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51"/>
          <p:cNvCxnSpPr/>
          <p:nvPr/>
        </p:nvCxnSpPr>
        <p:spPr>
          <a:xfrm>
            <a:off x="4977951" y="2619633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히스토그램 기반 그레이디언트 부스팅(Histogram-based Gradient Boosting)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정형 데이터를 다루는 머신러닝 알고리즘 중에 가장 높은 인기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입력 특성을 256개의 구간으로 나누어 노드를 분할할 때 최적의 분할을 매우 빠르게 탐색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256개의 구간 중에서 하나를 떼어 놓고 누락된 값을 위해서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따라서 입력에 누락된 특성이 있더라도 이를 따로 전처리할 필요가 없음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와인 데이터셋에 HistGradientBoostingClassifier 클래스를 적용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778" name="Google Shape;778;p5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앙상블(10)</a:t>
            </a:r>
            <a:endParaRPr/>
          </a:p>
        </p:txBody>
      </p:sp>
      <p:sp>
        <p:nvSpPr>
          <p:cNvPr id="779" name="Google Shape;779;p5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780" name="Google Shape;780;p5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81" name="Google Shape;781;p52"/>
          <p:cNvGraphicFramePr/>
          <p:nvPr/>
        </p:nvGraphicFramePr>
        <p:xfrm>
          <a:off x="1666874" y="3692951"/>
          <a:ext cx="5483225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48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sklearn.ensemble import HistGradientBoostingClassifier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hgb = HistGradientBoostingClassifier(random_state=42)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= cross_validate(hgb, train_input, train_target,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return_train_score=True)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print(np.mean(scores['train_score']), np.mean(scores['test_score']))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2" name="Google Shape;782;p52"/>
          <p:cNvSpPr txBox="1"/>
          <p:nvPr/>
        </p:nvSpPr>
        <p:spPr>
          <a:xfrm>
            <a:off x="7458409" y="4185745"/>
            <a:ext cx="4979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0.9321723946453317 	0.8801241948619236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52"/>
          <p:cNvCxnSpPr/>
          <p:nvPr/>
        </p:nvCxnSpPr>
        <p:spPr>
          <a:xfrm>
            <a:off x="7200187" y="4370411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히스토그램 기반 그레이디언트 부스팅(Histogram-based Gradient Boosting)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히스토그램 기반 그레이디언트 부스팅 모델을 훈련하고 훈련 세트에서 특성 중요도를 계산</a:t>
            </a:r>
            <a:br>
              <a:rPr lang="en-US"/>
            </a:br>
            <a:r>
              <a:rPr lang="en-US"/>
              <a:t>n_repeats 매개변수는 랜덤하게 섞을 횟수를 지정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세트에서 특성 중요도를 계산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세트의 결과를 보면 그레이디언트 부스팅과 비슷하게 조금 더 당도에 집중하고 있다는 것을 알 수 있음. 이런 분석을 통해 모델을 실전에 투입했을 때 어떤 특성에 관심을 둘지 예상할 수 있음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789" name="Google Shape;789;p5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앙상블(11)</a:t>
            </a:r>
            <a:endParaRPr/>
          </a:p>
        </p:txBody>
      </p:sp>
      <p:sp>
        <p:nvSpPr>
          <p:cNvPr id="790" name="Google Shape;790;p5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791" name="Google Shape;791;p5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92" name="Google Shape;792;p53"/>
          <p:cNvGraphicFramePr/>
          <p:nvPr/>
        </p:nvGraphicFramePr>
        <p:xfrm>
          <a:off x="1666875" y="2297998"/>
          <a:ext cx="620115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2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sklearn.inspection import permutation_importance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hgb.fit(train_input,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 = permutation_importance(hgb, train_input, train_target, </a:t>
                      </a:r>
                      <a:b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                   n_repeats=10, random_state=42, n_jobs=-1)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print(result.importances_mean)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3" name="Google Shape;793;p53"/>
          <p:cNvSpPr txBox="1"/>
          <p:nvPr/>
        </p:nvSpPr>
        <p:spPr>
          <a:xfrm>
            <a:off x="8331147" y="2658653"/>
            <a:ext cx="38403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[0.08876275  0.23438522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0.08027708]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53"/>
          <p:cNvCxnSpPr/>
          <p:nvPr/>
        </p:nvCxnSpPr>
        <p:spPr>
          <a:xfrm>
            <a:off x="8013015" y="2867691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795" name="Google Shape;795;p53"/>
          <p:cNvGraphicFramePr/>
          <p:nvPr/>
        </p:nvGraphicFramePr>
        <p:xfrm>
          <a:off x="1666875" y="4181000"/>
          <a:ext cx="6201150" cy="73153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62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 = permutation_importance(hgb, test_input, test_target, n_repeats=10,  </a:t>
                      </a:r>
                      <a:b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                  random_state=42, n_jobs=-1)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print(result.importances_mean)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6" name="Google Shape;796;p53"/>
          <p:cNvSpPr txBox="1"/>
          <p:nvPr/>
        </p:nvSpPr>
        <p:spPr>
          <a:xfrm>
            <a:off x="8331147" y="4329540"/>
            <a:ext cx="261845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0.8723076923076923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7" name="Google Shape;797;p53"/>
          <p:cNvCxnSpPr/>
          <p:nvPr/>
        </p:nvCxnSpPr>
        <p:spPr>
          <a:xfrm>
            <a:off x="8013015" y="4504779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히스토그램 기반 그레이디언트 부스팅(Histogram-based Gradient Boosting)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HistGradientBoostingClassifier를 사용해 테스트 세트에서의 성능을 최종적으로 확인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다른 라이브러리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XGBoost 라이브러리를 사용해 와인 데이터의 교차 검증 점수 확인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https://xgboost.ai/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마이크로소프트 LightGBM 라이브러리를 사용해 와인 데이터의 교차 검증 점수 확인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https://github.com/microsoft/LightGBM</a:t>
            </a:r>
            <a:endParaRPr/>
          </a:p>
        </p:txBody>
      </p:sp>
      <p:sp>
        <p:nvSpPr>
          <p:cNvPr id="803" name="Google Shape;803;p5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앙상블(12)</a:t>
            </a:r>
            <a:endParaRPr/>
          </a:p>
        </p:txBody>
      </p:sp>
      <p:sp>
        <p:nvSpPr>
          <p:cNvPr id="804" name="Google Shape;804;p5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805" name="Google Shape;805;p5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806" name="Google Shape;806;p54"/>
          <p:cNvGraphicFramePr/>
          <p:nvPr/>
        </p:nvGraphicFramePr>
        <p:xfrm>
          <a:off x="1685729" y="1916711"/>
          <a:ext cx="331302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3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hgb.score(test_input, test_target)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7" name="Google Shape;807;p54"/>
          <p:cNvSpPr txBox="1"/>
          <p:nvPr/>
        </p:nvSpPr>
        <p:spPr>
          <a:xfrm>
            <a:off x="5339862" y="1907284"/>
            <a:ext cx="305602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0.8723076923076923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8" name="Google Shape;808;p54"/>
          <p:cNvCxnSpPr/>
          <p:nvPr/>
        </p:nvCxnSpPr>
        <p:spPr>
          <a:xfrm>
            <a:off x="5082850" y="2091950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809" name="Google Shape;809;p54"/>
          <p:cNvGraphicFramePr/>
          <p:nvPr/>
        </p:nvGraphicFramePr>
        <p:xfrm>
          <a:off x="1685729" y="3021793"/>
          <a:ext cx="546100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xgboost import XGBClassifier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 = XGBClassifier(tree_method='hist',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= cross_validate(xgb, train_input, train_target,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return_train_score=True,</a:t>
                      </a:r>
                      <a:r>
                        <a:rPr lang="en-US" b="0">
                          <a:solidFill>
                            <a:schemeClr val="dk1"/>
                          </a:solidFill>
                        </a:rPr>
                        <a:t> n_jobs=-1</a:t>
                      </a: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print(np.mean(scores['train_score']), np.mean(scores['test_score']))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0" name="Google Shape;810;p54"/>
          <p:cNvSpPr txBox="1"/>
          <p:nvPr/>
        </p:nvSpPr>
        <p:spPr>
          <a:xfrm>
            <a:off x="7580007" y="3401561"/>
            <a:ext cx="44560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0.9558403027491312 0.8782000074035686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p54"/>
          <p:cNvCxnSpPr/>
          <p:nvPr/>
        </p:nvCxnSpPr>
        <p:spPr>
          <a:xfrm>
            <a:off x="7292161" y="3595654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812" name="Google Shape;812;p54"/>
          <p:cNvGraphicFramePr/>
          <p:nvPr/>
        </p:nvGraphicFramePr>
        <p:xfrm>
          <a:off x="1685729" y="4990729"/>
          <a:ext cx="5461000" cy="115825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lightgbm import LGBMClassifier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lgb = LGBMClassifier(random_state=42)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= cross_validate(lgb, train_input, train_target,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return_train_score=True, n_jobs=-1)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print(np.mean(scores['train_score']), np.mean(scores['test_score']))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3" name="Google Shape;813;p54"/>
          <p:cNvSpPr txBox="1"/>
          <p:nvPr/>
        </p:nvSpPr>
        <p:spPr>
          <a:xfrm>
            <a:off x="7580007" y="5319202"/>
            <a:ext cx="445604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0.935828414851749 0.8801251203079884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4" name="Google Shape;814;p54"/>
          <p:cNvCxnSpPr/>
          <p:nvPr/>
        </p:nvCxnSpPr>
        <p:spPr>
          <a:xfrm>
            <a:off x="7292161" y="5503868"/>
            <a:ext cx="257011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앙상블 학습을 통한 성능 향상(문제해결 방식)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앙상블 학습은 정형 데이터에서 가장 뛰어난 성능을 내는 머신러닝 알고리즘 중 하나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랜덤 포레스트: 부트스트랩 샘플 사용. 대표 앙상블 학습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엑스트라 트리: 결정 트리의 노드를 랜덤하게 분할함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그레이디언트 부스팅: 이진 트리의 손실을 보완하는 식으로 얕은 결정 트리를 연속하여 추가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히스토그램 기반 그레이디언트 부스팅: 훈련 데이터를 256개 정수 구간으로 나누어 빠르고 높은 성능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그외 라이브러리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XGBoost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LightGBM</a:t>
            </a:r>
            <a:endParaRPr/>
          </a:p>
        </p:txBody>
      </p:sp>
      <p:sp>
        <p:nvSpPr>
          <p:cNvPr id="820" name="Google Shape;820;p5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트리의 앙상블(13)</a:t>
            </a:r>
            <a:endParaRPr/>
          </a:p>
        </p:txBody>
      </p:sp>
      <p:sp>
        <p:nvSpPr>
          <p:cNvPr id="821" name="Google Shape;821;p5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822" name="Google Shape;822;p5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마무리(1)</a:t>
            </a:r>
            <a:endParaRPr/>
          </a:p>
        </p:txBody>
      </p:sp>
      <p:sp>
        <p:nvSpPr>
          <p:cNvPr id="828" name="Google Shape;828;p5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829" name="Google Shape;829;p5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앙상블 학습은 더 좋은 예측 결과를 만들기 위해 여러 개의 모델을 훈련하는 머신러닝 알고리즘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랜덤 포레스트는 대표적인 결정 트리 기반의 앙상블 학습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부트스트랩 샘플을 사용하고 랜덤하게 일부 특성을 선택하여 트리를 만드는 것이 특징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엑스트라 트리는 랜덤 포레스트와 비슷하게 결정 트리를 사용하여 앙상블 모델을 만들지만 부트스트랩 샘플을 사용하지 않음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대신 랜덤하게 노드를 분할해 과대적합을 감소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그레이디언트 부스팅은 랜덤 포레스트나 엑스트라 트리와 달리 결정 트리를 연속적으로 추가하여 손실 함수를 최소화하는 앙상블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이런 이유로 훈련 속도가 조금 느리지만 더 좋은 성능을 기대할 수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그레이디언트 부스팅의 속도를 개선한 것이 히스토그램 기반 그레이디언트 부스팅이며 안정적인 결과와 높은 </a:t>
            </a:r>
            <a:br>
              <a:rPr lang="en-US"/>
            </a:br>
            <a:r>
              <a:rPr lang="en-US"/>
              <a:t>성능으로 매우 인기가 높음</a:t>
            </a:r>
            <a:endParaRPr/>
          </a:p>
        </p:txBody>
      </p:sp>
      <p:sp>
        <p:nvSpPr>
          <p:cNvPr id="830" name="Google Shape;830;p5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691200" y="1558800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600"/>
              <a:buNone/>
            </a:pPr>
            <a:r>
              <a:rPr lang="en-US" sz="3600" b="1"/>
              <a:t>CHAPTER 05 트리 알고리즘</a:t>
            </a:r>
            <a:endParaRPr sz="3600" b="1"/>
          </a:p>
        </p:txBody>
      </p:sp>
      <p:sp>
        <p:nvSpPr>
          <p:cNvPr id="209" name="Google Shape;209;p6"/>
          <p:cNvSpPr txBox="1"/>
          <p:nvPr/>
        </p:nvSpPr>
        <p:spPr>
          <a:xfrm>
            <a:off x="691200" y="3430800"/>
            <a:ext cx="10328031" cy="199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학습목표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성능이 좋고 이해하기 쉬운 트리 알고리즘에 대해 배웁니다.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알고리즘의 성능을 최대화하기 위한 하이퍼파라미터 튜닝을 실습합니다.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트리를 합쳐 일반화 성능을 높일 수 있는 앙상블 모델을 배웁니다.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691200" y="2710800"/>
            <a:ext cx="5071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06436"/>
                </a:solidFill>
                <a:latin typeface="Calibri"/>
                <a:ea typeface="Calibri"/>
                <a:cs typeface="Calibri"/>
                <a:sym typeface="Calibri"/>
              </a:rPr>
              <a:t>화이트 와인을 찾아라!</a:t>
            </a:r>
            <a:endParaRPr sz="1800" b="1">
              <a:solidFill>
                <a:srgbClr val="F06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마무리(2)</a:t>
            </a:r>
            <a:endParaRPr/>
          </a:p>
        </p:txBody>
      </p:sp>
      <p:sp>
        <p:nvSpPr>
          <p:cNvPr id="836" name="Google Shape;836;p5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837" name="Google Shape;837;p5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RandomForestClassifier: 랜덤 포레스트 분류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ExtraTreesClassifier: 엑스트라 트리 분류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GradientBoostingClassifier: 그레이디언트 부스팅 분류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HistGradientBoostingClassifier: 히스토그램 기반 그레이디언트 부스팅 분류 클래스</a:t>
            </a:r>
            <a:endParaRPr/>
          </a:p>
        </p:txBody>
      </p:sp>
      <p:sp>
        <p:nvSpPr>
          <p:cNvPr id="838" name="Google Shape;838;p5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확인 문제</a:t>
            </a:r>
            <a:endParaRPr/>
          </a:p>
        </p:txBody>
      </p:sp>
      <p:sp>
        <p:nvSpPr>
          <p:cNvPr id="844" name="Google Shape;844;p5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845" name="Google Shape;845;p5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17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여러 개의 모델을 훈련시키고 각 모델의 예측을 취합하여 최종 결과를 만드는 학습 방식을 무엇이라고 부르나요?</a:t>
            </a: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① 단체 학습</a:t>
            </a:r>
            <a:endParaRPr sz="1800"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② 오케스트라 학습</a:t>
            </a:r>
            <a:endParaRPr sz="1800"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③ 심포니 학습</a:t>
            </a:r>
            <a:endParaRPr sz="1800"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④ 앙상블 학습</a:t>
            </a:r>
            <a:endParaRPr sz="1800"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다음 중 비정형 데이터에 속하는 것은?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엑셀 데이터	       	② CSV 데이터		</a:t>
            </a:r>
            <a:br>
              <a:rPr lang="en-US"/>
            </a:br>
            <a:r>
              <a:rPr lang="en-US"/>
              <a:t>③ 데이터베이스 데이터	④ 이미지 데이터</a:t>
            </a: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846" name="Google Shape;846;p5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43e55feb5e_0_2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5-3 확인 문제</a:t>
            </a:r>
            <a:endParaRPr/>
          </a:p>
        </p:txBody>
      </p:sp>
      <p:sp>
        <p:nvSpPr>
          <p:cNvPr id="852" name="Google Shape;852;g343e55feb5e_0_2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853" name="Google Shape;853;g343e55feb5e_0_2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50"/>
              <a:t>3. 다음 알고리즘 중 기본적으로 부트스트랩 샘플을 사용하는 알고리즘은?</a:t>
            </a:r>
            <a:endParaRPr sz="215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4736"/>
              <a:buNone/>
            </a:pPr>
            <a:r>
              <a:rPr lang="en-US" sz="1900"/>
              <a:t>① 랜덤 포레스트	</a:t>
            </a:r>
            <a:br>
              <a:rPr lang="en-US" sz="1900"/>
            </a:br>
            <a:r>
              <a:rPr lang="en-US" sz="1900"/>
              <a:t>② 엑스트라 트리</a:t>
            </a:r>
            <a:br>
              <a:rPr lang="en-US" sz="1900"/>
            </a:br>
            <a:r>
              <a:rPr lang="en-US" sz="1900"/>
              <a:t>③ 그레이디언트 부스팅	</a:t>
            </a:r>
            <a:br>
              <a:rPr lang="en-US" sz="1900"/>
            </a:br>
            <a:r>
              <a:rPr lang="en-US" sz="1900"/>
              <a:t>④ 히스토그램 기반 그레이디언트 부스팅</a:t>
            </a:r>
            <a:endParaRPr sz="190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lang="en-US" sz="2150"/>
              <a:t>4. 다음 중 순서대로 트리를 추가하여 앙상블 모델을 만드는 방법은 무엇인가요?</a:t>
            </a:r>
            <a:endParaRPr sz="215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/>
              <a:t>①</a:t>
            </a:r>
            <a:r>
              <a:rPr lang="en-US"/>
              <a:t> 결정 트리</a:t>
            </a:r>
            <a:endParaRPr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/>
              <a:t>②</a:t>
            </a:r>
            <a:r>
              <a:rPr lang="en-US"/>
              <a:t> 랜덤 포레스트</a:t>
            </a:r>
            <a:endParaRPr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/>
              <a:t>③</a:t>
            </a:r>
            <a:r>
              <a:rPr lang="en-US"/>
              <a:t> 엑스트라 트리</a:t>
            </a:r>
            <a:endParaRPr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/>
              <a:t>④</a:t>
            </a:r>
            <a:r>
              <a:rPr lang="en-US"/>
              <a:t> 그레이디언트 부스팅</a:t>
            </a:r>
            <a:endParaRPr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854" name="Google Shape;854;g343e55feb5e_0_2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캔에 인쇄된 알코올 도수, 당도, pH 값으로 레드 와인과 화이트 와인 구별하기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회귀로 와인 분류하기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6,497개의 와인 샘플 데이터 가져오기 (소스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https://bit.ly/wine-date</a:t>
            </a:r>
            <a:r>
              <a:rPr lang="en-US"/>
              <a:t>)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651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head( ) 메서드로 처음 5개의 샘플을 확인</a:t>
            </a: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트리(1)</a:t>
            </a: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19" name="Google Shape;219;p7"/>
          <p:cNvGraphicFramePr/>
          <p:nvPr/>
        </p:nvGraphicFramePr>
        <p:xfrm>
          <a:off x="1252031" y="2433199"/>
          <a:ext cx="3962975" cy="51817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396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pandas as pd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wine = pd.read_csv('https://bit.ly/wine-date')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0" name="Google Shape;220;p7"/>
          <p:cNvGraphicFramePr/>
          <p:nvPr/>
        </p:nvGraphicFramePr>
        <p:xfrm>
          <a:off x="1289255" y="3469175"/>
          <a:ext cx="231457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3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wine.head()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1" name="Google Shape;221;p7"/>
          <p:cNvCxnSpPr/>
          <p:nvPr/>
        </p:nvCxnSpPr>
        <p:spPr>
          <a:xfrm>
            <a:off x="4013459" y="3621575"/>
            <a:ext cx="37513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22" name="Google Shape;22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9255" y="3946817"/>
            <a:ext cx="3474354" cy="241054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 txBox="1"/>
          <p:nvPr/>
        </p:nvSpPr>
        <p:spPr>
          <a:xfrm>
            <a:off x="5215002" y="3946817"/>
            <a:ext cx="5469706" cy="126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◀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처음 3개의 열(alcohol, sugar, pH)은 각각 알코올 도수, 당도, pH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네 번째 열(class )은 타깃값. 0이면 레드 와인, 1이면 화이트 와인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레드 와인과 화이트 와인을 구분하는 이진 분류 문제이고,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화이트 와인이 양성 클래스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회귀로 와인 분류하기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info( ) 메서드: 데이터프레임의 각 열의 데이터 타입과 누락된 데이터가 있는지 확인</a:t>
            </a:r>
            <a:endParaRPr/>
          </a:p>
        </p:txBody>
      </p:sp>
      <p:sp>
        <p:nvSpPr>
          <p:cNvPr id="229" name="Google Shape;229;p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트리(2)</a:t>
            </a:r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32" name="Google Shape;232;p8"/>
          <p:cNvGraphicFramePr/>
          <p:nvPr/>
        </p:nvGraphicFramePr>
        <p:xfrm>
          <a:off x="1219148" y="2005654"/>
          <a:ext cx="231457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3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wine.info()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3" name="Google Shape;233;p8"/>
          <p:cNvCxnSpPr/>
          <p:nvPr/>
        </p:nvCxnSpPr>
        <p:spPr>
          <a:xfrm>
            <a:off x="3925175" y="2147943"/>
            <a:ext cx="37513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8"/>
          <p:cNvSpPr txBox="1"/>
          <p:nvPr/>
        </p:nvSpPr>
        <p:spPr>
          <a:xfrm>
            <a:off x="4691764" y="1930240"/>
            <a:ext cx="6107722" cy="372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&lt;class 'pandas.core.frame.DataFrame'&gt;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RangeIndex: 6497 entries, 0 to 6496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columns (total 4 columns):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# 	Column 	Non-Null 	Count 	Dtype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	 ---------	 --------------------	 -----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 	alcohol 	6497 non-null	 float64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 	sugar 	6497 non-null	 float64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	 pH 		6497 non-null	 float64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	 class 		6497 non-null 	 float64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dtypes: float64(4)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usage: 203.2 KB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4691764" y="5666200"/>
            <a:ext cx="4910461" cy="6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총 6,497개의 샘플이 있고 4개의 열은 모두 실숫값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Non-Null Count가 모두 6497이므로 누락된 값은 없음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회귀로 와인 분류하기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describe( ) 매사드: 열에 대한 간략한 통계(최소, 최대, 평균값 등)를 출력</a:t>
            </a:r>
            <a:endParaRPr/>
          </a:p>
        </p:txBody>
      </p:sp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5-1 결정 트리(3)</a:t>
            </a:r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1246792" y="1958521"/>
          <a:ext cx="2314575" cy="304810"/>
        </p:xfrm>
        <a:graphic>
          <a:graphicData uri="http://schemas.openxmlformats.org/drawingml/2006/table">
            <a:tbl>
              <a:tblPr firstRow="1" bandRow="1">
                <a:noFill/>
                <a:tableStyleId>{ABDC8413-338F-4B4E-88D6-13C1FF610216}</a:tableStyleId>
              </a:tblPr>
              <a:tblGrid>
                <a:gridCol w="23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wine.describe()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" name="Google Shape;245;p9"/>
          <p:cNvSpPr txBox="1"/>
          <p:nvPr/>
        </p:nvSpPr>
        <p:spPr>
          <a:xfrm>
            <a:off x="4904893" y="5678695"/>
            <a:ext cx="4910461" cy="6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도수, 당도, pH 스케일이 다름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StandardScaler 클래스를 사용해 특성을 표준화 필요</a:t>
            </a:r>
            <a:endParaRPr/>
          </a:p>
        </p:txBody>
      </p:sp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992" y="1958521"/>
            <a:ext cx="6906216" cy="3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rgbClr val="000000"/>
      </a:dk1>
      <a:lt1>
        <a:srgbClr val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8009</Words>
  <Application>Microsoft Office PowerPoint</Application>
  <PresentationFormat>와이드스크린</PresentationFormat>
  <Paragraphs>987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Helvetica Neue</vt:lpstr>
      <vt:lpstr>Malgun Gothic</vt:lpstr>
      <vt:lpstr>Noto Sans Symbols</vt:lpstr>
      <vt:lpstr>Garamond</vt:lpstr>
      <vt:lpstr>Arial</vt:lpstr>
      <vt:lpstr>Calibri</vt:lpstr>
      <vt:lpstr>Office 테마</vt:lpstr>
      <vt:lpstr>혼자 공부하는 머신러닝+딥러닝 (개정판)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5-1 결정 트리(1)</vt:lpstr>
      <vt:lpstr>SECTION 5-1 결정 트리(2)</vt:lpstr>
      <vt:lpstr>SECTION 5-1 결정 트리(3)</vt:lpstr>
      <vt:lpstr>SECTION 5-1 결정 트리(4)</vt:lpstr>
      <vt:lpstr>SECTION 5-1 결정 트리(5)</vt:lpstr>
      <vt:lpstr>SECTION 5-1 결정 트리(6)</vt:lpstr>
      <vt:lpstr>SECTION 5-1 결정 트리(7)</vt:lpstr>
      <vt:lpstr>SECTION 5-1 결정 트리(8)</vt:lpstr>
      <vt:lpstr>SECTION 5-1 결정 트리(9)</vt:lpstr>
      <vt:lpstr>SECTION 5-1 결정 트리(10)</vt:lpstr>
      <vt:lpstr>SECTION 5-1 결정 트리(11)</vt:lpstr>
      <vt:lpstr>SECTION 5-1 결정 트리(12)</vt:lpstr>
      <vt:lpstr>SECTION 5-1 결정 트리(13)</vt:lpstr>
      <vt:lpstr>SECTION 5-1 결정 트리(14)</vt:lpstr>
      <vt:lpstr>SECTION 5-1 결정 트리(15)</vt:lpstr>
      <vt:lpstr>SECTION 5-1 마무리(1)</vt:lpstr>
      <vt:lpstr>SECTION 5-1 마무리(2)</vt:lpstr>
      <vt:lpstr>SECTION 5-1 확인 문제</vt:lpstr>
      <vt:lpstr>SECTION 5-1 확인 문제</vt:lpstr>
      <vt:lpstr>SECTION 5-1 확인 문제</vt:lpstr>
      <vt:lpstr>SECTION 5-2 교차 검증과 그리드 서치(1)</vt:lpstr>
      <vt:lpstr>SECTION 5-2 교차 검증과 그리드 서치(2)</vt:lpstr>
      <vt:lpstr>SECTION 5-2 교차 검증과 그리드 서치(3)</vt:lpstr>
      <vt:lpstr>SECTION 5-2 교차 검증과 그리드 서치(4)</vt:lpstr>
      <vt:lpstr>SECTION 5-2 교차 검증과 그리드 서치(5)</vt:lpstr>
      <vt:lpstr>SECTION 5-2 교차 검증과 그리드 서치(6)</vt:lpstr>
      <vt:lpstr>SECTION 5-2 교차 검증과 그리드 서치(7)</vt:lpstr>
      <vt:lpstr>SECTION 5-2 교차 검증과 그리드 서치(8)</vt:lpstr>
      <vt:lpstr>SECTION 5-2 교차 검증과 그리드 서치(9)</vt:lpstr>
      <vt:lpstr>SECTION 5-2 교차 검증과 그리드 서치(10)</vt:lpstr>
      <vt:lpstr>SECTION 5-2 교차 검증과 그리드 서치(11)</vt:lpstr>
      <vt:lpstr>SECTION 5-2 교차 검증과 그리드 서치(12)</vt:lpstr>
      <vt:lpstr>SECTION 5-2 교차 검증과 그리드 서치(13)</vt:lpstr>
      <vt:lpstr>SECTION 5-2 교차 검증과 그리드 서치(14)</vt:lpstr>
      <vt:lpstr>SECTION 5-2 교차 검증과 그리드 서치(15)</vt:lpstr>
      <vt:lpstr>SECTION 5-2 마무리(1)</vt:lpstr>
      <vt:lpstr>SECTION 5-2 마무리(2)</vt:lpstr>
      <vt:lpstr>SECTION 5-2 확인 문제</vt:lpstr>
      <vt:lpstr>SECTION 5-2 확인 문제</vt:lpstr>
      <vt:lpstr>SECTION 5-3 트리의 앙상블(1)</vt:lpstr>
      <vt:lpstr>SECTION 5-3 트리의 앙상블(2)</vt:lpstr>
      <vt:lpstr>SECTION 5-3 트리의 앙상블(3)</vt:lpstr>
      <vt:lpstr>SECTION 5-3 트리의 앙상블(4)</vt:lpstr>
      <vt:lpstr>SECTION 5-3 트리의 앙상블(5)</vt:lpstr>
      <vt:lpstr>SECTION 5-3 트리의 앙상블(6)</vt:lpstr>
      <vt:lpstr>SECTION 5-3 트리의 앙상블(7)</vt:lpstr>
      <vt:lpstr>SECTION 5-3 트리의 앙상블(8)</vt:lpstr>
      <vt:lpstr>SECTION 5-3 트리의 앙상블(9)</vt:lpstr>
      <vt:lpstr>SECTION 5-3 트리의 앙상블(10)</vt:lpstr>
      <vt:lpstr>SECTION 5-3 트리의 앙상블(11)</vt:lpstr>
      <vt:lpstr>SECTION 5-3 트리의 앙상블(12)</vt:lpstr>
      <vt:lpstr>SECTION 5-3 트리의 앙상블(13)</vt:lpstr>
      <vt:lpstr>SECTION 5-3 마무리(1)</vt:lpstr>
      <vt:lpstr>SECTION 5-3 마무리(2)</vt:lpstr>
      <vt:lpstr>SECTION 5-3 확인 문제</vt:lpstr>
      <vt:lpstr>SECTION 5-3 확인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마케팅팀</dc:creator>
  <cp:lastModifiedBy>이재영(Robot)</cp:lastModifiedBy>
  <cp:revision>3</cp:revision>
  <dcterms:created xsi:type="dcterms:W3CDTF">2020-01-31T07:25:46Z</dcterms:created>
  <dcterms:modified xsi:type="dcterms:W3CDTF">2025-07-23T14:54:18Z</dcterms:modified>
</cp:coreProperties>
</file>