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60" r:id="rId2"/>
    <p:sldId id="540" r:id="rId3"/>
    <p:sldId id="516" r:id="rId4"/>
    <p:sldId id="380" r:id="rId5"/>
    <p:sldId id="548" r:id="rId6"/>
    <p:sldId id="549" r:id="rId7"/>
    <p:sldId id="541" r:id="rId8"/>
    <p:sldId id="550" r:id="rId9"/>
    <p:sldId id="551" r:id="rId10"/>
    <p:sldId id="546" r:id="rId11"/>
    <p:sldId id="552" r:id="rId12"/>
    <p:sldId id="553" r:id="rId13"/>
    <p:sldId id="554" r:id="rId14"/>
    <p:sldId id="558" r:id="rId15"/>
    <p:sldId id="556" r:id="rId16"/>
    <p:sldId id="559" r:id="rId17"/>
  </p:sldIdLst>
  <p:sldSz cx="9144000" cy="6858000" type="screen4x3"/>
  <p:notesSz cx="7099300" cy="10234613"/>
  <p:defaultTextStyle>
    <a:defPPr>
      <a:defRPr lang="ko-K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F8155"/>
    <a:srgbClr val="1F412A"/>
    <a:srgbClr val="0BEB20"/>
    <a:srgbClr val="87F992"/>
    <a:srgbClr val="FFEEB9"/>
    <a:srgbClr val="AFDC7E"/>
    <a:srgbClr val="FFD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987" autoAdjust="0"/>
  </p:normalViewPr>
  <p:slideViewPr>
    <p:cSldViewPr snapToGrid="0">
      <p:cViewPr varScale="1">
        <p:scale>
          <a:sx n="78" d="100"/>
          <a:sy n="78" d="100"/>
        </p:scale>
        <p:origin x="2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099" cy="511175"/>
          </a:xfrm>
          <a:prstGeom prst="rect">
            <a:avLst/>
          </a:prstGeom>
        </p:spPr>
        <p:txBody>
          <a:bodyPr vert="horz" lIns="91424" tIns="45713" rIns="91424" bIns="45713" rtlCol="0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615" y="1"/>
            <a:ext cx="3076098" cy="511175"/>
          </a:xfrm>
          <a:prstGeom prst="rect">
            <a:avLst/>
          </a:prstGeom>
        </p:spPr>
        <p:txBody>
          <a:bodyPr vert="horz" lIns="91424" tIns="45713" rIns="91424" bIns="45713" rtlCol="0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851"/>
            <a:ext cx="3076099" cy="511175"/>
          </a:xfrm>
          <a:prstGeom prst="rect">
            <a:avLst/>
          </a:prstGeom>
        </p:spPr>
        <p:txBody>
          <a:bodyPr vert="horz" lIns="91424" tIns="45713" rIns="91424" bIns="45713" rtlCol="0" anchor="b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ko-KR" altLang="en-US" smtClean="0"/>
              <a:t>충북대 인공지능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615" y="9721851"/>
            <a:ext cx="3076098" cy="511175"/>
          </a:xfrm>
          <a:prstGeom prst="rect">
            <a:avLst/>
          </a:prstGeom>
        </p:spPr>
        <p:txBody>
          <a:bodyPr vert="horz" lIns="91424" tIns="45713" rIns="91424" bIns="45713" rtlCol="0" anchor="b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72C309-A46A-49FE-B761-9F9B03FCF4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6390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099" cy="511175"/>
          </a:xfrm>
          <a:prstGeom prst="rect">
            <a:avLst/>
          </a:prstGeom>
        </p:spPr>
        <p:txBody>
          <a:bodyPr vert="horz" lIns="99031" tIns="49515" rIns="99031" bIns="49515" rtlCol="0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615" y="1"/>
            <a:ext cx="3076098" cy="511175"/>
          </a:xfrm>
          <a:prstGeom prst="rect">
            <a:avLst/>
          </a:prstGeom>
        </p:spPr>
        <p:txBody>
          <a:bodyPr vert="horz" lIns="99031" tIns="49515" rIns="99031" bIns="49515" rtlCol="0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4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1" tIns="49515" rIns="99031" bIns="49515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723" y="4860925"/>
            <a:ext cx="5679440" cy="4605338"/>
          </a:xfrm>
          <a:prstGeom prst="rect">
            <a:avLst/>
          </a:prstGeom>
        </p:spPr>
        <p:txBody>
          <a:bodyPr vert="horz" lIns="99031" tIns="49515" rIns="99031" bIns="49515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851"/>
            <a:ext cx="3076099" cy="511175"/>
          </a:xfrm>
          <a:prstGeom prst="rect">
            <a:avLst/>
          </a:prstGeom>
        </p:spPr>
        <p:txBody>
          <a:bodyPr vert="horz" lIns="99031" tIns="49515" rIns="99031" bIns="49515" rtlCol="0" anchor="b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ko-KR" altLang="en-US" smtClean="0"/>
              <a:t>충북대 인공지능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615" y="9721851"/>
            <a:ext cx="3076098" cy="511175"/>
          </a:xfrm>
          <a:prstGeom prst="rect">
            <a:avLst/>
          </a:prstGeom>
        </p:spPr>
        <p:txBody>
          <a:bodyPr vert="horz" lIns="99031" tIns="49515" rIns="99031" bIns="49515" rtlCol="0" anchor="b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4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10DA64A-DB91-4A4A-B9A6-3B256695C6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6878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DA64A-DB91-4A4A-B9A6-3B256695C676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충북대 인공지능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000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균등분포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(uniform distribution)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따라 무작위로 값을 선택</a:t>
            </a:r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충북대 인공지능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DA64A-DB91-4A4A-B9A6-3B256695C676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225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충북대 인공지능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DA64A-DB91-4A4A-B9A6-3B256695C676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66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충북대 인공지능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DA64A-DB91-4A4A-B9A6-3B256695C676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529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충북대 인공지능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DA64A-DB91-4A4A-B9A6-3B256695C676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485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147D7-25D8-4A32-B73C-787CB08FBC62}" type="datetimeFigureOut">
              <a:rPr lang="ko-KR" altLang="en-US"/>
              <a:pPr>
                <a:defRPr/>
              </a:pPr>
              <a:t>2018-11-18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0D953-1184-4279-9ECA-4B65151800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21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11643-DC1E-4182-9663-6BD5B680E116}" type="datetimeFigureOut">
              <a:rPr lang="ko-KR" altLang="en-US"/>
              <a:pPr>
                <a:defRPr/>
              </a:pPr>
              <a:t>2018-11-18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4DD2D-8319-4358-A67F-124A585E3DA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93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55263-93CD-4821-B7B4-E94DDDFD2A35}" type="datetimeFigureOut">
              <a:rPr lang="ko-KR" altLang="en-US"/>
              <a:pPr>
                <a:defRPr/>
              </a:pPr>
              <a:t>2018-11-18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3B9C2-341F-4E8E-81EA-4C7A2629113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50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>
              <a:defRPr sz="3200" b="1"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/>
          </a:bodyPr>
          <a:lstStyle>
            <a:lvl1pPr>
              <a:buFont typeface="Wingdings" pitchFamily="2" charset="2"/>
              <a:buChar char="v"/>
              <a:defRPr sz="2000"/>
            </a:lvl1pPr>
            <a:lvl2pPr>
              <a:buFont typeface="Wingdings" pitchFamily="2" charset="2"/>
              <a:buChar char="§"/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8679D-1827-4CEB-B47F-50B03C8446B2}" type="datetimeFigureOut">
              <a:rPr lang="ko-KR" altLang="en-US"/>
              <a:pPr>
                <a:defRPr/>
              </a:pPr>
              <a:t>2018-11-18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ECA4B-68BF-44C0-8B58-213A36B3C9B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6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1723B-E318-443A-936B-F5113964516D}" type="datetimeFigureOut">
              <a:rPr lang="ko-KR" altLang="en-US"/>
              <a:pPr>
                <a:defRPr/>
              </a:pPr>
              <a:t>2018-11-18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9CF26-D412-4605-AC4F-FF3204AD02D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6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33D13-7E02-4DB3-8C48-9A4D198E9E15}" type="datetimeFigureOut">
              <a:rPr lang="ko-KR" altLang="en-US"/>
              <a:pPr>
                <a:defRPr/>
              </a:pPr>
              <a:t>2018-11-18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93C4C-67CC-42E4-850B-D525676BEF7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49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A254D-11FD-45F5-B54C-9BCE6653859D}" type="datetimeFigureOut">
              <a:rPr lang="ko-KR" altLang="en-US"/>
              <a:pPr>
                <a:defRPr/>
              </a:pPr>
              <a:t>2018-11-18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7D92D-0247-4553-92AB-C6B5E508CD1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31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1F075-EC53-4B42-BA14-E1C10A07DE49}" type="datetimeFigureOut">
              <a:rPr lang="ko-KR" altLang="en-US"/>
              <a:pPr>
                <a:defRPr/>
              </a:pPr>
              <a:t>2018-11-18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05699-6E36-48E7-B79C-51C59CA8625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92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A8066-0E87-40A6-891A-53B3B1588B8B}" type="datetimeFigureOut">
              <a:rPr lang="ko-KR" altLang="en-US"/>
              <a:pPr>
                <a:defRPr/>
              </a:pPr>
              <a:t>2018-11-18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C3814-B29F-4390-82C0-7AA607D83A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88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C3BB9-D077-49F9-BBA6-DEC90A17419B}" type="datetimeFigureOut">
              <a:rPr lang="ko-KR" altLang="en-US"/>
              <a:pPr>
                <a:defRPr/>
              </a:pPr>
              <a:t>2018-11-18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2DCB1-88AA-44EA-B994-69D19F5E77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14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E1565-317C-443E-BFD8-088C73ECAF51}" type="datetimeFigureOut">
              <a:rPr lang="ko-KR" altLang="en-US"/>
              <a:pPr>
                <a:defRPr/>
              </a:pPr>
              <a:t>2018-11-18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42FA9-391A-4563-B2B6-A2B9FC5000A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83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6C85D00-C2BE-43D4-8ED5-B7B7A4AA4C57}" type="datetimeFigureOut">
              <a:rPr lang="ko-KR" altLang="en-US"/>
              <a:pPr>
                <a:defRPr/>
              </a:pPr>
              <a:t>2018-11-18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 latinLnBrk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3602801-3949-4E17-BA6E-0F24299F0F6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2.png"/><Relationship Id="rId3" Type="http://schemas.openxmlformats.org/officeDocument/2006/relationships/image" Target="../media/image31.png"/><Relationship Id="rId17" Type="http://schemas.openxmlformats.org/officeDocument/2006/relationships/image" Target="../media/image39.png"/><Relationship Id="rId2" Type="http://schemas.openxmlformats.org/officeDocument/2006/relationships/image" Target="../media/image30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16217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장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딥러닝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 I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  <a:ea typeface="HY견고딕" pitchFamily="18" charset="-127"/>
              </a:rPr>
              <a:t/>
            </a:r>
            <a:b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  <a:ea typeface="HY견고딕" pitchFamily="18" charset="-127"/>
              </a:rPr>
            </a:b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  <a:ea typeface="HY견고딕" pitchFamily="18" charset="-127"/>
              </a:rPr>
              <a:t/>
            </a:r>
            <a:b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  <a:ea typeface="HY견고딕" pitchFamily="18" charset="-127"/>
              </a:rPr>
            </a:b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6525344"/>
            <a:ext cx="2583415" cy="257625"/>
          </a:xfrm>
          <a:prstGeom prst="rect">
            <a:avLst/>
          </a:prstGeom>
        </p:spPr>
      </p:pic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가중치 초기화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b="1" dirty="0"/>
                  <a:t>개선된 가중치 초기화 방법 </a:t>
                </a:r>
                <a:r>
                  <a:rPr lang="en-US" altLang="ko-KR" b="1" dirty="0" smtClean="0"/>
                  <a:t>– cont. </a:t>
                </a:r>
                <a:endParaRPr lang="en-US" altLang="ko-KR" b="1" dirty="0"/>
              </a:p>
              <a:p>
                <a:pPr lvl="1"/>
                <a:r>
                  <a:rPr lang="ko-KR" altLang="en-US" dirty="0" smtClean="0"/>
                  <a:t>입력 </a:t>
                </a:r>
                <a:r>
                  <a:rPr lang="ko-KR" altLang="en-US" dirty="0"/>
                  <a:t>데이터를 제한적 </a:t>
                </a:r>
                <a:r>
                  <a:rPr lang="ko-KR" altLang="en-US" dirty="0" err="1"/>
                  <a:t>볼츠만</a:t>
                </a:r>
                <a:r>
                  <a:rPr lang="ko-KR" altLang="en-US" dirty="0"/>
                  <a:t> 머신</a:t>
                </a:r>
                <a:r>
                  <a:rPr lang="en-US" altLang="ko-KR" dirty="0"/>
                  <a:t>(Restricted Boltzmann Machine, RBM)</a:t>
                </a:r>
                <a:r>
                  <a:rPr lang="ko-KR" altLang="en-US" dirty="0"/>
                  <a:t>을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학습시킨 결과의 가중치 사용 </a:t>
                </a:r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인접 층간의 가중치를 </a:t>
                </a:r>
                <a:r>
                  <a:rPr lang="ko-KR" altLang="en-US" b="1" dirty="0" smtClean="0"/>
                  <a:t>직교 행렬</a:t>
                </a:r>
                <a:r>
                  <a:rPr lang="ko-KR" altLang="en-US" dirty="0" smtClean="0"/>
                  <a:t>로 초기화 </a:t>
                </a:r>
                <a:endParaRPr lang="en-US" altLang="ko-KR" dirty="0"/>
              </a:p>
              <a:p>
                <a:pPr lvl="2"/>
                <a:r>
                  <a:rPr lang="ko-KR" altLang="en-US" dirty="0" smtClean="0"/>
                  <a:t>가중치 행렬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ko-KR" altLang="en-US" dirty="0" smtClean="0"/>
                  <a:t>을 표준 정규분포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ko-KR" altLang="en-US" dirty="0" smtClean="0"/>
                  <a:t>에서 무작위 추출하여 채움</a:t>
                </a:r>
                <a:endParaRPr lang="en-US" altLang="ko-KR" dirty="0" smtClean="0"/>
              </a:p>
              <a:p>
                <a:pPr lvl="2"/>
                <a:r>
                  <a:rPr lang="ko-KR" altLang="en-US" dirty="0"/>
                  <a:t>가중치 행렬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ko-KR" altLang="en-US" dirty="0" smtClean="0"/>
                  <a:t>을 </a:t>
                </a:r>
                <a:r>
                  <a:rPr lang="ko-KR" altLang="en-US" dirty="0" err="1" smtClean="0"/>
                  <a:t>특이값</a:t>
                </a:r>
                <a:r>
                  <a:rPr lang="ko-KR" altLang="en-US" dirty="0" smtClean="0"/>
                  <a:t> 분해</a:t>
                </a:r>
                <a:r>
                  <a:rPr lang="en-US" altLang="ko-KR" dirty="0" smtClean="0"/>
                  <a:t>(SVD)</a:t>
                </a:r>
                <a:r>
                  <a:rPr lang="ko-KR" altLang="en-US" dirty="0" smtClean="0"/>
                  <a:t>하여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직교하는 벡터를 사용하여 가중치 초기화 </a:t>
                </a:r>
                <a:endParaRPr lang="en-US" altLang="ko-KR" dirty="0" smtClean="0"/>
              </a:p>
              <a:p>
                <a:pPr lvl="3"/>
                <a:r>
                  <a:rPr lang="ko-KR" altLang="en-US" b="1" dirty="0" err="1" smtClean="0"/>
                  <a:t>특이값</a:t>
                </a:r>
                <a:r>
                  <a:rPr lang="ko-KR" altLang="en-US" b="1" dirty="0" smtClean="0"/>
                  <a:t> 분해 </a:t>
                </a:r>
                <a:r>
                  <a:rPr lang="en-US" altLang="ko-KR" b="1" dirty="0" smtClean="0"/>
                  <a:t> </a:t>
                </a:r>
              </a:p>
              <a:p>
                <a:pPr lvl="4"/>
                <a:r>
                  <a:rPr lang="ko-KR" altLang="en-US" sz="1400" dirty="0" smtClean="0"/>
                  <a:t>행렬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ko-KR" altLang="en-US" sz="1400" dirty="0" smtClean="0"/>
                  <a:t>를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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ko-KR" altLang="en-US" sz="1400" dirty="0" smtClean="0"/>
                  <a:t>로 분해하는 </a:t>
                </a:r>
                <a:r>
                  <a:rPr lang="ko-KR" altLang="en-US" sz="1400" dirty="0" err="1" smtClean="0"/>
                  <a:t>행렬곱으로</a:t>
                </a:r>
                <a:r>
                  <a:rPr lang="ko-KR" altLang="en-US" sz="1400" dirty="0" smtClean="0"/>
                  <a:t> 표현 방법</a:t>
                </a:r>
                <a:endParaRPr lang="en-US" altLang="ko-KR" sz="1400" dirty="0"/>
              </a:p>
              <a:p>
                <a:pPr lvl="4"/>
                <a:r>
                  <a:rPr lang="ko-KR" altLang="en-US" sz="1400" dirty="0" smtClean="0"/>
                  <a:t>여기에서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ko-KR" altLang="en-US" sz="1400" dirty="0" smtClean="0"/>
                  <a:t>는 각 열의 서로 직교하는 직교행렬</a:t>
                </a:r>
                <a:endParaRPr lang="en-US" altLang="ko-KR" sz="1400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572" r="-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/>
          <p:cNvGrpSpPr/>
          <p:nvPr/>
        </p:nvGrpSpPr>
        <p:grpSpPr>
          <a:xfrm>
            <a:off x="1543610" y="5029199"/>
            <a:ext cx="1563272" cy="1307411"/>
            <a:chOff x="645175" y="3730732"/>
            <a:chExt cx="2581275" cy="2190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175" y="3730732"/>
              <a:ext cx="2581275" cy="219075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325880" y="5602352"/>
                  <a:ext cx="3702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5880" y="5602352"/>
                  <a:ext cx="370230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5000" r="-3333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59837" y="3814289"/>
                  <a:ext cx="3702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837" y="3814289"/>
                  <a:ext cx="370230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5000" r="-3333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730878" y="3915398"/>
                  <a:ext cx="3649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0878" y="3915398"/>
                  <a:ext cx="364908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5000" r="-1667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TextBox 8"/>
          <p:cNvSpPr txBox="1"/>
          <p:nvPr/>
        </p:nvSpPr>
        <p:spPr>
          <a:xfrm>
            <a:off x="1880754" y="648866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직교</a:t>
            </a:r>
            <a:endParaRPr lang="ko-KR" altLang="en-US" sz="1400" b="1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241223" y="5023496"/>
            <a:ext cx="3863686" cy="13145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469449" y="6403170"/>
            <a:ext cx="2654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3"/>
            <a:r>
              <a:rPr lang="ko-KR" altLang="en-US" sz="1400" b="1" dirty="0" err="1"/>
              <a:t>특이값</a:t>
            </a:r>
            <a:r>
              <a:rPr lang="ko-KR" altLang="en-US" sz="1400" b="1" dirty="0"/>
              <a:t> 분해 </a:t>
            </a:r>
            <a:r>
              <a:rPr lang="en-US" altLang="ko-KR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323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5.1.3 </a:t>
            </a:r>
            <a:r>
              <a:rPr lang="ko-KR" altLang="en-US" dirty="0"/>
              <a:t>과적합 문제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smtClean="0"/>
              <a:t>과</a:t>
            </a:r>
            <a:r>
              <a:rPr lang="ko-KR" altLang="en-US" b="1" dirty="0" smtClean="0"/>
              <a:t>적합</a:t>
            </a:r>
            <a:r>
              <a:rPr lang="en-US" altLang="ko-KR" b="1" dirty="0" smtClean="0"/>
              <a:t>(</a:t>
            </a:r>
            <a:r>
              <a:rPr lang="en-US" altLang="ko-KR" b="1" dirty="0" smtClean="0"/>
              <a:t>Overfitting) </a:t>
            </a:r>
            <a:r>
              <a:rPr lang="ko-KR" altLang="en-US" b="1" dirty="0" smtClean="0"/>
              <a:t>  </a:t>
            </a:r>
            <a:endParaRPr lang="en-US" altLang="ko-KR" b="1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dirty="0" smtClean="0"/>
              <a:t>모델이 학습 데이터에 지나치게 맞추어진 상태 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dirty="0" smtClean="0"/>
              <a:t>데이터에는 잡음이나 오류가 포함</a:t>
            </a:r>
            <a:endParaRPr lang="en-US" altLang="ko-KR" dirty="0" smtClean="0"/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dirty="0" err="1" smtClean="0"/>
              <a:t>과적합된</a:t>
            </a:r>
            <a:r>
              <a:rPr lang="ko-KR" altLang="en-US" dirty="0" smtClean="0"/>
              <a:t> 모델은 학습되지 않는 데이터에 대해 성능 저하</a:t>
            </a:r>
            <a:endParaRPr lang="en-US" altLang="ko-KR" dirty="0" smtClean="0"/>
          </a:p>
          <a:p>
            <a:pPr lvl="2" fontAlgn="auto">
              <a:spcAft>
                <a:spcPts val="0"/>
              </a:spcAft>
              <a:defRPr/>
            </a:pPr>
            <a:endParaRPr lang="en-US" altLang="ko-KR" dirty="0"/>
          </a:p>
          <a:p>
            <a:pPr lvl="2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2" fontAlgn="auto">
              <a:spcAft>
                <a:spcPts val="0"/>
              </a:spcAft>
              <a:defRPr/>
            </a:pPr>
            <a:endParaRPr lang="en-US" altLang="ko-KR" dirty="0"/>
          </a:p>
          <a:p>
            <a:pPr lvl="2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2" fontAlgn="auto">
              <a:spcAft>
                <a:spcPts val="0"/>
              </a:spcAft>
              <a:defRPr/>
            </a:pPr>
            <a:endParaRPr lang="en-US" altLang="ko-KR" dirty="0"/>
          </a:p>
          <a:p>
            <a:pPr lvl="2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2" fontAlgn="auto">
              <a:spcAft>
                <a:spcPts val="0"/>
              </a:spcAft>
              <a:defRPr/>
            </a:pPr>
            <a:endParaRPr lang="en-US" altLang="ko-KR" dirty="0"/>
          </a:p>
          <a:p>
            <a:pPr lvl="2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b="1" dirty="0" smtClean="0"/>
              <a:t>과적합 문제 완화 기법  </a:t>
            </a:r>
            <a:endParaRPr lang="en-US" altLang="ko-KR" b="1" dirty="0" smtClean="0"/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dirty="0" smtClean="0"/>
              <a:t>규제화 </a:t>
            </a:r>
            <a:r>
              <a:rPr lang="en-US" altLang="ko-KR" dirty="0" smtClean="0"/>
              <a:t> 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dirty="0" err="1" smtClean="0"/>
              <a:t>드롭아웃</a:t>
            </a:r>
            <a:endParaRPr lang="en-US" altLang="ko-KR" dirty="0" smtClean="0"/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dirty="0" smtClean="0"/>
              <a:t>배치 정규화  </a:t>
            </a:r>
            <a:r>
              <a:rPr lang="en-US" altLang="ko-KR" dirty="0" smtClean="0"/>
              <a:t> </a:t>
            </a:r>
            <a:endParaRPr lang="en-US" altLang="ko-KR" b="1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39" y="2689548"/>
            <a:ext cx="7571888" cy="21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5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과적합 문제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규제화</a:t>
            </a:r>
            <a:r>
              <a:rPr lang="en-US" altLang="ko-KR" b="1" dirty="0" smtClean="0"/>
              <a:t>(Regularization) </a:t>
            </a:r>
            <a:r>
              <a:rPr lang="ko-KR" altLang="en-US" b="1" dirty="0" smtClean="0"/>
              <a:t>기법 </a:t>
            </a:r>
            <a:r>
              <a:rPr lang="en-US" altLang="ko-KR" b="1" dirty="0" smtClean="0"/>
              <a:t> 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오차 함수를 오차</a:t>
            </a:r>
            <a:r>
              <a:rPr lang="en-US" altLang="ko-KR" dirty="0" smtClean="0"/>
              <a:t>(error) </a:t>
            </a:r>
            <a:r>
              <a:rPr lang="ko-KR" altLang="en-US" dirty="0" smtClean="0"/>
              <a:t>항과 모델 복잡도</a:t>
            </a:r>
            <a:r>
              <a:rPr lang="en-US" altLang="ko-KR" dirty="0" smtClean="0"/>
              <a:t>(model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complexity) </a:t>
            </a:r>
            <a:r>
              <a:rPr lang="ko-KR" altLang="en-US" dirty="0" smtClean="0"/>
              <a:t>항으로 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모델이 복잡해 지면 </a:t>
            </a:r>
            <a:r>
              <a:rPr lang="ko-KR" altLang="en-US" dirty="0" err="1" smtClean="0"/>
              <a:t>과적합이</a:t>
            </a:r>
            <a:r>
              <a:rPr lang="ko-KR" altLang="en-US" dirty="0" smtClean="0"/>
              <a:t> 될 수 있으므로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 복잡도를 벌점</a:t>
            </a:r>
            <a:r>
              <a:rPr lang="en-US" altLang="ko-KR" dirty="0" smtClean="0"/>
              <a:t>(penalty) </a:t>
            </a:r>
            <a:r>
              <a:rPr lang="ko-KR" altLang="en-US" dirty="0" smtClean="0"/>
              <a:t>항으</a:t>
            </a:r>
            <a:r>
              <a:rPr lang="ko-KR" altLang="en-US" dirty="0" smtClean="0"/>
              <a:t>로 추가 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b="1" dirty="0" smtClean="0">
                <a:solidFill>
                  <a:srgbClr val="0000FF"/>
                </a:solidFill>
              </a:rPr>
              <a:t>   </a:t>
            </a:r>
            <a:r>
              <a:rPr lang="ko-KR" altLang="en-US" b="1" dirty="0" smtClean="0">
                <a:solidFill>
                  <a:srgbClr val="0000FF"/>
                </a:solidFill>
              </a:rPr>
              <a:t>오차 함수</a:t>
            </a:r>
            <a:r>
              <a:rPr lang="en-US" altLang="ko-KR" b="1" dirty="0" smtClean="0">
                <a:solidFill>
                  <a:srgbClr val="0000FF"/>
                </a:solidFill>
              </a:rPr>
              <a:t>= (</a:t>
            </a:r>
            <a:r>
              <a:rPr lang="ko-KR" altLang="en-US" b="1" dirty="0" smtClean="0">
                <a:solidFill>
                  <a:srgbClr val="0000FF"/>
                </a:solidFill>
              </a:rPr>
              <a:t>오차 항</a:t>
            </a:r>
            <a:r>
              <a:rPr lang="en-US" altLang="ko-KR" b="1" dirty="0" smtClean="0">
                <a:solidFill>
                  <a:srgbClr val="0000FF"/>
                </a:solidFill>
              </a:rPr>
              <a:t>) </a:t>
            </a:r>
            <a:r>
              <a:rPr lang="en-US" altLang="ko-KR" b="1" dirty="0" smtClean="0">
                <a:solidFill>
                  <a:srgbClr val="0000FF"/>
                </a:solidFill>
              </a:rPr>
              <a:t>+</a:t>
            </a:r>
            <a:r>
              <a:rPr lang="en-US" altLang="ko-KR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</a:t>
            </a:r>
            <a:r>
              <a:rPr lang="en-US" altLang="ko-KR" b="1" dirty="0" smtClean="0">
                <a:solidFill>
                  <a:srgbClr val="0000FF"/>
                </a:solidFill>
              </a:rPr>
              <a:t> </a:t>
            </a:r>
            <a:r>
              <a:rPr lang="en-US" altLang="ko-KR" b="1" dirty="0" smtClean="0">
                <a:solidFill>
                  <a:srgbClr val="0000FF"/>
                </a:solidFill>
              </a:rPr>
              <a:t>(</a:t>
            </a:r>
            <a:r>
              <a:rPr lang="ko-KR" altLang="en-US" b="1" dirty="0" smtClean="0">
                <a:solidFill>
                  <a:srgbClr val="0000FF"/>
                </a:solidFill>
              </a:rPr>
              <a:t>모델 복잡도 항</a:t>
            </a:r>
            <a:r>
              <a:rPr lang="en-US" altLang="ko-KR" b="1" dirty="0" smtClean="0">
                <a:solidFill>
                  <a:srgbClr val="0000FF"/>
                </a:solidFill>
              </a:rPr>
              <a:t>) </a:t>
            </a:r>
            <a:endParaRPr lang="en-US" altLang="ko-KR" b="1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altLang="ko-KR" dirty="0" smtClean="0"/>
              <a:t>		</a:t>
            </a:r>
            <a:r>
              <a:rPr lang="en-US" altLang="ko-KR" dirty="0">
                <a:sym typeface="Symbol" panose="05050102010706020507" pitchFamily="18" charset="2"/>
              </a:rPr>
              <a:t> 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상대적인 반영비율을 조정 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b="1" dirty="0" smtClean="0"/>
              <a:t>신경망 학습의 모델 복잡도 </a:t>
            </a:r>
            <a:r>
              <a:rPr lang="ko-KR" altLang="en-US" b="1" dirty="0" smtClean="0"/>
              <a:t>정의 </a:t>
            </a:r>
            <a:endParaRPr lang="en-US" altLang="ko-KR" b="1" dirty="0" smtClean="0"/>
          </a:p>
          <a:p>
            <a:pPr lvl="2"/>
            <a:r>
              <a:rPr lang="ko-KR" altLang="en-US" dirty="0" smtClean="0"/>
              <a:t>절대값이 큰 가중치에 벌점 부여 </a:t>
            </a:r>
            <a:r>
              <a:rPr lang="en-US" altLang="ko-KR" dirty="0" smtClean="0"/>
              <a:t> </a:t>
            </a:r>
          </a:p>
          <a:p>
            <a:pPr lvl="2"/>
            <a:endParaRPr lang="en-US" altLang="ko-KR" sz="2400" dirty="0"/>
          </a:p>
          <a:p>
            <a:pPr lvl="2"/>
            <a:r>
              <a:rPr lang="ko-KR" altLang="en-US" dirty="0" smtClean="0"/>
              <a:t>모델 복잡도 정의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885" y="4803822"/>
            <a:ext cx="2343150" cy="4095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204140" y="5620974"/>
                <a:ext cx="2673745" cy="3851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ko-KR" altLang="en-US" dirty="0" smtClean="0"/>
                  <a:t>또는 </a:t>
                </a:r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140" y="5620974"/>
                <a:ext cx="2673745" cy="385105"/>
              </a:xfrm>
              <a:prstGeom prst="rect">
                <a:avLst/>
              </a:prstGeom>
              <a:blipFill rotWithShape="0">
                <a:blip r:embed="rId4"/>
                <a:stretch>
                  <a:fillRect l="-12785" t="-111111" r="-2283" b="-1793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61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과적합 문제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드롭아웃</a:t>
            </a:r>
            <a:r>
              <a:rPr lang="en-US" altLang="ko-KR" b="1" dirty="0" smtClean="0"/>
              <a:t>(Dropout) </a:t>
            </a:r>
            <a:r>
              <a:rPr lang="ko-KR" altLang="en-US" b="1" dirty="0" smtClean="0"/>
              <a:t>기법  </a:t>
            </a:r>
            <a:endParaRPr lang="en-US" altLang="ko-KR" b="1" dirty="0" smtClean="0"/>
          </a:p>
          <a:p>
            <a:pPr lvl="1"/>
            <a:r>
              <a:rPr lang="ko-KR" altLang="en-US" dirty="0"/>
              <a:t>일정 확률로 </a:t>
            </a:r>
            <a:r>
              <a:rPr lang="ko-KR" altLang="en-US" dirty="0" err="1"/>
              <a:t>노드들을</a:t>
            </a:r>
            <a:r>
              <a:rPr lang="ko-KR" altLang="en-US" dirty="0"/>
              <a:t> 무작위로 </a:t>
            </a:r>
            <a:r>
              <a:rPr lang="ko-KR" altLang="en-US" dirty="0" smtClean="0"/>
              <a:t>선택하여</a:t>
            </a:r>
            <a:r>
              <a:rPr lang="en-US" altLang="ko-KR" dirty="0"/>
              <a:t>, </a:t>
            </a:r>
            <a:r>
              <a:rPr lang="ko-KR" altLang="en-US" dirty="0"/>
              <a:t>선택된 </a:t>
            </a:r>
            <a:r>
              <a:rPr lang="ko-KR" altLang="en-US" dirty="0" err="1"/>
              <a:t>노드의</a:t>
            </a:r>
            <a:r>
              <a:rPr lang="ko-KR" altLang="en-US" dirty="0"/>
              <a:t> 앞뒤로 연결된 가중치 연결선은 없는 것으로 간주하고 학습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미니배치</a:t>
            </a:r>
            <a:r>
              <a:rPr lang="en-US" altLang="ko-KR" dirty="0" smtClean="0"/>
              <a:t>(mini-batch)</a:t>
            </a:r>
            <a:r>
              <a:rPr lang="ko-KR" altLang="en-US" dirty="0" smtClean="0"/>
              <a:t>나 학습주기</a:t>
            </a:r>
            <a:r>
              <a:rPr lang="en-US" altLang="ko-KR" dirty="0" smtClean="0"/>
              <a:t>(epoch) </a:t>
            </a:r>
            <a:r>
              <a:rPr lang="ko-KR" altLang="en-US" dirty="0"/>
              <a:t>마다 </a:t>
            </a:r>
            <a:r>
              <a:rPr lang="ko-KR" altLang="en-US" dirty="0" err="1" smtClean="0"/>
              <a:t>드롭아웃할</a:t>
            </a:r>
            <a:r>
              <a:rPr lang="ko-KR" altLang="en-US" dirty="0" smtClean="0"/>
              <a:t>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없는 것으로 간주할 </a:t>
            </a:r>
            <a:r>
              <a:rPr lang="ko-KR" altLang="en-US" dirty="0" err="1"/>
              <a:t>노드들을</a:t>
            </a:r>
            <a:r>
              <a:rPr lang="ko-KR" altLang="en-US" dirty="0"/>
              <a:t> 새롭게 선택하여 학습</a:t>
            </a:r>
            <a:endParaRPr lang="en-US" altLang="ko-KR" dirty="0" smtClean="0"/>
          </a:p>
          <a:p>
            <a:pPr lvl="1"/>
            <a:r>
              <a:rPr lang="ko-KR" altLang="en-US" dirty="0"/>
              <a:t>추론을 할 때는 </a:t>
            </a:r>
            <a:r>
              <a:rPr lang="ko-KR" altLang="en-US" dirty="0" err="1"/>
              <a:t>드롭아웃을</a:t>
            </a:r>
            <a:r>
              <a:rPr lang="ko-KR" altLang="en-US" dirty="0"/>
              <a:t> 하지 않고 전체 </a:t>
            </a:r>
            <a:r>
              <a:rPr lang="ko-KR" altLang="en-US" dirty="0" smtClean="0"/>
              <a:t>학습된 </a:t>
            </a:r>
            <a:r>
              <a:rPr lang="ko-KR" altLang="en-US" dirty="0"/>
              <a:t>신경망을 사용하여 </a:t>
            </a:r>
            <a:r>
              <a:rPr lang="ko-KR" altLang="en-US" dirty="0" smtClean="0"/>
              <a:t>출력 계산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2049" name="_x474438696" descr="EMB000014c487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053" y="3534095"/>
            <a:ext cx="2032001" cy="229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474437976" descr="EMB000014c487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391" y="3463638"/>
            <a:ext cx="2135050" cy="233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오른쪽 화살표 6"/>
          <p:cNvSpPr/>
          <p:nvPr/>
        </p:nvSpPr>
        <p:spPr>
          <a:xfrm>
            <a:off x="4158095" y="4606225"/>
            <a:ext cx="495300" cy="334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과적합 문제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458200" cy="5328592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미니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배치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Minibatch</a:t>
            </a:r>
            <a:r>
              <a:rPr lang="en-US" altLang="ko-KR" b="1" dirty="0"/>
              <a:t>)</a:t>
            </a:r>
            <a:endParaRPr lang="en-US" altLang="ko-KR" b="1" dirty="0"/>
          </a:p>
          <a:p>
            <a:pPr lvl="1"/>
            <a:r>
              <a:rPr lang="ko-KR" altLang="en-US" dirty="0" smtClean="0"/>
              <a:t>전체 </a:t>
            </a:r>
            <a:r>
              <a:rPr lang="ko-KR" altLang="en-US" dirty="0"/>
              <a:t>학습 데이터를 일정 크기로 나누어 놓은 </a:t>
            </a:r>
            <a:r>
              <a:rPr lang="ko-KR" altLang="en-US" dirty="0" smtClean="0"/>
              <a:t>것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학습 </a:t>
            </a:r>
            <a:r>
              <a:rPr lang="ko-KR" altLang="en-US" dirty="0"/>
              <a:t>데이터가 </a:t>
            </a:r>
            <a:r>
              <a:rPr lang="ko-KR" altLang="en-US" dirty="0" smtClean="0"/>
              <a:t>큰 </a:t>
            </a:r>
            <a:r>
              <a:rPr lang="ko-KR" altLang="en-US" dirty="0"/>
              <a:t>경우에는 미니배치 </a:t>
            </a:r>
            <a:r>
              <a:rPr lang="ko-KR" altLang="en-US" dirty="0" smtClean="0"/>
              <a:t>단위로 학습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경사 </a:t>
            </a:r>
            <a:r>
              <a:rPr lang="ko-KR" altLang="en-US" dirty="0" err="1" smtClean="0"/>
              <a:t>하강법</a:t>
            </a:r>
            <a:r>
              <a:rPr lang="en-US" altLang="ko-KR" dirty="0" smtClean="0"/>
              <a:t>(gradient-descent method)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적용시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미니배치의 </a:t>
            </a:r>
            <a:r>
              <a:rPr lang="ko-KR" altLang="en-US" b="1" dirty="0" err="1" smtClean="0"/>
              <a:t>그레디언트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lvl="2"/>
            <a:r>
              <a:rPr lang="ko-KR" altLang="en-US" dirty="0" smtClean="0"/>
              <a:t>미니 배치에 속하는 각 데이터의 </a:t>
            </a:r>
            <a:r>
              <a:rPr lang="ko-KR" altLang="en-US" dirty="0" err="1" smtClean="0"/>
              <a:t>그레디언트의</a:t>
            </a:r>
            <a:r>
              <a:rPr lang="ko-KR" altLang="en-US" dirty="0" smtClean="0"/>
              <a:t> 평균 사용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예</a:t>
            </a:r>
            <a:r>
              <a:rPr lang="en-US" altLang="ko-KR" dirty="0" smtClean="0"/>
              <a:t>. 10</a:t>
            </a:r>
            <a:r>
              <a:rPr lang="ko-KR" altLang="en-US" dirty="0" smtClean="0"/>
              <a:t>개 데이터로 구성된 미니배치의 </a:t>
            </a:r>
            <a:r>
              <a:rPr lang="ko-KR" altLang="en-US" dirty="0" err="1" smtClean="0"/>
              <a:t>그레디언드</a:t>
            </a:r>
            <a:endParaRPr lang="en-US" altLang="ko-KR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pPr lvl="1"/>
            <a:r>
              <a:rPr lang="ko-KR" altLang="en-US" dirty="0" smtClean="0"/>
              <a:t>미니 배치를 사용하여 데이터에 포함된 오류에 대해 둔감한 학습 가능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과적합 문제 완화에 도움 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856" y="3317297"/>
            <a:ext cx="1901536" cy="73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4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과적합 문제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b="1" dirty="0" smtClean="0"/>
                  <a:t>배치 정규화</a:t>
                </a:r>
                <a:r>
                  <a:rPr lang="en-US" altLang="ko-KR" b="1" dirty="0" smtClean="0"/>
                  <a:t>(Batch normalization) </a:t>
                </a:r>
                <a:r>
                  <a:rPr lang="ko-KR" altLang="en-US" b="1" dirty="0" smtClean="0"/>
                  <a:t>기법 </a:t>
                </a:r>
                <a:r>
                  <a:rPr lang="en-US" altLang="ko-KR" b="1" dirty="0" smtClean="0"/>
                  <a:t> </a:t>
                </a:r>
                <a:endParaRPr lang="en-US" altLang="ko-KR" b="1" dirty="0"/>
              </a:p>
              <a:p>
                <a:pPr lvl="1"/>
                <a:r>
                  <a:rPr lang="ko-KR" altLang="en-US" b="1" dirty="0" smtClean="0"/>
                  <a:t>내부 </a:t>
                </a:r>
                <a:r>
                  <a:rPr lang="ko-KR" altLang="en-US" b="1" dirty="0" err="1"/>
                  <a:t>공변량</a:t>
                </a:r>
                <a:r>
                  <a:rPr lang="ko-KR" altLang="en-US" b="1" dirty="0"/>
                  <a:t> </a:t>
                </a:r>
                <a:r>
                  <a:rPr lang="ko-KR" altLang="en-US" b="1" dirty="0" smtClean="0"/>
                  <a:t>이동</a:t>
                </a:r>
                <a:r>
                  <a:rPr lang="en-US" altLang="ko-KR" b="1" dirty="0"/>
                  <a:t>(internal covariate </a:t>
                </a:r>
                <a:r>
                  <a:rPr lang="en-US" altLang="ko-KR" b="1" dirty="0" smtClean="0"/>
                  <a:t>shift) </a:t>
                </a:r>
                <a:r>
                  <a:rPr lang="ko-KR" altLang="en-US" b="1" dirty="0" smtClean="0"/>
                  <a:t>문제   </a:t>
                </a:r>
                <a:endParaRPr lang="en-US" altLang="ko-KR" b="1" dirty="0" smtClean="0"/>
              </a:p>
              <a:p>
                <a:pPr lvl="2"/>
                <a:r>
                  <a:rPr lang="ko-KR" altLang="en-US" dirty="0" smtClean="0"/>
                  <a:t>오차 </a:t>
                </a:r>
                <a:r>
                  <a:rPr lang="ko-KR" altLang="en-US" dirty="0" err="1" smtClean="0"/>
                  <a:t>역전파</a:t>
                </a:r>
                <a:r>
                  <a:rPr lang="ko-KR" altLang="en-US" dirty="0" smtClean="0"/>
                  <a:t> 알고리즘을 통한 학습 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이전 </a:t>
                </a:r>
                <a:r>
                  <a:rPr lang="ko-KR" altLang="en-US" dirty="0"/>
                  <a:t>층들의 학습에 </a:t>
                </a:r>
                <a:r>
                  <a:rPr lang="ko-KR" altLang="en-US" dirty="0" smtClean="0"/>
                  <a:t>의해 </a:t>
                </a:r>
                <a:r>
                  <a:rPr lang="ko-KR" altLang="en-US" dirty="0"/>
                  <a:t>이들 층의 가중치가 바뀌게 되면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현재 층에 전달되는 데이터의 분포가 현재 층이 </a:t>
                </a:r>
                <a:r>
                  <a:rPr lang="ko-KR" altLang="en-US" dirty="0" smtClean="0"/>
                  <a:t>학습했던 </a:t>
                </a:r>
                <a:r>
                  <a:rPr lang="ko-KR" altLang="en-US" dirty="0"/>
                  <a:t>시점의 분포와 </a:t>
                </a:r>
                <a:r>
                  <a:rPr lang="ko-KR" altLang="en-US" dirty="0" smtClean="0"/>
                  <a:t>차이 발생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 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학습 속도 저하 </a:t>
                </a:r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1"/>
                <a:endParaRPr lang="en-US" altLang="ko-KR" b="1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ko-KR" altLang="en-US" b="1" dirty="0" smtClean="0">
                    <a:sym typeface="Wingdings" panose="05000000000000000000" pitchFamily="2" charset="2"/>
                  </a:rPr>
                  <a:t>배치 정규화 </a:t>
                </a:r>
                <a:endParaRPr lang="en-US" altLang="ko-KR" b="1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ko-KR" altLang="en-US" dirty="0"/>
                  <a:t>신경망의 각 층에서 미니배치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ko-KR" altLang="en-US" dirty="0" smtClean="0"/>
                  <a:t>의 </a:t>
                </a:r>
                <a:r>
                  <a:rPr lang="ko-KR" altLang="en-US" dirty="0"/>
                  <a:t>각 데이터에 가중치 연산을 적용한 결과인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의 </a:t>
                </a:r>
                <a:r>
                  <a:rPr lang="ko-KR" altLang="en-US" dirty="0"/>
                  <a:t>분포를 정규화하는 </a:t>
                </a:r>
                <a:r>
                  <a:rPr lang="ko-KR" altLang="en-US" dirty="0" smtClean="0"/>
                  <a:t>것</a:t>
                </a:r>
                <a:endParaRPr lang="en-US" altLang="ko-KR" dirty="0" smtClean="0"/>
              </a:p>
              <a:p>
                <a:pPr marL="1714500" lvl="3" indent="-342900">
                  <a:buFont typeface="+mj-lt"/>
                  <a:buAutoNum type="arabicPeriod"/>
                </a:pP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의 </a:t>
                </a:r>
                <a:r>
                  <a:rPr lang="ko-KR" altLang="en-US" dirty="0"/>
                  <a:t>평균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ko-KR" altLang="en-US" dirty="0" smtClean="0"/>
                  <a:t>가 </a:t>
                </a:r>
                <a:r>
                  <a:rPr lang="en-US" altLang="ko-KR" b="1" dirty="0"/>
                  <a:t>0</a:t>
                </a:r>
                <a:r>
                  <a:rPr lang="ko-KR" altLang="en-US" dirty="0"/>
                  <a:t>이 되고 표준편차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ko-KR" altLang="en-US" dirty="0"/>
                  <a:t>는 </a:t>
                </a:r>
                <a:r>
                  <a:rPr lang="en-US" altLang="ko-KR" b="1" dirty="0" smtClean="0"/>
                  <a:t>I</a:t>
                </a:r>
                <a:r>
                  <a:rPr lang="ko-KR" altLang="en-US" dirty="0" smtClean="0"/>
                  <a:t>가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되도록 변환 </a:t>
                </a:r>
                <a:endParaRPr lang="en-US" altLang="ko-KR" dirty="0" smtClean="0"/>
              </a:p>
              <a:p>
                <a:pPr marL="1714500" lvl="3" indent="-342900">
                  <a:buFont typeface="+mj-lt"/>
                  <a:buAutoNum type="arabicPeriod"/>
                </a:pPr>
                <a:r>
                  <a:rPr lang="ko-KR" altLang="en-US" dirty="0" smtClean="0"/>
                  <a:t> 크기조정</a:t>
                </a:r>
                <a:r>
                  <a:rPr lang="en-US" altLang="ko-KR" dirty="0" smtClean="0"/>
                  <a:t>(scaling) </a:t>
                </a:r>
                <a:r>
                  <a:rPr lang="ko-KR" altLang="en-US" dirty="0" err="1" smtClean="0"/>
                  <a:t>파라미터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dirty="0" smtClean="0"/>
                  <a:t>와 이동</a:t>
                </a:r>
                <a:r>
                  <a:rPr lang="en-US" altLang="ko-KR" dirty="0" smtClean="0"/>
                  <a:t>(shift) </a:t>
                </a:r>
                <a:r>
                  <a:rPr lang="ko-KR" altLang="en-US" dirty="0" err="1"/>
                  <a:t>파라미터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dirty="0" smtClean="0"/>
                  <a:t> 적용 </a:t>
                </a:r>
                <a:endParaRPr lang="ko-KR" altLang="en-US" dirty="0"/>
              </a:p>
              <a:p>
                <a:pPr marL="1714500" lvl="3" indent="-342900">
                  <a:buFont typeface="+mj-lt"/>
                  <a:buAutoNum type="arabicPeriod"/>
                </a:pPr>
                <a:r>
                  <a:rPr lang="ko-KR" altLang="en-US" dirty="0" smtClean="0"/>
                  <a:t> 변환된 </a:t>
                </a:r>
                <a:r>
                  <a:rPr lang="ko-KR" altLang="en-US" dirty="0"/>
                  <a:t>데이터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 생성</a:t>
                </a:r>
                <a:r>
                  <a:rPr lang="en-US" altLang="ko-KR" dirty="0" smtClean="0"/>
                  <a:t> 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67" t="-572" r="-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96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과적합 문제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b="1" dirty="0" smtClean="0"/>
                  <a:t>배치 정규화</a:t>
                </a:r>
                <a:r>
                  <a:rPr lang="en-US" altLang="ko-KR" b="1" dirty="0" smtClean="0"/>
                  <a:t>(Batch normalization) </a:t>
                </a:r>
                <a:r>
                  <a:rPr lang="ko-KR" altLang="en-US" b="1" dirty="0" smtClean="0"/>
                  <a:t>기법 </a:t>
                </a:r>
                <a:r>
                  <a:rPr lang="en-US" altLang="ko-KR" b="1" dirty="0" smtClean="0"/>
                  <a:t> </a:t>
                </a:r>
                <a:endParaRPr lang="en-US" altLang="ko-KR" b="1" dirty="0"/>
              </a:p>
              <a:p>
                <a:pPr lvl="2"/>
                <a:endParaRPr lang="en-US" altLang="ko-KR" dirty="0" smtClean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 smtClean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가</a:t>
                </a:r>
                <a14:m>
                  <m:oMath xmlns:m="http://schemas.openxmlformats.org/officeDocument/2006/math">
                    <m:r>
                      <a:rPr lang="ko-KR" altLang="en-US" b="0" i="1" dirty="0">
                        <a:latin typeface="Cambria Math" panose="02040503050406030204" pitchFamily="18" charset="0"/>
                      </a:rPr>
                      <m:t>중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치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연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산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결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과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미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니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배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치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배치 정규화 적용 결과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dirty="0"/>
              </a:p>
              <a:p>
                <a:pPr lvl="2"/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67" t="-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그림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558" y="1805178"/>
            <a:ext cx="7557025" cy="120983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8353" y="4044927"/>
            <a:ext cx="3570379" cy="250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4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5.1 </a:t>
            </a:r>
            <a:r>
              <a:rPr lang="ko-KR" altLang="en-US" dirty="0" err="1" smtClean="0"/>
              <a:t>딥러닝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3000" y="1196752"/>
            <a:ext cx="7543800" cy="532859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2400" b="1" dirty="0" smtClean="0">
                <a:latin typeface="+mn-ea"/>
              </a:rPr>
              <a:t>5.1.1 </a:t>
            </a:r>
            <a:r>
              <a:rPr lang="ko-KR" altLang="en-US" sz="2400" b="1" dirty="0" smtClean="0">
                <a:latin typeface="+mn-ea"/>
              </a:rPr>
              <a:t>기울기 소멸 문제</a:t>
            </a:r>
            <a:endParaRPr lang="en-US" altLang="ko-KR" sz="2400" b="1" dirty="0" smtClean="0">
              <a:latin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b="1" dirty="0" smtClean="0">
                <a:latin typeface="+mn-ea"/>
              </a:rPr>
              <a:t>5.1.2 </a:t>
            </a:r>
            <a:r>
              <a:rPr lang="ko-KR" altLang="en-US" sz="2400" b="1" dirty="0" err="1" smtClean="0">
                <a:latin typeface="+mn-ea"/>
              </a:rPr>
              <a:t>기중치</a:t>
            </a:r>
            <a:r>
              <a:rPr lang="ko-KR" altLang="en-US" sz="2400" b="1" dirty="0" smtClean="0">
                <a:latin typeface="+mn-ea"/>
              </a:rPr>
              <a:t> 초기화</a:t>
            </a:r>
            <a:endParaRPr lang="en-US" altLang="ko-KR" sz="2400" b="1" dirty="0" smtClean="0">
              <a:latin typeface="+mn-ea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b="1" dirty="0" smtClean="0">
                <a:latin typeface="+mn-ea"/>
              </a:rPr>
              <a:t>5.1.3 </a:t>
            </a:r>
            <a:r>
              <a:rPr lang="ko-KR" altLang="en-US" sz="2400" b="1" dirty="0" smtClean="0">
                <a:latin typeface="+mn-ea"/>
              </a:rPr>
              <a:t>과적합 문제 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89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indico.io/blog/wp-content/uploads/2015/08/googlen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797425"/>
            <a:ext cx="7354888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 smtClean="0"/>
              <a:t>5.1 </a:t>
            </a:r>
            <a:r>
              <a:rPr lang="ko-KR" altLang="en-US" dirty="0" err="1" smtClean="0"/>
              <a:t>딥러닝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b="1" dirty="0" err="1" smtClean="0">
                <a:solidFill>
                  <a:srgbClr val="0000FF"/>
                </a:solidFill>
              </a:rPr>
              <a:t>딥러닝</a:t>
            </a:r>
            <a:r>
              <a:rPr lang="en-US" altLang="ko-KR" dirty="0" smtClean="0"/>
              <a:t>(deep learning, </a:t>
            </a:r>
            <a:r>
              <a:rPr lang="ko-KR" altLang="en-US" b="1" dirty="0" smtClean="0">
                <a:solidFill>
                  <a:srgbClr val="0000FF"/>
                </a:solidFill>
              </a:rPr>
              <a:t>심층학습</a:t>
            </a:r>
            <a:r>
              <a:rPr lang="en-US" altLang="ko-KR" b="1" dirty="0" smtClean="0"/>
              <a:t>,</a:t>
            </a:r>
            <a:r>
              <a:rPr lang="ko-KR" altLang="en-US" b="1" dirty="0"/>
              <a:t> 깊은 학습</a:t>
            </a:r>
            <a:r>
              <a:rPr lang="en-US" altLang="ko-KR" b="1" dirty="0"/>
              <a:t>, </a:t>
            </a:r>
            <a:r>
              <a:rPr lang="ko-KR" altLang="en-US" b="1" dirty="0" smtClean="0"/>
              <a:t>심화학습</a:t>
            </a:r>
            <a:r>
              <a:rPr lang="en-US" altLang="ko-KR" dirty="0" smtClean="0"/>
              <a:t>)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b="1" dirty="0" smtClean="0"/>
              <a:t>일반 신경망 </a:t>
            </a:r>
            <a:endParaRPr lang="en-US" altLang="ko-KR" b="1" dirty="0" smtClean="0"/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b="1" dirty="0" smtClean="0"/>
              <a:t>소수의 </a:t>
            </a:r>
            <a:r>
              <a:rPr lang="ko-KR" altLang="en-US" b="1" dirty="0" err="1" smtClean="0"/>
              <a:t>은닉층</a:t>
            </a:r>
            <a:r>
              <a:rPr lang="ko-KR" altLang="en-US" b="1" dirty="0" smtClean="0"/>
              <a:t> 포함 </a:t>
            </a:r>
            <a:endParaRPr lang="en-US" altLang="ko-KR" b="1" dirty="0" smtClean="0"/>
          </a:p>
          <a:p>
            <a:pPr lvl="2" fontAlgn="auto">
              <a:spcAft>
                <a:spcPts val="0"/>
              </a:spcAft>
              <a:defRPr/>
            </a:pPr>
            <a:endParaRPr lang="en-US" altLang="ko-KR" b="1" dirty="0"/>
          </a:p>
          <a:p>
            <a:pPr lvl="2" fontAlgn="auto">
              <a:spcAft>
                <a:spcPts val="0"/>
              </a:spcAft>
              <a:defRPr/>
            </a:pPr>
            <a:endParaRPr lang="en-US" altLang="ko-KR" b="1" dirty="0"/>
          </a:p>
          <a:p>
            <a:pPr marL="914400" lvl="2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ko-KR" b="1" dirty="0" smtClean="0"/>
          </a:p>
          <a:p>
            <a:pPr marL="914400" lvl="2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ko-KR" altLang="en-US" b="1" dirty="0" smtClean="0"/>
              <a:t> </a:t>
            </a:r>
            <a:r>
              <a:rPr lang="en-US" altLang="ko-KR" b="1" dirty="0" smtClean="0"/>
              <a:t> </a:t>
            </a:r>
          </a:p>
          <a:p>
            <a:pPr marL="914400" lvl="2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ko-KR" dirty="0" smtClean="0"/>
          </a:p>
          <a:p>
            <a:pPr marL="914400" lvl="2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ko-KR" dirty="0"/>
          </a:p>
          <a:p>
            <a:pPr lvl="1" fontAlgn="auto">
              <a:spcAft>
                <a:spcPts val="0"/>
              </a:spcAft>
              <a:defRPr/>
            </a:pPr>
            <a:endParaRPr lang="en-US" altLang="ko-KR" b="1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b="1" dirty="0" err="1" smtClean="0"/>
              <a:t>딥러닝</a:t>
            </a:r>
            <a:r>
              <a:rPr lang="ko-KR" altLang="en-US" b="1" dirty="0" smtClean="0"/>
              <a:t> 신경망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심층 신경망</a:t>
            </a:r>
            <a:r>
              <a:rPr lang="en-US" altLang="ko-KR" b="1" dirty="0" smtClean="0"/>
              <a:t>, deep neural network) 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b="1" dirty="0" smtClean="0"/>
              <a:t>다수의 </a:t>
            </a:r>
            <a:r>
              <a:rPr lang="ko-KR" altLang="en-US" b="1" dirty="0" err="1" smtClean="0"/>
              <a:t>은닉층</a:t>
            </a:r>
            <a:r>
              <a:rPr lang="ko-KR" altLang="en-US" b="1" dirty="0" smtClean="0"/>
              <a:t> 포함</a:t>
            </a:r>
            <a:endParaRPr lang="en-US" altLang="ko-KR" b="1" dirty="0" smtClean="0"/>
          </a:p>
          <a:p>
            <a:pPr marL="914400" lvl="2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  <p:sp>
        <p:nvSpPr>
          <p:cNvPr id="1105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110598" name="TextBox 6"/>
          <p:cNvSpPr txBox="1">
            <a:spLocks noChangeArrowheads="1"/>
          </p:cNvSpPr>
          <p:nvPr/>
        </p:nvSpPr>
        <p:spPr bwMode="auto">
          <a:xfrm>
            <a:off x="7380288" y="6565900"/>
            <a:ext cx="16557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lang="ko-KR" altLang="en-US" sz="1000"/>
              <a:t>출전</a:t>
            </a:r>
            <a:r>
              <a:rPr lang="en-US" altLang="ko-KR" sz="1000"/>
              <a:t>: googLeNet (google)</a:t>
            </a:r>
            <a:endParaRPr lang="en-US" altLang="en-US" sz="1000"/>
          </a:p>
        </p:txBody>
      </p:sp>
      <p:pic>
        <p:nvPicPr>
          <p:cNvPr id="110599" name="_x202375296" descr="EMB000013f864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349500"/>
            <a:ext cx="273685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 err="1" smtClean="0"/>
              <a:t>딥러닝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/>
          <a:lstStyle/>
          <a:p>
            <a:r>
              <a:rPr lang="ko-KR" altLang="en-US" b="1" dirty="0" smtClean="0"/>
              <a:t>일반 신경망과 </a:t>
            </a:r>
            <a:r>
              <a:rPr lang="ko-KR" altLang="en-US" b="1" dirty="0" err="1" smtClean="0"/>
              <a:t>딥러닝</a:t>
            </a:r>
            <a:r>
              <a:rPr lang="ko-KR" altLang="en-US" b="1" dirty="0" smtClean="0"/>
              <a:t> 신경망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일반 신경망 모델 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원시 데이터</a:t>
            </a:r>
            <a:r>
              <a:rPr lang="en-US" altLang="ko-KR" dirty="0" smtClean="0"/>
              <a:t>(original data)</a:t>
            </a:r>
            <a:r>
              <a:rPr lang="ko-KR" altLang="en-US" dirty="0" smtClean="0"/>
              <a:t>에서 직접 특징</a:t>
            </a:r>
            <a:r>
              <a:rPr lang="en-US" altLang="ko-KR" dirty="0" smtClean="0"/>
              <a:t>(</a:t>
            </a:r>
            <a:r>
              <a:rPr lang="en-US" altLang="ko-KR" b="1" dirty="0" smtClean="0"/>
              <a:t>handcrafted feature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추출해서 만든 </a:t>
            </a:r>
            <a:r>
              <a:rPr lang="ko-KR" altLang="en-US" b="1" dirty="0" smtClean="0"/>
              <a:t>특징 벡터</a:t>
            </a:r>
            <a:r>
              <a:rPr lang="en-US" altLang="ko-KR" dirty="0" smtClean="0"/>
              <a:t>(feature vector)</a:t>
            </a:r>
            <a:r>
              <a:rPr lang="ko-KR" altLang="en-US" dirty="0" smtClean="0"/>
              <a:t>를 입력으로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특징 벡터들의 품질에 영향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b="1" dirty="0" err="1" smtClean="0"/>
              <a:t>딥러닝</a:t>
            </a:r>
            <a:r>
              <a:rPr lang="ko-KR" altLang="en-US" b="1" dirty="0" smtClean="0"/>
              <a:t> 신경망 </a:t>
            </a:r>
            <a:endParaRPr lang="en-US" altLang="ko-KR" b="1" dirty="0" smtClean="0"/>
          </a:p>
          <a:p>
            <a:pPr lvl="2"/>
            <a:r>
              <a:rPr lang="ko-KR" altLang="en-US" b="1" dirty="0" err="1" smtClean="0"/>
              <a:t>특징추출</a:t>
            </a:r>
            <a:r>
              <a:rPr lang="ko-KR" altLang="en-US" dirty="0" err="1" smtClean="0"/>
              <a:t>과</a:t>
            </a:r>
            <a:r>
              <a:rPr lang="ko-KR" altLang="en-US" b="1" dirty="0" smtClean="0"/>
              <a:t> 학습</a:t>
            </a:r>
            <a:r>
              <a:rPr lang="ko-KR" altLang="en-US" dirty="0" smtClean="0"/>
              <a:t>을 함께 수행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데이터로부터 </a:t>
            </a:r>
            <a:r>
              <a:rPr lang="ko-KR" altLang="en-US" b="1" dirty="0" smtClean="0"/>
              <a:t>효과적인 특징</a:t>
            </a:r>
            <a:r>
              <a:rPr lang="ko-KR" altLang="en-US" dirty="0" smtClean="0"/>
              <a:t>을 학습을 통해 추출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우수한 성능 </a:t>
            </a:r>
            <a:r>
              <a:rPr lang="ko-KR" altLang="en-US" dirty="0" smtClean="0"/>
              <a:t>  </a:t>
            </a:r>
            <a:r>
              <a:rPr lang="en-US" altLang="ko-KR" dirty="0" smtClean="0"/>
              <a:t>  </a:t>
            </a:r>
            <a:r>
              <a:rPr lang="en-US" altLang="ko-KR" b="1" dirty="0" smtClean="0"/>
              <a:t>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endParaRPr lang="ko-KR" altLang="en-US" dirty="0" smtClean="0"/>
          </a:p>
        </p:txBody>
      </p:sp>
      <p:sp>
        <p:nvSpPr>
          <p:cNvPr id="1136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76600" y="3068638"/>
            <a:ext cx="1295400" cy="7921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dirty="0">
                <a:solidFill>
                  <a:srgbClr val="FF0000"/>
                </a:solidFill>
              </a:rPr>
              <a:t>특징추출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특징벡터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48263" y="3068638"/>
            <a:ext cx="1295400" cy="7921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dirty="0">
                <a:solidFill>
                  <a:srgbClr val="FF0000"/>
                </a:solidFill>
              </a:rPr>
              <a:t>신경망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643438" y="3321050"/>
            <a:ext cx="433387" cy="287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오른쪽 화살표 10"/>
          <p:cNvSpPr/>
          <p:nvPr/>
        </p:nvSpPr>
        <p:spPr>
          <a:xfrm>
            <a:off x="6516688" y="3321050"/>
            <a:ext cx="431800" cy="287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3673" name="TextBox 9"/>
          <p:cNvSpPr txBox="1">
            <a:spLocks noChangeArrowheads="1"/>
          </p:cNvSpPr>
          <p:nvPr/>
        </p:nvSpPr>
        <p:spPr bwMode="auto">
          <a:xfrm>
            <a:off x="7092950" y="3279775"/>
            <a:ext cx="5437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400">
                <a:solidFill>
                  <a:srgbClr val="0000FF"/>
                </a:solidFill>
              </a:rPr>
              <a:t>출력</a:t>
            </a:r>
            <a:endParaRPr lang="en-US" altLang="en-US" sz="1400">
              <a:solidFill>
                <a:srgbClr val="0000FF"/>
              </a:solidFill>
            </a:endParaRPr>
          </a:p>
        </p:txBody>
      </p:sp>
      <p:sp>
        <p:nvSpPr>
          <p:cNvPr id="113674" name="직사각형 11"/>
          <p:cNvSpPr>
            <a:spLocks noChangeArrowheads="1"/>
          </p:cNvSpPr>
          <p:nvPr/>
        </p:nvSpPr>
        <p:spPr bwMode="auto">
          <a:xfrm>
            <a:off x="1532101" y="3279775"/>
            <a:ext cx="10823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/>
            <a:r>
              <a:rPr lang="ko-KR" altLang="en-US" sz="1400" b="1" dirty="0">
                <a:solidFill>
                  <a:srgbClr val="0000FF"/>
                </a:solidFill>
              </a:rPr>
              <a:t>원시데이터</a:t>
            </a:r>
            <a:endParaRPr lang="en-US" altLang="en-US" sz="1400" b="1" dirty="0">
              <a:solidFill>
                <a:srgbClr val="0000FF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2771775" y="3321050"/>
            <a:ext cx="431800" cy="287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직사각형 15"/>
          <p:cNvSpPr/>
          <p:nvPr/>
        </p:nvSpPr>
        <p:spPr>
          <a:xfrm>
            <a:off x="3232150" y="5445125"/>
            <a:ext cx="3168650" cy="7921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dirty="0" err="1" smtClean="0">
                <a:solidFill>
                  <a:srgbClr val="FF0000"/>
                </a:solidFill>
              </a:rPr>
              <a:t>딥러닝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</a:rPr>
              <a:t>신경망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>
                <a:solidFill>
                  <a:srgbClr val="FF0000"/>
                </a:solidFill>
              </a:rPr>
              <a:t>(Deep Neural Network)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472238" y="5697538"/>
            <a:ext cx="431800" cy="287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048500" y="5656263"/>
            <a:ext cx="5437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400">
                <a:solidFill>
                  <a:srgbClr val="0000FF"/>
                </a:solidFill>
              </a:rPr>
              <a:t>출력</a:t>
            </a:r>
            <a:endParaRPr lang="en-US" altLang="en-US" sz="1400">
              <a:solidFill>
                <a:srgbClr val="0000FF"/>
              </a:solidFill>
            </a:endParaRPr>
          </a:p>
        </p:txBody>
      </p:sp>
      <p:sp>
        <p:nvSpPr>
          <p:cNvPr id="20" name="직사각형 19"/>
          <p:cNvSpPr>
            <a:spLocks noChangeArrowheads="1"/>
          </p:cNvSpPr>
          <p:nvPr/>
        </p:nvSpPr>
        <p:spPr bwMode="auto">
          <a:xfrm>
            <a:off x="1488445" y="5656263"/>
            <a:ext cx="10823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/>
            <a:r>
              <a:rPr lang="ko-KR" altLang="en-US" sz="1400" b="1">
                <a:solidFill>
                  <a:srgbClr val="0000FF"/>
                </a:solidFill>
              </a:rPr>
              <a:t>원시데이터</a:t>
            </a:r>
            <a:endParaRPr lang="en-US" altLang="en-US" sz="1400" b="1">
              <a:solidFill>
                <a:srgbClr val="0000FF"/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2728913" y="5697538"/>
            <a:ext cx="431800" cy="287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/>
      <p:bldP spid="20" grpId="0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 smtClean="0"/>
              <a:t>5.1.1 </a:t>
            </a:r>
            <a:r>
              <a:rPr lang="ko-KR" altLang="en-US" dirty="0"/>
              <a:t>기울기 소멸 문제</a:t>
            </a:r>
            <a:endParaRPr lang="en-US" dirty="0"/>
          </a:p>
        </p:txBody>
      </p:sp>
      <p:sp>
        <p:nvSpPr>
          <p:cNvPr id="111620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/>
          <a:lstStyle/>
          <a:p>
            <a:r>
              <a:rPr lang="ko-KR" altLang="en-US" b="1" dirty="0"/>
              <a:t>기울기 소멸 </a:t>
            </a:r>
            <a:r>
              <a:rPr lang="ko-KR" altLang="en-US" b="1" dirty="0" smtClean="0"/>
              <a:t>문제</a:t>
            </a:r>
            <a:r>
              <a:rPr lang="en-US" altLang="ko-KR" dirty="0" smtClean="0"/>
              <a:t>(</a:t>
            </a:r>
            <a:r>
              <a:rPr lang="en-US" altLang="ko-KR" b="1" dirty="0" smtClean="0"/>
              <a:t>Vanishing </a:t>
            </a:r>
            <a:r>
              <a:rPr lang="en-US" altLang="ko-KR" b="1" dirty="0" smtClean="0"/>
              <a:t>gradient </a:t>
            </a:r>
            <a:r>
              <a:rPr lang="en-US" altLang="ko-KR" b="1" dirty="0" smtClean="0"/>
              <a:t>problem) </a:t>
            </a:r>
            <a:endParaRPr lang="en-US" altLang="ko-KR" b="1" dirty="0" smtClean="0"/>
          </a:p>
          <a:p>
            <a:pPr lvl="1"/>
            <a:r>
              <a:rPr lang="ko-KR" altLang="en-US" dirty="0" err="1"/>
              <a:t>은닉층이</a:t>
            </a:r>
            <a:r>
              <a:rPr lang="ko-KR" altLang="en-US" dirty="0"/>
              <a:t> 많은 다층 </a:t>
            </a:r>
            <a:r>
              <a:rPr lang="ko-KR" altLang="en-US" dirty="0" err="1"/>
              <a:t>퍼셉트론에서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출력층에서</a:t>
            </a:r>
            <a:r>
              <a:rPr lang="ko-KR" altLang="en-US" dirty="0"/>
              <a:t> 아래 층으로 갈 수록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전달되는 오차가 크게 줄어들어</a:t>
            </a:r>
            <a:r>
              <a:rPr lang="en-US" altLang="ko-KR" dirty="0"/>
              <a:t>,</a:t>
            </a:r>
            <a:r>
              <a:rPr lang="ko-KR" altLang="en-US" dirty="0"/>
              <a:t> 학습이 되지 않는 현상 </a:t>
            </a:r>
            <a:endParaRPr lang="en-US" altLang="en-US" dirty="0">
              <a:ea typeface="맑은 고딕" pitchFamily="50" charset="-127"/>
            </a:endParaRPr>
          </a:p>
          <a:p>
            <a:endParaRPr lang="en-US" altLang="en-US" dirty="0" smtClean="0"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23902384" descr="EMB000006e05c3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14" y="2693247"/>
            <a:ext cx="4659907" cy="249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908461" y="3869422"/>
            <a:ext cx="4752975" cy="2619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96" y="6120783"/>
            <a:ext cx="5271247" cy="5211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760" y="5378946"/>
            <a:ext cx="1866900" cy="561975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6173780" y="2940127"/>
            <a:ext cx="2674491" cy="1543140"/>
            <a:chOff x="6173780" y="2940127"/>
            <a:chExt cx="2674491" cy="154314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73780" y="2940127"/>
              <a:ext cx="2633175" cy="129286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007703" y="4175490"/>
              <a:ext cx="1840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 smtClean="0"/>
                <a:t>시그모이드</a:t>
              </a:r>
              <a:r>
                <a:rPr lang="en-US" altLang="ko-KR" sz="1400" dirty="0" smtClean="0"/>
                <a:t>(sigmoid)</a:t>
              </a:r>
              <a:endParaRPr lang="ko-KR" altLang="en-US" sz="14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344155" y="5008970"/>
            <a:ext cx="2589261" cy="1737251"/>
            <a:chOff x="6344155" y="5008970"/>
            <a:chExt cx="2589261" cy="1737251"/>
          </a:xfrm>
        </p:grpSpPr>
        <p:pic>
          <p:nvPicPr>
            <p:cNvPr id="8" name="_x477438352" descr="EMB00000aac5bb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4155" y="5008970"/>
              <a:ext cx="2589261" cy="14276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548866" y="6438444"/>
              <a:ext cx="2349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 smtClean="0"/>
                <a:t>쌍곡</a:t>
              </a:r>
              <a:r>
                <a:rPr lang="ko-KR" altLang="en-US" sz="1400" dirty="0" smtClean="0"/>
                <a:t> 탄젠트</a:t>
              </a:r>
              <a:r>
                <a:rPr lang="en-US" altLang="ko-KR" sz="1400" dirty="0" smtClean="0"/>
                <a:t>(</a:t>
              </a:r>
              <a:r>
                <a:rPr lang="en-US" altLang="ko-KR" sz="1400" dirty="0" err="1" smtClean="0"/>
                <a:t>hypertangent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958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기울기 소멸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686800" cy="5328592"/>
          </a:xfrm>
        </p:spPr>
        <p:txBody>
          <a:bodyPr/>
          <a:lstStyle/>
          <a:p>
            <a:r>
              <a:rPr lang="ko-KR" altLang="en-US" b="1" dirty="0"/>
              <a:t>기울기 소멸 </a:t>
            </a:r>
            <a:r>
              <a:rPr lang="ko-KR" altLang="en-US" b="1" dirty="0" smtClean="0"/>
              <a:t>문제 완화 </a:t>
            </a:r>
            <a:r>
              <a:rPr lang="en-US" altLang="ko-KR" dirty="0" smtClean="0"/>
              <a:t>	</a:t>
            </a:r>
          </a:p>
          <a:p>
            <a:pPr lvl="1"/>
            <a:r>
              <a:rPr lang="ko-KR" altLang="en-US" dirty="0" err="1" smtClean="0"/>
              <a:t>시그모이드나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쌍곡</a:t>
            </a:r>
            <a:r>
              <a:rPr lang="ko-KR" altLang="en-US" dirty="0" smtClean="0"/>
              <a:t> 탄젠트 대신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ReLU</a:t>
            </a:r>
            <a:r>
              <a:rPr lang="en-US" altLang="ko-KR" b="1" dirty="0" smtClean="0"/>
              <a:t>(Rectified Linear Unit) </a:t>
            </a:r>
            <a:r>
              <a:rPr lang="ko-KR" altLang="en-US" dirty="0" smtClean="0"/>
              <a:t>함수 사용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798" y="3818036"/>
            <a:ext cx="5098729" cy="3039964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637906" y="2201952"/>
            <a:ext cx="6863862" cy="1299784"/>
            <a:chOff x="1384246" y="5475087"/>
            <a:chExt cx="6863862" cy="129978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7144" y="5540384"/>
              <a:ext cx="2630964" cy="123448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84246" y="5475087"/>
              <a:ext cx="2633175" cy="1292865"/>
            </a:xfrm>
            <a:prstGeom prst="rect">
              <a:avLst/>
            </a:prstGeom>
          </p:spPr>
        </p:pic>
        <p:sp>
          <p:nvSpPr>
            <p:cNvPr id="7" name="오른쪽 화살표 6"/>
            <p:cNvSpPr/>
            <p:nvPr/>
          </p:nvSpPr>
          <p:spPr>
            <a:xfrm>
              <a:off x="4830166" y="5993772"/>
              <a:ext cx="484094" cy="2554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812541" y="2043805"/>
            <a:ext cx="5790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err="1"/>
              <a:t>ReLU</a:t>
            </a:r>
            <a:r>
              <a:rPr lang="en-US" altLang="ko-KR" sz="1100" b="1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16437" y="5787736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/>
              <a:t>시그모이드</a:t>
            </a:r>
            <a:r>
              <a:rPr lang="ko-KR" altLang="en-US" sz="1600" b="1" dirty="0" smtClean="0"/>
              <a:t> 사용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833756" y="4433454"/>
            <a:ext cx="1160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/>
              <a:t>ReLU</a:t>
            </a:r>
            <a:r>
              <a:rPr lang="ko-KR" altLang="en-US" sz="1600" b="1" dirty="0" smtClean="0"/>
              <a:t> 사용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9262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기울기 소멸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 smtClean="0"/>
              <a:t>ReLU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함수 사용과 함수 근사 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함수를 부분적인 평면 타일들로 근사</a:t>
            </a:r>
            <a:r>
              <a:rPr lang="en-US" altLang="ko-KR" dirty="0" smtClean="0"/>
              <a:t>(approximate)</a:t>
            </a:r>
            <a:r>
              <a:rPr lang="ko-KR" altLang="en-US" dirty="0" smtClean="0"/>
              <a:t>하는 형태   </a:t>
            </a:r>
            <a:endParaRPr lang="en-US" altLang="ko-KR" dirty="0"/>
          </a:p>
          <a:p>
            <a:pPr lvl="1"/>
            <a:r>
              <a:rPr lang="ko-KR" altLang="en-US" dirty="0" smtClean="0"/>
              <a:t>출력이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이상인 것들에 의해 계산되는 결과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입력의 선형변환</a:t>
            </a:r>
            <a:r>
              <a:rPr lang="en-US" altLang="ko-KR" dirty="0" smtClean="0"/>
              <a:t>(</a:t>
            </a:r>
            <a:r>
              <a:rPr lang="ko-KR" altLang="en-US" dirty="0" smtClean="0"/>
              <a:t>입력과 가중치 행렬의 곱으로 표현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결과 </a:t>
            </a:r>
            <a:endParaRPr lang="ko-KR" altLang="en-US" dirty="0"/>
          </a:p>
        </p:txBody>
      </p:sp>
      <p:pic>
        <p:nvPicPr>
          <p:cNvPr id="4" name="_x477437792" descr="EMB00000aac5bb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922" y="3348080"/>
            <a:ext cx="6395034" cy="262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78" y="2908285"/>
            <a:ext cx="2943225" cy="333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174" y="2911615"/>
            <a:ext cx="28194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0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기울기 소멸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 smtClean="0"/>
              <a:t>ReLU</a:t>
            </a:r>
            <a:r>
              <a:rPr lang="ko-KR" altLang="en-US" b="1" dirty="0" smtClean="0"/>
              <a:t>와 변형된 형태 </a:t>
            </a:r>
            <a:r>
              <a:rPr lang="en-US" altLang="ko-KR" b="1" dirty="0" smtClean="0"/>
              <a:t>  </a:t>
            </a:r>
            <a:endParaRPr lang="en-US" altLang="ko-KR" b="1" dirty="0" smtClean="0"/>
          </a:p>
          <a:p>
            <a:pPr lvl="1"/>
            <a:r>
              <a:rPr lang="en-US" altLang="ko-KR" b="1" dirty="0" err="1" smtClean="0"/>
              <a:t>ReLU</a:t>
            </a:r>
            <a:endParaRPr lang="en-US" altLang="ko-KR" b="1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b="1" dirty="0" smtClean="0"/>
              <a:t>누수 </a:t>
            </a:r>
            <a:r>
              <a:rPr lang="en-US" altLang="ko-KR" b="1" dirty="0" err="1" smtClean="0"/>
              <a:t>ReLU</a:t>
            </a:r>
            <a:r>
              <a:rPr lang="en-US" altLang="ko-KR" b="1" dirty="0" smtClean="0"/>
              <a:t>(Leaky </a:t>
            </a:r>
            <a:r>
              <a:rPr lang="en-US" altLang="ko-KR" b="1" dirty="0" err="1" smtClean="0"/>
              <a:t>ReLU</a:t>
            </a:r>
            <a:r>
              <a:rPr lang="en-US" altLang="ko-KR" b="1" dirty="0" smtClean="0"/>
              <a:t>)</a:t>
            </a:r>
            <a:endParaRPr lang="en-US" altLang="ko-KR" b="1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b="1" dirty="0" smtClean="0"/>
              <a:t>ELU </a:t>
            </a:r>
            <a:r>
              <a:rPr lang="en-US" altLang="ko-KR" b="1" dirty="0" smtClean="0"/>
              <a:t>(exponential Linear Unit)</a:t>
            </a:r>
            <a:endParaRPr lang="en-US" altLang="ko-KR" b="1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b="1" dirty="0" err="1" smtClean="0"/>
              <a:t>Maxout</a:t>
            </a:r>
            <a:r>
              <a:rPr lang="en-US" altLang="ko-KR" b="1" dirty="0" smtClean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b="1" dirty="0" err="1" smtClean="0"/>
              <a:t>P</a:t>
            </a:r>
            <a:r>
              <a:rPr lang="en-US" altLang="ko-KR" b="1" dirty="0" err="1" smtClean="0"/>
              <a:t>ReLU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parameteric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ReLU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417" y="3021682"/>
            <a:ext cx="1752600" cy="2952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142" y="3999488"/>
            <a:ext cx="2781300" cy="457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072" y="4957399"/>
            <a:ext cx="2466975" cy="419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0708" y="2376127"/>
            <a:ext cx="1532437" cy="9493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5632" y="3500346"/>
            <a:ext cx="1508996" cy="122777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2620" y="4821287"/>
            <a:ext cx="1129000" cy="9423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8114" y="1303794"/>
            <a:ext cx="1795696" cy="921387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1923628" y="6044943"/>
            <a:ext cx="1778689" cy="558636"/>
            <a:chOff x="1913237" y="6315106"/>
            <a:chExt cx="1778689" cy="558636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3237" y="6315106"/>
              <a:ext cx="1752600" cy="29527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981201" y="6596743"/>
              <a:ext cx="17107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ym typeface="Symbol" panose="05050102010706020507" pitchFamily="18" charset="2"/>
                </a:rPr>
                <a:t> </a:t>
              </a:r>
              <a:r>
                <a:rPr lang="en-US" altLang="ko-KR" sz="1200" dirty="0" smtClean="0">
                  <a:sym typeface="Symbol" panose="05050102010706020507" pitchFamily="18" charset="2"/>
                </a:rPr>
                <a:t>: </a:t>
              </a:r>
              <a:r>
                <a:rPr lang="ko-KR" altLang="en-US" sz="1200" dirty="0" smtClean="0">
                  <a:sym typeface="Symbol" panose="05050102010706020507" pitchFamily="18" charset="2"/>
                </a:rPr>
                <a:t>학습되는 </a:t>
              </a:r>
              <a:r>
                <a:rPr lang="ko-KR" altLang="en-US" sz="1200" dirty="0" err="1" smtClean="0">
                  <a:sym typeface="Symbol" panose="05050102010706020507" pitchFamily="18" charset="2"/>
                </a:rPr>
                <a:t>파라미터</a:t>
              </a:r>
              <a:endParaRPr lang="ko-KR" altLang="en-US" sz="1200" dirty="0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1062" y="5825523"/>
            <a:ext cx="1532437" cy="94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6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5.1.2 </a:t>
            </a:r>
            <a:r>
              <a:rPr lang="ko-KR" altLang="en-US" dirty="0"/>
              <a:t>가중치 초기화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b="1" dirty="0"/>
                  <a:t>가중치 최기화 </a:t>
                </a:r>
              </a:p>
              <a:p>
                <a:pPr lvl="1"/>
                <a:r>
                  <a:rPr lang="ko-KR" altLang="en-US" dirty="0" smtClean="0"/>
                  <a:t>신경망의 성능에 큰 영향을 주는 요소 </a:t>
                </a:r>
                <a:r>
                  <a:rPr lang="en-US" altLang="ko-KR" dirty="0" smtClean="0"/>
                  <a:t> 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보통 가중치의 초기값으로 </a:t>
                </a:r>
                <a:r>
                  <a:rPr lang="en-US" altLang="ko-KR" dirty="0" smtClean="0"/>
                  <a:t>0</a:t>
                </a:r>
                <a:r>
                  <a:rPr lang="ko-KR" altLang="en-US" dirty="0" smtClean="0"/>
                  <a:t>에 가까운 무작위 값 사용 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en-US" b="1" dirty="0" smtClean="0"/>
                  <a:t>개선된 가중치 초기화 방법 </a:t>
                </a:r>
                <a:endParaRPr lang="en-US" altLang="ko-KR" b="1" dirty="0" smtClean="0"/>
              </a:p>
              <a:p>
                <a:pPr lvl="1"/>
                <a:r>
                  <a:rPr lang="ko-KR" altLang="en-US" dirty="0" smtClean="0"/>
                  <a:t>각 </a:t>
                </a:r>
                <a:r>
                  <a:rPr lang="ko-KR" altLang="en-US" dirty="0" err="1" smtClean="0"/>
                  <a:t>노드의</a:t>
                </a:r>
                <a:r>
                  <a:rPr lang="ko-KR" altLang="en-US" dirty="0" smtClean="0"/>
                  <a:t> 입력 </a:t>
                </a:r>
                <a:r>
                  <a:rPr lang="ko-KR" altLang="en-US" dirty="0" err="1" smtClean="0"/>
                  <a:t>노드</a:t>
                </a:r>
                <a:r>
                  <a:rPr lang="ko-KR" altLang="en-US" dirty="0" smtClean="0"/>
                  <a:t> 개수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와 출력 </a:t>
                </a:r>
                <a:r>
                  <a:rPr lang="ko-KR" altLang="en-US" dirty="0" err="1" smtClean="0"/>
                  <a:t>노드의</a:t>
                </a:r>
                <a:r>
                  <a:rPr lang="ko-KR" altLang="en-US" dirty="0" smtClean="0"/>
                  <a:t> 개수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dirty="0" smtClean="0"/>
                  <a:t>를 사용하는 </a:t>
                </a:r>
                <a:r>
                  <a:rPr lang="ko-KR" altLang="en-US" dirty="0" smtClean="0"/>
                  <a:t>방법</a:t>
                </a:r>
                <a:endParaRPr lang="en-US" altLang="ko-KR" dirty="0" smtClean="0"/>
              </a:p>
              <a:p>
                <a:pPr lvl="2"/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균등 분포</a:t>
                </a:r>
                <a:endParaRPr lang="en-US" altLang="ko-KR" dirty="0" smtClean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sz="700" dirty="0" smtClean="0"/>
              </a:p>
              <a:p>
                <a:pPr lvl="2"/>
                <a:r>
                  <a:rPr lang="ko-KR" altLang="en-US" dirty="0" smtClean="0"/>
                  <a:t>제이비어</a:t>
                </a:r>
                <a:r>
                  <a:rPr lang="en-US" altLang="ko-KR" dirty="0" smtClean="0"/>
                  <a:t>(Xavier) </a:t>
                </a:r>
                <a:r>
                  <a:rPr lang="ko-KR" altLang="en-US" dirty="0" smtClean="0"/>
                  <a:t>초기화 </a:t>
                </a:r>
                <a:endParaRPr lang="en-US" altLang="ko-KR" dirty="0" smtClean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 smtClean="0"/>
              </a:p>
              <a:p>
                <a:pPr lvl="2"/>
                <a:endParaRPr lang="en-US" altLang="ko-KR" sz="1200" dirty="0" smtClean="0"/>
              </a:p>
              <a:p>
                <a:pPr lvl="2"/>
                <a:r>
                  <a:rPr lang="ko-KR" altLang="en-US" dirty="0" smtClean="0"/>
                  <a:t>허</a:t>
                </a:r>
                <a:r>
                  <a:rPr lang="en-US" altLang="ko-KR" dirty="0" smtClean="0"/>
                  <a:t>(He) </a:t>
                </a:r>
                <a:r>
                  <a:rPr lang="ko-KR" altLang="en-US" dirty="0" smtClean="0"/>
                  <a:t>초기화      </a:t>
                </a:r>
                <a:endParaRPr lang="en-US" altLang="ko-KR" dirty="0" smtClean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67" t="-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087" y="3477400"/>
            <a:ext cx="3464039" cy="7181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4233" y="6030134"/>
            <a:ext cx="880222" cy="6512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2384" y="4794135"/>
            <a:ext cx="858753" cy="7013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/>
              <p:cNvSpPr/>
              <p:nvPr/>
            </p:nvSpPr>
            <p:spPr>
              <a:xfrm>
                <a:off x="5766424" y="4917006"/>
                <a:ext cx="24881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(0,1) </m:t>
                    </m:r>
                  </m:oMath>
                </a14:m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표준 정규분포</a:t>
                </a:r>
                <a:endParaRPr lang="ko-KR" altLang="en-US" dirty="0"/>
              </a:p>
            </p:txBody>
          </p:sp>
        </mc:Choice>
        <mc:Fallback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424" y="4917006"/>
                <a:ext cx="2488182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0000" r="-2206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그룹 34"/>
          <p:cNvGrpSpPr/>
          <p:nvPr/>
        </p:nvGrpSpPr>
        <p:grpSpPr>
          <a:xfrm>
            <a:off x="6465085" y="5777347"/>
            <a:ext cx="2308801" cy="976743"/>
            <a:chOff x="6215703" y="5486402"/>
            <a:chExt cx="2308801" cy="976743"/>
          </a:xfrm>
        </p:grpSpPr>
        <p:sp>
          <p:nvSpPr>
            <p:cNvPr id="7" name="타원 6"/>
            <p:cNvSpPr/>
            <p:nvPr/>
          </p:nvSpPr>
          <p:spPr>
            <a:xfrm>
              <a:off x="7055428" y="5756564"/>
              <a:ext cx="228600" cy="2182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>
              <a:stCxn id="7" idx="6"/>
            </p:cNvCxnSpPr>
            <p:nvPr/>
          </p:nvCxnSpPr>
          <p:spPr>
            <a:xfrm flipV="1">
              <a:off x="7284028" y="5486402"/>
              <a:ext cx="467590" cy="379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7" idx="6"/>
            </p:cNvCxnSpPr>
            <p:nvPr/>
          </p:nvCxnSpPr>
          <p:spPr>
            <a:xfrm flipV="1">
              <a:off x="7284028" y="5860473"/>
              <a:ext cx="529936" cy="51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7" idx="6"/>
            </p:cNvCxnSpPr>
            <p:nvPr/>
          </p:nvCxnSpPr>
          <p:spPr>
            <a:xfrm>
              <a:off x="7284028" y="5865669"/>
              <a:ext cx="477981" cy="524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7" idx="2"/>
            </p:cNvCxnSpPr>
            <p:nvPr/>
          </p:nvCxnSpPr>
          <p:spPr>
            <a:xfrm flipH="1" flipV="1">
              <a:off x="6567055" y="5579918"/>
              <a:ext cx="488373" cy="2857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7" idx="2"/>
            </p:cNvCxnSpPr>
            <p:nvPr/>
          </p:nvCxnSpPr>
          <p:spPr>
            <a:xfrm flipH="1">
              <a:off x="6587836" y="5865669"/>
              <a:ext cx="467592" cy="51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7" idx="2"/>
            </p:cNvCxnSpPr>
            <p:nvPr/>
          </p:nvCxnSpPr>
          <p:spPr>
            <a:xfrm flipH="1">
              <a:off x="6608618" y="5865669"/>
              <a:ext cx="446810" cy="597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직사각형 28"/>
                <p:cNvSpPr/>
                <p:nvPr/>
              </p:nvSpPr>
              <p:spPr>
                <a:xfrm>
                  <a:off x="6215703" y="5706979"/>
                  <a:ext cx="4741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9" name="직사각형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5703" y="5706979"/>
                  <a:ext cx="474104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직사각형 29"/>
                <p:cNvSpPr/>
                <p:nvPr/>
              </p:nvSpPr>
              <p:spPr>
                <a:xfrm>
                  <a:off x="7830788" y="5665416"/>
                  <a:ext cx="69371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0" name="직사각형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0788" y="5665416"/>
                  <a:ext cx="69371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629400" y="5995555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5995555"/>
                  <a:ext cx="153888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3077" r="-23077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581900" y="5940137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900" y="5940137"/>
                  <a:ext cx="153888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4000" r="-28000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직사각형 32"/>
          <p:cNvSpPr/>
          <p:nvPr/>
        </p:nvSpPr>
        <p:spPr>
          <a:xfrm>
            <a:off x="3214811" y="4948444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에서 무작위로 선택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128220" y="6150326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에서 무작위로 선택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297447" y="3625335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에서 무작위로 선택</a:t>
            </a:r>
          </a:p>
        </p:txBody>
      </p:sp>
    </p:spTree>
    <p:extLst>
      <p:ext uri="{BB962C8B-B14F-4D97-AF65-F5344CB8AC3E}">
        <p14:creationId xmlns:p14="http://schemas.microsoft.com/office/powerpoint/2010/main" val="416783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i-8 기계학습-최종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ai-8 기계학습-최종</Template>
  <TotalTime>15094</TotalTime>
  <Words>647</Words>
  <Application>Microsoft Office PowerPoint</Application>
  <PresentationFormat>화면 슬라이드 쇼(4:3)</PresentationFormat>
  <Paragraphs>205</Paragraphs>
  <Slides>16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HY견고딕</vt:lpstr>
      <vt:lpstr>맑은 고딕</vt:lpstr>
      <vt:lpstr>Arial</vt:lpstr>
      <vt:lpstr>Cambria Math</vt:lpstr>
      <vt:lpstr>Comic Sans MS</vt:lpstr>
      <vt:lpstr>Symbol</vt:lpstr>
      <vt:lpstr>Wingdings</vt:lpstr>
      <vt:lpstr>ai-8 기계학습-최종</vt:lpstr>
      <vt:lpstr>5장. 딥러닝 - I   </vt:lpstr>
      <vt:lpstr>5.1 딥러닝</vt:lpstr>
      <vt:lpstr>5.1 딥러닝</vt:lpstr>
      <vt:lpstr>딥러닝</vt:lpstr>
      <vt:lpstr>5.1.1 기울기 소멸 문제</vt:lpstr>
      <vt:lpstr>기울기 소멸 문제</vt:lpstr>
      <vt:lpstr>기울기 소멸 문제</vt:lpstr>
      <vt:lpstr>기울기 소멸 문제</vt:lpstr>
      <vt:lpstr>5.1.2 가중치 초기화</vt:lpstr>
      <vt:lpstr>가중치 초기화</vt:lpstr>
      <vt:lpstr>5.1.3 과적합 문제 </vt:lpstr>
      <vt:lpstr>과적합 문제 </vt:lpstr>
      <vt:lpstr>과적합 문제 </vt:lpstr>
      <vt:lpstr>과적합 문제 </vt:lpstr>
      <vt:lpstr>과적합 문제 </vt:lpstr>
      <vt:lpstr>과적합 문제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기계 학습</dc:title>
  <dc:creator>kmlee</dc:creator>
  <cp:lastModifiedBy>Windows 사용자</cp:lastModifiedBy>
  <cp:revision>47</cp:revision>
  <cp:lastPrinted>2016-08-04T13:11:15Z</cp:lastPrinted>
  <dcterms:created xsi:type="dcterms:W3CDTF">2016-08-04T08:27:08Z</dcterms:created>
  <dcterms:modified xsi:type="dcterms:W3CDTF">2018-11-18T09:38:06Z</dcterms:modified>
</cp:coreProperties>
</file>