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7"/>
  </p:notesMasterIdLst>
  <p:handoutMasterIdLst>
    <p:handoutMasterId r:id="rId118"/>
  </p:handoutMasterIdLst>
  <p:sldIdLst>
    <p:sldId id="2333" r:id="rId2"/>
    <p:sldId id="2374" r:id="rId3"/>
    <p:sldId id="2388" r:id="rId4"/>
    <p:sldId id="260" r:id="rId5"/>
    <p:sldId id="261" r:id="rId6"/>
    <p:sldId id="2345" r:id="rId7"/>
    <p:sldId id="2387" r:id="rId8"/>
    <p:sldId id="2502" r:id="rId9"/>
    <p:sldId id="2533" r:id="rId10"/>
    <p:sldId id="2534" r:id="rId11"/>
    <p:sldId id="2535" r:id="rId12"/>
    <p:sldId id="2536" r:id="rId13"/>
    <p:sldId id="2537" r:id="rId14"/>
    <p:sldId id="2538" r:id="rId15"/>
    <p:sldId id="2539" r:id="rId16"/>
    <p:sldId id="2540" r:id="rId17"/>
    <p:sldId id="2602" r:id="rId18"/>
    <p:sldId id="2541" r:id="rId19"/>
    <p:sldId id="2542" r:id="rId20"/>
    <p:sldId id="2603" r:id="rId21"/>
    <p:sldId id="2604" r:id="rId22"/>
    <p:sldId id="2543" r:id="rId23"/>
    <p:sldId id="2544" r:id="rId24"/>
    <p:sldId id="2545" r:id="rId25"/>
    <p:sldId id="2546" r:id="rId26"/>
    <p:sldId id="2547" r:id="rId27"/>
    <p:sldId id="2548" r:id="rId28"/>
    <p:sldId id="2549" r:id="rId29"/>
    <p:sldId id="2529" r:id="rId30"/>
    <p:sldId id="2550" r:id="rId31"/>
    <p:sldId id="2530" r:id="rId32"/>
    <p:sldId id="2531" r:id="rId33"/>
    <p:sldId id="2605" r:id="rId34"/>
    <p:sldId id="2532" r:id="rId35"/>
    <p:sldId id="2551" r:id="rId36"/>
    <p:sldId id="2557" r:id="rId37"/>
    <p:sldId id="2558" r:id="rId38"/>
    <p:sldId id="2559" r:id="rId39"/>
    <p:sldId id="2560" r:id="rId40"/>
    <p:sldId id="2561" r:id="rId41"/>
    <p:sldId id="2606" r:id="rId42"/>
    <p:sldId id="2562" r:id="rId43"/>
    <p:sldId id="2563" r:id="rId44"/>
    <p:sldId id="2564" r:id="rId45"/>
    <p:sldId id="2565" r:id="rId46"/>
    <p:sldId id="2566" r:id="rId47"/>
    <p:sldId id="2567" r:id="rId48"/>
    <p:sldId id="2568" r:id="rId49"/>
    <p:sldId id="2569" r:id="rId50"/>
    <p:sldId id="2607" r:id="rId51"/>
    <p:sldId id="2570" r:id="rId52"/>
    <p:sldId id="2571" r:id="rId53"/>
    <p:sldId id="2572" r:id="rId54"/>
    <p:sldId id="2573" r:id="rId55"/>
    <p:sldId id="2574" r:id="rId56"/>
    <p:sldId id="2575" r:id="rId57"/>
    <p:sldId id="2576" r:id="rId58"/>
    <p:sldId id="2552" r:id="rId59"/>
    <p:sldId id="2554" r:id="rId60"/>
    <p:sldId id="2555" r:id="rId61"/>
    <p:sldId id="2556" r:id="rId62"/>
    <p:sldId id="2608" r:id="rId63"/>
    <p:sldId id="2609" r:id="rId64"/>
    <p:sldId id="2613" r:id="rId65"/>
    <p:sldId id="2614" r:id="rId66"/>
    <p:sldId id="2615" r:id="rId67"/>
    <p:sldId id="2616" r:id="rId68"/>
    <p:sldId id="2617" r:id="rId69"/>
    <p:sldId id="2618" r:id="rId70"/>
    <p:sldId id="2619" r:id="rId71"/>
    <p:sldId id="2621" r:id="rId72"/>
    <p:sldId id="2620" r:id="rId73"/>
    <p:sldId id="2622" r:id="rId74"/>
    <p:sldId id="2624" r:id="rId75"/>
    <p:sldId id="2623" r:id="rId76"/>
    <p:sldId id="2577" r:id="rId77"/>
    <p:sldId id="2582" r:id="rId78"/>
    <p:sldId id="2610" r:id="rId79"/>
    <p:sldId id="2583" r:id="rId80"/>
    <p:sldId id="2584" r:id="rId81"/>
    <p:sldId id="2585" r:id="rId82"/>
    <p:sldId id="2586" r:id="rId83"/>
    <p:sldId id="2587" r:id="rId84"/>
    <p:sldId id="2588" r:id="rId85"/>
    <p:sldId id="2589" r:id="rId86"/>
    <p:sldId id="2590" r:id="rId87"/>
    <p:sldId id="2591" r:id="rId88"/>
    <p:sldId id="2592" r:id="rId89"/>
    <p:sldId id="2594" r:id="rId90"/>
    <p:sldId id="2593" r:id="rId91"/>
    <p:sldId id="2595" r:id="rId92"/>
    <p:sldId id="2596" r:id="rId93"/>
    <p:sldId id="2597" r:id="rId94"/>
    <p:sldId id="2598" r:id="rId95"/>
    <p:sldId id="2599" r:id="rId96"/>
    <p:sldId id="2600" r:id="rId97"/>
    <p:sldId id="2601" r:id="rId98"/>
    <p:sldId id="2578" r:id="rId99"/>
    <p:sldId id="2579" r:id="rId100"/>
    <p:sldId id="2580" r:id="rId101"/>
    <p:sldId id="2581" r:id="rId102"/>
    <p:sldId id="2611" r:id="rId103"/>
    <p:sldId id="2612" r:id="rId104"/>
    <p:sldId id="2626" r:id="rId105"/>
    <p:sldId id="2627" r:id="rId106"/>
    <p:sldId id="2628" r:id="rId107"/>
    <p:sldId id="2629" r:id="rId108"/>
    <p:sldId id="2630" r:id="rId109"/>
    <p:sldId id="2631" r:id="rId110"/>
    <p:sldId id="2632" r:id="rId111"/>
    <p:sldId id="2634" r:id="rId112"/>
    <p:sldId id="2635" r:id="rId113"/>
    <p:sldId id="2636" r:id="rId114"/>
    <p:sldId id="2637" r:id="rId115"/>
    <p:sldId id="2638" r:id="rId1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9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orient="horz" pos="1865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pos="551" userDrawn="1">
          <p15:clr>
            <a:srgbClr val="A4A3A4"/>
          </p15:clr>
        </p15:guide>
        <p15:guide id="10" pos="7174" userDrawn="1">
          <p15:clr>
            <a:srgbClr val="A4A3A4"/>
          </p15:clr>
        </p15:guide>
        <p15:guide id="11" pos="846" userDrawn="1">
          <p15:clr>
            <a:srgbClr val="A4A3A4"/>
          </p15:clr>
        </p15:guide>
        <p15:guide id="12" pos="10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9751CB"/>
    <a:srgbClr val="FF00FF"/>
    <a:srgbClr val="F06D0A"/>
    <a:srgbClr val="F5781B"/>
    <a:srgbClr val="F06436"/>
    <a:srgbClr val="FF66FF"/>
    <a:srgbClr val="CC00CC"/>
    <a:srgbClr val="4BB0A0"/>
    <a:srgbClr val="43B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27" autoAdjust="0"/>
    <p:restoredTop sz="50000" autoAdjust="0"/>
  </p:normalViewPr>
  <p:slideViewPr>
    <p:cSldViewPr snapToGrid="0" showGuides="1">
      <p:cViewPr varScale="1">
        <p:scale>
          <a:sx n="88" d="100"/>
          <a:sy n="88" d="100"/>
        </p:scale>
        <p:origin x="82" y="178"/>
      </p:cViewPr>
      <p:guideLst>
        <p:guide orient="horz" pos="2432"/>
        <p:guide pos="3840"/>
        <p:guide pos="3999"/>
        <p:guide orient="horz" pos="2568"/>
        <p:guide pos="960"/>
        <p:guide orient="horz" pos="1865"/>
        <p:guide orient="horz" pos="504"/>
        <p:guide pos="551"/>
        <p:guide pos="7174"/>
        <p:guide pos="846"/>
        <p:guide pos="1050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34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:notes"/>
          <p:cNvSpPr txBox="1">
            <a:spLocks noGrp="1"/>
          </p:cNvSpPr>
          <p:nvPr>
            <p:ph type="body" idx="1"/>
          </p:nvPr>
        </p:nvSpPr>
        <p:spPr>
          <a:xfrm>
            <a:off x="685801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8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2;p2">
            <a:extLst>
              <a:ext uri="{FF2B5EF4-FFF2-40B4-BE49-F238E27FC236}">
                <a16:creationId xmlns:a16="http://schemas.microsoft.com/office/drawing/2014/main" id="{31C819E8-8DB3-D241-86AD-39FA357B79F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0;p2">
            <a:extLst>
              <a:ext uri="{FF2B5EF4-FFF2-40B4-BE49-F238E27FC236}">
                <a16:creationId xmlns:a16="http://schemas.microsoft.com/office/drawing/2014/main" id="{4CA2C0CC-49CB-CE45-A055-1E87B9A38FE4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0" name="제목 24">
            <a:extLst>
              <a:ext uri="{FF2B5EF4-FFF2-40B4-BE49-F238E27FC236}">
                <a16:creationId xmlns:a16="http://schemas.microsoft.com/office/drawing/2014/main" id="{677C8BD8-495D-D94A-A820-9FD4BA20C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6C44-E913-45F1-A690-E52E071D50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0287" y="1415600"/>
            <a:ext cx="10080625" cy="46307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3F2E6A11-E23E-4E32-B9A2-7BA8A7427DA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99878B9B-B665-4D4E-BCDA-A03B7B098B7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ko-Kore-KR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9"/>
            <a:ext cx="11281052" cy="781242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0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ore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75B08-16F4-4F25-831A-6EFC327B83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375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1A56FDB1-DA14-41CF-A4C6-4FEEB24F66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7106" y="2233552"/>
            <a:ext cx="5254625" cy="31956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>
              <a:defRPr sz="1800"/>
            </a:lvl2pPr>
            <a:lvl3pPr>
              <a:defRPr sz="1400"/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3" name="바닥글 개체 틀 36">
            <a:extLst>
              <a:ext uri="{FF2B5EF4-FFF2-40B4-BE49-F238E27FC236}">
                <a16:creationId xmlns:a16="http://schemas.microsoft.com/office/drawing/2014/main" id="{C8F435C9-4C5C-41BA-AD2A-958BE7792D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42340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6">
            <a:extLst>
              <a:ext uri="{FF2B5EF4-FFF2-40B4-BE49-F238E27FC236}">
                <a16:creationId xmlns:a16="http://schemas.microsoft.com/office/drawing/2014/main" id="{2F14A397-9FCC-4164-ACD5-F81CDF8E27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지1">
  <p:cSld name="1_내지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/>
          <p:nvPr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8"/>
          <p:cNvSpPr/>
          <p:nvPr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8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" name="Google Shape;25;p48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  <a:defRPr sz="3000" b="1">
                <a:solidFill>
                  <a:srgbClr val="F0643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8"/>
          <p:cNvSpPr txBox="1">
            <a:spLocks noGrp="1"/>
          </p:cNvSpPr>
          <p:nvPr>
            <p:ph type="body" idx="1"/>
          </p:nvPr>
        </p:nvSpPr>
        <p:spPr>
          <a:xfrm>
            <a:off x="1030287" y="1415600"/>
            <a:ext cx="10080625" cy="4630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8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501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창업의 과학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90" r:id="rId5"/>
    <p:sldLayoutId id="2147483691" r:id="rId6"/>
    <p:sldLayoutId id="2147483686" r:id="rId7"/>
    <p:sldLayoutId id="2147483692" r:id="rId8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CC4FA99-7B4A-4537-648C-400276A5D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0081" y="1334815"/>
            <a:ext cx="2425798" cy="34289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350" y="1780334"/>
            <a:ext cx="7291312" cy="3591827"/>
          </a:xfrm>
        </p:spPr>
        <p:txBody>
          <a:bodyPr/>
          <a:lstStyle/>
          <a:p>
            <a:r>
              <a:rPr lang="ko-KR" altLang="en-US" dirty="0"/>
              <a:t>혼자 공부하는</a:t>
            </a:r>
            <a:br>
              <a:rPr lang="en-US" altLang="ko-KR" dirty="0"/>
            </a:br>
            <a:r>
              <a:rPr lang="ko-KR" altLang="en-US" dirty="0"/>
              <a:t>머신러닝</a:t>
            </a:r>
            <a:r>
              <a:rPr lang="en-US" altLang="ko-KR" dirty="0"/>
              <a:t>+</a:t>
            </a:r>
            <a:r>
              <a:rPr lang="ko-KR" altLang="en-US" dirty="0"/>
              <a:t>딥러닝</a:t>
            </a:r>
            <a:br>
              <a:rPr lang="en-US" altLang="ko-KR" dirty="0"/>
            </a:br>
            <a:r>
              <a:rPr lang="en-US" altLang="ko-KR" sz="3600" dirty="0"/>
              <a:t>(</a:t>
            </a:r>
            <a:r>
              <a:rPr lang="ko-KR" altLang="en-US" sz="3600" dirty="0"/>
              <a:t>개정판</a:t>
            </a:r>
            <a:r>
              <a:rPr lang="en-US" altLang="ko-KR" sz="3600" dirty="0"/>
              <a:t>)</a:t>
            </a:r>
            <a:endParaRPr lang="ko-Kore-KR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  한국공학대학교 게임공학과</a:t>
            </a:r>
            <a:endParaRPr lang="en-US" altLang="ko-KR" dirty="0"/>
          </a:p>
          <a:p>
            <a:r>
              <a:rPr lang="ko-KR" altLang="en-US" dirty="0"/>
              <a:t>이재영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20350" y="851445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CHAPTER 07 </a:t>
            </a:r>
            <a:r>
              <a:rPr lang="ko-KR" altLang="en-US" dirty="0"/>
              <a:t>딥러닝을 시작합니다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5843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패션 </a:t>
            </a:r>
            <a:r>
              <a:rPr lang="en-US" altLang="ko-KR" dirty="0"/>
              <a:t>MNIST</a:t>
            </a:r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</a:t>
            </a:r>
            <a:r>
              <a:rPr lang="ko-KR" altLang="en-US" dirty="0"/>
              <a:t>의 타깃은 </a:t>
            </a:r>
            <a:r>
              <a:rPr lang="en-US" altLang="ko-KR" dirty="0"/>
              <a:t>0~9</a:t>
            </a:r>
            <a:r>
              <a:rPr lang="ko-KR" altLang="en-US" dirty="0"/>
              <a:t>까지의 숫자 레이블로 구성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넘파이 </a:t>
            </a:r>
            <a:r>
              <a:rPr lang="en-US" altLang="ko-KR" dirty="0"/>
              <a:t>unique( ) </a:t>
            </a:r>
            <a:r>
              <a:rPr lang="ko-KR" altLang="en-US" dirty="0"/>
              <a:t>함수로 레이블 당 샘플 </a:t>
            </a:r>
            <a:r>
              <a:rPr lang="ko-KR" altLang="en-US"/>
              <a:t>개수 확인</a:t>
            </a:r>
            <a:endParaRPr lang="en-US" altLang="ko-KR"/>
          </a:p>
          <a:p>
            <a:pPr lvl="3"/>
            <a:r>
              <a:rPr lang="en-US" altLang="ko-KR"/>
              <a:t>0~9</a:t>
            </a:r>
            <a:r>
              <a:rPr lang="ko-KR" altLang="en-US"/>
              <a:t>까지 레이블마다 </a:t>
            </a:r>
            <a:r>
              <a:rPr lang="en-US" altLang="ko-KR"/>
              <a:t>6,000</a:t>
            </a:r>
            <a:r>
              <a:rPr lang="ko-KR" altLang="en-US"/>
              <a:t>개의 샘플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2CC17C-4D77-4E6B-894A-A148FFB1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814154"/>
              </p:ext>
            </p:extLst>
          </p:nvPr>
        </p:nvGraphicFramePr>
        <p:xfrm>
          <a:off x="1666875" y="2980601"/>
          <a:ext cx="406571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571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numpy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as np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np.unique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return_counts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=True))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1C0582-57E9-4E0F-AD40-FF105F310A14}"/>
              </a:ext>
            </a:extLst>
          </p:cNvPr>
          <p:cNvCxnSpPr/>
          <p:nvPr/>
        </p:nvCxnSpPr>
        <p:spPr>
          <a:xfrm>
            <a:off x="5740678" y="3182385"/>
            <a:ext cx="35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8F8DD1-4ADC-48A6-9DCC-75E2B999FF2F}"/>
              </a:ext>
            </a:extLst>
          </p:cNvPr>
          <p:cNvSpPr txBox="1"/>
          <p:nvPr/>
        </p:nvSpPr>
        <p:spPr>
          <a:xfrm>
            <a:off x="6059487" y="2980601"/>
            <a:ext cx="52088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 array([0, 1, 2, 3, 4, 5, 6, 7, 8, 9], </a:t>
            </a:r>
            <a:r>
              <a:rPr lang="en-US" altLang="ko-KR" dirty="0" err="1"/>
              <a:t>dtype</a:t>
            </a:r>
            <a:r>
              <a:rPr lang="en-US" altLang="ko-KR" dirty="0"/>
              <a:t>=uint8),      </a:t>
            </a:r>
            <a:br>
              <a:rPr lang="en-US" altLang="ko-KR" dirty="0"/>
            </a:br>
            <a:r>
              <a:rPr lang="en-US" altLang="ko-KR" dirty="0"/>
              <a:t>      array([6000, 6000, 6000, 6000, 6000, 6000, 6000, </a:t>
            </a:r>
            <a:br>
              <a:rPr lang="en-US" altLang="ko-KR" dirty="0"/>
            </a:br>
            <a:r>
              <a:rPr lang="en-US" altLang="ko-KR" dirty="0"/>
              <a:t>      6000, 6000, 6000]))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14CAE9-7777-4133-BEBA-C4A91C4D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2559"/>
              </p:ext>
            </p:extLst>
          </p:nvPr>
        </p:nvGraphicFramePr>
        <p:xfrm>
          <a:off x="1666875" y="1640629"/>
          <a:ext cx="9182100" cy="514350"/>
        </p:xfrm>
        <a:graphic>
          <a:graphicData uri="http://schemas.openxmlformats.org/drawingml/2006/table">
            <a:tbl>
              <a:tblPr/>
              <a:tblGrid>
                <a:gridCol w="1181100">
                  <a:extLst>
                    <a:ext uri="{9D8B030D-6E8A-4147-A177-3AD203B41FA5}">
                      <a16:colId xmlns:a16="http://schemas.microsoft.com/office/drawing/2014/main" val="359122788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96447057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6719053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99286808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36773712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3821950828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40036872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52468102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4017261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127852068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09796512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763838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패션 아이템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티셔츠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스웨터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드레스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샌달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셔츠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스니커즈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앵클부츠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49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7638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7-3</a:t>
            </a:r>
            <a:r>
              <a:rPr lang="ko-KR" altLang="en-US" dirty="0"/>
              <a:t> 마무리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핵심 패키지와 함수</a:t>
            </a:r>
          </a:p>
          <a:p>
            <a:pPr lvl="1"/>
            <a:r>
              <a:rPr lang="en-US" altLang="ko-KR"/>
              <a:t>Keras</a:t>
            </a:r>
            <a:endParaRPr lang="en-US" altLang="ko-KR" dirty="0"/>
          </a:p>
          <a:p>
            <a:pPr lvl="2"/>
            <a:r>
              <a:rPr lang="en-US" altLang="ko-KR" dirty="0"/>
              <a:t>Dropout:</a:t>
            </a:r>
            <a:r>
              <a:rPr lang="ko-KR" altLang="en-US" dirty="0"/>
              <a:t> 드롭아웃 층</a:t>
            </a:r>
            <a:endParaRPr lang="en-US" altLang="ko-KR" dirty="0"/>
          </a:p>
          <a:p>
            <a:pPr lvl="2"/>
            <a:r>
              <a:rPr lang="en-US" altLang="ko-KR" dirty="0" err="1"/>
              <a:t>save_weights</a:t>
            </a:r>
            <a:r>
              <a:rPr lang="en-US" altLang="ko-KR" dirty="0"/>
              <a:t>( ):</a:t>
            </a:r>
            <a:r>
              <a:rPr lang="ko-KR" altLang="en-US" dirty="0"/>
              <a:t> 모든 층의 가중치와 절편을 </a:t>
            </a:r>
            <a:r>
              <a:rPr lang="ko-KR" altLang="en-US"/>
              <a:t>파일에 저장</a:t>
            </a:r>
            <a:endParaRPr lang="en-US" altLang="ko-KR"/>
          </a:p>
          <a:p>
            <a:pPr lvl="3"/>
            <a:r>
              <a:rPr lang="ko-KR" altLang="en-US"/>
              <a:t>파일 이름은 반드시 ‘</a:t>
            </a:r>
            <a:r>
              <a:rPr lang="en-US" altLang="ko-KR"/>
              <a:t>.weights.h5’</a:t>
            </a:r>
            <a:r>
              <a:rPr lang="ko-KR" altLang="en-US"/>
              <a:t>로 끝나야 함</a:t>
            </a:r>
            <a:endParaRPr lang="en-US" altLang="ko-KR" dirty="0"/>
          </a:p>
          <a:p>
            <a:pPr lvl="2"/>
            <a:r>
              <a:rPr lang="en-US" altLang="ko-KR" dirty="0" err="1"/>
              <a:t>load_weights</a:t>
            </a:r>
            <a:r>
              <a:rPr lang="en-US" altLang="ko-KR" dirty="0"/>
              <a:t>( ):</a:t>
            </a:r>
            <a:r>
              <a:rPr lang="ko-KR" altLang="en-US" dirty="0"/>
              <a:t> 모든 층의 가중치와 절편을 파일에 읽기</a:t>
            </a:r>
            <a:endParaRPr lang="en-US" altLang="ko-KR" dirty="0"/>
          </a:p>
          <a:p>
            <a:pPr lvl="2"/>
            <a:r>
              <a:rPr lang="en-US" altLang="ko-KR" dirty="0"/>
              <a:t>save( ):</a:t>
            </a:r>
            <a:r>
              <a:rPr lang="ko-KR" altLang="en-US" dirty="0"/>
              <a:t> 모델 구조와 모든 가중치와 절편을 </a:t>
            </a:r>
            <a:r>
              <a:rPr lang="ko-KR" altLang="en-US"/>
              <a:t>파일에 저장</a:t>
            </a:r>
            <a:endParaRPr lang="en-US" altLang="ko-KR"/>
          </a:p>
          <a:p>
            <a:pPr lvl="3"/>
            <a:r>
              <a:rPr lang="ko-KR" altLang="en-US"/>
              <a:t>기본적으로 케라스 </a:t>
            </a:r>
            <a:r>
              <a:rPr lang="en-US" altLang="ko-KR"/>
              <a:t>3.x </a:t>
            </a:r>
            <a:r>
              <a:rPr lang="ko-KR" altLang="en-US"/>
              <a:t>포맷으로 저장</a:t>
            </a:r>
            <a:endParaRPr lang="en-US" altLang="ko-KR"/>
          </a:p>
          <a:p>
            <a:pPr lvl="3"/>
            <a:r>
              <a:rPr lang="ko-KR" altLang="en-US"/>
              <a:t>파일 이름은 ‘</a:t>
            </a:r>
            <a:r>
              <a:rPr lang="en-US" altLang="ko-KR"/>
              <a:t>.keras’</a:t>
            </a:r>
            <a:r>
              <a:rPr lang="ko-KR" altLang="en-US"/>
              <a:t>로 끝나야 함</a:t>
            </a:r>
            <a:endParaRPr lang="en-US" altLang="ko-KR" dirty="0"/>
          </a:p>
          <a:p>
            <a:pPr lvl="2"/>
            <a:r>
              <a:rPr lang="en-US" altLang="ko-KR" dirty="0" err="1"/>
              <a:t>load_model</a:t>
            </a:r>
            <a:r>
              <a:rPr lang="en-US" altLang="ko-KR" dirty="0"/>
              <a:t> ( ):</a:t>
            </a:r>
            <a:r>
              <a:rPr lang="ko-KR" altLang="en-US" dirty="0"/>
              <a:t> </a:t>
            </a:r>
            <a:r>
              <a:rPr lang="en-US" altLang="ko-KR" dirty="0" err="1"/>
              <a:t>model.save</a:t>
            </a:r>
            <a:r>
              <a:rPr lang="en-US" altLang="ko-KR" dirty="0"/>
              <a:t>( )</a:t>
            </a:r>
            <a:r>
              <a:rPr lang="ko-KR" altLang="en-US" dirty="0"/>
              <a:t>로 저장된 모델을 로드</a:t>
            </a:r>
            <a:endParaRPr lang="en-US" altLang="ko-KR" dirty="0"/>
          </a:p>
          <a:p>
            <a:pPr lvl="2"/>
            <a:r>
              <a:rPr lang="en-US" altLang="ko-KR" dirty="0" err="1"/>
              <a:t>ModelCheckpoint</a:t>
            </a:r>
            <a:r>
              <a:rPr lang="en-US" altLang="ko-KR" dirty="0"/>
              <a:t>:</a:t>
            </a:r>
            <a:r>
              <a:rPr lang="ko-KR" altLang="en-US" dirty="0"/>
              <a:t> 케라스 모델과 가중치를 일정 간격으로 저장</a:t>
            </a:r>
            <a:endParaRPr lang="en-US" altLang="ko-KR" dirty="0"/>
          </a:p>
          <a:p>
            <a:pPr lvl="2"/>
            <a:r>
              <a:rPr lang="en-US" altLang="ko-KR" dirty="0" err="1"/>
              <a:t>EarlyStopping</a:t>
            </a:r>
            <a:r>
              <a:rPr lang="en-US" altLang="ko-KR" dirty="0"/>
              <a:t>:</a:t>
            </a:r>
            <a:r>
              <a:rPr lang="ko-KR" altLang="en-US" dirty="0"/>
              <a:t> 관심 지표가 더이상 향상하지 않으면 훈련을 중지</a:t>
            </a:r>
            <a:endParaRPr lang="en-US" altLang="ko-KR" dirty="0"/>
          </a:p>
          <a:p>
            <a:pPr lvl="1"/>
            <a:r>
              <a:rPr lang="en-US" altLang="ko-KR" dirty="0"/>
              <a:t>NumPy</a:t>
            </a:r>
          </a:p>
          <a:p>
            <a:pPr lvl="2"/>
            <a:r>
              <a:rPr lang="en-US" altLang="ko-KR" dirty="0"/>
              <a:t>argmax:</a:t>
            </a:r>
            <a:r>
              <a:rPr lang="ko-KR" altLang="en-US" dirty="0"/>
              <a:t> 배열에서 축을 따라 최댓값의 인덱스를 반환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9607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7-3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케라스 모델의 </a:t>
            </a:r>
            <a:r>
              <a:rPr lang="en-US" altLang="ko-KR" dirty="0"/>
              <a:t>fit ( ) </a:t>
            </a:r>
            <a:r>
              <a:rPr lang="ko-KR" altLang="en-US" dirty="0"/>
              <a:t>메서드에 검증 세트를 올바르게 전달하는 코드는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dirty="0"/>
              <a:t>① </a:t>
            </a:r>
            <a:r>
              <a:rPr lang="en-US" altLang="ko-KR" dirty="0" err="1"/>
              <a:t>model.fit</a:t>
            </a:r>
            <a:r>
              <a:rPr lang="en-US" altLang="ko-KR" dirty="0"/>
              <a:t> (..., </a:t>
            </a:r>
            <a:r>
              <a:rPr lang="en-US" altLang="ko-KR" dirty="0" err="1"/>
              <a:t>val_input</a:t>
            </a:r>
            <a:r>
              <a:rPr lang="en-US" altLang="ko-KR" dirty="0"/>
              <a:t>=</a:t>
            </a:r>
            <a:r>
              <a:rPr lang="en-US" altLang="ko-KR" dirty="0" err="1"/>
              <a:t>val_input</a:t>
            </a:r>
            <a:r>
              <a:rPr lang="en-US" altLang="ko-KR" dirty="0"/>
              <a:t>, </a:t>
            </a:r>
            <a:r>
              <a:rPr lang="en-US" altLang="ko-KR" dirty="0" err="1"/>
              <a:t>val_target</a:t>
            </a:r>
            <a:r>
              <a:rPr lang="en-US" altLang="ko-KR" dirty="0"/>
              <a:t>=</a:t>
            </a:r>
            <a:r>
              <a:rPr lang="en-US" altLang="ko-KR" dirty="0" err="1"/>
              <a:t>val_target</a:t>
            </a:r>
            <a:r>
              <a:rPr lang="en-US" altLang="ko-KR" dirty="0"/>
              <a:t> )	</a:t>
            </a:r>
            <a:br>
              <a:rPr lang="en-US" altLang="ko-KR" dirty="0"/>
            </a:br>
            <a:r>
              <a:rPr lang="en-US" altLang="ko-KR" dirty="0"/>
              <a:t>② </a:t>
            </a:r>
            <a:r>
              <a:rPr lang="en-US" altLang="ko-KR" dirty="0" err="1"/>
              <a:t>model.fit</a:t>
            </a:r>
            <a:r>
              <a:rPr lang="en-US" altLang="ko-KR" dirty="0"/>
              <a:t> (..., </a:t>
            </a:r>
            <a:r>
              <a:rPr lang="en-US" altLang="ko-KR" dirty="0" err="1"/>
              <a:t>validation_input</a:t>
            </a:r>
            <a:r>
              <a:rPr lang="en-US" altLang="ko-KR" dirty="0"/>
              <a:t>=</a:t>
            </a:r>
            <a:r>
              <a:rPr lang="en-US" altLang="ko-KR" dirty="0" err="1"/>
              <a:t>val_input</a:t>
            </a:r>
            <a:r>
              <a:rPr lang="en-US" altLang="ko-KR" dirty="0"/>
              <a:t>, </a:t>
            </a:r>
            <a:r>
              <a:rPr lang="en-US" altLang="ko-KR" dirty="0" err="1"/>
              <a:t>validation_target</a:t>
            </a:r>
            <a:r>
              <a:rPr lang="en-US" altLang="ko-KR" dirty="0"/>
              <a:t>=</a:t>
            </a:r>
            <a:r>
              <a:rPr lang="en-US" altLang="ko-KR" dirty="0" err="1"/>
              <a:t>val_target</a:t>
            </a:r>
            <a:r>
              <a:rPr lang="en-US" altLang="ko-KR" dirty="0"/>
              <a:t> )	</a:t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nn-NO" altLang="ko-KR" dirty="0"/>
              <a:t>model.fit (..., val_data=(val_input, val_target ) )</a:t>
            </a:r>
            <a:r>
              <a:rPr lang="en-US" altLang="ko-KR" dirty="0"/>
              <a:t>		</a:t>
            </a:r>
            <a:br>
              <a:rPr lang="en-US" altLang="ko-KR" dirty="0"/>
            </a:br>
            <a:r>
              <a:rPr lang="en-US" altLang="ko-KR" dirty="0"/>
              <a:t>④ </a:t>
            </a:r>
            <a:r>
              <a:rPr lang="en-US" altLang="ko-KR" dirty="0" err="1"/>
              <a:t>model.fit</a:t>
            </a:r>
            <a:r>
              <a:rPr lang="en-US" altLang="ko-KR" dirty="0"/>
              <a:t> (..., </a:t>
            </a:r>
            <a:r>
              <a:rPr lang="en-US" altLang="ko-KR" dirty="0" err="1"/>
              <a:t>validation_data</a:t>
            </a:r>
            <a:r>
              <a:rPr lang="en-US" altLang="ko-KR" dirty="0"/>
              <a:t>=(</a:t>
            </a:r>
            <a:r>
              <a:rPr lang="en-US" altLang="ko-KR" dirty="0" err="1"/>
              <a:t>val_input</a:t>
            </a:r>
            <a:r>
              <a:rPr lang="en-US" altLang="ko-KR" dirty="0"/>
              <a:t>, </a:t>
            </a:r>
            <a:r>
              <a:rPr lang="en-US" altLang="ko-KR" dirty="0" err="1"/>
              <a:t>val_target</a:t>
            </a:r>
            <a:r>
              <a:rPr lang="en-US" altLang="ko-KR" dirty="0"/>
              <a:t> ) 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aseline="300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ko-KR" altLang="en-US"/>
              <a:t>이전 층의 뉴런 출력 중 </a:t>
            </a:r>
            <a:r>
              <a:rPr lang="en-US" altLang="ko-KR"/>
              <a:t>70%</a:t>
            </a:r>
            <a:r>
              <a:rPr lang="ko-KR" altLang="en-US"/>
              <a:t>만 사용하기 위해 드롭아웃 층을 추가하려고 할 때 다음 중 </a:t>
            </a:r>
            <a:br>
              <a:rPr lang="en-US" altLang="ko-KR"/>
            </a:br>
            <a:r>
              <a:rPr lang="ko-KR" altLang="en-US"/>
              <a:t>옳게 설정한 것은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/>
              <a:t>① </a:t>
            </a:r>
            <a:r>
              <a:rPr lang="en-US" altLang="ko-KR"/>
              <a:t>Dropout(0.7)</a:t>
            </a:r>
            <a:r>
              <a:rPr lang="ko-KR" altLang="en-US" dirty="0"/>
              <a:t>	</a:t>
            </a:r>
            <a:br>
              <a:rPr lang="en-US" altLang="ko-KR" dirty="0"/>
            </a:br>
            <a:r>
              <a:rPr lang="ko-KR" altLang="en-US"/>
              <a:t>② </a:t>
            </a:r>
            <a:r>
              <a:rPr lang="en-US" altLang="ko-KR"/>
              <a:t>Dropout(0.3)</a:t>
            </a:r>
            <a:br>
              <a:rPr lang="ko-KR" altLang="en-US" dirty="0"/>
            </a:br>
            <a:r>
              <a:rPr lang="ko-KR" altLang="en-US"/>
              <a:t>③ </a:t>
            </a:r>
            <a:r>
              <a:rPr lang="en-US" altLang="ko-KR"/>
              <a:t>Dropout(1/0.7)</a:t>
            </a:r>
            <a:br>
              <a:rPr lang="en-US" altLang="ko-KR" dirty="0"/>
            </a:br>
            <a:r>
              <a:rPr lang="ko-KR" altLang="en-US"/>
              <a:t>④ </a:t>
            </a:r>
            <a:r>
              <a:rPr lang="en-US" altLang="ko-KR"/>
              <a:t>Dropout(1/0.3)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2879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1A5DF-D84D-E0D9-3904-36A6D953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5ACD823-64C7-E783-E921-1D28943E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7-3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47C9C5-3504-9E03-BD69-7B4B6DF6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202B004-BA27-CE99-AE6A-06657161B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케라스 모델의 가중치만 저장하는 메서드는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save( )	</a:t>
            </a:r>
            <a:br>
              <a:rPr lang="en-US" altLang="ko-KR"/>
            </a:br>
            <a:r>
              <a:rPr lang="en-US" altLang="ko-KR"/>
              <a:t>② load_model( )</a:t>
            </a:r>
            <a:br>
              <a:rPr lang="en-US" altLang="ko-KR"/>
            </a:br>
            <a:r>
              <a:rPr lang="en-US" altLang="ko-KR"/>
              <a:t>③ save_weights( )</a:t>
            </a:r>
            <a:br>
              <a:rPr lang="en-US" altLang="ko-KR"/>
            </a:br>
            <a:r>
              <a:rPr lang="en-US" altLang="ko-KR"/>
              <a:t>④ load_weights( )</a:t>
            </a:r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aseline="300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케라스의 조기 종료 콜백을 사용하려고 할 때</a:t>
            </a:r>
            <a:r>
              <a:rPr lang="en-US" altLang="ko-KR"/>
              <a:t>, 3</a:t>
            </a:r>
            <a:r>
              <a:rPr lang="ko-KR" altLang="en-US"/>
              <a:t>번의 에포크 동안 손실이 감소되지 않으면 종료하고 최상의 모델 가중치를 복원하도록 올바르게 설정한 것은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/>
              <a:t>① </a:t>
            </a:r>
            <a:r>
              <a:rPr lang="en-US" altLang="ko-KR"/>
              <a:t>EarlyStopping(monitor=‘loss’, patience=3)</a:t>
            </a:r>
            <a:r>
              <a:rPr lang="ko-KR" altLang="en-US" dirty="0"/>
              <a:t>	</a:t>
            </a:r>
            <a:br>
              <a:rPr lang="en-US" altLang="ko-KR" dirty="0"/>
            </a:br>
            <a:r>
              <a:rPr lang="ko-KR" altLang="en-US"/>
              <a:t>② </a:t>
            </a:r>
            <a:r>
              <a:rPr lang="en-US" altLang="ko-KR"/>
              <a:t>EarlyStopping(monitor=‘val_loss’, patience=3, restore_best_weights=True)</a:t>
            </a:r>
            <a:br>
              <a:rPr lang="ko-KR" altLang="en-US" dirty="0"/>
            </a:br>
            <a:r>
              <a:rPr lang="ko-KR" altLang="en-US"/>
              <a:t>③ </a:t>
            </a:r>
            <a:r>
              <a:rPr lang="en-US" altLang="ko-KR"/>
              <a:t>EarlyStopping(monitor=‘accuracy’, patience=3)</a:t>
            </a:r>
            <a:br>
              <a:rPr lang="en-US" altLang="ko-KR" dirty="0"/>
            </a:br>
            <a:r>
              <a:rPr lang="ko-KR" altLang="en-US"/>
              <a:t>④ </a:t>
            </a:r>
            <a:r>
              <a:rPr lang="en-US" altLang="ko-KR"/>
              <a:t>EarlyStopping (monitor=‘val_accuracy’, patience=3, restore_best_weights=True)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altLang="ko-KR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335923E7-E04D-3D3A-7067-8858F91E10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165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D303-2A70-B2DE-5DEA-D80F21BD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D2E5CE-5FE2-30A7-522E-D2206982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AE10B1-6DDF-29EF-2B51-8C626F49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74F3961-1B09-7F8A-1F53-A96C188FBF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E9E98DCC-E72E-338A-13FF-1A2F5B53E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r>
              <a:rPr lang="ko-KR" altLang="en-US"/>
              <a:t>파이토치로 신경망 모델 만들기</a:t>
            </a:r>
            <a:endParaRPr lang="en-US" altLang="ko-KR" dirty="0"/>
          </a:p>
          <a:p>
            <a:pPr lvl="1"/>
            <a:r>
              <a:rPr lang="ko-KR" altLang="en-US"/>
              <a:t>학습 목표</a:t>
            </a:r>
            <a:endParaRPr lang="en-US" altLang="ko-KR"/>
          </a:p>
          <a:p>
            <a:pPr lvl="2"/>
            <a:r>
              <a:rPr lang="ko-KR" altLang="en-US"/>
              <a:t>훈련 세트 손실과 검증 세트 손실을 기록하고</a:t>
            </a:r>
            <a:r>
              <a:rPr lang="en-US" altLang="ko-KR"/>
              <a:t>, </a:t>
            </a:r>
            <a:r>
              <a:rPr lang="ko-KR" altLang="en-US"/>
              <a:t>그래프로 시각화</a:t>
            </a:r>
            <a:endParaRPr lang="en-US" altLang="ko-KR"/>
          </a:p>
          <a:p>
            <a:pPr lvl="2"/>
            <a:r>
              <a:rPr lang="ko-KR" altLang="en-US"/>
              <a:t>검증 손실이 일정 에포크 동안 향상되지 않으면 자동으로 훈련을 종료하는 ‘조기 종료’ 기법 구현</a:t>
            </a:r>
            <a:endParaRPr lang="en-US" altLang="ko-KR"/>
          </a:p>
          <a:p>
            <a:pPr lvl="1"/>
            <a:r>
              <a:rPr lang="ko-KR" altLang="en-US" sz="1600" b="0" i="0" u="none" strike="noStrike" baseline="0">
                <a:latin typeface="YDVYMjOStd12"/>
              </a:rPr>
              <a:t>패션 </a:t>
            </a:r>
            <a:r>
              <a:rPr lang="en-US" altLang="ko-KR" sz="1600" b="0" i="0" u="none" strike="noStrike" baseline="0">
                <a:latin typeface="ITCGaramondStd-Lt"/>
              </a:rPr>
              <a:t>MNIST </a:t>
            </a:r>
            <a:r>
              <a:rPr lang="ko-KR" altLang="en-US" sz="1600" b="0" i="0" u="none" strike="noStrike" baseline="0">
                <a:latin typeface="YDVYMjOStd12"/>
              </a:rPr>
              <a:t>데이터를 로드하고</a:t>
            </a:r>
            <a:r>
              <a:rPr lang="en-US" altLang="ko-KR" sz="1600" b="0" i="0" u="none" strike="noStrike" baseline="0">
                <a:latin typeface="YDVYMjOStd12"/>
              </a:rPr>
              <a:t>, </a:t>
            </a:r>
            <a:r>
              <a:rPr lang="ko-KR" altLang="en-US" sz="1600" b="0" i="0" u="none" strike="noStrike" baseline="0">
                <a:latin typeface="YDVYMjOStd12"/>
              </a:rPr>
              <a:t>훈련 세트와 검증 세트를 준비</a:t>
            </a:r>
            <a:endParaRPr lang="en-US" altLang="ko-KR" sz="1600" b="0" i="0" u="none" strike="noStrike" baseline="0">
              <a:latin typeface="YDVYMjOStd12"/>
            </a:endParaRPr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F7B37252-4AE5-53C6-9F7B-ED7CE02F7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45704"/>
              </p:ext>
            </p:extLst>
          </p:nvPr>
        </p:nvGraphicFramePr>
        <p:xfrm>
          <a:off x="1666875" y="2750820"/>
          <a:ext cx="566792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torchvision.datasets import FashionMNIST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fm_train = FashionMNIST(root=’.’, train=True, download=True)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fm_test = FashionMNIST(root=’.’, train=False, download=True)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 = fm_train.data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train_target = fm_train.targets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 = train_input / 255.0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train_scaled, val_scaled,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train_scaled,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24671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CCB01-E5AA-21F8-95A3-6C1E3DC2F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4B5937-0DF3-A5CD-1B6E-E75D126C3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0AB08-9B33-1793-AC4D-F1C3A7E6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2329EC3-2F9D-E5CC-D2DE-1BB00849254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7661FBE6-5E4B-C3BF-7675-56880C2C37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r>
              <a:rPr lang="ko-KR" altLang="en-US"/>
              <a:t>파이토치로 신경망 모델 만들기</a:t>
            </a:r>
            <a:endParaRPr lang="en-US" altLang="ko-KR" dirty="0"/>
          </a:p>
          <a:p>
            <a:pPr lvl="2"/>
            <a:r>
              <a:rPr lang="en-US" altLang="ko-KR"/>
              <a:t>07-3</a:t>
            </a:r>
            <a:r>
              <a:rPr lang="ko-KR" altLang="en-US"/>
              <a:t>절 본문에서 만든 모델과 동일하게 두 개의 밀집층 사이에 드롭아웃을 추가</a:t>
            </a:r>
            <a:endParaRPr lang="en-US" altLang="ko-KR"/>
          </a:p>
          <a:p>
            <a:pPr lvl="2"/>
            <a:r>
              <a:rPr lang="ko-KR" altLang="en-US"/>
              <a:t>파이토치의</a:t>
            </a:r>
            <a:r>
              <a:rPr lang="en-US" altLang="ko-KR"/>
              <a:t> </a:t>
            </a:r>
            <a:r>
              <a:rPr lang="ko-KR" altLang="en-US"/>
              <a:t>드롭아웃 비율은 </a:t>
            </a:r>
            <a:r>
              <a:rPr lang="en-US" altLang="ko-KR"/>
              <a:t>0.3</a:t>
            </a:r>
            <a:r>
              <a:rPr lang="ko-KR" altLang="en-US"/>
              <a:t>으로 지정하고 만든 모델을 </a:t>
            </a:r>
            <a:r>
              <a:rPr lang="en-US" altLang="ko-KR"/>
              <a:t>GPU</a:t>
            </a:r>
            <a:r>
              <a:rPr lang="ko-KR" altLang="en-US"/>
              <a:t>에 적재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9FA2203-95B5-EA08-547C-F6A25DEAC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78763"/>
              </p:ext>
            </p:extLst>
          </p:nvPr>
        </p:nvGraphicFramePr>
        <p:xfrm>
          <a:off x="1666875" y="1982216"/>
          <a:ext cx="566792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torch.nn as nn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nn.Sequential(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nn.Flatten(),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nn.Linear(784, 100),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nn.ReLU(),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nn.Dropout(0.3),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nn.Linear(100, 10)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device = torch.device("cuda" if torch.cuda.is_available() else "cpu")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model.to(device)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48602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B458-2BF2-4FC0-B7D5-6D4AC656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FE0851-FD6A-0027-12AE-DA8FA4ED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A31283-74C2-A322-B452-8E74A3B0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E164A4E-E6A7-7435-1D03-44A48411CD8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67D4DD9-922E-FEDC-6318-25553E8365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손실 함수와 옵티마이저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A20EA13B-6C16-4389-57C8-094A7028F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077864"/>
              </p:ext>
            </p:extLst>
          </p:nvPr>
        </p:nvGraphicFramePr>
        <p:xfrm>
          <a:off x="1666875" y="1222418"/>
          <a:ext cx="5667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torch.optim as optim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criterion = nn.CrossEntropyLoss()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optimizer = optim.Adam(model.parameters())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6207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08BB1-FD4D-E3AC-478E-2F7F0B082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E7956F9-C7A1-3819-1B21-A652E9CE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9AFDF-A29D-E3B0-F00E-CB82483E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AC7EB68-19C5-31B2-7273-127937E440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504E8E01-76D8-4D41-FB32-1EBE942A40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 훈련 코드</a:t>
            </a:r>
            <a:endParaRPr lang="en-US" altLang="ko-KR"/>
          </a:p>
          <a:p>
            <a:pPr lvl="2"/>
            <a:r>
              <a:rPr lang="ko-KR" altLang="en-US"/>
              <a:t>변수 준비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3"/>
            <a:r>
              <a:rPr lang="ko-KR" altLang="en-US"/>
              <a:t>훈련 손실과 검증 손실을 기록하기 위해 </a:t>
            </a:r>
            <a:r>
              <a:rPr lang="en-US" altLang="ko-KR"/>
              <a:t>train_hist</a:t>
            </a:r>
            <a:r>
              <a:rPr lang="ko-KR" altLang="en-US"/>
              <a:t>와 </a:t>
            </a:r>
            <a:r>
              <a:rPr lang="en-US" altLang="ko-KR"/>
              <a:t>val_hist </a:t>
            </a:r>
            <a:r>
              <a:rPr lang="ko-KR" altLang="en-US"/>
              <a:t>리스트를 생성</a:t>
            </a:r>
            <a:endParaRPr lang="en-US" altLang="ko-KR"/>
          </a:p>
          <a:p>
            <a:pPr lvl="3"/>
            <a:r>
              <a:rPr lang="ko-KR" altLang="en-US"/>
              <a:t>조기 종료를 구현하기 위해서는 세 개의 추가 변수가 필요</a:t>
            </a:r>
            <a:endParaRPr lang="en-US" altLang="ko-KR"/>
          </a:p>
          <a:p>
            <a:pPr lvl="4"/>
            <a:r>
              <a:rPr lang="en-US" altLang="ko-KR"/>
              <a:t>patience - </a:t>
            </a:r>
            <a:r>
              <a:rPr lang="ko-KR" altLang="en-US"/>
              <a:t>검증 손실이 향상될 때까지 에포크 횟수를 설정</a:t>
            </a:r>
            <a:endParaRPr lang="en-US" altLang="ko-KR"/>
          </a:p>
          <a:p>
            <a:pPr lvl="4"/>
            <a:r>
              <a:rPr lang="en-US" altLang="ko-KR"/>
              <a:t>best_loss - </a:t>
            </a:r>
            <a:r>
              <a:rPr lang="ko-KR" altLang="en-US"/>
              <a:t>최상의 손실을 기록</a:t>
            </a:r>
            <a:endParaRPr lang="en-US" altLang="ko-KR"/>
          </a:p>
          <a:p>
            <a:pPr lvl="4"/>
            <a:r>
              <a:rPr lang="en-US" altLang="ko-KR"/>
              <a:t>early_stopping_counter - </a:t>
            </a:r>
            <a:r>
              <a:rPr lang="ko-KR" altLang="en-US"/>
              <a:t>연속적으로 검증 손실이 향상되지 않은 에포크 횟수를 기록</a:t>
            </a:r>
            <a:endParaRPr lang="en-US" altLang="ko-KR"/>
          </a:p>
          <a:p>
            <a:pPr lvl="3"/>
            <a:r>
              <a:rPr lang="en-US" altLang="ko-KR"/>
              <a:t>early_stopping_counter</a:t>
            </a:r>
            <a:r>
              <a:rPr lang="ko-KR" altLang="en-US"/>
              <a:t>가 </a:t>
            </a:r>
            <a:r>
              <a:rPr lang="en-US" altLang="ko-KR"/>
              <a:t>patience</a:t>
            </a:r>
            <a:r>
              <a:rPr lang="ko-KR" altLang="en-US"/>
              <a:t>보다 크거나 같으면 더 이상 모델을 훈련하지 않고 종료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113366DF-3E7C-3A8F-1860-585AB3B2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9023"/>
              </p:ext>
            </p:extLst>
          </p:nvPr>
        </p:nvGraphicFramePr>
        <p:xfrm>
          <a:off x="1666875" y="1607900"/>
          <a:ext cx="566792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train_hist = []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val_hist = []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patience = 2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best_loss = -1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early_stopping_counter = 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4114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00799-4225-4648-081E-0C458964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80D582C-F3F8-CD06-DCDA-CCC5C78B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258E2-4176-FB92-B1BF-3B4A5735C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C68F0C09-D21E-C580-3607-0051B2E7FD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ECDA124-FE70-03B3-DD24-D413554898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반복문 </a:t>
            </a:r>
            <a:r>
              <a:rPr lang="en-US" altLang="ko-KR"/>
              <a:t>(7-2</a:t>
            </a:r>
            <a:r>
              <a:rPr lang="ko-KR" altLang="en-US"/>
              <a:t>절과 동일함</a:t>
            </a:r>
            <a:r>
              <a:rPr lang="en-US" altLang="ko-KR"/>
              <a:t>)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31BB81B1-0B6E-2CB9-754D-D16B3599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87501"/>
              </p:ext>
            </p:extLst>
          </p:nvPr>
        </p:nvGraphicFramePr>
        <p:xfrm>
          <a:off x="1666875" y="1312065"/>
          <a:ext cx="566792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epochs = 20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batches = int(len(train_scaled)/32)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epoch in range(epochs):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model.train()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train_loss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for i in range(batches):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inputs = train_scaled[i*32:(i+1)*32].to(device)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targets = train_target[i*32:(i+1)*32].to(device)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loss = criterion(outputs, targets)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optimizer.step()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train_loss += loss.item()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004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BA8B2-9731-FEF7-2A4C-02B26401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DBA6F08-B4C8-7E25-CC25-519424C2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74E8C5-E7EF-35FC-941B-357B8379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3C3159DB-0C97-99EB-1928-520660F816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AEDC3F0-3695-2BD2-C2E3-4B46AC3555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검증 세트에 대한 손실을 계산하는 코드 추가</a:t>
            </a:r>
            <a:endParaRPr lang="en-US" altLang="ko-KR"/>
          </a:p>
          <a:p>
            <a:pPr lvl="2"/>
            <a:r>
              <a:rPr lang="ko-KR" altLang="en-US"/>
              <a:t>이 코드 블록은 첫 번째 </a:t>
            </a:r>
            <a:r>
              <a:rPr lang="en-US" altLang="ko-KR"/>
              <a:t>for </a:t>
            </a:r>
            <a:r>
              <a:rPr lang="ko-KR" altLang="en-US"/>
              <a:t>반복문 안에 속하므로 들여쓰기에 유의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손실 함수 객체인 </a:t>
            </a:r>
            <a:r>
              <a:rPr lang="en-US" altLang="ko-KR"/>
              <a:t>criterion</a:t>
            </a:r>
            <a:r>
              <a:rPr lang="ko-KR" altLang="en-US"/>
              <a:t>에 모델 출력과 타깃을 전달해 손실을 계산하고 </a:t>
            </a:r>
            <a:r>
              <a:rPr lang="en-US" altLang="ko-KR"/>
              <a:t>val_loss </a:t>
            </a:r>
            <a:r>
              <a:rPr lang="ko-KR" altLang="en-US"/>
              <a:t>변수에 저장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6E779707-4FA1-FB71-8F7E-32CA278E7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686887"/>
              </p:ext>
            </p:extLst>
          </p:nvPr>
        </p:nvGraphicFramePr>
        <p:xfrm>
          <a:off x="1666875" y="1630680"/>
          <a:ext cx="56679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val_loss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val_scaled = val_scaled.to(device)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val_target = val_target.to(device)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outputs = model(val_scaled)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loss = criterion(outputs, val_target)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val_loss = loss.item()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406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8F221-EEC9-1D89-9EC4-3A39294CC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E96B01-7285-98C7-81D8-7424BDE1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96D4A1-E4A6-1A5D-05F9-223FB67C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D0FBBF50-288D-24B2-24C5-2C157247FE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C817AF0E-6A24-EB77-8C24-90E88802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train_hist</a:t>
            </a:r>
            <a:r>
              <a:rPr lang="ko-KR" altLang="en-US"/>
              <a:t>와 </a:t>
            </a:r>
            <a:r>
              <a:rPr lang="en-US" altLang="ko-KR"/>
              <a:t>val_hist </a:t>
            </a:r>
            <a:r>
              <a:rPr lang="ko-KR" altLang="en-US"/>
              <a:t>리스트에 훈련 손실과 검증 손실을 추가</a:t>
            </a:r>
            <a:endParaRPr lang="ko-KR" altLang="en-US" dirty="0"/>
          </a:p>
        </p:txBody>
      </p:sp>
      <p:graphicFrame>
        <p:nvGraphicFramePr>
          <p:cNvPr id="3" name="Table 12">
            <a:extLst>
              <a:ext uri="{FF2B5EF4-FFF2-40B4-BE49-F238E27FC236}">
                <a16:creationId xmlns:a16="http://schemas.microsoft.com/office/drawing/2014/main" id="{ED64D559-1876-02BE-9F81-5C6615C3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004439"/>
              </p:ext>
            </p:extLst>
          </p:nvPr>
        </p:nvGraphicFramePr>
        <p:xfrm>
          <a:off x="1666875" y="1325880"/>
          <a:ext cx="566792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792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train_hist.append(train_loss/batches)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val_hist.append(val_loss)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에포크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:{epoch+1},",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훈련 손실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:{train_loss/batches:.4f},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손실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:{val_loss:.4f}")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17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로지스틱 회귀로 패션 아이템 분류하기</a:t>
            </a:r>
          </a:p>
          <a:p>
            <a:pPr lvl="1"/>
            <a:r>
              <a:rPr lang="ko-KR" altLang="en-US" dirty="0"/>
              <a:t>이 훈련 샘플은 </a:t>
            </a:r>
            <a:r>
              <a:rPr lang="en-US" altLang="ko-KR" dirty="0"/>
              <a:t>60,000</a:t>
            </a:r>
            <a:r>
              <a:rPr lang="ko-KR" altLang="en-US" dirty="0"/>
              <a:t>개나 되기 때문에 전체 데이터를 한꺼번에 사용하여 모델을 훈련하는 것보다 샘플을 하나씩 꺼내서 모델을 훈련하는 방법이 더 효율적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/>
              <a:t>확률적 </a:t>
            </a:r>
            <a:r>
              <a:rPr lang="ko-KR" altLang="en-US" dirty="0"/>
              <a:t>경사 하강법</a:t>
            </a:r>
            <a:endParaRPr lang="en-US" altLang="ko-KR" dirty="0"/>
          </a:p>
          <a:p>
            <a:pPr lvl="2"/>
            <a:r>
              <a:rPr lang="ko-KR" altLang="en-US" dirty="0"/>
              <a:t>확률적 경사 하강법은 여러 특성 중 기울기가 가장 가파른 방향을 따라 이동</a:t>
            </a:r>
            <a:endParaRPr lang="en-US" altLang="ko-KR" dirty="0"/>
          </a:p>
          <a:p>
            <a:pPr lvl="2"/>
            <a:r>
              <a:rPr lang="ko-KR" altLang="en-US" dirty="0"/>
              <a:t>만약 특성마다 값의 범위가 많이 다르면 올바르게 손실 함수의 경사를 내려올 수 없음</a:t>
            </a:r>
            <a:endParaRPr lang="en-US" altLang="ko-KR" dirty="0"/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</a:t>
            </a:r>
            <a:r>
              <a:rPr lang="ko-KR" altLang="en-US" dirty="0"/>
              <a:t>의 경우 각 픽셀은 </a:t>
            </a:r>
            <a:r>
              <a:rPr lang="en-US" altLang="ko-KR" dirty="0"/>
              <a:t>0~255 </a:t>
            </a:r>
            <a:r>
              <a:rPr lang="ko-KR" altLang="en-US" dirty="0"/>
              <a:t>사이의 정숫값을 가지며</a:t>
            </a:r>
            <a:r>
              <a:rPr lang="en-US" altLang="ko-KR" dirty="0"/>
              <a:t>, </a:t>
            </a:r>
            <a:r>
              <a:rPr lang="ko-KR" altLang="en-US" dirty="0"/>
              <a:t>이런 이미지의 경우 보통 </a:t>
            </a:r>
            <a:r>
              <a:rPr lang="en-US" altLang="ko-KR" dirty="0"/>
              <a:t>255</a:t>
            </a:r>
            <a:r>
              <a:rPr lang="ko-KR" altLang="en-US" dirty="0"/>
              <a:t>로 나누어 </a:t>
            </a:r>
            <a:r>
              <a:rPr lang="en-US" altLang="ko-KR" dirty="0"/>
              <a:t>0~1 </a:t>
            </a:r>
            <a:r>
              <a:rPr lang="ko-KR" altLang="en-US" dirty="0"/>
              <a:t>사이의 값으로 정규화</a:t>
            </a:r>
            <a:endParaRPr lang="en-US" altLang="ko-KR" dirty="0"/>
          </a:p>
          <a:p>
            <a:pPr lvl="2"/>
            <a:r>
              <a:rPr lang="ko-KR" altLang="en-US" dirty="0"/>
              <a:t>이는 표준화는 아니지만 양수 값으로 이루어진 이미지를 전처리할 때 널리 사용하는 방법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4666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D0E3-D540-DBDA-E4CF-A78157E9F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70DD96E-4744-2388-035A-5E6B7052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596AB0-E152-4D0D-56B2-76A59108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DFD8434-FDF6-3E5D-0295-56679C0CEC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2564A7F4-62B1-1310-529C-7DA2E8821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조기 종료를 위한 코드</a:t>
            </a:r>
            <a:endParaRPr lang="en-US" altLang="ko-KR"/>
          </a:p>
          <a:p>
            <a:pPr lvl="2"/>
            <a:r>
              <a:rPr lang="ko-KR" altLang="en-US"/>
              <a:t>첫 번째 에포크이거나 </a:t>
            </a:r>
            <a:r>
              <a:rPr lang="en-US" altLang="ko-KR"/>
              <a:t>(best_loss == -1) </a:t>
            </a:r>
            <a:r>
              <a:rPr lang="ko-KR" altLang="en-US"/>
              <a:t>검증 손실이 이전에 기록된 최상의 손실보다 작으면</a:t>
            </a:r>
            <a:r>
              <a:rPr lang="en-US" altLang="ko-KR"/>
              <a:t>(val_loss &lt; best_loss ) </a:t>
            </a:r>
            <a:r>
              <a:rPr lang="ko-KR" altLang="en-US"/>
              <a:t>현재 검증 손실을 최상의 손실로 저장</a:t>
            </a:r>
            <a:r>
              <a:rPr lang="en-US" altLang="ko-KR"/>
              <a:t>(best_loss = val_loss )</a:t>
            </a:r>
          </a:p>
          <a:p>
            <a:pPr lvl="2"/>
            <a:r>
              <a:rPr lang="ko-KR" altLang="en-US"/>
              <a:t>조기 종료 카운터를 </a:t>
            </a:r>
            <a:r>
              <a:rPr lang="en-US" altLang="ko-KR"/>
              <a:t>0</a:t>
            </a:r>
            <a:r>
              <a:rPr lang="ko-KR" altLang="en-US"/>
              <a:t>으로 설정</a:t>
            </a:r>
            <a:endParaRPr lang="en-US" altLang="ko-KR"/>
          </a:p>
          <a:p>
            <a:pPr lvl="3"/>
            <a:r>
              <a:rPr lang="ko-KR" altLang="en-US"/>
              <a:t>이 카운터를 </a:t>
            </a:r>
            <a:r>
              <a:rPr lang="en-US" altLang="ko-KR"/>
              <a:t>0</a:t>
            </a:r>
            <a:r>
              <a:rPr lang="ko-KR" altLang="en-US"/>
              <a:t>으로 설정하면 검증 손실이 더 좋아지지 않더라도 </a:t>
            </a:r>
            <a:r>
              <a:rPr lang="en-US" altLang="ko-KR"/>
              <a:t>patience</a:t>
            </a:r>
            <a:r>
              <a:rPr lang="ko-KR" altLang="en-US"/>
              <a:t>에 지정된 횟수만큼 참고 기다림</a:t>
            </a:r>
            <a:endParaRPr lang="en-US" altLang="ko-KR"/>
          </a:p>
          <a:p>
            <a:pPr lvl="2"/>
            <a:r>
              <a:rPr lang="ko-KR" altLang="en-US"/>
              <a:t>현재 검증 손실이 최상이므로 </a:t>
            </a:r>
            <a:r>
              <a:rPr lang="en-US" altLang="ko-KR"/>
              <a:t>torch.save ( ) </a:t>
            </a:r>
            <a:r>
              <a:rPr lang="ko-KR" altLang="en-US"/>
              <a:t>함수를 사용해 모델을 저장</a:t>
            </a:r>
            <a:r>
              <a:rPr lang="en-US" altLang="ko-KR"/>
              <a:t> </a:t>
            </a:r>
          </a:p>
          <a:p>
            <a:pPr lvl="3"/>
            <a:r>
              <a:rPr lang="en-US" altLang="ko-KR"/>
              <a:t>torch.save(model, ‘some_model.pt’)</a:t>
            </a:r>
            <a:r>
              <a:rPr lang="ko-KR" altLang="en-US"/>
              <a:t>와 같이 이 함수에 모델 객체와 파일 이름을 지정하면 모델 구조와 모델 파라미터가 모두 저장</a:t>
            </a:r>
            <a:endParaRPr lang="en-US" altLang="ko-KR"/>
          </a:p>
          <a:p>
            <a:pPr lvl="3"/>
            <a:r>
              <a:rPr lang="ko-KR" altLang="en-US"/>
              <a:t>일반적으로 권장되는 방식을 따라서 모델의 </a:t>
            </a:r>
            <a:r>
              <a:rPr lang="en-US" altLang="ko-KR"/>
              <a:t>state_dict ( ) </a:t>
            </a:r>
            <a:r>
              <a:rPr lang="ko-KR" altLang="en-US"/>
              <a:t>메서드로 모델 파라미터와 훈련하는 동안 기록된 다른 값</a:t>
            </a:r>
            <a:r>
              <a:rPr lang="en-US" altLang="ko-KR"/>
              <a:t>(10</a:t>
            </a:r>
            <a:r>
              <a:rPr lang="ko-KR" altLang="en-US"/>
              <a:t>장에서 배울 층 정규화의 파라미터 등</a:t>
            </a:r>
            <a:r>
              <a:rPr lang="en-US" altLang="ko-KR"/>
              <a:t>)</a:t>
            </a:r>
            <a:r>
              <a:rPr lang="ko-KR" altLang="en-US"/>
              <a:t>을 반환</a:t>
            </a:r>
            <a:endParaRPr lang="en-US" altLang="ko-KR"/>
          </a:p>
          <a:p>
            <a:pPr lvl="3"/>
            <a:r>
              <a:rPr lang="ko-KR" altLang="en-US"/>
              <a:t>딕셔너리를 </a:t>
            </a:r>
            <a:r>
              <a:rPr lang="en-US" altLang="ko-KR"/>
              <a:t>best_model.pt </a:t>
            </a:r>
            <a:r>
              <a:rPr lang="ko-KR" altLang="en-US"/>
              <a:t>파일에 기록</a:t>
            </a:r>
            <a:endParaRPr lang="en-US" altLang="ko-KR"/>
          </a:p>
          <a:p>
            <a:pPr lvl="3"/>
            <a:r>
              <a:rPr lang="ko-KR" altLang="en-US"/>
              <a:t>만약 검증 손실이 더 나아지지 않았다면 조기 종료 카운터를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이 카운터가 </a:t>
            </a:r>
            <a:r>
              <a:rPr lang="en-US" altLang="ko-KR"/>
              <a:t>patience</a:t>
            </a:r>
            <a:r>
              <a:rPr lang="ko-KR" altLang="en-US"/>
              <a:t>보다 크다면 조기 종료된다는 메시지와 함께 훈련을 중지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32981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2B091-35EA-B3AA-7075-A8001061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712662D-AD20-92D1-90F0-A463222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306F4-B11C-B76A-C627-9E8962EB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C5F70CD7-F86F-5B64-ECC2-12E9E02648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CC6F572-D941-CD79-AC12-8450518EB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앞의 코드는 모두 첫 번째 </a:t>
            </a:r>
            <a:r>
              <a:rPr lang="en-US" altLang="ko-KR"/>
              <a:t>for </a:t>
            </a:r>
            <a:r>
              <a:rPr lang="ko-KR" altLang="en-US"/>
              <a:t>반복문 안에 포함</a:t>
            </a:r>
            <a:endParaRPr lang="en-US" altLang="ko-KR"/>
          </a:p>
          <a:p>
            <a:pPr lvl="2"/>
            <a:r>
              <a:rPr lang="ko-KR" altLang="en-US"/>
              <a:t>코드를 실행 결과 </a:t>
            </a:r>
            <a:r>
              <a:rPr lang="en-US" altLang="ko-KR"/>
              <a:t>- 10</a:t>
            </a:r>
            <a:r>
              <a:rPr lang="ko-KR" altLang="en-US"/>
              <a:t>번째 에포크에서 조기 종료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2BA7A-7928-939C-FDC4-33EBFA47BF61}"/>
              </a:ext>
            </a:extLst>
          </p:cNvPr>
          <p:cNvSpPr txBox="1"/>
          <p:nvPr/>
        </p:nvSpPr>
        <p:spPr>
          <a:xfrm>
            <a:off x="7047122" y="1660802"/>
            <a:ext cx="47209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에포크</a:t>
            </a:r>
            <a:r>
              <a:rPr lang="en-US" altLang="ko-KR"/>
              <a:t>:1, </a:t>
            </a:r>
            <a:r>
              <a:rPr lang="ko-KR" altLang="en-US"/>
              <a:t>훈련 손실</a:t>
            </a:r>
            <a:r>
              <a:rPr lang="en-US" altLang="ko-KR"/>
              <a:t>:0.6031, </a:t>
            </a:r>
            <a:r>
              <a:rPr lang="ko-KR" altLang="en-US"/>
              <a:t>검증 손실</a:t>
            </a:r>
            <a:r>
              <a:rPr lang="en-US" altLang="ko-KR"/>
              <a:t>:0.4344</a:t>
            </a:r>
          </a:p>
          <a:p>
            <a:r>
              <a:rPr lang="ko-KR" altLang="en-US"/>
              <a:t>에포크</a:t>
            </a:r>
            <a:r>
              <a:rPr lang="en-US" altLang="ko-KR"/>
              <a:t>:2, </a:t>
            </a:r>
            <a:r>
              <a:rPr lang="ko-KR" altLang="en-US"/>
              <a:t>훈련 손실</a:t>
            </a:r>
            <a:r>
              <a:rPr lang="en-US" altLang="ko-KR"/>
              <a:t>:0.4415, </a:t>
            </a:r>
            <a:r>
              <a:rPr lang="ko-KR" altLang="en-US"/>
              <a:t>검증 손실</a:t>
            </a:r>
            <a:r>
              <a:rPr lang="en-US" altLang="ko-KR"/>
              <a:t>:0.3981</a:t>
            </a:r>
          </a:p>
          <a:p>
            <a:r>
              <a:rPr lang="ko-KR" altLang="en-US"/>
              <a:t>에포크</a:t>
            </a:r>
            <a:r>
              <a:rPr lang="en-US" altLang="ko-KR"/>
              <a:t>:3, </a:t>
            </a:r>
            <a:r>
              <a:rPr lang="ko-KR" altLang="en-US"/>
              <a:t>훈련 손실</a:t>
            </a:r>
            <a:r>
              <a:rPr lang="en-US" altLang="ko-KR"/>
              <a:t>:0.4023, </a:t>
            </a:r>
            <a:r>
              <a:rPr lang="ko-KR" altLang="en-US"/>
              <a:t>검증 손실</a:t>
            </a:r>
            <a:r>
              <a:rPr lang="en-US" altLang="ko-KR"/>
              <a:t>:0.3699</a:t>
            </a:r>
          </a:p>
          <a:p>
            <a:r>
              <a:rPr lang="ko-KR" altLang="en-US"/>
              <a:t>에포크</a:t>
            </a:r>
            <a:r>
              <a:rPr lang="en-US" altLang="ko-KR"/>
              <a:t>:4, </a:t>
            </a:r>
            <a:r>
              <a:rPr lang="ko-KR" altLang="en-US"/>
              <a:t>훈련 손실</a:t>
            </a:r>
            <a:r>
              <a:rPr lang="en-US" altLang="ko-KR"/>
              <a:t>:0.3820, </a:t>
            </a:r>
            <a:r>
              <a:rPr lang="ko-KR" altLang="en-US"/>
              <a:t>검증 손실</a:t>
            </a:r>
            <a:r>
              <a:rPr lang="en-US" altLang="ko-KR"/>
              <a:t>:0.3614</a:t>
            </a:r>
          </a:p>
          <a:p>
            <a:r>
              <a:rPr lang="ko-KR" altLang="en-US"/>
              <a:t>에포크</a:t>
            </a:r>
            <a:r>
              <a:rPr lang="en-US" altLang="ko-KR"/>
              <a:t>:5, </a:t>
            </a:r>
            <a:r>
              <a:rPr lang="ko-KR" altLang="en-US"/>
              <a:t>훈련 손실</a:t>
            </a:r>
            <a:r>
              <a:rPr lang="en-US" altLang="ko-KR"/>
              <a:t>:0.3675, </a:t>
            </a:r>
            <a:r>
              <a:rPr lang="ko-KR" altLang="en-US"/>
              <a:t>검증 손실</a:t>
            </a:r>
            <a:r>
              <a:rPr lang="en-US" altLang="ko-KR"/>
              <a:t>:0.3564</a:t>
            </a:r>
          </a:p>
          <a:p>
            <a:r>
              <a:rPr lang="ko-KR" altLang="en-US"/>
              <a:t>에포크</a:t>
            </a:r>
            <a:r>
              <a:rPr lang="en-US" altLang="ko-KR"/>
              <a:t>:6, </a:t>
            </a:r>
            <a:r>
              <a:rPr lang="ko-KR" altLang="en-US"/>
              <a:t>훈련 손실</a:t>
            </a:r>
            <a:r>
              <a:rPr lang="en-US" altLang="ko-KR"/>
              <a:t>:0.3539, </a:t>
            </a:r>
            <a:r>
              <a:rPr lang="ko-KR" altLang="en-US"/>
              <a:t>검증 손실</a:t>
            </a:r>
            <a:r>
              <a:rPr lang="en-US" altLang="ko-KR"/>
              <a:t>:0.3468</a:t>
            </a:r>
          </a:p>
          <a:p>
            <a:r>
              <a:rPr lang="ko-KR" altLang="en-US"/>
              <a:t>에포크</a:t>
            </a:r>
            <a:r>
              <a:rPr lang="en-US" altLang="ko-KR"/>
              <a:t>:7, </a:t>
            </a:r>
            <a:r>
              <a:rPr lang="ko-KR" altLang="en-US"/>
              <a:t>훈련 손실</a:t>
            </a:r>
            <a:r>
              <a:rPr lang="en-US" altLang="ko-KR"/>
              <a:t>:0.3432, </a:t>
            </a:r>
            <a:r>
              <a:rPr lang="ko-KR" altLang="en-US"/>
              <a:t>검증 손실</a:t>
            </a:r>
            <a:r>
              <a:rPr lang="en-US" altLang="ko-KR"/>
              <a:t>:0.3410</a:t>
            </a:r>
          </a:p>
          <a:p>
            <a:r>
              <a:rPr lang="ko-KR" altLang="en-US"/>
              <a:t>에포크</a:t>
            </a:r>
            <a:r>
              <a:rPr lang="en-US" altLang="ko-KR"/>
              <a:t>:8, </a:t>
            </a:r>
            <a:r>
              <a:rPr lang="ko-KR" altLang="en-US"/>
              <a:t>훈련 손실</a:t>
            </a:r>
            <a:r>
              <a:rPr lang="en-US" altLang="ko-KR"/>
              <a:t>:0.3357, </a:t>
            </a:r>
            <a:r>
              <a:rPr lang="ko-KR" altLang="en-US"/>
              <a:t>검증 손실</a:t>
            </a:r>
            <a:r>
              <a:rPr lang="en-US" altLang="ko-KR"/>
              <a:t>:0.3315</a:t>
            </a:r>
          </a:p>
          <a:p>
            <a:r>
              <a:rPr lang="ko-KR" altLang="en-US"/>
              <a:t>에포크</a:t>
            </a:r>
            <a:r>
              <a:rPr lang="en-US" altLang="ko-KR"/>
              <a:t>:9, </a:t>
            </a:r>
            <a:r>
              <a:rPr lang="ko-KR" altLang="en-US"/>
              <a:t>훈련 손실</a:t>
            </a:r>
            <a:r>
              <a:rPr lang="en-US" altLang="ko-KR"/>
              <a:t>:0.3261, </a:t>
            </a:r>
            <a:r>
              <a:rPr lang="ko-KR" altLang="en-US"/>
              <a:t>검증 손실</a:t>
            </a:r>
            <a:r>
              <a:rPr lang="en-US" altLang="ko-KR"/>
              <a:t>:0.3335</a:t>
            </a:r>
          </a:p>
          <a:p>
            <a:r>
              <a:rPr lang="ko-KR" altLang="en-US"/>
              <a:t>에포크</a:t>
            </a:r>
            <a:r>
              <a:rPr lang="en-US" altLang="ko-KR"/>
              <a:t>:10, </a:t>
            </a:r>
            <a:r>
              <a:rPr lang="ko-KR" altLang="en-US"/>
              <a:t>훈련 손실</a:t>
            </a:r>
            <a:r>
              <a:rPr lang="en-US" altLang="ko-KR"/>
              <a:t>:0.3201, </a:t>
            </a:r>
            <a:r>
              <a:rPr lang="ko-KR" altLang="en-US"/>
              <a:t>검증 손실</a:t>
            </a:r>
            <a:r>
              <a:rPr lang="en-US" altLang="ko-KR"/>
              <a:t>:0.3335</a:t>
            </a:r>
          </a:p>
          <a:p>
            <a:r>
              <a:rPr lang="en-US" altLang="ko-KR"/>
              <a:t>10</a:t>
            </a:r>
            <a:r>
              <a:rPr lang="ko-KR" altLang="en-US"/>
              <a:t>번째 에포크에서 조기 종료되었습니다</a:t>
            </a:r>
            <a:r>
              <a:rPr lang="en-US" altLang="ko-KR"/>
              <a:t>.</a:t>
            </a:r>
            <a:endParaRPr lang="ko-KR" altLang="en-US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14B612EF-1D6A-EA7E-2ACB-509308AD6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97109"/>
              </p:ext>
            </p:extLst>
          </p:nvPr>
        </p:nvGraphicFramePr>
        <p:xfrm>
          <a:off x="1666875" y="1773450"/>
          <a:ext cx="514630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3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if best_loss == -1 or val_loss &lt; best_loss: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best_loss = val_loss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early_stopping_counter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torch.save(model.state_dict(), 'best_model.pt’)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else: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early_stopping_counter += 1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if early_stopping_counter &gt;= patience: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print(f"{epoch+1}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번째 에포크에서 조기 종료되었습니다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.")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Break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9FF7FCE-96B1-11EE-5C04-A34A3F613CF1}"/>
              </a:ext>
            </a:extLst>
          </p:cNvPr>
          <p:cNvCxnSpPr/>
          <p:nvPr/>
        </p:nvCxnSpPr>
        <p:spPr>
          <a:xfrm>
            <a:off x="6651812" y="2608729"/>
            <a:ext cx="27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9849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352AA-399B-B0EC-74D2-29E88194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90898C-987D-5641-8F1B-2F0577F3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6AF934-923E-3430-81C4-401410E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3260F27B-464E-01BC-2BEF-7352F84A1A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5D9212DC-B8CF-63A3-9C76-C13329F6D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훈련 손실과 검증 손실의 그래프</a:t>
            </a:r>
            <a:endParaRPr lang="ko-KR" altLang="en-US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87D6DE6F-9A6C-8FE9-4D76-60E8CFB7A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240338"/>
              </p:ext>
            </p:extLst>
          </p:nvPr>
        </p:nvGraphicFramePr>
        <p:xfrm>
          <a:off x="1644697" y="1334180"/>
          <a:ext cx="445130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0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plt.plot(train_hist,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plt.plot(val_hist,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BEA1A-B9F8-961E-4E26-4FFBAB6FBAC1}"/>
              </a:ext>
            </a:extLst>
          </p:cNvPr>
          <p:cNvCxnSpPr/>
          <p:nvPr/>
        </p:nvCxnSpPr>
        <p:spPr>
          <a:xfrm>
            <a:off x="6517342" y="1936376"/>
            <a:ext cx="278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33A45713-12E1-077F-6530-3F37FCCF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963" y="1215906"/>
            <a:ext cx="4308715" cy="31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647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D8CA7-1582-77F8-C8EF-4F6EFBB24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6258F0A-738E-7C5D-FE9A-6BE7AA224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9D2A7AE-0BA6-210D-66E2-73E3830B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E3558B01-98EE-A31A-1A9A-3CF464EBA5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76F990F5-F0AB-AD73-D668-C363BB7462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torch.load( ) </a:t>
            </a:r>
            <a:r>
              <a:rPr lang="ko-KR" altLang="en-US"/>
              <a:t>함수로 </a:t>
            </a:r>
            <a:r>
              <a:rPr lang="en-US" altLang="ko-KR"/>
              <a:t>best_model.pt </a:t>
            </a:r>
            <a:r>
              <a:rPr lang="ko-KR" altLang="en-US"/>
              <a:t>파일에 저장한 모델 파라미터를 읽은 다음 </a:t>
            </a:r>
            <a:br>
              <a:rPr lang="en-US" altLang="ko-KR"/>
            </a:br>
            <a:r>
              <a:rPr lang="en-US" altLang="ko-KR"/>
              <a:t>load_state_dict ( ) </a:t>
            </a:r>
            <a:r>
              <a:rPr lang="ko-KR" altLang="en-US"/>
              <a:t>메서드에 전달하여 최상의 파라미터로 </a:t>
            </a:r>
            <a:r>
              <a:rPr lang="en-US" altLang="ko-KR"/>
              <a:t>model </a:t>
            </a:r>
            <a:r>
              <a:rPr lang="ko-KR" altLang="en-US"/>
              <a:t>객체를 업데이트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torch.load( ) </a:t>
            </a:r>
            <a:r>
              <a:rPr lang="ko-KR" altLang="en-US"/>
              <a:t>함수의 </a:t>
            </a:r>
            <a:r>
              <a:rPr lang="en-US" altLang="ko-KR"/>
              <a:t>weights_only </a:t>
            </a:r>
            <a:r>
              <a:rPr lang="ko-KR" altLang="en-US"/>
              <a:t>매개변수 기본값은 </a:t>
            </a:r>
            <a:r>
              <a:rPr lang="en-US" altLang="ko-KR"/>
              <a:t>False</a:t>
            </a:r>
          </a:p>
          <a:p>
            <a:pPr lvl="2"/>
            <a:r>
              <a:rPr lang="ko-KR" altLang="en-US"/>
              <a:t>향후 기본값이 </a:t>
            </a:r>
            <a:r>
              <a:rPr lang="en-US" altLang="ko-KR"/>
              <a:t>True</a:t>
            </a:r>
            <a:r>
              <a:rPr lang="ko-KR" altLang="en-US"/>
              <a:t>로 바뀐다는 경고가 발생하기 때문에 앞에서 명시적으로 </a:t>
            </a:r>
            <a:r>
              <a:rPr lang="en-US" altLang="ko-KR"/>
              <a:t>weights_only=True</a:t>
            </a:r>
            <a:r>
              <a:rPr lang="ko-KR" altLang="en-US"/>
              <a:t>로 지정</a:t>
            </a:r>
            <a:endParaRPr lang="ko-KR" altLang="en-US" dirty="0"/>
          </a:p>
        </p:txBody>
      </p:sp>
      <p:graphicFrame>
        <p:nvGraphicFramePr>
          <p:cNvPr id="6" name="Table 12">
            <a:extLst>
              <a:ext uri="{FF2B5EF4-FFF2-40B4-BE49-F238E27FC236}">
                <a16:creationId xmlns:a16="http://schemas.microsoft.com/office/drawing/2014/main" id="{A1D26A31-F783-51D1-15CB-3591F75E4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2214"/>
              </p:ext>
            </p:extLst>
          </p:nvPr>
        </p:nvGraphicFramePr>
        <p:xfrm>
          <a:off x="1644697" y="1585192"/>
          <a:ext cx="4451303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130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model.load_state_dict(torch.load('best_model.pt', weights_only=True))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3629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6200-C11B-F92E-FC20-84E5881D7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A440E08-C7A5-8E0F-D52C-59FCADB5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파이토치 버전 살펴보기</a:t>
            </a:r>
            <a:r>
              <a:rPr lang="en-US" altLang="ko-KR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609A3D-C509-4FAF-CB48-6ADF41E0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A3E14D2F-0EAA-A661-6DD3-D2FD6466B6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0D20289-973E-5479-D206-D28DE4E88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최상의 모델을 사용해 검증 세트에 대한 성능을 확인</a:t>
            </a:r>
            <a:endParaRPr lang="en-US" altLang="ko-KR"/>
          </a:p>
          <a:p>
            <a:pPr lvl="2"/>
            <a:r>
              <a:rPr lang="ko-KR" altLang="en-US"/>
              <a:t>이 코드는 </a:t>
            </a:r>
            <a:r>
              <a:rPr lang="en-US" altLang="ko-KR"/>
              <a:t>7-2</a:t>
            </a:r>
            <a:r>
              <a:rPr lang="ko-KR" altLang="en-US"/>
              <a:t> 절의 파이토치 코드와 동일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E58BC9-B932-303F-D34C-717EAE6DB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08756"/>
              </p:ext>
            </p:extLst>
          </p:nvPr>
        </p:nvGraphicFramePr>
        <p:xfrm>
          <a:off x="1666875" y="1635760"/>
          <a:ext cx="4751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val_scaled = val_scaled.to(device)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val_target = val_target.to(device)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outputs = model(val_scaled)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predicts = torch.argmax(outputs,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corrects = (predicts == val_target).sum().item()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len(val_target)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E3B71CA-03CF-F57B-8501-6E6ABAD1C072}"/>
              </a:ext>
            </a:extLst>
          </p:cNvPr>
          <p:cNvSpPr txBox="1"/>
          <p:nvPr/>
        </p:nvSpPr>
        <p:spPr>
          <a:xfrm>
            <a:off x="7395919" y="2230955"/>
            <a:ext cx="300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검증 정확도</a:t>
            </a:r>
            <a:r>
              <a:rPr lang="en-US" altLang="ko-KR"/>
              <a:t>: 0.8798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B39688-59E6-6715-A7D0-1C620641E532}"/>
              </a:ext>
            </a:extLst>
          </p:cNvPr>
          <p:cNvCxnSpPr/>
          <p:nvPr/>
        </p:nvCxnSpPr>
        <p:spPr>
          <a:xfrm>
            <a:off x="6644248" y="2415621"/>
            <a:ext cx="26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9820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D5EF-3352-18B8-E671-B4BFC445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2A75A2-23F4-D5E3-86EA-821BDD7C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SECTION</a:t>
            </a:r>
            <a:r>
              <a:rPr lang="ko-KR" altLang="en-US"/>
              <a:t> </a:t>
            </a:r>
            <a:r>
              <a:rPr lang="en-US" altLang="ko-KR"/>
              <a:t>7-3</a:t>
            </a:r>
            <a:r>
              <a:rPr lang="ko-KR" altLang="en-US"/>
              <a:t> 자주하는 질문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FB4C0C-9A01-73A1-C891-F5594D3C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4E53AEA5-C3BE-1E18-D1E0-A1F67EA0AF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1945855-CD79-34AD-F9F0-E98A0DBAD1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07-1</a:t>
            </a:r>
            <a:r>
              <a:rPr lang="ko-KR" altLang="en-US"/>
              <a:t>절에서 사이킷런 </a:t>
            </a:r>
            <a:r>
              <a:rPr lang="en-US" altLang="ko-KR"/>
              <a:t>SGDClassifier</a:t>
            </a:r>
            <a:r>
              <a:rPr lang="ko-KR" altLang="en-US"/>
              <a:t>의 </a:t>
            </a:r>
            <a:r>
              <a:rPr lang="en-US" altLang="ko-KR"/>
              <a:t>fit ( ) </a:t>
            </a:r>
            <a:r>
              <a:rPr lang="ko-KR" altLang="en-US"/>
              <a:t>메서드와 케라스 모델의 </a:t>
            </a:r>
            <a:r>
              <a:rPr lang="en-US" altLang="ko-KR"/>
              <a:t>fit ( ) </a:t>
            </a:r>
            <a:r>
              <a:rPr lang="ko-KR" altLang="en-US"/>
              <a:t>메서드가 동일한건가요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07-1</a:t>
            </a:r>
            <a:r>
              <a:rPr lang="ko-KR" altLang="en-US"/>
              <a:t>절에서 검증 세트를 나누기 전에 특성을 정규화한 것 아닌가요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07-2</a:t>
            </a:r>
            <a:r>
              <a:rPr lang="ko-KR" altLang="en-US"/>
              <a:t>절에서 </a:t>
            </a:r>
            <a:r>
              <a:rPr lang="en-US" altLang="ko-KR"/>
              <a:t>summary( ) </a:t>
            </a:r>
            <a:r>
              <a:rPr lang="ko-KR" altLang="en-US"/>
              <a:t>메서드의 출력 결과에 모델 이름과 층 이름이 책과 달라요</a:t>
            </a:r>
            <a:r>
              <a:rPr lang="en-US" altLang="ko-KR"/>
              <a:t>.</a:t>
            </a:r>
          </a:p>
          <a:p>
            <a:pPr lvl="1"/>
            <a:r>
              <a:rPr lang="en-US" altLang="ko-KR"/>
              <a:t>07-2</a:t>
            </a:r>
            <a:r>
              <a:rPr lang="ko-KR" altLang="en-US"/>
              <a:t>절에서 경사 하강법으로 훈련되지 않는 파라미터를 가진 층에는 어떤 것이 있나요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07-3</a:t>
            </a:r>
            <a:r>
              <a:rPr lang="ko-KR" altLang="en-US"/>
              <a:t>절에서 패션 </a:t>
            </a:r>
            <a:r>
              <a:rPr lang="en-US" altLang="ko-KR"/>
              <a:t>MNIST</a:t>
            </a:r>
            <a:r>
              <a:rPr lang="ko-KR" altLang="en-US"/>
              <a:t>의 테스트 세트는 왜 사용하지 않나요</a:t>
            </a:r>
            <a:r>
              <a:rPr lang="en-US" altLang="ko-KR"/>
              <a:t>?</a:t>
            </a:r>
          </a:p>
          <a:p>
            <a:pPr lvl="1"/>
            <a:r>
              <a:rPr lang="en-US" altLang="ko-KR"/>
              <a:t>07-3</a:t>
            </a:r>
            <a:r>
              <a:rPr lang="ko-KR" altLang="en-US"/>
              <a:t>절에서 드롭아웃 비율 </a:t>
            </a:r>
            <a:r>
              <a:rPr lang="en-US" altLang="ko-KR"/>
              <a:t>0.3</a:t>
            </a:r>
            <a:r>
              <a:rPr lang="ko-KR" altLang="en-US"/>
              <a:t>을 사용했는데요</a:t>
            </a:r>
            <a:r>
              <a:rPr lang="en-US" altLang="ko-KR"/>
              <a:t>. </a:t>
            </a:r>
            <a:r>
              <a:rPr lang="ko-KR" altLang="en-US"/>
              <a:t>이 값은 어떻게 결정된 건가요</a:t>
            </a:r>
            <a:r>
              <a:rPr lang="en-US" altLang="ko-KR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14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로지스틱 회귀로 패션 아이템 분류하기</a:t>
            </a:r>
          </a:p>
          <a:p>
            <a:pPr lvl="2"/>
            <a:r>
              <a:rPr lang="en-US" altLang="ko-KR" dirty="0"/>
              <a:t>reshape( ) </a:t>
            </a:r>
            <a:r>
              <a:rPr lang="ko-KR" altLang="en-US" dirty="0"/>
              <a:t>메서드를 사용해 </a:t>
            </a:r>
            <a:r>
              <a:rPr lang="en-US" altLang="ko-KR" dirty="0"/>
              <a:t>2</a:t>
            </a:r>
            <a:r>
              <a:rPr lang="ko-KR" altLang="en-US" dirty="0"/>
              <a:t>차원 배열인 각 샘플을 </a:t>
            </a:r>
            <a:r>
              <a:rPr lang="en-US" altLang="ko-KR" dirty="0"/>
              <a:t>1</a:t>
            </a:r>
            <a:r>
              <a:rPr lang="ko-KR" altLang="en-US" dirty="0"/>
              <a:t>차원 배열로 전개</a:t>
            </a:r>
            <a:endParaRPr lang="en-US" altLang="ko-KR" dirty="0"/>
          </a:p>
          <a:p>
            <a:pPr lvl="2"/>
            <a:endParaRPr lang="en-US" altLang="ko-KR" sz="2400" dirty="0"/>
          </a:p>
          <a:p>
            <a:pPr lvl="2"/>
            <a:r>
              <a:rPr lang="ko-KR" altLang="en-US" dirty="0"/>
              <a:t>변환된 </a:t>
            </a:r>
            <a:r>
              <a:rPr lang="en-US" altLang="ko-KR" dirty="0" err="1"/>
              <a:t>train_scaled</a:t>
            </a:r>
            <a:r>
              <a:rPr lang="ko-KR" altLang="en-US" dirty="0"/>
              <a:t>의 크기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SGDClassifier</a:t>
            </a:r>
            <a:r>
              <a:rPr lang="en-US" altLang="ko-KR" dirty="0"/>
              <a:t> </a:t>
            </a:r>
            <a:r>
              <a:rPr lang="ko-KR" altLang="en-US" dirty="0"/>
              <a:t>클래스와 </a:t>
            </a:r>
            <a:r>
              <a:rPr lang="en-US" altLang="ko-KR" dirty="0" err="1"/>
              <a:t>cross_validate</a:t>
            </a:r>
            <a:r>
              <a:rPr lang="en-US" altLang="ko-KR" dirty="0"/>
              <a:t> </a:t>
            </a:r>
            <a:r>
              <a:rPr lang="ko-KR" altLang="en-US" dirty="0"/>
              <a:t>함수를 사용해 이 데이터에서 교차 검증으로 성능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800"/>
          </a:p>
          <a:p>
            <a:pPr lvl="2"/>
            <a:endParaRPr lang="en-US" altLang="ko-KR" sz="1800" dirty="0"/>
          </a:p>
          <a:p>
            <a:pPr lvl="2"/>
            <a:r>
              <a:rPr lang="ko-KR" altLang="en-US" dirty="0"/>
              <a:t>위에서는 </a:t>
            </a:r>
            <a:r>
              <a:rPr lang="en-US" altLang="ko-KR" dirty="0" err="1"/>
              <a:t>SGDClassifier</a:t>
            </a:r>
            <a:r>
              <a:rPr lang="ko-KR" altLang="en-US" dirty="0"/>
              <a:t>의 반복 횟수</a:t>
            </a:r>
            <a:r>
              <a:rPr lang="en-US" altLang="ko-KR" dirty="0"/>
              <a:t>(</a:t>
            </a:r>
            <a:r>
              <a:rPr lang="en-US" altLang="ko-KR" dirty="0" err="1"/>
              <a:t>max_iter</a:t>
            </a:r>
            <a:r>
              <a:rPr lang="en-US" altLang="ko-KR" dirty="0"/>
              <a:t> )</a:t>
            </a:r>
            <a:r>
              <a:rPr lang="ko-KR" altLang="en-US" dirty="0"/>
              <a:t>를 </a:t>
            </a:r>
            <a:r>
              <a:rPr lang="en-US" altLang="ko-KR" dirty="0"/>
              <a:t>5</a:t>
            </a:r>
            <a:r>
              <a:rPr lang="ko-KR" altLang="en-US"/>
              <a:t>번으로 지정</a:t>
            </a:r>
            <a:endParaRPr lang="en-US" altLang="ko-KR"/>
          </a:p>
          <a:p>
            <a:pPr lvl="3"/>
            <a:r>
              <a:rPr lang="ko-KR" altLang="en-US"/>
              <a:t>반복 </a:t>
            </a:r>
            <a:r>
              <a:rPr lang="ko-KR" altLang="en-US" dirty="0"/>
              <a:t>횟수를 늘려도 성능이 크게 </a:t>
            </a:r>
            <a:r>
              <a:rPr lang="ko-KR" altLang="en-US"/>
              <a:t>향상되지는 않음</a:t>
            </a:r>
            <a:endParaRPr lang="en-US" altLang="ko-KR" dirty="0"/>
          </a:p>
          <a:p>
            <a:pPr lvl="3"/>
            <a:r>
              <a:rPr lang="en-US" altLang="ko-KR"/>
              <a:t>10</a:t>
            </a:r>
            <a:r>
              <a:rPr lang="ko-KR" altLang="en-US" dirty="0"/>
              <a:t>이</a:t>
            </a:r>
            <a:r>
              <a:rPr lang="ko-KR" altLang="en-US"/>
              <a:t>나 </a:t>
            </a:r>
            <a:r>
              <a:rPr lang="en-US" altLang="ko-KR" dirty="0"/>
              <a:t>20 </a:t>
            </a:r>
            <a:r>
              <a:rPr lang="ko-KR" altLang="en-US" dirty="0"/>
              <a:t>등의 여러 숫자를 넣어서 테스트한 결과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66CD48-7ED4-4BE4-ABDB-4B447C747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539399"/>
              </p:ext>
            </p:extLst>
          </p:nvPr>
        </p:nvGraphicFramePr>
        <p:xfrm>
          <a:off x="1655152" y="1580174"/>
          <a:ext cx="440433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3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 / 255.0</a:t>
                      </a:r>
                    </a:p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train_scaled.reshape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(-1, 28*28)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80F1F0-BD70-4699-A39A-A3F866317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726668"/>
              </p:ext>
            </p:extLst>
          </p:nvPr>
        </p:nvGraphicFramePr>
        <p:xfrm>
          <a:off x="1655151" y="2426803"/>
          <a:ext cx="440433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433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train_scaled.shape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78217A-BEC2-4596-BC7F-516EAFBE6908}"/>
              </a:ext>
            </a:extLst>
          </p:cNvPr>
          <p:cNvCxnSpPr/>
          <p:nvPr/>
        </p:nvCxnSpPr>
        <p:spPr>
          <a:xfrm>
            <a:off x="6127540" y="2579203"/>
            <a:ext cx="220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DACE6B-C0D8-431F-ABE8-D0C5EDC8A06B}"/>
              </a:ext>
            </a:extLst>
          </p:cNvPr>
          <p:cNvSpPr txBox="1"/>
          <p:nvPr/>
        </p:nvSpPr>
        <p:spPr>
          <a:xfrm>
            <a:off x="6450216" y="2394537"/>
            <a:ext cx="1554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(60000, 784)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5AE1019-0836-499C-A817-B02D003B1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500636"/>
              </p:ext>
            </p:extLst>
          </p:nvPr>
        </p:nvGraphicFramePr>
        <p:xfrm>
          <a:off x="1655151" y="3131010"/>
          <a:ext cx="5167679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767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from sklearn.model_selection import cross_validate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from sklearn.linear_model import SGDClassifier</a:t>
                      </a:r>
                    </a:p>
                    <a:p>
                      <a:pPr latinLnBrk="1"/>
                      <a:endParaRPr lang="fr-FR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sc = SGDClassifier(loss='log_loss', max_iter=5, random_state=42)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scores = cross_validate(sc, train_scaled, train_target, n_jobs=-1)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print(np.mean(scores['test_score']))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499190-9EB4-47F4-BEDD-36AB30AB1CE3}"/>
              </a:ext>
            </a:extLst>
          </p:cNvPr>
          <p:cNvCxnSpPr/>
          <p:nvPr/>
        </p:nvCxnSpPr>
        <p:spPr>
          <a:xfrm>
            <a:off x="6995048" y="3615225"/>
            <a:ext cx="2208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318C0B-BCF4-4CF5-A671-FC19F2FDCA81}"/>
              </a:ext>
            </a:extLst>
          </p:cNvPr>
          <p:cNvSpPr txBox="1"/>
          <p:nvPr/>
        </p:nvSpPr>
        <p:spPr>
          <a:xfrm>
            <a:off x="7388138" y="3430559"/>
            <a:ext cx="2740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0.8194166666666666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7593ED-D0AC-48A6-83C0-64F663DDAF7D}"/>
              </a:ext>
            </a:extLst>
          </p:cNvPr>
          <p:cNvSpPr txBox="1"/>
          <p:nvPr/>
        </p:nvSpPr>
        <p:spPr>
          <a:xfrm>
            <a:off x="3512160" y="5692858"/>
            <a:ext cx="5167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0.8311666666666667 	</a:t>
            </a:r>
            <a:r>
              <a:rPr lang="en-US" altLang="ko-KR">
                <a:solidFill>
                  <a:schemeClr val="accent6">
                    <a:lumMod val="75000"/>
                    <a:lumOff val="25000"/>
                  </a:schemeClr>
                </a:solidFill>
              </a:rPr>
              <a:t># max_iter=10</a:t>
            </a:r>
          </a:p>
          <a:p>
            <a:r>
              <a:rPr lang="en-US" altLang="ko-KR"/>
              <a:t>0.8437333333333334 	</a:t>
            </a:r>
            <a:r>
              <a:rPr lang="en-US" altLang="ko-KR">
                <a:solidFill>
                  <a:schemeClr val="accent6">
                    <a:lumMod val="75000"/>
                    <a:lumOff val="25000"/>
                  </a:schemeClr>
                </a:solidFill>
              </a:rPr>
              <a:t># max_iter=20</a:t>
            </a:r>
            <a:endParaRPr lang="ko-KR" altLang="en-US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7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로지스틱 회귀로 패션 아이템 분류하기</a:t>
            </a:r>
          </a:p>
          <a:p>
            <a:pPr lvl="2"/>
            <a:r>
              <a:rPr lang="ko-KR" altLang="en-US" dirty="0"/>
              <a:t>로지스틱 회귀 공식을 패션 </a:t>
            </a:r>
            <a:r>
              <a:rPr lang="en-US" altLang="ko-KR" dirty="0"/>
              <a:t>MNIST </a:t>
            </a:r>
            <a:r>
              <a:rPr lang="ko-KR" altLang="en-US" dirty="0"/>
              <a:t>데이터에 맞게 변형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 err="1"/>
              <a:t>SGDClassifier</a:t>
            </a:r>
            <a:r>
              <a:rPr lang="en-US" altLang="ko-KR" dirty="0"/>
              <a:t> </a:t>
            </a:r>
            <a:r>
              <a:rPr lang="ko-KR" altLang="en-US" dirty="0"/>
              <a:t>모델은 패션 </a:t>
            </a:r>
            <a:r>
              <a:rPr lang="en-US" altLang="ko-KR" dirty="0"/>
              <a:t>MNIST </a:t>
            </a:r>
            <a:r>
              <a:rPr lang="ko-KR" altLang="en-US" dirty="0"/>
              <a:t>데이터의 클래스를 가능한 잘 구분할 수 있도록 이 </a:t>
            </a:r>
            <a:r>
              <a:rPr lang="en-US" altLang="ko-KR" dirty="0"/>
              <a:t>10</a:t>
            </a:r>
            <a:r>
              <a:rPr lang="ko-KR" altLang="en-US" dirty="0"/>
              <a:t>개의 방정식에 대한 모델 파라미터</a:t>
            </a:r>
            <a:r>
              <a:rPr lang="en-US" altLang="ko-KR" dirty="0"/>
              <a:t>(</a:t>
            </a:r>
            <a:r>
              <a:rPr lang="ko-KR" altLang="en-US" dirty="0"/>
              <a:t>가중치와 절편</a:t>
            </a:r>
            <a:r>
              <a:rPr lang="en-US" altLang="ko-KR" dirty="0"/>
              <a:t>)</a:t>
            </a:r>
            <a:r>
              <a:rPr lang="ko-KR" altLang="en-US" dirty="0"/>
              <a:t>를 탐색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177C9-64FE-4C97-AFA2-21DA64873EED}"/>
              </a:ext>
            </a:extLst>
          </p:cNvPr>
          <p:cNvSpPr txBox="1"/>
          <p:nvPr/>
        </p:nvSpPr>
        <p:spPr>
          <a:xfrm>
            <a:off x="1343025" y="1613319"/>
            <a:ext cx="8346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z = a × (Weight) + b × (Length) + c × (Diagonal) + d × (Height) + e × (Width) + f</a:t>
            </a:r>
            <a:endParaRPr lang="ko-KR" alt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F7AE65-0DB9-4F59-A13A-45E558844694}"/>
              </a:ext>
            </a:extLst>
          </p:cNvPr>
          <p:cNvSpPr txBox="1"/>
          <p:nvPr/>
        </p:nvSpPr>
        <p:spPr>
          <a:xfrm>
            <a:off x="1343025" y="1974757"/>
            <a:ext cx="8346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z_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티셔츠 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= w1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1) + w2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2) + ... + w784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784) + b</a:t>
            </a:r>
            <a:endParaRPr lang="ko-KR" alt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F2462-F953-4B3F-9855-8ED1F8153022}"/>
              </a:ext>
            </a:extLst>
          </p:cNvPr>
          <p:cNvSpPr txBox="1"/>
          <p:nvPr/>
        </p:nvSpPr>
        <p:spPr>
          <a:xfrm>
            <a:off x="1343025" y="2324824"/>
            <a:ext cx="83465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z_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바지 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= w1’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1) + w2’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2) + ... + w784’ × (</a:t>
            </a:r>
            <a:r>
              <a:rPr lang="ko-KR" altLang="en-US" sz="1600" i="1" dirty="0">
                <a:solidFill>
                  <a:schemeClr val="accent1">
                    <a:lumMod val="50000"/>
                  </a:schemeClr>
                </a:solidFill>
              </a:rPr>
              <a:t>픽셀</a:t>
            </a:r>
            <a:r>
              <a:rPr lang="en-US" altLang="ko-KR" sz="1600" i="1" dirty="0">
                <a:solidFill>
                  <a:schemeClr val="accent1">
                    <a:lumMod val="50000"/>
                  </a:schemeClr>
                </a:solidFill>
              </a:rPr>
              <a:t>784) + b’</a:t>
            </a:r>
            <a:endParaRPr lang="ko-KR" altLang="en-US" sz="16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926EA4-0B6C-4FED-81A3-BE710352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528" y="3255283"/>
            <a:ext cx="4134396" cy="309920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A0F2279-2087-4B46-A18A-F7B2651730FB}"/>
              </a:ext>
            </a:extLst>
          </p:cNvPr>
          <p:cNvSpPr txBox="1"/>
          <p:nvPr/>
        </p:nvSpPr>
        <p:spPr>
          <a:xfrm>
            <a:off x="6986954" y="3872327"/>
            <a:ext cx="1963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w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가중치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b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절편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22504C-76EE-4DB5-981C-FF0584151016}"/>
              </a:ext>
            </a:extLst>
          </p:cNvPr>
          <p:cNvSpPr txBox="1"/>
          <p:nvPr/>
        </p:nvSpPr>
        <p:spPr>
          <a:xfrm>
            <a:off x="3884742" y="5949088"/>
            <a:ext cx="68191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※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티셔츠를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계산하기 위해 픽셀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784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개와 곱하는 가중치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784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(w1~w784)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와 절편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(b)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바지를 계산하기 위해 픽셀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784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개와 곱하는 가중치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784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(w1’~w784’),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절편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(b’ 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과 다름</a:t>
            </a:r>
          </a:p>
        </p:txBody>
      </p:sp>
    </p:spTree>
    <p:extLst>
      <p:ext uri="{BB962C8B-B14F-4D97-AF65-F5344CB8AC3E}">
        <p14:creationId xmlns:p14="http://schemas.microsoft.com/office/powerpoint/2010/main" val="3713833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42363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</a:t>
            </a:r>
            <a:endParaRPr lang="en-US" altLang="ko-KR" dirty="0"/>
          </a:p>
          <a:p>
            <a:pPr lvl="2"/>
            <a:r>
              <a:rPr lang="ko-KR" altLang="en-US" dirty="0"/>
              <a:t>가장 기본적인 인공 신경망은 확률적 경사 하강법을 사용하는 로지스틱 회귀와 같음</a:t>
            </a:r>
            <a:endParaRPr lang="en-US" altLang="ko-KR" dirty="0"/>
          </a:p>
          <a:p>
            <a:pPr lvl="2"/>
            <a:r>
              <a:rPr lang="ko-KR" altLang="en-US" dirty="0"/>
              <a:t>출력층</a:t>
            </a:r>
            <a:r>
              <a:rPr lang="en-US" altLang="ko-KR" dirty="0"/>
              <a:t>(output layer): </a:t>
            </a:r>
            <a:r>
              <a:rPr lang="ko-KR" altLang="en-US" dirty="0"/>
              <a:t>클래스가 총 </a:t>
            </a:r>
            <a:r>
              <a:rPr lang="en-US" altLang="ko-KR" dirty="0"/>
              <a:t>10</a:t>
            </a:r>
            <a:r>
              <a:rPr lang="ko-KR" altLang="en-US" dirty="0"/>
              <a:t>개이므로 </a:t>
            </a:r>
            <a:r>
              <a:rPr lang="en-US" altLang="ko-KR" dirty="0"/>
              <a:t>z10</a:t>
            </a:r>
            <a:r>
              <a:rPr lang="ko-KR" altLang="en-US" dirty="0"/>
              <a:t>까지 계산</a:t>
            </a:r>
            <a:r>
              <a:rPr lang="en-US" altLang="ko-KR" dirty="0"/>
              <a:t>. z1~z10</a:t>
            </a:r>
            <a:r>
              <a:rPr lang="ko-KR" altLang="en-US" dirty="0"/>
              <a:t>을 계산하고 이를 바탕으로 클래스를 예측하기 때문에 신경망의 최종 값을 만든다는 의미에서 출력층이라 부름</a:t>
            </a:r>
            <a:endParaRPr lang="en-US" altLang="ko-KR" dirty="0"/>
          </a:p>
          <a:p>
            <a:pPr lvl="2"/>
            <a:r>
              <a:rPr lang="ko-KR" altLang="en-US" dirty="0"/>
              <a:t>뉴런</a:t>
            </a:r>
            <a:r>
              <a:rPr lang="en-US" altLang="ko-KR" dirty="0"/>
              <a:t>(neuron): </a:t>
            </a:r>
            <a:r>
              <a:rPr lang="ko-KR" altLang="en-US" dirty="0"/>
              <a:t>인공 신경망에서 </a:t>
            </a:r>
            <a:r>
              <a:rPr lang="en-US" altLang="ko-KR" dirty="0"/>
              <a:t>z </a:t>
            </a:r>
            <a:r>
              <a:rPr lang="ko-KR" altLang="en-US" dirty="0"/>
              <a:t>값을 계산하는 단위</a:t>
            </a:r>
            <a:r>
              <a:rPr lang="en-US" altLang="ko-KR" dirty="0"/>
              <a:t>. </a:t>
            </a:r>
            <a:r>
              <a:rPr lang="ko-KR" altLang="en-US" dirty="0"/>
              <a:t>뉴런이란 표현 대신에 유닛</a:t>
            </a:r>
            <a:r>
              <a:rPr lang="en-US" altLang="ko-KR" dirty="0"/>
              <a:t>(unit)</a:t>
            </a:r>
            <a:r>
              <a:rPr lang="ko-KR" altLang="en-US" dirty="0"/>
              <a:t>이라고 부르기도 함</a:t>
            </a:r>
            <a:endParaRPr lang="en-US" altLang="ko-KR" dirty="0"/>
          </a:p>
          <a:p>
            <a:pPr lvl="2"/>
            <a:r>
              <a:rPr lang="ko-KR" altLang="en-US" dirty="0"/>
              <a:t>입력층</a:t>
            </a:r>
            <a:r>
              <a:rPr lang="en-US" altLang="ko-KR" dirty="0"/>
              <a:t>(input layer): x1~x784</a:t>
            </a:r>
            <a:r>
              <a:rPr lang="ko-KR" altLang="en-US" dirty="0"/>
              <a:t>까지를 입력층이라고 함</a:t>
            </a:r>
            <a:r>
              <a:rPr lang="en-US" altLang="ko-KR" dirty="0"/>
              <a:t>.</a:t>
            </a:r>
            <a:r>
              <a:rPr lang="ko-KR" altLang="en-US" dirty="0"/>
              <a:t> 입력층은 픽셀값 자체이고 특별한 계산을 수행하지 않음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DC53C-F654-4038-B324-A72076C8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939" y="3042724"/>
            <a:ext cx="4674210" cy="32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8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</a:t>
            </a:r>
            <a:endParaRPr lang="en-US" altLang="ko-KR" dirty="0"/>
          </a:p>
          <a:p>
            <a:pPr lvl="2"/>
            <a:r>
              <a:rPr lang="ko-KR" altLang="en-US" dirty="0"/>
              <a:t>매컬러</a:t>
            </a:r>
            <a:r>
              <a:rPr lang="en-US" altLang="ko-KR" dirty="0"/>
              <a:t>-</a:t>
            </a:r>
            <a:r>
              <a:rPr lang="ko-KR" altLang="en-US" dirty="0"/>
              <a:t>피츠 뉴런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생물학적 뉴런과 인공 신경망은 같지 않음</a:t>
            </a:r>
            <a:endParaRPr lang="en-US" altLang="ko-KR" dirty="0"/>
          </a:p>
          <a:p>
            <a:pPr lvl="2"/>
            <a:r>
              <a:rPr lang="ko-KR" altLang="en-US" dirty="0"/>
              <a:t>인공 신경망은 기존의 머신러닝 알고리즘이 잘 해결하지 못했던 문제에서 높은 성능을 발휘하는 새로운 종류의 머신러닝 알고리즘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163D56-EBA1-4136-BA84-886C3B73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42" y="1129406"/>
            <a:ext cx="4640141" cy="175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07E3F4-5EF6-4121-ABD1-6EF2B3BD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98" y="3808692"/>
            <a:ext cx="3444142" cy="27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7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텐서플로</a:t>
            </a:r>
            <a:r>
              <a:rPr lang="en-US" altLang="ko-KR" dirty="0"/>
              <a:t>(TensorFlow)</a:t>
            </a:r>
            <a:r>
              <a:rPr lang="ko-KR" altLang="en-US" dirty="0"/>
              <a:t>와 케라스</a:t>
            </a:r>
            <a:r>
              <a:rPr lang="en-US" altLang="ko-KR" dirty="0"/>
              <a:t>(</a:t>
            </a:r>
            <a:r>
              <a:rPr lang="en-US" altLang="ko-KR" dirty="0" err="1"/>
              <a:t>Keras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r>
              <a:rPr lang="ko-KR" altLang="en-US" dirty="0"/>
              <a:t>텐서플로</a:t>
            </a:r>
            <a:r>
              <a:rPr lang="en-US" altLang="ko-KR" dirty="0"/>
              <a:t>: </a:t>
            </a:r>
            <a:r>
              <a:rPr lang="ko-KR" altLang="en-US" dirty="0"/>
              <a:t>구글이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오픈소스로 공개한 딥러닝 라이브러리</a:t>
            </a:r>
            <a:endParaRPr lang="en-US" altLang="ko-KR" dirty="0"/>
          </a:p>
          <a:p>
            <a:pPr lvl="2"/>
            <a:r>
              <a:rPr lang="ko-KR" altLang="en-US" dirty="0"/>
              <a:t>케라스</a:t>
            </a:r>
            <a:r>
              <a:rPr lang="en-US" altLang="ko-KR" dirty="0"/>
              <a:t>:</a:t>
            </a:r>
            <a:r>
              <a:rPr lang="ko-KR" altLang="en-US" dirty="0"/>
              <a:t> 텐서플로의 고수준 </a:t>
            </a:r>
            <a:r>
              <a:rPr lang="en-US" altLang="ko-KR" dirty="0"/>
              <a:t>API. </a:t>
            </a:r>
            <a:r>
              <a:rPr lang="ko-KR" altLang="en-US" dirty="0"/>
              <a:t>케라스는 </a:t>
            </a:r>
            <a:r>
              <a:rPr lang="en-US" altLang="ko-KR" dirty="0"/>
              <a:t>2015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프랑소와 숄레가 만든 딥러닝 라이브러리</a:t>
            </a:r>
            <a:endParaRPr lang="en-US" altLang="ko-KR" dirty="0"/>
          </a:p>
          <a:p>
            <a:pPr lvl="2"/>
            <a:r>
              <a:rPr lang="ko-KR" altLang="en-US" dirty="0"/>
              <a:t>딥러닝 라이브러리는 그래픽 처리 장치인 </a:t>
            </a:r>
            <a:r>
              <a:rPr lang="en-US" altLang="ko-KR" dirty="0"/>
              <a:t>GPU</a:t>
            </a:r>
            <a:r>
              <a:rPr lang="ko-KR" altLang="en-US" dirty="0"/>
              <a:t>를 사용하여 인공 신경망을 훈련</a:t>
            </a:r>
            <a:r>
              <a:rPr lang="en-US" altLang="ko-KR" dirty="0"/>
              <a:t>. GPU</a:t>
            </a:r>
            <a:r>
              <a:rPr lang="ko-KR" altLang="en-US" dirty="0"/>
              <a:t>는 벡터와 행렬 </a:t>
            </a:r>
            <a:br>
              <a:rPr lang="en-US" altLang="ko-KR" dirty="0"/>
            </a:br>
            <a:r>
              <a:rPr lang="ko-KR" altLang="en-US" dirty="0"/>
              <a:t>연산에 매우 최적화되어 있기 때문에 곱셈과 덧셈이 많이 수행되는 인공 신경망에 큰 도움</a:t>
            </a:r>
            <a:endParaRPr lang="en-US" altLang="ko-KR" dirty="0"/>
          </a:p>
          <a:p>
            <a:pPr lvl="2"/>
            <a:r>
              <a:rPr lang="ko-KR" altLang="en-US" dirty="0"/>
              <a:t>멀티</a:t>
            </a:r>
            <a:r>
              <a:rPr lang="en-US" altLang="ko-KR" dirty="0"/>
              <a:t>-</a:t>
            </a:r>
            <a:r>
              <a:rPr lang="ko-KR" altLang="en-US" dirty="0"/>
              <a:t>백엔드 케라스</a:t>
            </a:r>
            <a:endParaRPr lang="en-US" altLang="ko-KR" dirty="0"/>
          </a:p>
          <a:p>
            <a:pPr lvl="2"/>
            <a:r>
              <a:rPr lang="ko-KR" altLang="en-US" dirty="0"/>
              <a:t>프랑소와가 구글에 합류한 뒤 텐서플로 라이브러리에 케라스 </a:t>
            </a:r>
            <a:r>
              <a:rPr lang="en-US" altLang="ko-KR" dirty="0"/>
              <a:t>API</a:t>
            </a:r>
            <a:r>
              <a:rPr lang="ko-KR" altLang="en-US" dirty="0"/>
              <a:t>가 내장</a:t>
            </a:r>
            <a:r>
              <a:rPr lang="en-US" altLang="ko-KR" dirty="0"/>
              <a:t>. </a:t>
            </a:r>
            <a:r>
              <a:rPr lang="ko-KR" altLang="en-US" dirty="0"/>
              <a:t>텐서플로 </a:t>
            </a:r>
            <a:r>
              <a:rPr lang="en-US" altLang="ko-KR" dirty="0"/>
              <a:t>2.0</a:t>
            </a:r>
            <a:r>
              <a:rPr lang="ko-KR" altLang="en-US" dirty="0"/>
              <a:t>부터는 케라스 </a:t>
            </a:r>
            <a:r>
              <a:rPr lang="en-US" altLang="ko-KR" dirty="0"/>
              <a:t>API</a:t>
            </a:r>
            <a:r>
              <a:rPr lang="ko-KR" altLang="en-US" dirty="0"/>
              <a:t>를 남기고 나머지 고수준 </a:t>
            </a:r>
            <a:r>
              <a:rPr lang="en-US" altLang="ko-KR" dirty="0"/>
              <a:t>API</a:t>
            </a:r>
            <a:r>
              <a:rPr lang="ko-KR" altLang="en-US" dirty="0"/>
              <a:t>를 모두 정리했고</a:t>
            </a:r>
            <a:r>
              <a:rPr lang="en-US" altLang="ko-KR" dirty="0"/>
              <a:t>, </a:t>
            </a:r>
            <a:r>
              <a:rPr lang="ko-KR" altLang="en-US" dirty="0"/>
              <a:t>케라스는 텐서플로의 핵심 </a:t>
            </a:r>
            <a:r>
              <a:rPr lang="en-US" altLang="ko-KR" dirty="0"/>
              <a:t>API</a:t>
            </a:r>
            <a:r>
              <a:rPr lang="ko-KR" altLang="en-US"/>
              <a:t>가 되었음</a:t>
            </a:r>
            <a:endParaRPr lang="en-US" altLang="ko-KR"/>
          </a:p>
          <a:p>
            <a:pPr lvl="2"/>
            <a:r>
              <a:rPr lang="ko-KR" altLang="en-US"/>
              <a:t>케라스 </a:t>
            </a:r>
            <a:r>
              <a:rPr lang="en-US" altLang="ko-KR"/>
              <a:t>3.0</a:t>
            </a:r>
            <a:r>
              <a:rPr lang="ko-KR" altLang="en-US"/>
              <a:t>부터 다시 멀티</a:t>
            </a:r>
            <a:r>
              <a:rPr lang="en-US" altLang="ko-KR"/>
              <a:t>-</a:t>
            </a:r>
            <a:r>
              <a:rPr lang="ko-KR" altLang="en-US"/>
              <a:t>백엔드 정책으로 바뀜</a:t>
            </a:r>
            <a:endParaRPr lang="en-US" altLang="ko-KR"/>
          </a:p>
          <a:p>
            <a:pPr lvl="3"/>
            <a:r>
              <a:rPr lang="ko-KR" altLang="en-US"/>
              <a:t>케라스는 텐서플로</a:t>
            </a:r>
            <a:r>
              <a:rPr lang="en-US" altLang="ko-KR"/>
              <a:t>, </a:t>
            </a:r>
            <a:r>
              <a:rPr lang="ko-KR" altLang="en-US"/>
              <a:t>파이토치</a:t>
            </a:r>
            <a:r>
              <a:rPr lang="en-US" altLang="ko-KR"/>
              <a:t>, </a:t>
            </a:r>
            <a:r>
              <a:rPr lang="ko-KR" altLang="en-US"/>
              <a:t>잭스</a:t>
            </a:r>
            <a:r>
              <a:rPr lang="en-US" altLang="ko-KR"/>
              <a:t>(JAX)</a:t>
            </a:r>
            <a:r>
              <a:rPr lang="ko-KR" altLang="en-US"/>
              <a:t>를 백엔드로 사용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9344E3-FAC5-0FE2-9705-AA8945885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850" y="4449837"/>
            <a:ext cx="2906038" cy="19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91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FDE17-86F8-C7A1-1D28-B78A08CA5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49583A2-D305-4232-7D42-BDEED3D34C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21670"/>
          </a:xfrm>
        </p:spPr>
        <p:txBody>
          <a:bodyPr>
            <a:normAutofit/>
          </a:bodyPr>
          <a:lstStyle/>
          <a:p>
            <a:r>
              <a:rPr lang="ko-KR" altLang="en-US"/>
              <a:t>케라스 임포트</a:t>
            </a:r>
            <a:endParaRPr lang="en-US" altLang="ko-KR"/>
          </a:p>
          <a:p>
            <a:endParaRPr lang="en-US" altLang="ko-KR"/>
          </a:p>
          <a:p>
            <a:pPr lvl="1"/>
            <a:r>
              <a:rPr lang="ko-KR" altLang="en-US"/>
              <a:t>케라스가 사용중인 백엔드 확인</a:t>
            </a:r>
            <a:endParaRPr lang="en-US" altLang="ko-KR"/>
          </a:p>
          <a:p>
            <a:pPr lvl="2"/>
            <a:r>
              <a:rPr lang="en-US" altLang="ko-KR"/>
              <a:t>keras.config.backend( ) </a:t>
            </a:r>
            <a:r>
              <a:rPr lang="ko-KR" altLang="en-US"/>
              <a:t>함수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케라스의 백엔드 변경</a:t>
            </a:r>
            <a:endParaRPr lang="en-US" altLang="ko-KR"/>
          </a:p>
          <a:p>
            <a:pPr lvl="2"/>
            <a:r>
              <a:rPr lang="ko-KR" altLang="en-US"/>
              <a:t>환경 변수 “</a:t>
            </a:r>
            <a:r>
              <a:rPr lang="en-US" altLang="ko-KR"/>
              <a:t>KERAS_BACKEND”</a:t>
            </a:r>
            <a:endParaRPr lang="en-US" altLang="ko-KR" dirty="0"/>
          </a:p>
          <a:p>
            <a:pPr lvl="2"/>
            <a:r>
              <a:rPr lang="ko-KR" altLang="en-US"/>
              <a:t>벡엔드를 바꾸려면 케라스 패키지를 임포트하기 전에 </a:t>
            </a:r>
            <a:r>
              <a:rPr lang="en-US" altLang="ko-KR"/>
              <a:t>"KERAS_BACKEND" </a:t>
            </a:r>
            <a:r>
              <a:rPr lang="ko-KR" altLang="en-US"/>
              <a:t>환경 변수를 설정</a:t>
            </a:r>
            <a:endParaRPr lang="en-US" altLang="ko-KR"/>
          </a:p>
          <a:p>
            <a:pPr lvl="3"/>
            <a:r>
              <a:rPr lang="ko-KR" altLang="en-US"/>
              <a:t>코랩의 경우에는 런타임을 종료하고 다시 시작</a:t>
            </a:r>
            <a:endParaRPr lang="en-US" altLang="ko-KR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68875E1-DCD6-62A6-28F0-17DAC1DB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</a:t>
            </a:r>
            <a:r>
              <a:rPr lang="ko-KR" altLang="en-US"/>
              <a:t>신경망</a:t>
            </a:r>
            <a:r>
              <a:rPr lang="en-US" altLang="ko-KR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C53627-586A-C096-254A-FA597E70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26B04F37-B38F-0204-9836-3C2FCD6ADB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0C88B0EF-276C-CC39-329E-F828F8DD1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61814"/>
              </p:ext>
            </p:extLst>
          </p:nvPr>
        </p:nvGraphicFramePr>
        <p:xfrm>
          <a:off x="1666875" y="1330455"/>
          <a:ext cx="328026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keras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8E6CA9A-549C-B1BA-6587-1C14A680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70999"/>
              </p:ext>
            </p:extLst>
          </p:nvPr>
        </p:nvGraphicFramePr>
        <p:xfrm>
          <a:off x="1666875" y="2558620"/>
          <a:ext cx="328026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26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keras.config.backend()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A68FDD-5BC4-1E8B-3E08-2E61A127054A}"/>
              </a:ext>
            </a:extLst>
          </p:cNvPr>
          <p:cNvCxnSpPr/>
          <p:nvPr/>
        </p:nvCxnSpPr>
        <p:spPr>
          <a:xfrm>
            <a:off x="5208494" y="2711020"/>
            <a:ext cx="277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24D78B-4DD9-84B8-5655-6DABB5476B79}"/>
              </a:ext>
            </a:extLst>
          </p:cNvPr>
          <p:cNvSpPr txBox="1"/>
          <p:nvPr/>
        </p:nvSpPr>
        <p:spPr>
          <a:xfrm>
            <a:off x="5562600" y="2494088"/>
            <a:ext cx="1402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+mn-ea"/>
              </a:rPr>
              <a:t>'tensorflow'</a:t>
            </a:r>
            <a:endParaRPr lang="ko-KR" altLang="en-US">
              <a:latin typeface="+mn-ea"/>
            </a:endParaRPr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75157936-F464-96C2-CE58-AB2EBC068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64934"/>
              </p:ext>
            </p:extLst>
          </p:nvPr>
        </p:nvGraphicFramePr>
        <p:xfrm>
          <a:off x="1666875" y="4677691"/>
          <a:ext cx="503872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872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os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os.environ["KERAS_BACKEND"] = "torch" #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또는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"jax"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695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모델 만들기</a:t>
            </a:r>
            <a:endParaRPr lang="en-US" altLang="ko-KR" dirty="0"/>
          </a:p>
          <a:p>
            <a:pPr lvl="2"/>
            <a:r>
              <a:rPr lang="ko-KR" altLang="en-US"/>
              <a:t>로지스틱 </a:t>
            </a:r>
            <a:r>
              <a:rPr lang="ko-KR" altLang="en-US" dirty="0"/>
              <a:t>회귀에서는 교차 검증을 사용해 </a:t>
            </a:r>
            <a:r>
              <a:rPr lang="ko-KR" altLang="en-US"/>
              <a:t>모델을 평가</a:t>
            </a:r>
            <a:endParaRPr lang="en-US" altLang="ko-KR"/>
          </a:p>
          <a:p>
            <a:pPr lvl="2"/>
            <a:r>
              <a:rPr lang="ko-KR" altLang="en-US"/>
              <a:t>인공 </a:t>
            </a:r>
            <a:r>
              <a:rPr lang="ko-KR" altLang="en-US" dirty="0"/>
              <a:t>신경망에서는 교차 검증을 잘 사용하지 않고 검증 세트를 별도로 </a:t>
            </a:r>
            <a:r>
              <a:rPr lang="ko-KR" altLang="en-US"/>
              <a:t>덜어내어 사용</a:t>
            </a:r>
            <a:endParaRPr lang="en-US" altLang="ko-KR"/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/>
              <a:t>딥러닝 </a:t>
            </a:r>
            <a:r>
              <a:rPr lang="ko-KR" altLang="en-US" dirty="0"/>
              <a:t>분야의 데이터셋은 충분히 크기 때문에 검증 </a:t>
            </a:r>
            <a:r>
              <a:rPr lang="ko-KR" altLang="en-US"/>
              <a:t>점수가 안정적</a:t>
            </a:r>
            <a:r>
              <a:rPr lang="en-US" altLang="ko-KR"/>
              <a:t> </a:t>
            </a:r>
          </a:p>
          <a:p>
            <a:pPr marL="1714500" lvl="3" indent="-342900">
              <a:buFont typeface="+mj-ea"/>
              <a:buAutoNum type="circleNumDbPlain"/>
            </a:pPr>
            <a:r>
              <a:rPr lang="ko-KR" altLang="en-US"/>
              <a:t>교차 </a:t>
            </a:r>
            <a:r>
              <a:rPr lang="ko-KR" altLang="en-US" dirty="0"/>
              <a:t>검증을 수행하기에는 훈련 시간이 너무 </a:t>
            </a:r>
            <a:r>
              <a:rPr lang="ko-KR" altLang="en-US"/>
              <a:t>오래 걸림</a:t>
            </a:r>
            <a:endParaRPr lang="en-US" altLang="ko-KR" dirty="0"/>
          </a:p>
          <a:p>
            <a:pPr lvl="2"/>
            <a:r>
              <a:rPr lang="ko-KR" altLang="en-US"/>
              <a:t>패션 </a:t>
            </a:r>
            <a:r>
              <a:rPr lang="en-US" altLang="ko-KR"/>
              <a:t>MNIST </a:t>
            </a:r>
            <a:r>
              <a:rPr lang="ko-KR" altLang="en-US"/>
              <a:t>데이터셋에서 검증 세트 나누기</a:t>
            </a:r>
            <a:endParaRPr lang="en-US" altLang="ko-KR"/>
          </a:p>
          <a:p>
            <a:pPr lvl="3"/>
            <a:r>
              <a:rPr lang="ko-KR" altLang="en-US"/>
              <a:t>사이킷런의 </a:t>
            </a:r>
            <a:r>
              <a:rPr lang="en-US" altLang="ko-KR" dirty="0" err="1"/>
              <a:t>train_test_split</a:t>
            </a:r>
            <a:r>
              <a:rPr lang="en-US" altLang="ko-KR" dirty="0"/>
              <a:t> ( </a:t>
            </a:r>
            <a:r>
              <a:rPr lang="en-US" altLang="ko-KR"/>
              <a:t>) </a:t>
            </a:r>
            <a:r>
              <a:rPr lang="ko-KR" altLang="en-US"/>
              <a:t>함수</a:t>
            </a:r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훈련 세트와 검증 세트의 크기 확인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B0D046-6F68-480D-AD1F-9F5086B29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80036"/>
              </p:ext>
            </p:extLst>
          </p:nvPr>
        </p:nvGraphicFramePr>
        <p:xfrm>
          <a:off x="1666875" y="3341905"/>
          <a:ext cx="548420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420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sklearn.model_selection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test_size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=0.2,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E47FD3-8715-4FB2-8F2D-0C3E37519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65419"/>
              </p:ext>
            </p:extLst>
          </p:nvPr>
        </p:nvGraphicFramePr>
        <p:xfrm>
          <a:off x="1666875" y="4703666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train_scaled.shape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train_target.shape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CFDB48-6114-404F-BBEB-6628E9A0D5E4}"/>
              </a:ext>
            </a:extLst>
          </p:cNvPr>
          <p:cNvCxnSpPr/>
          <p:nvPr/>
        </p:nvCxnSpPr>
        <p:spPr>
          <a:xfrm>
            <a:off x="6236677" y="4869995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DF4E2E-30DB-45D5-9FBE-304C7DBD9013}"/>
              </a:ext>
            </a:extLst>
          </p:cNvPr>
          <p:cNvSpPr txBox="1"/>
          <p:nvPr/>
        </p:nvSpPr>
        <p:spPr>
          <a:xfrm>
            <a:off x="6646985" y="4687032"/>
            <a:ext cx="257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(48000, 784) (48000,)</a:t>
            </a:r>
            <a:endParaRPr lang="ko-KR" altLang="en-US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7BF55F8-2369-4E80-AADF-DEAC6E4F5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83124"/>
              </p:ext>
            </p:extLst>
          </p:nvPr>
        </p:nvGraphicFramePr>
        <p:xfrm>
          <a:off x="1666875" y="5232629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nn-NO" altLang="ko-KR" sz="1400" b="0" dirty="0">
                          <a:solidFill>
                            <a:schemeClr val="tx1"/>
                          </a:solidFill>
                        </a:rPr>
                        <a:t>print(val_scaled.shape, val_target.shape)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544DBC-122F-4F24-A282-58983357384B}"/>
              </a:ext>
            </a:extLst>
          </p:cNvPr>
          <p:cNvCxnSpPr/>
          <p:nvPr/>
        </p:nvCxnSpPr>
        <p:spPr>
          <a:xfrm>
            <a:off x="6236677" y="5398958"/>
            <a:ext cx="2696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70ED41D-EEB4-444C-A17A-E69881A44F03}"/>
              </a:ext>
            </a:extLst>
          </p:cNvPr>
          <p:cNvSpPr txBox="1"/>
          <p:nvPr/>
        </p:nvSpPr>
        <p:spPr>
          <a:xfrm>
            <a:off x="6646985" y="5215995"/>
            <a:ext cx="2573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(12000, 784) (12000,)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334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/>
              <a:t>인공 신경망 모델의 왼쪽 층 </a:t>
            </a:r>
            <a:r>
              <a:rPr lang="ko-KR" altLang="en-US" dirty="0"/>
              <a:t>만들기</a:t>
            </a:r>
            <a:endParaRPr lang="en-US" altLang="ko-KR" dirty="0"/>
          </a:p>
          <a:p>
            <a:pPr lvl="2"/>
            <a:r>
              <a:rPr lang="ko-KR" altLang="en-US"/>
              <a:t>케라스에서 입력층을 정의 </a:t>
            </a:r>
            <a:r>
              <a:rPr lang="en-US" altLang="ko-KR"/>
              <a:t>- Input( ) </a:t>
            </a:r>
            <a:r>
              <a:rPr lang="ko-KR" altLang="en-US"/>
              <a:t>함수</a:t>
            </a:r>
            <a:endParaRPr lang="en-US" altLang="ko-KR"/>
          </a:p>
          <a:p>
            <a:pPr lvl="3"/>
            <a:r>
              <a:rPr lang="en-US" altLang="ko-KR"/>
              <a:t>Input( ) </a:t>
            </a:r>
            <a:r>
              <a:rPr lang="ko-KR" altLang="en-US"/>
              <a:t>함수의 </a:t>
            </a:r>
            <a:r>
              <a:rPr lang="en-US" altLang="ko-KR"/>
              <a:t>shape </a:t>
            </a:r>
            <a:r>
              <a:rPr lang="ko-KR" altLang="en-US"/>
              <a:t>매개변수에 입력의 크기를 지정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3828DB-E86D-C065-E05F-F01AC0F9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549" y="2922588"/>
            <a:ext cx="4722530" cy="3582907"/>
          </a:xfrm>
          <a:prstGeom prst="rect">
            <a:avLst/>
          </a:prstGeom>
        </p:spPr>
      </p:pic>
      <p:graphicFrame>
        <p:nvGraphicFramePr>
          <p:cNvPr id="20" name="Table 10">
            <a:extLst>
              <a:ext uri="{FF2B5EF4-FFF2-40B4-BE49-F238E27FC236}">
                <a16:creationId xmlns:a16="http://schemas.microsoft.com/office/drawing/2014/main" id="{29A730F5-BB16-DE52-C2EF-98DC13B79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0784"/>
              </p:ext>
            </p:extLst>
          </p:nvPr>
        </p:nvGraphicFramePr>
        <p:xfrm>
          <a:off x="1666875" y="2021799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inputs = keras.layers.Input(shape=(784,))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1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r" latinLnBrk="0">
              <a:defRPr/>
            </a:pPr>
            <a:r>
              <a:rPr lang="ko-KR" altLang="en-US" sz="4100" b="1" kern="1200" dirty="0">
                <a:solidFill>
                  <a:srgbClr val="4BB0A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시작하기전에</a:t>
            </a:r>
            <a:endParaRPr lang="en-US" altLang="ko-KR" sz="4100" b="1" kern="1200" dirty="0">
              <a:solidFill>
                <a:srgbClr val="4BB0A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2" name="Straight Connector 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3868AD-5FB7-A947-B715-20B0C9396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43362D23-A774-4433-9ACD-C201DD15AB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97502D5-0DE6-43F9-8F2E-D2C7BA7481E7}"/>
              </a:ext>
            </a:extLst>
          </p:cNvPr>
          <p:cNvSpPr/>
          <p:nvPr/>
        </p:nvSpPr>
        <p:spPr>
          <a:xfrm>
            <a:off x="4976031" y="963877"/>
            <a:ext cx="6715694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altLang="ko-KR" dirty="0"/>
          </a:p>
          <a:p>
            <a:r>
              <a:rPr lang="ko-KR" altLang="en-US" b="1" dirty="0"/>
              <a:t>지은이 </a:t>
            </a:r>
            <a:r>
              <a:rPr lang="en-US" altLang="ko-KR" b="1" dirty="0"/>
              <a:t>/ </a:t>
            </a:r>
            <a:r>
              <a:rPr lang="ko-KR" altLang="en-US" b="1" dirty="0"/>
              <a:t>박해선</a:t>
            </a:r>
          </a:p>
          <a:p>
            <a:endParaRPr lang="en-US" altLang="ko-KR" sz="1600" dirty="0">
              <a:latin typeface="+mn-e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기계공학을 전공했으나 졸업 후엔 줄곧 코드를 읽고 쓰는 일을 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머신러닝과 딥러닝에 관한 책을 집필하고 번역하면서 소프트웨어와 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과학의 경계를 흥미롭게 탐험하고 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『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핸즈온 머신러닝 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판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』(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한빛미디어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2020)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포함해서 여러 권의 머신</a:t>
            </a:r>
          </a:p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러닝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책을 우리말로 옮겼고 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『Do it! 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입문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』(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이지스퍼블리싱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2019)</a:t>
            </a:r>
            <a:r>
              <a:rPr lang="ko-KR" alt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을 집필했다</a:t>
            </a:r>
            <a:r>
              <a:rPr lang="en-US" alt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ko-KR" altLang="en-US" sz="1200"/>
          </a:p>
        </p:txBody>
      </p:sp>
      <p:sp>
        <p:nvSpPr>
          <p:cNvPr id="3" name="Google Shape;96;p2">
            <a:extLst>
              <a:ext uri="{FF2B5EF4-FFF2-40B4-BE49-F238E27FC236}">
                <a16:creationId xmlns:a16="http://schemas.microsoft.com/office/drawing/2014/main" id="{B9CD8643-6326-770C-6AAB-E398A456B4D2}"/>
              </a:ext>
            </a:extLst>
          </p:cNvPr>
          <p:cNvSpPr txBox="1"/>
          <p:nvPr/>
        </p:nvSpPr>
        <p:spPr>
          <a:xfrm>
            <a:off x="838200" y="5308662"/>
            <a:ext cx="9249847" cy="892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교재의 모든 코드는 웹 브라우저에서 파이썬 코드를 실행할 수 있는 구글 코랩(Colab)을 사용하여 작성했습니다.</a:t>
            </a:r>
            <a:endParaRPr/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Font typeface="Arial"/>
              <a:buChar char="•"/>
            </a:pPr>
            <a:r>
              <a:rPr lang="ko-KR" sz="1400" b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사용할 실습 환경은 네트워크에 연결된 컴퓨터와 구글 계정입니다.</a:t>
            </a:r>
            <a:endParaRPr sz="1400" b="1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034429-8A6E-F2F1-6346-D163693AC49D}"/>
              </a:ext>
            </a:extLst>
          </p:cNvPr>
          <p:cNvSpPr/>
          <p:nvPr/>
        </p:nvSpPr>
        <p:spPr>
          <a:xfrm>
            <a:off x="321564" y="320040"/>
            <a:ext cx="11548872" cy="62179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84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B54F-57F3-4B2B-77D8-C06C3C71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2531FF1-7404-E184-76E0-14A98244CF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/>
              <a:t>인공 신경망 모델의 오른쪽 층 만들기</a:t>
            </a:r>
            <a:endParaRPr lang="en-US" altLang="ko-KR" dirty="0"/>
          </a:p>
          <a:p>
            <a:pPr lvl="2"/>
            <a:r>
              <a:rPr lang="en-US" altLang="ko-KR"/>
              <a:t>10</a:t>
            </a:r>
            <a:r>
              <a:rPr lang="ko-KR" altLang="en-US" dirty="0"/>
              <a:t>개의 패션 아이템을 분류하기 위해 </a:t>
            </a:r>
            <a:r>
              <a:rPr lang="en-US" altLang="ko-KR" dirty="0"/>
              <a:t>10</a:t>
            </a:r>
            <a:r>
              <a:rPr lang="ko-KR" altLang="en-US" dirty="0"/>
              <a:t>개의 뉴런으로 구성</a:t>
            </a:r>
            <a:endParaRPr lang="en-US" altLang="ko-KR" dirty="0"/>
          </a:p>
          <a:p>
            <a:pPr lvl="2"/>
            <a:r>
              <a:rPr lang="ko-KR" altLang="en-US" dirty="0"/>
              <a:t>밀집층</a:t>
            </a:r>
            <a:r>
              <a:rPr lang="en-US" altLang="ko-KR" dirty="0"/>
              <a:t>(dense layer), </a:t>
            </a:r>
            <a:r>
              <a:rPr lang="ko-KR" altLang="en-US" dirty="0"/>
              <a:t>완전 연결층</a:t>
            </a:r>
            <a:r>
              <a:rPr lang="en-US" altLang="ko-KR" dirty="0"/>
              <a:t>(fully connected layer)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3CC69E4-A5C0-7007-8E83-0D329709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769F2F-A7C7-C43B-AC17-582F4818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ECBFB5E-5BDF-56C1-9680-273557621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104D4-41E8-9F55-A4F0-0CE5C0861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345627"/>
            <a:ext cx="4749610" cy="3462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34D08-F8DB-3170-3062-4DEFA6325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696" y="2278768"/>
            <a:ext cx="3054021" cy="359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79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5614-456B-440D-DF73-9E6CB1EE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2F9C013-0DC3-33FE-D7A3-B5B8FA2A48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밀집층 만들기</a:t>
            </a:r>
            <a:endParaRPr lang="en-US" altLang="ko-KR"/>
          </a:p>
          <a:p>
            <a:pPr lvl="2"/>
            <a:r>
              <a:rPr lang="ko-KR" altLang="en-US"/>
              <a:t>케라스의 </a:t>
            </a:r>
            <a:r>
              <a:rPr lang="en-US" altLang="ko-KR"/>
              <a:t>Dense </a:t>
            </a:r>
            <a:r>
              <a:rPr lang="ko-KR" altLang="en-US"/>
              <a:t>클래스 사용</a:t>
            </a:r>
            <a:endParaRPr lang="en-US" altLang="ko-KR"/>
          </a:p>
          <a:p>
            <a:pPr lvl="2"/>
            <a:r>
              <a:rPr lang="ko-KR" altLang="en-US"/>
              <a:t>매개변수 </a:t>
            </a:r>
            <a:r>
              <a:rPr lang="en-US" altLang="ko-KR"/>
              <a:t>-</a:t>
            </a:r>
            <a:r>
              <a:rPr lang="ko-KR" altLang="en-US"/>
              <a:t> 뉴런 개수</a:t>
            </a:r>
            <a:r>
              <a:rPr lang="en-US" altLang="ko-KR"/>
              <a:t>, </a:t>
            </a:r>
            <a:r>
              <a:rPr lang="ko-KR" altLang="en-US"/>
              <a:t>뉴런의 출력에 적용할 함수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입력층과 밀집층을 가진 신경망 모델 만들기</a:t>
            </a:r>
            <a:endParaRPr lang="en-US" altLang="ko-KR"/>
          </a:p>
          <a:p>
            <a:pPr lvl="2"/>
            <a:r>
              <a:rPr lang="ko-KR" altLang="en-US"/>
              <a:t>케라스의 </a:t>
            </a:r>
            <a:r>
              <a:rPr lang="en-US" altLang="ko-KR"/>
              <a:t>Sequential </a:t>
            </a:r>
            <a:r>
              <a:rPr lang="ko-KR" altLang="en-US"/>
              <a:t>클래스 사용</a:t>
            </a:r>
            <a:endParaRPr lang="en-US" altLang="ko-KR"/>
          </a:p>
          <a:p>
            <a:pPr lvl="2"/>
            <a:r>
              <a:rPr lang="ko-KR" altLang="en-US"/>
              <a:t>앞에서 만든 입력층 객체 </a:t>
            </a:r>
            <a:r>
              <a:rPr lang="en-US" altLang="ko-KR"/>
              <a:t>inputs</a:t>
            </a:r>
            <a:r>
              <a:rPr lang="ko-KR" altLang="en-US"/>
              <a:t>와 밀집층의 객체 </a:t>
            </a:r>
            <a:r>
              <a:rPr lang="en-US" altLang="ko-KR"/>
              <a:t>dense</a:t>
            </a:r>
            <a:r>
              <a:rPr lang="ko-KR" altLang="en-US"/>
              <a:t>를 리스트로 묶어 전달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활성화 함수</a:t>
            </a:r>
            <a:r>
              <a:rPr lang="en-US" altLang="ko-KR"/>
              <a:t>(activation function)</a:t>
            </a:r>
          </a:p>
          <a:p>
            <a:pPr lvl="2"/>
            <a:r>
              <a:rPr lang="ko-KR" altLang="en-US"/>
              <a:t>소프트맥스와 같이 뉴런의 선형 방정식 계산 결과에 적용되는 함수</a:t>
            </a:r>
          </a:p>
          <a:p>
            <a:pPr lvl="1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EF81D2F0-19B2-AC20-8772-7A9557CB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1DB7C-2B5C-C34D-BD27-22ECDCE1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5FD4DAFD-2F77-0016-66C5-FD1030C8D7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2667D24B-23B6-93BC-2EA3-18EDFC8B6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836363"/>
              </p:ext>
            </p:extLst>
          </p:nvPr>
        </p:nvGraphicFramePr>
        <p:xfrm>
          <a:off x="1666875" y="2021799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dense = keras.layers.Dense(10, activation='softmax')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B92BC7-060F-6476-8C86-D2044970765F}"/>
              </a:ext>
            </a:extLst>
          </p:cNvPr>
          <p:cNvSpPr txBox="1"/>
          <p:nvPr/>
        </p:nvSpPr>
        <p:spPr>
          <a:xfrm>
            <a:off x="4613973" y="2595714"/>
            <a:ext cx="2747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뉴런의 출력에 적용할 함수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748E0-1768-F488-49F5-EF03901CF666}"/>
              </a:ext>
            </a:extLst>
          </p:cNvPr>
          <p:cNvSpPr txBox="1"/>
          <p:nvPr/>
        </p:nvSpPr>
        <p:spPr>
          <a:xfrm>
            <a:off x="3600731" y="2580456"/>
            <a:ext cx="2747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뉴런 개수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84436C-0E2A-3504-2F4B-F8BE48D2E637}"/>
              </a:ext>
            </a:extLst>
          </p:cNvPr>
          <p:cNvCxnSpPr/>
          <p:nvPr/>
        </p:nvCxnSpPr>
        <p:spPr>
          <a:xfrm>
            <a:off x="3962400" y="2290739"/>
            <a:ext cx="0" cy="2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912DCD5-F733-F3FA-53DF-CE9666CFF0F1}"/>
              </a:ext>
            </a:extLst>
          </p:cNvPr>
          <p:cNvCxnSpPr/>
          <p:nvPr/>
        </p:nvCxnSpPr>
        <p:spPr>
          <a:xfrm>
            <a:off x="4974572" y="2298238"/>
            <a:ext cx="0" cy="269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0">
            <a:extLst>
              <a:ext uri="{FF2B5EF4-FFF2-40B4-BE49-F238E27FC236}">
                <a16:creationId xmlns:a16="http://schemas.microsoft.com/office/drawing/2014/main" id="{25B8619F-8C62-DA43-3102-15B0BC0A5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14240"/>
              </p:ext>
            </p:extLst>
          </p:nvPr>
        </p:nvGraphicFramePr>
        <p:xfrm>
          <a:off x="1666874" y="4180402"/>
          <a:ext cx="442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keras.Sequential([inputs, dense])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159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60AA6F-5373-4461-B067-5AA24823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154" y="1431781"/>
            <a:ext cx="6723528" cy="416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50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ko-KR" altLang="en-US" dirty="0"/>
              <a:t>손실 함수의 종류와 훈련 과정에서 계산하고 싶은 측정값 지정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r>
              <a:rPr lang="ko-KR" altLang="en-US" dirty="0"/>
              <a:t>이진 분류</a:t>
            </a:r>
            <a:r>
              <a:rPr lang="en-US" altLang="ko-KR" dirty="0"/>
              <a:t>: loss = ‘</a:t>
            </a:r>
            <a:r>
              <a:rPr lang="en-US" altLang="ko-KR" dirty="0" err="1"/>
              <a:t>binary_crossentropy</a:t>
            </a:r>
            <a:r>
              <a:rPr lang="en-US" altLang="ko-KR" dirty="0"/>
              <a:t>’’</a:t>
            </a:r>
          </a:p>
          <a:p>
            <a:pPr lvl="3"/>
            <a:r>
              <a:rPr lang="ko-KR" altLang="en-US" dirty="0"/>
              <a:t>다중 분류</a:t>
            </a:r>
            <a:r>
              <a:rPr lang="en-US" altLang="ko-KR" dirty="0"/>
              <a:t>: loss = ‘‘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’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73D4B814-9DAB-4C62-9040-0420AD269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11669"/>
              </p:ext>
            </p:extLst>
          </p:nvPr>
        </p:nvGraphicFramePr>
        <p:xfrm>
          <a:off x="1666875" y="1619084"/>
          <a:ext cx="63751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515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it-IT" altLang="ko-KR" sz="1400" b="0">
                          <a:solidFill>
                            <a:schemeClr val="tx1"/>
                          </a:solidFill>
                        </a:rPr>
                        <a:t>model.compile(loss='sparse_categorical_crossentropy', metrics=['accuracy'])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11A3BC4-C538-49FD-9B60-B65EA7B1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25" y="2590208"/>
            <a:ext cx="6830525" cy="27869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448AC97-3EDD-47DA-A424-0E87252A9B2B}"/>
              </a:ext>
            </a:extLst>
          </p:cNvPr>
          <p:cNvSpPr txBox="1"/>
          <p:nvPr/>
        </p:nvSpPr>
        <p:spPr>
          <a:xfrm>
            <a:off x="2366252" y="5377205"/>
            <a:ext cx="86417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이진 분류에서는 출력층의 뉴런이 하나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뉴런이 출력하는 확률값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a(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시그모이드 함수의 출력값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사용해 양성 클래스와 음성 클래스에 대한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크로스 엔트로피를 계산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계산은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4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장의 로지스틱 손실 함수와 동일</a:t>
            </a:r>
          </a:p>
        </p:txBody>
      </p:sp>
    </p:spTree>
    <p:extLst>
      <p:ext uri="{BB962C8B-B14F-4D97-AF65-F5344CB8AC3E}">
        <p14:creationId xmlns:p14="http://schemas.microsoft.com/office/powerpoint/2010/main" val="323170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데이터셋과 같은 다중 분류의 손실 함수 계산</a:t>
            </a:r>
            <a:endParaRPr lang="en-US" altLang="ko-KR" dirty="0"/>
          </a:p>
          <a:p>
            <a:pPr lvl="3"/>
            <a:r>
              <a:rPr lang="ko-KR" altLang="en-US" dirty="0"/>
              <a:t>출력층은 </a:t>
            </a:r>
            <a:r>
              <a:rPr lang="en-US" altLang="ko-KR" dirty="0"/>
              <a:t>10</a:t>
            </a:r>
            <a:r>
              <a:rPr lang="ko-KR" altLang="en-US" dirty="0"/>
              <a:t>개의 뉴런이 있고 </a:t>
            </a:r>
            <a:r>
              <a:rPr lang="en-US" altLang="ko-KR" dirty="0"/>
              <a:t>10</a:t>
            </a:r>
            <a:r>
              <a:rPr lang="ko-KR" altLang="en-US" dirty="0"/>
              <a:t>개의 클래스에 대한 확률을 출력</a:t>
            </a:r>
            <a:endParaRPr lang="en-US" altLang="ko-KR" dirty="0"/>
          </a:p>
          <a:p>
            <a:pPr lvl="3"/>
            <a:r>
              <a:rPr lang="ko-KR" altLang="en-US" dirty="0"/>
              <a:t>첫 번째 뉴런은 티셔츠일 확률이고 두 번째 뉴런은 바지일 확률을 출력</a:t>
            </a:r>
            <a:endParaRPr lang="en-US" altLang="ko-KR" dirty="0"/>
          </a:p>
          <a:p>
            <a:pPr lvl="3"/>
            <a:r>
              <a:rPr lang="ko-KR" altLang="en-US" dirty="0"/>
              <a:t>이진 분류와 달리 각 클래스에 대한 확률이 모두 출력되기 때문에 타깃에 해당하는 확률만 남겨 놓기 위해서 나머지 확률에는 모두</a:t>
            </a:r>
            <a:r>
              <a:rPr lang="en-US" altLang="ko-KR" dirty="0"/>
              <a:t>0 </a:t>
            </a:r>
            <a:r>
              <a:rPr lang="ko-KR" altLang="en-US" dirty="0"/>
              <a:t>을 곱함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CA30EA-D8B4-45E2-8F72-52DC20CDBF1D}"/>
              </a:ext>
            </a:extLst>
          </p:cNvPr>
          <p:cNvSpPr txBox="1"/>
          <p:nvPr/>
        </p:nvSpPr>
        <p:spPr>
          <a:xfrm>
            <a:off x="6027022" y="3255732"/>
            <a:ext cx="56647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50000"/>
                  </a:schemeClr>
                </a:solidFill>
              </a:rPr>
              <a:t>샘플이 티셔츠일 경우 </a:t>
            </a: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첫 번째 뉴런의 활성화 함수 출력인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 크로스 엔트로피 손실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함수를 적용하고 나머지 활성화 함수 출력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a2~a10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까지는 모두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티셔츠 샘플의 타깃값은 첫 번째 원소만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이고 나머지는 모두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인 배열로 만들기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배열과 출력층의 활성화 값의 배열과 곱하기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길이가 같은 넘파이 배열의 곱셈은 원소별 곱셈으로 수행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다른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원소는 모두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되고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a1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만 남음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28BE8-5E26-4AAF-8CB4-09A36599AADE}"/>
              </a:ext>
            </a:extLst>
          </p:cNvPr>
          <p:cNvSpPr txBox="1"/>
          <p:nvPr/>
        </p:nvSpPr>
        <p:spPr>
          <a:xfrm>
            <a:off x="7136390" y="4370333"/>
            <a:ext cx="2033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[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1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ITC Garamond Std Lt"/>
              </a:rPr>
              <a:t>0</a:t>
            </a:r>
            <a:r>
              <a:rPr lang="en-US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] 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63A22-916C-4707-93DE-014BDF523B7B}"/>
              </a:ext>
            </a:extLst>
          </p:cNvPr>
          <p:cNvSpPr txBox="1"/>
          <p:nvPr/>
        </p:nvSpPr>
        <p:spPr>
          <a:xfrm>
            <a:off x="6351676" y="5002353"/>
            <a:ext cx="5005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[a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1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2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3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4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5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6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7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8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9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, a</a:t>
            </a:r>
            <a:r>
              <a:rPr lang="pt-BR" altLang="ko-KR" sz="1400" b="0" i="0" u="none" strike="noStrike" baseline="-25000" dirty="0">
                <a:solidFill>
                  <a:srgbClr val="211D1E"/>
                </a:solidFill>
                <a:latin typeface="YoonV YoonMyungjo100Std_OTF"/>
              </a:rPr>
              <a:t>10</a:t>
            </a:r>
            <a:r>
              <a:rPr lang="pt-BR" altLang="ko-KR" sz="1400" b="0" i="0" u="none" strike="noStrike" baseline="0" dirty="0">
                <a:solidFill>
                  <a:srgbClr val="211D1E"/>
                </a:solidFill>
                <a:latin typeface="YoonV YoonMyungjo100Std_OTF"/>
              </a:rPr>
              <a:t>] × [1, 0, 0, 0, 0, 0, 0, 0, 0, 0]</a:t>
            </a:r>
            <a:endParaRPr lang="ko-KR" alt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B41DED-F78A-4974-81AC-00266B3C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76" y="3198568"/>
            <a:ext cx="4702419" cy="295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85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(one-hot encoding): </a:t>
            </a:r>
            <a:r>
              <a:rPr lang="ko-KR" altLang="en-US" dirty="0"/>
              <a:t>타깃값을 해당 클래스만 </a:t>
            </a:r>
            <a:r>
              <a:rPr lang="en-US" altLang="ko-KR" dirty="0"/>
              <a:t>1</a:t>
            </a:r>
            <a:r>
              <a:rPr lang="ko-KR" altLang="en-US" dirty="0"/>
              <a:t>이고 나머지는 모두 </a:t>
            </a:r>
            <a:r>
              <a:rPr lang="en-US" altLang="ko-KR" dirty="0"/>
              <a:t>0</a:t>
            </a:r>
            <a:r>
              <a:rPr lang="ko-KR" altLang="en-US" dirty="0"/>
              <a:t>인 배열로 만드는 것</a:t>
            </a:r>
            <a:endParaRPr lang="en-US" altLang="ko-KR" dirty="0"/>
          </a:p>
          <a:p>
            <a:pPr lvl="2"/>
            <a:r>
              <a:rPr lang="ko-KR" altLang="en-US" dirty="0"/>
              <a:t>다중 분류에서 크로스 엔트로피 손실 함수를 사용하려면 </a:t>
            </a:r>
            <a:r>
              <a:rPr lang="en-US" altLang="ko-KR" dirty="0"/>
              <a:t>0, 1, 2</a:t>
            </a:r>
            <a:r>
              <a:rPr lang="ko-KR" altLang="en-US" dirty="0"/>
              <a:t>와 같이 정수로 된 타깃값을 원</a:t>
            </a:r>
            <a:r>
              <a:rPr lang="en-US" altLang="ko-KR" dirty="0"/>
              <a:t>-</a:t>
            </a:r>
            <a:r>
              <a:rPr lang="ko-KR" altLang="en-US" dirty="0"/>
              <a:t>핫 인코딩으로 변환해야 함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F3FF7-303C-425B-9EC1-FF2D3F52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38" y="2454519"/>
            <a:ext cx="4644028" cy="27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데이터의 타깃값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/>
              <a:t>케라스에서는 </a:t>
            </a:r>
            <a:r>
              <a:rPr lang="ko-KR" altLang="en-US" dirty="0"/>
              <a:t>정수로 된 타깃값을 원</a:t>
            </a:r>
            <a:r>
              <a:rPr lang="en-US" altLang="ko-KR" dirty="0"/>
              <a:t>-</a:t>
            </a:r>
            <a:r>
              <a:rPr lang="ko-KR" altLang="en-US" dirty="0"/>
              <a:t>핫 인코딩으로 바꾸지 않고 그냥 사용</a:t>
            </a:r>
            <a:endParaRPr lang="en-US" altLang="ko-KR" dirty="0"/>
          </a:p>
          <a:p>
            <a:pPr lvl="2"/>
            <a:r>
              <a:rPr lang="ko-KR" altLang="en-US" dirty="0"/>
              <a:t>‘</a:t>
            </a:r>
            <a:r>
              <a:rPr lang="en-US" altLang="ko-KR" dirty="0" err="1"/>
              <a:t>sparse_categorical_crossentropy</a:t>
            </a:r>
            <a:r>
              <a:rPr lang="en-US" altLang="ko-KR" dirty="0"/>
              <a:t>’: </a:t>
            </a:r>
            <a:r>
              <a:rPr lang="ko-KR" altLang="en-US" dirty="0"/>
              <a:t>정수로된 타깃값을 사용해 크로스 엔트로피 손실을 계산하는 것</a:t>
            </a:r>
          </a:p>
          <a:p>
            <a:pPr lvl="2"/>
            <a:r>
              <a:rPr lang="ko-KR" altLang="en-US" dirty="0"/>
              <a:t>타깃값을 원</a:t>
            </a:r>
            <a:r>
              <a:rPr lang="en-US" altLang="ko-KR" dirty="0"/>
              <a:t>-</a:t>
            </a:r>
            <a:r>
              <a:rPr lang="ko-KR" altLang="en-US" dirty="0"/>
              <a:t>핫 인코딩으로 준비했다면 </a:t>
            </a:r>
            <a:r>
              <a:rPr lang="en-US" altLang="ko-KR" dirty="0"/>
              <a:t>compile( ) </a:t>
            </a:r>
            <a:r>
              <a:rPr lang="ko-KR" altLang="en-US"/>
              <a:t>메서드에 </a:t>
            </a:r>
            <a:br>
              <a:rPr lang="en-US" altLang="ko-KR"/>
            </a:br>
            <a:r>
              <a:rPr lang="ko-KR" altLang="en-US"/>
              <a:t>손실 </a:t>
            </a:r>
            <a:r>
              <a:rPr lang="ko-KR" altLang="en-US" dirty="0"/>
              <a:t>함수를 </a:t>
            </a:r>
            <a:r>
              <a:rPr lang="en-US" altLang="ko-KR" dirty="0"/>
              <a:t>loss=‘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’</a:t>
            </a:r>
            <a:r>
              <a:rPr lang="ko-KR" altLang="en-US"/>
              <a:t>로 지정</a:t>
            </a:r>
            <a:endParaRPr lang="en-US" altLang="ko-KR"/>
          </a:p>
          <a:p>
            <a:pPr lvl="2"/>
            <a:r>
              <a:rPr lang="en-US" altLang="ko-KR"/>
              <a:t>compile( ) </a:t>
            </a:r>
            <a:r>
              <a:rPr lang="ko-KR" altLang="en-US"/>
              <a:t>메서드의 두 번째 매개변수 </a:t>
            </a:r>
            <a:r>
              <a:rPr lang="en-US" altLang="ko-KR"/>
              <a:t>metrics</a:t>
            </a:r>
          </a:p>
          <a:p>
            <a:pPr lvl="3"/>
            <a:r>
              <a:rPr lang="ko-KR" altLang="en-US"/>
              <a:t>케라스는 모델이 훈련할 때 기본으로 에포크마다 손실 값을 출력</a:t>
            </a:r>
            <a:endParaRPr lang="en-US" altLang="ko-KR"/>
          </a:p>
          <a:p>
            <a:pPr lvl="3"/>
            <a:r>
              <a:rPr lang="ko-KR" altLang="en-US"/>
              <a:t>손실과 정확도를 함께 출력</a:t>
            </a:r>
            <a:endParaRPr lang="en-US" altLang="ko-KR"/>
          </a:p>
          <a:p>
            <a:pPr lvl="4"/>
            <a:r>
              <a:rPr lang="en-US" altLang="ko-KR"/>
              <a:t>metrics </a:t>
            </a:r>
            <a:r>
              <a:rPr lang="ko-KR" altLang="en-US"/>
              <a:t>매개변수에 정확도 지표 ‘</a:t>
            </a:r>
            <a:r>
              <a:rPr lang="en-US" altLang="ko-KR"/>
              <a:t>accuracy’</a:t>
            </a:r>
            <a:r>
              <a:rPr lang="ko-KR" altLang="en-US"/>
              <a:t>를 지정</a:t>
            </a:r>
            <a:endParaRPr lang="en-US" altLang="ko-KR"/>
          </a:p>
          <a:p>
            <a:pPr lvl="3"/>
            <a:r>
              <a:rPr lang="en-US" altLang="ko-KR"/>
              <a:t>metrics </a:t>
            </a:r>
            <a:r>
              <a:rPr lang="ko-KR" altLang="en-US"/>
              <a:t>매개변수에는 여러 개의 지표를 지정할 수 있으며</a:t>
            </a:r>
            <a:r>
              <a:rPr lang="en-US" altLang="ko-KR"/>
              <a:t>, </a:t>
            </a:r>
            <a:r>
              <a:rPr lang="ko-KR" altLang="en-US"/>
              <a:t>하나의 지표를 지정할 때도 꼭 리스트로 전달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/>
              <a:t>(19)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D5116-78CF-4971-94BE-E1914F00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85173"/>
              </p:ext>
            </p:extLst>
          </p:nvPr>
        </p:nvGraphicFramePr>
        <p:xfrm>
          <a:off x="1635165" y="1577723"/>
          <a:ext cx="44608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083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[:10])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FE6FB-FEB9-4668-902F-7CC0AEA195DB}"/>
              </a:ext>
            </a:extLst>
          </p:cNvPr>
          <p:cNvCxnSpPr/>
          <p:nvPr/>
        </p:nvCxnSpPr>
        <p:spPr>
          <a:xfrm>
            <a:off x="6213231" y="1735015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C68377-36D6-4B78-AEE7-5FEA50B98273}"/>
              </a:ext>
            </a:extLst>
          </p:cNvPr>
          <p:cNvSpPr txBox="1"/>
          <p:nvPr/>
        </p:nvSpPr>
        <p:spPr>
          <a:xfrm>
            <a:off x="6588369" y="1577723"/>
            <a:ext cx="21277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[7 3 5 8 6 9 3 3 9 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034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ko-KR" altLang="en-US"/>
              <a:t>모델 </a:t>
            </a:r>
            <a:r>
              <a:rPr lang="ko-KR" altLang="en-US" dirty="0"/>
              <a:t>훈련</a:t>
            </a:r>
            <a:endParaRPr lang="en-US" altLang="ko-KR" dirty="0"/>
          </a:p>
          <a:p>
            <a:pPr lvl="3"/>
            <a:r>
              <a:rPr lang="ko-KR" altLang="en-US" dirty="0"/>
              <a:t>처음 두 매개 변수에 입력</a:t>
            </a:r>
            <a:r>
              <a:rPr lang="en-US" altLang="ko-KR" dirty="0"/>
              <a:t>(</a:t>
            </a:r>
            <a:r>
              <a:rPr lang="en-US" altLang="ko-KR" dirty="0" err="1"/>
              <a:t>train_scaled</a:t>
            </a:r>
            <a:r>
              <a:rPr lang="en-US" altLang="ko-KR" dirty="0"/>
              <a:t> )</a:t>
            </a:r>
            <a:r>
              <a:rPr lang="ko-KR" altLang="en-US" dirty="0"/>
              <a:t>과 타깃</a:t>
            </a:r>
            <a:r>
              <a:rPr lang="en-US" altLang="ko-KR" dirty="0"/>
              <a:t>(</a:t>
            </a:r>
            <a:r>
              <a:rPr lang="en-US" altLang="ko-KR" dirty="0" err="1"/>
              <a:t>train_traget</a:t>
            </a:r>
            <a:r>
              <a:rPr lang="en-US" altLang="ko-KR" dirty="0"/>
              <a:t> )</a:t>
            </a:r>
            <a:r>
              <a:rPr lang="ko-KR" altLang="en-US" dirty="0"/>
              <a:t>을 지정</a:t>
            </a:r>
            <a:endParaRPr lang="en-US" altLang="ko-KR" dirty="0"/>
          </a:p>
          <a:p>
            <a:pPr lvl="3"/>
            <a:r>
              <a:rPr lang="ko-KR" altLang="en-US" dirty="0"/>
              <a:t>반복할 에포크 횟수를 </a:t>
            </a:r>
            <a:r>
              <a:rPr lang="en-US" altLang="ko-KR" dirty="0"/>
              <a:t>epochs </a:t>
            </a:r>
            <a:r>
              <a:rPr lang="ko-KR" altLang="en-US" dirty="0"/>
              <a:t>매개변수로 지정</a:t>
            </a:r>
            <a:endParaRPr lang="en-US" altLang="ko-KR" dirty="0"/>
          </a:p>
          <a:p>
            <a:pPr lvl="3"/>
            <a:r>
              <a:rPr lang="ko-KR" altLang="en-US" dirty="0"/>
              <a:t>사이킷런의 로지스틱 모델과 동일하게 </a:t>
            </a:r>
            <a:r>
              <a:rPr lang="en-US" altLang="ko-KR" dirty="0"/>
              <a:t>5</a:t>
            </a:r>
            <a:r>
              <a:rPr lang="ko-KR" altLang="en-US" dirty="0"/>
              <a:t>번 반복</a:t>
            </a:r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</a:t>
            </a:r>
            <a:r>
              <a:rPr lang="ko-KR" altLang="en-US"/>
              <a:t>신경망</a:t>
            </a:r>
            <a:r>
              <a:rPr lang="en-US" altLang="ko-KR"/>
              <a:t>(20)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D5116-78CF-4971-94BE-E1914F00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66038"/>
              </p:ext>
            </p:extLst>
          </p:nvPr>
        </p:nvGraphicFramePr>
        <p:xfrm>
          <a:off x="1666875" y="2591281"/>
          <a:ext cx="388774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774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model.fit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epochs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=5)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FE6FB-FEB9-4668-902F-7CC0AEA195DB}"/>
              </a:ext>
            </a:extLst>
          </p:cNvPr>
          <p:cNvCxnSpPr/>
          <p:nvPr/>
        </p:nvCxnSpPr>
        <p:spPr>
          <a:xfrm>
            <a:off x="5554622" y="2743681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C68377-36D6-4B78-AEE7-5FEA50B98273}"/>
              </a:ext>
            </a:extLst>
          </p:cNvPr>
          <p:cNvSpPr txBox="1"/>
          <p:nvPr/>
        </p:nvSpPr>
        <p:spPr>
          <a:xfrm>
            <a:off x="2079812" y="2971880"/>
            <a:ext cx="88420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Epoch 1/5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1500/1500 ━━━━━━━━━━━━━━━━━━━━ 5s 2ms/step - accuracy: 0.7370 - loss: 0.7853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Epoch 2/5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1500/1500 ━━━━━━━━━━━━━━━━━━━━ 2s 2ms/step - accuracy: 0.8346 - loss: 0.4845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Epoch 3/5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1500/1500 ━━━━━━━━━━━━━━━━━━━━ 3s 2ms/step - accuracy: 0.8452 - loss: 0.4564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Epoch 4/5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1500/1500 ━━━━━━━━━━━━━━━━━━━━ 3s 2ms/step - accuracy: 0.8504 - loss: 0.4425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Epoch 5/5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1500/1500 ━━━━━━━━━━━━━━━━━━━━ 4s 2ms/step - accuracy: 0.8537 - loss: 0.4337</a:t>
            </a:r>
          </a:p>
          <a:p>
            <a:r>
              <a:rPr lang="en-US" altLang="ko-KR" sz="1400" b="0" i="0" u="none" strike="noStrike" baseline="0">
                <a:solidFill>
                  <a:srgbClr val="211D1E"/>
                </a:solidFill>
                <a:latin typeface="OCCGVU+D2Coding"/>
              </a:rPr>
              <a:t>&lt;keras.src.callbacks.history.History at 0x7b3eb6dacb80&gt;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E2C307-4E13-4A90-97ED-2C7452045BB1}"/>
              </a:ext>
            </a:extLst>
          </p:cNvPr>
          <p:cNvSpPr txBox="1"/>
          <p:nvPr/>
        </p:nvSpPr>
        <p:spPr>
          <a:xfrm>
            <a:off x="3743407" y="5609316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에포크마다 걸린 시간과 손실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(loss ),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정확도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(accuracy)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를 출력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 - 5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번 반복에 정확도가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85%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 이상</a:t>
            </a:r>
          </a:p>
        </p:txBody>
      </p:sp>
    </p:spTree>
    <p:extLst>
      <p:ext uri="{BB962C8B-B14F-4D97-AF65-F5344CB8AC3E}">
        <p14:creationId xmlns:p14="http://schemas.microsoft.com/office/powerpoint/2010/main" val="1076459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신경망으로 패션 아이템 분류하기</a:t>
            </a:r>
            <a:endParaRPr lang="en-US" altLang="ko-KR" dirty="0"/>
          </a:p>
          <a:p>
            <a:pPr lvl="2"/>
            <a:r>
              <a:rPr lang="en-US" altLang="ko-KR" dirty="0"/>
              <a:t>evaluate ( ) </a:t>
            </a:r>
            <a:r>
              <a:rPr lang="ko-KR" altLang="en-US" dirty="0"/>
              <a:t>메서드로 검증 세트</a:t>
            </a:r>
            <a:r>
              <a:rPr lang="en-US" altLang="ko-KR" dirty="0"/>
              <a:t>(</a:t>
            </a:r>
            <a:r>
              <a:rPr lang="en-US" altLang="ko-KR" dirty="0" err="1"/>
              <a:t>val_scaled</a:t>
            </a:r>
            <a:r>
              <a:rPr lang="en-US" altLang="ko-KR" dirty="0"/>
              <a:t>, </a:t>
            </a:r>
            <a:r>
              <a:rPr lang="en-US" altLang="ko-KR" dirty="0" err="1"/>
              <a:t>val_target</a:t>
            </a:r>
            <a:r>
              <a:rPr lang="en-US" altLang="ko-KR" dirty="0"/>
              <a:t> )</a:t>
            </a:r>
            <a:r>
              <a:rPr lang="ko-KR" altLang="en-US" dirty="0"/>
              <a:t>에서 모델의 성능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D5116-78CF-4971-94BE-E1914F00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950577"/>
              </p:ext>
            </p:extLst>
          </p:nvPr>
        </p:nvGraphicFramePr>
        <p:xfrm>
          <a:off x="1666875" y="1606543"/>
          <a:ext cx="330371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71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model.evaluate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8FE6FB-FEB9-4668-902F-7CC0AEA195DB}"/>
              </a:ext>
            </a:extLst>
          </p:cNvPr>
          <p:cNvCxnSpPr/>
          <p:nvPr/>
        </p:nvCxnSpPr>
        <p:spPr>
          <a:xfrm>
            <a:off x="5109145" y="1782389"/>
            <a:ext cx="257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7-1 </a:t>
            </a:r>
            <a:r>
              <a:rPr lang="ko-KR" altLang="en-US" dirty="0"/>
              <a:t>인공 </a:t>
            </a:r>
            <a:r>
              <a:rPr lang="ko-KR" altLang="en-US"/>
              <a:t>신경망</a:t>
            </a:r>
            <a:r>
              <a:rPr lang="en-US" altLang="ko-KR"/>
              <a:t>(21)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576344-92FD-493B-8DED-38DDAF809E03}"/>
              </a:ext>
            </a:extLst>
          </p:cNvPr>
          <p:cNvSpPr txBox="1"/>
          <p:nvPr/>
        </p:nvSpPr>
        <p:spPr>
          <a:xfrm>
            <a:off x="1666875" y="2115592"/>
            <a:ext cx="99231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375/375 ━━━━━━━━━━━━━━━━━━━━ 1s 1ms/step - accuracy: 0.8462 - loss: 0.4364</a:t>
            </a:r>
          </a:p>
          <a:p>
            <a:r>
              <a:rPr lang="en-US" altLang="ko-KR"/>
              <a:t>[0.44444453716278076, 0.8458333611488342]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FEDEFC-0164-43C4-ACC0-242AB34BA3DC}"/>
              </a:ext>
            </a:extLst>
          </p:cNvPr>
          <p:cNvSpPr txBox="1"/>
          <p:nvPr/>
        </p:nvSpPr>
        <p:spPr>
          <a:xfrm>
            <a:off x="2539554" y="3114979"/>
            <a:ext cx="6537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검증 세트의 점수는 훈련 세트 점수보다 조금 낮은 것이 일반적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평가 결과는 훈련 세트의 점수보다 조금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낮은 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84%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정도의 정확도</a:t>
            </a:r>
          </a:p>
        </p:txBody>
      </p:sp>
    </p:spTree>
    <p:extLst>
      <p:ext uri="{BB962C8B-B14F-4D97-AF65-F5344CB8AC3E}">
        <p14:creationId xmlns:p14="http://schemas.microsoft.com/office/powerpoint/2010/main" val="108581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인공 신경망 모델로 성능 향상</a:t>
            </a:r>
            <a:r>
              <a:rPr lang="en-US" altLang="ko-KR" dirty="0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en-US" altLang="ko-KR" dirty="0"/>
              <a:t>28 × 28 </a:t>
            </a:r>
            <a:r>
              <a:rPr lang="ko-KR" altLang="en-US" dirty="0"/>
              <a:t>크기의 흑백 이미지로 저장된 패션 아이템 데이터셋인 패션 </a:t>
            </a:r>
            <a:r>
              <a:rPr lang="en-US" altLang="ko-KR" dirty="0"/>
              <a:t>MNIST </a:t>
            </a:r>
            <a:r>
              <a:rPr lang="ko-KR" altLang="en-US" dirty="0"/>
              <a:t>데이터셋 사용</a:t>
            </a:r>
            <a:endParaRPr lang="en-US" altLang="ko-KR" dirty="0"/>
          </a:p>
          <a:p>
            <a:pPr lvl="2"/>
            <a:r>
              <a:rPr lang="ko-KR" altLang="en-US" dirty="0"/>
              <a:t>로지스틱 손실 함수를 사용한 </a:t>
            </a:r>
            <a:r>
              <a:rPr lang="en-US" altLang="ko-KR" dirty="0" err="1"/>
              <a:t>SGDClassifier</a:t>
            </a:r>
            <a:r>
              <a:rPr lang="en-US" altLang="ko-KR" dirty="0"/>
              <a:t> </a:t>
            </a:r>
            <a:r>
              <a:rPr lang="ko-KR" altLang="en-US" dirty="0"/>
              <a:t>모델을 만들어 교차 검증 점수 확인</a:t>
            </a:r>
            <a:endParaRPr lang="en-US" altLang="ko-KR" dirty="0"/>
          </a:p>
          <a:p>
            <a:pPr lvl="2"/>
            <a:r>
              <a:rPr lang="ko-KR" altLang="en-US" dirty="0"/>
              <a:t>텐서플로와 케라스 </a:t>
            </a:r>
            <a:r>
              <a:rPr lang="en-US" altLang="ko-KR" dirty="0"/>
              <a:t>API</a:t>
            </a:r>
          </a:p>
          <a:p>
            <a:pPr lvl="2"/>
            <a:r>
              <a:rPr lang="ko-KR" altLang="en-US" dirty="0"/>
              <a:t>케라스를 사용해 간단한 인공 신경망 모델을 만들어 패션 아이템을 분류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간단한 인공 신경망은 경사 하강법을 사용한 로지스틱 회귀 모델과 거의 비슷</a:t>
            </a:r>
            <a:endParaRPr lang="en-US" altLang="ko-KR" dirty="0"/>
          </a:p>
          <a:p>
            <a:pPr lvl="2"/>
            <a:r>
              <a:rPr lang="ko-KR" altLang="en-US" dirty="0"/>
              <a:t>로지스틱 손실 함수와 크로스 엔트로피 손실 함수 복습</a:t>
            </a:r>
          </a:p>
          <a:p>
            <a:pPr lvl="2"/>
            <a:r>
              <a:rPr lang="ko-KR" altLang="en-US" dirty="0"/>
              <a:t>신경망에서 손실 함수 계산</a:t>
            </a:r>
            <a:endParaRPr lang="en-US" altLang="ko-KR" dirty="0"/>
          </a:p>
          <a:p>
            <a:pPr lvl="2"/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 </a:t>
            </a:r>
            <a:r>
              <a:rPr lang="ko-KR" altLang="en-US" dirty="0"/>
              <a:t>인공 </a:t>
            </a:r>
            <a:r>
              <a:rPr lang="ko-KR" altLang="en-US"/>
              <a:t>신경망</a:t>
            </a:r>
            <a:r>
              <a:rPr lang="en-US" altLang="ko-KR"/>
              <a:t>(22)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056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931DA66-D3C5-50C4-078A-85A83BADCD09}"/>
              </a:ext>
            </a:extLst>
          </p:cNvPr>
          <p:cNvSpPr/>
          <p:nvPr/>
        </p:nvSpPr>
        <p:spPr>
          <a:xfrm>
            <a:off x="517087" y="3236259"/>
            <a:ext cx="1421336" cy="22702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678DAD2-1F03-E9DB-E652-8A6A626FE1A7}"/>
              </a:ext>
            </a:extLst>
          </p:cNvPr>
          <p:cNvGrpSpPr/>
          <p:nvPr/>
        </p:nvGrpSpPr>
        <p:grpSpPr>
          <a:xfrm>
            <a:off x="1823418" y="1250041"/>
            <a:ext cx="9791501" cy="4683694"/>
            <a:chOff x="1688834" y="968744"/>
            <a:chExt cx="9791501" cy="4683694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7723ECA-6CC5-7C38-A502-F9E86E459C7C}"/>
                </a:ext>
              </a:extLst>
            </p:cNvPr>
            <p:cNvCxnSpPr/>
            <p:nvPr/>
          </p:nvCxnSpPr>
          <p:spPr>
            <a:xfrm>
              <a:off x="2864537" y="968744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id="{A47853DE-85C4-9E8E-C5F7-3FDCCB56F8E0}"/>
                </a:ext>
              </a:extLst>
            </p:cNvPr>
            <p:cNvSpPr/>
            <p:nvPr/>
          </p:nvSpPr>
          <p:spPr>
            <a:xfrm>
              <a:off x="9138488" y="968744"/>
              <a:ext cx="2341847" cy="2341847"/>
            </a:xfrm>
            <a:prstGeom prst="arc">
              <a:avLst>
                <a:gd name="adj1" fmla="val 16200000"/>
                <a:gd name="adj2" fmla="val 5402766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D217D5F5-0184-20E6-D3A4-F860143287E3}"/>
                </a:ext>
              </a:extLst>
            </p:cNvPr>
            <p:cNvCxnSpPr/>
            <p:nvPr/>
          </p:nvCxnSpPr>
          <p:spPr>
            <a:xfrm>
              <a:off x="2864536" y="3310591"/>
              <a:ext cx="7444875" cy="0"/>
            </a:xfrm>
            <a:prstGeom prst="line">
              <a:avLst/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원호 66">
              <a:extLst>
                <a:ext uri="{FF2B5EF4-FFF2-40B4-BE49-F238E27FC236}">
                  <a16:creationId xmlns:a16="http://schemas.microsoft.com/office/drawing/2014/main" id="{AC9C04BE-B44D-DD0D-CDD7-803919475696}"/>
                </a:ext>
              </a:extLst>
            </p:cNvPr>
            <p:cNvSpPr/>
            <p:nvPr/>
          </p:nvSpPr>
          <p:spPr>
            <a:xfrm>
              <a:off x="1697418" y="3310591"/>
              <a:ext cx="2341847" cy="2341847"/>
            </a:xfrm>
            <a:prstGeom prst="arc">
              <a:avLst>
                <a:gd name="adj1" fmla="val 10883827"/>
                <a:gd name="adj2" fmla="val 16223894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D7D8BDAD-6163-BF4D-1A1C-B74B032050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6944" y="5568403"/>
              <a:ext cx="7847853" cy="30245"/>
            </a:xfrm>
            <a:prstGeom prst="line">
              <a:avLst/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원호 77">
              <a:extLst>
                <a:ext uri="{FF2B5EF4-FFF2-40B4-BE49-F238E27FC236}">
                  <a16:creationId xmlns:a16="http://schemas.microsoft.com/office/drawing/2014/main" id="{A422A271-147B-864C-B9EC-5CD3337B98FA}"/>
                </a:ext>
              </a:extLst>
            </p:cNvPr>
            <p:cNvSpPr/>
            <p:nvPr/>
          </p:nvSpPr>
          <p:spPr>
            <a:xfrm>
              <a:off x="1688834" y="3256801"/>
              <a:ext cx="2341847" cy="2341847"/>
            </a:xfrm>
            <a:prstGeom prst="arc">
              <a:avLst>
                <a:gd name="adj1" fmla="val 5337265"/>
                <a:gd name="adj2" fmla="val 10736895"/>
              </a:avLst>
            </a:pr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E4A505D-46CB-4C57-BDF2-852193A234F5}"/>
              </a:ext>
            </a:extLst>
          </p:cNvPr>
          <p:cNvSpPr txBox="1"/>
          <p:nvPr/>
        </p:nvSpPr>
        <p:spPr>
          <a:xfrm>
            <a:off x="517087" y="898705"/>
            <a:ext cx="28426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>
                <a:latin typeface="+mn-ea"/>
              </a:rPr>
              <a:t>                        01~06</a:t>
            </a:r>
            <a:r>
              <a:rPr lang="ko-KR" altLang="en-US" sz="1200" b="1">
                <a:latin typeface="+mn-ea"/>
              </a:rPr>
              <a:t>장</a:t>
            </a:r>
          </a:p>
          <a:p>
            <a:r>
              <a:rPr lang="ko-KR" altLang="en-US" sz="1200">
                <a:latin typeface="+mn-ea"/>
              </a:rPr>
              <a:t>딥러닝만 먼저 배우고 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싶다면 </a:t>
            </a:r>
            <a:r>
              <a:rPr lang="en-US" altLang="ko-KR" sz="1200">
                <a:latin typeface="+mn-ea"/>
              </a:rPr>
              <a:t>01~04</a:t>
            </a:r>
            <a:r>
              <a:rPr lang="ko-KR" altLang="en-US" sz="1200">
                <a:latin typeface="+mn-ea"/>
              </a:rPr>
              <a:t>장을 읽은 후</a:t>
            </a:r>
            <a:br>
              <a:rPr lang="en-US" altLang="ko-KR" sz="1200">
                <a:latin typeface="+mn-ea"/>
              </a:rPr>
            </a:br>
            <a:r>
              <a:rPr lang="ko-KR" altLang="en-US" sz="1200">
                <a:latin typeface="+mn-ea"/>
              </a:rPr>
              <a:t> </a:t>
            </a:r>
            <a:r>
              <a:rPr lang="en-US" altLang="ko-KR" sz="1200">
                <a:latin typeface="+mn-ea"/>
              </a:rPr>
              <a:t>07</a:t>
            </a:r>
            <a:r>
              <a:rPr lang="ko-KR" altLang="en-US" sz="1200">
                <a:latin typeface="+mn-ea"/>
              </a:rPr>
              <a:t>장으로 건너뛰어도 좋습니다</a:t>
            </a:r>
            <a:r>
              <a:rPr lang="en-US" altLang="ko-KR" sz="1200">
                <a:latin typeface="+mn-ea"/>
              </a:rPr>
              <a:t>.</a:t>
            </a:r>
          </a:p>
          <a:p>
            <a:endParaRPr lang="en-US" altLang="ko-KR" sz="1300" b="1">
              <a:latin typeface="+mn-ea"/>
            </a:endParaRPr>
          </a:p>
          <a:p>
            <a:r>
              <a:rPr lang="ko-KR" altLang="en-US" sz="1300" b="1">
                <a:latin typeface="+mn-ea"/>
              </a:rPr>
              <a:t> </a:t>
            </a:r>
            <a:endParaRPr lang="en-US" altLang="ko-KR" sz="1300" b="1">
              <a:latin typeface="+mn-ea"/>
            </a:endParaRPr>
          </a:p>
          <a:p>
            <a:r>
              <a:rPr lang="en-US" altLang="ko-KR" sz="1300" b="1">
                <a:latin typeface="+mn-ea"/>
              </a:rPr>
              <a:t>                      07~10</a:t>
            </a:r>
            <a:r>
              <a:rPr lang="ko-KR" altLang="en-US" sz="1300" b="1">
                <a:latin typeface="+mn-ea"/>
              </a:rPr>
              <a:t>장</a:t>
            </a:r>
            <a:endParaRPr lang="ko-KR" altLang="en-US" sz="1300" b="1" dirty="0">
              <a:latin typeface="+mn-ea"/>
            </a:endParaRPr>
          </a:p>
          <a:p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장을 읽은 후 </a:t>
            </a:r>
            <a:r>
              <a:rPr lang="en-US" altLang="ko-KR" sz="1300">
                <a:latin typeface="+mn-ea"/>
              </a:rPr>
              <a:t>08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장은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순서대로 읽지 않아도 괜찮습니다</a:t>
            </a:r>
            <a:r>
              <a:rPr lang="en-US" altLang="ko-KR" sz="1300">
                <a:latin typeface="+mn-ea"/>
              </a:rPr>
              <a:t>. 10</a:t>
            </a:r>
            <a:r>
              <a:rPr lang="ko-KR" altLang="en-US" sz="1300">
                <a:latin typeface="+mn-ea"/>
              </a:rPr>
              <a:t>장을 읽기 전에 </a:t>
            </a:r>
            <a:r>
              <a:rPr lang="en-US" altLang="ko-KR" sz="1300">
                <a:latin typeface="+mn-ea"/>
              </a:rPr>
              <a:t>07</a:t>
            </a:r>
            <a:r>
              <a:rPr lang="ko-KR" altLang="en-US" sz="1300">
                <a:latin typeface="+mn-ea"/>
              </a:rPr>
              <a:t>장과 </a:t>
            </a:r>
            <a:r>
              <a:rPr lang="en-US" altLang="ko-KR" sz="1300">
                <a:latin typeface="+mn-ea"/>
              </a:rPr>
              <a:t>09</a:t>
            </a:r>
            <a:r>
              <a:rPr lang="ko-KR" altLang="en-US" sz="1300">
                <a:latin typeface="+mn-ea"/>
              </a:rPr>
              <a:t>장을 </a:t>
            </a:r>
            <a:endParaRPr lang="en-US" altLang="ko-KR" sz="1300">
              <a:latin typeface="+mn-ea"/>
            </a:endParaRPr>
          </a:p>
          <a:p>
            <a:r>
              <a:rPr lang="ko-KR" altLang="en-US" sz="1300">
                <a:latin typeface="+mn-ea"/>
              </a:rPr>
              <a:t>읽는 것이 좋습니다</a:t>
            </a:r>
            <a:r>
              <a:rPr lang="en-US" altLang="ko-KR" sz="1300">
                <a:latin typeface="+mn-ea"/>
              </a:rPr>
              <a:t>.</a:t>
            </a:r>
          </a:p>
          <a:p>
            <a:endParaRPr lang="en-US" altLang="ko-KR" sz="1300">
              <a:latin typeface="+mn-ea"/>
            </a:endParaRPr>
          </a:p>
          <a:p>
            <a:r>
              <a:rPr lang="ko-KR" altLang="en-US" sz="1200" b="1">
                <a:latin typeface="+mn-ea"/>
              </a:rPr>
              <a:t>난이도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00589" y="167418"/>
            <a:ext cx="3130348" cy="496796"/>
          </a:xfrm>
        </p:spPr>
        <p:txBody>
          <a:bodyPr/>
          <a:lstStyle/>
          <a:p>
            <a:r>
              <a:rPr lang="ko-KR" altLang="en-US" sz="3200" b="1" dirty="0">
                <a:solidFill>
                  <a:srgbClr val="9751CB"/>
                </a:solidFill>
                <a:cs typeface="+mj-cs"/>
              </a:rPr>
              <a:t>학습 로드맵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1E5AB1-4DCD-4F36-8CDF-70EFE80AA0E8}"/>
              </a:ext>
            </a:extLst>
          </p:cNvPr>
          <p:cNvSpPr/>
          <p:nvPr/>
        </p:nvSpPr>
        <p:spPr>
          <a:xfrm>
            <a:off x="2735292" y="960398"/>
            <a:ext cx="569237" cy="569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0EDCAD-3123-408B-A0D4-AE5A09A2DC33}"/>
              </a:ext>
            </a:extLst>
          </p:cNvPr>
          <p:cNvSpPr/>
          <p:nvPr/>
        </p:nvSpPr>
        <p:spPr>
          <a:xfrm>
            <a:off x="4223420" y="1092481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01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24C5BB-B27D-4561-8878-72635A14407B}"/>
              </a:ext>
            </a:extLst>
          </p:cNvPr>
          <p:cNvSpPr/>
          <p:nvPr/>
        </p:nvSpPr>
        <p:spPr>
          <a:xfrm>
            <a:off x="7768090" y="1132770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02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BCB96E-C260-470A-84E2-05BC1C8991D2}"/>
              </a:ext>
            </a:extLst>
          </p:cNvPr>
          <p:cNvSpPr/>
          <p:nvPr/>
        </p:nvSpPr>
        <p:spPr>
          <a:xfrm>
            <a:off x="11221506" y="1496186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03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ED05F1-4A4F-4D2B-B22B-0D21FC442257}"/>
              </a:ext>
            </a:extLst>
          </p:cNvPr>
          <p:cNvSpPr/>
          <p:nvPr/>
        </p:nvSpPr>
        <p:spPr>
          <a:xfrm>
            <a:off x="9920064" y="34448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04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1572D0-DB40-46A4-83F7-69A3624324DE}"/>
              </a:ext>
            </a:extLst>
          </p:cNvPr>
          <p:cNvSpPr/>
          <p:nvPr/>
        </p:nvSpPr>
        <p:spPr>
          <a:xfrm>
            <a:off x="6812063" y="3442555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05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46C604-B3C5-4664-B3B2-43F205013245}"/>
              </a:ext>
            </a:extLst>
          </p:cNvPr>
          <p:cNvSpPr/>
          <p:nvPr/>
        </p:nvSpPr>
        <p:spPr>
          <a:xfrm>
            <a:off x="3824374" y="3434293"/>
            <a:ext cx="279083" cy="27908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06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D54CDB-CB64-4E4C-8549-97DB5B778E7E}"/>
              </a:ext>
            </a:extLst>
          </p:cNvPr>
          <p:cNvSpPr/>
          <p:nvPr/>
        </p:nvSpPr>
        <p:spPr>
          <a:xfrm>
            <a:off x="1659340" y="456919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07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ED7245-B1B4-4BD8-99F7-6843CAFC49AD}"/>
              </a:ext>
            </a:extLst>
          </p:cNvPr>
          <p:cNvSpPr/>
          <p:nvPr/>
        </p:nvSpPr>
        <p:spPr>
          <a:xfrm>
            <a:off x="3883421" y="57205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08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B97CC5E-C66A-4378-B219-ED2D7241F16A}"/>
              </a:ext>
            </a:extLst>
          </p:cNvPr>
          <p:cNvSpPr/>
          <p:nvPr/>
        </p:nvSpPr>
        <p:spPr>
          <a:xfrm>
            <a:off x="6531975" y="5715848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atin typeface="+mn-ea"/>
              </a:rPr>
              <a:t>09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E59C46-4059-4B17-9440-E4870DE83C3E}"/>
              </a:ext>
            </a:extLst>
          </p:cNvPr>
          <p:cNvSpPr/>
          <p:nvPr/>
        </p:nvSpPr>
        <p:spPr>
          <a:xfrm>
            <a:off x="10773758" y="5426752"/>
            <a:ext cx="726831" cy="72683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</a:t>
            </a:r>
            <a:endParaRPr lang="ko-KR" altLang="en-US" sz="14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0224BE-2BAD-4E47-919E-6F9BA55A0D4D}"/>
              </a:ext>
            </a:extLst>
          </p:cNvPr>
          <p:cNvSpPr txBox="1"/>
          <p:nvPr/>
        </p:nvSpPr>
        <p:spPr>
          <a:xfrm>
            <a:off x="3267950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나의 첫 머신러닝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BF9DA-94B9-44BC-9119-B7EA029B725E}"/>
              </a:ext>
            </a:extLst>
          </p:cNvPr>
          <p:cNvSpPr txBox="1"/>
          <p:nvPr/>
        </p:nvSpPr>
        <p:spPr>
          <a:xfrm>
            <a:off x="6736707" y="137156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데이터 다루기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81A818-E850-4F4B-BF52-3EC343721B71}"/>
              </a:ext>
            </a:extLst>
          </p:cNvPr>
          <p:cNvSpPr txBox="1"/>
          <p:nvPr/>
        </p:nvSpPr>
        <p:spPr>
          <a:xfrm>
            <a:off x="9034540" y="154592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회귀 알고리즘과 모델 규제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A19E7D-4ED4-48CD-9139-613E1AB02C07}"/>
              </a:ext>
            </a:extLst>
          </p:cNvPr>
          <p:cNvSpPr txBox="1"/>
          <p:nvPr/>
        </p:nvSpPr>
        <p:spPr>
          <a:xfrm>
            <a:off x="8925274" y="3687893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다양한 분류 알고리즘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7C0D92-341F-4E4A-9F3B-73E6CE49D48D}"/>
              </a:ext>
            </a:extLst>
          </p:cNvPr>
          <p:cNvSpPr txBox="1"/>
          <p:nvPr/>
        </p:nvSpPr>
        <p:spPr>
          <a:xfrm>
            <a:off x="5840837" y="36503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트리 알고리즘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10EE86-4C1B-445E-A5E4-B12D871375BF}"/>
              </a:ext>
            </a:extLst>
          </p:cNvPr>
          <p:cNvSpPr txBox="1"/>
          <p:nvPr/>
        </p:nvSpPr>
        <p:spPr>
          <a:xfrm>
            <a:off x="2852040" y="3663958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비지도 학습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B8B28D-D19F-446B-BF5B-92F2ACDA6B0F}"/>
              </a:ext>
            </a:extLst>
          </p:cNvPr>
          <p:cNvSpPr txBox="1"/>
          <p:nvPr/>
        </p:nvSpPr>
        <p:spPr>
          <a:xfrm>
            <a:off x="1528758" y="4555175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딥러닝을 시작합니다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E22182-42EA-4454-800F-7C38D7ADF1E1}"/>
              </a:ext>
            </a:extLst>
          </p:cNvPr>
          <p:cNvSpPr txBox="1"/>
          <p:nvPr/>
        </p:nvSpPr>
        <p:spPr>
          <a:xfrm>
            <a:off x="2852040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이미지를 위한 인공 신경망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DFBA77-214B-4940-8AFA-5897B48CD069}"/>
              </a:ext>
            </a:extLst>
          </p:cNvPr>
          <p:cNvSpPr txBox="1"/>
          <p:nvPr/>
        </p:nvSpPr>
        <p:spPr>
          <a:xfrm>
            <a:off x="5637018" y="6023697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/>
              <a:t>텍스트를 위한 인공 신경망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5EA5A3-3B7D-46FF-AA58-E8BF5BF43FB9}"/>
              </a:ext>
            </a:extLst>
          </p:cNvPr>
          <p:cNvGrpSpPr/>
          <p:nvPr/>
        </p:nvGrpSpPr>
        <p:grpSpPr>
          <a:xfrm>
            <a:off x="1117980" y="3293231"/>
            <a:ext cx="762509" cy="109142"/>
            <a:chOff x="6620256" y="231648"/>
            <a:chExt cx="1194477" cy="17097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17D95-2637-424B-A219-4ED3B2CBA647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365F4EF-1052-4069-A8C0-30C811FF489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D033B90-A648-4FF7-83A1-33E9876F58F7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4676AE7-4FD0-4390-8AAB-9C31467F3D2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07B553-3D81-4E46-B30F-BD04EA816B6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C045BFD-30C3-4A0A-9720-DA280D0AD736}"/>
              </a:ext>
            </a:extLst>
          </p:cNvPr>
          <p:cNvGrpSpPr/>
          <p:nvPr/>
        </p:nvGrpSpPr>
        <p:grpSpPr>
          <a:xfrm>
            <a:off x="4002984" y="1660410"/>
            <a:ext cx="781607" cy="111876"/>
            <a:chOff x="6620256" y="231648"/>
            <a:chExt cx="1194477" cy="170972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667845-416E-471B-8502-5F0FC8E16A79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7417002-6B7A-496E-BBF1-E4205E0EFCD7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50BD74A-32EB-4223-863C-19E4E4D82F6A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59CA596-CF11-4310-9E65-F0095515AC1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29CA353-2C45-42B9-8FE7-B048FBEBB937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FAD1CA9-F44C-443F-8804-22AA73DD064C}"/>
              </a:ext>
            </a:extLst>
          </p:cNvPr>
          <p:cNvGrpSpPr/>
          <p:nvPr/>
        </p:nvGrpSpPr>
        <p:grpSpPr>
          <a:xfrm>
            <a:off x="7516826" y="1648563"/>
            <a:ext cx="781607" cy="111876"/>
            <a:chOff x="6620256" y="231648"/>
            <a:chExt cx="1194477" cy="170972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6DE6144-58AE-43C4-8117-9F72438ACB9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0920C0C-5453-4D9D-9853-84C09180556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AEC3BF-7426-4A07-9045-CDB2CC5AFB3B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CF84648-5B0D-4C05-9938-6D731D05121D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773CDE8-59C1-41BD-8F4F-243A6EC2D6F1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2C3E05-0697-43F2-9F77-ED9A41A30D05}"/>
              </a:ext>
            </a:extLst>
          </p:cNvPr>
          <p:cNvGrpSpPr/>
          <p:nvPr/>
        </p:nvGrpSpPr>
        <p:grpSpPr>
          <a:xfrm>
            <a:off x="9668801" y="3949020"/>
            <a:ext cx="781607" cy="111876"/>
            <a:chOff x="6620256" y="231648"/>
            <a:chExt cx="1194477" cy="170972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5CA9BC0-90B7-46B5-9AF6-5980017E8648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A5F56328-F7ED-4F19-B95A-3563C9C73D69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DAFC315-769D-4DD5-9278-DB563FC951D8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9838D67-BA05-4E2E-8987-52ADCBC14880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CD850AE-0BC3-4496-8AFE-DF78A75BBC76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BEC7BAF-F3AB-48EF-BB35-0EED73C55939}"/>
              </a:ext>
            </a:extLst>
          </p:cNvPr>
          <p:cNvGrpSpPr/>
          <p:nvPr/>
        </p:nvGrpSpPr>
        <p:grpSpPr>
          <a:xfrm>
            <a:off x="6620324" y="3940957"/>
            <a:ext cx="781607" cy="111876"/>
            <a:chOff x="6620256" y="231648"/>
            <a:chExt cx="1194477" cy="17097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EBDCD2F-A20A-47E3-A308-9E1B700D6C8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7F02E7-CADB-4EFA-9EED-37080E53D8A1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4FFC83F-25B1-4A07-A1C8-50A8EF34E27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FED1A95-E268-4A0F-86A1-F2C276537D67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0CFAED8-0022-4519-9827-0E4C2AF55B22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7EB2FC5-DA6B-4417-866E-1BCE6D29899A}"/>
              </a:ext>
            </a:extLst>
          </p:cNvPr>
          <p:cNvGrpSpPr/>
          <p:nvPr/>
        </p:nvGrpSpPr>
        <p:grpSpPr>
          <a:xfrm>
            <a:off x="3581354" y="3932775"/>
            <a:ext cx="781607" cy="111876"/>
            <a:chOff x="6620256" y="231648"/>
            <a:chExt cx="1194477" cy="170972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FD9773D-8A5F-4D5F-98BF-1D21A923D1BC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2325865-18B1-4A63-8739-2A4060153D60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742CF1F-B61D-4BAA-9192-B53FC17CC07D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7ECB89F-2D3E-42BC-BDA8-2FF6D9D58613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4B66464-4CFF-4413-B164-0A595211BCA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1114F2E-B656-4979-BA8A-2715FDB3F0C5}"/>
              </a:ext>
            </a:extLst>
          </p:cNvPr>
          <p:cNvGrpSpPr/>
          <p:nvPr/>
        </p:nvGrpSpPr>
        <p:grpSpPr>
          <a:xfrm>
            <a:off x="2308877" y="4832174"/>
            <a:ext cx="781607" cy="111876"/>
            <a:chOff x="6620256" y="231648"/>
            <a:chExt cx="1194477" cy="17097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660D615-D06B-4173-AB2C-A6CE4791A40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EAC5DC2-A1BF-47E3-A101-D1700444690F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6C225FE-C622-42A4-AE7E-04114CC6268F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94EE848-1389-4157-8FA6-9C58F4D37688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83E21AF-2561-4C44-9C5E-52E26702502D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469EA2D-524D-4A18-9EF3-7538359B67DC}"/>
              </a:ext>
            </a:extLst>
          </p:cNvPr>
          <p:cNvGrpSpPr/>
          <p:nvPr/>
        </p:nvGrpSpPr>
        <p:grpSpPr>
          <a:xfrm>
            <a:off x="3661942" y="6300696"/>
            <a:ext cx="781607" cy="111876"/>
            <a:chOff x="6620256" y="231648"/>
            <a:chExt cx="1194477" cy="170972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0588507-05B5-476C-8143-490A9B29685F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D0B52F-6537-4C83-9929-A335C13BFC44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E2A5C6C-0257-4D30-B5A5-D26BE2064702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F212D804-E049-492B-9827-BC8128EBD31E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8F24EA-4200-437D-A729-335300CF375B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3DE51443-7A25-4CD5-883B-DBA948615BA3}"/>
              </a:ext>
            </a:extLst>
          </p:cNvPr>
          <p:cNvGrpSpPr/>
          <p:nvPr/>
        </p:nvGrpSpPr>
        <p:grpSpPr>
          <a:xfrm>
            <a:off x="6280713" y="6300696"/>
            <a:ext cx="781607" cy="111876"/>
            <a:chOff x="6620256" y="231648"/>
            <a:chExt cx="1194477" cy="170972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8C119BA-5D68-4153-B127-80ABDCBDD453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16426C-81D0-4381-9964-18BA8C893635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F50FCB1-99FB-4EFF-842E-ACAE7A46AEA5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04C433D-D1B3-4680-97AA-0E8A4BB79981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E478D21-63F9-4D8F-9968-07AB880C39BF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07525C34-B6A8-40F8-8593-117CC39BC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977" y="4566768"/>
            <a:ext cx="816091" cy="726831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ED2D4FB-A808-47C5-A2D7-39F5A1B84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827" y="2800280"/>
            <a:ext cx="585825" cy="59502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275C09-7110-BB17-AAA0-D90D12FD9BFA}"/>
              </a:ext>
            </a:extLst>
          </p:cNvPr>
          <p:cNvSpPr/>
          <p:nvPr/>
        </p:nvSpPr>
        <p:spPr>
          <a:xfrm>
            <a:off x="544686" y="865559"/>
            <a:ext cx="1011671" cy="227029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머신러닝편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D1D331A-FA33-EC2F-20D6-6E0C0F61EF67}"/>
              </a:ext>
            </a:extLst>
          </p:cNvPr>
          <p:cNvSpPr/>
          <p:nvPr/>
        </p:nvSpPr>
        <p:spPr>
          <a:xfrm>
            <a:off x="517087" y="1997822"/>
            <a:ext cx="1011671" cy="227029"/>
          </a:xfrm>
          <a:prstGeom prst="roundRect">
            <a:avLst>
              <a:gd name="adj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딥러닝편</a:t>
            </a:r>
          </a:p>
        </p:txBody>
      </p:sp>
      <p:sp>
        <p:nvSpPr>
          <p:cNvPr id="109" name="Oval 27">
            <a:extLst>
              <a:ext uri="{FF2B5EF4-FFF2-40B4-BE49-F238E27FC236}">
                <a16:creationId xmlns:a16="http://schemas.microsoft.com/office/drawing/2014/main" id="{A05817EF-79FE-6BBA-A21F-A0CBC18B4525}"/>
              </a:ext>
            </a:extLst>
          </p:cNvPr>
          <p:cNvSpPr/>
          <p:nvPr/>
        </p:nvSpPr>
        <p:spPr>
          <a:xfrm>
            <a:off x="9077641" y="5707235"/>
            <a:ext cx="279083" cy="2790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400" b="1">
                <a:latin typeface="+mn-ea"/>
              </a:rPr>
              <a:t>10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2E7FB3D-BF80-E640-C548-7A9A6BF92DD6}"/>
              </a:ext>
            </a:extLst>
          </p:cNvPr>
          <p:cNvSpPr txBox="1"/>
          <p:nvPr/>
        </p:nvSpPr>
        <p:spPr>
          <a:xfrm>
            <a:off x="8182684" y="6015084"/>
            <a:ext cx="23418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b="1"/>
              <a:t>언어 모델을 위한 신경망</a:t>
            </a:r>
            <a:endParaRPr lang="ko-KR" altLang="en-US" sz="1200" b="1" dirty="0"/>
          </a:p>
        </p:txBody>
      </p:sp>
      <p:grpSp>
        <p:nvGrpSpPr>
          <p:cNvPr id="119" name="Group 102">
            <a:extLst>
              <a:ext uri="{FF2B5EF4-FFF2-40B4-BE49-F238E27FC236}">
                <a16:creationId xmlns:a16="http://schemas.microsoft.com/office/drawing/2014/main" id="{8D5A1313-A600-40CC-1277-A5A05243FB89}"/>
              </a:ext>
            </a:extLst>
          </p:cNvPr>
          <p:cNvGrpSpPr/>
          <p:nvPr/>
        </p:nvGrpSpPr>
        <p:grpSpPr>
          <a:xfrm>
            <a:off x="8911112" y="6300696"/>
            <a:ext cx="781607" cy="111876"/>
            <a:chOff x="6620256" y="231648"/>
            <a:chExt cx="1194477" cy="170972"/>
          </a:xfrm>
        </p:grpSpPr>
        <p:sp>
          <p:nvSpPr>
            <p:cNvPr id="120" name="Oval 103">
              <a:extLst>
                <a:ext uri="{FF2B5EF4-FFF2-40B4-BE49-F238E27FC236}">
                  <a16:creationId xmlns:a16="http://schemas.microsoft.com/office/drawing/2014/main" id="{020B82CA-DC13-9FD4-A5CE-4CDE185170E0}"/>
                </a:ext>
              </a:extLst>
            </p:cNvPr>
            <p:cNvSpPr/>
            <p:nvPr/>
          </p:nvSpPr>
          <p:spPr>
            <a:xfrm>
              <a:off x="6620256" y="231648"/>
              <a:ext cx="170972" cy="170972"/>
            </a:xfrm>
            <a:prstGeom prst="ellipse">
              <a:avLst/>
            </a:prstGeom>
            <a:solidFill>
              <a:srgbClr val="FF99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Oval 104">
              <a:extLst>
                <a:ext uri="{FF2B5EF4-FFF2-40B4-BE49-F238E27FC236}">
                  <a16:creationId xmlns:a16="http://schemas.microsoft.com/office/drawing/2014/main" id="{84B7F351-1E55-BB1D-2380-97B0C9ACED7D}"/>
                </a:ext>
              </a:extLst>
            </p:cNvPr>
            <p:cNvSpPr/>
            <p:nvPr/>
          </p:nvSpPr>
          <p:spPr>
            <a:xfrm>
              <a:off x="6876132" y="231648"/>
              <a:ext cx="170972" cy="170972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Oval 105">
              <a:extLst>
                <a:ext uri="{FF2B5EF4-FFF2-40B4-BE49-F238E27FC236}">
                  <a16:creationId xmlns:a16="http://schemas.microsoft.com/office/drawing/2014/main" id="{DFB6857D-E366-7B3D-8101-93FE7225E723}"/>
                </a:ext>
              </a:extLst>
            </p:cNvPr>
            <p:cNvSpPr/>
            <p:nvPr/>
          </p:nvSpPr>
          <p:spPr>
            <a:xfrm>
              <a:off x="7132008" y="231648"/>
              <a:ext cx="170972" cy="170972"/>
            </a:xfrm>
            <a:prstGeom prst="ellipse">
              <a:avLst/>
            </a:prstGeom>
            <a:solidFill>
              <a:srgbClr val="FF00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Oval 106">
              <a:extLst>
                <a:ext uri="{FF2B5EF4-FFF2-40B4-BE49-F238E27FC236}">
                  <a16:creationId xmlns:a16="http://schemas.microsoft.com/office/drawing/2014/main" id="{3473A5D3-8D7F-7E99-0C93-A30C4055ECCF}"/>
                </a:ext>
              </a:extLst>
            </p:cNvPr>
            <p:cNvSpPr/>
            <p:nvPr/>
          </p:nvSpPr>
          <p:spPr>
            <a:xfrm>
              <a:off x="7387884" y="231648"/>
              <a:ext cx="170972" cy="170972"/>
            </a:xfrm>
            <a:prstGeom prst="ellipse">
              <a:avLst/>
            </a:prstGeom>
            <a:solidFill>
              <a:srgbClr val="CC00CC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Oval 107">
              <a:extLst>
                <a:ext uri="{FF2B5EF4-FFF2-40B4-BE49-F238E27FC236}">
                  <a16:creationId xmlns:a16="http://schemas.microsoft.com/office/drawing/2014/main" id="{C34A0BC6-13FB-FA42-897A-3CD7B8ABF5FA}"/>
                </a:ext>
              </a:extLst>
            </p:cNvPr>
            <p:cNvSpPr/>
            <p:nvPr/>
          </p:nvSpPr>
          <p:spPr>
            <a:xfrm>
              <a:off x="7643761" y="231648"/>
              <a:ext cx="170972" cy="170972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9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사이킷런 </a:t>
            </a:r>
            <a:r>
              <a:rPr lang="en-US" altLang="ko-KR" dirty="0" err="1"/>
              <a:t>SGDClassifier</a:t>
            </a:r>
            <a:r>
              <a:rPr lang="ko-KR" altLang="en-US" dirty="0"/>
              <a:t>와 케라스 </a:t>
            </a:r>
            <a:r>
              <a:rPr lang="en-US" altLang="ko-KR" dirty="0"/>
              <a:t>Sequential </a:t>
            </a:r>
            <a:r>
              <a:rPr lang="ko-KR" altLang="en-US" dirty="0"/>
              <a:t>클래스 사용법 차이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 </a:t>
            </a:r>
            <a:r>
              <a:rPr lang="ko-KR" altLang="en-US" dirty="0"/>
              <a:t>인공 신경망</a:t>
            </a:r>
            <a:r>
              <a:rPr lang="en-US" altLang="ko-KR"/>
              <a:t>(23)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F58A56-D24B-4E56-98B4-E4BABA1813EB}"/>
              </a:ext>
            </a:extLst>
          </p:cNvPr>
          <p:cNvGrpSpPr/>
          <p:nvPr/>
        </p:nvGrpSpPr>
        <p:grpSpPr>
          <a:xfrm>
            <a:off x="665508" y="1471010"/>
            <a:ext cx="10485092" cy="1475055"/>
            <a:chOff x="665508" y="1471010"/>
            <a:chExt cx="10485092" cy="1475055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569294D-B9CC-41D5-B388-7C4C73BA3B38}"/>
                </a:ext>
              </a:extLst>
            </p:cNvPr>
            <p:cNvSpPr/>
            <p:nvPr/>
          </p:nvSpPr>
          <p:spPr>
            <a:xfrm>
              <a:off x="665508" y="1471010"/>
              <a:ext cx="10485092" cy="1459262"/>
            </a:xfrm>
            <a:prstGeom prst="roundRect">
              <a:avLst>
                <a:gd name="adj" fmla="val 14056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1E9726-6BBE-4BA7-B7FA-FFFAD8D18E0C}"/>
                </a:ext>
              </a:extLst>
            </p:cNvPr>
            <p:cNvSpPr txBox="1"/>
            <p:nvPr/>
          </p:nvSpPr>
          <p:spPr>
            <a:xfrm>
              <a:off x="3031130" y="1868847"/>
              <a:ext cx="674663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 err="1"/>
                <a:t>sc</a:t>
              </a:r>
              <a:r>
                <a:rPr lang="en-US" altLang="ko-KR" dirty="0"/>
                <a:t> = </a:t>
              </a:r>
              <a:r>
                <a:rPr lang="en-US" altLang="ko-KR" dirty="0" err="1"/>
                <a:t>SGDClassifier</a:t>
              </a:r>
              <a:r>
                <a:rPr lang="en-US" altLang="ko-KR" dirty="0"/>
                <a:t>(loss='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log</a:t>
              </a:r>
              <a:r>
                <a:rPr lang="en-US" altLang="ko-KR" dirty="0"/>
                <a:t>', </a:t>
              </a:r>
              <a:r>
                <a:rPr lang="en-US" altLang="ko-KR" dirty="0" err="1"/>
                <a:t>max_iter</a:t>
              </a:r>
              <a:r>
                <a:rPr lang="en-US" altLang="ko-KR" dirty="0"/>
                <a:t>=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r>
                <a:rPr lang="en-US" altLang="ko-KR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 err="1"/>
                <a:t>sc.fit</a:t>
              </a:r>
              <a:r>
                <a:rPr lang="en-US" altLang="ko-KR" dirty="0"/>
                <a:t>(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train_scaled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train_target</a:t>
              </a:r>
              <a:r>
                <a:rPr lang="en-US" altLang="ko-KR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 err="1"/>
                <a:t>sc.score</a:t>
              </a:r>
              <a:r>
                <a:rPr lang="en-US" altLang="ko-KR" dirty="0"/>
                <a:t>(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val_scaled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val_target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DF17DC-792E-47A3-B93A-3A7F77E35602}"/>
                </a:ext>
              </a:extLst>
            </p:cNvPr>
            <p:cNvSpPr txBox="1"/>
            <p:nvPr/>
          </p:nvSpPr>
          <p:spPr>
            <a:xfrm>
              <a:off x="665508" y="1503749"/>
              <a:ext cx="20027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사이킷런 모델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9ECAF2-B623-437B-B9EC-2A5197FE92CB}"/>
                </a:ext>
              </a:extLst>
            </p:cNvPr>
            <p:cNvSpPr txBox="1"/>
            <p:nvPr/>
          </p:nvSpPr>
          <p:spPr>
            <a:xfrm>
              <a:off x="2347713" y="194986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모델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DCC845-3CFB-40AB-A96C-B18B8D3FF9D0}"/>
                </a:ext>
              </a:extLst>
            </p:cNvPr>
            <p:cNvSpPr txBox="1"/>
            <p:nvPr/>
          </p:nvSpPr>
          <p:spPr>
            <a:xfrm>
              <a:off x="2347713" y="228990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훈련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733B-7C0F-44A7-AAE3-A287AB139F6A}"/>
                </a:ext>
              </a:extLst>
            </p:cNvPr>
            <p:cNvSpPr txBox="1"/>
            <p:nvPr/>
          </p:nvSpPr>
          <p:spPr>
            <a:xfrm>
              <a:off x="2347713" y="262993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평가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B71A9D-811F-490D-8BBF-6F1F89B79C0E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20774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6DD823-3A30-404F-AEDD-35A4258A6340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24330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20E3D19-3BB2-447E-8380-584B891D70FA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27886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34DA49-744E-4D37-91E3-9C9C18433888}"/>
                </a:ext>
              </a:extLst>
            </p:cNvPr>
            <p:cNvSpPr txBox="1"/>
            <p:nvPr/>
          </p:nvSpPr>
          <p:spPr>
            <a:xfrm>
              <a:off x="5002213" y="147101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손실 함수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D561AD-9429-4298-B9CB-363A6C4BC40E}"/>
                </a:ext>
              </a:extLst>
            </p:cNvPr>
            <p:cNvSpPr txBox="1"/>
            <p:nvPr/>
          </p:nvSpPr>
          <p:spPr>
            <a:xfrm>
              <a:off x="6348413" y="147101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반복 횟수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E068D0-2E2C-410E-9B05-97176EE66C00}"/>
                </a:ext>
              </a:extLst>
            </p:cNvPr>
            <p:cNvCxnSpPr/>
            <p:nvPr/>
          </p:nvCxnSpPr>
          <p:spPr>
            <a:xfrm>
              <a:off x="5459477" y="1742865"/>
              <a:ext cx="0" cy="17344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38C01F6-4E81-4D26-B6E6-16FB04B80553}"/>
                </a:ext>
              </a:extLst>
            </p:cNvPr>
            <p:cNvCxnSpPr/>
            <p:nvPr/>
          </p:nvCxnSpPr>
          <p:spPr>
            <a:xfrm>
              <a:off x="6754877" y="1730952"/>
              <a:ext cx="0" cy="17344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F3DB988-1B88-4E90-B528-B81469BB537F}"/>
              </a:ext>
            </a:extLst>
          </p:cNvPr>
          <p:cNvGrpSpPr/>
          <p:nvPr/>
        </p:nvGrpSpPr>
        <p:grpSpPr>
          <a:xfrm>
            <a:off x="654048" y="3083364"/>
            <a:ext cx="10485092" cy="2555436"/>
            <a:chOff x="654048" y="3083364"/>
            <a:chExt cx="10485092" cy="255543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92AE0D7B-6B98-45EF-A48E-ACA542D6EA79}"/>
                </a:ext>
              </a:extLst>
            </p:cNvPr>
            <p:cNvSpPr/>
            <p:nvPr/>
          </p:nvSpPr>
          <p:spPr>
            <a:xfrm>
              <a:off x="654048" y="3083364"/>
              <a:ext cx="10485092" cy="2555436"/>
            </a:xfrm>
            <a:prstGeom prst="roundRect">
              <a:avLst>
                <a:gd name="adj" fmla="val 9583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7724927-F5A2-477E-B427-C937C8FADE06}"/>
                </a:ext>
              </a:extLst>
            </p:cNvPr>
            <p:cNvSpPr txBox="1"/>
            <p:nvPr/>
          </p:nvSpPr>
          <p:spPr>
            <a:xfrm>
              <a:off x="3031130" y="3597662"/>
              <a:ext cx="7942384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ko-KR" dirty="0"/>
                <a:t>dense = </a:t>
              </a:r>
              <a:r>
                <a:rPr lang="en-US" altLang="ko-KR" dirty="0" err="1"/>
                <a:t>keras.layers.Dense</a:t>
              </a:r>
              <a:r>
                <a:rPr lang="en-US" altLang="ko-KR" dirty="0"/>
                <a:t>(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10</a:t>
              </a:r>
              <a:r>
                <a:rPr lang="en-US" altLang="ko-KR" dirty="0"/>
                <a:t>, activation='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softmax</a:t>
              </a:r>
              <a:r>
                <a:rPr lang="en-US" altLang="ko-KR" dirty="0"/>
                <a:t>', </a:t>
              </a:r>
              <a:r>
                <a:rPr lang="en-US" altLang="ko-KR" dirty="0" err="1"/>
                <a:t>input_shape</a:t>
              </a:r>
              <a:r>
                <a:rPr lang="en-US" altLang="ko-KR" dirty="0"/>
                <a:t>=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(784,)</a:t>
              </a:r>
              <a:r>
                <a:rPr lang="en-US" altLang="ko-KR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/>
                <a:t>model = </a:t>
              </a:r>
              <a:r>
                <a:rPr lang="en-US" altLang="ko-KR" dirty="0" err="1"/>
                <a:t>keras.Sequential</a:t>
              </a:r>
              <a:r>
                <a:rPr lang="en-US" altLang="ko-KR" dirty="0"/>
                <a:t>(dense)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 err="1"/>
                <a:t>model.compile</a:t>
              </a:r>
              <a:r>
                <a:rPr lang="en-US" altLang="ko-KR" dirty="0"/>
                <a:t>(loss='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sparse_categorical_crossentropy</a:t>
              </a:r>
              <a:r>
                <a:rPr lang="en-US" altLang="ko-KR" dirty="0"/>
                <a:t>', metrics='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accuracy</a:t>
              </a:r>
              <a:r>
                <a:rPr lang="en-US" altLang="ko-KR" dirty="0"/>
                <a:t>')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 err="1"/>
                <a:t>model.fit</a:t>
              </a:r>
              <a:r>
                <a:rPr lang="en-US" altLang="ko-KR" dirty="0"/>
                <a:t>(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train_scaled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train_target</a:t>
              </a:r>
              <a:r>
                <a:rPr lang="en-US" altLang="ko-KR" dirty="0"/>
                <a:t>, epochs=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r>
                <a:rPr lang="en-US" altLang="ko-KR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en-US" altLang="ko-KR" dirty="0" err="1"/>
                <a:t>model.evaluate</a:t>
              </a:r>
              <a:r>
                <a:rPr lang="en-US" altLang="ko-KR" dirty="0"/>
                <a:t>(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val_scaled</a:t>
              </a:r>
              <a:r>
                <a:rPr lang="en-US" altLang="ko-KR" dirty="0">
                  <a:solidFill>
                    <a:schemeClr val="accent1">
                      <a:lumMod val="50000"/>
                    </a:schemeClr>
                  </a:solidFill>
                </a:rPr>
                <a:t>, </a:t>
              </a:r>
              <a:r>
                <a:rPr lang="en-US" altLang="ko-KR" dirty="0" err="1">
                  <a:solidFill>
                    <a:schemeClr val="accent1">
                      <a:lumMod val="50000"/>
                    </a:schemeClr>
                  </a:solidFill>
                </a:rPr>
                <a:t>val_target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22E6E29-D8A6-4D39-9154-D8A8FBDAE9D9}"/>
                </a:ext>
              </a:extLst>
            </p:cNvPr>
            <p:cNvSpPr txBox="1"/>
            <p:nvPr/>
          </p:nvSpPr>
          <p:spPr>
            <a:xfrm>
              <a:off x="748302" y="3197533"/>
              <a:ext cx="20027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accent1">
                      <a:lumMod val="50000"/>
                    </a:schemeClr>
                  </a:solidFill>
                </a:rPr>
                <a:t>케라스 모델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2C02D6-6239-49FB-8252-05EFE3D2EAD0}"/>
                </a:ext>
              </a:extLst>
            </p:cNvPr>
            <p:cNvSpPr txBox="1"/>
            <p:nvPr/>
          </p:nvSpPr>
          <p:spPr>
            <a:xfrm>
              <a:off x="2347713" y="3979849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모델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3EF598-37E5-4D5D-8E0F-6B7144DFCC0B}"/>
                </a:ext>
              </a:extLst>
            </p:cNvPr>
            <p:cNvSpPr txBox="1"/>
            <p:nvPr/>
          </p:nvSpPr>
          <p:spPr>
            <a:xfrm>
              <a:off x="2347713" y="4732524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훈련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A870CB2-BA34-47EE-B1EC-DD4AF9738D81}"/>
                </a:ext>
              </a:extLst>
            </p:cNvPr>
            <p:cNvSpPr txBox="1"/>
            <p:nvPr/>
          </p:nvSpPr>
          <p:spPr>
            <a:xfrm>
              <a:off x="2347713" y="505764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평가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7C6DEB5-4DF8-4D00-A0F0-FE7B3240C2CB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41348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B42FFD5-45A7-4A35-87CF-5EA155FE4B18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48587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5A1D1E1-F438-44B1-BCE5-4CE5253F538D}"/>
                </a:ext>
              </a:extLst>
            </p:cNvPr>
            <p:cNvCxnSpPr>
              <a:cxnSpLocks/>
            </p:cNvCxnSpPr>
            <p:nvPr/>
          </p:nvCxnSpPr>
          <p:spPr>
            <a:xfrm>
              <a:off x="2815252" y="5188988"/>
              <a:ext cx="152400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9AE262-0FF1-486F-BCE5-0001864B6B1C}"/>
                </a:ext>
              </a:extLst>
            </p:cNvPr>
            <p:cNvSpPr txBox="1"/>
            <p:nvPr/>
          </p:nvSpPr>
          <p:spPr>
            <a:xfrm>
              <a:off x="7027335" y="3979849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손실 함수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D424D8D-28FA-451C-9030-D91BF0CAB4B2}"/>
                </a:ext>
              </a:extLst>
            </p:cNvPr>
            <p:cNvSpPr txBox="1"/>
            <p:nvPr/>
          </p:nvSpPr>
          <p:spPr>
            <a:xfrm>
              <a:off x="6832075" y="5157664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반복 횟수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E858B8-3D98-4C94-A64A-703FFFC849B0}"/>
                </a:ext>
              </a:extLst>
            </p:cNvPr>
            <p:cNvSpPr txBox="1"/>
            <p:nvPr/>
          </p:nvSpPr>
          <p:spPr>
            <a:xfrm>
              <a:off x="4959943" y="3238558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50000"/>
                    </a:schemeClr>
                  </a:solidFill>
                </a:rPr>
                <a:t>층 생성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225225-EEB5-4E5E-9005-88A737707487}"/>
                </a:ext>
              </a:extLst>
            </p:cNvPr>
            <p:cNvCxnSpPr/>
            <p:nvPr/>
          </p:nvCxnSpPr>
          <p:spPr>
            <a:xfrm>
              <a:off x="5346700" y="3482207"/>
              <a:ext cx="0" cy="17344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DE53F1-4A1E-402D-BB7B-7872284FBC22}"/>
                </a:ext>
              </a:extLst>
            </p:cNvPr>
            <p:cNvCxnSpPr/>
            <p:nvPr/>
          </p:nvCxnSpPr>
          <p:spPr>
            <a:xfrm>
              <a:off x="7483076" y="4200904"/>
              <a:ext cx="0" cy="17344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E945043-E830-447E-AEBC-4A84626939C3}"/>
                </a:ext>
              </a:extLst>
            </p:cNvPr>
            <p:cNvCxnSpPr/>
            <p:nvPr/>
          </p:nvCxnSpPr>
          <p:spPr>
            <a:xfrm>
              <a:off x="7330676" y="4988304"/>
              <a:ext cx="0" cy="173443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777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마무리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+mn-ea"/>
                <a:ea typeface="+mn-ea"/>
              </a:rPr>
              <a:t>키워드로 끝나는 핵심 포인트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인공 신경망은 생물학적 뉴런에서 영감을 받아 만든 머신러닝 알고리즘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이름이 신경망이지만 실제 우리 뇌를 모델링한 것은 아님</a:t>
            </a:r>
            <a:r>
              <a:rPr lang="en-US" altLang="ko-KR" dirty="0">
                <a:solidFill>
                  <a:srgbClr val="000000"/>
                </a:solidFill>
                <a:latin typeface="+mn-ea"/>
                <a:ea typeface="+mn-ea"/>
              </a:rPr>
              <a:t>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신경망은 기존의 머신러닝 알고리즘으로 다루기 어려웠던 이미지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음성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텍스트 분야에서 뛰어난 성능을 발휘하면서 크게 주목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인공 신경망 알고리즘을 종종 딥러닝이라고도 함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케라스는 프랑소와 숄레가 만든 딥러닝 라이브러리로 매우 인기가 많음</a:t>
            </a:r>
            <a:endParaRPr lang="en-US" altLang="ko-KR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케라스는 사용하기 편한 고수준 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API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를 제공하고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실제 연산은 텐서플로와 같은 백엔드가 담당</a:t>
            </a:r>
            <a:endParaRPr lang="en-US" altLang="ko-KR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케라스 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3.0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부터는 텐서플로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파이토치</a:t>
            </a:r>
            <a:r>
              <a:rPr lang="en-US" altLang="ko-KR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잭스를 백엔드로 사용할 수 있음</a:t>
            </a:r>
            <a:endParaRPr lang="en-US" altLang="ko-KR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코랩에 설치된 케라스는 기본적으로 텐서플로를 백엔드로 사용</a:t>
            </a:r>
            <a:endParaRPr lang="en-US" altLang="ko-KR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밀집층은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가장 간단한 인공 신경망의 층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인공 신경망에는 여러 종류의 층이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밀집층에서는 뉴런들이 모두 연결되어 있기 때문에 완전 연결층이라고도 부름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특별히 출력층에 밀집층을 사용할 때는 분류하려는 클래스와 동일한 개수의 뉴런을 사용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원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핫 인코딩은 정숫값을 배열에서 해당 정수 위치의 원소만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이고 나머지는 모두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으로 변환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이런 변환이 필요한 이유는 다중 분류에서 출력층에서 만든 확률과 크로스 엔트로피 손실을 계산하기 위해서임</a:t>
            </a:r>
            <a:endParaRPr lang="en-US" altLang="ko-KR" b="0" i="0" u="none" strike="noStrike" baseline="0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2"/>
            <a:r>
              <a:rPr lang="ko-KR" altLang="en-US">
                <a:solidFill>
                  <a:srgbClr val="000000"/>
                </a:solidFill>
                <a:latin typeface="+mn-ea"/>
                <a:ea typeface="+mn-ea"/>
              </a:rPr>
              <a:t>케라스</a:t>
            </a:r>
            <a:r>
              <a:rPr lang="ko-KR" altLang="en-US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에서는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‘</a:t>
            </a:r>
            <a:r>
              <a:rPr lang="en-US" altLang="ko-KR" b="0" i="0" u="none" strike="noStrike" baseline="0" dirty="0" err="1">
                <a:solidFill>
                  <a:srgbClr val="000000"/>
                </a:solidFill>
                <a:latin typeface="+mn-ea"/>
                <a:ea typeface="+mn-ea"/>
              </a:rPr>
              <a:t>sparse_categorical_entropy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’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n-ea"/>
                <a:ea typeface="+mn-ea"/>
              </a:rPr>
              <a:t>손실을 지정하면 이런 변환을 수행할 필요가 없음</a:t>
            </a:r>
            <a:endParaRPr lang="ko-KR" altLang="en-US" b="0" i="0" u="none" strike="noStrike" baseline="0" dirty="0">
              <a:solidFill>
                <a:srgbClr val="221E1F"/>
              </a:solidFill>
              <a:latin typeface="+mn-ea"/>
              <a:ea typeface="+mn-ea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8867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마무리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핵심 패키지와 함수</a:t>
            </a:r>
          </a:p>
          <a:p>
            <a:pPr lvl="1"/>
            <a:r>
              <a:rPr lang="en-US" altLang="ko-KR"/>
              <a:t>Keras</a:t>
            </a:r>
          </a:p>
          <a:p>
            <a:pPr lvl="2"/>
            <a:r>
              <a:rPr lang="en-US" altLang="ko-KR"/>
              <a:t>Input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입력층을 구성하기 위한 함수</a:t>
            </a:r>
            <a:endParaRPr lang="en-US" altLang="ko-KR"/>
          </a:p>
          <a:p>
            <a:pPr lvl="3"/>
            <a:r>
              <a:rPr lang="en-US" altLang="ko-KR"/>
              <a:t> shape </a:t>
            </a:r>
            <a:r>
              <a:rPr lang="ko-KR" altLang="en-US"/>
              <a:t>매개변수에 입력의 크기를 튜플로 지정</a:t>
            </a:r>
          </a:p>
          <a:p>
            <a:pPr lvl="1"/>
            <a:endParaRPr lang="en-US" altLang="ko-KR"/>
          </a:p>
          <a:p>
            <a:pPr lvl="2"/>
            <a:r>
              <a:rPr lang="en-US" altLang="ko-KR"/>
              <a:t>Dense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신경망에서 가장 기본 층인 밀집층을 만드는 클래스</a:t>
            </a:r>
            <a:endParaRPr lang="en-US" altLang="ko-KR"/>
          </a:p>
          <a:p>
            <a:pPr lvl="3"/>
            <a:r>
              <a:rPr lang="ko-KR" altLang="en-US"/>
              <a:t>첫 번째 매개변수에는 뉴런의 개수를 지정</a:t>
            </a:r>
            <a:endParaRPr lang="en-US" altLang="ko-KR"/>
          </a:p>
          <a:p>
            <a:pPr lvl="3"/>
            <a:r>
              <a:rPr lang="en-US" altLang="ko-KR"/>
              <a:t>activation </a:t>
            </a:r>
            <a:r>
              <a:rPr lang="ko-KR" altLang="en-US"/>
              <a:t>매개변수에는 사용할 활성화 함수를 지정</a:t>
            </a:r>
            <a:endParaRPr lang="en-US" altLang="ko-KR"/>
          </a:p>
          <a:p>
            <a:pPr lvl="4"/>
            <a:r>
              <a:rPr lang="ko-KR" altLang="en-US"/>
              <a:t>대표적으로 ‘</a:t>
            </a:r>
            <a:r>
              <a:rPr lang="en-US" altLang="ko-KR"/>
              <a:t>sigmoid’, ‘softmax’ </a:t>
            </a:r>
            <a:r>
              <a:rPr lang="ko-KR" altLang="en-US"/>
              <a:t>함수 </a:t>
            </a:r>
            <a:r>
              <a:rPr lang="en-US" altLang="ko-KR"/>
              <a:t>- </a:t>
            </a:r>
            <a:r>
              <a:rPr lang="ko-KR" altLang="en-US"/>
              <a:t>아무것도 지정하지 않으면 활성화 함수를 사용하지 않음</a:t>
            </a:r>
            <a:endParaRPr lang="en-US" altLang="ko-KR"/>
          </a:p>
          <a:p>
            <a:pPr lvl="2"/>
            <a:r>
              <a:rPr lang="en-US" altLang="ko-KR"/>
              <a:t>Sequential -</a:t>
            </a:r>
            <a:r>
              <a:rPr lang="ko-KR" altLang="en-US"/>
              <a:t> 케라스에서 신경망 모델을 만드는 클래스</a:t>
            </a:r>
            <a:r>
              <a:rPr lang="en-US" altLang="ko-KR"/>
              <a:t>.</a:t>
            </a:r>
          </a:p>
          <a:p>
            <a:pPr lvl="3"/>
            <a:r>
              <a:rPr lang="ko-KR" altLang="en-US"/>
              <a:t>이 클래스의 객체를 생성할 때 신경망 모델에 추가할 층을 파이썬 리스트로 전달</a:t>
            </a:r>
            <a:endParaRPr lang="en-US" altLang="ko-KR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2037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D482-12A2-2910-6650-E6B457D0D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C2604E-F424-94A9-0056-AF28B5AB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</a:t>
            </a:r>
            <a:r>
              <a:rPr lang="ko-KR" altLang="en-US"/>
              <a:t>마무리</a:t>
            </a:r>
            <a:r>
              <a:rPr lang="en-US" altLang="ko-KR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76ECE9-A070-3027-DDCC-EF3BF833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38B4834-50E9-084B-F81B-6342B07121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핵심 패키지와 함수</a:t>
            </a:r>
          </a:p>
          <a:p>
            <a:pPr lvl="2"/>
            <a:r>
              <a:rPr lang="en-US" altLang="ko-KR" dirty="0"/>
              <a:t>compile( 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모델 객체를 만든 후 훈련하기 전에 사용할 손실 함수와 측정 지표 등을 지정</a:t>
            </a:r>
            <a:endParaRPr lang="en-US" altLang="ko-KR" dirty="0"/>
          </a:p>
          <a:p>
            <a:pPr lvl="3"/>
            <a:r>
              <a:rPr lang="en-US" altLang="ko-KR" dirty="0"/>
              <a:t>loss </a:t>
            </a:r>
            <a:r>
              <a:rPr lang="ko-KR" altLang="en-US" dirty="0"/>
              <a:t>매개변수에 손실 함수를 지정</a:t>
            </a:r>
            <a:endParaRPr lang="en-US" altLang="ko-KR" dirty="0"/>
          </a:p>
          <a:p>
            <a:pPr lvl="3"/>
            <a:r>
              <a:rPr lang="ko-KR" altLang="en-US" dirty="0"/>
              <a:t>이진 분류일 경우 ‘</a:t>
            </a:r>
            <a:r>
              <a:rPr lang="en-US" altLang="ko-KR" dirty="0" err="1"/>
              <a:t>binary_crossentropy</a:t>
            </a:r>
            <a:r>
              <a:rPr lang="en-US" altLang="ko-KR" dirty="0"/>
              <a:t>’, </a:t>
            </a:r>
            <a:r>
              <a:rPr lang="ko-KR" altLang="en-US" dirty="0"/>
              <a:t>다중 분류일 경우 ‘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’</a:t>
            </a:r>
            <a:r>
              <a:rPr lang="ko-KR" altLang="en-US" dirty="0"/>
              <a:t>를 지정</a:t>
            </a:r>
            <a:endParaRPr lang="en-US" altLang="ko-KR" dirty="0"/>
          </a:p>
          <a:p>
            <a:pPr lvl="3"/>
            <a:r>
              <a:rPr lang="ko-KR" altLang="en-US" dirty="0"/>
              <a:t>클래스 레이블이 정수일 경우 ‘</a:t>
            </a:r>
            <a:r>
              <a:rPr lang="en-US" altLang="ko-KR" dirty="0" err="1"/>
              <a:t>sparse_categorical_crossentropy</a:t>
            </a:r>
            <a:r>
              <a:rPr lang="en-US" altLang="ko-KR" dirty="0"/>
              <a:t>’</a:t>
            </a:r>
            <a:r>
              <a:rPr lang="ko-KR" altLang="en-US" dirty="0"/>
              <a:t>로 지정</a:t>
            </a:r>
            <a:endParaRPr lang="en-US" altLang="ko-KR" dirty="0"/>
          </a:p>
          <a:p>
            <a:pPr lvl="3"/>
            <a:r>
              <a:rPr lang="ko-KR" altLang="en-US" dirty="0"/>
              <a:t>회귀 모델일 경우 ‘</a:t>
            </a:r>
            <a:r>
              <a:rPr lang="en-US" altLang="ko-KR" dirty="0" err="1"/>
              <a:t>mean_square_error</a:t>
            </a:r>
            <a:r>
              <a:rPr lang="en-US" altLang="ko-KR" dirty="0"/>
              <a:t>’ </a:t>
            </a:r>
            <a:r>
              <a:rPr lang="ko-KR" altLang="en-US" dirty="0"/>
              <a:t>등으로 지정</a:t>
            </a:r>
            <a:endParaRPr lang="en-US" altLang="ko-KR" dirty="0"/>
          </a:p>
          <a:p>
            <a:pPr lvl="3"/>
            <a:r>
              <a:rPr lang="en-US" altLang="ko-KR" dirty="0"/>
              <a:t>metrics </a:t>
            </a:r>
            <a:r>
              <a:rPr lang="ko-KR" altLang="en-US" dirty="0"/>
              <a:t>매개변수에 훈련 과정에서 측정하고 싶은 지표를 리스트로 전달</a:t>
            </a:r>
            <a:endParaRPr lang="en-US" altLang="ko-KR" dirty="0"/>
          </a:p>
          <a:p>
            <a:pPr lvl="2"/>
            <a:r>
              <a:rPr lang="en-US" altLang="ko-KR" dirty="0"/>
              <a:t>fit( ) -</a:t>
            </a:r>
            <a:r>
              <a:rPr lang="ko-KR" altLang="en-US" dirty="0"/>
              <a:t> 모델을 훈련하는 메서드</a:t>
            </a:r>
            <a:endParaRPr lang="en-US" altLang="ko-KR" dirty="0"/>
          </a:p>
          <a:p>
            <a:pPr lvl="3"/>
            <a:r>
              <a:rPr lang="ko-KR" altLang="en-US" dirty="0"/>
              <a:t>첫 </a:t>
            </a:r>
            <a:r>
              <a:rPr lang="ko-KR" altLang="en-US" dirty="0" err="1"/>
              <a:t>번째와</a:t>
            </a:r>
            <a:r>
              <a:rPr lang="ko-KR" altLang="en-US" dirty="0"/>
              <a:t> 두 번째 매개변수에 입력과 타깃 데이터를 전달</a:t>
            </a:r>
            <a:endParaRPr lang="en-US" altLang="ko-KR" dirty="0"/>
          </a:p>
          <a:p>
            <a:pPr lvl="3"/>
            <a:r>
              <a:rPr lang="en-US" altLang="ko-KR" dirty="0"/>
              <a:t>epochs </a:t>
            </a:r>
            <a:r>
              <a:rPr lang="ko-KR" altLang="en-US" dirty="0"/>
              <a:t>매개변수에 전체 데이터에 대해 반복할 </a:t>
            </a:r>
            <a:r>
              <a:rPr lang="ko-KR" altLang="en-US" dirty="0" err="1"/>
              <a:t>에포크</a:t>
            </a:r>
            <a:r>
              <a:rPr lang="ko-KR" altLang="en-US" dirty="0"/>
              <a:t> 횟수를 지정</a:t>
            </a:r>
            <a:endParaRPr lang="en-US" altLang="ko-KR" dirty="0"/>
          </a:p>
          <a:p>
            <a:pPr lvl="2"/>
            <a:r>
              <a:rPr lang="en-US" altLang="ko-KR" dirty="0"/>
              <a:t>evaluate( 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모델 성능을 평가하는 메서드</a:t>
            </a:r>
            <a:endParaRPr lang="en-US" altLang="ko-KR" dirty="0"/>
          </a:p>
          <a:p>
            <a:pPr lvl="3"/>
            <a:r>
              <a:rPr lang="ko-KR" altLang="en-US" dirty="0"/>
              <a:t>첫 </a:t>
            </a:r>
            <a:r>
              <a:rPr lang="ko-KR" altLang="en-US" dirty="0" err="1"/>
              <a:t>번째와</a:t>
            </a:r>
            <a:r>
              <a:rPr lang="ko-KR" altLang="en-US" dirty="0"/>
              <a:t> 두 번째 매개변수에 입력과 타깃 데이터를 전달</a:t>
            </a:r>
            <a:endParaRPr lang="en-US" altLang="ko-KR" dirty="0"/>
          </a:p>
          <a:p>
            <a:pPr lvl="3"/>
            <a:r>
              <a:rPr lang="en-US" altLang="ko-KR" dirty="0"/>
              <a:t>compile( ) </a:t>
            </a:r>
            <a:r>
              <a:rPr lang="ko-KR" altLang="en-US" dirty="0"/>
              <a:t>메서드에서 </a:t>
            </a:r>
            <a:r>
              <a:rPr lang="en-US" altLang="ko-KR" dirty="0"/>
              <a:t>loss </a:t>
            </a:r>
            <a:r>
              <a:rPr lang="ko-KR" altLang="en-US" dirty="0"/>
              <a:t>매개변수에 지정한 손실 함수의 값과 </a:t>
            </a:r>
            <a:r>
              <a:rPr lang="en-US" altLang="ko-KR" dirty="0"/>
              <a:t>metrics </a:t>
            </a:r>
            <a:r>
              <a:rPr lang="ko-KR" altLang="en-US" dirty="0"/>
              <a:t>매개변수에서 지정한 측정 지표를 출력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827FDBC2-8099-2ED8-15DF-9687DE13B1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5026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확인 문제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어떤 인공 신경망의 입력 특성이 </a:t>
            </a:r>
            <a:r>
              <a:rPr lang="en-US" altLang="ko-KR" dirty="0"/>
              <a:t>100</a:t>
            </a:r>
            <a:r>
              <a:rPr lang="ko-KR" altLang="en-US" dirty="0"/>
              <a:t>개이고 밀집층에 있는 뉴런 개수가 </a:t>
            </a:r>
            <a:r>
              <a:rPr lang="en-US" altLang="ko-KR" dirty="0"/>
              <a:t>10</a:t>
            </a:r>
            <a:r>
              <a:rPr lang="ko-KR" altLang="en-US" dirty="0"/>
              <a:t>개일 때 필요한 모델 파라미터의 개수는 몇 개인가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 dirty="0"/>
              <a:t>① 1,000</a:t>
            </a:r>
            <a:r>
              <a:rPr lang="ko-KR" altLang="en-US" dirty="0"/>
              <a:t>개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② 1,001</a:t>
            </a:r>
            <a:r>
              <a:rPr lang="ko-KR" altLang="en-US" dirty="0"/>
              <a:t>개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 dirty="0"/>
              <a:t>③ 1,010</a:t>
            </a:r>
            <a:r>
              <a:rPr lang="ko-KR" altLang="en-US" dirty="0"/>
              <a:t>개</a:t>
            </a:r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 dirty="0"/>
              <a:t>④ 1,100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aseline="300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정수 레이블을 타깃으로 가지는 다중 분류 문제일 때 케라스 모델의 </a:t>
            </a:r>
            <a:r>
              <a:rPr lang="en-US" altLang="ko-KR" dirty="0"/>
              <a:t>compile( ) </a:t>
            </a:r>
            <a:r>
              <a:rPr lang="ko-KR" altLang="en-US" dirty="0"/>
              <a:t>메서드에 </a:t>
            </a:r>
            <a:br>
              <a:rPr lang="en-US" altLang="ko-KR" dirty="0"/>
            </a:br>
            <a:r>
              <a:rPr lang="ko-KR" altLang="en-US" dirty="0"/>
              <a:t>지정할 손실 함수로 적절한 것은 무엇인가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 dirty="0"/>
              <a:t>① </a:t>
            </a:r>
            <a:r>
              <a:rPr lang="en-US" altLang="ko-KR" dirty="0"/>
              <a:t>‘</a:t>
            </a:r>
            <a:r>
              <a:rPr lang="en-US" altLang="ko-KR" dirty="0" err="1"/>
              <a:t>sparse_categorical_crossentropy</a:t>
            </a:r>
            <a:r>
              <a:rPr lang="en-US" altLang="ko-KR" dirty="0"/>
              <a:t>’</a:t>
            </a:r>
            <a:r>
              <a:rPr lang="ko-KR" altLang="en-US" dirty="0"/>
              <a:t>	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en-US" altLang="ko-KR" dirty="0"/>
              <a:t>‘</a:t>
            </a:r>
            <a:r>
              <a:rPr lang="en-US" altLang="ko-KR" dirty="0" err="1"/>
              <a:t>categorical_crossentropy</a:t>
            </a:r>
            <a:r>
              <a:rPr lang="en-US" altLang="ko-KR" dirty="0"/>
              <a:t>’</a:t>
            </a:r>
            <a:br>
              <a:rPr lang="ko-KR" altLang="en-US" dirty="0"/>
            </a:br>
            <a:r>
              <a:rPr lang="ko-KR" altLang="en-US" dirty="0"/>
              <a:t>③ </a:t>
            </a:r>
            <a:r>
              <a:rPr lang="en-US" altLang="ko-KR" dirty="0"/>
              <a:t>‘</a:t>
            </a:r>
            <a:r>
              <a:rPr lang="en-US" altLang="ko-KR" dirty="0" err="1"/>
              <a:t>binary_crossentropy</a:t>
            </a:r>
            <a:r>
              <a:rPr lang="en-US" altLang="ko-KR" dirty="0"/>
              <a:t>’</a:t>
            </a:r>
            <a:br>
              <a:rPr lang="en-US" altLang="ko-KR" dirty="0"/>
            </a:br>
            <a:r>
              <a:rPr lang="ko-KR" altLang="en-US" dirty="0"/>
              <a:t>④ </a:t>
            </a:r>
            <a:r>
              <a:rPr lang="en-US" altLang="ko-KR" dirty="0"/>
              <a:t>‘</a:t>
            </a:r>
            <a:r>
              <a:rPr lang="en-US" altLang="ko-KR" dirty="0" err="1"/>
              <a:t>mean_square_error</a:t>
            </a:r>
            <a:r>
              <a:rPr lang="en-US" altLang="ko-KR" dirty="0"/>
              <a:t>’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5133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</a:t>
            </a:r>
          </a:p>
          <a:p>
            <a:pPr lvl="2"/>
            <a:r>
              <a:rPr lang="ko-KR" altLang="en-US"/>
              <a:t>케라스 </a:t>
            </a:r>
            <a:r>
              <a:rPr lang="en-US" altLang="ko-KR" dirty="0"/>
              <a:t>API</a:t>
            </a:r>
            <a:r>
              <a:rPr lang="ko-KR" altLang="en-US" dirty="0"/>
              <a:t>를 사용해서 패션 </a:t>
            </a:r>
            <a:r>
              <a:rPr lang="en-US" altLang="ko-KR" dirty="0"/>
              <a:t>MNIST </a:t>
            </a:r>
            <a:r>
              <a:rPr lang="ko-KR" altLang="en-US" dirty="0"/>
              <a:t>데이터셋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이미지의 픽셀값을 </a:t>
            </a:r>
            <a:r>
              <a:rPr lang="en-US" altLang="ko-KR" dirty="0"/>
              <a:t>0~255 </a:t>
            </a:r>
            <a:r>
              <a:rPr lang="ko-KR" altLang="en-US" dirty="0"/>
              <a:t>범위에서 </a:t>
            </a:r>
            <a:r>
              <a:rPr lang="en-US" altLang="ko-KR" dirty="0"/>
              <a:t>0~1 </a:t>
            </a:r>
            <a:r>
              <a:rPr lang="ko-KR" altLang="en-US" dirty="0"/>
              <a:t>사이로 변환하고</a:t>
            </a:r>
            <a:r>
              <a:rPr lang="en-US" altLang="ko-KR" dirty="0"/>
              <a:t>, 28 × 28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배열을 </a:t>
            </a:r>
            <a:r>
              <a:rPr lang="en-US" altLang="ko-KR" dirty="0"/>
              <a:t>784 </a:t>
            </a:r>
            <a:r>
              <a:rPr lang="ko-KR" altLang="en-US" dirty="0"/>
              <a:t>크기의 </a:t>
            </a:r>
            <a:br>
              <a:rPr lang="en-US" altLang="ko-KR" dirty="0"/>
            </a:br>
            <a:r>
              <a:rPr lang="en-US" altLang="ko-KR" dirty="0"/>
              <a:t>1</a:t>
            </a:r>
            <a:r>
              <a:rPr lang="ko-KR" altLang="en-US" dirty="0"/>
              <a:t>차원 배열로 펼침</a:t>
            </a:r>
            <a:r>
              <a:rPr lang="en-US" altLang="ko-KR" dirty="0"/>
              <a:t>. </a:t>
            </a:r>
            <a:r>
              <a:rPr lang="ko-KR" altLang="en-US" dirty="0"/>
              <a:t>마지막으로 사이킷런의 </a:t>
            </a:r>
            <a:r>
              <a:rPr lang="en-US" altLang="ko-KR" dirty="0" err="1"/>
              <a:t>train_test_split</a:t>
            </a:r>
            <a:r>
              <a:rPr lang="en-US" altLang="ko-KR" dirty="0"/>
              <a:t> ( ) </a:t>
            </a:r>
            <a:r>
              <a:rPr lang="ko-KR" altLang="en-US" dirty="0"/>
              <a:t>함수로 훈련 세트와 검증 세트로 나누기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D3D5116-78CF-4971-94BE-E1914F006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31294"/>
              </p:ext>
            </p:extLst>
          </p:nvPr>
        </p:nvGraphicFramePr>
        <p:xfrm>
          <a:off x="1666875" y="1599727"/>
          <a:ext cx="44291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keras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=\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keras.datasets.fashion_mnist.load_data()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84DDA4-2D04-4566-A90D-CA9E68122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168898"/>
              </p:ext>
            </p:extLst>
          </p:nvPr>
        </p:nvGraphicFramePr>
        <p:xfrm>
          <a:off x="1666875" y="3329327"/>
          <a:ext cx="605863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863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 = train_input / 255.0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 = train_scaled.reshape(-1, 28*28)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train_scaled, val_scaled,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train_scaled,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045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</a:t>
            </a:r>
          </a:p>
          <a:p>
            <a:pPr lvl="2"/>
            <a:r>
              <a:rPr lang="ko-KR" altLang="en-US" dirty="0"/>
              <a:t>인공 신경망 모델에 층을 </a:t>
            </a:r>
            <a:r>
              <a:rPr lang="en-US" altLang="ko-KR" dirty="0"/>
              <a:t>2</a:t>
            </a:r>
            <a:r>
              <a:rPr lang="ko-KR" altLang="en-US" dirty="0"/>
              <a:t>개 추가하기</a:t>
            </a:r>
            <a:endParaRPr lang="en-US" altLang="ko-KR" dirty="0"/>
          </a:p>
          <a:p>
            <a:pPr lvl="2"/>
            <a:r>
              <a:rPr lang="ko-KR" altLang="en-US" dirty="0"/>
              <a:t>은닉층</a:t>
            </a:r>
            <a:r>
              <a:rPr lang="en-US" altLang="ko-KR" dirty="0"/>
              <a:t>(hidden layer): </a:t>
            </a:r>
            <a:r>
              <a:rPr lang="ko-KR" altLang="en-US" dirty="0"/>
              <a:t>입력층과 출력층 사이에 있는 모든 층</a:t>
            </a:r>
            <a:endParaRPr lang="en-US" altLang="ko-KR" dirty="0"/>
          </a:p>
          <a:p>
            <a:pPr lvl="3"/>
            <a:r>
              <a:rPr lang="ko-KR" altLang="en-US" dirty="0"/>
              <a:t>은닉층의 활성화 함수</a:t>
            </a:r>
            <a:r>
              <a:rPr lang="en-US" altLang="ko-KR" dirty="0"/>
              <a:t>: </a:t>
            </a:r>
            <a:r>
              <a:rPr lang="ko-KR" altLang="en-US" dirty="0"/>
              <a:t>신경망 층의 선형 방정식의 계산 값에 적용하는 함수</a:t>
            </a:r>
            <a:endParaRPr lang="en-US" altLang="ko-KR" dirty="0"/>
          </a:p>
          <a:p>
            <a:pPr lvl="3"/>
            <a:r>
              <a:rPr lang="ko-KR" altLang="en-US" dirty="0"/>
              <a:t>이전 절에서 출력층에 적용했던 소프트맥스 함수도 활성화 함수</a:t>
            </a:r>
            <a:r>
              <a:rPr lang="en-US" altLang="ko-KR" dirty="0"/>
              <a:t>. </a:t>
            </a:r>
            <a:r>
              <a:rPr lang="ko-KR" altLang="en-US" dirty="0"/>
              <a:t>출력층에 적용하는 활성화 함수는 종류가 제한</a:t>
            </a:r>
            <a:endParaRPr lang="en-US" altLang="ko-KR" dirty="0"/>
          </a:p>
          <a:p>
            <a:pPr lvl="3"/>
            <a:r>
              <a:rPr lang="ko-KR" altLang="en-US" dirty="0"/>
              <a:t>이진 분류일 경우 시그모이드 함수를 사용하고 다중 분류일 경우 소프트맥스 함수를 사용</a:t>
            </a:r>
            <a:endParaRPr lang="en-US" altLang="ko-KR" dirty="0"/>
          </a:p>
          <a:p>
            <a:pPr lvl="3"/>
            <a:r>
              <a:rPr lang="ko-KR" altLang="en-US" dirty="0"/>
              <a:t>이에 비해 은닉층의 활성화 함수는 비교적 자유로움 </a:t>
            </a:r>
            <a:r>
              <a:rPr lang="en-US" altLang="ko-KR" dirty="0"/>
              <a:t>- </a:t>
            </a:r>
            <a:r>
              <a:rPr lang="ko-KR" altLang="en-US" dirty="0"/>
              <a:t>대표적으로 시그모이드 함수와 렐루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함수 등을 사용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B7C6A-AA44-4E6A-ADDB-7A51B6583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611"/>
          <a:stretch/>
        </p:blipFill>
        <p:spPr>
          <a:xfrm>
            <a:off x="3399496" y="3265229"/>
            <a:ext cx="5041119" cy="31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440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</a:t>
            </a:r>
          </a:p>
          <a:p>
            <a:pPr lvl="2"/>
            <a:r>
              <a:rPr lang="ko-KR" altLang="en-US" dirty="0"/>
              <a:t>은닉층에 왜 활성화 함수를 적용할까</a:t>
            </a:r>
            <a:r>
              <a:rPr lang="en-US" altLang="ko-KR" dirty="0"/>
              <a:t>?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많이 사용하는 활성화 함수 중 하나는 </a:t>
            </a:r>
            <a:r>
              <a:rPr lang="en-US" altLang="ko-KR" dirty="0"/>
              <a:t>4</a:t>
            </a:r>
            <a:r>
              <a:rPr lang="ko-KR" altLang="en-US" dirty="0"/>
              <a:t>장에서 배웠던 시그모이드 함수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56D23-B3AB-4569-AEBD-48D382A95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905000"/>
            <a:ext cx="3557588" cy="8534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1134A8-D4A4-4D60-A6B7-A0AE30786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85" y="1442994"/>
            <a:ext cx="1567447" cy="1489075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D995E1A-CD3B-4011-A6C4-6D2C3BBA7582}"/>
              </a:ext>
            </a:extLst>
          </p:cNvPr>
          <p:cNvSpPr/>
          <p:nvPr/>
        </p:nvSpPr>
        <p:spPr>
          <a:xfrm>
            <a:off x="6127541" y="2120900"/>
            <a:ext cx="374859" cy="342900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E76AE6-64D7-4E36-8003-F2F1318BA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770" y="3560056"/>
            <a:ext cx="5224462" cy="24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8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개의 층</a:t>
            </a:r>
          </a:p>
          <a:p>
            <a:pPr lvl="2"/>
            <a:r>
              <a:rPr lang="ko-KR" altLang="en-US" dirty="0"/>
              <a:t>케라스의 </a:t>
            </a:r>
            <a:r>
              <a:rPr lang="en-US" altLang="ko-KR" dirty="0"/>
              <a:t>Dense </a:t>
            </a:r>
            <a:r>
              <a:rPr lang="ko-KR" altLang="en-US" dirty="0"/>
              <a:t>클래스로 시그모이드 활성화 함수를 사용한 은닉층과 소프트맥스 함수를 </a:t>
            </a:r>
            <a:r>
              <a:rPr lang="ko-KR" altLang="en-US"/>
              <a:t>사용한 출력층만들기</a:t>
            </a:r>
            <a:endParaRPr lang="en-US" altLang="ko-KR"/>
          </a:p>
          <a:p>
            <a:pPr lvl="3"/>
            <a:r>
              <a:rPr lang="ko-KR" altLang="en-US"/>
              <a:t>입력층은 </a:t>
            </a:r>
            <a:r>
              <a:rPr lang="en-US" altLang="ko-KR"/>
              <a:t>Input( ) </a:t>
            </a:r>
            <a:r>
              <a:rPr lang="ko-KR" altLang="en-US"/>
              <a:t>함수로 구성</a:t>
            </a:r>
            <a:endParaRPr lang="en-US" altLang="ko-KR"/>
          </a:p>
          <a:p>
            <a:pPr lvl="3"/>
            <a:r>
              <a:rPr lang="ko-KR" altLang="en-US"/>
              <a:t>신경망의 </a:t>
            </a:r>
            <a:r>
              <a:rPr lang="ko-KR" altLang="en-US" dirty="0"/>
              <a:t>첫 번째 층은 </a:t>
            </a:r>
            <a:r>
              <a:rPr lang="en-US" altLang="ko-KR" dirty="0" err="1"/>
              <a:t>input_shape</a:t>
            </a:r>
            <a:r>
              <a:rPr lang="en-US" altLang="ko-KR" dirty="0"/>
              <a:t> </a:t>
            </a:r>
            <a:r>
              <a:rPr lang="ko-KR" altLang="en-US" dirty="0"/>
              <a:t>매개변수로 반드시 입력의 크기를 지정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(4)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80A3A4-BB18-46C7-8E39-8B17B9F68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989258"/>
              </p:ext>
            </p:extLst>
          </p:nvPr>
        </p:nvGraphicFramePr>
        <p:xfrm>
          <a:off x="1666875" y="2585881"/>
          <a:ext cx="628015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inputs = keras.layers.Input(shape=(784,))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dense1 = keras.layers.Dense(100, activation='sigmoid')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dense2 = keras.layers.Dense(10, activation='softmax')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72AC12E-6D2B-466B-9E85-BA9EE56CA2E8}"/>
              </a:ext>
            </a:extLst>
          </p:cNvPr>
          <p:cNvSpPr txBox="1"/>
          <p:nvPr/>
        </p:nvSpPr>
        <p:spPr>
          <a:xfrm>
            <a:off x="1846613" y="3491468"/>
            <a:ext cx="91535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은닉층의 뉴런 개수를 정하는데는 특별한 기준이 없으나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적어도 출력층의 뉴런보다는 많게 만들어야 함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클래스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10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개에 대한 확률을 예측해야 하는데 이전 은닉층의 뉴런이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개보다 적다면 부족한 정보가 전달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dense2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는 출력층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. 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개의 클래스를 분류하므로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10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개의 뉴런을 두었고 활성화 함수는 소프트맥스 함수로 지정</a:t>
            </a:r>
          </a:p>
        </p:txBody>
      </p:sp>
    </p:spTree>
    <p:extLst>
      <p:ext uri="{BB962C8B-B14F-4D97-AF65-F5344CB8AC3E}">
        <p14:creationId xmlns:p14="http://schemas.microsoft.com/office/powerpoint/2010/main" val="2239990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심층 신경망</a:t>
            </a:r>
            <a:r>
              <a:rPr lang="en-US" altLang="ko-KR" dirty="0"/>
              <a:t>(deep neural network, DNN)</a:t>
            </a:r>
            <a:r>
              <a:rPr lang="ko-KR" altLang="en-US" dirty="0"/>
              <a:t> 만들기</a:t>
            </a:r>
          </a:p>
          <a:p>
            <a:pPr lvl="2"/>
            <a:r>
              <a:rPr lang="en-US" altLang="ko-KR"/>
              <a:t>inputs</a:t>
            </a:r>
            <a:r>
              <a:rPr lang="ko-KR" altLang="en-US"/>
              <a:t>와 </a:t>
            </a:r>
            <a:r>
              <a:rPr lang="en-US" altLang="ko-KR"/>
              <a:t>dense1, dense2 </a:t>
            </a:r>
            <a:r>
              <a:rPr lang="ko-KR" altLang="en-US"/>
              <a:t>객체를 </a:t>
            </a:r>
            <a:r>
              <a:rPr lang="en-US" altLang="ko-KR"/>
              <a:t>Sequential </a:t>
            </a:r>
            <a:r>
              <a:rPr lang="ko-KR" altLang="en-US"/>
              <a:t>클래스에 추가하여 심층 </a:t>
            </a:r>
            <a:r>
              <a:rPr lang="ko-KR" altLang="en-US" dirty="0"/>
              <a:t>신경망 만들기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/>
              <a:t>Sequential </a:t>
            </a:r>
            <a:r>
              <a:rPr lang="ko-KR" altLang="en-US"/>
              <a:t>클래스의 객체를 만들 때 여러 개의 층을 추가하려면 이와 같이 리스트에 계속 필요한 </a:t>
            </a:r>
            <a:br>
              <a:rPr lang="en-US" altLang="ko-KR"/>
            </a:br>
            <a:r>
              <a:rPr lang="ko-KR" altLang="en-US"/>
              <a:t>층을 추가</a:t>
            </a:r>
            <a:endParaRPr lang="en-US" altLang="ko-KR"/>
          </a:p>
          <a:p>
            <a:pPr lvl="3"/>
            <a:r>
              <a:rPr lang="ko-KR" altLang="en-US"/>
              <a:t>주의 </a:t>
            </a:r>
            <a:r>
              <a:rPr lang="en-US" altLang="ko-KR"/>
              <a:t>-</a:t>
            </a:r>
            <a:r>
              <a:rPr lang="ko-KR" altLang="en-US"/>
              <a:t> 입력층을 맨 앞에 두고 출력층을 가장 마지막에 두어야 함</a:t>
            </a:r>
          </a:p>
          <a:p>
            <a:pPr lvl="3"/>
            <a:r>
              <a:rPr lang="ko-KR" altLang="en-US"/>
              <a:t>이 </a:t>
            </a:r>
            <a:r>
              <a:rPr lang="ko-KR" altLang="en-US" dirty="0"/>
              <a:t>리스트는 가장 처음 등장하는 은닉층에서 마지막 출력층의 </a:t>
            </a:r>
            <a:r>
              <a:rPr lang="ko-KR" altLang="en-US"/>
              <a:t>순서로 나열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(5)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80A3A4-BB18-46C7-8E39-8B17B9F68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9181"/>
              </p:ext>
            </p:extLst>
          </p:nvPr>
        </p:nvGraphicFramePr>
        <p:xfrm>
          <a:off x="1666875" y="1613870"/>
          <a:ext cx="43926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keras.Sequential([inputs, dense1, dense2])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3A11CF5C-1205-BE2E-069A-66038F42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833" y="3367264"/>
            <a:ext cx="3303962" cy="328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  <p:sp>
        <p:nvSpPr>
          <p:cNvPr id="200" name="Google Shape;200;p4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1" name="Google Shape;201;p4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487015" y="800100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01: 나의 첫 머신러닝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인공지능, 머신러닝, 딥러닝의 차이점을 이해합니다.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코랩 사용법을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첫 번째 머신러닝 프로그램을 만들고 머신러닝의 기본 작동 원리를 이해합니다.</a:t>
            </a:r>
            <a:endParaRPr sz="10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02: 데이터 다루기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머신러닝 알고리즘에 주입할 데이터를 준비하는 방법을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형태가 알고리즘에 미치는 영향을 이해합니다.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03: 회귀 알고리즘과 모델 규제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지도 학습 알고리즘의 한 종류인 회귀 알고리즘에 대해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다양한 선형 회귀 알고리즘의 장단점을 이해합니다.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04: 다양한 분류 알고리즘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로지스틱 회귀, 확률적 경사 하강법과 같은 분류 알고리즘을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이진 분류와 다중 분류의 차이를 이해하고 클래스별 확률을 예측합니다.</a:t>
            </a:r>
            <a:endParaRPr sz="1400"/>
          </a:p>
          <a:p>
            <a:pPr marL="228600" marR="0" lvl="0" indent="-22860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05: 트리 알고리즘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성능이 좋고 이해하기 쉬운 트리 알고리즘에 대해 배웁니다.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알고리즘의 성능을 최대화하기 위한 하이퍼파라미터 튜닝을 실습합니다.</a:t>
            </a:r>
            <a:endParaRPr sz="1400"/>
          </a:p>
          <a:p>
            <a:pPr marL="685800" marR="0" lvl="1" indent="-228600" algn="l" rtl="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여러 트리를 합쳐 일반화 성능을 높일 수 있는 앙상블 모델을 배웁니다.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심층 신경망</a:t>
            </a:r>
            <a:r>
              <a:rPr lang="en-US" altLang="ko-KR" dirty="0"/>
              <a:t>(deep neural network, DNN)</a:t>
            </a:r>
            <a:r>
              <a:rPr lang="ko-KR" altLang="en-US" dirty="0"/>
              <a:t> 만들기</a:t>
            </a:r>
          </a:p>
          <a:p>
            <a:pPr lvl="2"/>
            <a:r>
              <a:rPr lang="en-US" altLang="ko-KR"/>
              <a:t>summary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: </a:t>
            </a:r>
            <a:r>
              <a:rPr lang="ko-KR" altLang="en-US" dirty="0"/>
              <a:t>층에 대한 정보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 dirty="0"/>
              <a:t>(6)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80A3A4-BB18-46C7-8E39-8B17B9F68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51390"/>
              </p:ext>
            </p:extLst>
          </p:nvPr>
        </p:nvGraphicFramePr>
        <p:xfrm>
          <a:off x="1660079" y="1612900"/>
          <a:ext cx="293687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68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C134891-E0E0-4047-A3AB-51131F091958}"/>
              </a:ext>
            </a:extLst>
          </p:cNvPr>
          <p:cNvCxnSpPr/>
          <p:nvPr/>
        </p:nvCxnSpPr>
        <p:spPr>
          <a:xfrm>
            <a:off x="4838700" y="17780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2ACCB15-2BCB-981E-1DF9-826169280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95" y="2116295"/>
            <a:ext cx="8220636" cy="255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192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B785-A373-44E1-3B07-2BE2EA98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BB15B94-16B4-971F-C144-F5CED9435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심층 신경망</a:t>
            </a:r>
            <a:r>
              <a:rPr lang="en-US" altLang="ko-KR" dirty="0"/>
              <a:t>(deep neural network, DNN)</a:t>
            </a:r>
            <a:r>
              <a:rPr lang="ko-KR" altLang="en-US" dirty="0"/>
              <a:t> 만들기</a:t>
            </a:r>
          </a:p>
          <a:p>
            <a:pPr lvl="2"/>
            <a:r>
              <a:rPr lang="en-US" altLang="ko-KR"/>
              <a:t>summary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r>
              <a:rPr lang="en-US" altLang="ko-KR" dirty="0"/>
              <a:t>: </a:t>
            </a:r>
            <a:r>
              <a:rPr lang="ko-KR" altLang="en-US" dirty="0"/>
              <a:t>층에 </a:t>
            </a:r>
            <a:r>
              <a:rPr lang="ko-KR" altLang="en-US"/>
              <a:t>대한 정보</a:t>
            </a:r>
            <a:endParaRPr lang="en-US" altLang="ko-KR"/>
          </a:p>
          <a:p>
            <a:pPr lvl="3"/>
            <a:r>
              <a:rPr lang="ko-KR" altLang="en-US"/>
              <a:t>맨 첫 줄 </a:t>
            </a:r>
            <a:r>
              <a:rPr lang="en-US" altLang="ko-KR"/>
              <a:t>-</a:t>
            </a:r>
            <a:r>
              <a:rPr lang="ko-KR" altLang="en-US"/>
              <a:t> 모델의 이름</a:t>
            </a:r>
            <a:endParaRPr lang="en-US" altLang="ko-KR"/>
          </a:p>
          <a:p>
            <a:pPr lvl="3"/>
            <a:r>
              <a:rPr lang="ko-KR" altLang="en-US"/>
              <a:t>그다음 입력층을 제외하고 이 모델에 들어 있는 층이 순서대로 나열</a:t>
            </a:r>
            <a:endParaRPr lang="en-US" altLang="ko-KR"/>
          </a:p>
          <a:p>
            <a:pPr lvl="3"/>
            <a:r>
              <a:rPr lang="ko-KR" altLang="en-US"/>
              <a:t>층마다 층 이름</a:t>
            </a:r>
            <a:r>
              <a:rPr lang="en-US" altLang="ko-KR"/>
              <a:t>, </a:t>
            </a:r>
            <a:r>
              <a:rPr lang="ko-KR" altLang="en-US"/>
              <a:t>클래스</a:t>
            </a:r>
            <a:r>
              <a:rPr lang="en-US" altLang="ko-KR"/>
              <a:t>, </a:t>
            </a:r>
            <a:r>
              <a:rPr lang="ko-KR" altLang="en-US"/>
              <a:t>출력 크기</a:t>
            </a:r>
            <a:r>
              <a:rPr lang="en-US" altLang="ko-KR"/>
              <a:t>, </a:t>
            </a:r>
            <a:r>
              <a:rPr lang="ko-KR" altLang="en-US"/>
              <a:t>모델 파라미터 개수가 출력</a:t>
            </a:r>
            <a:endParaRPr lang="en-US" altLang="ko-KR"/>
          </a:p>
          <a:p>
            <a:pPr lvl="4"/>
            <a:r>
              <a:rPr lang="ko-KR" altLang="en-US"/>
              <a:t>층을 만들 때 </a:t>
            </a:r>
            <a:r>
              <a:rPr lang="en-US" altLang="ko-KR"/>
              <a:t>name </a:t>
            </a:r>
            <a:r>
              <a:rPr lang="ko-KR" altLang="en-US"/>
              <a:t>매개변수로 이름을 지정 </a:t>
            </a:r>
            <a:r>
              <a:rPr lang="en-US" altLang="ko-KR"/>
              <a:t>- </a:t>
            </a:r>
            <a:r>
              <a:rPr lang="ko-KR" altLang="en-US"/>
              <a:t>층 이름을 지정하지 않으면 케라스가 자동으로 </a:t>
            </a:r>
            <a:r>
              <a:rPr lang="en-US" altLang="ko-KR"/>
              <a:t>‘dense’</a:t>
            </a:r>
            <a:r>
              <a:rPr lang="ko-KR" altLang="en-US"/>
              <a:t>로 지정됨</a:t>
            </a:r>
            <a:endParaRPr lang="en-US" altLang="ko-KR"/>
          </a:p>
          <a:p>
            <a:pPr lvl="3"/>
            <a:r>
              <a:rPr lang="ko-KR" altLang="en-US"/>
              <a:t>출력 크기 </a:t>
            </a:r>
            <a:r>
              <a:rPr lang="en-US" altLang="ko-KR"/>
              <a:t>(None, 100)</a:t>
            </a:r>
          </a:p>
          <a:p>
            <a:pPr lvl="4"/>
            <a:r>
              <a:rPr lang="ko-KR" altLang="en-US"/>
              <a:t>첫 번째 차원은 샘플의 개수 </a:t>
            </a:r>
            <a:r>
              <a:rPr lang="en-US" altLang="ko-KR"/>
              <a:t>- </a:t>
            </a:r>
            <a:r>
              <a:rPr lang="ko-KR" altLang="en-US"/>
              <a:t>샘플 개수가 아직 정의되어 있지 않기 때문에 </a:t>
            </a:r>
            <a:r>
              <a:rPr lang="en-US" altLang="ko-KR"/>
              <a:t>None</a:t>
            </a:r>
          </a:p>
          <a:p>
            <a:pPr lvl="4"/>
            <a:r>
              <a:rPr lang="ko-KR" altLang="en-US"/>
              <a:t>두 번째 차원 </a:t>
            </a:r>
            <a:r>
              <a:rPr lang="en-US" altLang="ko-KR"/>
              <a:t>100 - </a:t>
            </a:r>
            <a:r>
              <a:rPr lang="ko-KR" altLang="en-US"/>
              <a:t>은닉층의 뉴런 개수를 </a:t>
            </a:r>
            <a:r>
              <a:rPr lang="en-US" altLang="ko-KR"/>
              <a:t>100</a:t>
            </a:r>
            <a:r>
              <a:rPr lang="ko-KR" altLang="en-US"/>
              <a:t>개로 두었으니 </a:t>
            </a:r>
            <a:r>
              <a:rPr lang="en-US" altLang="ko-KR"/>
              <a:t>100</a:t>
            </a:r>
            <a:r>
              <a:rPr lang="ko-KR" altLang="en-US"/>
              <a:t>개의 출력</a:t>
            </a:r>
            <a:endParaRPr lang="en-US" altLang="ko-KR"/>
          </a:p>
          <a:p>
            <a:pPr lvl="3"/>
            <a:r>
              <a:rPr lang="ko-KR" altLang="en-US"/>
              <a:t>모델 파라미터 개수</a:t>
            </a:r>
            <a:endParaRPr lang="en-US" altLang="ko-KR"/>
          </a:p>
          <a:p>
            <a:pPr lvl="4"/>
            <a:r>
              <a:rPr lang="ko-KR" altLang="en-US"/>
              <a:t>이 층은 </a:t>
            </a:r>
            <a:r>
              <a:rPr lang="en-US" altLang="ko-KR"/>
              <a:t>Dense </a:t>
            </a:r>
            <a:r>
              <a:rPr lang="ko-KR" altLang="en-US"/>
              <a:t>층이므로 입력 픽셀 </a:t>
            </a:r>
            <a:r>
              <a:rPr lang="en-US" altLang="ko-KR"/>
              <a:t>784</a:t>
            </a:r>
            <a:r>
              <a:rPr lang="ko-KR" altLang="en-US"/>
              <a:t>개와 </a:t>
            </a:r>
            <a:r>
              <a:rPr lang="en-US" altLang="ko-KR"/>
              <a:t>100</a:t>
            </a:r>
            <a:r>
              <a:rPr lang="ko-KR" altLang="en-US"/>
              <a:t>개의 모든 조합에 대한 가중치가 있음</a:t>
            </a:r>
            <a:endParaRPr lang="en-US" altLang="ko-KR"/>
          </a:p>
          <a:p>
            <a:pPr lvl="4"/>
            <a:r>
              <a:rPr lang="ko-KR" altLang="en-US"/>
              <a:t>뉴런마다 </a:t>
            </a:r>
            <a:r>
              <a:rPr lang="en-US" altLang="ko-KR"/>
              <a:t>1</a:t>
            </a:r>
            <a:r>
              <a:rPr lang="ko-KR" altLang="en-US"/>
              <a:t>개의 절편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8B2661-9EC7-4A3D-EB60-135B18A1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CAFC459-26AD-4D83-EABE-2E27EC6E18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9C56A6-6EC2-6C9A-C749-2747E4209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4620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(8)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FD1F3-8804-4CD3-BE49-86E7A64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89" y="1570318"/>
            <a:ext cx="5016500" cy="349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94755D-F040-4909-8CD3-894218C65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70" y="1681443"/>
            <a:ext cx="525155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38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층을 추가하는 다른 방법</a:t>
            </a:r>
          </a:p>
          <a:p>
            <a:pPr lvl="2"/>
            <a:r>
              <a:rPr lang="ko-KR" altLang="en-US" dirty="0"/>
              <a:t>모델을 훈련하기 전에 </a:t>
            </a:r>
            <a:r>
              <a:rPr lang="en-US" altLang="ko-KR" dirty="0" err="1"/>
              <a:t>Seqeuntial</a:t>
            </a:r>
            <a:r>
              <a:rPr lang="en-US" altLang="ko-KR" dirty="0"/>
              <a:t> </a:t>
            </a:r>
            <a:r>
              <a:rPr lang="ko-KR" altLang="en-US" dirty="0"/>
              <a:t>클래스에 층을 추가하는 </a:t>
            </a:r>
            <a:r>
              <a:rPr lang="ko-KR" altLang="en-US"/>
              <a:t>다른 방법</a:t>
            </a:r>
            <a:endParaRPr lang="en-US" altLang="ko-KR"/>
          </a:p>
          <a:p>
            <a:pPr lvl="3"/>
            <a:r>
              <a:rPr lang="en-US" altLang="ko-KR"/>
              <a:t>Sequential </a:t>
            </a:r>
            <a:r>
              <a:rPr lang="ko-KR" altLang="en-US" dirty="0"/>
              <a:t>클래스의 생성자 안에서 바로 </a:t>
            </a:r>
            <a:r>
              <a:rPr lang="en-US" altLang="ko-KR" dirty="0"/>
              <a:t>Dense </a:t>
            </a:r>
            <a:r>
              <a:rPr lang="ko-KR" altLang="en-US" dirty="0"/>
              <a:t>클래스의 객체 만들기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(9)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911DA7-3491-4919-9673-E8F2B97A4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29987"/>
              </p:ext>
            </p:extLst>
          </p:nvPr>
        </p:nvGraphicFramePr>
        <p:xfrm>
          <a:off x="1666875" y="2082083"/>
          <a:ext cx="642825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825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keras.Sequential([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keras.layers.Input(shape=(784,)),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keras.layers.Dense(100, activation='sigmoid', name='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은닉층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’),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keras.layers.Dense(10, activation='softmax', name='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출력층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’)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], name='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패션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MNIST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모델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0F9F660-56DC-422C-BEDC-D4D79CCDA015}"/>
              </a:ext>
            </a:extLst>
          </p:cNvPr>
          <p:cNvSpPr txBox="1"/>
          <p:nvPr/>
        </p:nvSpPr>
        <p:spPr>
          <a:xfrm>
            <a:off x="1666875" y="3338036"/>
            <a:ext cx="76168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Sequential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클래스의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매개변수로 모델의 이름을 지정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Dense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층의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매개변수에 층의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이름을 ‘은닉층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과 ‘출력층</a:t>
            </a: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’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으로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각각 지정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056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층을 추가하는 다른 방법</a:t>
            </a:r>
          </a:p>
          <a:p>
            <a:pPr lvl="2"/>
            <a:r>
              <a:rPr lang="en-US" altLang="ko-KR" dirty="0"/>
              <a:t>summary( ) </a:t>
            </a:r>
            <a:r>
              <a:rPr lang="ko-KR" altLang="en-US" dirty="0"/>
              <a:t>메서드의 출력에 이름이 잘 반영되는지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(10)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911DA7-3491-4919-9673-E8F2B97A4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1211"/>
              </p:ext>
            </p:extLst>
          </p:nvPr>
        </p:nvGraphicFramePr>
        <p:xfrm>
          <a:off x="1666875" y="1588316"/>
          <a:ext cx="34004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0F9F660-56DC-422C-BEDC-D4D79CCDA015}"/>
              </a:ext>
            </a:extLst>
          </p:cNvPr>
          <p:cNvSpPr txBox="1"/>
          <p:nvPr/>
        </p:nvSpPr>
        <p:spPr>
          <a:xfrm>
            <a:off x="1703387" y="5108767"/>
            <a:ext cx="76168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개의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Dense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층이 이전과 동일하게 추가되었고 파라미터 개수도 같음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–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바뀐 것은 모델 이름과 층 이름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여러 모델과 많은 층을 사용할 때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name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매개변수를 사용하면 구분하기 쉬움</a:t>
            </a:r>
            <a:endParaRPr lang="en-US" altLang="ko-KR" sz="1400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이 방법이 편리하지만 아주 많은 층을 추가하려면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Sequential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클래스 생성자가 매우 길어짐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FFA7C5-0C7A-44F4-938A-B71CA7962BDB}"/>
              </a:ext>
            </a:extLst>
          </p:cNvPr>
          <p:cNvCxnSpPr/>
          <p:nvPr/>
        </p:nvCxnSpPr>
        <p:spPr>
          <a:xfrm>
            <a:off x="5372100" y="1765300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7B85891-3693-AE71-8C46-7274069A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112500"/>
            <a:ext cx="9099176" cy="28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층을 추가하는 다른 방법</a:t>
            </a:r>
          </a:p>
          <a:p>
            <a:pPr lvl="2"/>
            <a:r>
              <a:rPr lang="ko-KR" altLang="en-US" dirty="0"/>
              <a:t>다른 방법 </a:t>
            </a:r>
            <a:r>
              <a:rPr lang="en-US" altLang="ko-KR" dirty="0"/>
              <a:t>2 - Sequential </a:t>
            </a:r>
            <a:r>
              <a:rPr lang="ko-KR" altLang="en-US" dirty="0"/>
              <a:t>클래스의 객체를 만들고 이 객체의 </a:t>
            </a:r>
            <a:r>
              <a:rPr lang="en-US" altLang="ko-KR" dirty="0"/>
              <a:t>add( ) </a:t>
            </a:r>
            <a:r>
              <a:rPr lang="ko-KR" altLang="en-US" dirty="0"/>
              <a:t>메서드를 호출하여 층을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summary( ) </a:t>
            </a:r>
            <a:r>
              <a:rPr lang="ko-KR" altLang="en-US" dirty="0"/>
              <a:t>메서드의 결과에서 층과 파라미터 개수는 당연히 동일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(11)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911DA7-3491-4919-9673-E8F2B97A4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7736673"/>
              </p:ext>
            </p:extLst>
          </p:nvPr>
        </p:nvGraphicFramePr>
        <p:xfrm>
          <a:off x="1666875" y="1588316"/>
          <a:ext cx="60293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model.add(keras.layers.Input(shape=(784,)))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model.add(keras.layers.Dense(100, activation='sigmoid'))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model.add(keras.layers.Dense(10, activation='softmax'))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DDE77A-54DB-4556-8E45-1854CE7C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45711"/>
              </p:ext>
            </p:extLst>
          </p:nvPr>
        </p:nvGraphicFramePr>
        <p:xfrm>
          <a:off x="1666875" y="3047150"/>
          <a:ext cx="34004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4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738D5-688E-41B7-88A5-B291FE4E21C2}"/>
              </a:ext>
            </a:extLst>
          </p:cNvPr>
          <p:cNvCxnSpPr/>
          <p:nvPr/>
        </p:nvCxnSpPr>
        <p:spPr>
          <a:xfrm>
            <a:off x="5372100" y="3224134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B3D4EA3-78AE-EF0E-0771-6B552778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47" y="3525842"/>
            <a:ext cx="8892988" cy="276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03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/>
              <a:t>모델 훈련</a:t>
            </a:r>
            <a:endParaRPr lang="en-US" altLang="ko-KR"/>
          </a:p>
          <a:p>
            <a:pPr lvl="1"/>
            <a:r>
              <a:rPr lang="en-US" altLang="ko-KR"/>
              <a:t>5</a:t>
            </a:r>
            <a:r>
              <a:rPr lang="ko-KR" altLang="en-US" dirty="0"/>
              <a:t>번의 에포크 동안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(12)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7DDE77A-54DB-4556-8E45-1854CE7C4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49806"/>
              </p:ext>
            </p:extLst>
          </p:nvPr>
        </p:nvGraphicFramePr>
        <p:xfrm>
          <a:off x="1666876" y="1627561"/>
          <a:ext cx="632924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24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model.compile(loss='sparse_categorical_crossentropy',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model.fit(train_scaled, train_target, epochs=5)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738D5-688E-41B7-88A5-B291FE4E21C2}"/>
              </a:ext>
            </a:extLst>
          </p:cNvPr>
          <p:cNvCxnSpPr/>
          <p:nvPr/>
        </p:nvCxnSpPr>
        <p:spPr>
          <a:xfrm>
            <a:off x="8115300" y="1839834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024B87-DC0D-48DD-A872-4D32C527949A}"/>
              </a:ext>
            </a:extLst>
          </p:cNvPr>
          <p:cNvSpPr txBox="1"/>
          <p:nvPr/>
        </p:nvSpPr>
        <p:spPr>
          <a:xfrm>
            <a:off x="1879600" y="2421484"/>
            <a:ext cx="884218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1/5</a:t>
            </a:r>
          </a:p>
          <a:p>
            <a:r>
              <a:rPr lang="en-US" altLang="ko-KR" sz="1400"/>
              <a:t>1500/1500 ━━━━━━━━━━━━━━━━━━━━ 6s 3ms/step - accuracy: 0.7525 - loss: 0.7720</a:t>
            </a:r>
          </a:p>
          <a:p>
            <a:r>
              <a:rPr lang="en-US" altLang="ko-KR" sz="1400"/>
              <a:t>Epoch 2/5</a:t>
            </a:r>
          </a:p>
          <a:p>
            <a:r>
              <a:rPr lang="en-US" altLang="ko-KR" sz="1400"/>
              <a:t>1500/1500 ━━━━━━━━━━━━━━━━━━━━ 8s 2ms/step - accuracy: 0.8463 - loss: 0.4270</a:t>
            </a:r>
          </a:p>
          <a:p>
            <a:r>
              <a:rPr lang="en-US" altLang="ko-KR" sz="1400"/>
              <a:t>Epoch 3/5</a:t>
            </a:r>
          </a:p>
          <a:p>
            <a:r>
              <a:rPr lang="en-US" altLang="ko-KR" sz="1400"/>
              <a:t>1500/1500 ━━━━━━━━━━━━━━━━━━━━ 3s 2ms/step - accuracy: 0.8604 - loss: 0.3857</a:t>
            </a:r>
          </a:p>
          <a:p>
            <a:r>
              <a:rPr lang="en-US" altLang="ko-KR" sz="1400"/>
              <a:t>Epoch 4/5</a:t>
            </a:r>
          </a:p>
          <a:p>
            <a:r>
              <a:rPr lang="en-US" altLang="ko-KR" sz="1400"/>
              <a:t>1500/1500 ━━━━━━━━━━━━━━━━━━━━ 4s 2ms/step - accuracy: 0.8696 - loss: 0.3600</a:t>
            </a:r>
          </a:p>
          <a:p>
            <a:r>
              <a:rPr lang="en-US" altLang="ko-KR" sz="1400"/>
              <a:t>Epoch 5/5</a:t>
            </a:r>
          </a:p>
          <a:p>
            <a:r>
              <a:rPr lang="en-US" altLang="ko-KR" sz="1400"/>
              <a:t>1500/1500 ━━━━━━━━━━━━━━━━━━━━ 4s 2ms/step - accuracy: 0.8759 - loss: 0.3410</a:t>
            </a:r>
          </a:p>
          <a:p>
            <a:r>
              <a:rPr lang="en-US" altLang="ko-KR" sz="1400"/>
              <a:t>&lt;keras.src.callbacks.history.History at 0x795663038ee0&gt;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3621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ko-KR" altLang="en-US" dirty="0"/>
              <a:t>초창기 인공 신경망의 은닉층에 많이 사용된 활성화 함수는 시그모이드 함수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함수의 오른쪽과 왼쪽 끝으로 갈수록 그래프가 누워있기 때문에 올바른출력을 만드는데 신속하게 </a:t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ko-KR" altLang="en-US" dirty="0"/>
              <a:t>대응하지 못하는 단점</a:t>
            </a:r>
            <a:endParaRPr lang="en-US" altLang="ko-KR" dirty="0"/>
          </a:p>
          <a:p>
            <a:pPr lvl="2"/>
            <a:r>
              <a:rPr lang="ko-KR" altLang="en-US" dirty="0"/>
              <a:t>특히 층이 많은 심층 신경망일수록 그 효과가 누적되어 학습을 더 어렵게 함</a:t>
            </a:r>
            <a:endParaRPr lang="en-US" altLang="ko-KR" dirty="0"/>
          </a:p>
          <a:p>
            <a:pPr lvl="2"/>
            <a:r>
              <a:rPr lang="ko-KR" altLang="en-US" dirty="0"/>
              <a:t>이를 개선하기 위해 다른 종류의 활성화 함수가 바로 렐루 함수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렐루 함수는 입력이 양수일 경우 마치 활성화 함수가 없는 것처럼 그냥 입력을 통과시키고 음수일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경우에는 </a:t>
            </a:r>
            <a:r>
              <a:rPr lang="en-US" altLang="ko-KR" dirty="0"/>
              <a:t>0</a:t>
            </a:r>
            <a:r>
              <a:rPr lang="ko-KR" altLang="en-US" dirty="0"/>
              <a:t>으로 만듦</a:t>
            </a:r>
            <a:endParaRPr lang="en-US" altLang="ko-KR" dirty="0"/>
          </a:p>
          <a:p>
            <a:pPr lvl="2"/>
            <a:r>
              <a:rPr lang="ko-KR" altLang="en-US" dirty="0"/>
              <a:t>렐루 함수는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크면 </a:t>
            </a:r>
            <a:r>
              <a:rPr lang="en-US" altLang="ko-KR" dirty="0"/>
              <a:t>z</a:t>
            </a:r>
            <a:r>
              <a:rPr lang="ko-KR" altLang="en-US" dirty="0"/>
              <a:t>를 출력하고 </a:t>
            </a:r>
            <a:r>
              <a:rPr lang="en-US" altLang="ko-KR" dirty="0"/>
              <a:t>z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보다 작으면 </a:t>
            </a:r>
            <a:r>
              <a:rPr lang="en-US" altLang="ko-KR" dirty="0"/>
              <a:t>0</a:t>
            </a:r>
            <a:r>
              <a:rPr lang="ko-KR" altLang="en-US" dirty="0"/>
              <a:t>을 출력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(13)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0D22BE-40E5-46CB-BD8E-03AC8581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3860800"/>
            <a:ext cx="3831354" cy="27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73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en-US" altLang="ko-KR" dirty="0"/>
              <a:t>Flatten </a:t>
            </a:r>
            <a:r>
              <a:rPr lang="ko-KR" altLang="en-US" dirty="0"/>
              <a:t>클래스는 배치 차원을 제외하고 나머지 입력 차원을 모두 일렬로 펼치는 역할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입력에 곱해지는 가중치나 절편이 없음</a:t>
            </a:r>
            <a:br>
              <a:rPr lang="en-US" altLang="ko-KR" dirty="0"/>
            </a:br>
            <a:r>
              <a:rPr lang="en-US" altLang="ko-KR" dirty="0"/>
              <a:t>-Flatten </a:t>
            </a:r>
            <a:r>
              <a:rPr lang="ko-KR" altLang="en-US" dirty="0"/>
              <a:t>클래스는 학습하는 층이 아님</a:t>
            </a:r>
            <a:endParaRPr lang="en-US" altLang="ko-KR" dirty="0"/>
          </a:p>
          <a:p>
            <a:pPr lvl="2"/>
            <a:r>
              <a:rPr lang="en-US" altLang="ko-KR" dirty="0"/>
              <a:t>Flatten </a:t>
            </a:r>
            <a:r>
              <a:rPr lang="ko-KR" altLang="en-US"/>
              <a:t>클래스를 입력층과 </a:t>
            </a:r>
            <a:r>
              <a:rPr lang="ko-KR" altLang="en-US" dirty="0"/>
              <a:t>은닉층 </a:t>
            </a:r>
            <a:r>
              <a:rPr lang="ko-KR" altLang="en-US"/>
              <a:t>사이에 추가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3"/>
            <a:r>
              <a:rPr lang="en-US" altLang="ko-KR"/>
              <a:t>Input( ) </a:t>
            </a:r>
            <a:r>
              <a:rPr lang="ko-KR" altLang="en-US"/>
              <a:t>함수의 </a:t>
            </a:r>
            <a:r>
              <a:rPr lang="en-US" altLang="ko-KR"/>
              <a:t>shape </a:t>
            </a:r>
            <a:r>
              <a:rPr lang="ko-KR" altLang="en-US"/>
              <a:t>매개변수에 입력의 크기를 </a:t>
            </a:r>
            <a:r>
              <a:rPr lang="en-US" altLang="ko-KR"/>
              <a:t>(784,)</a:t>
            </a:r>
            <a:r>
              <a:rPr lang="ko-KR" altLang="en-US"/>
              <a:t>가 아니라 원본 이미지 크기인 </a:t>
            </a:r>
            <a:r>
              <a:rPr lang="en-US" altLang="ko-KR"/>
              <a:t>(28,28)</a:t>
            </a:r>
            <a:r>
              <a:rPr lang="ko-KR" altLang="en-US"/>
              <a:t>로 지정</a:t>
            </a:r>
            <a:endParaRPr lang="en-US" altLang="ko-KR"/>
          </a:p>
          <a:p>
            <a:pPr lvl="3"/>
            <a:r>
              <a:rPr lang="ko-KR" altLang="en-US"/>
              <a:t>다음에 등장하는 </a:t>
            </a:r>
            <a:r>
              <a:rPr lang="en-US" altLang="ko-KR"/>
              <a:t>Flatten </a:t>
            </a:r>
            <a:r>
              <a:rPr lang="ko-KR" altLang="en-US"/>
              <a:t>층이 </a:t>
            </a:r>
            <a:r>
              <a:rPr lang="en-US" altLang="ko-KR"/>
              <a:t>1</a:t>
            </a:r>
            <a:r>
              <a:rPr lang="ko-KR" altLang="en-US"/>
              <a:t>차원으로 펼쳐 줄 것이므로 입력층에는 </a:t>
            </a:r>
            <a:r>
              <a:rPr lang="en-US" altLang="ko-KR"/>
              <a:t>2</a:t>
            </a:r>
            <a:r>
              <a:rPr lang="ko-KR" altLang="en-US"/>
              <a:t>차원 입력을 받겠다는 의미</a:t>
            </a:r>
            <a:endParaRPr lang="en-US" altLang="ko-KR"/>
          </a:p>
          <a:p>
            <a:pPr lvl="3"/>
            <a:r>
              <a:rPr lang="ko-KR" altLang="en-US"/>
              <a:t>첫 번째 </a:t>
            </a:r>
            <a:r>
              <a:rPr lang="en-US" altLang="ko-KR"/>
              <a:t>Dense </a:t>
            </a:r>
            <a:r>
              <a:rPr lang="ko-KR" altLang="en-US"/>
              <a:t>층의 활성화 함수를 ‘</a:t>
            </a:r>
            <a:r>
              <a:rPr lang="en-US" altLang="ko-KR"/>
              <a:t>relu’</a:t>
            </a:r>
            <a:r>
              <a:rPr lang="ko-KR" altLang="en-US"/>
              <a:t>로 바꾼 것에 주의</a:t>
            </a:r>
            <a:endParaRPr lang="en-US" altLang="ko-KR"/>
          </a:p>
          <a:p>
            <a:pPr lvl="4"/>
            <a:r>
              <a:rPr lang="ko-KR" altLang="en-US"/>
              <a:t>이 신경망을 깊이가 </a:t>
            </a:r>
            <a:r>
              <a:rPr lang="en-US" altLang="ko-KR"/>
              <a:t>3</a:t>
            </a:r>
            <a:r>
              <a:rPr lang="ko-KR" altLang="en-US"/>
              <a:t>인 신경망이라고 부르지는 않음</a:t>
            </a:r>
            <a:br>
              <a:rPr lang="en-US" altLang="ko-KR"/>
            </a:br>
            <a:r>
              <a:rPr lang="en-US" altLang="ko-KR"/>
              <a:t>- Flatten </a:t>
            </a:r>
            <a:r>
              <a:rPr lang="ko-KR" altLang="en-US"/>
              <a:t>클래스는 학습하는 층이 아님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(14)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6E06F9-3F00-466C-8D52-132195820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775089"/>
              </p:ext>
            </p:extLst>
          </p:nvPr>
        </p:nvGraphicFramePr>
        <p:xfrm>
          <a:off x="1666875" y="2580962"/>
          <a:ext cx="468153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5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model.add(keras.layers.Input(shape=(28,28)))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model.add(keras.layers.Flatten())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model.add(keras.layers.Dense(100, activation='relu'))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model.add(keras.layers.Dense(10, activation='softmax'))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011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en-US" altLang="ko-KR" dirty="0"/>
              <a:t>Flatten </a:t>
            </a:r>
            <a:r>
              <a:rPr lang="ko-KR" altLang="en-US" dirty="0"/>
              <a:t>클래스를 추가한 모델의 </a:t>
            </a:r>
            <a:r>
              <a:rPr lang="en-US" altLang="ko-KR" dirty="0"/>
              <a:t>summary( )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(15)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888B42-08CC-4F44-AF14-A1A4C7E3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36001"/>
              </p:ext>
            </p:extLst>
          </p:nvPr>
        </p:nvGraphicFramePr>
        <p:xfrm>
          <a:off x="1666876" y="1627561"/>
          <a:ext cx="323532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32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D8BAE5-F873-4024-ADEE-29DB599D21E9}"/>
              </a:ext>
            </a:extLst>
          </p:cNvPr>
          <p:cNvCxnSpPr/>
          <p:nvPr/>
        </p:nvCxnSpPr>
        <p:spPr>
          <a:xfrm>
            <a:off x="5105400" y="1776334"/>
            <a:ext cx="279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4C8F8DB-F789-86F8-B8CC-877D14B7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122295"/>
            <a:ext cx="8561294" cy="300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6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"/>
          <p:cNvSpPr txBox="1">
            <a:spLocks noGrp="1"/>
          </p:cNvSpPr>
          <p:nvPr>
            <p:ph type="sldNum" idx="12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6436"/>
              </a:buClr>
              <a:buSzPts val="3000"/>
              <a:buFont typeface="Malgun Gothic"/>
              <a:buNone/>
            </a:pPr>
            <a:r>
              <a:rPr lang="ko-KR"/>
              <a:t>이 책의 학습 목표</a:t>
            </a:r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ftr" idx="11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</a:pPr>
            <a:r>
              <a:rPr lang="ko-KR" b="1"/>
              <a:t>〉 〉 혼자 공부하는 머신러닝+딥러닝</a:t>
            </a:r>
            <a:endParaRPr/>
          </a:p>
        </p:txBody>
      </p:sp>
      <p:sp>
        <p:nvSpPr>
          <p:cNvPr id="210" name="Google Shape;210;p5"/>
          <p:cNvSpPr txBox="1"/>
          <p:nvPr/>
        </p:nvSpPr>
        <p:spPr>
          <a:xfrm>
            <a:off x="487015" y="800100"/>
            <a:ext cx="11281052" cy="5402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06: 비지도 학습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타깃이 없는 데이터를 사용하는 비지도 학습과 대표적인 알고리즘을 소개합니다.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군집 알고리즘인 k-평균과 DBSCAN을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차원 축소 알고리즘인 주성분 분석(PCA)을 배웁니다.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07: 딥러닝을 시작합니다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딥러닝의 핵심 알고리즘인 인공 신경망을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대표적인 인공 신경망 라이브러리인 텐서플로와 케라스를 소개합니다.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인공 신경망 모델의 훈련을 돕는 도구를 익힙니다.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08: 이미지를 위한 인공 신경망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분류 문제에 뛰어난 성능을 발휘하는 합성곱 신경망의 개념과 구성 요소에 대해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합성곱 신경망을 만들어 패션 MNIST 데이터에서 성능을 평가해 봅니다.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합성곱 층의 필터와 활성화 출력을 시각화하여 합성곱 신경망이 학습한 내용을 고찰해 봅니다.</a:t>
            </a:r>
            <a:endParaRPr sz="1400"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09: 텍스트를 위한 인공 신경망</a:t>
            </a:r>
            <a:endParaRPr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텍스트와 시계열 데이터 같은 순차 데이터에 잘 맞는 순환 신경망의 개념과 구성 요소에 대해 배웁니다.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케라스 API로 기본적인 순환 신경망에서 고급 순환 신경망을 만들어 영화 감상평을 분류하는 작업에 적용해 봅니다.</a:t>
            </a:r>
            <a:endParaRPr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순환 신경망에서 발생하는 문제점과 이를 극복하기 위한 해결책을 살펴봅니다.</a:t>
            </a:r>
            <a:endParaRPr lang="en-US" altLang="ko-KR" sz="11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alt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CHAPTER 10: </a:t>
            </a:r>
            <a:r>
              <a:rPr lang="ko-KR" altLang="en-US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언어 모델을 위한 신경망</a:t>
            </a:r>
            <a:endParaRPr lang="ko-KR" altLang="en-US" sz="15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어텐션 메커니즘과 트랜스포머에 대해 배웁니다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트랜스포머로 상품 설명 요약하기를 학습합니다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  <a:p>
            <a:pPr marL="6858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ko-KR" altLang="en-US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대규모 언어 모델로 텍스트 생성하기를 익힙니다</a:t>
            </a:r>
            <a:r>
              <a:rPr lang="en-US" altLang="ko-KR" sz="1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D868D-980A-92D5-8807-B6D9F0CB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DDDFCF3-3AC1-DA17-4FBA-E4FA187591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ko-KR" altLang="en-US"/>
              <a:t>훈련 </a:t>
            </a:r>
            <a:r>
              <a:rPr lang="ko-KR" altLang="en-US" dirty="0"/>
              <a:t>데이터를 다시 준비해서 모델을 훈련 </a:t>
            </a:r>
            <a:r>
              <a:rPr lang="en-US" altLang="ko-KR" dirty="0"/>
              <a:t>- reshape( ) </a:t>
            </a:r>
            <a:r>
              <a:rPr lang="ko-KR" altLang="en-US" dirty="0"/>
              <a:t>메서드를 적용 않음</a:t>
            </a:r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C334A8-5D6D-537C-EBB1-B9FDFEA8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0DAC5BEC-593E-AB68-DFD3-CDBD3CC86F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40B1FA-49C7-061C-7C77-9370A081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(16)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344CDE-F76E-C70D-31D4-E28A9F24B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81786"/>
              </p:ext>
            </p:extLst>
          </p:nvPr>
        </p:nvGraphicFramePr>
        <p:xfrm>
          <a:off x="1666875" y="1802448"/>
          <a:ext cx="6231031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0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=\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keras.datasets.fashion_mnist.load_data()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 = train_input / 255.0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train_scaled, val_scaled, train_target, val_target = train_test_split(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train_scaled,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636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ko-KR" altLang="en-US" dirty="0"/>
              <a:t>모델을 컴파일하고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(17)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2718B2-FC52-43F3-B694-9CC33D7C4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0619"/>
              </p:ext>
            </p:extLst>
          </p:nvPr>
        </p:nvGraphicFramePr>
        <p:xfrm>
          <a:off x="1666875" y="1575380"/>
          <a:ext cx="591726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26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model.compile(loss='sparse_categorical_crossentropy',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model.fit(train_scaled, train_target, epochs=5)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8747C8-B670-4CD4-A69D-E9C1C8FC1894}"/>
              </a:ext>
            </a:extLst>
          </p:cNvPr>
          <p:cNvCxnSpPr/>
          <p:nvPr/>
        </p:nvCxnSpPr>
        <p:spPr>
          <a:xfrm>
            <a:off x="7951788" y="182409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442C58-EC94-47D2-9333-5B8FC39CD2FB}"/>
              </a:ext>
            </a:extLst>
          </p:cNvPr>
          <p:cNvSpPr txBox="1"/>
          <p:nvPr/>
        </p:nvSpPr>
        <p:spPr>
          <a:xfrm>
            <a:off x="1844674" y="2502073"/>
            <a:ext cx="829440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Epoch 1/5</a:t>
            </a:r>
          </a:p>
          <a:p>
            <a:r>
              <a:rPr lang="en-US" altLang="ko-KR" sz="1400"/>
              <a:t>1500/1500 ━━━━━━━━━━━━━━━━━━━━ 4s 2ms/step - accuracy: 0.7637 - loss: 0.6723</a:t>
            </a:r>
          </a:p>
          <a:p>
            <a:r>
              <a:rPr lang="en-US" altLang="ko-KR" sz="1400"/>
              <a:t>Epoch 2/5</a:t>
            </a:r>
          </a:p>
          <a:p>
            <a:r>
              <a:rPr lang="en-US" altLang="ko-KR" sz="1400"/>
              <a:t>1500/1500 ━━━━━━━━━━━━━━━━━━━━ 3s 2ms/step - accuracy: 0.8515 - loss: 0.4054</a:t>
            </a:r>
          </a:p>
          <a:p>
            <a:r>
              <a:rPr lang="en-US" altLang="ko-KR" sz="1400"/>
              <a:t>Epoch 3/5</a:t>
            </a:r>
          </a:p>
          <a:p>
            <a:r>
              <a:rPr lang="en-US" altLang="ko-KR" sz="1400"/>
              <a:t>1500/1500 ━━━━━━━━━━━━━━━━━━━━ 5s 2ms/step - accuracy: 0.8676 - loss: 0.3595</a:t>
            </a:r>
          </a:p>
          <a:p>
            <a:r>
              <a:rPr lang="en-US" altLang="ko-KR" sz="1400"/>
              <a:t>Epoch 4/5</a:t>
            </a:r>
          </a:p>
          <a:p>
            <a:r>
              <a:rPr lang="en-US" altLang="ko-KR" sz="1400"/>
              <a:t>1500/1500 ━━━━━━━━━━━━━━━━━━━━ 3s 2ms/step - accuracy: 0.8786 - loss: 0.3344</a:t>
            </a:r>
          </a:p>
          <a:p>
            <a:r>
              <a:rPr lang="en-US" altLang="ko-KR" sz="1400"/>
              <a:t>Epoch 5/5</a:t>
            </a:r>
          </a:p>
          <a:p>
            <a:r>
              <a:rPr lang="en-US" altLang="ko-KR" sz="1400"/>
              <a:t>1500/1500 ━━━━━━━━━━━━━━━━━━━━ 3s 2ms/step - accuracy: 0.8858 - loss: 0.3177</a:t>
            </a:r>
          </a:p>
          <a:p>
            <a:r>
              <a:rPr lang="en-US" altLang="ko-KR" sz="1400"/>
              <a:t>&lt;keras.src.callbacks.history.History at 0x79565c031ae0&gt;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D5B82-D58E-45E8-9861-619A2A6D1305}"/>
              </a:ext>
            </a:extLst>
          </p:cNvPr>
          <p:cNvSpPr txBox="1"/>
          <p:nvPr/>
        </p:nvSpPr>
        <p:spPr>
          <a:xfrm>
            <a:off x="3845953" y="5119048"/>
            <a:ext cx="3651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◀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시그모이드 함수를 사용했을 때와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비교하면 성능이 조금 향상</a:t>
            </a:r>
          </a:p>
        </p:txBody>
      </p:sp>
    </p:spTree>
    <p:extLst>
      <p:ext uri="{BB962C8B-B14F-4D97-AF65-F5344CB8AC3E}">
        <p14:creationId xmlns:p14="http://schemas.microsoft.com/office/powerpoint/2010/main" val="2231997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렐루</a:t>
            </a:r>
            <a:r>
              <a:rPr lang="en-US" altLang="ko-KR" dirty="0"/>
              <a:t>(</a:t>
            </a:r>
            <a:r>
              <a:rPr lang="en-US" altLang="ko-KR" dirty="0" err="1"/>
              <a:t>ReLU</a:t>
            </a:r>
            <a:r>
              <a:rPr lang="en-US" altLang="ko-KR" dirty="0"/>
              <a:t>)</a:t>
            </a:r>
            <a:r>
              <a:rPr lang="ko-KR" altLang="en-US" dirty="0"/>
              <a:t> 함수</a:t>
            </a:r>
          </a:p>
          <a:p>
            <a:pPr lvl="2"/>
            <a:r>
              <a:rPr lang="ko-KR" altLang="en-US" dirty="0"/>
              <a:t>검증 세트 성능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(18)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2718B2-FC52-43F3-B694-9CC33D7C4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267240"/>
              </p:ext>
            </p:extLst>
          </p:nvPr>
        </p:nvGraphicFramePr>
        <p:xfrm>
          <a:off x="1666875" y="1575380"/>
          <a:ext cx="37179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model.evaluate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A8747C8-B670-4CD4-A69D-E9C1C8FC1894}"/>
              </a:ext>
            </a:extLst>
          </p:cNvPr>
          <p:cNvCxnSpPr/>
          <p:nvPr/>
        </p:nvCxnSpPr>
        <p:spPr>
          <a:xfrm>
            <a:off x="5549900" y="1731455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442C58-EC94-47D2-9333-5B8FC39CD2FB}"/>
              </a:ext>
            </a:extLst>
          </p:cNvPr>
          <p:cNvSpPr txBox="1"/>
          <p:nvPr/>
        </p:nvSpPr>
        <p:spPr>
          <a:xfrm>
            <a:off x="1832208" y="2076891"/>
            <a:ext cx="80449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375/375 ━━━━━━━━━━━━━━━━━━━━ 2s 2ms/step - accuracy: 0.8671 - loss: 0.3837</a:t>
            </a:r>
          </a:p>
          <a:p>
            <a:r>
              <a:rPr lang="en-US" altLang="ko-KR" sz="1400"/>
              <a:t>[0.3847014605998993, 0.8665000200271606]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AD5B82-D58E-45E8-9861-619A2A6D1305}"/>
              </a:ext>
            </a:extLst>
          </p:cNvPr>
          <p:cNvSpPr txBox="1"/>
          <p:nvPr/>
        </p:nvSpPr>
        <p:spPr>
          <a:xfrm>
            <a:off x="2319219" y="2834287"/>
            <a:ext cx="5129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은닉층을 추가하지 않은 경우보다 몇 퍼센트 성능이 향상</a:t>
            </a:r>
          </a:p>
        </p:txBody>
      </p:sp>
    </p:spTree>
    <p:extLst>
      <p:ext uri="{BB962C8B-B14F-4D97-AF65-F5344CB8AC3E}">
        <p14:creationId xmlns:p14="http://schemas.microsoft.com/office/powerpoint/2010/main" val="1094275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옵티마이저</a:t>
            </a:r>
            <a:r>
              <a:rPr lang="en-US" altLang="ko-KR" dirty="0"/>
              <a:t>(optimizer)</a:t>
            </a:r>
          </a:p>
          <a:p>
            <a:pPr lvl="2"/>
            <a:r>
              <a:rPr lang="ko-KR" altLang="en-US" dirty="0"/>
              <a:t>옵티마이저는 케라스에서 제공하는 다양한 종류의 경사 하강법 알고리즘</a:t>
            </a:r>
            <a:endParaRPr lang="en-US" altLang="ko-KR" dirty="0"/>
          </a:p>
          <a:p>
            <a:pPr lvl="2"/>
            <a:r>
              <a:rPr lang="ko-KR" altLang="en-US" dirty="0"/>
              <a:t>하이퍼파라미터는 모델이 학습하지 않아 사람이 지정해 주어야 하는 파라미터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추가할 은닉층의 개수</a:t>
            </a:r>
            <a:r>
              <a:rPr lang="en-US" altLang="ko-KR" dirty="0"/>
              <a:t>, </a:t>
            </a:r>
            <a:r>
              <a:rPr lang="ko-KR" altLang="en-US" dirty="0"/>
              <a:t>뉴런 개수</a:t>
            </a:r>
            <a:r>
              <a:rPr lang="en-US" altLang="ko-KR" dirty="0"/>
              <a:t>, </a:t>
            </a:r>
            <a:r>
              <a:rPr lang="ko-KR" altLang="en-US" dirty="0"/>
              <a:t>활성화 함수</a:t>
            </a:r>
            <a:r>
              <a:rPr lang="en-US" altLang="ko-KR" dirty="0"/>
              <a:t>, </a:t>
            </a:r>
            <a:r>
              <a:rPr lang="ko-KR" altLang="en-US" dirty="0"/>
              <a:t>층의 종류</a:t>
            </a:r>
            <a:r>
              <a:rPr lang="en-US" altLang="ko-KR" dirty="0"/>
              <a:t>, </a:t>
            </a:r>
            <a:r>
              <a:rPr lang="ko-KR" altLang="en-US" dirty="0"/>
              <a:t>배치 사이즈 매개변수</a:t>
            </a:r>
            <a:r>
              <a:rPr lang="en-US" altLang="ko-KR" dirty="0"/>
              <a:t>, </a:t>
            </a:r>
            <a:r>
              <a:rPr lang="ko-KR" altLang="en-US" dirty="0"/>
              <a:t>에포크 매개변수 등</a:t>
            </a:r>
            <a:endParaRPr lang="en-US" altLang="ko-KR" dirty="0"/>
          </a:p>
          <a:p>
            <a:pPr lvl="2"/>
            <a:r>
              <a:rPr lang="en-US" altLang="ko-KR" dirty="0"/>
              <a:t>RMSprop</a:t>
            </a:r>
            <a:r>
              <a:rPr lang="ko-KR" altLang="en-US" dirty="0"/>
              <a:t>의 학습률도 조정할 하이퍼파라미터 중 하나</a:t>
            </a:r>
            <a:endParaRPr lang="en-US" altLang="ko-KR" dirty="0"/>
          </a:p>
          <a:p>
            <a:pPr lvl="2"/>
            <a:r>
              <a:rPr lang="ko-KR" altLang="en-US" dirty="0"/>
              <a:t>가장 기본적인 옵티마이저는 확률적 경사 하강법인 </a:t>
            </a:r>
            <a:r>
              <a:rPr lang="en-US" altLang="ko-KR" dirty="0"/>
              <a:t>SGD</a:t>
            </a:r>
            <a:br>
              <a:rPr lang="en-US" altLang="ko-KR" dirty="0"/>
            </a:br>
            <a:r>
              <a:rPr lang="en-US" altLang="ko-KR" dirty="0"/>
              <a:t>- compile( ) </a:t>
            </a:r>
            <a:r>
              <a:rPr lang="ko-KR" altLang="en-US" dirty="0"/>
              <a:t>메서드의 </a:t>
            </a:r>
            <a:r>
              <a:rPr lang="en-US" altLang="ko-KR" dirty="0"/>
              <a:t>optimizer </a:t>
            </a:r>
            <a:r>
              <a:rPr lang="ko-KR" altLang="en-US" dirty="0"/>
              <a:t>매개변수를 ‘</a:t>
            </a:r>
            <a:r>
              <a:rPr lang="en-US" altLang="ko-KR" dirty="0" err="1"/>
              <a:t>sgd</a:t>
            </a:r>
            <a:r>
              <a:rPr lang="en-US" altLang="ko-KR" dirty="0"/>
              <a:t>’</a:t>
            </a:r>
            <a:r>
              <a:rPr lang="ko-KR" altLang="en-US"/>
              <a:t>로 지정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r>
              <a:rPr lang="ko-KR" altLang="en-US"/>
              <a:t>옵티마이저는 </a:t>
            </a:r>
            <a:r>
              <a:rPr lang="en-US" altLang="ko-KR"/>
              <a:t>keras.optimizers </a:t>
            </a:r>
            <a:r>
              <a:rPr lang="ko-KR" altLang="en-US"/>
              <a:t>패키지 아래 </a:t>
            </a:r>
            <a:r>
              <a:rPr lang="en-US" altLang="ko-KR"/>
              <a:t>SGD </a:t>
            </a:r>
            <a:r>
              <a:rPr lang="ko-KR" altLang="en-US"/>
              <a:t>클래스로 구현</a:t>
            </a:r>
            <a:r>
              <a:rPr lang="en-US" altLang="ko-KR"/>
              <a:t>(</a:t>
            </a:r>
            <a:r>
              <a:rPr lang="ko-KR" altLang="en-US"/>
              <a:t>아래 코드와 위의 코드는 동일함</a:t>
            </a:r>
            <a:r>
              <a:rPr lang="en-US" altLang="ko-KR"/>
              <a:t>)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SGD </a:t>
            </a:r>
            <a:r>
              <a:rPr lang="ko-KR" altLang="en-US" dirty="0"/>
              <a:t>클래스의 학습률 기본값이 </a:t>
            </a:r>
            <a:r>
              <a:rPr lang="en-US" altLang="ko-KR" dirty="0"/>
              <a:t>0.01</a:t>
            </a:r>
            <a:r>
              <a:rPr lang="ko-KR" altLang="en-US" dirty="0"/>
              <a:t>일 때 이를 변경하려면 원하는 학습률을 </a:t>
            </a:r>
            <a:r>
              <a:rPr lang="en-US" altLang="ko-KR" dirty="0" err="1"/>
              <a:t>learning_rate</a:t>
            </a:r>
            <a:r>
              <a:rPr lang="en-US" altLang="ko-KR" dirty="0"/>
              <a:t> </a:t>
            </a:r>
            <a:r>
              <a:rPr lang="ko-KR" altLang="en-US" dirty="0"/>
              <a:t>매개변수에 </a:t>
            </a:r>
            <a:br>
              <a:rPr lang="en-US" altLang="ko-KR" dirty="0"/>
            </a:br>
            <a:r>
              <a:rPr lang="ko-KR" altLang="en-US" dirty="0"/>
              <a:t>지정하여 사용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(19)</a:t>
            </a:r>
            <a:endParaRPr lang="ko-KR" alt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22718B2-FC52-43F3-B694-9CC33D7C4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63608"/>
              </p:ext>
            </p:extLst>
          </p:nvPr>
        </p:nvGraphicFramePr>
        <p:xfrm>
          <a:off x="1666875" y="3260047"/>
          <a:ext cx="56991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model.compile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 optimizer='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sgd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loss='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sparse_categorical_crossentropy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metrics=['accuracy’])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BB57C5-86CC-4D74-A665-C2F10CB3D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96369"/>
              </p:ext>
            </p:extLst>
          </p:nvPr>
        </p:nvGraphicFramePr>
        <p:xfrm>
          <a:off x="1666875" y="5738193"/>
          <a:ext cx="5699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sgd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keras.optimizers.SGD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learning_rate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=0.1)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A26F3948-CEB3-9E8A-1359-47F4F715C8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18582"/>
              </p:ext>
            </p:extLst>
          </p:nvPr>
        </p:nvGraphicFramePr>
        <p:xfrm>
          <a:off x="1666875" y="4301000"/>
          <a:ext cx="569912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9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sgd = keras.optimizers.SGD()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model.compile(optimizer=sgd, loss='sparse_categorical_crossentropy',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metrics=['accuracy'])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248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옵티마이저</a:t>
            </a:r>
            <a:r>
              <a:rPr lang="en-US" altLang="ko-KR" dirty="0"/>
              <a:t>(optimizer)</a:t>
            </a:r>
          </a:p>
          <a:p>
            <a:pPr lvl="1"/>
            <a:r>
              <a:rPr lang="ko-KR" altLang="en-US" dirty="0"/>
              <a:t>다양한 옵티마이저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(20)</a:t>
            </a:r>
            <a:endParaRPr lang="ko-KR" alt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D73AB2-AA2F-43F0-B0BB-F7CBE2EDE77F}"/>
              </a:ext>
            </a:extLst>
          </p:cNvPr>
          <p:cNvGrpSpPr/>
          <p:nvPr/>
        </p:nvGrpSpPr>
        <p:grpSpPr>
          <a:xfrm>
            <a:off x="3853230" y="1281777"/>
            <a:ext cx="6584669" cy="5124047"/>
            <a:chOff x="3853230" y="1281777"/>
            <a:chExt cx="6584669" cy="51240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5949DD-804E-404B-A77D-2ED9DB2EBCA2}"/>
                </a:ext>
              </a:extLst>
            </p:cNvPr>
            <p:cNvSpPr txBox="1"/>
            <p:nvPr/>
          </p:nvSpPr>
          <p:spPr>
            <a:xfrm>
              <a:off x="4014788" y="1281777"/>
              <a:ext cx="27863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기본 경사 하강법 옵티마이저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F23094-ABBD-45C3-AC03-DFDA21149E68}"/>
                </a:ext>
              </a:extLst>
            </p:cNvPr>
            <p:cNvSpPr txBox="1"/>
            <p:nvPr/>
          </p:nvSpPr>
          <p:spPr>
            <a:xfrm>
              <a:off x="4014788" y="3372833"/>
              <a:ext cx="2534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적응적 학습률 옵티마이저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863628-EBDE-41CA-9858-D36F80BC24E5}"/>
                </a:ext>
              </a:extLst>
            </p:cNvPr>
            <p:cNvSpPr/>
            <p:nvPr/>
          </p:nvSpPr>
          <p:spPr>
            <a:xfrm>
              <a:off x="4480998" y="2060710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SGD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B70ACD9-4851-43CC-B2D6-A390CC619A59}"/>
                </a:ext>
              </a:extLst>
            </p:cNvPr>
            <p:cNvSpPr/>
            <p:nvPr/>
          </p:nvSpPr>
          <p:spPr>
            <a:xfrm>
              <a:off x="6633373" y="2060710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b="1" dirty="0">
                  <a:solidFill>
                    <a:schemeClr val="accent1">
                      <a:lumMod val="50000"/>
                    </a:schemeClr>
                  </a:solidFill>
                </a:rPr>
                <a:t>모멘텀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469D5A-C418-42FA-9E68-55A1964C3418}"/>
                </a:ext>
              </a:extLst>
            </p:cNvPr>
            <p:cNvSpPr/>
            <p:nvPr/>
          </p:nvSpPr>
          <p:spPr>
            <a:xfrm>
              <a:off x="8785748" y="2060710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네스테로프</a:t>
              </a:r>
            </a:p>
            <a:p>
              <a:pPr algn="ctr"/>
              <a:r>
                <a:rPr lang="ko-KR" alt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모멘텀</a:t>
              </a:r>
              <a:endParaRPr lang="ko-KR" altLang="en-US" sz="16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E3C509-1962-4001-AC91-9E8C55252007}"/>
                </a:ext>
              </a:extLst>
            </p:cNvPr>
            <p:cNvSpPr/>
            <p:nvPr/>
          </p:nvSpPr>
          <p:spPr>
            <a:xfrm>
              <a:off x="4480998" y="3792215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RMSprop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1676A1C-8479-4C75-B5DB-71D86C5A588B}"/>
                </a:ext>
              </a:extLst>
            </p:cNvPr>
            <p:cNvSpPr/>
            <p:nvPr/>
          </p:nvSpPr>
          <p:spPr>
            <a:xfrm>
              <a:off x="6633373" y="3792215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>
                  <a:solidFill>
                    <a:schemeClr val="accent1">
                      <a:lumMod val="50000"/>
                    </a:schemeClr>
                  </a:solidFill>
                </a:rPr>
                <a:t>Adam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57C3E6-C6AE-4C2C-903A-6D40E4FDE5BA}"/>
                </a:ext>
              </a:extLst>
            </p:cNvPr>
            <p:cNvSpPr/>
            <p:nvPr/>
          </p:nvSpPr>
          <p:spPr>
            <a:xfrm>
              <a:off x="4480998" y="5381440"/>
              <a:ext cx="1024384" cy="1024384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600" b="1" dirty="0" err="1">
                  <a:solidFill>
                    <a:schemeClr val="accent1">
                      <a:lumMod val="50000"/>
                    </a:schemeClr>
                  </a:solidFill>
                </a:rPr>
                <a:t>Adagrad</a:t>
              </a:r>
              <a:endParaRPr lang="ko-KR" alt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37D4A-A32C-4B3B-AD19-26B43B357E5F}"/>
                </a:ext>
              </a:extLst>
            </p:cNvPr>
            <p:cNvCxnSpPr>
              <a:stCxn id="7" idx="6"/>
              <a:endCxn id="13" idx="2"/>
            </p:cNvCxnSpPr>
            <p:nvPr/>
          </p:nvCxnSpPr>
          <p:spPr>
            <a:xfrm>
              <a:off x="5505382" y="2572902"/>
              <a:ext cx="1127991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9AF559B-749E-4FA3-BE0C-1AE8533A457C}"/>
                </a:ext>
              </a:extLst>
            </p:cNvPr>
            <p:cNvCxnSpPr>
              <a:stCxn id="13" idx="6"/>
              <a:endCxn id="15" idx="2"/>
            </p:cNvCxnSpPr>
            <p:nvPr/>
          </p:nvCxnSpPr>
          <p:spPr>
            <a:xfrm>
              <a:off x="7657757" y="2572902"/>
              <a:ext cx="1127991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8591F44-46CF-412F-A52E-95620B99E3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5505382" y="4304407"/>
              <a:ext cx="1127991" cy="0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77CA7ED-B488-4B84-8C78-BA3C06A1BCA1}"/>
                </a:ext>
              </a:extLst>
            </p:cNvPr>
            <p:cNvCxnSpPr>
              <a:stCxn id="13" idx="4"/>
              <a:endCxn id="17" idx="0"/>
            </p:cNvCxnSpPr>
            <p:nvPr/>
          </p:nvCxnSpPr>
          <p:spPr>
            <a:xfrm>
              <a:off x="7145565" y="3085094"/>
              <a:ext cx="0" cy="70712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451DD1-F383-4689-AAD3-220AD6554635}"/>
                </a:ext>
              </a:extLst>
            </p:cNvPr>
            <p:cNvSpPr txBox="1"/>
            <p:nvPr/>
          </p:nvSpPr>
          <p:spPr>
            <a:xfrm>
              <a:off x="3853230" y="1637583"/>
              <a:ext cx="22161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learning_rate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 = 0.01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D9661A-4ED4-4514-B25C-81B3F1D01D8F}"/>
                </a:ext>
              </a:extLst>
            </p:cNvPr>
            <p:cNvSpPr txBox="1"/>
            <p:nvPr/>
          </p:nvSpPr>
          <p:spPr>
            <a:xfrm>
              <a:off x="6037491" y="1665016"/>
              <a:ext cx="22161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momentum &gt; 0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BB14365-3960-49E5-AF8A-CC939341AC86}"/>
                </a:ext>
              </a:extLst>
            </p:cNvPr>
            <p:cNvSpPr txBox="1"/>
            <p:nvPr/>
          </p:nvSpPr>
          <p:spPr>
            <a:xfrm>
              <a:off x="8221752" y="1665016"/>
              <a:ext cx="22161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nesterov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 = True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22AC0B4-8A41-4D63-A834-FC96684D1ACC}"/>
                </a:ext>
              </a:extLst>
            </p:cNvPr>
            <p:cNvSpPr txBox="1"/>
            <p:nvPr/>
          </p:nvSpPr>
          <p:spPr>
            <a:xfrm>
              <a:off x="4929417" y="4851583"/>
              <a:ext cx="22161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Learning_rate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 = 0.001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70098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옵티마이저</a:t>
            </a:r>
            <a:r>
              <a:rPr lang="en-US" altLang="ko-KR" dirty="0"/>
              <a:t>(optimizer)</a:t>
            </a:r>
          </a:p>
          <a:p>
            <a:pPr lvl="1"/>
            <a:r>
              <a:rPr lang="ko-KR" altLang="en-US" dirty="0"/>
              <a:t>다양한 옵티마이저</a:t>
            </a:r>
            <a:endParaRPr lang="en-US" altLang="ko-KR" dirty="0"/>
          </a:p>
          <a:p>
            <a:pPr lvl="2"/>
            <a:r>
              <a:rPr lang="en-US" altLang="ko-KR" dirty="0"/>
              <a:t>SGD </a:t>
            </a:r>
            <a:r>
              <a:rPr lang="ko-KR" altLang="en-US" dirty="0"/>
              <a:t>클래스의 </a:t>
            </a:r>
            <a:r>
              <a:rPr lang="en-US" altLang="ko-KR" dirty="0"/>
              <a:t>momentum </a:t>
            </a:r>
            <a:r>
              <a:rPr lang="ko-KR" altLang="en-US" dirty="0"/>
              <a:t>매개변수의 기본값은 </a:t>
            </a:r>
            <a:r>
              <a:rPr lang="en-US" altLang="ko-KR" dirty="0"/>
              <a:t>0.</a:t>
            </a:r>
            <a:r>
              <a:rPr lang="ko-KR" altLang="en-US" dirty="0"/>
              <a:t> 이를 </a:t>
            </a:r>
            <a:r>
              <a:rPr lang="en-US" altLang="ko-KR" dirty="0"/>
              <a:t>0</a:t>
            </a:r>
            <a:r>
              <a:rPr lang="ko-KR" altLang="en-US" dirty="0"/>
              <a:t>보다 큰 값으로 지정하면 마치 이전의 그레이디언트를 가속도처럼 사용하는 모멘텀 최적화</a:t>
            </a:r>
            <a:r>
              <a:rPr lang="en-US" altLang="ko-KR" dirty="0"/>
              <a:t>(momentum optimization)</a:t>
            </a:r>
            <a:r>
              <a:rPr lang="ko-KR" altLang="en-US" dirty="0"/>
              <a:t>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보통 </a:t>
            </a:r>
            <a:r>
              <a:rPr lang="en-US" altLang="ko-KR" dirty="0"/>
              <a:t>momentum </a:t>
            </a:r>
            <a:r>
              <a:rPr lang="ko-KR" altLang="en-US" dirty="0"/>
              <a:t>매개변수는 </a:t>
            </a:r>
            <a:r>
              <a:rPr lang="en-US" altLang="ko-KR" dirty="0"/>
              <a:t>0.9 </a:t>
            </a:r>
            <a:r>
              <a:rPr lang="ko-KR" altLang="en-US" dirty="0"/>
              <a:t>이상을 지정</a:t>
            </a:r>
            <a:endParaRPr lang="en-US" altLang="ko-KR" dirty="0"/>
          </a:p>
          <a:p>
            <a:pPr lvl="2"/>
            <a:r>
              <a:rPr lang="en-US" altLang="ko-KR" dirty="0"/>
              <a:t>SGD </a:t>
            </a:r>
            <a:r>
              <a:rPr lang="ko-KR" altLang="en-US" dirty="0"/>
              <a:t>클래스의 </a:t>
            </a:r>
            <a:r>
              <a:rPr lang="en-US" altLang="ko-KR" dirty="0" err="1"/>
              <a:t>nesterov</a:t>
            </a:r>
            <a:r>
              <a:rPr lang="en-US" altLang="ko-KR" dirty="0"/>
              <a:t> </a:t>
            </a:r>
            <a:r>
              <a:rPr lang="ko-KR" altLang="en-US" dirty="0"/>
              <a:t>매개변수를 기본값 </a:t>
            </a:r>
            <a:r>
              <a:rPr lang="en-US" altLang="ko-KR" dirty="0"/>
              <a:t>False</a:t>
            </a:r>
            <a:r>
              <a:rPr lang="ko-KR" altLang="en-US" dirty="0"/>
              <a:t>에서 </a:t>
            </a:r>
            <a:r>
              <a:rPr lang="en-US" altLang="ko-KR" dirty="0"/>
              <a:t>True</a:t>
            </a:r>
            <a:r>
              <a:rPr lang="ko-KR" altLang="en-US" dirty="0"/>
              <a:t>로 바꾸면 네스테로프 모멘텀 최적화</a:t>
            </a:r>
            <a:r>
              <a:rPr lang="en-US" altLang="ko-KR" dirty="0"/>
              <a:t>(</a:t>
            </a:r>
            <a:r>
              <a:rPr lang="ko-KR" altLang="en-US" dirty="0"/>
              <a:t>또는 네스테로프 가속 경사</a:t>
            </a:r>
            <a:r>
              <a:rPr lang="en-US" altLang="ko-KR" dirty="0"/>
              <a:t>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네스테로프 모멘텀은 모멘텀 최적화를 </a:t>
            </a:r>
            <a:r>
              <a:rPr lang="en-US" altLang="ko-KR" dirty="0"/>
              <a:t>2</a:t>
            </a:r>
            <a:r>
              <a:rPr lang="ko-KR" altLang="en-US" dirty="0"/>
              <a:t>번 반복하여 구현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대부분의 경우 네스테로프 모멘텀 최적화가 기본 확률적 경사 하강법보다 더 나은 성능을 제공</a:t>
            </a:r>
            <a:endParaRPr lang="en-US" altLang="ko-KR" dirty="0"/>
          </a:p>
          <a:p>
            <a:pPr lvl="2"/>
            <a:r>
              <a:rPr lang="ko-KR" altLang="en-US" dirty="0"/>
              <a:t>적응적 학습률</a:t>
            </a:r>
            <a:r>
              <a:rPr lang="en-US" altLang="ko-KR" dirty="0"/>
              <a:t>(adaptive learning rate): </a:t>
            </a:r>
            <a:r>
              <a:rPr lang="ko-KR" altLang="en-US" dirty="0"/>
              <a:t>모델이 최적점에 가까이 갈수록 학습률을 낮출 수 있음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대표적인 옵티마이저는 </a:t>
            </a:r>
            <a:r>
              <a:rPr lang="en-US" altLang="ko-KR" dirty="0" err="1"/>
              <a:t>Adagrad</a:t>
            </a:r>
            <a:r>
              <a:rPr lang="ko-KR" altLang="en-US" dirty="0"/>
              <a:t>와 </a:t>
            </a:r>
            <a:r>
              <a:rPr lang="en-US" altLang="ko-KR" dirty="0"/>
              <a:t>RMSprop</a:t>
            </a:r>
          </a:p>
          <a:p>
            <a:pPr lvl="2"/>
            <a:r>
              <a:rPr lang="en-US" altLang="ko-KR" dirty="0"/>
              <a:t>Adam: </a:t>
            </a:r>
            <a:r>
              <a:rPr lang="ko-KR" altLang="en-US" dirty="0"/>
              <a:t>모멘텀 최적화와 </a:t>
            </a:r>
            <a:r>
              <a:rPr lang="en-US" altLang="ko-KR" dirty="0"/>
              <a:t>RMSprop</a:t>
            </a:r>
            <a:r>
              <a:rPr lang="ko-KR" altLang="en-US" dirty="0"/>
              <a:t>의 장점을 접목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</a:t>
            </a:r>
            <a:r>
              <a:rPr lang="ko-KR" altLang="en-US"/>
              <a:t>신경망</a:t>
            </a:r>
            <a:r>
              <a:rPr lang="en-US" altLang="ko-KR"/>
              <a:t>(21)</a:t>
            </a:r>
            <a:endParaRPr lang="ko-KR" alt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ABF119-EBBF-4B0B-960C-BDA646C9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94688"/>
              </p:ext>
            </p:extLst>
          </p:nvPr>
        </p:nvGraphicFramePr>
        <p:xfrm>
          <a:off x="1666875" y="3219939"/>
          <a:ext cx="628015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015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sgd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keras.optimizers.SGD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(momentum=0.9,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nesterov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=True)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80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옵티마이저</a:t>
            </a:r>
            <a:r>
              <a:rPr lang="en-US" altLang="ko-KR" dirty="0"/>
              <a:t>(optimizer)</a:t>
            </a:r>
          </a:p>
          <a:p>
            <a:pPr lvl="2"/>
            <a:r>
              <a:rPr lang="en-US" altLang="ko-KR" dirty="0"/>
              <a:t>Adam </a:t>
            </a:r>
            <a:r>
              <a:rPr lang="ko-KR" altLang="en-US" dirty="0"/>
              <a:t>클래스의 매개변수 기본값을 사용해 패션 </a:t>
            </a:r>
            <a:r>
              <a:rPr lang="en-US" altLang="ko-KR" dirty="0"/>
              <a:t>MNIST </a:t>
            </a:r>
            <a:r>
              <a:rPr lang="ko-KR" altLang="en-US" dirty="0"/>
              <a:t>모델 훈련을 위해 모델을 다시 생성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compile( ) </a:t>
            </a:r>
            <a:r>
              <a:rPr lang="ko-KR" altLang="en-US" dirty="0"/>
              <a:t>메서드의 </a:t>
            </a:r>
            <a:r>
              <a:rPr lang="en-US" altLang="ko-KR" dirty="0"/>
              <a:t>optimizer</a:t>
            </a:r>
            <a:r>
              <a:rPr lang="ko-KR" altLang="en-US" dirty="0"/>
              <a:t>를 ‘</a:t>
            </a:r>
            <a:r>
              <a:rPr lang="en-US" altLang="ko-KR" dirty="0" err="1"/>
              <a:t>adam</a:t>
            </a:r>
            <a:r>
              <a:rPr lang="en-US" altLang="ko-KR" dirty="0"/>
              <a:t>’</a:t>
            </a:r>
            <a:r>
              <a:rPr lang="ko-KR" altLang="en-US" dirty="0"/>
              <a:t>으로 설정하고 </a:t>
            </a:r>
            <a:r>
              <a:rPr lang="en-US" altLang="ko-KR" dirty="0"/>
              <a:t>5</a:t>
            </a:r>
            <a:r>
              <a:rPr lang="ko-KR" altLang="en-US" dirty="0"/>
              <a:t>번의 에포크 동안 훈련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(22)</a:t>
            </a:r>
            <a:endParaRPr lang="ko-KR" alt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ABF119-EBBF-4B0B-960C-BDA646C9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55703"/>
              </p:ext>
            </p:extLst>
          </p:nvPr>
        </p:nvGraphicFramePr>
        <p:xfrm>
          <a:off x="1666875" y="1657839"/>
          <a:ext cx="481012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model.add(keras.layers.Input(shape=(28,28)))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model.add(keras.layers.Flatten())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model.add(keras.layers.Dense(100, activation='relu'))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model.add(keras.layers.Dense(10, activation='softmax'))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00F638-1278-417A-95FD-46BB26F3E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57581"/>
              </p:ext>
            </p:extLst>
          </p:nvPr>
        </p:nvGraphicFramePr>
        <p:xfrm>
          <a:off x="1666874" y="3429000"/>
          <a:ext cx="5926231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23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model.fit(train_scaled, train_target, epochs=5)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2C740EF-8D71-4814-9831-6019D51BA8C5}"/>
              </a:ext>
            </a:extLst>
          </p:cNvPr>
          <p:cNvCxnSpPr/>
          <p:nvPr/>
        </p:nvCxnSpPr>
        <p:spPr>
          <a:xfrm>
            <a:off x="7749241" y="3739777"/>
            <a:ext cx="292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3EA26D-835B-4705-A38D-0E558BA1C813}"/>
              </a:ext>
            </a:extLst>
          </p:cNvPr>
          <p:cNvSpPr txBox="1"/>
          <p:nvPr/>
        </p:nvSpPr>
        <p:spPr>
          <a:xfrm>
            <a:off x="1812046" y="4179373"/>
            <a:ext cx="835153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/>
              <a:t>Epoch 1/5</a:t>
            </a:r>
          </a:p>
          <a:p>
            <a:r>
              <a:rPr lang="en-US" altLang="ko-KR" sz="1300"/>
              <a:t>1500/1500 ━━━━━━━━━━━━━━━━━━━━ 5s 2ms/step - accuracy: 0.7691 - loss: 0.6706</a:t>
            </a:r>
          </a:p>
          <a:p>
            <a:r>
              <a:rPr lang="en-US" altLang="ko-KR" sz="1300"/>
              <a:t>Epoch 2/5</a:t>
            </a:r>
          </a:p>
          <a:p>
            <a:r>
              <a:rPr lang="en-US" altLang="ko-KR" sz="1300"/>
              <a:t>1500/1500 ━━━━━━━━━━━━━━━━━━━━ 6s 3ms/step - accuracy: 0.8515 - loss: 0.4134</a:t>
            </a:r>
          </a:p>
          <a:p>
            <a:r>
              <a:rPr lang="en-US" altLang="ko-KR" sz="1300"/>
              <a:t>Epoch 3/5</a:t>
            </a:r>
          </a:p>
          <a:p>
            <a:r>
              <a:rPr lang="en-US" altLang="ko-KR" sz="1300"/>
              <a:t>1500/1500 ━━━━━━━━━━━━━━━━━━━━ 6s 4ms/step - accuracy: 0.8691 - loss: 0.3618</a:t>
            </a:r>
          </a:p>
          <a:p>
            <a:r>
              <a:rPr lang="en-US" altLang="ko-KR" sz="1300"/>
              <a:t>Epoch 4/5</a:t>
            </a:r>
          </a:p>
          <a:p>
            <a:r>
              <a:rPr lang="en-US" altLang="ko-KR" sz="1300"/>
              <a:t>1500/1500 ━━━━━━━━━━━━━━━━━━━━ 7s 2ms/step - accuracy: 0.8793 - loss: 0.3302</a:t>
            </a:r>
          </a:p>
          <a:p>
            <a:r>
              <a:rPr lang="en-US" altLang="ko-KR" sz="1300"/>
              <a:t>Epoch 5/5</a:t>
            </a:r>
          </a:p>
          <a:p>
            <a:r>
              <a:rPr lang="en-US" altLang="ko-KR" sz="1300"/>
              <a:t>1500/1500 ━━━━━━━━━━━━━━━━━━━━ 4s 2ms/step - accuracy: 0.8873 - loss: 0.3088</a:t>
            </a:r>
          </a:p>
          <a:p>
            <a:r>
              <a:rPr lang="en-US" altLang="ko-KR" sz="1300"/>
              <a:t>&lt;keras.src.callbacks.history.History at 0x7956692ffdc0&gt;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92977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옵티마이저</a:t>
            </a:r>
            <a:r>
              <a:rPr lang="en-US" altLang="ko-KR" dirty="0"/>
              <a:t>(optimizer)</a:t>
            </a:r>
          </a:p>
          <a:p>
            <a:pPr lvl="2"/>
            <a:r>
              <a:rPr lang="ko-KR" altLang="en-US" dirty="0"/>
              <a:t>검증 세트에서의 성능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7-2 </a:t>
            </a:r>
            <a:r>
              <a:rPr lang="ko-KR" altLang="en-US" dirty="0"/>
              <a:t>심층 신경망</a:t>
            </a:r>
            <a:r>
              <a:rPr lang="en-US" altLang="ko-KR"/>
              <a:t>(23)</a:t>
            </a:r>
            <a:endParaRPr lang="ko-KR" alt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ABF119-EBBF-4B0B-960C-BDA646C9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62966"/>
              </p:ext>
            </p:extLst>
          </p:nvPr>
        </p:nvGraphicFramePr>
        <p:xfrm>
          <a:off x="1666875" y="1657839"/>
          <a:ext cx="4810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0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model.evaluate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ED920C-3F43-4AB5-B693-A7EAF7200854}"/>
              </a:ext>
            </a:extLst>
          </p:cNvPr>
          <p:cNvCxnSpPr/>
          <p:nvPr/>
        </p:nvCxnSpPr>
        <p:spPr>
          <a:xfrm>
            <a:off x="6718300" y="18542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3F1072-D107-43F9-ADF0-173EBBFFF672}"/>
              </a:ext>
            </a:extLst>
          </p:cNvPr>
          <p:cNvSpPr txBox="1"/>
          <p:nvPr/>
        </p:nvSpPr>
        <p:spPr>
          <a:xfrm>
            <a:off x="1797050" y="2186634"/>
            <a:ext cx="8996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/>
              <a:t>375/375 ━━━━━━━━━━━━━━━━━━━━ 1s 1ms/step - accuracy: 0.8762 - loss: 0.3506</a:t>
            </a:r>
          </a:p>
          <a:p>
            <a:r>
              <a:rPr lang="en-US" altLang="ko-KR" sz="1600"/>
              <a:t>[0.35239022970199585, 0.8725833296775818]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7545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/>
          </a:bodyPr>
          <a:lstStyle/>
          <a:p>
            <a:r>
              <a:rPr lang="ko-KR" altLang="en-US" dirty="0"/>
              <a:t>케라스 </a:t>
            </a:r>
            <a:r>
              <a:rPr lang="en-US" altLang="ko-KR" dirty="0"/>
              <a:t>API</a:t>
            </a:r>
            <a:r>
              <a:rPr lang="ko-KR" altLang="en-US" dirty="0"/>
              <a:t>를 활용한 심층 신경망</a:t>
            </a:r>
            <a:r>
              <a:rPr lang="en-US" altLang="ko-KR" dirty="0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여러 개의 층을 추가하여 다층 인공 신경망을 만들기 </a:t>
            </a:r>
            <a:r>
              <a:rPr lang="en-US" altLang="ko-KR" dirty="0"/>
              <a:t>– </a:t>
            </a:r>
            <a:r>
              <a:rPr lang="ko-KR" altLang="en-US" dirty="0"/>
              <a:t>특별히 이런 인공 신경망을 심층 신경망이라고 함</a:t>
            </a:r>
            <a:endParaRPr lang="en-US" altLang="ko-KR" dirty="0"/>
          </a:p>
          <a:p>
            <a:pPr lvl="2"/>
            <a:r>
              <a:rPr lang="ko-KR" altLang="en-US" dirty="0"/>
              <a:t>케라스 </a:t>
            </a:r>
            <a:r>
              <a:rPr lang="en-US" altLang="ko-KR" dirty="0"/>
              <a:t>API</a:t>
            </a:r>
            <a:r>
              <a:rPr lang="ko-KR" altLang="en-US" dirty="0"/>
              <a:t>를 사용하여 층을 추가하는 여러 가지 방법</a:t>
            </a:r>
            <a:endParaRPr lang="en-US" altLang="ko-KR" dirty="0"/>
          </a:p>
          <a:p>
            <a:pPr lvl="2"/>
            <a:r>
              <a:rPr lang="ko-KR" altLang="en-US" dirty="0"/>
              <a:t>케라스 모델의 정보를 요약해 주는 </a:t>
            </a:r>
            <a:r>
              <a:rPr lang="en-US" altLang="ko-KR" dirty="0"/>
              <a:t>summary( ) </a:t>
            </a:r>
            <a:r>
              <a:rPr lang="ko-KR" altLang="en-US" dirty="0"/>
              <a:t>메서드 사용출</a:t>
            </a:r>
            <a:endParaRPr lang="en-US" altLang="ko-KR" dirty="0"/>
          </a:p>
          <a:p>
            <a:pPr lvl="2"/>
            <a:r>
              <a:rPr lang="ko-KR" altLang="en-US" dirty="0"/>
              <a:t>력값의 의미를 이해하고 모델 파라미터 개수를 계산</a:t>
            </a:r>
            <a:endParaRPr lang="en-US" altLang="ko-KR" dirty="0"/>
          </a:p>
          <a:p>
            <a:pPr lvl="2"/>
            <a:r>
              <a:rPr lang="ko-KR" altLang="en-US" dirty="0"/>
              <a:t>모델 파라미터 개수를 계산하는 과정은 모델을 올바르게 이해하고 있는지 확인하는 좋은 방법 중 하나</a:t>
            </a:r>
            <a:endParaRPr lang="en-US" altLang="ko-KR" dirty="0"/>
          </a:p>
          <a:p>
            <a:pPr lvl="2"/>
            <a:r>
              <a:rPr lang="ko-KR" altLang="en-US" dirty="0"/>
              <a:t>은닉층에 적용한 시그모이드 활성화 함수 대신에 새로운 렐루 활성화 함수와 이를 적용해 약간의 성능을 향상</a:t>
            </a:r>
            <a:endParaRPr lang="en-US" altLang="ko-KR" dirty="0"/>
          </a:p>
          <a:p>
            <a:pPr lvl="2"/>
            <a:r>
              <a:rPr lang="ko-KR" altLang="en-US" dirty="0"/>
              <a:t>다양한 고급 경사 하강법 옵티마이저들을 적용하는 방법 </a:t>
            </a:r>
            <a:r>
              <a:rPr lang="en-US" altLang="ko-KR" dirty="0"/>
              <a:t>- </a:t>
            </a:r>
            <a:r>
              <a:rPr lang="ko-KR" altLang="en-US" dirty="0"/>
              <a:t>케라스 </a:t>
            </a:r>
            <a:r>
              <a:rPr lang="en-US" altLang="ko-KR" dirty="0"/>
              <a:t>API</a:t>
            </a:r>
            <a:r>
              <a:rPr lang="ko-KR" altLang="en-US" dirty="0"/>
              <a:t>를 사용하면 이런 작업이 어렵지 </a:t>
            </a:r>
            <a:br>
              <a:rPr lang="en-US" altLang="ko-KR" dirty="0"/>
            </a:br>
            <a:r>
              <a:rPr lang="ko-KR" altLang="en-US" dirty="0"/>
              <a:t>않고 직관적으로 구성할 수 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 </a:t>
            </a:r>
            <a:r>
              <a:rPr lang="ko-KR" altLang="en-US" dirty="0"/>
              <a:t>심층 신경망</a:t>
            </a:r>
            <a:r>
              <a:rPr lang="en-US" altLang="ko-KR"/>
              <a:t>(24)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448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마무리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키워드로 끝나는 핵심 포인트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심층 신경망은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2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개 이상의 층을 포함한 신경망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종종 다층 인공 신경망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심층 신경망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딥 러닝을 같은 의미로 사용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렐루 함수는 이미지 분류 모델의 은닉층에 많이 사용하는 활성화 함수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시그모이드 함수는 층이 많을수록 활성화 함수의 양쪽 끝에서 변화가 작기 때문에 학습이 어려워지나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렐루 함수는 이런 문제가 없으며 계산도 간단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옵티마이저는 신경망의 가중치와 절편을 학습하기 위한 알고리즘 또는 방법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케라스에는 다양한 경사 하강법 알고리즘이 구현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대표적으로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SGD,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네스테로프 모멘텀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RMSprop, Adam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등</a:t>
            </a:r>
            <a:endParaRPr lang="ko-KR" altLang="en-US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ko-Kore-KR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11225" y="814388"/>
            <a:ext cx="11280775" cy="13543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CHAPTER 07: </a:t>
            </a:r>
            <a:r>
              <a:rPr lang="ko-KR" altLang="en-US" dirty="0"/>
              <a:t>딥러닝을 시작합니다</a:t>
            </a:r>
            <a:br>
              <a:rPr lang="en-US" altLang="ko-KR" dirty="0"/>
            </a:br>
            <a:endParaRPr lang="en-US" altLang="ko-K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0B1B5-3110-43A4-8AEC-886CC2D20C21}"/>
              </a:ext>
            </a:extLst>
          </p:cNvPr>
          <p:cNvSpPr txBox="1"/>
          <p:nvPr/>
        </p:nvSpPr>
        <p:spPr>
          <a:xfrm>
            <a:off x="1195754" y="2317102"/>
            <a:ext cx="10034954" cy="2868406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en-US" altLang="ko-KR" sz="2000" dirty="0"/>
              <a:t>SECTION 7-1	</a:t>
            </a:r>
            <a:r>
              <a:rPr lang="ko-KR" altLang="en-US" sz="2000" dirty="0"/>
              <a:t>인공 신경망 </a:t>
            </a:r>
            <a:endParaRPr lang="en-US" altLang="ko-KR" sz="2000" dirty="0"/>
          </a:p>
          <a:p>
            <a:r>
              <a:rPr lang="en-US" altLang="ko-KR" sz="2000" dirty="0"/>
              <a:t>SECTION 7-2 	</a:t>
            </a:r>
            <a:r>
              <a:rPr lang="ko-KR" altLang="en-US" sz="2000" dirty="0"/>
              <a:t>심층 신경망</a:t>
            </a:r>
            <a:endParaRPr lang="en-US" altLang="ko-KR" sz="2000" dirty="0"/>
          </a:p>
          <a:p>
            <a:r>
              <a:rPr lang="en-US" altLang="ko-KR" sz="2000" dirty="0"/>
              <a:t>SECTION 7-3 	</a:t>
            </a:r>
            <a:r>
              <a:rPr lang="ko-KR" altLang="en-US" sz="2000" dirty="0"/>
              <a:t>신경망 모델 훈련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13" name="바닥글 개체 틀 1">
            <a:extLst>
              <a:ext uri="{FF2B5EF4-FFF2-40B4-BE49-F238E27FC236}">
                <a16:creationId xmlns:a16="http://schemas.microsoft.com/office/drawing/2014/main" id="{48C1EC6F-C58C-4C24-A86E-FF49EBF39E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98318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마무리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60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핵심 패키지와 함수</a:t>
            </a:r>
          </a:p>
          <a:p>
            <a:pPr lvl="1"/>
            <a:r>
              <a:rPr lang="en-US" altLang="ko-KR"/>
              <a:t>Keras</a:t>
            </a:r>
            <a:endParaRPr lang="en-US" altLang="ko-KR" dirty="0"/>
          </a:p>
          <a:p>
            <a:pPr lvl="2"/>
            <a:r>
              <a:rPr lang="en-US" altLang="ko-KR" dirty="0"/>
              <a:t>add( ):</a:t>
            </a:r>
            <a:r>
              <a:rPr lang="ko-KR" altLang="en-US" dirty="0"/>
              <a:t> 케라스 모델에 층을 추가하는 메서드</a:t>
            </a:r>
            <a:endParaRPr lang="en-US" altLang="ko-KR" dirty="0"/>
          </a:p>
          <a:p>
            <a:pPr lvl="2"/>
            <a:r>
              <a:rPr lang="en-US" altLang="ko-KR" dirty="0"/>
              <a:t>summary( ):</a:t>
            </a:r>
            <a:r>
              <a:rPr lang="ko-KR" altLang="en-US" dirty="0"/>
              <a:t> 케라스 모델의 정보를 출력하는 메서드</a:t>
            </a:r>
            <a:endParaRPr lang="en-US" altLang="ko-KR" dirty="0"/>
          </a:p>
          <a:p>
            <a:pPr lvl="2"/>
            <a:r>
              <a:rPr lang="en-US" altLang="ko-KR" dirty="0"/>
              <a:t>SGD:</a:t>
            </a:r>
            <a:r>
              <a:rPr lang="ko-KR" altLang="en-US" dirty="0"/>
              <a:t> 기본 경사 하강법 옵티마이저 클래스</a:t>
            </a:r>
            <a:endParaRPr lang="en-US" altLang="ko-KR" dirty="0"/>
          </a:p>
          <a:p>
            <a:pPr lvl="2"/>
            <a:r>
              <a:rPr lang="en-US" altLang="ko-KR" dirty="0" err="1"/>
              <a:t>Adagrad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Adagrad</a:t>
            </a:r>
            <a:r>
              <a:rPr lang="en-US" altLang="ko-KR" dirty="0"/>
              <a:t> </a:t>
            </a:r>
            <a:r>
              <a:rPr lang="ko-KR" altLang="en-US" dirty="0"/>
              <a:t>옵티마이저 클래스</a:t>
            </a:r>
            <a:endParaRPr lang="en-US" altLang="ko-KR" dirty="0"/>
          </a:p>
          <a:p>
            <a:pPr lvl="2"/>
            <a:r>
              <a:rPr lang="en-US" altLang="ko-KR" dirty="0"/>
              <a:t>RMSprop:</a:t>
            </a:r>
            <a:r>
              <a:rPr lang="ko-KR" altLang="en-US" dirty="0"/>
              <a:t> </a:t>
            </a:r>
            <a:r>
              <a:rPr lang="en-US" altLang="ko-KR" dirty="0"/>
              <a:t>RMSprop </a:t>
            </a:r>
            <a:r>
              <a:rPr lang="ko-KR" altLang="en-US" dirty="0"/>
              <a:t>옵티마이저 클래스</a:t>
            </a:r>
            <a:endParaRPr lang="en-US" altLang="ko-KR" dirty="0"/>
          </a:p>
          <a:p>
            <a:pPr lvl="2"/>
            <a:r>
              <a:rPr lang="en-US" altLang="ko-KR" dirty="0"/>
              <a:t>Adam:</a:t>
            </a:r>
            <a:r>
              <a:rPr lang="ko-KR" altLang="en-US" dirty="0"/>
              <a:t> </a:t>
            </a:r>
            <a:r>
              <a:rPr lang="en-US" altLang="ko-KR" dirty="0"/>
              <a:t>Adam </a:t>
            </a:r>
            <a:r>
              <a:rPr lang="ko-KR" altLang="en-US" dirty="0"/>
              <a:t>옵티마이저 클래스</a:t>
            </a: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b="1"/>
              <a:t>혼자 </a:t>
            </a:r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/>
          </a:p>
          <a:p>
            <a:r>
              <a:rPr lang="ko-KR" altLang="en-US" b="1"/>
              <a:t> </a:t>
            </a:r>
            <a:r>
              <a:rPr lang="ko-KR" altLang="en-US" b="1" dirty="0"/>
              <a:t>머신러닝</a:t>
            </a:r>
            <a:r>
              <a:rPr lang="en-US" altLang="ko-KR" b="1" dirty="0"/>
              <a:t>+</a:t>
            </a:r>
            <a:r>
              <a:rPr lang="ko-KR" altLang="en-US" b="1" dirty="0"/>
              <a:t>딥러닝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227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61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ko-KR" altLang="en-US" dirty="0"/>
              <a:t>다음 중 모델의 </a:t>
            </a:r>
            <a:r>
              <a:rPr lang="en-US" altLang="ko-KR" dirty="0"/>
              <a:t>add( ) </a:t>
            </a:r>
            <a:r>
              <a:rPr lang="ko-KR" altLang="en-US" dirty="0"/>
              <a:t>메서드 사용법이 올바른 것은 어떤 것인가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model.add(keras.layers.Dense)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/>
              <a:t>② model.add(keras.layers.Dense(10, activation=‘relu’) )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/>
              <a:t>③ model.add(keras.layers.Dense, 10, activation=‘relu’)</a:t>
            </a:r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/>
              <a:t>④ model.add(keras.layers.Dense) (10, activation=‘relu’)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aseline="300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ko-KR" altLang="en-US"/>
              <a:t>크기가 </a:t>
            </a:r>
            <a:r>
              <a:rPr lang="en-US" altLang="ko-KR"/>
              <a:t>300 × 300</a:t>
            </a:r>
            <a:r>
              <a:rPr lang="ko-KR" altLang="en-US"/>
              <a:t>인 입력을 케라스 층으로 펼치려고 할 때</a:t>
            </a:r>
            <a:r>
              <a:rPr lang="en-US" altLang="ko-KR"/>
              <a:t> </a:t>
            </a:r>
            <a:r>
              <a:rPr lang="ko-KR" altLang="en-US"/>
              <a:t>다음 중 어떤 층을 </a:t>
            </a:r>
            <a:br>
              <a:rPr lang="en-US" altLang="ko-KR"/>
            </a:br>
            <a:r>
              <a:rPr lang="ko-KR" altLang="en-US"/>
              <a:t>사용해야 하나</a:t>
            </a:r>
            <a:r>
              <a:rPr lang="en-US" altLang="ko-KR"/>
              <a:t>?</a:t>
            </a:r>
            <a:br>
              <a:rPr lang="en-US" altLang="ko-KR"/>
            </a:br>
            <a:r>
              <a:rPr lang="ko-KR" altLang="en-US"/>
              <a:t>① </a:t>
            </a:r>
            <a:r>
              <a:rPr lang="en-US" altLang="ko-KR"/>
              <a:t>Plate</a:t>
            </a:r>
            <a:r>
              <a:rPr lang="ko-KR" altLang="en-US" dirty="0"/>
              <a:t>	</a:t>
            </a:r>
            <a:br>
              <a:rPr lang="en-US" altLang="ko-KR" dirty="0"/>
            </a:br>
            <a:r>
              <a:rPr lang="ko-KR" altLang="en-US"/>
              <a:t>② </a:t>
            </a:r>
            <a:r>
              <a:rPr lang="en-US" altLang="ko-KR"/>
              <a:t>Flatten</a:t>
            </a:r>
            <a:br>
              <a:rPr lang="ko-KR" altLang="en-US" dirty="0"/>
            </a:br>
            <a:r>
              <a:rPr lang="ko-KR" altLang="en-US"/>
              <a:t>③ </a:t>
            </a:r>
            <a:r>
              <a:rPr lang="en-US" altLang="ko-KR"/>
              <a:t>Normalize</a:t>
            </a:r>
            <a:br>
              <a:rPr lang="en-US" altLang="ko-KR" dirty="0"/>
            </a:br>
            <a:r>
              <a:rPr lang="ko-KR" altLang="en-US"/>
              <a:t>④ </a:t>
            </a:r>
            <a:r>
              <a:rPr lang="en-US" altLang="ko-KR"/>
              <a:t>Dense</a:t>
            </a:r>
            <a:endParaRPr lang="en-US" altLang="ko-KR" dirty="0"/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altLang="ko-KR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968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B560-286C-2403-A611-34AF171EC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3B5FE7-E03A-176A-8E0F-47B94B80A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7-2</a:t>
            </a:r>
            <a:r>
              <a:rPr lang="ko-KR" altLang="en-US" dirty="0"/>
              <a:t> </a:t>
            </a:r>
            <a:r>
              <a:rPr lang="ko-KR" altLang="en-US"/>
              <a:t>확인 문제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220AA9-805B-0FDE-8BCB-24CE3E85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62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C9D60A3B-01F0-312A-8596-F1C6700E2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0901710" cy="5395293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/>
              <a:t>다음 중에서 이미지 분류를 위한 심층 신경망에 널리 사용되는 케라스의 활성화 함수는</a:t>
            </a:r>
            <a:r>
              <a:rPr lang="en-US" altLang="ko-KR"/>
              <a:t>?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r>
              <a:rPr lang="en-US" altLang="ko-KR"/>
              <a:t>① linear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/>
              <a:t>② sigmoid</a:t>
            </a:r>
            <a:r>
              <a:rPr lang="en-US" altLang="ko-KR" dirty="0"/>
              <a:t>	</a:t>
            </a:r>
            <a:br>
              <a:rPr lang="en-US" altLang="ko-KR" dirty="0"/>
            </a:br>
            <a:r>
              <a:rPr lang="en-US" altLang="ko-KR"/>
              <a:t>③ relu</a:t>
            </a:r>
            <a:r>
              <a:rPr lang="en-US" altLang="ko-KR" dirty="0"/>
              <a:t>			</a:t>
            </a:r>
            <a:br>
              <a:rPr lang="en-US" altLang="ko-KR" dirty="0"/>
            </a:br>
            <a:r>
              <a:rPr lang="en-US" altLang="ko-KR"/>
              <a:t>④ tanh</a:t>
            </a:r>
            <a:endParaRPr lang="en-US" altLang="ko-KR" dirty="0"/>
          </a:p>
          <a:p>
            <a:pPr marL="457200" lvl="1" indent="0">
              <a:buClr>
                <a:schemeClr val="tx1"/>
              </a:buClr>
              <a:buNone/>
            </a:pPr>
            <a:endParaRPr lang="en-US" altLang="ko-KR" baseline="30000" dirty="0"/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r>
              <a:rPr lang="ko-KR" altLang="en-US" dirty="0"/>
              <a:t>다음 중 적응적 학습률을 사용하지 않는 옵티마이저는</a:t>
            </a:r>
            <a:r>
              <a:rPr lang="en-US" altLang="ko-KR" dirty="0"/>
              <a:t>?</a:t>
            </a:r>
          </a:p>
          <a:p>
            <a:pPr marL="457200" lvl="1" indent="0">
              <a:buClr>
                <a:schemeClr val="tx1"/>
              </a:buClr>
              <a:buNone/>
            </a:pPr>
            <a:r>
              <a:rPr lang="ko-KR" altLang="en-US" dirty="0"/>
              <a:t>① </a:t>
            </a:r>
            <a:r>
              <a:rPr lang="en-US" altLang="ko-KR" dirty="0"/>
              <a:t>SGD</a:t>
            </a:r>
            <a:r>
              <a:rPr lang="ko-KR" altLang="en-US" dirty="0"/>
              <a:t>	</a:t>
            </a:r>
            <a:br>
              <a:rPr lang="en-US" altLang="ko-KR" dirty="0"/>
            </a:br>
            <a:r>
              <a:rPr lang="ko-KR" altLang="en-US" dirty="0"/>
              <a:t>② </a:t>
            </a:r>
            <a:r>
              <a:rPr lang="en-US" altLang="ko-KR" dirty="0" err="1"/>
              <a:t>Adagrad</a:t>
            </a:r>
            <a:br>
              <a:rPr lang="ko-KR" altLang="en-US" dirty="0"/>
            </a:br>
            <a:r>
              <a:rPr lang="ko-KR" altLang="en-US" dirty="0"/>
              <a:t>③ </a:t>
            </a:r>
            <a:r>
              <a:rPr lang="en-US" altLang="ko-KR" dirty="0"/>
              <a:t>RMSprop</a:t>
            </a:r>
            <a:br>
              <a:rPr lang="en-US" altLang="ko-KR" dirty="0"/>
            </a:br>
            <a:r>
              <a:rPr lang="ko-KR" altLang="en-US" dirty="0"/>
              <a:t>④ </a:t>
            </a:r>
            <a:r>
              <a:rPr lang="en-US" altLang="ko-KR" dirty="0"/>
              <a:t>Adam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 startAt="3"/>
            </a:pPr>
            <a:endParaRPr lang="en-US" altLang="ko-KR" dirty="0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D6695F04-D0B8-7734-13D6-934820E064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856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49921-F87E-5D3E-7363-F21F4CB1E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879A5A-80C5-317E-ED8F-9363C17B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C2F32B-9597-4B06-1D7E-5D4C7DF4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B6BA1CF6-4F8D-04DF-7091-17766B5FD3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31D3767F-0A72-850E-7887-0A0725129E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r>
              <a:rPr lang="ko-KR" altLang="en-US"/>
              <a:t>파이토치로 신경망 모델 만들기</a:t>
            </a:r>
            <a:endParaRPr lang="en-US" altLang="ko-KR" dirty="0"/>
          </a:p>
          <a:p>
            <a:pPr lvl="1"/>
            <a:r>
              <a:rPr lang="ko-KR" altLang="en-US"/>
              <a:t>파이토치 역시 코랩에 기본적으로 설치</a:t>
            </a:r>
            <a:endParaRPr lang="en-US" altLang="ko-KR"/>
          </a:p>
          <a:p>
            <a:pPr lvl="1"/>
            <a:r>
              <a:rPr lang="en-US" altLang="ko-KR"/>
              <a:t>torchvision</a:t>
            </a:r>
            <a:r>
              <a:rPr lang="ko-KR" altLang="en-US"/>
              <a:t>을 사용해서 패선 </a:t>
            </a:r>
            <a:r>
              <a:rPr lang="en-US" altLang="ko-KR"/>
              <a:t>MNIST </a:t>
            </a:r>
            <a:r>
              <a:rPr lang="ko-KR" altLang="en-US"/>
              <a:t>데이터셋 가져오기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en-US" altLang="ko-KR"/>
              <a:t>FashionMNIST </a:t>
            </a:r>
            <a:r>
              <a:rPr lang="ko-KR" altLang="en-US"/>
              <a:t>클래스를 호출하여 훈련 데이터와 테스트 데이터를 위한 </a:t>
            </a:r>
            <a:r>
              <a:rPr lang="en-US" altLang="ko-KR"/>
              <a:t>fm_train</a:t>
            </a:r>
            <a:r>
              <a:rPr lang="ko-KR" altLang="en-US"/>
              <a:t>과 </a:t>
            </a:r>
            <a:r>
              <a:rPr lang="en-US" altLang="ko-KR"/>
              <a:t>fm_test </a:t>
            </a:r>
            <a:r>
              <a:rPr lang="ko-KR" altLang="en-US"/>
              <a:t>객체를 만듦</a:t>
            </a:r>
            <a:endParaRPr lang="en-US" altLang="ko-KR"/>
          </a:p>
          <a:p>
            <a:pPr lvl="2"/>
            <a:r>
              <a:rPr lang="ko-KR" altLang="en-US"/>
              <a:t>세 개의 주요 매개변수</a:t>
            </a:r>
            <a:endParaRPr lang="en-US" altLang="ko-KR"/>
          </a:p>
          <a:p>
            <a:pPr lvl="3"/>
            <a:r>
              <a:rPr lang="en-US" altLang="ko-KR"/>
              <a:t>root </a:t>
            </a:r>
            <a:r>
              <a:rPr lang="ko-KR" altLang="en-US"/>
              <a:t>매개변수 </a:t>
            </a:r>
            <a:r>
              <a:rPr lang="en-US" altLang="ko-KR"/>
              <a:t>-</a:t>
            </a:r>
            <a:r>
              <a:rPr lang="ko-KR" altLang="en-US"/>
              <a:t> 다운로드된 데이터를 저장될 위치를 지정</a:t>
            </a:r>
            <a:endParaRPr lang="en-US" altLang="ko-KR"/>
          </a:p>
          <a:p>
            <a:pPr lvl="3"/>
            <a:r>
              <a:rPr lang="en-US" altLang="ko-KR"/>
              <a:t>train </a:t>
            </a:r>
            <a:r>
              <a:rPr lang="ko-KR" altLang="en-US"/>
              <a:t>매개변수 </a:t>
            </a:r>
            <a:r>
              <a:rPr lang="en-US" altLang="ko-KR"/>
              <a:t>-</a:t>
            </a:r>
            <a:r>
              <a:rPr lang="ko-KR" altLang="en-US"/>
              <a:t> 훈련 데이터를 다운로드할지</a:t>
            </a:r>
            <a:r>
              <a:rPr lang="en-US" altLang="ko-KR"/>
              <a:t>, </a:t>
            </a:r>
            <a:r>
              <a:rPr lang="ko-KR" altLang="en-US"/>
              <a:t>테스트 데이터를 다운로드할지를 결정</a:t>
            </a:r>
            <a:endParaRPr lang="en-US" altLang="ko-KR"/>
          </a:p>
          <a:p>
            <a:pPr lvl="3"/>
            <a:r>
              <a:rPr lang="en-US" altLang="ko-KR"/>
              <a:t>download </a:t>
            </a:r>
            <a:r>
              <a:rPr lang="ko-KR" altLang="en-US"/>
              <a:t>매개변수를 </a:t>
            </a:r>
            <a:r>
              <a:rPr lang="en-US" altLang="ko-KR"/>
              <a:t>True</a:t>
            </a:r>
            <a:r>
              <a:rPr lang="ko-KR" altLang="en-US"/>
              <a:t>로 지정하면 원격에 저장된 데이터를 다운로드하여 로컬에 저장</a:t>
            </a:r>
            <a:endParaRPr lang="en-US" altLang="ko-KR"/>
          </a:p>
          <a:p>
            <a:pPr lvl="2"/>
            <a:r>
              <a:rPr lang="ko-KR" altLang="en-US"/>
              <a:t>실제 데이터는 </a:t>
            </a:r>
            <a:r>
              <a:rPr lang="en-US" altLang="ko-KR"/>
              <a:t>fm_train</a:t>
            </a:r>
            <a:r>
              <a:rPr lang="ko-KR" altLang="en-US"/>
              <a:t>과 </a:t>
            </a:r>
            <a:r>
              <a:rPr lang="en-US" altLang="ko-KR"/>
              <a:t>fm_test </a:t>
            </a:r>
            <a:r>
              <a:rPr lang="ko-KR" altLang="en-US"/>
              <a:t>객체의 </a:t>
            </a:r>
            <a:r>
              <a:rPr lang="en-US" altLang="ko-KR"/>
              <a:t>data </a:t>
            </a:r>
            <a:r>
              <a:rPr lang="ko-KR" altLang="en-US"/>
              <a:t>속성에 파이토치 텐서</a:t>
            </a:r>
            <a:r>
              <a:rPr lang="en-US" altLang="ko-KR"/>
              <a:t>(PyTorch Tensor)</a:t>
            </a:r>
            <a:r>
              <a:rPr lang="ko-KR" altLang="en-US"/>
              <a:t>로 저장됨</a:t>
            </a:r>
            <a:endParaRPr lang="ko-KR" altLang="en-US" dirty="0"/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97ED9699-4945-631D-4F44-10FC92480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37169"/>
              </p:ext>
            </p:extLst>
          </p:nvPr>
        </p:nvGraphicFramePr>
        <p:xfrm>
          <a:off x="1666875" y="2015808"/>
          <a:ext cx="627697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9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torchvision.datasets import FashionMNIST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fm_train = FashionMNIST(root='.', train=True, download=True)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fm_test = FashionMNIST(root='.', train=False, download=True)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087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44FE-6F94-AB64-E6AE-D1F5C5F9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9611355-2B49-04AE-23A2-473CBFAE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09881A-5873-744E-F75D-2F2753F1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A833736-3D6C-7A4D-8F09-4FBC5A95595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03ECB2F1-BBEC-5704-D029-B270F8A59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280775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파이썬의 </a:t>
            </a:r>
            <a:r>
              <a:rPr lang="en-US" altLang="ko-KR"/>
              <a:t>type( ) </a:t>
            </a:r>
            <a:r>
              <a:rPr lang="ko-KR" altLang="en-US"/>
              <a:t>함수로 </a:t>
            </a:r>
            <a:r>
              <a:rPr lang="en-US" altLang="ko-KR"/>
              <a:t>data </a:t>
            </a:r>
            <a:r>
              <a:rPr lang="ko-KR" altLang="en-US"/>
              <a:t>속성 확인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텐서</a:t>
            </a:r>
            <a:r>
              <a:rPr lang="en-US" altLang="ko-KR"/>
              <a:t>(Tensor) - </a:t>
            </a:r>
            <a:r>
              <a:rPr lang="ko-KR" altLang="en-US"/>
              <a:t>파이토치의 기본 데이터 구조</a:t>
            </a:r>
            <a:endParaRPr lang="en-US" altLang="ko-KR"/>
          </a:p>
          <a:p>
            <a:pPr lvl="2"/>
            <a:r>
              <a:rPr lang="ko-KR" altLang="en-US"/>
              <a:t>파이 배열과 비슷한 인터페이스</a:t>
            </a:r>
            <a:br>
              <a:rPr lang="en-US" altLang="ko-KR"/>
            </a:br>
            <a:r>
              <a:rPr lang="ko-KR" altLang="en-US"/>
              <a:t>예</a:t>
            </a:r>
            <a:r>
              <a:rPr lang="en-US" altLang="ko-KR"/>
              <a:t>) </a:t>
            </a:r>
            <a:r>
              <a:rPr lang="ko-KR" altLang="en-US"/>
              <a:t>훈련 데이터와 테스트 데이터의 크기는 텐서 객체의 </a:t>
            </a:r>
            <a:r>
              <a:rPr lang="en-US" altLang="ko-KR"/>
              <a:t>shape </a:t>
            </a:r>
            <a:r>
              <a:rPr lang="ko-KR" altLang="en-US"/>
              <a:t>속성을 사용하여 확인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ko-KR" altLang="en-US"/>
              <a:t>타깃 데이터는 </a:t>
            </a:r>
            <a:r>
              <a:rPr lang="en-US" altLang="ko-KR"/>
              <a:t>fm_train</a:t>
            </a:r>
            <a:r>
              <a:rPr lang="ko-KR" altLang="en-US"/>
              <a:t>와 </a:t>
            </a:r>
            <a:r>
              <a:rPr lang="en-US" altLang="ko-KR"/>
              <a:t>fm_test </a:t>
            </a:r>
            <a:r>
              <a:rPr lang="ko-KR" altLang="en-US"/>
              <a:t>객체의 </a:t>
            </a:r>
            <a:r>
              <a:rPr lang="en-US" altLang="ko-KR"/>
              <a:t>targets </a:t>
            </a:r>
            <a:r>
              <a:rPr lang="ko-KR" altLang="en-US"/>
              <a:t>속성에 저장됨</a:t>
            </a:r>
            <a:endParaRPr lang="en-US" altLang="ko-KR"/>
          </a:p>
          <a:p>
            <a:pPr lvl="2"/>
            <a:r>
              <a:rPr lang="ko-KR" altLang="en-US"/>
              <a:t>타깃의 크기 확인</a:t>
            </a:r>
            <a:endParaRPr lang="ko-KR" altLang="en-US" dirty="0"/>
          </a:p>
        </p:txBody>
      </p:sp>
      <p:graphicFrame>
        <p:nvGraphicFramePr>
          <p:cNvPr id="11" name="Table 23">
            <a:extLst>
              <a:ext uri="{FF2B5EF4-FFF2-40B4-BE49-F238E27FC236}">
                <a16:creationId xmlns:a16="http://schemas.microsoft.com/office/drawing/2014/main" id="{D52F3DEE-F64B-49C3-6161-697FF4C9B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58691"/>
              </p:ext>
            </p:extLst>
          </p:nvPr>
        </p:nvGraphicFramePr>
        <p:xfrm>
          <a:off x="1666876" y="1361384"/>
          <a:ext cx="253757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757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type(fm_train.data)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3" name="Straight Arrow Connector 5">
            <a:extLst>
              <a:ext uri="{FF2B5EF4-FFF2-40B4-BE49-F238E27FC236}">
                <a16:creationId xmlns:a16="http://schemas.microsoft.com/office/drawing/2014/main" id="{A7A5D559-D048-9950-D199-4F5F96928D41}"/>
              </a:ext>
            </a:extLst>
          </p:cNvPr>
          <p:cNvCxnSpPr/>
          <p:nvPr/>
        </p:nvCxnSpPr>
        <p:spPr>
          <a:xfrm>
            <a:off x="6127754" y="3268057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716E0C-D95E-B613-A5CD-71C3ACBB5A73}"/>
              </a:ext>
            </a:extLst>
          </p:cNvPr>
          <p:cNvSpPr txBox="1"/>
          <p:nvPr/>
        </p:nvSpPr>
        <p:spPr>
          <a:xfrm>
            <a:off x="5593367" y="1293680"/>
            <a:ext cx="315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torch.Tensor</a:t>
            </a:r>
            <a:endParaRPr lang="ko-KR" altLang="en-US" dirty="0"/>
          </a:p>
        </p:txBody>
      </p:sp>
      <p:graphicFrame>
        <p:nvGraphicFramePr>
          <p:cNvPr id="6" name="Table 23">
            <a:extLst>
              <a:ext uri="{FF2B5EF4-FFF2-40B4-BE49-F238E27FC236}">
                <a16:creationId xmlns:a16="http://schemas.microsoft.com/office/drawing/2014/main" id="{E805F2CA-1FB5-F6D4-279D-37E4883F4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52832"/>
              </p:ext>
            </p:extLst>
          </p:nvPr>
        </p:nvGraphicFramePr>
        <p:xfrm>
          <a:off x="1820491" y="3124200"/>
          <a:ext cx="41870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0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print(fm_train.data.shape, fm_test.data.shape)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84641D17-1644-FF12-F762-820DAF91F040}"/>
              </a:ext>
            </a:extLst>
          </p:cNvPr>
          <p:cNvCxnSpPr/>
          <p:nvPr/>
        </p:nvCxnSpPr>
        <p:spPr>
          <a:xfrm>
            <a:off x="4817691" y="1541099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C2CA6E-C5CF-41B2-A5FF-43D53C1B24C0}"/>
              </a:ext>
            </a:extLst>
          </p:cNvPr>
          <p:cNvSpPr txBox="1"/>
          <p:nvPr/>
        </p:nvSpPr>
        <p:spPr>
          <a:xfrm>
            <a:off x="1820491" y="3529689"/>
            <a:ext cx="627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torch.Size([60000, 28, 28]) torch.Size([10000, 28, 28])</a:t>
            </a:r>
            <a:endParaRPr lang="ko-KR" altLang="en-US" dirty="0"/>
          </a:p>
        </p:txBody>
      </p:sp>
      <p:cxnSp>
        <p:nvCxnSpPr>
          <p:cNvPr id="12" name="Straight Arrow Connector 5">
            <a:extLst>
              <a:ext uri="{FF2B5EF4-FFF2-40B4-BE49-F238E27FC236}">
                <a16:creationId xmlns:a16="http://schemas.microsoft.com/office/drawing/2014/main" id="{FBE738B4-2A8B-F0F8-AFF3-F5F570682EE0}"/>
              </a:ext>
            </a:extLst>
          </p:cNvPr>
          <p:cNvCxnSpPr/>
          <p:nvPr/>
        </p:nvCxnSpPr>
        <p:spPr>
          <a:xfrm>
            <a:off x="6127754" y="5107848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792EB1-3DBE-FCAF-13CE-FAB1CD0DDC7F}"/>
              </a:ext>
            </a:extLst>
          </p:cNvPr>
          <p:cNvSpPr txBox="1"/>
          <p:nvPr/>
        </p:nvSpPr>
        <p:spPr>
          <a:xfrm>
            <a:off x="1820491" y="5369480"/>
            <a:ext cx="627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torch.Size([60000]) torch.Size([10000])</a:t>
            </a:r>
            <a:endParaRPr lang="ko-KR" altLang="en-US" dirty="0"/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FDAC2AF7-DD1A-AEEB-98A6-09EE9AAE7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000203"/>
              </p:ext>
            </p:extLst>
          </p:nvPr>
        </p:nvGraphicFramePr>
        <p:xfrm>
          <a:off x="1820491" y="4906228"/>
          <a:ext cx="41870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0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print(fm_train.targets.shape, fm_test.targets.shape)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730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01C9D-7116-E0A0-1764-4D20CB08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ACBECBE-1FA7-6D3E-461C-66D771E4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E8322-B8CD-F5FB-377E-F3C42D32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DDD233BE-1999-B760-2130-8B3A2D078B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DFBEA3D5-32D8-1D62-6EB7-9C31FBBAE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fm_train </a:t>
            </a:r>
            <a:r>
              <a:rPr lang="ko-KR" altLang="en-US"/>
              <a:t>객체의 속성을 사용해 모델 훈련에 사용할 입력과 타깃 데이터를 준비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파이토치 텐서는 넘파이 배열처럼 브로드캐스팅을 지원하기 때문에 간편하게 입력을 정규화 가능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사이킷런의 </a:t>
            </a:r>
            <a:r>
              <a:rPr lang="en-US" altLang="ko-KR"/>
              <a:t>train_test_split ( ) </a:t>
            </a:r>
            <a:r>
              <a:rPr lang="ko-KR" altLang="en-US"/>
              <a:t>함수를 사용해 훈련 세트를 다시 훈련 세트와 검증 세트로 나눌 수  있음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훈련 세트와 검증 세트의 크기 확인</a:t>
            </a:r>
          </a:p>
        </p:txBody>
      </p:sp>
      <p:graphicFrame>
        <p:nvGraphicFramePr>
          <p:cNvPr id="18" name="Table 23">
            <a:extLst>
              <a:ext uri="{FF2B5EF4-FFF2-40B4-BE49-F238E27FC236}">
                <a16:creationId xmlns:a16="http://schemas.microsoft.com/office/drawing/2014/main" id="{76F88EEA-0B86-D1F6-D9CB-60B7C7C7E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859661"/>
              </p:ext>
            </p:extLst>
          </p:nvPr>
        </p:nvGraphicFramePr>
        <p:xfrm>
          <a:off x="1666875" y="1329310"/>
          <a:ext cx="418707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0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train_input = fm_train.data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train_target = fm_train.targets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23">
            <a:extLst>
              <a:ext uri="{FF2B5EF4-FFF2-40B4-BE49-F238E27FC236}">
                <a16:creationId xmlns:a16="http://schemas.microsoft.com/office/drawing/2014/main" id="{C455BFBF-E6BB-CF4A-FD76-6CB2B7379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12239"/>
              </p:ext>
            </p:extLst>
          </p:nvPr>
        </p:nvGraphicFramePr>
        <p:xfrm>
          <a:off x="1666874" y="2442528"/>
          <a:ext cx="418707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707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train_scaled = train_input / 255.0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5" name="Table 23">
            <a:extLst>
              <a:ext uri="{FF2B5EF4-FFF2-40B4-BE49-F238E27FC236}">
                <a16:creationId xmlns:a16="http://schemas.microsoft.com/office/drawing/2014/main" id="{E88D6EC9-A4F7-CA64-0FDF-BCFECF28F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440"/>
              </p:ext>
            </p:extLst>
          </p:nvPr>
        </p:nvGraphicFramePr>
        <p:xfrm>
          <a:off x="1666875" y="3684864"/>
          <a:ext cx="64103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0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from sklearn.model_selection import train_test_split</a:t>
                      </a:r>
                    </a:p>
                    <a:p>
                      <a:pPr latinLnBrk="1"/>
                      <a:endParaRPr lang="fr-FR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train_scaled, val_scaled, train_target, val_target = train_test_split(</a:t>
                      </a:r>
                    </a:p>
                    <a:p>
                      <a:pPr latinLnBrk="1"/>
                      <a:r>
                        <a:rPr lang="fr-FR" altLang="ko-KR" sz="1400" b="0">
                          <a:solidFill>
                            <a:schemeClr val="tx1"/>
                          </a:solidFill>
                        </a:rPr>
                        <a:t>                      train_scaled, train_target, test_size=0.2, random_state=42)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6" name="Table 11">
            <a:extLst>
              <a:ext uri="{FF2B5EF4-FFF2-40B4-BE49-F238E27FC236}">
                <a16:creationId xmlns:a16="http://schemas.microsoft.com/office/drawing/2014/main" id="{0E1D5ABE-0F19-35BB-68CB-132AC09E9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01380"/>
              </p:ext>
            </p:extLst>
          </p:nvPr>
        </p:nvGraphicFramePr>
        <p:xfrm>
          <a:off x="1666875" y="5217459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print(train_scaled.shape, val_scaled.shape)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7" name="Straight Arrow Connector 5">
            <a:extLst>
              <a:ext uri="{FF2B5EF4-FFF2-40B4-BE49-F238E27FC236}">
                <a16:creationId xmlns:a16="http://schemas.microsoft.com/office/drawing/2014/main" id="{5F64A66F-D26D-70B6-6D7A-72AD66C866C9}"/>
              </a:ext>
            </a:extLst>
          </p:cNvPr>
          <p:cNvCxnSpPr/>
          <p:nvPr/>
        </p:nvCxnSpPr>
        <p:spPr>
          <a:xfrm>
            <a:off x="5372100" y="5328423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95A174-83C2-0A0E-056D-49AADF6E34CF}"/>
              </a:ext>
            </a:extLst>
          </p:cNvPr>
          <p:cNvSpPr txBox="1"/>
          <p:nvPr/>
        </p:nvSpPr>
        <p:spPr>
          <a:xfrm>
            <a:off x="5987814" y="5137964"/>
            <a:ext cx="513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torch.Size([48000, 28, 28]) torch.Size([12000, 28, 28])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2020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E4704-5D06-25C7-27C1-AF6A5B912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15D155-41CD-88E8-D943-BDC8088B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(4)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53FE33-562A-71F1-E7C2-56E7EC7B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52C58C44-01F7-41C0-828D-7AFBD270E61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4EEF2E7D-170C-6B5E-6824-25083F46F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 lnSpcReduction="10000"/>
          </a:bodyPr>
          <a:lstStyle/>
          <a:p>
            <a:r>
              <a:rPr lang="ko-KR" altLang="en-US"/>
              <a:t>모델 만들기</a:t>
            </a:r>
            <a:endParaRPr lang="en-US" altLang="ko-KR"/>
          </a:p>
          <a:p>
            <a:pPr lvl="1"/>
            <a:r>
              <a:rPr lang="ko-KR" altLang="en-US"/>
              <a:t>파이토치의 층은 </a:t>
            </a:r>
            <a:r>
              <a:rPr lang="en-US" altLang="ko-KR"/>
              <a:t>torch.nn </a:t>
            </a:r>
            <a:r>
              <a:rPr lang="ko-KR" altLang="en-US"/>
              <a:t>모듈 아래에 위치</a:t>
            </a:r>
            <a:endParaRPr lang="en-US" altLang="ko-KR"/>
          </a:p>
          <a:p>
            <a:pPr lvl="2"/>
            <a:r>
              <a:rPr lang="en-US" altLang="ko-KR"/>
              <a:t>Sequential </a:t>
            </a:r>
            <a:r>
              <a:rPr lang="ko-KR" altLang="en-US"/>
              <a:t>클래스를 호출할 때 필요한 층을 차례로 나열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여기에서는 본문과 동일하게 </a:t>
            </a:r>
            <a:r>
              <a:rPr lang="en-US" altLang="ko-KR"/>
              <a:t>100</a:t>
            </a:r>
            <a:r>
              <a:rPr lang="ko-KR" altLang="en-US"/>
              <a:t>개의 뉴런을 가진 은닉층과 </a:t>
            </a:r>
            <a:r>
              <a:rPr lang="en-US" altLang="ko-KR"/>
              <a:t>10</a:t>
            </a:r>
            <a:r>
              <a:rPr lang="ko-KR" altLang="en-US"/>
              <a:t>개의 뉴런을 가진 출력층을 구성</a:t>
            </a:r>
            <a:endParaRPr lang="en-US" altLang="ko-KR"/>
          </a:p>
          <a:p>
            <a:pPr lvl="2"/>
            <a:r>
              <a:rPr lang="ko-KR" altLang="en-US"/>
              <a:t>시작할 때 </a:t>
            </a:r>
            <a:r>
              <a:rPr lang="en-US" altLang="ko-KR"/>
              <a:t>Flatten </a:t>
            </a:r>
            <a:r>
              <a:rPr lang="ko-KR" altLang="en-US"/>
              <a:t>층을 추가하고 두 개의 밀집층 사이에 렐루 함수를 삽입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3"/>
            <a:r>
              <a:rPr lang="en-US" altLang="ko-KR"/>
              <a:t>torch.nn </a:t>
            </a:r>
            <a:r>
              <a:rPr lang="ko-KR" altLang="en-US"/>
              <a:t>패키지를 </a:t>
            </a:r>
            <a:r>
              <a:rPr lang="en-US" altLang="ko-KR"/>
              <a:t>nn</a:t>
            </a:r>
            <a:r>
              <a:rPr lang="ko-KR" altLang="en-US"/>
              <a:t>으로 임포트</a:t>
            </a:r>
          </a:p>
          <a:p>
            <a:pPr lvl="3"/>
            <a:r>
              <a:rPr lang="ko-KR" altLang="en-US"/>
              <a:t>그다음 </a:t>
            </a:r>
            <a:r>
              <a:rPr lang="en-US" altLang="ko-KR"/>
              <a:t>Flatten, Linear, ReLU, Linear </a:t>
            </a:r>
            <a:r>
              <a:rPr lang="ko-KR" altLang="en-US"/>
              <a:t>클래스를 사용하여 각각의 층을 생성한 후</a:t>
            </a:r>
            <a:r>
              <a:rPr lang="en-US" altLang="ko-KR"/>
              <a:t>, </a:t>
            </a:r>
            <a:r>
              <a:rPr lang="ko-KR" altLang="en-US"/>
              <a:t>이 객체들을 </a:t>
            </a:r>
            <a:r>
              <a:rPr lang="en-US" altLang="ko-KR"/>
              <a:t>Sequential </a:t>
            </a:r>
            <a:r>
              <a:rPr lang="ko-KR" altLang="en-US"/>
              <a:t>클래스에 </a:t>
            </a:r>
            <a:br>
              <a:rPr lang="ko-KR" altLang="en-US"/>
            </a:br>
            <a:r>
              <a:rPr lang="ko-KR" altLang="en-US"/>
              <a:t>매개변수로 전달하여 모델을 구성</a:t>
            </a:r>
            <a:endParaRPr lang="en-US" altLang="ko-KR"/>
          </a:p>
          <a:p>
            <a:pPr lvl="3"/>
            <a:r>
              <a:rPr lang="en-US" altLang="ko-KR"/>
              <a:t>Linear </a:t>
            </a:r>
            <a:r>
              <a:rPr lang="ko-KR" altLang="en-US"/>
              <a:t>층에서 입력 크기를 지정하는 방법</a:t>
            </a:r>
            <a:endParaRPr lang="en-US" altLang="ko-KR"/>
          </a:p>
          <a:p>
            <a:pPr lvl="4"/>
            <a:r>
              <a:rPr lang="en-US" altLang="ko-KR"/>
              <a:t>Flatten </a:t>
            </a:r>
            <a:r>
              <a:rPr lang="ko-KR" altLang="en-US"/>
              <a:t>층이 입력을 </a:t>
            </a:r>
            <a:r>
              <a:rPr lang="en-US" altLang="ko-KR"/>
              <a:t>1</a:t>
            </a:r>
            <a:r>
              <a:rPr lang="ko-KR" altLang="en-US"/>
              <a:t>차원으로 펼치기 때문에 첫 번째 </a:t>
            </a:r>
            <a:r>
              <a:rPr lang="en-US" altLang="ko-KR"/>
              <a:t>Linear </a:t>
            </a:r>
            <a:r>
              <a:rPr lang="ko-KR" altLang="en-US"/>
              <a:t>층은 </a:t>
            </a:r>
            <a:r>
              <a:rPr lang="en-US" altLang="ko-KR"/>
              <a:t>784</a:t>
            </a:r>
            <a:r>
              <a:rPr lang="ko-KR" altLang="en-US"/>
              <a:t>개의 입력을 받음</a:t>
            </a:r>
            <a:endParaRPr lang="en-US" altLang="ko-KR"/>
          </a:p>
          <a:p>
            <a:pPr lvl="4"/>
            <a:r>
              <a:rPr lang="ko-KR" altLang="en-US"/>
              <a:t>두 번째 </a:t>
            </a:r>
            <a:r>
              <a:rPr lang="en-US" altLang="ko-KR"/>
              <a:t>Linear </a:t>
            </a:r>
            <a:r>
              <a:rPr lang="ko-KR" altLang="en-US"/>
              <a:t>층은 첫 번째 </a:t>
            </a:r>
            <a:r>
              <a:rPr lang="en-US" altLang="ko-KR"/>
              <a:t>Linear </a:t>
            </a:r>
            <a:r>
              <a:rPr lang="ko-KR" altLang="en-US"/>
              <a:t>층의 출력 크기인 </a:t>
            </a:r>
            <a:r>
              <a:rPr lang="en-US" altLang="ko-KR"/>
              <a:t>100</a:t>
            </a:r>
            <a:r>
              <a:rPr lang="ko-KR" altLang="en-US"/>
              <a:t>개의 입력을 받도록 지정</a:t>
            </a:r>
            <a:endParaRPr lang="en-US" altLang="ko-KR"/>
          </a:p>
          <a:p>
            <a:pPr lvl="3"/>
            <a:endParaRPr lang="ko-KR" altLang="en-US"/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A2A982AF-8525-C8ED-6BEF-D5FF82D9E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11550"/>
              </p:ext>
            </p:extLst>
          </p:nvPr>
        </p:nvGraphicFramePr>
        <p:xfrm>
          <a:off x="1666875" y="2636520"/>
          <a:ext cx="3429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torch.nn as nn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nn.Sequential(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nn.Flatten(),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nn.Linear(784, 100),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nn.ReLU(),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nn.Linear(100, 10)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4722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A179-D421-3A04-EFF6-0F066F45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B596356-31BC-27F3-3923-4F4B358C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(5)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C2EBA2D-3BAA-D420-221F-1CB77E4D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81C3B8CF-4C90-2E8A-2432-FE63C7D6B7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A340E68E-8FBF-DF75-AFDA-0B1EC714C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r>
              <a:rPr lang="ko-KR" altLang="en-US"/>
              <a:t>케라스 모델과 파이토치 모델의 주요 차이점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파이토치에서는 모델의 입력 크기를 사전에 지정할 필요가 없음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케라스의 </a:t>
            </a:r>
            <a:r>
              <a:rPr lang="en-US" altLang="ko-KR"/>
              <a:t>Input( )</a:t>
            </a:r>
            <a:r>
              <a:rPr lang="ko-KR" altLang="en-US"/>
              <a:t>과 같은 별도의 입력 정의 함수가 없음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케라스의 </a:t>
            </a:r>
            <a:r>
              <a:rPr lang="en-US" altLang="ko-KR"/>
              <a:t>Dense </a:t>
            </a:r>
            <a:r>
              <a:rPr lang="ko-KR" altLang="en-US"/>
              <a:t>층과 동일한 역할을 하는 것이 파이토치의 </a:t>
            </a:r>
            <a:r>
              <a:rPr lang="en-US" altLang="ko-KR"/>
              <a:t>Linear </a:t>
            </a:r>
            <a:r>
              <a:rPr lang="ko-KR" altLang="en-US"/>
              <a:t>층</a:t>
            </a:r>
            <a:br>
              <a:rPr lang="en-US" altLang="ko-KR"/>
            </a:br>
            <a:r>
              <a:rPr lang="en-US" altLang="ko-KR"/>
              <a:t>- Linear </a:t>
            </a:r>
            <a:r>
              <a:rPr lang="ko-KR" altLang="en-US"/>
              <a:t>층을 사용할 때는 입력 크기와 출력 크기</a:t>
            </a:r>
            <a:r>
              <a:rPr lang="en-US" altLang="ko-KR"/>
              <a:t>(</a:t>
            </a:r>
            <a:r>
              <a:rPr lang="ko-KR" altLang="en-US"/>
              <a:t>뉴런 개수</a:t>
            </a:r>
            <a:r>
              <a:rPr lang="en-US" altLang="ko-KR"/>
              <a:t>)</a:t>
            </a:r>
            <a:r>
              <a:rPr lang="ko-KR" altLang="en-US"/>
              <a:t>를 매개변수로 전달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파이토치에서는 활성화 함수를 별도의 층으로 추가해야 합니다</a:t>
            </a:r>
            <a:r>
              <a:rPr lang="en-US" altLang="ko-KR"/>
              <a:t>. </a:t>
            </a:r>
            <a:r>
              <a:rPr lang="ko-KR" altLang="en-US"/>
              <a:t>렐루 함수의 경우 </a:t>
            </a:r>
            <a:r>
              <a:rPr lang="en-US" altLang="ko-KR"/>
              <a:t>ReLU </a:t>
            </a:r>
            <a:r>
              <a:rPr lang="ko-KR" altLang="en-US"/>
              <a:t>층을 사용</a:t>
            </a:r>
            <a:endParaRPr lang="en-US" altLang="ko-KR"/>
          </a:p>
          <a:p>
            <a:pPr marL="800100" lvl="1" indent="-342900">
              <a:buFont typeface="+mj-lt"/>
              <a:buAutoNum type="arabicPeriod"/>
            </a:pPr>
            <a:r>
              <a:rPr lang="ko-KR" altLang="en-US"/>
              <a:t>출력층에 해당하는 두 번째 </a:t>
            </a:r>
            <a:r>
              <a:rPr lang="en-US" altLang="ko-KR"/>
              <a:t>Linear </a:t>
            </a:r>
            <a:r>
              <a:rPr lang="ko-KR" altLang="en-US"/>
              <a:t>층 다음에는 활성화 함수가 없음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케라스에서는 다중 분류 문제를 해결하기 위해 마지막 층에 소프트맥스 함수를 포함했지만</a:t>
            </a:r>
            <a:r>
              <a:rPr lang="en-US" altLang="ko-KR"/>
              <a:t>, </a:t>
            </a:r>
            <a:br>
              <a:rPr lang="en-US" altLang="ko-KR"/>
            </a:br>
            <a:r>
              <a:rPr lang="ko-KR" altLang="en-US"/>
              <a:t>파이토치에서는 이를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4411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22B70-3C1D-FE53-72DA-EAFB30DA5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DB5560C-8DCB-BFEE-96C2-3CD4D0BF6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(6)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E3BA0C-E381-305E-F47F-DACD65D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1649B67-5CD4-8DDD-E49A-9CA3182CAD0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1D9C08FC-3AD3-C53F-8CFE-9E257B72E7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파이토치는 케라스의 </a:t>
            </a:r>
            <a:r>
              <a:rPr lang="en-US" altLang="ko-KR"/>
              <a:t>summary( ) </a:t>
            </a:r>
            <a:r>
              <a:rPr lang="ko-KR" altLang="en-US"/>
              <a:t>메서드와 같이 전체 구조를 확인하는 도구를 제공하지 않음</a:t>
            </a:r>
            <a:endParaRPr lang="en-US" altLang="ko-KR"/>
          </a:p>
          <a:p>
            <a:pPr lvl="2"/>
            <a:r>
              <a:rPr lang="ko-KR" altLang="en-US"/>
              <a:t>대신 </a:t>
            </a:r>
            <a:r>
              <a:rPr lang="en-US" altLang="ko-KR"/>
              <a:t>torchinfo </a:t>
            </a:r>
            <a:r>
              <a:rPr lang="ko-KR" altLang="en-US"/>
              <a:t>패키지를 설치하면 비슷한 결과를 획득</a:t>
            </a:r>
            <a:endParaRPr lang="en-US" altLang="ko-KR"/>
          </a:p>
          <a:p>
            <a:pPr lvl="2"/>
            <a:r>
              <a:rPr lang="ko-KR" altLang="en-US"/>
              <a:t>이 패키지는 코랩에 설치되어 있지 않으므로 다음 명령을 실행하여 먼저 </a:t>
            </a:r>
            <a:r>
              <a:rPr lang="en-US" altLang="ko-KR"/>
              <a:t>torchinfo</a:t>
            </a:r>
            <a:r>
              <a:rPr lang="ko-KR" altLang="en-US"/>
              <a:t>를 설치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torchinfo</a:t>
            </a:r>
            <a:r>
              <a:rPr lang="ko-KR" altLang="en-US"/>
              <a:t>에서 </a:t>
            </a:r>
            <a:r>
              <a:rPr lang="en-US" altLang="ko-KR"/>
              <a:t>summary ( ) </a:t>
            </a:r>
            <a:r>
              <a:rPr lang="ko-KR" altLang="en-US"/>
              <a:t>함수를 임포트하고 모델과 함께 호출</a:t>
            </a:r>
            <a:endParaRPr lang="en-US" altLang="ko-KR"/>
          </a:p>
          <a:p>
            <a:pPr lvl="2"/>
            <a:r>
              <a:rPr lang="ko-KR" altLang="en-US"/>
              <a:t>선택적으로 </a:t>
            </a:r>
            <a:r>
              <a:rPr lang="en-US" altLang="ko-KR"/>
              <a:t>input_size </a:t>
            </a:r>
            <a:r>
              <a:rPr lang="ko-KR" altLang="en-US"/>
              <a:t>매개변수에 입력 크기를 지정할 수 있음</a:t>
            </a:r>
            <a:endParaRPr lang="en-US" altLang="ko-KR"/>
          </a:p>
          <a:p>
            <a:pPr lvl="2"/>
            <a:r>
              <a:rPr lang="ko-KR" altLang="en-US"/>
              <a:t>입력 크기를 지정하면 입력 데이터가 각 층을 통과할 때 크기가 어떻게 변하는지 확인할 수 있어 매우 유용</a:t>
            </a:r>
            <a:endParaRPr lang="en-US" altLang="ko-KR"/>
          </a:p>
          <a:p>
            <a:pPr lvl="2"/>
            <a:r>
              <a:rPr lang="ko-KR" altLang="en-US"/>
              <a:t>여기서는 배치 크기를 </a:t>
            </a:r>
            <a:r>
              <a:rPr lang="en-US" altLang="ko-KR"/>
              <a:t>32</a:t>
            </a:r>
            <a:r>
              <a:rPr lang="ko-KR" altLang="en-US"/>
              <a:t>로 가정하여 입력 크기를 </a:t>
            </a:r>
            <a:r>
              <a:rPr lang="en-US" altLang="ko-KR"/>
              <a:t>(32, 28, 28)</a:t>
            </a:r>
            <a:r>
              <a:rPr lang="ko-KR" altLang="en-US"/>
              <a:t>로 설정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한 번에 </a:t>
            </a:r>
            <a:r>
              <a:rPr lang="en-US" altLang="ko-KR"/>
              <a:t>32</a:t>
            </a:r>
            <a:r>
              <a:rPr lang="ko-KR" altLang="en-US"/>
              <a:t>개의 샘플이 모델에 입력되는 형태</a:t>
            </a:r>
            <a:endParaRPr lang="ko-KR" altLang="en-US" dirty="0"/>
          </a:p>
        </p:txBody>
      </p:sp>
      <p:graphicFrame>
        <p:nvGraphicFramePr>
          <p:cNvPr id="3" name="Table 11">
            <a:extLst>
              <a:ext uri="{FF2B5EF4-FFF2-40B4-BE49-F238E27FC236}">
                <a16:creationId xmlns:a16="http://schemas.microsoft.com/office/drawing/2014/main" id="{1E33782C-CAC3-B25B-79BA-8618DB9BA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850928"/>
              </p:ext>
            </p:extLst>
          </p:nvPr>
        </p:nvGraphicFramePr>
        <p:xfrm>
          <a:off x="1666875" y="1991062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!pip install torchinfo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03DD5EB-8852-5BBB-3D03-68C757484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29542"/>
              </p:ext>
            </p:extLst>
          </p:nvPr>
        </p:nvGraphicFramePr>
        <p:xfrm>
          <a:off x="1666875" y="4409739"/>
          <a:ext cx="3429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from torchinfo import summary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summary(model, input_size=(32, 28, 28))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ECB9B5-1868-BC0D-C324-1A7A895E53CF}"/>
              </a:ext>
            </a:extLst>
          </p:cNvPr>
          <p:cNvCxnSpPr/>
          <p:nvPr/>
        </p:nvCxnSpPr>
        <p:spPr>
          <a:xfrm>
            <a:off x="5190565" y="4668819"/>
            <a:ext cx="26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2FC06FE-014B-08C3-39C6-4000A70AE23C}"/>
              </a:ext>
            </a:extLst>
          </p:cNvPr>
          <p:cNvGrpSpPr/>
          <p:nvPr/>
        </p:nvGrpSpPr>
        <p:grpSpPr>
          <a:xfrm>
            <a:off x="5802697" y="4409738"/>
            <a:ext cx="4774051" cy="2285407"/>
            <a:chOff x="5802697" y="4409738"/>
            <a:chExt cx="4774051" cy="228540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A5C0B72-24E5-A158-E393-F5CBD5EEC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2697" y="4409738"/>
              <a:ext cx="4774051" cy="2233024"/>
            </a:xfrm>
            <a:prstGeom prst="rect">
              <a:avLst/>
            </a:prstGeom>
          </p:spPr>
        </p:pic>
        <p:grpSp>
          <p:nvGrpSpPr>
            <p:cNvPr id="12" name="Group 19">
              <a:extLst>
                <a:ext uri="{FF2B5EF4-FFF2-40B4-BE49-F238E27FC236}">
                  <a16:creationId xmlns:a16="http://schemas.microsoft.com/office/drawing/2014/main" id="{C41363C4-C1A2-0C8C-3A03-030E39D4968B}"/>
                </a:ext>
              </a:extLst>
            </p:cNvPr>
            <p:cNvGrpSpPr/>
            <p:nvPr/>
          </p:nvGrpSpPr>
          <p:grpSpPr>
            <a:xfrm>
              <a:off x="5871882" y="6547992"/>
              <a:ext cx="4704866" cy="147153"/>
              <a:chOff x="1876857" y="5902303"/>
              <a:chExt cx="8381561" cy="270919"/>
            </a:xfrm>
          </p:grpSpPr>
          <p:sp>
            <p:nvSpPr>
              <p:cNvPr id="13" name="Wave 20">
                <a:extLst>
                  <a:ext uri="{FF2B5EF4-FFF2-40B4-BE49-F238E27FC236}">
                    <a16:creationId xmlns:a16="http://schemas.microsoft.com/office/drawing/2014/main" id="{3317451A-583D-F14D-B8E2-DED317D838CB}"/>
                  </a:ext>
                </a:extLst>
              </p:cNvPr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Wave 21">
                <a:extLst>
                  <a:ext uri="{FF2B5EF4-FFF2-40B4-BE49-F238E27FC236}">
                    <a16:creationId xmlns:a16="http://schemas.microsoft.com/office/drawing/2014/main" id="{DF65808D-7D52-B417-AB7F-A98FC355D690}"/>
                  </a:ext>
                </a:extLst>
              </p:cNvPr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Wave 22">
                <a:extLst>
                  <a:ext uri="{FF2B5EF4-FFF2-40B4-BE49-F238E27FC236}">
                    <a16:creationId xmlns:a16="http://schemas.microsoft.com/office/drawing/2014/main" id="{029974DE-8BF1-2FD2-1A9A-C1FFAF27EEB5}"/>
                  </a:ext>
                </a:extLst>
              </p:cNvPr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Wave 23">
                <a:extLst>
                  <a:ext uri="{FF2B5EF4-FFF2-40B4-BE49-F238E27FC236}">
                    <a16:creationId xmlns:a16="http://schemas.microsoft.com/office/drawing/2014/main" id="{C9247B97-29CB-9CFF-DEA7-AF34339FDD4C}"/>
                  </a:ext>
                </a:extLst>
              </p:cNvPr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Wave 24">
                <a:extLst>
                  <a:ext uri="{FF2B5EF4-FFF2-40B4-BE49-F238E27FC236}">
                    <a16:creationId xmlns:a16="http://schemas.microsoft.com/office/drawing/2014/main" id="{08D06661-DDB6-B0AF-1F95-A808D5A09106}"/>
                  </a:ext>
                </a:extLst>
              </p:cNvPr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Wave 25">
                <a:extLst>
                  <a:ext uri="{FF2B5EF4-FFF2-40B4-BE49-F238E27FC236}">
                    <a16:creationId xmlns:a16="http://schemas.microsoft.com/office/drawing/2014/main" id="{29110F2C-27E2-0448-B9E7-3AF4DAA9C87A}"/>
                  </a:ext>
                </a:extLst>
              </p:cNvPr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Wave 26">
                <a:extLst>
                  <a:ext uri="{FF2B5EF4-FFF2-40B4-BE49-F238E27FC236}">
                    <a16:creationId xmlns:a16="http://schemas.microsoft.com/office/drawing/2014/main" id="{63E651F6-557B-3052-EED9-3DD2B18B72E6}"/>
                  </a:ext>
                </a:extLst>
              </p:cNvPr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Wave 27">
                <a:extLst>
                  <a:ext uri="{FF2B5EF4-FFF2-40B4-BE49-F238E27FC236}">
                    <a16:creationId xmlns:a16="http://schemas.microsoft.com/office/drawing/2014/main" id="{518FEA16-58E9-0457-4312-8DC861A35337}"/>
                  </a:ext>
                </a:extLst>
              </p:cNvPr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0370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64C4B-BE2B-C5DA-1238-4B741E5AB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2B221A2-E36D-71F8-022C-6457730D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(7)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45D883-1CBD-72FB-7EEF-A50EF7A9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35502073-DC6D-4BB2-F60A-4F27C77696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5268DB0E-5364-1A8C-03F9-B3E143A34A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r>
              <a:rPr lang="ko-KR" altLang="en-US"/>
              <a:t>훈련 수행</a:t>
            </a:r>
            <a:endParaRPr lang="en-US" altLang="ko-KR"/>
          </a:p>
          <a:p>
            <a:pPr lvl="2"/>
            <a:r>
              <a:rPr lang="ko-KR" altLang="en-US"/>
              <a:t>훈련을 시작하기 전에 코랩에서 </a:t>
            </a:r>
            <a:r>
              <a:rPr lang="en-US" altLang="ko-KR"/>
              <a:t>GPU </a:t>
            </a:r>
            <a:r>
              <a:rPr lang="ko-KR" altLang="en-US"/>
              <a:t>런타임을 사용하고 있다면 앞서 만든 모델을 </a:t>
            </a:r>
            <a:r>
              <a:rPr lang="en-US" altLang="ko-KR"/>
              <a:t>GPU</a:t>
            </a:r>
            <a:r>
              <a:rPr lang="ko-KR" altLang="en-US"/>
              <a:t>에 적재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케라스의 경우 </a:t>
            </a:r>
            <a:r>
              <a:rPr lang="en-US" altLang="ko-KR"/>
              <a:t>GPU</a:t>
            </a:r>
            <a:r>
              <a:rPr lang="ko-KR" altLang="en-US"/>
              <a:t>가 감지되면 자동으로 모델을 </a:t>
            </a:r>
            <a:r>
              <a:rPr lang="en-US" altLang="ko-KR"/>
              <a:t>GPU</a:t>
            </a:r>
            <a:r>
              <a:rPr lang="ko-KR" altLang="en-US"/>
              <a:t>에서 훈련하지만</a:t>
            </a:r>
            <a:r>
              <a:rPr lang="en-US" altLang="ko-KR"/>
              <a:t>, </a:t>
            </a:r>
            <a:r>
              <a:rPr lang="ko-KR" altLang="en-US"/>
              <a:t>파이토치는 명시적으로 </a:t>
            </a:r>
            <a:r>
              <a:rPr lang="en-US" altLang="ko-KR"/>
              <a:t>GPU</a:t>
            </a:r>
            <a:r>
              <a:rPr lang="ko-KR" altLang="en-US"/>
              <a:t>로 </a:t>
            </a:r>
            <a:br>
              <a:rPr lang="en-US" altLang="ko-KR"/>
            </a:br>
            <a:r>
              <a:rPr lang="ko-KR" altLang="en-US"/>
              <a:t>모델을 이동</a:t>
            </a:r>
            <a:endParaRPr lang="en-US" altLang="ko-KR"/>
          </a:p>
          <a:p>
            <a:pPr lvl="2"/>
            <a:r>
              <a:rPr lang="ko-KR" altLang="en-US"/>
              <a:t>일반적으로 다음과 같이 파이토치 디바이스 객체와 </a:t>
            </a:r>
            <a:r>
              <a:rPr lang="en-US" altLang="ko-KR"/>
              <a:t>to( ) </a:t>
            </a:r>
            <a:r>
              <a:rPr lang="ko-KR" altLang="en-US"/>
              <a:t>메서드를 사용해 </a:t>
            </a:r>
            <a:r>
              <a:rPr lang="en-US" altLang="ko-KR"/>
              <a:t>GPU </a:t>
            </a:r>
            <a:r>
              <a:rPr lang="ko-KR" altLang="en-US"/>
              <a:t>사용 여부를 설정</a:t>
            </a:r>
            <a:endParaRPr lang="ko-KR" alt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9E625DB-555C-3790-6801-EA3459F8E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29379"/>
              </p:ext>
            </p:extLst>
          </p:nvPr>
        </p:nvGraphicFramePr>
        <p:xfrm>
          <a:off x="1666875" y="2594928"/>
          <a:ext cx="52359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9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device = torch.device("cuda" if torch.cuda.is_available() else "cpu")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model.to(device)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11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1375" y="2457887"/>
            <a:ext cx="10267121" cy="993592"/>
          </a:xfrm>
        </p:spPr>
        <p:txBody>
          <a:bodyPr/>
          <a:lstStyle/>
          <a:p>
            <a:r>
              <a:rPr lang="ko-Kore-KR" sz="3600" b="1" dirty="0">
                <a:cs typeface="+mj-cs"/>
              </a:rPr>
              <a:t>CHAPTER </a:t>
            </a:r>
            <a:r>
              <a:rPr lang="en-US" altLang="ko-KR" sz="3600" b="1" dirty="0">
                <a:cs typeface="+mj-cs"/>
              </a:rPr>
              <a:t>07 </a:t>
            </a:r>
            <a:r>
              <a:rPr lang="ko-KR" altLang="en-US" sz="3600" b="1" dirty="0"/>
              <a:t>딥러닝을 시작합니다</a:t>
            </a:r>
            <a:endParaRPr lang="ko-KR" altLang="en-US" sz="3600" b="1" dirty="0"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B1F02-B753-4EBF-91A3-A1935EA2589D}"/>
              </a:ext>
            </a:extLst>
          </p:cNvPr>
          <p:cNvSpPr txBox="1"/>
          <p:nvPr/>
        </p:nvSpPr>
        <p:spPr>
          <a:xfrm>
            <a:off x="630465" y="3451479"/>
            <a:ext cx="5071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06436"/>
                </a:solidFill>
              </a:rPr>
              <a:t>패션 럭키백을 판매합니다</a:t>
            </a:r>
            <a:r>
              <a:rPr lang="en-US" altLang="ko-KR" b="1" dirty="0">
                <a:solidFill>
                  <a:srgbClr val="F06436"/>
                </a:solidFill>
              </a:rPr>
              <a:t>!</a:t>
            </a:r>
            <a:endParaRPr lang="ko-KR" altLang="en-US" b="1" dirty="0">
              <a:solidFill>
                <a:srgbClr val="F06436"/>
              </a:solidFill>
            </a:endParaRPr>
          </a:p>
        </p:txBody>
      </p:sp>
      <p:sp>
        <p:nvSpPr>
          <p:cNvPr id="6" name="Google Shape;209;p6">
            <a:extLst>
              <a:ext uri="{FF2B5EF4-FFF2-40B4-BE49-F238E27FC236}">
                <a16:creationId xmlns:a16="http://schemas.microsoft.com/office/drawing/2014/main" id="{73C1655D-EB0C-E7B7-3543-042E54B31846}"/>
              </a:ext>
            </a:extLst>
          </p:cNvPr>
          <p:cNvSpPr txBox="1"/>
          <p:nvPr/>
        </p:nvSpPr>
        <p:spPr>
          <a:xfrm>
            <a:off x="660919" y="3860800"/>
            <a:ext cx="10328031" cy="199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학습목표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딥러닝의 핵심 알고리즘인 인공 신경망을 배웁니다.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대표적인 인공 신경망 라이브러리인 텐서플로와 케라스를 소개합니다.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 신경망 모델의 훈련을 돕는 도구를 익힙니다.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5577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52303-32DF-074D-14CA-1DBBB4E5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F5BFF58-C46A-D308-7C76-F225A3CA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(8)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75F9FC-D6C7-E526-BA61-AF9A936D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C0E8FBF-01D9-D596-9E10-9BDC098D19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A82A1FBC-CE0F-7204-4FA8-79938BEE44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손실 함수와 옵티마이저 준비</a:t>
            </a:r>
            <a:endParaRPr lang="en-US" altLang="ko-KR"/>
          </a:p>
          <a:p>
            <a:pPr lvl="2"/>
            <a:r>
              <a:rPr lang="ko-KR" altLang="en-US"/>
              <a:t>케라스에서는 다중 분류를 위한 크로스 엔트로피 손실 함수로 </a:t>
            </a:r>
            <a:r>
              <a:rPr lang="en-US" altLang="ko-KR"/>
              <a:t>CrossEntropyLoss </a:t>
            </a:r>
            <a:r>
              <a:rPr lang="ko-KR" altLang="en-US"/>
              <a:t>클래스를 제공</a:t>
            </a:r>
            <a:endParaRPr lang="en-US" altLang="ko-KR"/>
          </a:p>
          <a:p>
            <a:pPr lvl="2"/>
            <a:r>
              <a:rPr lang="en-US" altLang="ko-KR"/>
              <a:t>Adam</a:t>
            </a:r>
            <a:r>
              <a:rPr lang="ko-KR" altLang="en-US"/>
              <a:t>을 비롯한 다양한 옵티마이저 클래스는 </a:t>
            </a:r>
            <a:r>
              <a:rPr lang="en-US" altLang="ko-KR"/>
              <a:t>torch.optim </a:t>
            </a:r>
            <a:r>
              <a:rPr lang="ko-KR" altLang="en-US"/>
              <a:t>패키지 아래에 포함</a:t>
            </a:r>
            <a:endParaRPr lang="en-US" altLang="ko-KR"/>
          </a:p>
          <a:p>
            <a:pPr lvl="1"/>
            <a:r>
              <a:rPr lang="ko-KR" altLang="en-US"/>
              <a:t>손실 함수와 옵티마이저 클래스에 대한 객체 만들기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2"/>
            <a:r>
              <a:rPr lang="ko-KR" altLang="en-US"/>
              <a:t>앞서 모델의 마지막 층 다음에 소프트맥스 활성화 함수를 추가하지 않은 이유는 </a:t>
            </a:r>
            <a:r>
              <a:rPr lang="en-US" altLang="ko-KR"/>
              <a:t>CrossEntropyLoss </a:t>
            </a:r>
            <a:r>
              <a:rPr lang="ko-KR" altLang="en-US"/>
              <a:t>클래스에 </a:t>
            </a:r>
            <a:br>
              <a:rPr lang="en-US" altLang="ko-KR"/>
            </a:br>
            <a:r>
              <a:rPr lang="ko-KR" altLang="en-US"/>
              <a:t>소프트맥스 함수가 이미 포함되어 있기 때문임</a:t>
            </a:r>
            <a:endParaRPr lang="en-US" altLang="ko-KR"/>
          </a:p>
          <a:p>
            <a:pPr lvl="2"/>
            <a:r>
              <a:rPr lang="ko-KR" altLang="en-US"/>
              <a:t>파이토치의 </a:t>
            </a:r>
            <a:r>
              <a:rPr lang="en-US" altLang="ko-KR"/>
              <a:t>CrossEntropyLoss </a:t>
            </a:r>
            <a:r>
              <a:rPr lang="ko-KR" altLang="en-US"/>
              <a:t>클래스는 소프트맥스 함수 계산과 크로스 엔트로피 계산을 하나의 연산으로 </a:t>
            </a:r>
            <a:br>
              <a:rPr lang="en-US" altLang="ko-KR"/>
            </a:br>
            <a:r>
              <a:rPr lang="ko-KR" altLang="en-US"/>
              <a:t>합쳐 효율적으로 계산할 수 있도록 설계</a:t>
            </a:r>
            <a:endParaRPr lang="en-US" altLang="ko-KR"/>
          </a:p>
          <a:p>
            <a:pPr lvl="2"/>
            <a:r>
              <a:rPr lang="ko-KR" altLang="en-US"/>
              <a:t>따라서 다중 분류 문제를 다룰 때</a:t>
            </a:r>
            <a:r>
              <a:rPr lang="en-US" altLang="ko-KR"/>
              <a:t>, </a:t>
            </a:r>
            <a:r>
              <a:rPr lang="ko-KR" altLang="en-US"/>
              <a:t>파이토치 모델의 마지막에 소프트맥스 함수를 추가할 필요가 없음</a:t>
            </a:r>
            <a:endParaRPr lang="ko-KR" alt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7CE9E487-276D-48BA-38F4-36B21D553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455294"/>
              </p:ext>
            </p:extLst>
          </p:nvPr>
        </p:nvGraphicFramePr>
        <p:xfrm>
          <a:off x="1666875" y="2361846"/>
          <a:ext cx="523594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59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torch.optim as optim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criterion = nn.CrossEntropyLoss()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optimizer = optim.Adam(model.parameters())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9395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0C4C7-2496-6B70-A202-127B4141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0656AE1-CF3F-8FDA-3B25-58A417A0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(9)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FAF5B76-13DE-8DC6-0FD2-BDC99767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FC97AD6-A2C1-35EF-DEAC-378498D22D9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A085BD1C-EA6E-891C-8D81-74C39C1F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02222"/>
              </p:ext>
            </p:extLst>
          </p:nvPr>
        </p:nvGraphicFramePr>
        <p:xfrm>
          <a:off x="1407780" y="2490835"/>
          <a:ext cx="31651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51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params in model.parameters():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print(params.shape)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BA072D2-CD6A-CCE2-6AD0-4D2ACA5388CC}"/>
              </a:ext>
            </a:extLst>
          </p:cNvPr>
          <p:cNvSpPr/>
          <p:nvPr/>
        </p:nvSpPr>
        <p:spPr>
          <a:xfrm>
            <a:off x="735331" y="1129665"/>
            <a:ext cx="10653394" cy="3412761"/>
          </a:xfrm>
          <a:prstGeom prst="roundRect">
            <a:avLst>
              <a:gd name="adj" fmla="val 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1E318D-5AA0-32CE-DA95-562B61241FCA}"/>
              </a:ext>
            </a:extLst>
          </p:cNvPr>
          <p:cNvGrpSpPr/>
          <p:nvPr/>
        </p:nvGrpSpPr>
        <p:grpSpPr>
          <a:xfrm>
            <a:off x="735331" y="954405"/>
            <a:ext cx="7090856" cy="350520"/>
            <a:chOff x="726196" y="204672"/>
            <a:chExt cx="7090856" cy="35052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C35A367-2D9C-CB2C-7F40-6B432A9DB86D}"/>
                </a:ext>
              </a:extLst>
            </p:cNvPr>
            <p:cNvGrpSpPr/>
            <p:nvPr/>
          </p:nvGrpSpPr>
          <p:grpSpPr>
            <a:xfrm>
              <a:off x="726196" y="204672"/>
              <a:ext cx="7090856" cy="350520"/>
              <a:chOff x="726196" y="204672"/>
              <a:chExt cx="7090856" cy="35052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FC810E3B-733C-89C2-E01B-41EB255E2EE3}"/>
                  </a:ext>
                </a:extLst>
              </p:cNvPr>
              <p:cNvSpPr/>
              <p:nvPr/>
            </p:nvSpPr>
            <p:spPr>
              <a:xfrm>
                <a:off x="726196" y="204672"/>
                <a:ext cx="1577340" cy="350520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ko-KR" altLang="en-US" sz="1400" b="1">
                    <a:solidFill>
                      <a:schemeClr val="bg1"/>
                    </a:solidFill>
                  </a:rPr>
                  <a:t>     여기서 잠깐   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5D5989AF-9DB2-D415-57EB-7E1BB0C892B9}"/>
                  </a:ext>
                </a:extLst>
              </p:cNvPr>
              <p:cNvSpPr/>
              <p:nvPr/>
            </p:nvSpPr>
            <p:spPr>
              <a:xfrm>
                <a:off x="2303535" y="204672"/>
                <a:ext cx="5513517" cy="35052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600"/>
                  </a:spcBef>
                </a:pPr>
                <a:r>
                  <a:rPr lang="en-US" altLang="ko-KR" sz="1600" b="1">
                    <a:solidFill>
                      <a:schemeClr val="tx1"/>
                    </a:solidFill>
                  </a:rPr>
                  <a:t>Adam </a:t>
                </a:r>
                <a:r>
                  <a:rPr lang="ko-KR" altLang="en-US" sz="1600" b="1">
                    <a:solidFill>
                      <a:schemeClr val="tx1"/>
                    </a:solidFill>
                  </a:rPr>
                  <a:t>클래스에 입력으로 전달하는 </a:t>
                </a:r>
                <a:r>
                  <a:rPr lang="en-US" altLang="ko-KR" sz="1600" b="1">
                    <a:solidFill>
                      <a:schemeClr val="tx1"/>
                    </a:solidFill>
                  </a:rPr>
                  <a:t>model.parameters()</a:t>
                </a:r>
                <a:r>
                  <a:rPr lang="ko-KR" altLang="en-US" sz="1600" b="1">
                    <a:solidFill>
                      <a:schemeClr val="tx1"/>
                    </a:solidFill>
                  </a:rPr>
                  <a:t>는</a:t>
                </a:r>
                <a:r>
                  <a:rPr lang="en-US" altLang="ko-KR" sz="1600" b="1">
                    <a:solidFill>
                      <a:schemeClr val="tx1"/>
                    </a:solidFill>
                  </a:rPr>
                  <a:t>?</a:t>
                </a:r>
                <a:endParaRPr lang="ko-KR" altLang="en-US" sz="14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십자형 11">
              <a:extLst>
                <a:ext uri="{FF2B5EF4-FFF2-40B4-BE49-F238E27FC236}">
                  <a16:creationId xmlns:a16="http://schemas.microsoft.com/office/drawing/2014/main" id="{5E5AEF48-F6EA-32C5-CFB7-B6CEAA46E876}"/>
                </a:ext>
              </a:extLst>
            </p:cNvPr>
            <p:cNvSpPr/>
            <p:nvPr/>
          </p:nvSpPr>
          <p:spPr>
            <a:xfrm>
              <a:off x="907114" y="307932"/>
              <a:ext cx="144000" cy="144000"/>
            </a:xfrm>
            <a:prstGeom prst="plus">
              <a:avLst>
                <a:gd name="adj" fmla="val 3409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</a:pPr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31D91B6-3D65-DF2A-6522-408D63C04856}"/>
              </a:ext>
            </a:extLst>
          </p:cNvPr>
          <p:cNvSpPr txBox="1"/>
          <p:nvPr/>
        </p:nvSpPr>
        <p:spPr>
          <a:xfrm>
            <a:off x="1232367" y="1392245"/>
            <a:ext cx="102243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>
                <a:latin typeface="YDVYGOStd12"/>
              </a:rPr>
              <a:t>옵티마이저를 만들 때 훈련 과정에서 최적화시킬 파이토치 텐서를 전달해야 함</a:t>
            </a:r>
            <a:endParaRPr lang="en-US" altLang="ko-KR" sz="1800" b="0" i="0" u="none" strike="noStrike" baseline="0">
              <a:latin typeface="YDVYGOStd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>
                <a:latin typeface="YDVYGOStd12"/>
              </a:rPr>
              <a:t>모델 객체의 </a:t>
            </a:r>
            <a:r>
              <a:rPr lang="en-US" altLang="ko-KR" sz="1800" b="0" i="0" u="none" strike="noStrike" baseline="0">
                <a:latin typeface="HelveticaNeue-Light"/>
              </a:rPr>
              <a:t>parameters</a:t>
            </a:r>
            <a:r>
              <a:rPr lang="en-US" altLang="ko-KR" sz="1800" b="0" i="0" u="none" strike="noStrike" baseline="0">
                <a:latin typeface="YDVYGOStd12"/>
              </a:rPr>
              <a:t>( ) </a:t>
            </a:r>
            <a:r>
              <a:rPr lang="ko-KR" altLang="en-US" sz="1800" b="0" i="0" u="none" strike="noStrike" baseline="0">
                <a:latin typeface="YDVYGOStd12"/>
              </a:rPr>
              <a:t>메서드를 호출하면 훈련 가능한 모든 모델 파라미터를 전달</a:t>
            </a:r>
            <a:endParaRPr lang="en-US" altLang="ko-KR" sz="1800" b="0" i="0" u="none" strike="noStrike" baseline="0">
              <a:latin typeface="YDVYGOStd1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baseline="0">
                <a:latin typeface="YDVYGOStd12"/>
              </a:rPr>
              <a:t>이 메서드는 제너레이터 객체를 반환하기 때문에 다음처럼 </a:t>
            </a:r>
            <a:r>
              <a:rPr lang="en-US" altLang="ko-KR" sz="1800" b="0" i="0" u="none" strike="noStrike" baseline="0">
                <a:latin typeface="HelveticaNeue-Light"/>
              </a:rPr>
              <a:t>for </a:t>
            </a:r>
            <a:r>
              <a:rPr lang="ko-KR" altLang="en-US" sz="1800" b="0" i="0" u="none" strike="noStrike" baseline="0">
                <a:latin typeface="YDVYGOStd12"/>
              </a:rPr>
              <a:t>문으로 모델 파라미터 목록을 확인</a:t>
            </a:r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296C18-5B4B-2D28-1096-F6922559CA3B}"/>
              </a:ext>
            </a:extLst>
          </p:cNvPr>
          <p:cNvCxnSpPr/>
          <p:nvPr/>
        </p:nvCxnSpPr>
        <p:spPr>
          <a:xfrm>
            <a:off x="4679576" y="270739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BD67107-DF68-A8DF-F4C5-20209CB2EEB0}"/>
              </a:ext>
            </a:extLst>
          </p:cNvPr>
          <p:cNvSpPr txBox="1"/>
          <p:nvPr/>
        </p:nvSpPr>
        <p:spPr>
          <a:xfrm>
            <a:off x="5621527" y="2425477"/>
            <a:ext cx="28590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torch.Size([100, 784])</a:t>
            </a:r>
          </a:p>
          <a:p>
            <a:r>
              <a:rPr lang="en-US" altLang="ko-KR"/>
              <a:t>torch.Size([100])</a:t>
            </a:r>
          </a:p>
          <a:p>
            <a:r>
              <a:rPr lang="en-US" altLang="ko-KR"/>
              <a:t>torch.Size([10, 100])</a:t>
            </a:r>
          </a:p>
          <a:p>
            <a:r>
              <a:rPr lang="en-US" altLang="ko-KR"/>
              <a:t>torch.Size([10])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5AA832-C8F4-D556-8C5D-68C300699111}"/>
              </a:ext>
            </a:extLst>
          </p:cNvPr>
          <p:cNvSpPr txBox="1"/>
          <p:nvPr/>
        </p:nvSpPr>
        <p:spPr>
          <a:xfrm>
            <a:off x="1524000" y="4101929"/>
            <a:ext cx="9461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위에서부터 순서대로 첫 번째 </a:t>
            </a:r>
            <a:r>
              <a:rPr lang="en-US" altLang="ko-KR"/>
              <a:t>Linear </a:t>
            </a:r>
            <a:r>
              <a:rPr lang="ko-KR" altLang="en-US"/>
              <a:t>층의 가중치와 절편</a:t>
            </a:r>
            <a:r>
              <a:rPr lang="en-US" altLang="ko-KR"/>
              <a:t>, </a:t>
            </a:r>
            <a:r>
              <a:rPr lang="ko-KR" altLang="en-US"/>
              <a:t>두 번째 </a:t>
            </a:r>
            <a:r>
              <a:rPr lang="en-US" altLang="ko-KR"/>
              <a:t>Linear </a:t>
            </a:r>
            <a:r>
              <a:rPr lang="ko-KR" altLang="en-US"/>
              <a:t>층의 가중치와 절편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8EA6917-DE47-7883-8538-1A89BE99BAD1}"/>
              </a:ext>
            </a:extLst>
          </p:cNvPr>
          <p:cNvCxnSpPr/>
          <p:nvPr/>
        </p:nvCxnSpPr>
        <p:spPr>
          <a:xfrm>
            <a:off x="1060249" y="3976165"/>
            <a:ext cx="10055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5366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E4FAD-9BCA-E54B-EF81-AFCFDA55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AFA3090-A88C-1135-3D5B-D3CA86E8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(10)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271F25-0CF4-B24A-8A21-876758BB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1DD8706F-26EB-C43E-C315-2178BBCB6F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55E4357D-CDCD-E16E-A2B1-E0F5702A42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파이토치에는 케라스와 같은 </a:t>
            </a:r>
            <a:r>
              <a:rPr lang="en-US" altLang="ko-KR"/>
              <a:t>fit ( ) </a:t>
            </a:r>
            <a:r>
              <a:rPr lang="ko-KR" altLang="en-US"/>
              <a:t>메서드가 없음</a:t>
            </a:r>
            <a:endParaRPr lang="en-US" altLang="ko-KR"/>
          </a:p>
          <a:p>
            <a:pPr lvl="2"/>
            <a:r>
              <a:rPr lang="ko-KR" altLang="en-US"/>
              <a:t>에포크와 배치 경사 하강법을 위한 </a:t>
            </a:r>
            <a:r>
              <a:rPr lang="en-US" altLang="ko-KR"/>
              <a:t>for </a:t>
            </a:r>
            <a:r>
              <a:rPr lang="ko-KR" altLang="en-US"/>
              <a:t>문을 직접 구현</a:t>
            </a:r>
            <a:endParaRPr lang="ko-KR" alt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BAA1024B-E181-0662-0024-9FC79C413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67615"/>
              </p:ext>
            </p:extLst>
          </p:nvPr>
        </p:nvGraphicFramePr>
        <p:xfrm>
          <a:off x="1666875" y="1638300"/>
          <a:ext cx="355954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9549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에포크 반복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에포크 손실 초기화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for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배치 반복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배치 입력과 타깃 준비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옵티마이저 그레디언트 초기화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모델에 입력 전달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모델 출력과 타깃으로 손실 계산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손실 역전파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손실 파라미터 업데이트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에포크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손실 기혹</a:t>
                      </a:r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      에포크 손실 출력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5FB442-B3A9-743A-BA8C-021FFE59F1F3}"/>
              </a:ext>
            </a:extLst>
          </p:cNvPr>
          <p:cNvSpPr txBox="1"/>
          <p:nvPr/>
        </p:nvSpPr>
        <p:spPr>
          <a:xfrm>
            <a:off x="5401235" y="1638300"/>
            <a:ext cx="6303401" cy="41857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두 개의 </a:t>
            </a:r>
            <a:r>
              <a:rPr lang="en-US" altLang="ko-KR" sz="1400">
                <a:latin typeface="+mn-ea"/>
              </a:rPr>
              <a:t>for </a:t>
            </a:r>
            <a:r>
              <a:rPr lang="ko-KR" altLang="en-US" sz="1400">
                <a:latin typeface="+mn-ea"/>
              </a:rPr>
              <a:t>문을 중첩하여 에포크와 미니 배치를 반복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여기에서는 본문에서와 동일하게 에포크 횟수를 </a:t>
            </a:r>
            <a:r>
              <a:rPr lang="en-US" altLang="ko-KR" sz="1400">
                <a:latin typeface="+mn-ea"/>
              </a:rPr>
              <a:t>5</a:t>
            </a:r>
            <a:r>
              <a:rPr lang="ko-KR" altLang="en-US" sz="1400">
                <a:latin typeface="+mn-ea"/>
              </a:rPr>
              <a:t>로 지정하고</a:t>
            </a:r>
            <a:r>
              <a:rPr lang="en-US" altLang="ko-KR" sz="1400">
                <a:latin typeface="+mn-ea"/>
              </a:rPr>
              <a:t>, 32</a:t>
            </a:r>
            <a:r>
              <a:rPr lang="ko-KR" altLang="en-US" sz="1400">
                <a:latin typeface="+mn-ea"/>
              </a:rPr>
              <a:t>개의 샘플을 하나의 배치로 사용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훈련 세트의 샘플 개수가 </a:t>
            </a:r>
            <a:r>
              <a:rPr lang="en-US" altLang="ko-KR" sz="1400">
                <a:latin typeface="+mn-ea"/>
              </a:rPr>
              <a:t>48,000</a:t>
            </a:r>
            <a:r>
              <a:rPr lang="ko-KR" altLang="en-US" sz="1400">
                <a:latin typeface="+mn-ea"/>
              </a:rPr>
              <a:t>개이므로 각 에포크에서 </a:t>
            </a:r>
            <a:r>
              <a:rPr lang="en-US" altLang="ko-KR" sz="1400">
                <a:latin typeface="+mn-ea"/>
              </a:rPr>
              <a:t>1,500</a:t>
            </a:r>
            <a:r>
              <a:rPr lang="ko-KR" altLang="en-US" sz="1400">
                <a:latin typeface="+mn-ea"/>
              </a:rPr>
              <a:t>번이 반복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에포크마다 배치를 반복하기 전에 훈련 손실을 기록할 변수를 초기화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배치 반복이 모두 끝난 후 마지막에 훈련 손실을 출력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배치 반복 루프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전체 훈련 세트 중에서 </a:t>
            </a:r>
            <a:r>
              <a:rPr lang="en-US" altLang="ko-KR" sz="1400">
                <a:latin typeface="+mn-ea"/>
              </a:rPr>
              <a:t>32</a:t>
            </a:r>
            <a:r>
              <a:rPr lang="ko-KR" altLang="en-US" sz="1400">
                <a:latin typeface="+mn-ea"/>
              </a:rPr>
              <a:t>개씩 선택해 배치 입력과 타깃을 준비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옵티마이저의 그레이디언트를 초기화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준비한 배치를 모델에 전달하여 출력을 생성</a:t>
            </a:r>
            <a:endParaRPr lang="en-US" altLang="ko-KR" sz="1400">
              <a:latin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정방향 계산</a:t>
            </a:r>
            <a:r>
              <a:rPr lang="en-US" altLang="ko-KR" sz="1400">
                <a:latin typeface="+mn-ea"/>
              </a:rPr>
              <a:t>(forward pass) </a:t>
            </a:r>
            <a:r>
              <a:rPr lang="ko-KR" altLang="en-US" sz="1400">
                <a:latin typeface="+mn-ea"/>
              </a:rPr>
              <a:t>또는 순전파</a:t>
            </a:r>
            <a:r>
              <a:rPr lang="en-US" altLang="ko-KR" sz="1400">
                <a:latin typeface="+mn-ea"/>
              </a:rPr>
              <a:t>(forward propagation)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모델이 계산한 출력과 타깃을 손실 함수에 전달하여 손실을 계산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손실을 모델의 출력층에서부터 입력층 방향으로 거꾸로 전달하여 각 층의 모델 파라미터에 대한 그레이디언트를 계산 </a:t>
            </a:r>
            <a:r>
              <a:rPr lang="en-US" altLang="ko-KR" sz="1400">
                <a:latin typeface="+mn-ea"/>
              </a:rPr>
              <a:t>-</a:t>
            </a:r>
            <a:r>
              <a:rPr lang="ko-KR" altLang="en-US" sz="1400">
                <a:latin typeface="+mn-ea"/>
              </a:rPr>
              <a:t> 역전파</a:t>
            </a:r>
            <a:r>
              <a:rPr lang="en-US" altLang="ko-KR" sz="1400">
                <a:latin typeface="+mn-ea"/>
              </a:rPr>
              <a:t>(backpropagation)</a:t>
            </a:r>
            <a:r>
              <a:rPr lang="ko-KR" altLang="en-US" sz="1400">
                <a:latin typeface="+mn-ea"/>
              </a:rPr>
              <a:t> </a:t>
            </a:r>
            <a:endParaRPr lang="en-US" altLang="ko-KR" sz="1400">
              <a:latin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옵티마이저 객체는 계산된 그레이디언트를 사용해 손실 함수가 감소되는 방향으로 모델 파라미터를 업데이트</a:t>
            </a:r>
            <a:endParaRPr lang="en-US" altLang="ko-KR" sz="140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마지막으로 손실값을 기록하고 </a:t>
            </a:r>
            <a:r>
              <a:rPr lang="en-US" altLang="ko-KR" sz="1400">
                <a:latin typeface="+mn-ea"/>
              </a:rPr>
              <a:t>for </a:t>
            </a:r>
            <a:r>
              <a:rPr lang="ko-KR" altLang="en-US" sz="1400">
                <a:latin typeface="+mn-ea"/>
              </a:rPr>
              <a:t>반복문을 종료</a:t>
            </a:r>
          </a:p>
        </p:txBody>
      </p:sp>
    </p:spTree>
    <p:extLst>
      <p:ext uri="{BB962C8B-B14F-4D97-AF65-F5344CB8AC3E}">
        <p14:creationId xmlns:p14="http://schemas.microsoft.com/office/powerpoint/2010/main" val="4261729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D59E-8503-898B-5D81-58617044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C203950-C8E9-44C7-D4B5-FBAAEE4B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(11)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E41C75-E02E-3867-061B-ECE59669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601A92F6-A546-2632-6417-A11A1B3F57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5C71969B-1808-C736-D0DE-331FD1F3F6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예제 코드와 출력 결과</a:t>
            </a:r>
            <a:endParaRPr lang="ko-KR" altLang="en-US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BA0899A6-C5A0-1D3B-7C15-69D4CFDFC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75805"/>
              </p:ext>
            </p:extLst>
          </p:nvPr>
        </p:nvGraphicFramePr>
        <p:xfrm>
          <a:off x="1524000" y="1222418"/>
          <a:ext cx="475129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epochs = 5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batches = int(len(train_scaled)/32)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epoch in range(epochs):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model.train()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train_loss = 0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for i in range(batches):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inputs = train_scaled[i*32:(i+1)*32].to(device)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targets = train_target[i*32:(i+1)*32].to(device)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optimizer.zero_grad()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outputs = model(inputs)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loss = criterion(outputs, targets)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loss.backward()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optimizer.step()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train_loss += loss.item()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에포크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:{epoch + 1}, 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손실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:{train_loss/batches:.4f}")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97D412-C60D-E90B-F4E8-7B06D08138D0}"/>
              </a:ext>
            </a:extLst>
          </p:cNvPr>
          <p:cNvSpPr txBox="1"/>
          <p:nvPr/>
        </p:nvSpPr>
        <p:spPr>
          <a:xfrm>
            <a:off x="6974541" y="1995795"/>
            <a:ext cx="30095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에포크</a:t>
            </a:r>
            <a:r>
              <a:rPr lang="en-US" altLang="ko-KR"/>
              <a:t>:1, </a:t>
            </a:r>
            <a:r>
              <a:rPr lang="ko-KR" altLang="en-US"/>
              <a:t>손실</a:t>
            </a:r>
            <a:r>
              <a:rPr lang="en-US" altLang="ko-KR"/>
              <a:t>:0.5428</a:t>
            </a:r>
          </a:p>
          <a:p>
            <a:r>
              <a:rPr lang="ko-KR" altLang="en-US"/>
              <a:t>에포크</a:t>
            </a:r>
            <a:r>
              <a:rPr lang="en-US" altLang="ko-KR"/>
              <a:t>:2, </a:t>
            </a:r>
            <a:r>
              <a:rPr lang="ko-KR" altLang="en-US"/>
              <a:t>손실</a:t>
            </a:r>
            <a:r>
              <a:rPr lang="en-US" altLang="ko-KR"/>
              <a:t>:0.4004</a:t>
            </a:r>
          </a:p>
          <a:p>
            <a:r>
              <a:rPr lang="ko-KR" altLang="en-US"/>
              <a:t>에포크</a:t>
            </a:r>
            <a:r>
              <a:rPr lang="en-US" altLang="ko-KR"/>
              <a:t>:3, </a:t>
            </a:r>
            <a:r>
              <a:rPr lang="ko-KR" altLang="en-US"/>
              <a:t>손실</a:t>
            </a:r>
            <a:r>
              <a:rPr lang="en-US" altLang="ko-KR"/>
              <a:t>:0.3594</a:t>
            </a:r>
          </a:p>
          <a:p>
            <a:r>
              <a:rPr lang="ko-KR" altLang="en-US"/>
              <a:t>에포크</a:t>
            </a:r>
            <a:r>
              <a:rPr lang="en-US" altLang="ko-KR"/>
              <a:t>:4, </a:t>
            </a:r>
            <a:r>
              <a:rPr lang="ko-KR" altLang="en-US"/>
              <a:t>손실</a:t>
            </a:r>
            <a:r>
              <a:rPr lang="en-US" altLang="ko-KR"/>
              <a:t>:0.3320</a:t>
            </a:r>
          </a:p>
          <a:p>
            <a:r>
              <a:rPr lang="ko-KR" altLang="en-US"/>
              <a:t>에포크</a:t>
            </a:r>
            <a:r>
              <a:rPr lang="en-US" altLang="ko-KR"/>
              <a:t>:5, </a:t>
            </a:r>
            <a:r>
              <a:rPr lang="ko-KR" altLang="en-US"/>
              <a:t>손실</a:t>
            </a:r>
            <a:r>
              <a:rPr lang="en-US" altLang="ko-KR"/>
              <a:t>:0.3119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9EEDAC7-F407-3948-3E81-DD75D0A60D60}"/>
              </a:ext>
            </a:extLst>
          </p:cNvPr>
          <p:cNvCxnSpPr/>
          <p:nvPr/>
        </p:nvCxnSpPr>
        <p:spPr>
          <a:xfrm>
            <a:off x="6499412" y="2653554"/>
            <a:ext cx="26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9870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34C53-CD77-84D2-95F5-1444C3DF2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E4E6165-F923-FABF-EE90-5D3BB674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(12)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C81DC3-C0AE-55A8-6E8C-83005D74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F281605E-45ED-6284-33AE-76E709B81B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81C0C23A-67CA-2D49-9730-AC61DF26D8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r>
              <a:rPr lang="ko-KR" altLang="en-US"/>
              <a:t>모델의 성능 평가</a:t>
            </a:r>
            <a:endParaRPr lang="en-US" altLang="ko-KR"/>
          </a:p>
          <a:p>
            <a:pPr lvl="2"/>
            <a:r>
              <a:rPr lang="en-US" altLang="ko-KR"/>
              <a:t>model.train ( )</a:t>
            </a:r>
            <a:r>
              <a:rPr lang="ko-KR" altLang="en-US"/>
              <a:t>과 유사하게 평가할 때는 </a:t>
            </a:r>
            <a:r>
              <a:rPr lang="en-US" altLang="ko-KR"/>
              <a:t>model.eval ( ) </a:t>
            </a:r>
            <a:r>
              <a:rPr lang="ko-KR" altLang="en-US"/>
              <a:t>메서드를 호출하여 모델을 평가함을 알림</a:t>
            </a:r>
            <a:endParaRPr lang="en-US" altLang="ko-KR"/>
          </a:p>
          <a:p>
            <a:pPr lvl="2"/>
            <a:r>
              <a:rPr lang="ko-KR" altLang="en-US"/>
              <a:t>그다음 파이썬 </a:t>
            </a:r>
            <a:r>
              <a:rPr lang="en-US" altLang="ko-KR"/>
              <a:t>with </a:t>
            </a:r>
            <a:r>
              <a:rPr lang="ko-KR" altLang="en-US"/>
              <a:t>문으로 </a:t>
            </a:r>
            <a:r>
              <a:rPr lang="en-US" altLang="ko-KR"/>
              <a:t>torch.no_grad( )</a:t>
            </a:r>
            <a:r>
              <a:rPr lang="ko-KR" altLang="en-US"/>
              <a:t>를 호출하여 그레이디언트 계산을 하지 않는다고 알림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이를 사용하면 메모리와 계산량이 줄어 들기 때문에 모델을 훈련하지 않는 경우에는 꼭 호출</a:t>
            </a:r>
            <a:endParaRPr lang="en-US" altLang="ko-KR"/>
          </a:p>
          <a:p>
            <a:pPr lvl="2"/>
            <a:r>
              <a:rPr lang="en-US" altLang="ko-KR"/>
              <a:t>with </a:t>
            </a:r>
            <a:r>
              <a:rPr lang="ko-KR" altLang="en-US"/>
              <a:t>문 블록 안에서 검증 세트와 타깃을 </a:t>
            </a:r>
            <a:r>
              <a:rPr lang="en-US" altLang="ko-KR"/>
              <a:t>GPU</a:t>
            </a:r>
            <a:r>
              <a:rPr lang="ko-KR" altLang="en-US"/>
              <a:t>에 적재하고</a:t>
            </a:r>
            <a:r>
              <a:rPr lang="en-US" altLang="ko-KR"/>
              <a:t>, </a:t>
            </a:r>
            <a:r>
              <a:rPr lang="ko-KR" altLang="en-US"/>
              <a:t>모델의 출력을 계산해 타깃과 비교</a:t>
            </a:r>
            <a:endParaRPr lang="en-US" altLang="ko-KR"/>
          </a:p>
          <a:p>
            <a:pPr lvl="2"/>
            <a:r>
              <a:rPr lang="en-US" altLang="ko-KR"/>
              <a:t>outputs</a:t>
            </a:r>
            <a:r>
              <a:rPr lang="ko-KR" altLang="en-US"/>
              <a:t>는 검증 세트의 샘플 </a:t>
            </a:r>
            <a:r>
              <a:rPr lang="en-US" altLang="ko-KR"/>
              <a:t>12,000</a:t>
            </a:r>
            <a:r>
              <a:rPr lang="ko-KR" altLang="en-US"/>
              <a:t>개에 대해 타깃 클래스마다 출력한 값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따라서 이 텐서의 크기는 </a:t>
            </a:r>
            <a:r>
              <a:rPr lang="en-US" altLang="ko-KR"/>
              <a:t>(12000, 10)</a:t>
            </a:r>
          </a:p>
          <a:p>
            <a:pPr lvl="2"/>
            <a:r>
              <a:rPr lang="ko-KR" altLang="en-US"/>
              <a:t>예측 클래스 </a:t>
            </a:r>
            <a:r>
              <a:rPr lang="en-US" altLang="ko-KR"/>
              <a:t>- </a:t>
            </a:r>
            <a:r>
              <a:rPr lang="ko-KR" altLang="en-US"/>
              <a:t>각 샘플마다 가장 큰 값의 인덱스를 추출</a:t>
            </a:r>
            <a:br>
              <a:rPr lang="en-US" altLang="ko-KR"/>
            </a:br>
            <a:r>
              <a:rPr lang="en-US" altLang="ko-KR"/>
              <a:t>- torch.argmax( ) </a:t>
            </a:r>
            <a:r>
              <a:rPr lang="ko-KR" altLang="en-US"/>
              <a:t>함수를 사용해 두 번째 축을 따라 가장 큰 값의 인덱스를 </a:t>
            </a:r>
            <a:r>
              <a:rPr lang="en-US" altLang="ko-KR"/>
              <a:t>predicts</a:t>
            </a:r>
            <a:r>
              <a:rPr lang="ko-KR" altLang="en-US"/>
              <a:t>에 저장</a:t>
            </a:r>
            <a:endParaRPr lang="en-US" altLang="ko-KR"/>
          </a:p>
          <a:p>
            <a:pPr lvl="2"/>
            <a:r>
              <a:rPr lang="en-US" altLang="ko-KR"/>
              <a:t>predicts</a:t>
            </a:r>
            <a:r>
              <a:rPr lang="ko-KR" altLang="en-US"/>
              <a:t>와 </a:t>
            </a:r>
            <a:r>
              <a:rPr lang="en-US" altLang="ko-KR"/>
              <a:t>val_target</a:t>
            </a:r>
            <a:r>
              <a:rPr lang="ko-KR" altLang="en-US"/>
              <a:t>을 비교하여 올바르게 예측한 개수를 헤아려 </a:t>
            </a:r>
            <a:r>
              <a:rPr lang="en-US" altLang="ko-KR"/>
              <a:t>corrects </a:t>
            </a:r>
            <a:r>
              <a:rPr lang="ko-KR" altLang="en-US"/>
              <a:t>변수에 저장</a:t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이 값을 검증 세트의 샘플 개수로 나누면 검증 정확도가 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29510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6AB2A-A697-0B5A-96F2-DE48C69A2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C898191-11FB-5C17-34F2-8B693FDF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/>
              <a:t>7-2</a:t>
            </a:r>
            <a:r>
              <a:rPr lang="ko-KR" altLang="en-US"/>
              <a:t> 파이토치 버전 살펴보기</a:t>
            </a:r>
            <a:r>
              <a:rPr lang="en-US" altLang="ko-KR"/>
              <a:t>(13)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600005-F2DB-0A70-2AE0-5664F351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7AD6CC90-D3D5-27B6-33C1-D3A9A0267F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35885F5-A789-564C-74E5-8F2E6A5058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363" y="814388"/>
            <a:ext cx="11390872" cy="5317471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모델의 성능 평가 코드와 출력 결과</a:t>
            </a:r>
            <a:endParaRPr lang="en-US" altLang="ko-KR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89B36306-31B0-E769-91E6-0FD7CCE1A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537899"/>
              </p:ext>
            </p:extLst>
          </p:nvPr>
        </p:nvGraphicFramePr>
        <p:xfrm>
          <a:off x="1666875" y="1303101"/>
          <a:ext cx="475129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12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with torch.no_grad():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val_scaled = val_scaled.to(device)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val_target = val_target.to(device)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outputs = model(val_scaled)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predicts = torch.argmax(outputs, 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corrects = (predicts == val_target).sum().item()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accuracy = corrects / len(val_target)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print(f"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검증 정확도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: {accuracy:.4f}")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D7C3A56-49E6-D703-8014-4A4F702EAA1E}"/>
              </a:ext>
            </a:extLst>
          </p:cNvPr>
          <p:cNvSpPr txBox="1"/>
          <p:nvPr/>
        </p:nvSpPr>
        <p:spPr>
          <a:xfrm>
            <a:off x="7395919" y="2230955"/>
            <a:ext cx="3009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검증 정확도</a:t>
            </a:r>
            <a:r>
              <a:rPr lang="en-US" altLang="ko-KR"/>
              <a:t>: 0.8719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4638FBC-A103-59E8-23EF-5126EA8352B6}"/>
              </a:ext>
            </a:extLst>
          </p:cNvPr>
          <p:cNvCxnSpPr/>
          <p:nvPr/>
        </p:nvCxnSpPr>
        <p:spPr>
          <a:xfrm>
            <a:off x="6644248" y="2415621"/>
            <a:ext cx="268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010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en-US" altLang="ko-KR"/>
              <a:t>7-2</a:t>
            </a:r>
            <a:r>
              <a:rPr lang="ko-KR" altLang="en-US"/>
              <a:t>에서 </a:t>
            </a:r>
            <a:r>
              <a:rPr lang="en-US" altLang="ko-KR" dirty="0"/>
              <a:t>fit ( ) </a:t>
            </a:r>
            <a:r>
              <a:rPr lang="ko-KR" altLang="en-US" dirty="0"/>
              <a:t>메서드로 모델을 훈련하면 에포크 횟수</a:t>
            </a:r>
            <a:r>
              <a:rPr lang="en-US" altLang="ko-KR" dirty="0"/>
              <a:t>, </a:t>
            </a:r>
            <a:r>
              <a:rPr lang="ko-KR" altLang="en-US" dirty="0"/>
              <a:t>손실</a:t>
            </a:r>
            <a:r>
              <a:rPr lang="en-US" altLang="ko-KR" dirty="0"/>
              <a:t>, </a:t>
            </a:r>
            <a:r>
              <a:rPr lang="ko-KR" altLang="en-US" dirty="0"/>
              <a:t>정확도 등 훈련 과정이 </a:t>
            </a:r>
            <a:r>
              <a:rPr lang="ko-KR" altLang="en-US"/>
              <a:t>상세하게 출력됨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출력의 마지막에 다음과 같은 메시지를 포함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케라스의 </a:t>
            </a:r>
            <a:r>
              <a:rPr lang="en-US" altLang="ko-KR" dirty="0"/>
              <a:t>fit ( ) </a:t>
            </a:r>
            <a:r>
              <a:rPr lang="ko-KR" altLang="en-US" dirty="0"/>
              <a:t>메서드는 </a:t>
            </a:r>
            <a:r>
              <a:rPr lang="en-US" altLang="ko-KR" dirty="0"/>
              <a:t>History </a:t>
            </a:r>
            <a:r>
              <a:rPr lang="ko-KR" altLang="en-US" dirty="0"/>
              <a:t>클래스 객체를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Hisotry</a:t>
            </a:r>
            <a:r>
              <a:rPr lang="en-US" altLang="ko-KR" dirty="0"/>
              <a:t> </a:t>
            </a:r>
            <a:r>
              <a:rPr lang="ko-KR" altLang="en-US" dirty="0"/>
              <a:t>객체에는 훈련 과정에서 계산한 지표</a:t>
            </a:r>
            <a:r>
              <a:rPr lang="en-US" altLang="ko-KR" dirty="0"/>
              <a:t>, </a:t>
            </a:r>
            <a:r>
              <a:rPr lang="ko-KR" altLang="en-US" dirty="0"/>
              <a:t>즉 손실과 정확도 값이 저장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 값을 사용하면 그래프를 그릴 수 있음</a:t>
            </a:r>
            <a:endParaRPr lang="en-US" altLang="ko-KR" dirty="0"/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데이터셋을 적재하고 훈련 세트와 검증 세트로 나누기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5ABF119-EBBF-4B0B-960C-BDA646C9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56562"/>
              </p:ext>
            </p:extLst>
          </p:nvPr>
        </p:nvGraphicFramePr>
        <p:xfrm>
          <a:off x="1666875" y="1905000"/>
          <a:ext cx="627697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9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&lt;keras.src.callbacks.history.History at 0x7956692ffdc0&gt;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3DE03B-71B4-4D40-92F5-DE18F6B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825757"/>
              </p:ext>
            </p:extLst>
          </p:nvPr>
        </p:nvGraphicFramePr>
        <p:xfrm>
          <a:off x="1666874" y="3556000"/>
          <a:ext cx="627697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9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tensorflow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keras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from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sklearn.model_selection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import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), 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test_input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=\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keras.datasets.fashion_mnist.load_data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train_input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/ 255.0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train_test_split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test_size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=0.2,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random_state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=42)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269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en-US" altLang="ko-KR" dirty="0"/>
              <a:t>if </a:t>
            </a:r>
            <a:r>
              <a:rPr lang="ko-KR" altLang="en-US" dirty="0"/>
              <a:t>구문으로 </a:t>
            </a:r>
            <a:r>
              <a:rPr lang="en-US" altLang="ko-KR" dirty="0" err="1"/>
              <a:t>model_fn</a:t>
            </a:r>
            <a:r>
              <a:rPr lang="en-US" altLang="ko-KR" dirty="0"/>
              <a:t> ( ) </a:t>
            </a:r>
            <a:r>
              <a:rPr lang="ko-KR" altLang="en-US" dirty="0"/>
              <a:t>함수에 </a:t>
            </a:r>
            <a:r>
              <a:rPr lang="en-US" altLang="ko-KR" dirty="0"/>
              <a:t>(</a:t>
            </a:r>
            <a:r>
              <a:rPr lang="en-US" altLang="ko-KR" dirty="0" err="1"/>
              <a:t>a_layer</a:t>
            </a:r>
            <a:r>
              <a:rPr lang="en-US" altLang="ko-KR" dirty="0"/>
              <a:t> </a:t>
            </a:r>
            <a:r>
              <a:rPr lang="ko-KR" altLang="en-US" dirty="0"/>
              <a:t>매개변수로</a:t>
            </a:r>
            <a:r>
              <a:rPr lang="en-US" altLang="ko-KR" dirty="0"/>
              <a:t>) </a:t>
            </a:r>
            <a:r>
              <a:rPr lang="ko-KR" altLang="en-US" dirty="0"/>
              <a:t>케라스 층을 추가하면 은닉층 뒤에 또 하나의 층을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43DE03B-71B4-4D40-92F5-DE18F6B2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05294"/>
              </p:ext>
            </p:extLst>
          </p:nvPr>
        </p:nvGraphicFramePr>
        <p:xfrm>
          <a:off x="1666875" y="1878819"/>
          <a:ext cx="627697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97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def model_fn(a_layer=None):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 = keras.Sequential()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model.add(keras.layers.Input(shape=(28,28)))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model.add(keras.layers.Flatten())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model.add(keras.layers.Dense(100, activation='relu’))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if a_layer: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model.add(a_layer)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model.add(keras.layers.Dense(10, activation='softmax’))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return model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2718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08C37-9220-685C-1B24-4D41C96F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AA054C8B-CA64-A603-B859-388D63A3C7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en-US" altLang="ko-KR"/>
              <a:t>a</a:t>
            </a:r>
            <a:r>
              <a:rPr lang="en-US" altLang="ko-KR" dirty="0" err="1"/>
              <a:t>_layer</a:t>
            </a:r>
            <a:r>
              <a:rPr lang="en-US" altLang="ko-KR" dirty="0"/>
              <a:t> </a:t>
            </a:r>
            <a:r>
              <a:rPr lang="ko-KR" altLang="en-US" dirty="0"/>
              <a:t>매개변수로 층을 추가하지 않고 단순하게 </a:t>
            </a:r>
            <a:r>
              <a:rPr lang="en-US" altLang="ko-KR" dirty="0" err="1"/>
              <a:t>model_fn</a:t>
            </a:r>
            <a:r>
              <a:rPr lang="en-US" altLang="ko-KR" dirty="0"/>
              <a:t> ( ) </a:t>
            </a:r>
            <a:r>
              <a:rPr lang="ko-KR" altLang="en-US" dirty="0"/>
              <a:t>함수를 호출하고 모델 구조를 출력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이전 절과 동일한 모델이라는 것을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731DBC-49D9-2D92-B699-68AD717F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3DF51D89-6FC5-1B69-6A16-34E8822CC53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B40E58-D32A-D07C-C802-658D8FB2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(3)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D60DDD-D547-A4D8-BA07-E0D12F38B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81104"/>
              </p:ext>
            </p:extLst>
          </p:nvPr>
        </p:nvGraphicFramePr>
        <p:xfrm>
          <a:off x="1666875" y="2005820"/>
          <a:ext cx="32353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model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model_fn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model.summary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648144-7896-34D4-D984-4DE253595F48}"/>
              </a:ext>
            </a:extLst>
          </p:cNvPr>
          <p:cNvCxnSpPr/>
          <p:nvPr/>
        </p:nvCxnSpPr>
        <p:spPr>
          <a:xfrm>
            <a:off x="5112124" y="2256865"/>
            <a:ext cx="368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2C6942E-4B2D-3CD6-0334-7425B7E6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5" y="2629622"/>
            <a:ext cx="9179859" cy="32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400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ko-KR" altLang="en-US" dirty="0"/>
              <a:t>이전 절과 동일하게 모델을 훈련하지만 </a:t>
            </a:r>
            <a:r>
              <a:rPr lang="en-US" altLang="ko-KR" dirty="0"/>
              <a:t>fit ( ) </a:t>
            </a:r>
            <a:r>
              <a:rPr lang="ko-KR" altLang="en-US" dirty="0"/>
              <a:t>메서드의 결과를 </a:t>
            </a:r>
            <a:r>
              <a:rPr lang="en-US" altLang="ko-KR" dirty="0"/>
              <a:t>history </a:t>
            </a:r>
            <a:r>
              <a:rPr lang="ko-KR" altLang="en-US" dirty="0"/>
              <a:t>변수에 담기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훈련 측정값이 담겨 있는 </a:t>
            </a:r>
            <a:r>
              <a:rPr lang="en-US" altLang="ko-KR" dirty="0"/>
              <a:t>history </a:t>
            </a:r>
            <a:r>
              <a:rPr lang="ko-KR" altLang="en-US" dirty="0"/>
              <a:t>딕셔너리 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맷플롯립을 사용해 </a:t>
            </a:r>
            <a:r>
              <a:rPr lang="en-US" altLang="ko-KR" dirty="0"/>
              <a:t>history </a:t>
            </a:r>
            <a:r>
              <a:rPr lang="ko-KR" altLang="en-US" dirty="0"/>
              <a:t>속성에 포함된 손실 그래프 그리기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(4)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32FE2D-DD2D-4B3A-9981-A8FB133EA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58634"/>
              </p:ext>
            </p:extLst>
          </p:nvPr>
        </p:nvGraphicFramePr>
        <p:xfrm>
          <a:off x="1666875" y="1631657"/>
          <a:ext cx="62071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7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model.compile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(loss='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sparse_categorical_crossentropy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metrics=['accuracy’])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history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model.fit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epochs=5, verbose=0)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27F609-CC4F-4D38-9F73-5F0E1353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598591"/>
              </p:ext>
            </p:extLst>
          </p:nvPr>
        </p:nvGraphicFramePr>
        <p:xfrm>
          <a:off x="1666875" y="2670336"/>
          <a:ext cx="3429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history.history.keys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BAB6D-8B9E-4D81-BD3F-261F367CD84C}"/>
              </a:ext>
            </a:extLst>
          </p:cNvPr>
          <p:cNvCxnSpPr/>
          <p:nvPr/>
        </p:nvCxnSpPr>
        <p:spPr>
          <a:xfrm>
            <a:off x="5372100" y="278130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C7729E-DFE0-4776-B154-8812796DEBBF}"/>
              </a:ext>
            </a:extLst>
          </p:cNvPr>
          <p:cNvSpPr txBox="1"/>
          <p:nvPr/>
        </p:nvSpPr>
        <p:spPr>
          <a:xfrm>
            <a:off x="5987814" y="2590841"/>
            <a:ext cx="315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dict_keys(['accuracy', 'loss'])</a:t>
            </a:r>
            <a:endParaRPr lang="ko-KR" alt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CF7C86E-2C11-4560-BBE9-A020C6A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20063"/>
              </p:ext>
            </p:extLst>
          </p:nvPr>
        </p:nvGraphicFramePr>
        <p:xfrm>
          <a:off x="1666875" y="3390900"/>
          <a:ext cx="3429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14FA86-D970-431D-A041-07A10515AF19}"/>
              </a:ext>
            </a:extLst>
          </p:cNvPr>
          <p:cNvCxnSpPr/>
          <p:nvPr/>
        </p:nvCxnSpPr>
        <p:spPr>
          <a:xfrm>
            <a:off x="5321300" y="383540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3A057283-569A-F5F7-F77B-FED9542E4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814" y="3429000"/>
            <a:ext cx="4196092" cy="30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패션 </a:t>
            </a:r>
            <a:r>
              <a:rPr lang="en-US" altLang="ko-KR" dirty="0"/>
              <a:t>MNIST</a:t>
            </a:r>
          </a:p>
          <a:p>
            <a:pPr lvl="2"/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데이터셋은 </a:t>
            </a:r>
            <a:r>
              <a:rPr lang="en-US" altLang="ko-KR" dirty="0"/>
              <a:t>10</a:t>
            </a:r>
            <a:r>
              <a:rPr lang="ko-KR" altLang="en-US" dirty="0"/>
              <a:t>종류의 패션 아이템으로 구성</a:t>
            </a:r>
            <a:endParaRPr lang="en-US" altLang="ko-KR" dirty="0"/>
          </a:p>
          <a:p>
            <a:pPr lvl="2"/>
            <a:r>
              <a:rPr lang="ko-KR" altLang="en-US"/>
              <a:t>케라스 </a:t>
            </a:r>
            <a:r>
              <a:rPr lang="en-US" altLang="ko-KR" dirty="0" err="1"/>
              <a:t>Keras</a:t>
            </a:r>
            <a:r>
              <a:rPr lang="en-US" altLang="ko-KR" dirty="0"/>
              <a:t> </a:t>
            </a:r>
            <a:r>
              <a:rPr lang="ko-KR" altLang="en-US" dirty="0"/>
              <a:t>패키지를 임포트하고 패션 </a:t>
            </a:r>
            <a:r>
              <a:rPr lang="en-US" altLang="ko-KR" dirty="0"/>
              <a:t>MNIST </a:t>
            </a:r>
            <a:r>
              <a:rPr lang="ko-KR" altLang="en-US" dirty="0"/>
              <a:t>데이터를 다운로드</a:t>
            </a:r>
            <a:br>
              <a:rPr lang="en-US" altLang="ko-KR"/>
            </a:b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전달받은 데이터의 크기를 확인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0CB87E-ED4C-4C4A-8CD6-AA986FB72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58850"/>
              </p:ext>
            </p:extLst>
          </p:nvPr>
        </p:nvGraphicFramePr>
        <p:xfrm>
          <a:off x="1666875" y="2037905"/>
          <a:ext cx="439261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keras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(train_input, train_target), (test_input, test_target) =\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keras.datasets.fashion_mnist.load_data()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2C206F-F945-4E16-A52A-AB01AA68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34621"/>
              </p:ext>
            </p:extLst>
          </p:nvPr>
        </p:nvGraphicFramePr>
        <p:xfrm>
          <a:off x="1666874" y="3345180"/>
          <a:ext cx="43926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train_input.shape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fr-FR" altLang="ko-KR" sz="1400" b="0" dirty="0" err="1">
                          <a:solidFill>
                            <a:schemeClr val="tx1"/>
                          </a:solidFill>
                        </a:rPr>
                        <a:t>train_target.shape</a:t>
                      </a:r>
                      <a:r>
                        <a:rPr lang="fr-FR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795E27-101D-4050-8AC0-563C0659DC68}"/>
              </a:ext>
            </a:extLst>
          </p:cNvPr>
          <p:cNvCxnSpPr/>
          <p:nvPr/>
        </p:nvCxnSpPr>
        <p:spPr>
          <a:xfrm>
            <a:off x="6127541" y="3497580"/>
            <a:ext cx="35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77FA28-162A-442E-ADEA-34B446E2D81E}"/>
              </a:ext>
            </a:extLst>
          </p:cNvPr>
          <p:cNvSpPr txBox="1"/>
          <p:nvPr/>
        </p:nvSpPr>
        <p:spPr>
          <a:xfrm>
            <a:off x="6482862" y="3312914"/>
            <a:ext cx="325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(60000, 28, 28) (60000,)</a:t>
            </a:r>
            <a:endParaRPr lang="ko-KR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BBC4D-48C3-4404-B7B7-561321F9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76" y="3799382"/>
            <a:ext cx="5894143" cy="2380771"/>
          </a:xfrm>
          <a:prstGeom prst="rect">
            <a:avLst/>
          </a:prstGeom>
        </p:spPr>
      </p:pic>
      <p:sp>
        <p:nvSpPr>
          <p:cNvPr id="12" name="바닥글 개체 틀 36">
            <a:extLst>
              <a:ext uri="{FF2B5EF4-FFF2-40B4-BE49-F238E27FC236}">
                <a16:creationId xmlns:a16="http://schemas.microsoft.com/office/drawing/2014/main" id="{9D9CE2D1-16E4-F440-891B-84988F74C13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4979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ko-KR" altLang="en-US" dirty="0"/>
              <a:t>맷플롯립을 사용해 </a:t>
            </a:r>
            <a:r>
              <a:rPr lang="en-US" altLang="ko-KR" dirty="0"/>
              <a:t>history </a:t>
            </a:r>
            <a:r>
              <a:rPr lang="ko-KR" altLang="en-US" dirty="0"/>
              <a:t>속성의 정확도 그래프 그리기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(5)</a:t>
            </a:r>
            <a:endParaRPr lang="ko-KR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27F609-CC4F-4D38-9F73-5F0E1353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96618"/>
              </p:ext>
            </p:extLst>
          </p:nvPr>
        </p:nvGraphicFramePr>
        <p:xfrm>
          <a:off x="1691829" y="1645961"/>
          <a:ext cx="3429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history.history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['accuracy'])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('epoch')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('accuracy')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BAB6D-8B9E-4D81-BD3F-261F367CD84C}"/>
              </a:ext>
            </a:extLst>
          </p:cNvPr>
          <p:cNvCxnSpPr/>
          <p:nvPr/>
        </p:nvCxnSpPr>
        <p:spPr>
          <a:xfrm>
            <a:off x="5397054" y="1756925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5ABBF949-1FC9-72C9-9759-E7FC7B0A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554" y="1634532"/>
            <a:ext cx="5168022" cy="37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999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손실 곡선</a:t>
            </a:r>
          </a:p>
          <a:p>
            <a:pPr lvl="2"/>
            <a:r>
              <a:rPr lang="ko-KR" altLang="en-US" dirty="0"/>
              <a:t>에포크 횟수를 </a:t>
            </a:r>
            <a:r>
              <a:rPr lang="en-US" altLang="ko-KR" dirty="0"/>
              <a:t>20</a:t>
            </a:r>
            <a:r>
              <a:rPr lang="ko-KR" altLang="en-US" dirty="0"/>
              <a:t>으로 늘려서 모델을 훈련하고 손실 그래프 그리기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(6)</a:t>
            </a:r>
            <a:endParaRPr lang="ko-KR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8BAB6D-8B9E-4D81-BD3F-261F367CD84C}"/>
              </a:ext>
            </a:extLst>
          </p:cNvPr>
          <p:cNvCxnSpPr/>
          <p:nvPr/>
        </p:nvCxnSpPr>
        <p:spPr>
          <a:xfrm>
            <a:off x="7733854" y="1998225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87F25D-E20F-4423-94AF-B9113BA8C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144052"/>
              </p:ext>
            </p:extLst>
          </p:nvPr>
        </p:nvGraphicFramePr>
        <p:xfrm>
          <a:off x="1666875" y="1599041"/>
          <a:ext cx="591547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5472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model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model_fn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model.compile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(loss='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sparse_categorical_crossentropy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metrics=['accuracy’])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history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model.fit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epochs=20, verbose=0)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plt.plot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history.history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['loss'])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plt.xlabel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('epoch')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plt.ylabel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('loss')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plt.show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ACC2DE3-400B-3C16-5E12-0C08B868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3363704"/>
            <a:ext cx="4208182" cy="310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76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검증 손실</a:t>
            </a:r>
            <a:endParaRPr lang="en-US" altLang="ko-KR" dirty="0"/>
          </a:p>
          <a:p>
            <a:pPr lvl="2"/>
            <a:r>
              <a:rPr lang="ko-KR" altLang="en-US" dirty="0"/>
              <a:t>검증 세트에 손실을 사용하여 에포크에 따른 과대</a:t>
            </a:r>
            <a:r>
              <a:rPr lang="en-US" altLang="ko-KR" dirty="0"/>
              <a:t>/</a:t>
            </a:r>
            <a:r>
              <a:rPr lang="ko-KR" altLang="en-US" dirty="0"/>
              <a:t>과소적합 파악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(7)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0C54E3-78E0-42AF-A685-A5EE7D62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8" y="1858370"/>
            <a:ext cx="4298278" cy="303163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E818DAB-A694-4237-A8DE-2D18B26F8774}"/>
              </a:ext>
            </a:extLst>
          </p:cNvPr>
          <p:cNvGrpSpPr/>
          <p:nvPr/>
        </p:nvGrpSpPr>
        <p:grpSpPr>
          <a:xfrm>
            <a:off x="2061658" y="5178337"/>
            <a:ext cx="8899965" cy="1293971"/>
            <a:chOff x="2036258" y="1407757"/>
            <a:chExt cx="8899965" cy="12939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615041-564D-4CEE-BE61-544E16377E5A}"/>
                </a:ext>
              </a:extLst>
            </p:cNvPr>
            <p:cNvSpPr txBox="1"/>
            <p:nvPr/>
          </p:nvSpPr>
          <p:spPr>
            <a:xfrm>
              <a:off x="2036258" y="1407757"/>
              <a:ext cx="8899965" cy="129397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/>
            <a:p>
              <a:r>
                <a:rPr lang="ko-KR" altLang="en-US" sz="1400" b="1" dirty="0">
                  <a:solidFill>
                    <a:schemeClr val="accent4">
                      <a:lumMod val="50000"/>
                    </a:schemeClr>
                  </a:solidFill>
                </a:rPr>
                <a:t>                                     손실을 사용하는 것과 정확도를 사용하는 것은 어떤 차이가 있나</a:t>
              </a:r>
              <a:r>
                <a:rPr lang="en-US" altLang="ko-KR" sz="1400" b="1" dirty="0">
                  <a:solidFill>
                    <a:schemeClr val="accent4">
                      <a:lumMod val="50000"/>
                    </a:schemeClr>
                  </a:solidFill>
                </a:rPr>
                <a:t>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ko-KR" altLang="en-US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인공 신경망 모델이 최적화하는 대상은 정확도가 아니라 손실 함수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이따금 손실 감소에 비례하여 정확도가 높아지지 않는 경우도 있으므로</a:t>
              </a:r>
              <a: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  <a:t>, </a:t>
              </a: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모델이 잘 훈련되었는지 </a:t>
              </a:r>
              <a:br>
                <a:rPr lang="en-US" altLang="ko-KR" sz="1400" dirty="0">
                  <a:solidFill>
                    <a:schemeClr val="accent4">
                      <a:lumMod val="50000"/>
                    </a:schemeClr>
                  </a:solidFill>
                </a:rPr>
              </a:br>
              <a:r>
                <a:rPr lang="ko-KR" altLang="en-US" sz="1400" dirty="0">
                  <a:solidFill>
                    <a:schemeClr val="accent4">
                      <a:lumMod val="50000"/>
                    </a:schemeClr>
                  </a:solidFill>
                </a:rPr>
                <a:t>판단하려면 정확도보다는 손실 함수의 값을 확인하는 것이 더 좋음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0C483-A2A1-4BC6-AED0-9FEEF993A377}"/>
                </a:ext>
              </a:extLst>
            </p:cNvPr>
            <p:cNvSpPr txBox="1"/>
            <p:nvPr/>
          </p:nvSpPr>
          <p:spPr>
            <a:xfrm>
              <a:off x="2196653" y="1481602"/>
              <a:ext cx="1432152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360000">
              <a:spAutoFit/>
            </a:bodyPr>
            <a:lstStyle>
              <a:defPPr>
                <a:defRPr lang="ko-KR"/>
              </a:defPPr>
              <a:lvl1pPr>
                <a:defRPr sz="1400" b="1">
                  <a:solidFill>
                    <a:schemeClr val="accent4">
                      <a:lumMod val="50000"/>
                    </a:schemeClr>
                  </a:solidFill>
                </a:defRPr>
              </a:lvl1pPr>
            </a:lstStyle>
            <a:p>
              <a:r>
                <a:rPr lang="ko-KR" altLang="en-US" dirty="0"/>
                <a:t>여기서 잠깐</a:t>
              </a:r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85CB4CC9-5544-4AC7-9A5F-BEF881127CCB}"/>
                </a:ext>
              </a:extLst>
            </p:cNvPr>
            <p:cNvSpPr/>
            <p:nvPr/>
          </p:nvSpPr>
          <p:spPr>
            <a:xfrm>
              <a:off x="2313482" y="1526846"/>
              <a:ext cx="183354" cy="183354"/>
            </a:xfrm>
            <a:prstGeom prst="plus">
              <a:avLst>
                <a:gd name="adj" fmla="val 3539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2AADA4-346F-6F40-49A8-10D0E9C8E0A4}"/>
              </a:ext>
            </a:extLst>
          </p:cNvPr>
          <p:cNvSpPr/>
          <p:nvPr/>
        </p:nvSpPr>
        <p:spPr>
          <a:xfrm>
            <a:off x="2061658" y="5178337"/>
            <a:ext cx="8436013" cy="129397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22743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검증 손실</a:t>
            </a:r>
            <a:endParaRPr lang="en-US" altLang="ko-KR" dirty="0"/>
          </a:p>
          <a:p>
            <a:pPr lvl="2"/>
            <a:r>
              <a:rPr lang="ko-KR" altLang="en-US" dirty="0"/>
              <a:t>검증 세트에 손실을 사용하여 에포크에 따른 과대</a:t>
            </a:r>
            <a:r>
              <a:rPr lang="en-US" altLang="ko-KR" dirty="0"/>
              <a:t>/</a:t>
            </a:r>
            <a:r>
              <a:rPr lang="ko-KR" altLang="en-US" dirty="0"/>
              <a:t>과소적합 파악</a:t>
            </a:r>
            <a:endParaRPr lang="en-US" altLang="ko-KR" dirty="0"/>
          </a:p>
          <a:p>
            <a:pPr lvl="2"/>
            <a:r>
              <a:rPr lang="ko-KR" altLang="en-US" dirty="0"/>
              <a:t>에포크마다 검증 손실을 계산하기 위해 케라스 모델의 </a:t>
            </a:r>
            <a:r>
              <a:rPr lang="en-US" altLang="ko-KR" dirty="0"/>
              <a:t>fit ( ) </a:t>
            </a:r>
            <a:r>
              <a:rPr lang="ko-KR" altLang="en-US" dirty="0"/>
              <a:t>메서드에 검증 데이터를 전달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validation_data</a:t>
            </a:r>
            <a:r>
              <a:rPr lang="en-US" altLang="ko-KR" dirty="0"/>
              <a:t> </a:t>
            </a:r>
            <a:r>
              <a:rPr lang="ko-KR" altLang="en-US" dirty="0"/>
              <a:t>매개변수에 검증에 사용할 입력과 타깃값을 튜플로 만들어 전달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반환된 </a:t>
            </a:r>
            <a:r>
              <a:rPr lang="en-US" altLang="ko-KR" dirty="0" err="1"/>
              <a:t>history.history</a:t>
            </a:r>
            <a:r>
              <a:rPr lang="en-US" altLang="ko-KR" dirty="0"/>
              <a:t> </a:t>
            </a:r>
            <a:r>
              <a:rPr lang="ko-KR" altLang="en-US" dirty="0"/>
              <a:t>딕셔너리의 키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(8)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2334666-85F4-4AC9-BE60-0A40A64B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956458"/>
              </p:ext>
            </p:extLst>
          </p:nvPr>
        </p:nvGraphicFramePr>
        <p:xfrm>
          <a:off x="1666874" y="2259819"/>
          <a:ext cx="65881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81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model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model_fn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model.compile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(loss='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sparse_categorical_crossentropy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',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metrics=['accuracy’])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history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model.fit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epochs=20, verbose=0,</a:t>
                      </a:r>
                    </a:p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                                 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validation_data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val_scaled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val_target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DF9F8-3687-40B3-9B83-4493F4AC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882826"/>
              </p:ext>
            </p:extLst>
          </p:nvPr>
        </p:nvGraphicFramePr>
        <p:xfrm>
          <a:off x="1666873" y="3704631"/>
          <a:ext cx="281622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6227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history.history.keys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8E3CF-072C-47DD-9301-68EB5F39BCCC}"/>
              </a:ext>
            </a:extLst>
          </p:cNvPr>
          <p:cNvCxnSpPr/>
          <p:nvPr/>
        </p:nvCxnSpPr>
        <p:spPr>
          <a:xfrm>
            <a:off x="4762500" y="38608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F18F28-BDFF-40E0-8A15-3C3593EF95AA}"/>
              </a:ext>
            </a:extLst>
          </p:cNvPr>
          <p:cNvSpPr txBox="1"/>
          <p:nvPr/>
        </p:nvSpPr>
        <p:spPr>
          <a:xfrm>
            <a:off x="5422900" y="3659665"/>
            <a:ext cx="610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dict_keys(['accuracy', 'loss', 'val_accuracy', 'val_loss'])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2776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검증 손실</a:t>
            </a:r>
            <a:endParaRPr lang="en-US" altLang="ko-KR" dirty="0"/>
          </a:p>
          <a:p>
            <a:pPr lvl="2"/>
            <a:r>
              <a:rPr lang="ko-KR" altLang="en-US" dirty="0"/>
              <a:t>과대</a:t>
            </a:r>
            <a:r>
              <a:rPr lang="en-US" altLang="ko-KR" dirty="0"/>
              <a:t>/</a:t>
            </a:r>
            <a:r>
              <a:rPr lang="ko-KR" altLang="en-US" dirty="0"/>
              <a:t>과소적합 문제를 조사하기 위해 훈련 손실과 검증 손실을 한 그래프에 그리기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(9)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DF9F8-3687-40B3-9B83-4493F4AC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867246"/>
              </p:ext>
            </p:extLst>
          </p:nvPr>
        </p:nvGraphicFramePr>
        <p:xfrm>
          <a:off x="1666875" y="1619739"/>
          <a:ext cx="39332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326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F8E3CF-072C-47DD-9301-68EB5F39BCCC}"/>
              </a:ext>
            </a:extLst>
          </p:cNvPr>
          <p:cNvCxnSpPr/>
          <p:nvPr/>
        </p:nvCxnSpPr>
        <p:spPr>
          <a:xfrm>
            <a:off x="5895974" y="2115671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266F44E-9BDE-450C-B429-FBD6494A4148}"/>
              </a:ext>
            </a:extLst>
          </p:cNvPr>
          <p:cNvSpPr txBox="1"/>
          <p:nvPr/>
        </p:nvSpPr>
        <p:spPr>
          <a:xfrm>
            <a:off x="2539554" y="5323228"/>
            <a:ext cx="64071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초기에 검증 손실이 감소하다가 다섯 번째 에포크 만에 다시 상승하기 시작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훈련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손실은 꾸준히 감소하기 때문에 전형적인 과대적합 모델이 만들어짐</a:t>
            </a:r>
            <a:b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altLang="ko-KR" sz="140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1400">
                <a:solidFill>
                  <a:schemeClr val="accent1">
                    <a:lumMod val="50000"/>
                  </a:schemeClr>
                </a:solidFill>
              </a:rPr>
              <a:t>검증 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손실이 상승하는 시점을 가능한 뒤로 늦추면 검증 세트에 대한 손실이 줄어들 뿐만 아니라 검증 세트에 대한 정확도도 증가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3E607BB-ADAC-57E9-A5CC-901AC7836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026" y="1619739"/>
            <a:ext cx="4957537" cy="36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6889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검증 손실</a:t>
            </a:r>
            <a:endParaRPr lang="en-US" altLang="ko-KR" dirty="0"/>
          </a:p>
          <a:p>
            <a:pPr lvl="2"/>
            <a:r>
              <a:rPr lang="ko-KR" altLang="en-US" dirty="0"/>
              <a:t>옵티마이저 하이퍼파라미터를 조정하여 과대적합을 완화</a:t>
            </a:r>
            <a:endParaRPr lang="en-US" altLang="ko-KR" dirty="0"/>
          </a:p>
          <a:p>
            <a:pPr lvl="2"/>
            <a:r>
              <a:rPr lang="en-US" altLang="ko-KR" dirty="0"/>
              <a:t>Adam</a:t>
            </a:r>
            <a:r>
              <a:rPr lang="ko-KR" altLang="en-US" dirty="0"/>
              <a:t>은 적응적 학습률을 사용하기 때문에 에포크가 진행되면서 학습률의 크기 조정 가능</a:t>
            </a:r>
            <a:endParaRPr lang="en-US" altLang="ko-KR" dirty="0"/>
          </a:p>
          <a:p>
            <a:pPr lvl="2"/>
            <a:r>
              <a:rPr lang="en-US" altLang="ko-KR" dirty="0"/>
              <a:t>Adam </a:t>
            </a:r>
            <a:r>
              <a:rPr lang="ko-KR" altLang="en-US" dirty="0"/>
              <a:t>옵티마이저를 적용해 보고 훈련 손실과 검증 손실 그래프 그리기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(10)</a:t>
            </a:r>
            <a:endParaRPr lang="ko-KR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EDF9F8-3687-40B3-9B83-4493F4ACD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447049"/>
              </p:ext>
            </p:extLst>
          </p:nvPr>
        </p:nvGraphicFramePr>
        <p:xfrm>
          <a:off x="1622425" y="2406607"/>
          <a:ext cx="559479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79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model.fit(train_scaled, train_target, epochs=20, verbose=0,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validation_data=(val_scaled, val_target))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37269-A271-47BC-9E2E-03EB2E34CBD3}"/>
              </a:ext>
            </a:extLst>
          </p:cNvPr>
          <p:cNvCxnSpPr/>
          <p:nvPr/>
        </p:nvCxnSpPr>
        <p:spPr>
          <a:xfrm>
            <a:off x="7327900" y="2923051"/>
            <a:ext cx="25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663344F-09E4-CDB3-B962-3DA9F334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77" y="2268070"/>
            <a:ext cx="4077945" cy="298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47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드롭아웃</a:t>
            </a:r>
            <a:r>
              <a:rPr lang="en-US" altLang="ko-KR" dirty="0"/>
              <a:t>(dropout)</a:t>
            </a:r>
            <a:endParaRPr lang="ko-KR" altLang="en-US" dirty="0"/>
          </a:p>
          <a:p>
            <a:pPr lvl="2"/>
            <a:r>
              <a:rPr lang="ko-KR" altLang="en-US" dirty="0"/>
              <a:t>훈련 과정에서 층에 있는 일부 뉴런을 랜덤하게 꺼서</a:t>
            </a:r>
            <a:r>
              <a:rPr lang="en-US" altLang="ko-KR" dirty="0"/>
              <a:t>(</a:t>
            </a:r>
            <a:r>
              <a:rPr lang="ko-KR" altLang="en-US" dirty="0"/>
              <a:t>즉 뉴런의 출력을 </a:t>
            </a:r>
            <a:r>
              <a:rPr lang="en-US" altLang="ko-KR" dirty="0"/>
              <a:t>0</a:t>
            </a:r>
            <a:r>
              <a:rPr lang="ko-KR" altLang="en-US" dirty="0"/>
              <a:t>으로 만들어</a:t>
            </a:r>
            <a:r>
              <a:rPr lang="en-US" altLang="ko-KR" dirty="0"/>
              <a:t>) </a:t>
            </a:r>
            <a:r>
              <a:rPr lang="ko-KR" altLang="en-US" dirty="0"/>
              <a:t>과대적합을 규제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(11)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8E92B7-0B54-4D3E-AF0D-EED6E481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84871"/>
            <a:ext cx="8767762" cy="361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9822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드롭아웃</a:t>
            </a:r>
            <a:r>
              <a:rPr lang="en-US" altLang="ko-KR" dirty="0"/>
              <a:t>(dropout)</a:t>
            </a:r>
            <a:endParaRPr lang="ko-KR" altLang="en-US" dirty="0"/>
          </a:p>
          <a:p>
            <a:pPr lvl="2"/>
            <a:r>
              <a:rPr lang="ko-KR" altLang="en-US" dirty="0"/>
              <a:t>정의한 </a:t>
            </a:r>
            <a:r>
              <a:rPr lang="en-US" altLang="ko-KR" dirty="0" err="1"/>
              <a:t>model_fn</a:t>
            </a:r>
            <a:r>
              <a:rPr lang="en-US" altLang="ko-KR" dirty="0"/>
              <a:t> ( ) </a:t>
            </a:r>
            <a:r>
              <a:rPr lang="ko-KR" altLang="en-US" dirty="0"/>
              <a:t>함수에 드롭아웃 객체를 전달하여 층을 추가</a:t>
            </a:r>
            <a:r>
              <a:rPr lang="en-US" altLang="ko-KR" dirty="0"/>
              <a:t>(30% </a:t>
            </a:r>
            <a:r>
              <a:rPr lang="ko-KR" altLang="en-US" dirty="0"/>
              <a:t>정도를 드롭아웃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summary( ) </a:t>
            </a:r>
            <a:r>
              <a:rPr lang="ko-KR" altLang="en-US" dirty="0"/>
              <a:t>메서드를 사용해 드롭아웃 층이 잘 추가되었는지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(12)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3B2457-C81A-4F58-B90E-6986FD3D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751499"/>
              </p:ext>
            </p:extLst>
          </p:nvPr>
        </p:nvGraphicFramePr>
        <p:xfrm>
          <a:off x="1666875" y="2015531"/>
          <a:ext cx="363126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266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model_fn(keras.layers.Dropout(0.3))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model.summary()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C123E-F25F-4309-9599-4BD6C915BACA}"/>
              </a:ext>
            </a:extLst>
          </p:cNvPr>
          <p:cNvCxnSpPr/>
          <p:nvPr/>
        </p:nvCxnSpPr>
        <p:spPr>
          <a:xfrm>
            <a:off x="5543176" y="226060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D3B89D74-C1D9-8294-85A0-F11640E1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057" y="2560048"/>
            <a:ext cx="7667885" cy="310247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D7149E-45AE-48EE-84B5-FA3C6ECE5E8B}"/>
              </a:ext>
            </a:extLst>
          </p:cNvPr>
          <p:cNvSpPr txBox="1"/>
          <p:nvPr/>
        </p:nvSpPr>
        <p:spPr>
          <a:xfrm>
            <a:off x="3195356" y="5673661"/>
            <a:ext cx="6956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맑은 고딕" panose="020B0503020000020004" pitchFamily="50" charset="-127"/>
              <a:buChar char="▲"/>
            </a:pP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은닉층 뒤에 추가된 드롭아웃 층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(Dropout)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은 훈련되는 모델 파라미터가 없으며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입력과 출력의 크기가 같음</a:t>
            </a:r>
            <a:b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일부 뉴런의 출력을 </a:t>
            </a:r>
            <a:r>
              <a:rPr lang="en-US" altLang="ko-KR" sz="1400" dirty="0">
                <a:solidFill>
                  <a:schemeClr val="accent1">
                    <a:lumMod val="50000"/>
                  </a:schemeClr>
                </a:solidFill>
              </a:rPr>
              <a:t>0</a:t>
            </a:r>
            <a:r>
              <a:rPr lang="ko-KR" altLang="en-US" sz="1400" dirty="0">
                <a:solidFill>
                  <a:schemeClr val="accent1">
                    <a:lumMod val="50000"/>
                  </a:schemeClr>
                </a:solidFill>
              </a:rPr>
              <a:t>으로 만들지만 전체 출력 배열의 크기를 바꾸지는 않음</a:t>
            </a:r>
          </a:p>
        </p:txBody>
      </p:sp>
    </p:spTree>
    <p:extLst>
      <p:ext uri="{BB962C8B-B14F-4D97-AF65-F5344CB8AC3E}">
        <p14:creationId xmlns:p14="http://schemas.microsoft.com/office/powerpoint/2010/main" val="42894546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001601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드롭아웃</a:t>
            </a:r>
            <a:r>
              <a:rPr lang="en-US" altLang="ko-KR" dirty="0"/>
              <a:t>(dropout)</a:t>
            </a:r>
            <a:endParaRPr lang="ko-KR" altLang="en-US" dirty="0"/>
          </a:p>
          <a:p>
            <a:pPr lvl="2"/>
            <a:r>
              <a:rPr lang="ko-KR" altLang="en-US" dirty="0"/>
              <a:t>훈련 손실과 검증 손실의 그래프 그리기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평가와 예측에 모델을 사용할 때는 드롭아웃이 적용되지 않음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(13)</a:t>
            </a:r>
            <a:endParaRPr lang="ko-KR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E3B2457-C81A-4F58-B90E-6986FD3D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73981"/>
              </p:ext>
            </p:extLst>
          </p:nvPr>
        </p:nvGraphicFramePr>
        <p:xfrm>
          <a:off x="1666875" y="2015531"/>
          <a:ext cx="57880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0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model.fit(train_scaled, train_target, epochs=20, verbose=0,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validation_data=(val_scaled, val_target))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C123E-F25F-4309-9599-4BD6C915BACA}"/>
              </a:ext>
            </a:extLst>
          </p:cNvPr>
          <p:cNvCxnSpPr/>
          <p:nvPr/>
        </p:nvCxnSpPr>
        <p:spPr>
          <a:xfrm>
            <a:off x="7594600" y="2209800"/>
            <a:ext cx="317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802E3B2-A323-E78A-C8D2-8A9E90AC2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231" y="1873625"/>
            <a:ext cx="3710500" cy="27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438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저장과 복원</a:t>
            </a:r>
          </a:p>
          <a:p>
            <a:pPr lvl="2"/>
            <a:r>
              <a:rPr lang="ko-KR" altLang="en-US" dirty="0"/>
              <a:t>에포크 </a:t>
            </a:r>
            <a:r>
              <a:rPr lang="ko-KR" altLang="en-US"/>
              <a:t>횟수를 </a:t>
            </a:r>
            <a:r>
              <a:rPr lang="en-US" altLang="ko-KR"/>
              <a:t>11</a:t>
            </a:r>
            <a:r>
              <a:rPr lang="ko-KR" altLang="en-US"/>
              <a:t>로 </a:t>
            </a:r>
            <a:r>
              <a:rPr lang="ko-KR" altLang="en-US" dirty="0"/>
              <a:t>다시 지정하고 모델을 훈련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/>
              <a:t>save( ) </a:t>
            </a:r>
            <a:r>
              <a:rPr lang="ko-KR" altLang="en-US"/>
              <a:t>메서드</a:t>
            </a:r>
            <a:br>
              <a:rPr lang="en-US" altLang="ko-KR" dirty="0"/>
            </a:br>
            <a:r>
              <a:rPr lang="en-US" altLang="ko-KR"/>
              <a:t>- .keras </a:t>
            </a:r>
            <a:r>
              <a:rPr lang="ko-KR" altLang="en-US"/>
              <a:t>확장자를 가진 파일에 필요한 정보를 모두 압축하여 저장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/>
              <a:t>save_weights ( ) </a:t>
            </a:r>
            <a:r>
              <a:rPr lang="ko-KR" altLang="en-US"/>
              <a:t>메서드</a:t>
            </a:r>
            <a:endParaRPr lang="en-US" altLang="ko-KR"/>
          </a:p>
          <a:p>
            <a:pPr lvl="3"/>
            <a:r>
              <a:rPr lang="ko-KR" altLang="en-US"/>
              <a:t>훈련된 모델의 파라미터만 저장</a:t>
            </a:r>
            <a:endParaRPr lang="en-US" altLang="ko-KR"/>
          </a:p>
          <a:p>
            <a:pPr lvl="3"/>
            <a:r>
              <a:rPr lang="ko-KR" altLang="en-US"/>
              <a:t>이 메서드는 파라미터를 </a:t>
            </a:r>
            <a:r>
              <a:rPr lang="en-US" altLang="ko-KR"/>
              <a:t>HDF5 </a:t>
            </a:r>
            <a:r>
              <a:rPr lang="ko-KR" altLang="en-US"/>
              <a:t>포맷으로 저장하며 파일의 확장자는 </a:t>
            </a:r>
            <a:r>
              <a:rPr lang="en-US" altLang="ko-KR"/>
              <a:t>weights.h5</a:t>
            </a:r>
            <a:r>
              <a:rPr lang="ko-KR" altLang="en-US"/>
              <a:t>로 끝나야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파일 저장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(14)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6FAD39-364A-4D92-A823-AAB85528D3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0518"/>
              </p:ext>
            </p:extLst>
          </p:nvPr>
        </p:nvGraphicFramePr>
        <p:xfrm>
          <a:off x="1702941" y="1635760"/>
          <a:ext cx="6822494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2494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model_fn(keras.layers.Dropout(0.3))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model.fit(train_scaled, train_target, epochs=11, verbose=0,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validation_data=(val_scaled, val_target))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A19D060-C268-44E3-BDAB-9AAA53658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82074"/>
              </p:ext>
            </p:extLst>
          </p:nvPr>
        </p:nvGraphicFramePr>
        <p:xfrm>
          <a:off x="1702941" y="3655060"/>
          <a:ext cx="57880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0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model.save('model-whole.keras')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54678"/>
              </p:ext>
            </p:extLst>
          </p:nvPr>
        </p:nvGraphicFramePr>
        <p:xfrm>
          <a:off x="1702940" y="5057191"/>
          <a:ext cx="57880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0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model.save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('model-whole.h5')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B562CEC-19FD-4EE3-A1CF-BC9FB2719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3043"/>
              </p:ext>
            </p:extLst>
          </p:nvPr>
        </p:nvGraphicFramePr>
        <p:xfrm>
          <a:off x="1666875" y="5799702"/>
          <a:ext cx="19399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!ls -al model*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601448-EAB9-4DDF-A96B-1A31E1EC83D4}"/>
              </a:ext>
            </a:extLst>
          </p:cNvPr>
          <p:cNvCxnSpPr/>
          <p:nvPr/>
        </p:nvCxnSpPr>
        <p:spPr>
          <a:xfrm>
            <a:off x="3797300" y="5955180"/>
            <a:ext cx="40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CA0AD21-E894-402C-A0B3-9160F4058066}"/>
              </a:ext>
            </a:extLst>
          </p:cNvPr>
          <p:cNvSpPr txBox="1"/>
          <p:nvPr/>
        </p:nvSpPr>
        <p:spPr>
          <a:xfrm>
            <a:off x="4436615" y="5590346"/>
            <a:ext cx="6108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-rw-r--r-- 1 root root 971928 Jan 10 09:56 model.weights.h5</a:t>
            </a:r>
          </a:p>
          <a:p>
            <a:r>
              <a:rPr lang="en-US" altLang="ko-KR"/>
              <a:t>-rw-r--r-- 1 root root 974764 Jan 10 09:56 model-whole.keras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482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281052" cy="4730007"/>
          </a:xfrm>
        </p:spPr>
        <p:txBody>
          <a:bodyPr>
            <a:normAutofit/>
          </a:bodyPr>
          <a:lstStyle/>
          <a:p>
            <a:r>
              <a:rPr lang="ko-KR" altLang="en-US" dirty="0"/>
              <a:t>패션 </a:t>
            </a:r>
            <a:r>
              <a:rPr lang="en-US" altLang="ko-KR" dirty="0"/>
              <a:t>MNIST</a:t>
            </a:r>
          </a:p>
          <a:p>
            <a:pPr lvl="2"/>
            <a:r>
              <a:rPr lang="ko-KR" altLang="en-US" dirty="0"/>
              <a:t>테스트 </a:t>
            </a:r>
            <a:r>
              <a:rPr lang="ko-KR" altLang="en-US"/>
              <a:t>세트의 크기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훈련 데이터에서 몇 개의 샘플을 그림으로 출력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/>
              <a:t>슬라이싱 연산자를 사용해서 처음 </a:t>
            </a:r>
            <a:r>
              <a:rPr lang="en-US" altLang="ko-KR"/>
              <a:t>10</a:t>
            </a:r>
            <a:r>
              <a:rPr lang="ko-KR" altLang="en-US"/>
              <a:t>개 샘플의 타깃값을 확인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7-1</a:t>
            </a:r>
            <a:r>
              <a:rPr lang="ko-KR" altLang="en-US" dirty="0"/>
              <a:t> 인공 신경망</a:t>
            </a:r>
            <a:r>
              <a:rPr lang="en-US" altLang="ko-KR" dirty="0"/>
              <a:t>(2)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en-US" altLang="ko-KR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2C206F-F945-4E16-A52A-AB01AA680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504432"/>
              </p:ext>
            </p:extLst>
          </p:nvPr>
        </p:nvGraphicFramePr>
        <p:xfrm>
          <a:off x="1666875" y="1539577"/>
          <a:ext cx="43926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test_input.shape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test_target.shape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795E27-101D-4050-8AC0-563C0659DC68}"/>
              </a:ext>
            </a:extLst>
          </p:cNvPr>
          <p:cNvCxnSpPr/>
          <p:nvPr/>
        </p:nvCxnSpPr>
        <p:spPr>
          <a:xfrm>
            <a:off x="6127542" y="1700797"/>
            <a:ext cx="35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77FA28-162A-442E-ADEA-34B446E2D81E}"/>
              </a:ext>
            </a:extLst>
          </p:cNvPr>
          <p:cNvSpPr txBox="1"/>
          <p:nvPr/>
        </p:nvSpPr>
        <p:spPr>
          <a:xfrm>
            <a:off x="6482863" y="1516131"/>
            <a:ext cx="325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(10000, 28, 28) (10000,)</a:t>
            </a:r>
            <a:endParaRPr lang="ko-KR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C0D762-7DE5-486A-8AD4-6AC6174B2E38}"/>
              </a:ext>
            </a:extLst>
          </p:cNvPr>
          <p:cNvCxnSpPr/>
          <p:nvPr/>
        </p:nvCxnSpPr>
        <p:spPr>
          <a:xfrm>
            <a:off x="6170752" y="2791042"/>
            <a:ext cx="35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C784DB-444E-4231-ADDF-80719CF27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58678"/>
              </p:ext>
            </p:extLst>
          </p:nvPr>
        </p:nvGraphicFramePr>
        <p:xfrm>
          <a:off x="1666875" y="2305539"/>
          <a:ext cx="439261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matplotlib.pyplot as plt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fig, axs = plt.subplots(1, 10, figsize=(10,10))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for i in range(10):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axs[i].imshow(train_input[i], cmap='gray_r’)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axs[i].axis('off')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0882FDF-680A-42EB-AD65-52B4CF74A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905" y="1968267"/>
            <a:ext cx="3971925" cy="9715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EEA39A-6285-4734-9C26-65ECA7A8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05" y="2806142"/>
            <a:ext cx="4105275" cy="914400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2CC17C-4D77-4E6B-894A-A148FFB11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41497"/>
              </p:ext>
            </p:extLst>
          </p:nvPr>
        </p:nvGraphicFramePr>
        <p:xfrm>
          <a:off x="1666875" y="4076700"/>
          <a:ext cx="439261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613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print([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train_target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] for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in range(10)])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1C0582-57E9-4E0F-AD40-FF105F310A14}"/>
              </a:ext>
            </a:extLst>
          </p:cNvPr>
          <p:cNvCxnSpPr/>
          <p:nvPr/>
        </p:nvCxnSpPr>
        <p:spPr>
          <a:xfrm>
            <a:off x="6127542" y="4256273"/>
            <a:ext cx="355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8F8DD1-4ADC-48A6-9DCC-75E2B999FF2F}"/>
              </a:ext>
            </a:extLst>
          </p:cNvPr>
          <p:cNvSpPr txBox="1"/>
          <p:nvPr/>
        </p:nvSpPr>
        <p:spPr>
          <a:xfrm>
            <a:off x="6482863" y="4071607"/>
            <a:ext cx="325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[9, 0, 0, 3, 0, 2, 7, 2, 5,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134458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저장과 복원</a:t>
            </a:r>
          </a:p>
          <a:p>
            <a:pPr lvl="1"/>
            <a:r>
              <a:rPr lang="ko-KR" altLang="en-US" dirty="0"/>
              <a:t>훈련을 하지 않은 새로운 모델을 </a:t>
            </a:r>
            <a:r>
              <a:rPr lang="ko-KR" altLang="en-US"/>
              <a:t>만들고 </a:t>
            </a:r>
            <a:r>
              <a:rPr lang="en-US" altLang="ko-KR"/>
              <a:t>model.weights</a:t>
            </a:r>
            <a:r>
              <a:rPr lang="en-US" altLang="ko-KR" dirty="0"/>
              <a:t>.h5 </a:t>
            </a:r>
            <a:r>
              <a:rPr lang="ko-KR" altLang="en-US" dirty="0"/>
              <a:t>파일에서 훈련된 모델 파라미터를 읽어서 사용하기</a:t>
            </a:r>
            <a:endParaRPr lang="en-US" altLang="ko-KR" dirty="0"/>
          </a:p>
          <a:p>
            <a:pPr lvl="2"/>
            <a:r>
              <a:rPr lang="ko-KR" altLang="en-US" dirty="0"/>
              <a:t>훈련하지 않은 새로운 모델을 만들고 이전에 저장했던 모델 파라미터를 적재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en-US" altLang="ko-KR" dirty="0" err="1"/>
              <a:t>save_weights</a:t>
            </a:r>
            <a:r>
              <a:rPr lang="en-US" altLang="ko-KR" dirty="0"/>
              <a:t>( )</a:t>
            </a:r>
            <a:r>
              <a:rPr lang="ko-KR" altLang="en-US" dirty="0"/>
              <a:t>와 쌍을 이루는 </a:t>
            </a:r>
            <a:r>
              <a:rPr lang="en-US" altLang="ko-KR" dirty="0" err="1"/>
              <a:t>load_weights</a:t>
            </a:r>
            <a:r>
              <a:rPr lang="en-US" altLang="ko-KR" dirty="0"/>
              <a:t>( ) </a:t>
            </a:r>
            <a:r>
              <a:rPr lang="ko-KR" altLang="en-US" dirty="0"/>
              <a:t>메서드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모델의 검증 정확도를 확인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예측을 수행하는 </a:t>
            </a:r>
            <a:r>
              <a:rPr lang="en-US" altLang="ko-KR" dirty="0"/>
              <a:t>predict ( ) </a:t>
            </a:r>
            <a:r>
              <a:rPr lang="ko-KR" altLang="en-US" dirty="0"/>
              <a:t>메서드는 사이킷런과 달리 샘플마다 </a:t>
            </a:r>
            <a:r>
              <a:rPr lang="en-US" altLang="ko-KR" dirty="0"/>
              <a:t>10</a:t>
            </a:r>
            <a:r>
              <a:rPr lang="ko-KR" altLang="en-US" dirty="0"/>
              <a:t>개의 클래스에 대한 확률을 반환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패션 </a:t>
            </a:r>
            <a:r>
              <a:rPr lang="en-US" altLang="ko-KR" dirty="0"/>
              <a:t>MNIST </a:t>
            </a:r>
            <a:r>
              <a:rPr lang="ko-KR" altLang="en-US" dirty="0"/>
              <a:t>데이터셋에서 덜어낸 검증 세트의 샘플 개수는 </a:t>
            </a:r>
            <a:r>
              <a:rPr lang="en-US" altLang="ko-KR" dirty="0"/>
              <a:t>12,000</a:t>
            </a:r>
            <a:r>
              <a:rPr lang="ko-KR" altLang="en-US" dirty="0"/>
              <a:t>개이기 때문에 </a:t>
            </a:r>
            <a:r>
              <a:rPr lang="en-US" altLang="ko-KR" dirty="0"/>
              <a:t>predict ( ) </a:t>
            </a:r>
            <a:r>
              <a:rPr lang="ko-KR" altLang="en-US" dirty="0"/>
              <a:t>메서드는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(12000, 10) </a:t>
            </a:r>
            <a:r>
              <a:rPr lang="ko-KR" altLang="en-US" dirty="0"/>
              <a:t>크기의 배열을 반환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90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(15)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31970"/>
              </p:ext>
            </p:extLst>
          </p:nvPr>
        </p:nvGraphicFramePr>
        <p:xfrm>
          <a:off x="1666875" y="2701608"/>
          <a:ext cx="57880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0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model_fn(keras.layers.Dropout(0.3))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model.load_weights('model.weights.h5')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38B1AF7-5073-4939-814D-50EF6DE0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4514710"/>
            <a:ext cx="5651500" cy="195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472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저장과 복원</a:t>
            </a:r>
          </a:p>
          <a:p>
            <a:pPr lvl="1"/>
            <a:r>
              <a:rPr lang="ko-KR" altLang="en-US" dirty="0"/>
              <a:t>훈련을 하지 않은 새로운 모델을 만들고 </a:t>
            </a:r>
            <a:r>
              <a:rPr lang="en-US" altLang="ko-KR" dirty="0"/>
              <a:t>model-weights.h5 </a:t>
            </a:r>
            <a:r>
              <a:rPr lang="ko-KR" altLang="en-US" dirty="0"/>
              <a:t>파일에서 훈련된 모델 파라미터를 읽어서 사용하기</a:t>
            </a:r>
            <a:endParaRPr lang="en-US" altLang="ko-KR" dirty="0"/>
          </a:p>
          <a:p>
            <a:pPr lvl="2"/>
            <a:r>
              <a:rPr lang="en-US" altLang="ko-KR" dirty="0"/>
              <a:t>10</a:t>
            </a:r>
            <a:r>
              <a:rPr lang="ko-KR" altLang="en-US" dirty="0"/>
              <a:t>개 확률 중에  가장 큰 값의 인덱스를 골라 타깃 레이블과 비교하여 정확도를 계산</a:t>
            </a:r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모델의 </a:t>
            </a:r>
            <a:r>
              <a:rPr lang="en-US" altLang="ko-KR" dirty="0"/>
              <a:t>predict ( ) </a:t>
            </a:r>
            <a:r>
              <a:rPr lang="ko-KR" altLang="en-US" dirty="0"/>
              <a:t>메서드 결과에서 가장 큰 값을 고르기 위해 넘파이 </a:t>
            </a:r>
            <a:r>
              <a:rPr lang="en-US" altLang="ko-KR" dirty="0"/>
              <a:t>argmax( ) </a:t>
            </a:r>
            <a:r>
              <a:rPr lang="ko-KR" altLang="en-US" dirty="0"/>
              <a:t>함수를 사용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배열에서 가장 큰 값의 인덱스를 반환</a:t>
            </a:r>
            <a:endParaRPr lang="en-US" altLang="ko-KR" dirty="0"/>
          </a:p>
          <a:p>
            <a:pPr lvl="2"/>
            <a:r>
              <a:rPr lang="en-US" altLang="ko-KR" dirty="0"/>
              <a:t>axis=1</a:t>
            </a:r>
            <a:r>
              <a:rPr lang="ko-KR" altLang="en-US" dirty="0"/>
              <a:t>이면 열을 따라 각 행의 최댓값의 인덱스를 선택하고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axis=0</a:t>
            </a:r>
            <a:r>
              <a:rPr lang="ko-KR" altLang="en-US" dirty="0"/>
              <a:t>이면 행을 따라 각 열의 최댓값의 인덱스를 선택</a:t>
            </a:r>
            <a:br>
              <a:rPr lang="en-US" altLang="ko-KR" dirty="0"/>
            </a:br>
            <a:r>
              <a:rPr lang="ko-KR" altLang="en-US" dirty="0"/>
              <a:t>그다음 라인은 </a:t>
            </a:r>
            <a:r>
              <a:rPr lang="en-US" altLang="ko-KR" dirty="0"/>
              <a:t>argmax( )</a:t>
            </a:r>
            <a:r>
              <a:rPr lang="ko-KR" altLang="en-US" dirty="0"/>
              <a:t>로 고른 인덱스</a:t>
            </a:r>
            <a:r>
              <a:rPr lang="en-US" altLang="ko-KR" dirty="0"/>
              <a:t>(</a:t>
            </a:r>
            <a:r>
              <a:rPr lang="en-US" altLang="ko-KR" dirty="0" err="1"/>
              <a:t>val_labels</a:t>
            </a:r>
            <a:r>
              <a:rPr lang="en-US" altLang="ko-KR" dirty="0"/>
              <a:t> )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타깃</a:t>
            </a:r>
            <a:r>
              <a:rPr lang="en-US" altLang="ko-KR" dirty="0"/>
              <a:t>(</a:t>
            </a:r>
            <a:r>
              <a:rPr lang="en-US" altLang="ko-KR" dirty="0" err="1"/>
              <a:t>val_target</a:t>
            </a:r>
            <a:r>
              <a:rPr lang="en-US" altLang="ko-KR" dirty="0"/>
              <a:t> )</a:t>
            </a:r>
            <a:r>
              <a:rPr lang="ko-KR" altLang="en-US" dirty="0"/>
              <a:t>을 비교</a:t>
            </a:r>
            <a:br>
              <a:rPr lang="en-US" altLang="ko-KR" dirty="0"/>
            </a:br>
            <a:r>
              <a:rPr lang="ko-KR" altLang="en-US" dirty="0"/>
              <a:t>두 배열에서 각 위치의 값이 같으면 </a:t>
            </a:r>
            <a:r>
              <a:rPr lang="en-US" altLang="ko-KR" dirty="0"/>
              <a:t>1</a:t>
            </a:r>
            <a:r>
              <a:rPr lang="ko-KR" altLang="en-US" dirty="0"/>
              <a:t>이되고 다르면 </a:t>
            </a:r>
            <a:r>
              <a:rPr lang="en-US" altLang="ko-KR" dirty="0"/>
              <a:t>0</a:t>
            </a:r>
            <a:br>
              <a:rPr lang="en-US" altLang="ko-KR" dirty="0"/>
            </a:br>
            <a:r>
              <a:rPr lang="ko-KR" altLang="en-US" dirty="0"/>
              <a:t>이를 평균하면 정확도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91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(16)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31763"/>
              </p:ext>
            </p:extLst>
          </p:nvPr>
        </p:nvGraphicFramePr>
        <p:xfrm>
          <a:off x="1666875" y="2282508"/>
          <a:ext cx="468153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5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import numpy as np</a:t>
                      </a:r>
                    </a:p>
                    <a:p>
                      <a:pPr latinLnBrk="1"/>
                      <a:endParaRPr lang="en-US" altLang="ko-KR" sz="1400" b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val_labels = np.argmax(model.predict(val_scaled), axis=-1)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print(np.mean(val_labels == val_target))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773AFE-D4C4-498E-96AA-BDBCD94D4830}"/>
              </a:ext>
            </a:extLst>
          </p:cNvPr>
          <p:cNvCxnSpPr/>
          <p:nvPr/>
        </p:nvCxnSpPr>
        <p:spPr>
          <a:xfrm>
            <a:off x="6502400" y="2692400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D2563-6E32-4E36-9D35-58959FF94869}"/>
              </a:ext>
            </a:extLst>
          </p:cNvPr>
          <p:cNvSpPr txBox="1"/>
          <p:nvPr/>
        </p:nvSpPr>
        <p:spPr>
          <a:xfrm>
            <a:off x="6705600" y="2369234"/>
            <a:ext cx="51531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375/375 ━━━━━━━━━━━━━1s 1ms/step</a:t>
            </a:r>
          </a:p>
          <a:p>
            <a:r>
              <a:rPr lang="en-US" altLang="ko-KR"/>
              <a:t>0.8788333333333334</a:t>
            </a:r>
            <a:endParaRPr lang="ko-KR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790DA2-72EB-4587-9A6D-B0E7BE41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735" y="3429000"/>
            <a:ext cx="2489896" cy="287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2566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모델 저장과 복원</a:t>
            </a:r>
          </a:p>
          <a:p>
            <a:pPr lvl="1"/>
            <a:r>
              <a:rPr lang="ko-KR" altLang="en-US" dirty="0"/>
              <a:t>모델 전체를 파일에서 읽은 다음 검증 세트의 정확도를 출력</a:t>
            </a:r>
            <a:endParaRPr lang="en-US" altLang="ko-KR" dirty="0"/>
          </a:p>
          <a:p>
            <a:pPr lvl="2"/>
            <a:r>
              <a:rPr lang="en-US" altLang="ko-KR" dirty="0" err="1"/>
              <a:t>load_model</a:t>
            </a:r>
            <a:r>
              <a:rPr lang="en-US" altLang="ko-KR" dirty="0"/>
              <a:t>( 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같은 모델을 저장하고 다시 불러들였기 때문에 위와 동일한 정확도를 획득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92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(17)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54708"/>
              </p:ext>
            </p:extLst>
          </p:nvPr>
        </p:nvGraphicFramePr>
        <p:xfrm>
          <a:off x="1666875" y="1989574"/>
          <a:ext cx="4681538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538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keras.models.load_model('model-whole.keras')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model.evaluate(val_scaled, val_target)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D773AFE-D4C4-498E-96AA-BDBCD94D4830}"/>
              </a:ext>
            </a:extLst>
          </p:cNvPr>
          <p:cNvCxnSpPr/>
          <p:nvPr/>
        </p:nvCxnSpPr>
        <p:spPr>
          <a:xfrm>
            <a:off x="6656387" y="2209800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D2563-6E32-4E36-9D35-58959FF94869}"/>
              </a:ext>
            </a:extLst>
          </p:cNvPr>
          <p:cNvSpPr txBox="1"/>
          <p:nvPr/>
        </p:nvSpPr>
        <p:spPr>
          <a:xfrm>
            <a:off x="1758837" y="2707642"/>
            <a:ext cx="9932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375/375 ━━━━━━━━━━━━━━━━━━━━ 1s 1ms/step - accuracy: 0.8799 - loss: 0.3312</a:t>
            </a:r>
          </a:p>
          <a:p>
            <a:r>
              <a:rPr lang="en-US" altLang="ko-KR"/>
              <a:t>[0.3367460072040558, 0.8788333535194397]]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7279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콜백</a:t>
            </a:r>
            <a:r>
              <a:rPr lang="en-US" altLang="ko-KR" dirty="0"/>
              <a:t>(callback)</a:t>
            </a:r>
            <a:endParaRPr lang="ko-KR" altLang="en-US" dirty="0"/>
          </a:p>
          <a:p>
            <a:pPr lvl="2"/>
            <a:r>
              <a:rPr lang="ko-KR" altLang="en-US" dirty="0"/>
              <a:t>훈련 과정 중간에 어떤 작업을 수행할 수 있게 하는 객체로 </a:t>
            </a:r>
            <a:r>
              <a:rPr lang="en-US" altLang="ko-KR" dirty="0" err="1"/>
              <a:t>keras.callbacks</a:t>
            </a:r>
            <a:r>
              <a:rPr lang="en-US" altLang="ko-KR" dirty="0"/>
              <a:t> </a:t>
            </a:r>
            <a:r>
              <a:rPr lang="ko-KR" altLang="en-US" dirty="0"/>
              <a:t>패키지 아래에 있는 클래스들</a:t>
            </a:r>
            <a:br>
              <a:rPr lang="en-US" altLang="ko-KR" dirty="0"/>
            </a:br>
            <a:r>
              <a:rPr lang="en-US" altLang="ko-KR" dirty="0"/>
              <a:t>fit( ) </a:t>
            </a:r>
            <a:r>
              <a:rPr lang="ko-KR" altLang="en-US" dirty="0"/>
              <a:t>메서드의 </a:t>
            </a:r>
            <a:r>
              <a:rPr lang="en-US" altLang="ko-KR" dirty="0"/>
              <a:t>callbacks </a:t>
            </a:r>
            <a:r>
              <a:rPr lang="ko-KR" altLang="en-US" dirty="0"/>
              <a:t>매개변수에 리스트로 전달하여 사용</a:t>
            </a:r>
            <a:endParaRPr lang="en-US" altLang="ko-KR" dirty="0"/>
          </a:p>
          <a:p>
            <a:pPr lvl="2"/>
            <a:r>
              <a:rPr lang="en-US" altLang="ko-KR" dirty="0" err="1"/>
              <a:t>ModelCheckpoint</a:t>
            </a:r>
            <a:r>
              <a:rPr lang="en-US" altLang="ko-KR" dirty="0"/>
              <a:t> </a:t>
            </a:r>
            <a:r>
              <a:rPr lang="ko-KR" altLang="en-US" dirty="0"/>
              <a:t>콜백은 기본적으로 최상의 검증 점수를 만드는 모델을 저장</a:t>
            </a:r>
            <a:endParaRPr lang="en-US" altLang="ko-KR" dirty="0"/>
          </a:p>
          <a:p>
            <a:pPr lvl="2"/>
            <a:r>
              <a:rPr lang="en-US" altLang="ko-KR" dirty="0" err="1"/>
              <a:t>save_best_only</a:t>
            </a:r>
            <a:r>
              <a:rPr lang="en-US" altLang="ko-KR" dirty="0"/>
              <a:t>=True </a:t>
            </a:r>
            <a:r>
              <a:rPr lang="ko-KR" altLang="en-US" dirty="0"/>
              <a:t>매개변수를 지정하여 가장 낮은 검증 손실을 만드는 모델을 저장</a:t>
            </a:r>
          </a:p>
          <a:p>
            <a:pPr lvl="2"/>
            <a:r>
              <a:rPr lang="ko-KR" altLang="en-US" dirty="0"/>
              <a:t>저장될 파일 이름을 ‘</a:t>
            </a:r>
            <a:r>
              <a:rPr lang="en-US" altLang="ko-KR" dirty="0"/>
              <a:t>best-</a:t>
            </a:r>
            <a:r>
              <a:rPr lang="en-US" altLang="ko-KR" dirty="0" err="1"/>
              <a:t>model.keras</a:t>
            </a:r>
            <a:r>
              <a:rPr lang="en-US" altLang="ko-KR" dirty="0"/>
              <a:t>’</a:t>
            </a:r>
            <a:r>
              <a:rPr lang="ko-KR" altLang="en-US" dirty="0"/>
              <a:t>로 지정하여 콜백을 적용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93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(18)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305205"/>
              </p:ext>
            </p:extLst>
          </p:nvPr>
        </p:nvGraphicFramePr>
        <p:xfrm>
          <a:off x="1666875" y="3068320"/>
          <a:ext cx="727990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901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model_fn(keras.layers.Dropout(0.3))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                                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model.fit(train_scaled, train_target, epochs=20, verbose=0,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validation_data=(val_scaled,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callbacks=[checkpoint_cb])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8766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콜백</a:t>
            </a:r>
            <a:r>
              <a:rPr lang="en-US" altLang="ko-KR" dirty="0"/>
              <a:t>(callback)</a:t>
            </a:r>
            <a:endParaRPr lang="ko-KR" altLang="en-US" dirty="0"/>
          </a:p>
          <a:p>
            <a:pPr lvl="2"/>
            <a:r>
              <a:rPr lang="ko-KR" altLang="en-US" dirty="0"/>
              <a:t>모델이 훈련한 후에 </a:t>
            </a:r>
            <a:r>
              <a:rPr lang="en-US" altLang="ko-KR"/>
              <a:t>best-model.keras</a:t>
            </a:r>
            <a:r>
              <a:rPr lang="ko-KR" altLang="en-US"/>
              <a:t>에 </a:t>
            </a:r>
            <a:r>
              <a:rPr lang="ko-KR" altLang="en-US" dirty="0"/>
              <a:t>최상의 검증 점수를 낸 모델이 저장됨</a:t>
            </a:r>
            <a:endParaRPr lang="en-US" altLang="ko-KR" dirty="0"/>
          </a:p>
          <a:p>
            <a:pPr lvl="2"/>
            <a:r>
              <a:rPr lang="ko-KR" altLang="en-US" dirty="0"/>
              <a:t>이 모델을 </a:t>
            </a:r>
            <a:r>
              <a:rPr lang="en-US" altLang="ko-KR" dirty="0" err="1"/>
              <a:t>load_model</a:t>
            </a:r>
            <a:r>
              <a:rPr lang="en-US" altLang="ko-KR" dirty="0"/>
              <a:t>( ) </a:t>
            </a:r>
            <a:r>
              <a:rPr lang="ko-KR" altLang="en-US" dirty="0"/>
              <a:t>함수로 다시 읽어서 예측 수행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조기 종료</a:t>
            </a:r>
            <a:r>
              <a:rPr lang="en-US" altLang="ko-KR" dirty="0"/>
              <a:t>(early stopping): </a:t>
            </a:r>
            <a:r>
              <a:rPr lang="ko-KR" altLang="en-US" dirty="0"/>
              <a:t>과대적합이 시작되기 전에 훈련을 미리 중지하는 것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EarlyStopping</a:t>
            </a:r>
            <a:r>
              <a:rPr lang="en-US" altLang="ko-KR" dirty="0"/>
              <a:t> </a:t>
            </a:r>
            <a:r>
              <a:rPr lang="ko-KR" altLang="en-US" dirty="0"/>
              <a:t>콜백의 </a:t>
            </a:r>
            <a:r>
              <a:rPr lang="en-US" altLang="ko-KR" dirty="0"/>
              <a:t>patience </a:t>
            </a:r>
            <a:r>
              <a:rPr lang="ko-KR" altLang="en-US" dirty="0"/>
              <a:t>매개변수는 검증 점수가 향상되지 않더라도 참을 에포크 횟수로 지정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94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(19)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23974"/>
              </p:ext>
            </p:extLst>
          </p:nvPr>
        </p:nvGraphicFramePr>
        <p:xfrm>
          <a:off x="1666875" y="2010367"/>
          <a:ext cx="464388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88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keras.models.load_model('best-model.keras')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model.evaluate(val_scaled, val_target)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BA4ACD8-BF24-44CE-9D1E-D11D6B9A9DDC}"/>
              </a:ext>
            </a:extLst>
          </p:cNvPr>
          <p:cNvCxnSpPr/>
          <p:nvPr/>
        </p:nvCxnSpPr>
        <p:spPr>
          <a:xfrm>
            <a:off x="6489700" y="2273300"/>
            <a:ext cx="20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4E9C9-4EA3-494C-91E3-B55224337948}"/>
              </a:ext>
            </a:extLst>
          </p:cNvPr>
          <p:cNvSpPr txBox="1"/>
          <p:nvPr/>
        </p:nvSpPr>
        <p:spPr>
          <a:xfrm>
            <a:off x="2447972" y="2702477"/>
            <a:ext cx="8083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375/375 ━━━━━━━━━━━━━━━━━━━━ 1s 1ms/step - accuracy:</a:t>
            </a:r>
          </a:p>
          <a:p>
            <a:r>
              <a:rPr lang="en-US" altLang="ko-KR"/>
              <a:t>0.8886 - loss: 0.3160</a:t>
            </a:r>
          </a:p>
          <a:p>
            <a:r>
              <a:rPr lang="en-US" altLang="ko-KR"/>
              <a:t>[0.32140621542930603, 0.8859166502952576]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1403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콜백</a:t>
            </a:r>
            <a:r>
              <a:rPr lang="en-US" altLang="ko-KR" dirty="0"/>
              <a:t>(callback)</a:t>
            </a:r>
            <a:endParaRPr lang="ko-KR" altLang="en-US" dirty="0"/>
          </a:p>
          <a:p>
            <a:pPr lvl="2"/>
            <a:r>
              <a:rPr lang="en-US" altLang="ko-KR" dirty="0" err="1"/>
              <a:t>EarlyStopping</a:t>
            </a:r>
            <a:r>
              <a:rPr lang="en-US" altLang="ko-KR" dirty="0"/>
              <a:t> </a:t>
            </a:r>
            <a:r>
              <a:rPr lang="ko-KR" altLang="en-US" dirty="0"/>
              <a:t>콜백을 </a:t>
            </a:r>
            <a:r>
              <a:rPr lang="en-US" altLang="ko-KR" dirty="0" err="1"/>
              <a:t>ModelCheckpoint</a:t>
            </a:r>
            <a:r>
              <a:rPr lang="en-US" altLang="ko-KR" dirty="0"/>
              <a:t> </a:t>
            </a:r>
            <a:r>
              <a:rPr lang="ko-KR" altLang="en-US" dirty="0"/>
              <a:t>콜백과 함께 사용하면 가장 낮은 검증 손실의 모델을 파일에 </a:t>
            </a:r>
            <a:br>
              <a:rPr lang="en-US" altLang="ko-KR" dirty="0"/>
            </a:br>
            <a:r>
              <a:rPr lang="ko-KR" altLang="en-US" dirty="0"/>
              <a:t>저장하고 검증 손실이 다시 상승할 때 훈련을 중지할 수 있음</a:t>
            </a:r>
            <a:endParaRPr lang="en-US" altLang="ko-KR" dirty="0"/>
          </a:p>
          <a:p>
            <a:pPr lvl="2"/>
            <a:r>
              <a:rPr lang="ko-KR" altLang="en-US" dirty="0"/>
              <a:t>훈련을 중지한 다음 현재 모델의 파라미터를 최상의 파라미터로 되돌림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훈련 후 몇 번째 에포크에서 훈련이 중지되었는지 </a:t>
            </a:r>
            <a:r>
              <a:rPr lang="en-US" altLang="ko-KR" dirty="0" err="1"/>
              <a:t>early_stopping_cb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stopped_epoch</a:t>
            </a:r>
            <a:r>
              <a:rPr lang="en-US" altLang="ko-KR" dirty="0"/>
              <a:t> </a:t>
            </a:r>
            <a:r>
              <a:rPr lang="ko-KR" altLang="en-US" dirty="0"/>
              <a:t>속성에서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95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</a:t>
            </a:r>
            <a:r>
              <a:rPr lang="ko-KR" altLang="en-US"/>
              <a:t>훈련</a:t>
            </a:r>
            <a:r>
              <a:rPr lang="en-US" altLang="ko-KR"/>
              <a:t>(20)</a:t>
            </a:r>
            <a:endParaRPr lang="ko-KR" alt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7AE2F09-8E8E-406A-9E4F-29E093DE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831261"/>
              </p:ext>
            </p:extLst>
          </p:nvPr>
        </p:nvGraphicFramePr>
        <p:xfrm>
          <a:off x="1666875" y="2247900"/>
          <a:ext cx="665704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704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 = model_fn(keras.layers.Dropout(0.3))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model.compile(optimizer='adam', loss='sparse_categorical_crossentropy’,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metrics=['accuracy'])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checkpoint_cb = keras.callbacks.ModelCheckpoint('best-model.keras’,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save_best_only=True)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early_stopping_cb = keras.callbacks.EarlyStopping(patience=2,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 restore_best_weights=True)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history = model.fit(train_scaled, train_target, epochs=20, verbose=0,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validation_data=(val_scaled, val_target),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                            callbacks=[checkpoint_cb, early_stopping_cb])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9F0B98-F2FF-4684-9A26-73512EC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30454"/>
              </p:ext>
            </p:extLst>
          </p:nvPr>
        </p:nvGraphicFramePr>
        <p:xfrm>
          <a:off x="1666875" y="5163418"/>
          <a:ext cx="41243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print(early_stopping_cb.stopped_epoch)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2560B-CA19-48FB-8085-C5D30D83F56C}"/>
              </a:ext>
            </a:extLst>
          </p:cNvPr>
          <p:cNvCxnSpPr/>
          <p:nvPr/>
        </p:nvCxnSpPr>
        <p:spPr>
          <a:xfrm>
            <a:off x="6096000" y="5327278"/>
            <a:ext cx="252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0437D1-85F5-4D53-B72D-4A5C2FFD4C18}"/>
              </a:ext>
            </a:extLst>
          </p:cNvPr>
          <p:cNvSpPr txBox="1"/>
          <p:nvPr/>
        </p:nvSpPr>
        <p:spPr>
          <a:xfrm>
            <a:off x="6674607" y="5115718"/>
            <a:ext cx="487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3778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콜백</a:t>
            </a:r>
            <a:r>
              <a:rPr lang="en-US" altLang="ko-KR" dirty="0"/>
              <a:t>(callback)</a:t>
            </a:r>
            <a:endParaRPr lang="ko-KR" altLang="en-US" dirty="0"/>
          </a:p>
          <a:p>
            <a:pPr lvl="2"/>
            <a:r>
              <a:rPr lang="ko-KR" altLang="en-US" dirty="0"/>
              <a:t>에포크 횟수가 </a:t>
            </a:r>
            <a:r>
              <a:rPr lang="en-US" altLang="ko-KR" dirty="0"/>
              <a:t>0</a:t>
            </a:r>
            <a:r>
              <a:rPr lang="ko-KR" altLang="en-US" dirty="0"/>
              <a:t>부터 시작하기 </a:t>
            </a:r>
            <a:r>
              <a:rPr lang="ko-KR" altLang="en-US"/>
              <a:t>때문에 </a:t>
            </a:r>
            <a:r>
              <a:rPr lang="en-US" altLang="ko-KR"/>
              <a:t>14</a:t>
            </a:r>
            <a:r>
              <a:rPr lang="ko-KR" altLang="en-US"/>
              <a:t>는 열다섯 </a:t>
            </a:r>
            <a:r>
              <a:rPr lang="ko-KR" altLang="en-US" dirty="0"/>
              <a:t>번째 에포크에서 훈련이 중지되었다는 것을 의미</a:t>
            </a:r>
            <a:endParaRPr lang="en-US" altLang="ko-KR" dirty="0"/>
          </a:p>
          <a:p>
            <a:pPr lvl="2"/>
            <a:r>
              <a:rPr lang="en-US" altLang="ko-KR" dirty="0"/>
              <a:t>patience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지정했으므로 최상의 </a:t>
            </a:r>
            <a:r>
              <a:rPr lang="ko-KR" altLang="en-US"/>
              <a:t>모델은 열세 </a:t>
            </a:r>
            <a:r>
              <a:rPr lang="ko-KR" altLang="en-US" dirty="0"/>
              <a:t>번째 에포크</a:t>
            </a:r>
            <a:endParaRPr lang="en-US" altLang="ko-KR" dirty="0"/>
          </a:p>
          <a:p>
            <a:pPr lvl="2"/>
            <a:r>
              <a:rPr lang="ko-KR" altLang="en-US" dirty="0"/>
              <a:t>훈련 손실과 검증 손실을 출력해서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(21)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9F0B98-F2FF-4684-9A26-73512EC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604545"/>
              </p:ext>
            </p:extLst>
          </p:nvPr>
        </p:nvGraphicFramePr>
        <p:xfrm>
          <a:off x="1666875" y="2305539"/>
          <a:ext cx="41243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plt.plot(history.history['loss'], label='train')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plt.plot(history.history['val_loss'], label='val')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plt.xlabel('epoch')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plt.ylabel('loss')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plt.legend()</a:t>
                      </a:r>
                    </a:p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plt.show()</a:t>
                      </a: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2560B-CA19-48FB-8085-C5D30D83F56C}"/>
              </a:ext>
            </a:extLst>
          </p:cNvPr>
          <p:cNvCxnSpPr/>
          <p:nvPr/>
        </p:nvCxnSpPr>
        <p:spPr>
          <a:xfrm>
            <a:off x="5843587" y="2960688"/>
            <a:ext cx="252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34C918B-F4D6-82E1-F259-D7C517EB5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13" y="2240276"/>
            <a:ext cx="4967775" cy="36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5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1281052" cy="5421670"/>
          </a:xfrm>
        </p:spPr>
        <p:txBody>
          <a:bodyPr>
            <a:normAutofit/>
          </a:bodyPr>
          <a:lstStyle/>
          <a:p>
            <a:r>
              <a:rPr lang="ko-KR" altLang="en-US" dirty="0"/>
              <a:t>콜백</a:t>
            </a:r>
            <a:r>
              <a:rPr lang="en-US" altLang="ko-KR" dirty="0"/>
              <a:t>(callback)</a:t>
            </a:r>
            <a:endParaRPr lang="ko-KR" altLang="en-US" dirty="0"/>
          </a:p>
          <a:p>
            <a:pPr lvl="2"/>
            <a:r>
              <a:rPr lang="ko-KR" altLang="en-US" dirty="0"/>
              <a:t>조기 종료로 얻은 모델을 사용해 검증 세트에 대한 성능 확인</a:t>
            </a:r>
            <a:endParaRPr lang="en-US" altLang="ko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97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12D6D6-9C16-4A63-8488-DA83D7BF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SECTION 7-3 </a:t>
            </a:r>
            <a:r>
              <a:rPr lang="ko-KR" altLang="en-US" dirty="0"/>
              <a:t>신경망 모델 훈련</a:t>
            </a:r>
            <a:r>
              <a:rPr lang="en-US" altLang="ko-KR"/>
              <a:t>(22)</a:t>
            </a:r>
            <a:endParaRPr lang="ko-KR" alt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9F0B98-F2FF-4684-9A26-73512ECDD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796516"/>
              </p:ext>
            </p:extLst>
          </p:nvPr>
        </p:nvGraphicFramePr>
        <p:xfrm>
          <a:off x="1691829" y="1739900"/>
          <a:ext cx="41243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4325">
                  <a:extLst>
                    <a:ext uri="{9D8B030D-6E8A-4147-A177-3AD203B41FA5}">
                      <a16:colId xmlns:a16="http://schemas.microsoft.com/office/drawing/2014/main" val="324017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model.evaluate(val_scaled, val_target)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21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8365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42560B-CA19-48FB-8085-C5D30D83F56C}"/>
              </a:ext>
            </a:extLst>
          </p:cNvPr>
          <p:cNvCxnSpPr/>
          <p:nvPr/>
        </p:nvCxnSpPr>
        <p:spPr>
          <a:xfrm>
            <a:off x="6001333" y="1892300"/>
            <a:ext cx="252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A8E595-9F95-432C-9C45-91D5A6878129}"/>
              </a:ext>
            </a:extLst>
          </p:cNvPr>
          <p:cNvSpPr txBox="1"/>
          <p:nvPr/>
        </p:nvSpPr>
        <p:spPr>
          <a:xfrm>
            <a:off x="2361173" y="2382994"/>
            <a:ext cx="81544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375/375 ━━━━━━━━━━━━━━━━━━━━ 0s 1ms/step - accuracy:</a:t>
            </a:r>
          </a:p>
          <a:p>
            <a:r>
              <a:rPr lang="en-US" altLang="ko-KR"/>
              <a:t>0.8876 - loss: 0.3189</a:t>
            </a:r>
          </a:p>
          <a:p>
            <a:r>
              <a:rPr lang="en-US" altLang="ko-KR"/>
              <a:t>[0.31997397541999817, 0.8846666812896729]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9804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4" y="815007"/>
            <a:ext cx="10901711" cy="5451681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최상의 신경망 모델 얻기</a:t>
            </a:r>
            <a:r>
              <a:rPr lang="en-US" altLang="ko-KR" dirty="0"/>
              <a:t>(</a:t>
            </a:r>
            <a:r>
              <a:rPr lang="ko-KR" altLang="en-US" dirty="0"/>
              <a:t>문제해결 과정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패션 럭키백을 위한 분류 모델 만들기</a:t>
            </a:r>
            <a:endParaRPr lang="en-US" altLang="ko-KR" dirty="0"/>
          </a:p>
          <a:p>
            <a:pPr lvl="1"/>
            <a:r>
              <a:rPr lang="ko-KR" altLang="en-US" dirty="0"/>
              <a:t>학습</a:t>
            </a:r>
            <a:endParaRPr lang="en-US" altLang="ko-KR" dirty="0"/>
          </a:p>
          <a:p>
            <a:pPr lvl="2"/>
            <a:r>
              <a:rPr lang="ko-KR" altLang="en-US" dirty="0"/>
              <a:t>인공 신경망 모델을 훈련하기 위한 다양한 도구 학습</a:t>
            </a:r>
            <a:endParaRPr lang="en-US" altLang="ko-KR" dirty="0"/>
          </a:p>
          <a:p>
            <a:pPr lvl="2"/>
            <a:r>
              <a:rPr lang="en-US" altLang="ko-KR" dirty="0"/>
              <a:t>fit ( ) </a:t>
            </a:r>
            <a:r>
              <a:rPr lang="ko-KR" altLang="en-US" dirty="0"/>
              <a:t>메서드의 반환값을 사용해 훈련 세트와 검증 세트에 대한 손실을 그래프로 그리기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이를 위해 </a:t>
            </a:r>
            <a:r>
              <a:rPr lang="en-US" altLang="ko-KR" dirty="0"/>
              <a:t>fit ( ) </a:t>
            </a:r>
            <a:r>
              <a:rPr lang="ko-KR" altLang="en-US" dirty="0"/>
              <a:t>메서드는 훈련 세트뿐만 아니라 검증 세트를 전달할 수 있는 매개변수를 제공</a:t>
            </a:r>
            <a:endParaRPr lang="en-US" altLang="ko-KR" dirty="0"/>
          </a:p>
          <a:p>
            <a:pPr lvl="2"/>
            <a:r>
              <a:rPr lang="ko-KR" altLang="en-US" dirty="0"/>
              <a:t>과대적합을 막기 위해 신경망에서 즐겨 사용하는 대표적인 규제 방법인 드롭아웃</a:t>
            </a:r>
            <a:endParaRPr lang="en-US" altLang="ko-KR" dirty="0"/>
          </a:p>
          <a:p>
            <a:pPr lvl="2"/>
            <a:r>
              <a:rPr lang="ko-KR" altLang="en-US" dirty="0"/>
              <a:t>드롭아웃은 일부 뉴런의 출력을 랜덤하게 꺼서 일부 뉴런에 의존하는 것을 막고 마치 많은 신경망을 </a:t>
            </a:r>
            <a:br>
              <a:rPr lang="en-US" altLang="ko-KR" dirty="0"/>
            </a:br>
            <a:r>
              <a:rPr lang="ko-KR" altLang="en-US" dirty="0"/>
              <a:t>앙상블 하는 효과</a:t>
            </a:r>
            <a:endParaRPr lang="en-US" altLang="ko-KR" dirty="0"/>
          </a:p>
          <a:p>
            <a:pPr lvl="2"/>
            <a:r>
              <a:rPr lang="ko-KR" altLang="en-US" dirty="0"/>
              <a:t>케라스에서는 드롭아웃을 층으로 제공하기 때문에 밀집층을 추가하듯이 간편하게 모델의 원하는 곳에 </a:t>
            </a:r>
            <a:br>
              <a:rPr lang="en-US" altLang="ko-KR" dirty="0"/>
            </a:br>
            <a:r>
              <a:rPr lang="ko-KR" altLang="en-US" dirty="0"/>
              <a:t>드롭아웃을 추가할 수 있음</a:t>
            </a:r>
            <a:endParaRPr lang="en-US" altLang="ko-KR" dirty="0"/>
          </a:p>
          <a:p>
            <a:pPr lvl="2"/>
            <a:r>
              <a:rPr lang="ko-KR" altLang="en-US" dirty="0"/>
              <a:t>케라스는 훈련된 모델의 파라미터를 저장하고 다시 불러오는 메서드를 제공</a:t>
            </a:r>
            <a:endParaRPr lang="en-US" altLang="ko-KR" dirty="0"/>
          </a:p>
          <a:p>
            <a:pPr lvl="2"/>
            <a:r>
              <a:rPr lang="ko-KR" altLang="en-US" dirty="0"/>
              <a:t>또한 모델 전체를 파일에 저장하고 파일에서 모델을 만들 수도 있음</a:t>
            </a:r>
            <a:endParaRPr lang="en-US" altLang="ko-KR" dirty="0"/>
          </a:p>
          <a:p>
            <a:pPr lvl="2"/>
            <a:r>
              <a:rPr lang="ko-KR" altLang="en-US" dirty="0"/>
              <a:t>과대적합 되기 전의 에포크를 수동으로 찾아 모델을 다시 훈련하는 대신 콜백을 사용하면 자동으로 </a:t>
            </a:r>
            <a:br>
              <a:rPr lang="en-US" altLang="ko-KR" dirty="0"/>
            </a:br>
            <a:r>
              <a:rPr lang="ko-KR" altLang="en-US" dirty="0"/>
              <a:t>최상의 모델을 유지할 수 있음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7-3 </a:t>
            </a:r>
            <a:r>
              <a:rPr lang="ko-KR" altLang="en-US" dirty="0"/>
              <a:t>신경망 모델 훈련</a:t>
            </a:r>
            <a:r>
              <a:rPr lang="en-US" altLang="ko-KR"/>
              <a:t>(23)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98</a:t>
            </a:fld>
            <a:endParaRPr lang="ko-KR" altLang="en-US"/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7230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SECTION</a:t>
            </a:r>
            <a:r>
              <a:rPr lang="ko-KR" altLang="en-US" dirty="0"/>
              <a:t> </a:t>
            </a:r>
            <a:r>
              <a:rPr lang="en-US" altLang="ko-KR" dirty="0"/>
              <a:t>7-3</a:t>
            </a:r>
            <a:r>
              <a:rPr lang="ko-KR" altLang="en-US" dirty="0"/>
              <a:t> 마무리</a:t>
            </a:r>
            <a:r>
              <a:rPr lang="en-US" altLang="ko-KR" dirty="0"/>
              <a:t>(1)</a:t>
            </a:r>
            <a:endParaRPr lang="ko-Kore-KR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99</a:t>
            </a:fld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2669C13A-11E1-4220-85F5-005C528963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7"/>
            <a:ext cx="11605594" cy="5547693"/>
          </a:xfrm>
        </p:spPr>
        <p:txBody>
          <a:bodyPr>
            <a:normAutofit/>
          </a:bodyPr>
          <a:lstStyle/>
          <a:p>
            <a:r>
              <a:rPr lang="ko-KR" altLang="en-US" dirty="0"/>
              <a:t>키워드로 끝나는 핵심 포인트</a:t>
            </a: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드롭아웃은 은닉층에 있는 뉴런의 출력을 랜덤하게 꺼서 과대적합을 막는 기법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드롭아웃은 훈련 중에 적용되며 평가나 예측에서는 적용하지 않고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YoonV YoonGothic100Std_OTF"/>
              </a:rPr>
              <a:t>,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텐서플로는 이를 자동으로 처리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콜백은 케라스 모델을 훈련하는 도중에 어떤 작업을 수행할 수 있도록 도와주는 도구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대표적으로 최상의 모델을 자동으로 저장해 주거나 검증 점수가 더 이상 향상되지 않으면 일찍 종료할 수 있음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1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조기 종료는 검증 점수가 더 이상 감소하지 않고 상승하여 과대적합이 일어나면 훈련을 계속 진행하지 않고 멈추는 기법</a:t>
            </a:r>
            <a:endParaRPr lang="en-US" altLang="ko-KR" b="0" i="0" u="none" strike="noStrike" baseline="0" dirty="0">
              <a:solidFill>
                <a:srgbClr val="000000"/>
              </a:solidFill>
              <a:latin typeface="YoonV YoonGothic100Std_OTF"/>
            </a:endParaRPr>
          </a:p>
          <a:p>
            <a:pPr lvl="2"/>
            <a:r>
              <a:rPr lang="ko-KR" altLang="en-US" b="0" i="0" u="none" strike="noStrike" baseline="0" dirty="0">
                <a:solidFill>
                  <a:srgbClr val="000000"/>
                </a:solidFill>
                <a:latin typeface="YoonV YoonGothic100Std_OTF"/>
              </a:rPr>
              <a:t>계산 비용과 시간을 절약</a:t>
            </a:r>
            <a:endParaRPr lang="ko-KR" altLang="en-US" b="0" i="0" u="none" strike="noStrike" baseline="0" dirty="0">
              <a:solidFill>
                <a:srgbClr val="221E1F"/>
              </a:solidFill>
              <a:latin typeface="YoonV YoonMyungjo100Std_OTF"/>
            </a:endParaRPr>
          </a:p>
        </p:txBody>
      </p:sp>
      <p:sp>
        <p:nvSpPr>
          <p:cNvPr id="10" name="바닥글 개체 틀 1">
            <a:extLst>
              <a:ext uri="{FF2B5EF4-FFF2-40B4-BE49-F238E27FC236}">
                <a16:creationId xmlns:a16="http://schemas.microsoft.com/office/drawing/2014/main" id="{993A392C-E8A1-46A4-BD46-A178253F5B8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r>
              <a:rPr lang="en-US" altLang="ko-KR" b="1"/>
              <a:t>〉 〉 </a:t>
            </a:r>
            <a:r>
              <a:rPr lang="ko-KR" altLang="en-US" b="1"/>
              <a:t>혼자 공부하는 머신러닝</a:t>
            </a:r>
            <a:r>
              <a:rPr lang="en-US" altLang="ko-KR" b="1"/>
              <a:t>+</a:t>
            </a:r>
            <a:r>
              <a:rPr lang="ko-KR" altLang="en-US" b="1"/>
              <a:t>딥러닝</a:t>
            </a:r>
            <a:r>
              <a:rPr lang="en-US" altLang="ko-KR" b="1"/>
              <a:t>(</a:t>
            </a:r>
            <a:r>
              <a:rPr lang="ko-KR" altLang="en-US" b="1"/>
              <a:t>개정판</a:t>
            </a:r>
            <a:r>
              <a:rPr lang="en-US" altLang="ko-KR" b="1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43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37540</TotalTime>
  <Words>14064</Words>
  <Application>Microsoft Office PowerPoint</Application>
  <PresentationFormat>와이드스크린</PresentationFormat>
  <Paragraphs>1666</Paragraphs>
  <Slides>115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115</vt:i4>
      </vt:variant>
    </vt:vector>
  </HeadingPairs>
  <TitlesOfParts>
    <vt:vector size="130" baseType="lpstr">
      <vt:lpstr>HelveticaNeue-Light</vt:lpstr>
      <vt:lpstr>ITC Garamond Std Lt</vt:lpstr>
      <vt:lpstr>ITCGaramondStd-Lt</vt:lpstr>
      <vt:lpstr>OCCGVU+D2Coding</vt:lpstr>
      <vt:lpstr>YDVYGOStd12</vt:lpstr>
      <vt:lpstr>YDVYMjOStd12</vt:lpstr>
      <vt:lpstr>YoonV YoonGothic100Std_OTF</vt:lpstr>
      <vt:lpstr>YoonV YoonMyungjo100Std_OTF</vt:lpstr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혼자 공부하는 머신러닝+딥러닝 (개정판)</vt:lpstr>
      <vt:lpstr>시작하기전에</vt:lpstr>
      <vt:lpstr>PowerPoint 프레젠테이션</vt:lpstr>
      <vt:lpstr>이 책의 학습 목표</vt:lpstr>
      <vt:lpstr>이 책의 학습 목표</vt:lpstr>
      <vt:lpstr>Contents</vt:lpstr>
      <vt:lpstr>PowerPoint 프레젠테이션</vt:lpstr>
      <vt:lpstr>SECTION 7-1 인공 신경망(1)</vt:lpstr>
      <vt:lpstr>SECTION 7-1 인공 신경망(2)</vt:lpstr>
      <vt:lpstr>SECTION 7-1 인공 신경망(3)</vt:lpstr>
      <vt:lpstr>SECTION 7-1 인공 신경망(4)</vt:lpstr>
      <vt:lpstr>SECTION 7-1 인공 신경망(5)</vt:lpstr>
      <vt:lpstr>SECTION 7-1 인공 신경망(6)</vt:lpstr>
      <vt:lpstr>SECTION 7-1 인공 신경망(7)</vt:lpstr>
      <vt:lpstr>SECTION 7-1 인공 신경망(8)</vt:lpstr>
      <vt:lpstr>SECTION 7-1 인공 신경망(9)</vt:lpstr>
      <vt:lpstr>SECTION 7-1 인공 신경망(10)</vt:lpstr>
      <vt:lpstr>SECTION 7-1 인공 신경망(11)</vt:lpstr>
      <vt:lpstr>SECTION 7-1 인공 신경망(12)</vt:lpstr>
      <vt:lpstr>SECTION 7-1 인공 신경망(13)</vt:lpstr>
      <vt:lpstr>SECTION 7-1 인공 신경망(14)</vt:lpstr>
      <vt:lpstr>SECTION 7-1 인공 신경망(15)</vt:lpstr>
      <vt:lpstr>SECTION 7-1 인공 신경망(16)</vt:lpstr>
      <vt:lpstr>SECTION 7-1 인공 신경망(17)</vt:lpstr>
      <vt:lpstr>SECTION 7-1 인공 신경망(18)</vt:lpstr>
      <vt:lpstr>SECTION 7-1 인공 신경망(19)</vt:lpstr>
      <vt:lpstr>SECTION 7-1 인공 신경망(20)</vt:lpstr>
      <vt:lpstr>SECTION 7-1 인공 신경망(21)</vt:lpstr>
      <vt:lpstr>SECTION 7-1 인공 신경망(22)</vt:lpstr>
      <vt:lpstr>SECTION 7-1 인공 신경망(23)</vt:lpstr>
      <vt:lpstr>SECTION 7-1 마무리(1)</vt:lpstr>
      <vt:lpstr>SECTION 7-1 마무리(2)</vt:lpstr>
      <vt:lpstr>SECTION 7-1 마무리(3)</vt:lpstr>
      <vt:lpstr>SECTION 7-1 확인 문제</vt:lpstr>
      <vt:lpstr>SECTION 7-2 심층 신경망(1)</vt:lpstr>
      <vt:lpstr>SECTION 7-2 심층 신경망(2)</vt:lpstr>
      <vt:lpstr>SECTION 7-2 심층 신경망(3)</vt:lpstr>
      <vt:lpstr>SECTION 7-2 심층 신경망(4)</vt:lpstr>
      <vt:lpstr>SECTION 7-2 심층 신경망(5)</vt:lpstr>
      <vt:lpstr>SECTION 7-2 심층 신경망(6)</vt:lpstr>
      <vt:lpstr>SECTION 7-2 심층 신경망(7)</vt:lpstr>
      <vt:lpstr>SECTION 7-2 심층 신경망(8)</vt:lpstr>
      <vt:lpstr>SECTION 7-2 심층 신경망(9)</vt:lpstr>
      <vt:lpstr>SECTION 7-2 심층 신경망(10)</vt:lpstr>
      <vt:lpstr>SECTION 7-2 심층 신경망(11)</vt:lpstr>
      <vt:lpstr>SECTION 7-2 심층 신경망(12)</vt:lpstr>
      <vt:lpstr>SECTION 7-2 심층 신경망(13)</vt:lpstr>
      <vt:lpstr>SECTION 7-2 심층 신경망(14)</vt:lpstr>
      <vt:lpstr>SECTION 7-2 심층 신경망(15)</vt:lpstr>
      <vt:lpstr>SECTION 7-2 심층 신경망(16)</vt:lpstr>
      <vt:lpstr>SECTION 7-2 심층 신경망(17)</vt:lpstr>
      <vt:lpstr>SECTION 7-2 심층 신경망(18)</vt:lpstr>
      <vt:lpstr>SECTION 7-2 심층 신경망(19)</vt:lpstr>
      <vt:lpstr>SECTION 7-2 심층 신경망(20)</vt:lpstr>
      <vt:lpstr>SECTION 7-2 심층 신경망(21)</vt:lpstr>
      <vt:lpstr>SECTION 7-2 심층 신경망(22)</vt:lpstr>
      <vt:lpstr>SECTION 7-2 심층 신경망(23)</vt:lpstr>
      <vt:lpstr>SECTION 7-2 심층 신경망(24)</vt:lpstr>
      <vt:lpstr>SECTION 7-2 마무리(1)</vt:lpstr>
      <vt:lpstr>SECTION 7-2 마무리(2)</vt:lpstr>
      <vt:lpstr>SECTION 7-2 확인 문제(1)</vt:lpstr>
      <vt:lpstr>SECTION 7-2 확인 문제(2)</vt:lpstr>
      <vt:lpstr>SECTION 7-2 파이토치 버전 살펴보기(1)</vt:lpstr>
      <vt:lpstr>SECTION 7-2 파이토치 버전 살펴보기(2)</vt:lpstr>
      <vt:lpstr>SECTION 7-2 파이토치 버전 살펴보기(3)</vt:lpstr>
      <vt:lpstr>SECTION 7-2 파이토치 버전 살펴보기(4)</vt:lpstr>
      <vt:lpstr>SECTION 7-2 파이토치 버전 살펴보기(5)</vt:lpstr>
      <vt:lpstr>SECTION 7-2 파이토치 버전 살펴보기(6)</vt:lpstr>
      <vt:lpstr>SECTION 7-2 파이토치 버전 살펴보기(7)</vt:lpstr>
      <vt:lpstr>SECTION 7-2 파이토치 버전 살펴보기(8)</vt:lpstr>
      <vt:lpstr>SECTION 7-2 파이토치 버전 살펴보기(9)</vt:lpstr>
      <vt:lpstr>SECTION 7-2 파이토치 버전 살펴보기(10)</vt:lpstr>
      <vt:lpstr>SECTION 7-2 파이토치 버전 살펴보기(11)</vt:lpstr>
      <vt:lpstr>SECTION 7-2 파이토치 버전 살펴보기(12)</vt:lpstr>
      <vt:lpstr>SECTION 7-2 파이토치 버전 살펴보기(13)</vt:lpstr>
      <vt:lpstr>SECTION 7-3 신경망 모델 훈련(1)</vt:lpstr>
      <vt:lpstr>SECTION 7-3 신경망 모델 훈련(2)</vt:lpstr>
      <vt:lpstr>SECTION 7-3 신경망 모델 훈련(3)</vt:lpstr>
      <vt:lpstr>SECTION 7-3 신경망 모델 훈련(4)</vt:lpstr>
      <vt:lpstr>SECTION 7-3 신경망 모델 훈련(5)</vt:lpstr>
      <vt:lpstr>SECTION 7-3 신경망 모델 훈련(6)</vt:lpstr>
      <vt:lpstr>SECTION 7-3 신경망 모델 훈련(7)</vt:lpstr>
      <vt:lpstr>SECTION 7-3 신경망 모델 훈련(8)</vt:lpstr>
      <vt:lpstr>SECTION 7-3 신경망 모델 훈련(9)</vt:lpstr>
      <vt:lpstr>SECTION 7-3 신경망 모델 훈련(10)</vt:lpstr>
      <vt:lpstr>SECTION 7-3 신경망 모델 훈련(11)</vt:lpstr>
      <vt:lpstr>SECTION 7-3 신경망 모델 훈련(12)</vt:lpstr>
      <vt:lpstr>SECTION 7-3 신경망 모델 훈련(13)</vt:lpstr>
      <vt:lpstr>SECTION 7-3 신경망 모델 훈련(14)</vt:lpstr>
      <vt:lpstr>SECTION 7-3 신경망 모델 훈련(15)</vt:lpstr>
      <vt:lpstr>SECTION 7-3 신경망 모델 훈련(16)</vt:lpstr>
      <vt:lpstr>SECTION 7-3 신경망 모델 훈련(17)</vt:lpstr>
      <vt:lpstr>SECTION 7-3 신경망 모델 훈련(18)</vt:lpstr>
      <vt:lpstr>SECTION 7-3 신경망 모델 훈련(19)</vt:lpstr>
      <vt:lpstr>SECTION 7-3 신경망 모델 훈련(20)</vt:lpstr>
      <vt:lpstr>SECTION 7-3 신경망 모델 훈련(21)</vt:lpstr>
      <vt:lpstr>SECTION 7-3 신경망 모델 훈련(22)</vt:lpstr>
      <vt:lpstr>SECTION 7-3 신경망 모델 훈련(23)</vt:lpstr>
      <vt:lpstr>SECTION 7-3 마무리(1)</vt:lpstr>
      <vt:lpstr>SECTION 7-3 마무리(2)</vt:lpstr>
      <vt:lpstr>SECTION 7-3 확인 문제(1)</vt:lpstr>
      <vt:lpstr>SECTION 7-3 확인 문제(2)</vt:lpstr>
      <vt:lpstr>SECTION 7-3 파이토치 버전 살펴보기(1)</vt:lpstr>
      <vt:lpstr>SECTION 7-3 파이토치 버전 살펴보기(2)</vt:lpstr>
      <vt:lpstr>SECTION 7-3 파이토치 버전 살펴보기(3)</vt:lpstr>
      <vt:lpstr>SECTION 7-3 파이토치 버전 살펴보기(4)</vt:lpstr>
      <vt:lpstr>SECTION 7-3 파이토치 버전 살펴보기(5)</vt:lpstr>
      <vt:lpstr>SECTION 7-3 파이토치 버전 살펴보기(6)</vt:lpstr>
      <vt:lpstr>SECTION 7-3 파이토치 버전 살펴보기(7)</vt:lpstr>
      <vt:lpstr>SECTION 7-3 파이토치 버전 살펴보기(8)</vt:lpstr>
      <vt:lpstr>SECTION 7-3 파이토치 버전 살펴보기(9)</vt:lpstr>
      <vt:lpstr>SECTION 7-3 파이토치 버전 살펴보기(10)</vt:lpstr>
      <vt:lpstr>SECTION 7-3 파이토치 버전 살펴보기(11)</vt:lpstr>
      <vt:lpstr>SECTION 7-3 파이토치 버전 살펴보기(12)</vt:lpstr>
      <vt:lpstr>SECTION 7-3 자주하는 질문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이재영(Robot)</cp:lastModifiedBy>
  <cp:revision>465</cp:revision>
  <dcterms:created xsi:type="dcterms:W3CDTF">2020-01-31T07:25:46Z</dcterms:created>
  <dcterms:modified xsi:type="dcterms:W3CDTF">2025-07-23T15:05:36Z</dcterms:modified>
</cp:coreProperties>
</file>