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58" r:id="rId2"/>
    <p:sldId id="259" r:id="rId3"/>
    <p:sldId id="263" r:id="rId4"/>
    <p:sldId id="264" r:id="rId5"/>
    <p:sldId id="260" r:id="rId6"/>
    <p:sldId id="262" r:id="rId7"/>
  </p:sldIdLst>
  <p:sldSz cx="9144000" cy="6858000" type="screen4x3"/>
  <p:notesSz cx="6888163" cy="100203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0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710" cy="501576"/>
          </a:xfrm>
          <a:prstGeom prst="rect">
            <a:avLst/>
          </a:prstGeom>
        </p:spPr>
        <p:txBody>
          <a:bodyPr vert="horz" lIns="92455" tIns="46227" rIns="92455" bIns="46227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844" y="0"/>
            <a:ext cx="2984709" cy="501576"/>
          </a:xfrm>
          <a:prstGeom prst="rect">
            <a:avLst/>
          </a:prstGeom>
        </p:spPr>
        <p:txBody>
          <a:bodyPr vert="horz" lIns="92455" tIns="46227" rIns="92455" bIns="46227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3325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55" tIns="46227" rIns="92455" bIns="4622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656" y="4759362"/>
            <a:ext cx="5510852" cy="4509375"/>
          </a:xfrm>
          <a:prstGeom prst="rect">
            <a:avLst/>
          </a:prstGeom>
        </p:spPr>
        <p:txBody>
          <a:bodyPr vert="horz" lIns="92455" tIns="46227" rIns="92455" bIns="4622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7122"/>
            <a:ext cx="2984710" cy="501575"/>
          </a:xfrm>
          <a:prstGeom prst="rect">
            <a:avLst/>
          </a:prstGeom>
        </p:spPr>
        <p:txBody>
          <a:bodyPr vert="horz" lIns="92455" tIns="46227" rIns="92455" bIns="46227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844" y="9517122"/>
            <a:ext cx="2984709" cy="501575"/>
          </a:xfrm>
          <a:prstGeom prst="rect">
            <a:avLst/>
          </a:prstGeom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51197" indent="-28892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5687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7962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0237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2512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04787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67062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29337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51197" indent="-28892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5687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7962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0237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2512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04787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67062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29337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51197" indent="-28892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5687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7962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0237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2512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04787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67062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29337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8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51197" indent="-28892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5687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7962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0237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2512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04787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67062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29337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E97164F-AFE0-47CF-AE29-34AF6F04086E}" type="slidenum">
              <a:rPr lang="ko-KR" altLang="en-US"/>
              <a:pPr>
                <a:spcBef>
                  <a:spcPct val="0"/>
                </a:spcBef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68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51197" indent="-28892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5687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7962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0237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2512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04787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67062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29337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13C2F71-BB01-48DF-A472-934FC256D0DC}" type="slidenum">
              <a:rPr lang="ko-KR" altLang="en-US"/>
              <a:pPr>
                <a:spcBef>
                  <a:spcPct val="0"/>
                </a:spcBef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50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51197" indent="-288922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55687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17962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80237" indent="-231137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42512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3004787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67062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929337" indent="-23113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1E221D0-BDD5-42E9-8922-5A46D3DB8D7A}" type="slidenum">
              <a:rPr lang="ko-KR" altLang="en-US"/>
              <a:pPr>
                <a:spcBef>
                  <a:spcPct val="0"/>
                </a:spcBef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2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2025-2 </a:t>
            </a:r>
            <a:r>
              <a:rPr lang="ko-KR" altLang="en-US" dirty="0"/>
              <a:t>인공지능</a:t>
            </a:r>
            <a:endParaRPr lang="en-US" altLang="ko-K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487016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한국공학대학교 게임공학부</a:t>
            </a:r>
          </a:p>
          <a:p>
            <a:pPr eaLnBrk="1" hangingPunct="1"/>
            <a:r>
              <a:rPr lang="en-US" altLang="ko-KR" dirty="0">
                <a:solidFill>
                  <a:schemeClr val="tx1"/>
                </a:solidFill>
              </a:rPr>
              <a:t>2025</a:t>
            </a:r>
            <a:r>
              <a:rPr lang="ko-KR" altLang="en-US" dirty="0">
                <a:solidFill>
                  <a:schemeClr val="tx1"/>
                </a:solidFill>
              </a:rPr>
              <a:t>학년도 가을학기</a:t>
            </a:r>
          </a:p>
          <a:p>
            <a:pPr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이재영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2A9370-D267-0232-32B2-77D6C969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888" y="540755"/>
            <a:ext cx="1399929" cy="1911779"/>
          </a:xfrm>
          <a:prstGeom prst="rect">
            <a:avLst/>
          </a:prstGeom>
        </p:spPr>
      </p:pic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pPr eaLnBrk="1" hangingPunct="1"/>
            <a:r>
              <a:rPr lang="ko-KR" altLang="en-US" dirty="0"/>
              <a:t>강좌 정보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5E1F09-C91C-477F-A1FA-83EC78C24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0" y="862563"/>
            <a:ext cx="8784976" cy="581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0" lang="ko-KR" altLang="en-US" sz="2200" dirty="0" err="1"/>
              <a:t>강좌구분</a:t>
            </a:r>
            <a:r>
              <a:rPr kumimoji="0" lang="ko-KR" altLang="en-US" sz="2200" dirty="0"/>
              <a:t> </a:t>
            </a:r>
            <a:r>
              <a:rPr kumimoji="0" lang="en-US" altLang="ko-KR" sz="2200" dirty="0"/>
              <a:t>: </a:t>
            </a:r>
            <a:r>
              <a:rPr kumimoji="0" lang="ko-KR" altLang="en-US" sz="2200" dirty="0"/>
              <a:t>전선</a:t>
            </a:r>
          </a:p>
          <a:p>
            <a:pPr eaLnBrk="1" hangingPunct="1">
              <a:lnSpc>
                <a:spcPct val="80000"/>
              </a:lnSpc>
            </a:pPr>
            <a:r>
              <a:rPr kumimoji="0" lang="ko-KR" altLang="en-US" sz="2200" dirty="0" err="1"/>
              <a:t>주당시간</a:t>
            </a:r>
            <a:r>
              <a:rPr kumimoji="0" lang="ko-KR" altLang="en-US" sz="2200" dirty="0"/>
              <a:t> </a:t>
            </a:r>
            <a:r>
              <a:rPr kumimoji="0" lang="en-US" altLang="ko-KR" sz="2200" dirty="0"/>
              <a:t>: </a:t>
            </a:r>
            <a:r>
              <a:rPr kumimoji="0" lang="ko-KR" altLang="en-US" sz="2200" dirty="0"/>
              <a:t>이론</a:t>
            </a:r>
            <a:r>
              <a:rPr kumimoji="0" lang="en-US" altLang="ko-KR" sz="2200" dirty="0"/>
              <a:t>2</a:t>
            </a:r>
            <a:r>
              <a:rPr kumimoji="0" lang="ko-KR" altLang="en-US" sz="2200" dirty="0"/>
              <a:t>시간 실습</a:t>
            </a:r>
            <a:r>
              <a:rPr kumimoji="0" lang="en-US" altLang="ko-KR" sz="2200" dirty="0"/>
              <a:t>2</a:t>
            </a:r>
            <a:r>
              <a:rPr kumimoji="0" lang="ko-KR" altLang="en-US" sz="2200" dirty="0"/>
              <a:t>시간</a:t>
            </a:r>
            <a:endParaRPr kumimoji="0" lang="en-US" altLang="ko-KR" sz="2200" dirty="0"/>
          </a:p>
          <a:p>
            <a:pPr lvl="1" eaLnBrk="1" hangingPunct="1"/>
            <a:r>
              <a:rPr kumimoji="0" lang="en-US" altLang="ko-KR" dirty="0"/>
              <a:t>03</a:t>
            </a:r>
            <a:r>
              <a:rPr kumimoji="0" lang="ko-KR" altLang="en-US" dirty="0"/>
              <a:t>반</a:t>
            </a:r>
            <a:r>
              <a:rPr kumimoji="0" lang="en-US" altLang="ko-KR" dirty="0"/>
              <a:t>: [6~9]14:30~18:15 @E</a:t>
            </a:r>
            <a:r>
              <a:rPr kumimoji="0" lang="ko-KR" altLang="en-US" dirty="0"/>
              <a:t>동</a:t>
            </a:r>
            <a:r>
              <a:rPr kumimoji="0" lang="en-US" altLang="ko-KR" dirty="0"/>
              <a:t>323</a:t>
            </a:r>
            <a:r>
              <a:rPr kumimoji="0" lang="ko-KR" altLang="en-US" dirty="0"/>
              <a:t>호</a:t>
            </a:r>
            <a:endParaRPr kumimoji="0" lang="en-US" altLang="ko-KR" dirty="0"/>
          </a:p>
          <a:p>
            <a:pPr eaLnBrk="1" hangingPunct="1"/>
            <a:r>
              <a:rPr kumimoji="0" lang="ko-KR" altLang="en-US" sz="2200" dirty="0"/>
              <a:t>교수 정보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ko-KR" altLang="en-US" dirty="0"/>
              <a:t>전화번호</a:t>
            </a:r>
            <a:r>
              <a:rPr kumimoji="0" lang="en-US" altLang="ko-KR" dirty="0"/>
              <a:t>: </a:t>
            </a:r>
            <a:r>
              <a:rPr kumimoji="0" lang="ko-KR" altLang="en-US" dirty="0"/>
              <a:t>게임공학과 사무실</a:t>
            </a:r>
            <a:r>
              <a:rPr kumimoji="0" lang="en-US" altLang="ko-KR" dirty="0"/>
              <a:t>(031-8041-0550)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ko-KR" altLang="en-US" dirty="0"/>
              <a:t>전자우편</a:t>
            </a:r>
            <a:r>
              <a:rPr kumimoji="0" lang="en-US" altLang="ko-KR" dirty="0"/>
              <a:t>: </a:t>
            </a:r>
            <a:r>
              <a:rPr kumimoji="0" lang="en-US" altLang="ko-KR" dirty="0">
                <a:solidFill>
                  <a:srgbClr val="0070C0"/>
                </a:solidFill>
              </a:rPr>
              <a:t>jylee@tukorea.ac.kr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ko-KR" altLang="en-US" dirty="0"/>
              <a:t>강의홈페이지</a:t>
            </a:r>
            <a:r>
              <a:rPr kumimoji="0" lang="en-US" altLang="ko-KR" dirty="0"/>
              <a:t>: </a:t>
            </a:r>
            <a:r>
              <a:rPr kumimoji="0" lang="en-US" altLang="ko-KR" dirty="0">
                <a:solidFill>
                  <a:srgbClr val="0070C0"/>
                </a:solidFill>
              </a:rPr>
              <a:t>http://eclass.tukora.ac.kr/</a:t>
            </a:r>
          </a:p>
          <a:p>
            <a:pPr eaLnBrk="1" hangingPunct="1">
              <a:lnSpc>
                <a:spcPct val="80000"/>
              </a:lnSpc>
            </a:pPr>
            <a:r>
              <a:rPr kumimoji="0" lang="ko-KR" altLang="en-US" sz="2200" dirty="0"/>
              <a:t>교재</a:t>
            </a:r>
          </a:p>
          <a:p>
            <a:pPr lvl="1" eaLnBrk="1" hangingPunct="1"/>
            <a:r>
              <a:rPr kumimoji="0" lang="ko-KR" altLang="en-US" sz="1800" dirty="0" err="1"/>
              <a:t>주교재</a:t>
            </a:r>
            <a:r>
              <a:rPr kumimoji="0" lang="ko-KR" altLang="en-US" sz="1800" dirty="0"/>
              <a:t> </a:t>
            </a:r>
            <a:endParaRPr kumimoji="0" lang="en-US" altLang="ko-KR" sz="1800" dirty="0"/>
          </a:p>
          <a:p>
            <a:pPr lvl="2" eaLnBrk="1" hangingPunct="1"/>
            <a:r>
              <a:rPr kumimoji="0" lang="ko-KR" altLang="en-US" sz="1600" dirty="0"/>
              <a:t>혼자 공부하는 </a:t>
            </a:r>
            <a:r>
              <a:rPr kumimoji="0" lang="ko-KR" altLang="en-US" sz="1600" dirty="0" err="1"/>
              <a:t>머신러닝</a:t>
            </a:r>
            <a:r>
              <a:rPr kumimoji="0" lang="en-US" altLang="ko-KR" sz="1600" dirty="0"/>
              <a:t>+</a:t>
            </a:r>
            <a:r>
              <a:rPr kumimoji="0" lang="ko-KR" altLang="en-US" sz="1600" dirty="0"/>
              <a:t>딥러닝</a:t>
            </a:r>
            <a:r>
              <a:rPr kumimoji="0" lang="en-US" altLang="ko-KR" sz="1600" dirty="0"/>
              <a:t>(</a:t>
            </a:r>
            <a:r>
              <a:rPr kumimoji="0" lang="ko-KR" altLang="en-US" sz="1600" dirty="0"/>
              <a:t>개정판</a:t>
            </a:r>
            <a:r>
              <a:rPr kumimoji="0" lang="en-US" altLang="ko-KR" sz="1600" dirty="0"/>
              <a:t>), </a:t>
            </a:r>
            <a:r>
              <a:rPr kumimoji="0" lang="ko-KR" altLang="en-US" sz="1600" dirty="0" err="1"/>
              <a:t>한빛미디어</a:t>
            </a:r>
            <a:r>
              <a:rPr kumimoji="0" lang="en-US" altLang="ko-KR" sz="1600" dirty="0"/>
              <a:t>,</a:t>
            </a:r>
            <a:br>
              <a:rPr kumimoji="0" lang="en-US" altLang="ko-KR" sz="1600" dirty="0"/>
            </a:br>
            <a:r>
              <a:rPr kumimoji="0" lang="en-US" altLang="ko-KR" sz="1600" dirty="0"/>
              <a:t>2025-04-07</a:t>
            </a:r>
          </a:p>
          <a:p>
            <a:pPr lvl="1" eaLnBrk="1" hangingPunct="1"/>
            <a:r>
              <a:rPr kumimoji="0" lang="ko-KR" altLang="en-US" sz="1800" dirty="0"/>
              <a:t>참고교재</a:t>
            </a:r>
            <a:endParaRPr kumimoji="0" lang="en-US" altLang="ko-KR" sz="1800" dirty="0"/>
          </a:p>
          <a:p>
            <a:pPr lvl="2" eaLnBrk="1" hangingPunct="1"/>
            <a:r>
              <a:rPr kumimoji="0" lang="ko-KR" altLang="en-US" sz="1600" dirty="0"/>
              <a:t>인공지능 </a:t>
            </a:r>
            <a:r>
              <a:rPr kumimoji="0" lang="en-US" altLang="ko-KR" sz="1600" dirty="0"/>
              <a:t>2</a:t>
            </a:r>
            <a:r>
              <a:rPr kumimoji="0" lang="ko-KR" altLang="en-US" sz="1600" dirty="0"/>
              <a:t>판</a:t>
            </a:r>
            <a:r>
              <a:rPr kumimoji="0" lang="en-US" altLang="ko-KR" sz="1600" dirty="0"/>
              <a:t>, </a:t>
            </a:r>
            <a:r>
              <a:rPr kumimoji="0" lang="ko-KR" altLang="en-US" sz="1600" dirty="0" err="1"/>
              <a:t>천인국</a:t>
            </a:r>
            <a:r>
              <a:rPr kumimoji="0" lang="en-US" altLang="ko-KR" sz="1600" dirty="0"/>
              <a:t>, </a:t>
            </a:r>
            <a:r>
              <a:rPr kumimoji="0" lang="ko-KR" altLang="en-US" sz="1600" dirty="0" err="1"/>
              <a:t>인피니티북스</a:t>
            </a:r>
            <a:r>
              <a:rPr kumimoji="0" lang="en-US" altLang="ko-KR" sz="1600" dirty="0"/>
              <a:t>, 2023-03-10</a:t>
            </a:r>
          </a:p>
          <a:p>
            <a:pPr lvl="2" eaLnBrk="1" hangingPunct="1"/>
            <a:r>
              <a:rPr kumimoji="0" lang="ko-KR" altLang="en-US" sz="1600" dirty="0"/>
              <a:t>튜링 테스트에서 </a:t>
            </a:r>
            <a:r>
              <a:rPr kumimoji="0" lang="ko-KR" altLang="en-US" sz="1600" dirty="0" err="1"/>
              <a:t>딥러닝까지</a:t>
            </a:r>
            <a:r>
              <a:rPr kumimoji="0" lang="ko-KR" altLang="en-US" sz="1600" dirty="0"/>
              <a:t> 인공지능</a:t>
            </a:r>
            <a:r>
              <a:rPr kumimoji="0" lang="en-US" altLang="ko-KR" sz="1600" dirty="0"/>
              <a:t>, </a:t>
            </a:r>
            <a:r>
              <a:rPr kumimoji="0" lang="ko-KR" altLang="en-US" sz="1600" dirty="0" err="1"/>
              <a:t>이건명</a:t>
            </a:r>
            <a:r>
              <a:rPr kumimoji="0" lang="en-US" altLang="ko-KR" sz="1600" dirty="0"/>
              <a:t>, </a:t>
            </a:r>
            <a:r>
              <a:rPr kumimoji="0" lang="ko-KR" altLang="en-US" sz="1600" dirty="0" err="1"/>
              <a:t>생능출판사</a:t>
            </a:r>
            <a:r>
              <a:rPr kumimoji="0" lang="en-US" altLang="ko-KR" sz="1600" dirty="0"/>
              <a:t>, 2018.09.03</a:t>
            </a:r>
          </a:p>
          <a:p>
            <a:pPr lvl="2" eaLnBrk="1" hangingPunct="1"/>
            <a:r>
              <a:rPr kumimoji="0" lang="ko-KR" altLang="en-US" sz="1600" dirty="0"/>
              <a:t>딥러닝 </a:t>
            </a:r>
            <a:r>
              <a:rPr kumimoji="0" lang="en-US" altLang="ko-KR" sz="1600" dirty="0"/>
              <a:t>EXPRESS(</a:t>
            </a:r>
            <a:r>
              <a:rPr kumimoji="0" lang="ko-KR" altLang="en-US" sz="1600" dirty="0"/>
              <a:t>개정판</a:t>
            </a:r>
            <a:r>
              <a:rPr kumimoji="0" lang="en-US" altLang="ko-KR" sz="1600" dirty="0"/>
              <a:t>), </a:t>
            </a:r>
            <a:r>
              <a:rPr kumimoji="0" lang="ko-KR" altLang="en-US" sz="1600" dirty="0" err="1"/>
              <a:t>천인국</a:t>
            </a:r>
            <a:r>
              <a:rPr kumimoji="0" lang="en-US" altLang="ko-KR" sz="1600" dirty="0"/>
              <a:t>, </a:t>
            </a:r>
            <a:r>
              <a:rPr kumimoji="0" lang="ko-KR" altLang="en-US" sz="1600" dirty="0" err="1"/>
              <a:t>생능출판사</a:t>
            </a:r>
            <a:r>
              <a:rPr kumimoji="0" lang="en-US" altLang="ko-KR" sz="1600" dirty="0"/>
              <a:t>, 2024.07.26</a:t>
            </a:r>
          </a:p>
          <a:p>
            <a:pPr lvl="2" eaLnBrk="1" hangingPunct="1"/>
            <a:r>
              <a:rPr kumimoji="0" lang="ko-KR" altLang="en-US" sz="1600" dirty="0"/>
              <a:t>트랜스포머를 활용한 자연어 처리</a:t>
            </a:r>
            <a:r>
              <a:rPr kumimoji="0" lang="en-US" altLang="ko-KR" sz="1600" dirty="0"/>
              <a:t>, </a:t>
            </a:r>
            <a:r>
              <a:rPr kumimoji="0" lang="ko-KR" altLang="en-US" sz="1600" dirty="0" err="1"/>
              <a:t>한빛미디어</a:t>
            </a:r>
            <a:r>
              <a:rPr kumimoji="0" lang="en-US" altLang="ko-KR" sz="1600" dirty="0"/>
              <a:t>, 2022.11.30</a:t>
            </a:r>
          </a:p>
          <a:p>
            <a:pPr lvl="1" eaLnBrk="1" hangingPunct="1"/>
            <a:r>
              <a:rPr kumimoji="0" lang="ko-KR" altLang="en-US" sz="1800" dirty="0"/>
              <a:t>참고 </a:t>
            </a:r>
            <a:r>
              <a:rPr kumimoji="0" lang="ko-KR" altLang="en-US" sz="1800" dirty="0" err="1"/>
              <a:t>싸이트</a:t>
            </a:r>
            <a:r>
              <a:rPr kumimoji="0" lang="en-US" altLang="ko-KR" sz="1800" dirty="0"/>
              <a:t>:</a:t>
            </a:r>
          </a:p>
          <a:p>
            <a:pPr marL="457200" lvl="1" indent="0" eaLnBrk="1" hangingPunct="1">
              <a:buNone/>
            </a:pPr>
            <a:r>
              <a:rPr kumimoji="0" lang="en-US" altLang="ko-KR" sz="1800" dirty="0"/>
              <a:t>  https://github.com/rickiepark/hg-mldl?tab=readme-ov-file</a:t>
            </a:r>
          </a:p>
          <a:p>
            <a:pPr marL="914400" lvl="2" indent="0" eaLnBrk="1" hangingPunct="1">
              <a:buNone/>
            </a:pPr>
            <a:endParaRPr kumimoji="0"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BCE033-2576-6E62-CEF2-8A0E3D1CB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531" y="4569882"/>
            <a:ext cx="1473278" cy="20134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809B3A3-009D-050A-195E-DD7D66104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531" y="2555772"/>
            <a:ext cx="1366286" cy="1726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638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 dirty="0"/>
              <a:t>강의 정보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01353"/>
            <a:ext cx="4139952" cy="5256585"/>
          </a:xfrm>
        </p:spPr>
        <p:txBody>
          <a:bodyPr/>
          <a:lstStyle/>
          <a:p>
            <a:pPr marL="457200" lvl="1" indent="0" latinLnBrk="0">
              <a:buNone/>
            </a:pPr>
            <a:r>
              <a:rPr lang="en-US" altLang="ko-KR" sz="1600" b="1" dirty="0">
                <a:latin typeface="+mn-ea"/>
              </a:rPr>
              <a:t>▣ 1</a:t>
            </a:r>
            <a:r>
              <a:rPr lang="ko-KR" altLang="en-US" sz="1600" b="1" dirty="0">
                <a:latin typeface="+mn-ea"/>
              </a:rPr>
              <a:t>주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인공지능 소개</a:t>
            </a:r>
            <a:endParaRPr lang="ko-KR" altLang="en-US" sz="1600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01 </a:t>
            </a:r>
            <a:r>
              <a:rPr lang="ko-KR" altLang="en-US" sz="1600" dirty="0">
                <a:latin typeface="+mn-ea"/>
              </a:rPr>
              <a:t>인공지능의 역사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02 </a:t>
            </a:r>
            <a:r>
              <a:rPr lang="ko-KR" altLang="en-US" sz="1600" dirty="0">
                <a:latin typeface="+mn-ea"/>
              </a:rPr>
              <a:t>인공지능은 어디에 필요할까</a:t>
            </a:r>
            <a:r>
              <a:rPr lang="en-US" altLang="ko-KR" sz="1600" dirty="0">
                <a:latin typeface="+mn-ea"/>
              </a:rPr>
              <a:t>?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03 </a:t>
            </a:r>
            <a:r>
              <a:rPr lang="ko-KR" altLang="en-US" sz="1600" dirty="0">
                <a:latin typeface="+mn-ea"/>
              </a:rPr>
              <a:t>파이썬 언어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04 </a:t>
            </a:r>
            <a:r>
              <a:rPr lang="ko-KR" altLang="en-US" sz="1600" dirty="0">
                <a:latin typeface="+mn-ea"/>
              </a:rPr>
              <a:t>주피터 노트북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05 </a:t>
            </a:r>
            <a:r>
              <a:rPr lang="ko-KR" altLang="en-US" sz="1600" dirty="0">
                <a:latin typeface="+mn-ea"/>
              </a:rPr>
              <a:t>분류 문제</a:t>
            </a:r>
            <a:endParaRPr lang="en-US" altLang="ko-KR" sz="1600" dirty="0">
              <a:latin typeface="+mn-ea"/>
            </a:endParaRPr>
          </a:p>
          <a:p>
            <a:pPr marL="914400" lvl="2" indent="0" latinLnBrk="0">
              <a:buNone/>
            </a:pPr>
            <a:endParaRPr lang="ko-KR" altLang="en-US" sz="1600" dirty="0">
              <a:latin typeface="+mn-ea"/>
            </a:endParaRPr>
          </a:p>
          <a:p>
            <a:pPr marL="514350" lvl="1" indent="0" latinLnBrk="0">
              <a:buNone/>
            </a:pPr>
            <a:r>
              <a:rPr lang="en-US" altLang="ko-KR" sz="1600" b="1" dirty="0">
                <a:latin typeface="+mn-ea"/>
              </a:rPr>
              <a:t>▣ 2</a:t>
            </a:r>
            <a:r>
              <a:rPr lang="ko-KR" altLang="en-US" sz="1600" b="1" dirty="0">
                <a:latin typeface="+mn-ea"/>
              </a:rPr>
              <a:t>주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전통적 인공지능</a:t>
            </a:r>
            <a:endParaRPr lang="en-US" altLang="ko-KR" sz="1600" b="1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01 </a:t>
            </a:r>
            <a:r>
              <a:rPr lang="ko-KR" altLang="en-US" sz="1600" dirty="0">
                <a:latin typeface="+mn-ea"/>
              </a:rPr>
              <a:t>탐색과 최적화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02 </a:t>
            </a:r>
            <a:r>
              <a:rPr lang="ko-KR" altLang="en-US" sz="1600" dirty="0">
                <a:latin typeface="+mn-ea"/>
              </a:rPr>
              <a:t>지식표현과 추론</a:t>
            </a:r>
            <a:endParaRPr lang="en-US" altLang="ko-KR" sz="1600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03 </a:t>
            </a:r>
            <a:r>
              <a:rPr lang="ko-KR" altLang="en-US" sz="1600" dirty="0">
                <a:latin typeface="+mn-ea"/>
              </a:rPr>
              <a:t>전문가 시스템</a:t>
            </a:r>
            <a:endParaRPr lang="en-US" altLang="ko-KR" sz="1600" dirty="0">
              <a:latin typeface="+mn-ea"/>
            </a:endParaRPr>
          </a:p>
          <a:p>
            <a:pPr marL="914400" lvl="2" indent="0" latinLnBrk="0">
              <a:buNone/>
            </a:pPr>
            <a:endParaRPr lang="ko-KR" altLang="en-US" sz="1600" dirty="0">
              <a:latin typeface="+mn-ea"/>
            </a:endParaRPr>
          </a:p>
          <a:p>
            <a:pPr marL="457200" lvl="1" indent="0" latinLnBrk="0">
              <a:buNone/>
            </a:pPr>
            <a:r>
              <a:rPr lang="en-US" altLang="ko-KR" sz="1600" b="1" dirty="0">
                <a:latin typeface="+mn-ea"/>
              </a:rPr>
              <a:t>▣ 3</a:t>
            </a:r>
            <a:r>
              <a:rPr lang="ko-KR" altLang="en-US" sz="1600" b="1" dirty="0">
                <a:latin typeface="+mn-ea"/>
              </a:rPr>
              <a:t>주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 err="1">
                <a:latin typeface="+mn-ea"/>
              </a:rPr>
              <a:t>게임트리</a:t>
            </a:r>
            <a:r>
              <a:rPr lang="en-US" altLang="ko-KR" sz="1600" b="1" dirty="0">
                <a:latin typeface="+mn-ea"/>
              </a:rPr>
              <a:t>, AI </a:t>
            </a:r>
            <a:r>
              <a:rPr lang="ko-KR" altLang="en-US" sz="1600" b="1" dirty="0">
                <a:latin typeface="+mn-ea"/>
              </a:rPr>
              <a:t>데이터 처리</a:t>
            </a:r>
            <a:endParaRPr lang="en-US" altLang="ko-KR" sz="1600" b="1" dirty="0">
              <a:latin typeface="+mn-ea"/>
            </a:endParaRPr>
          </a:p>
          <a:p>
            <a:pPr marL="857250" lvl="2" indent="0" latinLnBrk="0">
              <a:buNone/>
            </a:pPr>
            <a:r>
              <a:rPr lang="en-US" altLang="ko-KR" sz="1600" dirty="0">
                <a:latin typeface="+mn-ea"/>
              </a:rPr>
              <a:t>01 </a:t>
            </a:r>
            <a:r>
              <a:rPr lang="ko-KR" altLang="en-US" sz="1600" dirty="0" err="1">
                <a:latin typeface="+mn-ea"/>
              </a:rPr>
              <a:t>미니맥스</a:t>
            </a:r>
            <a:r>
              <a:rPr lang="ko-KR" altLang="en-US" sz="1600" dirty="0">
                <a:latin typeface="+mn-ea"/>
              </a:rPr>
              <a:t> 알고리즘</a:t>
            </a:r>
          </a:p>
          <a:p>
            <a:pPr marL="857250" lvl="2" indent="0" latinLnBrk="0">
              <a:buNone/>
            </a:pPr>
            <a:r>
              <a:rPr lang="en-US" altLang="ko-KR" sz="1600" dirty="0">
                <a:latin typeface="+mn-ea"/>
              </a:rPr>
              <a:t>02 </a:t>
            </a:r>
            <a:r>
              <a:rPr lang="ko-KR" altLang="en-US" sz="1600" dirty="0" err="1">
                <a:latin typeface="+mn-ea"/>
              </a:rPr>
              <a:t>알파베타</a:t>
            </a:r>
            <a:r>
              <a:rPr lang="ko-KR" altLang="en-US" sz="1600" dirty="0">
                <a:latin typeface="+mn-ea"/>
              </a:rPr>
              <a:t> 가지치기</a:t>
            </a:r>
          </a:p>
          <a:p>
            <a:pPr marL="857250" lvl="2" indent="0" latinLnBrk="0">
              <a:buNone/>
            </a:pPr>
            <a:r>
              <a:rPr lang="en-US" altLang="ko-KR" sz="1600" dirty="0">
                <a:latin typeface="+mn-ea"/>
              </a:rPr>
              <a:t>03 </a:t>
            </a:r>
            <a:r>
              <a:rPr lang="ko-KR" altLang="en-US" sz="1600" dirty="0">
                <a:latin typeface="+mn-ea"/>
              </a:rPr>
              <a:t>기계학습</a:t>
            </a:r>
            <a:r>
              <a:rPr lang="en-US" altLang="ko-KR" sz="1600" dirty="0">
                <a:latin typeface="+mn-ea"/>
              </a:rPr>
              <a:t>(ML) </a:t>
            </a:r>
            <a:r>
              <a:rPr lang="ko-KR" altLang="en-US" sz="1600" dirty="0">
                <a:latin typeface="+mn-ea"/>
              </a:rPr>
              <a:t>소개</a:t>
            </a:r>
          </a:p>
          <a:p>
            <a:pPr marL="857250" lvl="2" indent="0" latinLnBrk="0">
              <a:buNone/>
            </a:pPr>
            <a:r>
              <a:rPr lang="en-US" altLang="ko-KR" sz="1600" dirty="0">
                <a:latin typeface="+mn-ea"/>
              </a:rPr>
              <a:t>04 AI </a:t>
            </a:r>
            <a:r>
              <a:rPr lang="ko-KR" altLang="en-US" sz="1600" dirty="0">
                <a:latin typeface="+mn-ea"/>
              </a:rPr>
              <a:t>학습데이터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995936" y="1101352"/>
            <a:ext cx="5102224" cy="562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latinLnBrk="0">
              <a:buNone/>
            </a:pPr>
            <a:r>
              <a:rPr lang="en-US" altLang="ko-KR" sz="1600" b="1" dirty="0">
                <a:latin typeface="+mn-ea"/>
              </a:rPr>
              <a:t>▣ 4</a:t>
            </a:r>
            <a:r>
              <a:rPr lang="ko-KR" altLang="en-US" sz="1600" b="1" dirty="0">
                <a:latin typeface="+mn-ea"/>
              </a:rPr>
              <a:t>주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회귀 알고리즘과 모델 규제</a:t>
            </a:r>
            <a:endParaRPr lang="en-US" altLang="ko-KR" sz="1600" b="1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01 KNN </a:t>
            </a:r>
            <a:r>
              <a:rPr lang="ko-KR" altLang="en-US" sz="1600" dirty="0">
                <a:latin typeface="+mn-ea"/>
              </a:rPr>
              <a:t>회귀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02 </a:t>
            </a:r>
            <a:r>
              <a:rPr lang="ko-KR" altLang="en-US" sz="1600" dirty="0">
                <a:latin typeface="+mn-ea"/>
              </a:rPr>
              <a:t>선형 회귀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03 </a:t>
            </a:r>
            <a:r>
              <a:rPr lang="ko-KR" altLang="en-US" sz="1600" dirty="0">
                <a:latin typeface="+mn-ea"/>
              </a:rPr>
              <a:t>로지스틱 회귀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04 </a:t>
            </a:r>
            <a:r>
              <a:rPr lang="ko-KR" altLang="en-US" sz="1600" dirty="0">
                <a:latin typeface="+mn-ea"/>
              </a:rPr>
              <a:t>확률적 경사 </a:t>
            </a:r>
            <a:r>
              <a:rPr lang="ko-KR" altLang="en-US" sz="1600" dirty="0" err="1">
                <a:latin typeface="+mn-ea"/>
              </a:rPr>
              <a:t>하강법</a:t>
            </a:r>
            <a:r>
              <a:rPr lang="en-US" altLang="ko-KR" sz="1600" dirty="0">
                <a:latin typeface="+mn-ea"/>
              </a:rPr>
              <a:t>(SGD)</a:t>
            </a:r>
          </a:p>
          <a:p>
            <a:pPr marL="914400" lvl="2" indent="0" latinLnBrk="0">
              <a:buNone/>
            </a:pPr>
            <a:endParaRPr lang="en-US" altLang="ko-KR" sz="1600" dirty="0">
              <a:latin typeface="+mn-ea"/>
            </a:endParaRPr>
          </a:p>
          <a:p>
            <a:pPr marL="457200" lvl="1" indent="0" latinLnBrk="0">
              <a:buNone/>
            </a:pPr>
            <a:r>
              <a:rPr lang="en-US" altLang="ko-KR" sz="1600" b="1" dirty="0">
                <a:latin typeface="+mn-ea"/>
              </a:rPr>
              <a:t>▣ 5</a:t>
            </a:r>
            <a:r>
              <a:rPr lang="ko-KR" altLang="en-US" sz="1600" b="1" dirty="0">
                <a:latin typeface="+mn-ea"/>
              </a:rPr>
              <a:t>주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비지도 학습</a:t>
            </a:r>
            <a:r>
              <a:rPr lang="en-US" altLang="ko-KR" sz="1600" b="1" dirty="0">
                <a:latin typeface="+mn-ea"/>
              </a:rPr>
              <a:t>(Unsupervised learning)</a:t>
            </a:r>
            <a:r>
              <a:rPr lang="ko-KR" altLang="ko-KR" sz="1600" dirty="0">
                <a:latin typeface="+mn-ea"/>
              </a:rPr>
              <a:t> 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01 K-means </a:t>
            </a:r>
            <a:r>
              <a:rPr lang="ko-KR" altLang="en-US" sz="1600" dirty="0" err="1">
                <a:latin typeface="+mn-ea"/>
              </a:rPr>
              <a:t>알고리듬</a:t>
            </a:r>
            <a:endParaRPr lang="en-US" altLang="ko-KR" sz="1600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02 </a:t>
            </a:r>
            <a:r>
              <a:rPr lang="en-US" altLang="ko-KR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주성분</a:t>
            </a:r>
            <a:r>
              <a:rPr lang="en-US" altLang="ko-K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분석</a:t>
            </a:r>
            <a:r>
              <a:rPr lang="en-US" altLang="ko-K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(Principal Component Analysis)</a:t>
            </a:r>
            <a:endParaRPr lang="ko-KR" altLang="en-US" sz="1600" dirty="0">
              <a:latin typeface="+mn-ea"/>
            </a:endParaRPr>
          </a:p>
          <a:p>
            <a:pPr marL="914400" lvl="2" indent="0" latinLnBrk="0">
              <a:buNone/>
            </a:pPr>
            <a:endParaRPr lang="en-US" altLang="ko-KR" sz="1600" dirty="0">
              <a:latin typeface="+mn-ea"/>
            </a:endParaRPr>
          </a:p>
          <a:p>
            <a:pPr marL="457200" lvl="1" indent="0" latinLnBrk="0">
              <a:buNone/>
            </a:pPr>
            <a:r>
              <a:rPr lang="en-US" altLang="ko-KR" sz="1600" b="1" dirty="0">
                <a:latin typeface="+mn-ea"/>
              </a:rPr>
              <a:t>▣ 6</a:t>
            </a:r>
            <a:r>
              <a:rPr lang="ko-KR" altLang="en-US" sz="1600" b="1" dirty="0">
                <a:latin typeface="+mn-ea"/>
              </a:rPr>
              <a:t>주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 err="1">
                <a:latin typeface="+mn-ea"/>
              </a:rPr>
              <a:t>결정트리</a:t>
            </a:r>
            <a:r>
              <a:rPr lang="en-US" altLang="ko-KR" sz="1600" b="1" dirty="0">
                <a:latin typeface="+mn-ea"/>
              </a:rPr>
              <a:t>(Decision Tree)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01 </a:t>
            </a:r>
            <a:r>
              <a:rPr lang="ko-KR" altLang="en-US" sz="1600" dirty="0" err="1">
                <a:latin typeface="+mn-ea"/>
              </a:rPr>
              <a:t>결정트리</a:t>
            </a:r>
            <a:r>
              <a:rPr lang="ko-KR" altLang="en-US" sz="1600" dirty="0">
                <a:latin typeface="+mn-ea"/>
              </a:rPr>
              <a:t> 소개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02 Random Forest, Ensemble Tree</a:t>
            </a:r>
            <a:endParaRPr lang="ko-KR" altLang="en-US" sz="1600" dirty="0">
              <a:latin typeface="+mn-ea"/>
            </a:endParaRPr>
          </a:p>
          <a:p>
            <a:pPr marL="914400" lvl="2" indent="0" latinLnBrk="0">
              <a:buNone/>
            </a:pPr>
            <a:endParaRPr lang="en-US" altLang="ko-KR" sz="1600" dirty="0">
              <a:latin typeface="+mn-ea"/>
            </a:endParaRPr>
          </a:p>
          <a:p>
            <a:pPr marL="457200" lvl="1" indent="0" latinLnBrk="0">
              <a:buNone/>
            </a:pPr>
            <a:r>
              <a:rPr lang="en-US" altLang="ko-KR" sz="1600" b="1" dirty="0">
                <a:latin typeface="+mn-ea"/>
              </a:rPr>
              <a:t>▣ 7</a:t>
            </a:r>
            <a:r>
              <a:rPr lang="ko-KR" altLang="en-US" sz="1600" b="1" dirty="0">
                <a:latin typeface="+mn-ea"/>
              </a:rPr>
              <a:t>주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딥러닝</a:t>
            </a:r>
            <a:r>
              <a:rPr lang="en-US" altLang="ko-KR" sz="1600" b="1" dirty="0">
                <a:latin typeface="+mn-ea"/>
              </a:rPr>
              <a:t>(Deep Learning)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01 </a:t>
            </a:r>
            <a:r>
              <a:rPr lang="ko-KR" altLang="en-US" sz="1600" dirty="0">
                <a:latin typeface="+mn-ea"/>
              </a:rPr>
              <a:t>딥러닝 소개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02 Perceptron, Multilayer Perceptron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03 Deep Neural Network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04 DNN </a:t>
            </a:r>
            <a:r>
              <a:rPr lang="ko-KR" altLang="en-US" sz="1600" dirty="0">
                <a:latin typeface="+mn-ea"/>
              </a:rPr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55965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233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C3C6B57-3855-4E64-AEE7-8610084F94D2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31640" y="382608"/>
            <a:ext cx="7056784" cy="631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latinLnBrk="0">
              <a:buNone/>
            </a:pPr>
            <a:r>
              <a:rPr lang="en-US" altLang="ko-KR" sz="1600" b="1" dirty="0">
                <a:latin typeface="+mn-ea"/>
              </a:rPr>
              <a:t>▣ 9</a:t>
            </a:r>
            <a:r>
              <a:rPr lang="ko-KR" altLang="en-US" sz="1600" b="1" dirty="0">
                <a:latin typeface="+mn-ea"/>
              </a:rPr>
              <a:t>주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 err="1">
                <a:latin typeface="+mn-ea"/>
              </a:rPr>
              <a:t>합성곱</a:t>
            </a:r>
            <a:r>
              <a:rPr lang="ko-KR" altLang="en-US" sz="1600" b="1" dirty="0">
                <a:latin typeface="+mn-ea"/>
              </a:rPr>
              <a:t> 신경망</a:t>
            </a:r>
            <a:r>
              <a:rPr lang="en-US" altLang="ko-KR" sz="1600" b="1" dirty="0">
                <a:latin typeface="+mn-ea"/>
              </a:rPr>
              <a:t>(CNN)</a:t>
            </a:r>
            <a:endParaRPr lang="ko-KR" altLang="ko-KR" sz="1600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01 CNN(Convolutional Neural Network) </a:t>
            </a:r>
            <a:r>
              <a:rPr lang="ko-KR" altLang="en-US" sz="1600" dirty="0">
                <a:latin typeface="+mn-ea"/>
              </a:rPr>
              <a:t>소개</a:t>
            </a:r>
            <a:endParaRPr lang="en-US" altLang="ko-KR" sz="1600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02 </a:t>
            </a:r>
            <a:r>
              <a:rPr lang="ko-KR" altLang="en-US" sz="1600" dirty="0" err="1">
                <a:latin typeface="+mn-ea"/>
              </a:rPr>
              <a:t>합성곱</a:t>
            </a:r>
            <a:r>
              <a:rPr lang="ko-KR" altLang="en-US" sz="1600" dirty="0">
                <a:latin typeface="+mn-ea"/>
              </a:rPr>
              <a:t> 신경망을 사용한 이미지 분류</a:t>
            </a:r>
            <a:endParaRPr lang="en-US" altLang="ko-KR" sz="1600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03 </a:t>
            </a:r>
            <a:r>
              <a:rPr lang="ko-KR" altLang="en-US" sz="1600" dirty="0">
                <a:latin typeface="+mn-ea"/>
              </a:rPr>
              <a:t>컴퓨터 비전</a:t>
            </a:r>
          </a:p>
          <a:p>
            <a:pPr marL="457200" lvl="1" indent="0" latinLnBrk="0">
              <a:buNone/>
            </a:pPr>
            <a:endParaRPr lang="en-US" altLang="ko-KR" sz="1600" b="1" dirty="0">
              <a:latin typeface="+mn-ea"/>
            </a:endParaRPr>
          </a:p>
          <a:p>
            <a:pPr marL="457200" lvl="1" indent="0" latinLnBrk="0">
              <a:buNone/>
            </a:pPr>
            <a:r>
              <a:rPr lang="en-US" altLang="ko-KR" sz="1600" b="1" dirty="0">
                <a:latin typeface="+mn-ea"/>
              </a:rPr>
              <a:t>▣ 10</a:t>
            </a:r>
            <a:r>
              <a:rPr lang="ko-KR" altLang="en-US" sz="1600" b="1" dirty="0">
                <a:latin typeface="+mn-ea"/>
              </a:rPr>
              <a:t>주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재귀신경망</a:t>
            </a:r>
            <a:r>
              <a:rPr lang="en-US" altLang="ko-KR" sz="1600" b="1" dirty="0">
                <a:latin typeface="+mn-ea"/>
              </a:rPr>
              <a:t>(RNN)</a:t>
            </a:r>
            <a:r>
              <a:rPr lang="ko-KR" altLang="ko-KR" sz="1600" dirty="0">
                <a:latin typeface="+mn-ea"/>
              </a:rPr>
              <a:t> 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01 RNN(Recurrent Neural Network) </a:t>
            </a:r>
            <a:r>
              <a:rPr lang="ko-KR" altLang="en-US" sz="1600" dirty="0">
                <a:latin typeface="+mn-ea"/>
              </a:rPr>
              <a:t>소개</a:t>
            </a:r>
            <a:endParaRPr lang="en-US" altLang="ko-KR" sz="1600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02 </a:t>
            </a:r>
            <a:r>
              <a:rPr lang="ko-KR" altLang="en-US" sz="1600" dirty="0">
                <a:latin typeface="+mn-ea"/>
              </a:rPr>
              <a:t>순차 데이터</a:t>
            </a:r>
            <a:r>
              <a:rPr lang="en-US" altLang="ko-KR" sz="1600" dirty="0">
                <a:latin typeface="+mn-ea"/>
              </a:rPr>
              <a:t>(sequential data)</a:t>
            </a:r>
            <a:r>
              <a:rPr lang="ko-KR" altLang="en-US" sz="1600" dirty="0">
                <a:latin typeface="+mn-ea"/>
              </a:rPr>
              <a:t>와 재귀신경망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03 LSTM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GRU </a:t>
            </a:r>
            <a:r>
              <a:rPr lang="ko-KR" altLang="en-US" sz="1600" dirty="0">
                <a:latin typeface="+mn-ea"/>
              </a:rPr>
              <a:t>셀</a:t>
            </a:r>
            <a:endParaRPr lang="en-US" altLang="ko-KR" sz="1600" dirty="0">
              <a:latin typeface="+mn-ea"/>
            </a:endParaRPr>
          </a:p>
          <a:p>
            <a:pPr marL="914400" lvl="2" indent="0" latinLnBrk="0">
              <a:buNone/>
            </a:pPr>
            <a:endParaRPr lang="en-US" altLang="ko-KR" sz="1600" dirty="0">
              <a:latin typeface="+mn-ea"/>
            </a:endParaRPr>
          </a:p>
          <a:p>
            <a:pPr marL="457200" lvl="1" indent="0" latinLnBrk="0">
              <a:buNone/>
            </a:pPr>
            <a:r>
              <a:rPr lang="en-US" altLang="ko-KR" sz="1600" b="1" dirty="0">
                <a:latin typeface="+mn-ea"/>
              </a:rPr>
              <a:t>▣ 11-2</a:t>
            </a:r>
            <a:r>
              <a:rPr lang="ko-KR" altLang="en-US" sz="1600" b="1" dirty="0">
                <a:latin typeface="+mn-ea"/>
              </a:rPr>
              <a:t>주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기타 인공지능 학습 </a:t>
            </a:r>
            <a:r>
              <a:rPr lang="ko-KR" altLang="en-US" sz="1600" b="1" dirty="0" err="1">
                <a:latin typeface="+mn-ea"/>
              </a:rPr>
              <a:t>알고리듬</a:t>
            </a:r>
            <a:endParaRPr lang="ko-KR" altLang="ko-KR" sz="1600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01 </a:t>
            </a:r>
            <a:r>
              <a:rPr lang="ko-KR" altLang="en-US" sz="1600" dirty="0">
                <a:latin typeface="+mn-ea"/>
              </a:rPr>
              <a:t>유전자 </a:t>
            </a:r>
            <a:r>
              <a:rPr lang="ko-KR" altLang="en-US" sz="1600" dirty="0" err="1">
                <a:latin typeface="+mn-ea"/>
              </a:rPr>
              <a:t>알고리듬</a:t>
            </a:r>
            <a:r>
              <a:rPr lang="en-US" altLang="ko-KR" sz="1600" dirty="0">
                <a:latin typeface="+mn-ea"/>
              </a:rPr>
              <a:t>(Genetic algorithm)</a:t>
            </a: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02 </a:t>
            </a:r>
            <a:r>
              <a:rPr lang="ko-KR" altLang="en-US" sz="1600" dirty="0">
                <a:latin typeface="+mn-ea"/>
              </a:rPr>
              <a:t>강화학습</a:t>
            </a:r>
            <a:r>
              <a:rPr lang="en-US" altLang="ko-KR" sz="1600" dirty="0">
                <a:latin typeface="+mn-ea"/>
              </a:rPr>
              <a:t>(Reinforcement learning)</a:t>
            </a:r>
          </a:p>
          <a:p>
            <a:pPr marL="914400" lvl="2" indent="0" latinLnBrk="0">
              <a:buNone/>
            </a:pPr>
            <a:endParaRPr lang="en-US" altLang="ko-KR" sz="1600" dirty="0">
              <a:latin typeface="+mn-ea"/>
            </a:endParaRPr>
          </a:p>
          <a:p>
            <a:pPr marL="457200" lvl="1" indent="0" latinLnBrk="0">
              <a:buNone/>
            </a:pPr>
            <a:r>
              <a:rPr lang="en-US" altLang="ko-KR" sz="1600" b="1" dirty="0">
                <a:latin typeface="+mn-ea"/>
              </a:rPr>
              <a:t>▣ 12-3</a:t>
            </a:r>
            <a:r>
              <a:rPr lang="ko-KR" altLang="en-US" sz="1600" b="1" dirty="0">
                <a:latin typeface="+mn-ea"/>
              </a:rPr>
              <a:t>주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 err="1">
                <a:latin typeface="+mn-ea"/>
              </a:rPr>
              <a:t>인토더</a:t>
            </a:r>
            <a:r>
              <a:rPr lang="en-US" altLang="ko-KR" sz="1600" b="1" dirty="0">
                <a:latin typeface="+mn-ea"/>
              </a:rPr>
              <a:t>-</a:t>
            </a:r>
            <a:r>
              <a:rPr lang="ko-KR" altLang="en-US" sz="1600" b="1" dirty="0" err="1">
                <a:latin typeface="+mn-ea"/>
              </a:rPr>
              <a:t>디코더</a:t>
            </a:r>
            <a:r>
              <a:rPr lang="ko-KR" altLang="en-US" sz="1600" b="1" dirty="0">
                <a:latin typeface="+mn-ea"/>
              </a:rPr>
              <a:t> 망</a:t>
            </a:r>
            <a:r>
              <a:rPr lang="en-US" altLang="ko-KR" sz="1600" b="1" dirty="0">
                <a:latin typeface="+mn-ea"/>
              </a:rPr>
              <a:t>(Encoder-Decoder network)</a:t>
            </a:r>
            <a:endParaRPr lang="ko-KR" altLang="ko-KR" sz="1600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01 </a:t>
            </a:r>
            <a:r>
              <a:rPr lang="ko-KR" altLang="en-US" sz="1600" dirty="0">
                <a:latin typeface="+mn-ea"/>
              </a:rPr>
              <a:t>인코더</a:t>
            </a: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 err="1">
                <a:latin typeface="+mn-ea"/>
              </a:rPr>
              <a:t>디코더</a:t>
            </a:r>
            <a:r>
              <a:rPr lang="ko-KR" altLang="en-US" sz="1600" dirty="0">
                <a:latin typeface="+mn-ea"/>
              </a:rPr>
              <a:t> 망의 구성</a:t>
            </a:r>
            <a:endParaRPr lang="en-US" altLang="ko-KR" sz="1600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02 </a:t>
            </a:r>
            <a:r>
              <a:rPr lang="ko-KR" altLang="en-US" sz="1600" dirty="0">
                <a:latin typeface="+mn-ea"/>
              </a:rPr>
              <a:t>주목 메커니즘</a:t>
            </a:r>
            <a:r>
              <a:rPr lang="en-US" altLang="ko-KR" sz="1600" dirty="0">
                <a:latin typeface="+mn-ea"/>
              </a:rPr>
              <a:t>(Attention mechanism)</a:t>
            </a:r>
          </a:p>
          <a:p>
            <a:pPr marL="914400" lvl="2" indent="0" latinLnBrk="0">
              <a:buNone/>
            </a:pPr>
            <a:endParaRPr lang="en-US" altLang="ko-KR" sz="1600" dirty="0">
              <a:latin typeface="+mn-ea"/>
            </a:endParaRPr>
          </a:p>
          <a:p>
            <a:pPr marL="457200" lvl="1" indent="0" latinLnBrk="0">
              <a:buNone/>
            </a:pPr>
            <a:r>
              <a:rPr lang="en-US" altLang="ko-KR" sz="1600" b="1" dirty="0">
                <a:latin typeface="+mn-ea"/>
              </a:rPr>
              <a:t>▣ 14-5</a:t>
            </a:r>
            <a:r>
              <a:rPr lang="ko-KR" altLang="en-US" sz="1600" b="1" dirty="0">
                <a:latin typeface="+mn-ea"/>
              </a:rPr>
              <a:t>주</a:t>
            </a:r>
            <a:r>
              <a:rPr lang="en-US" altLang="ko-KR" sz="1600" b="1" dirty="0">
                <a:latin typeface="+mn-ea"/>
              </a:rPr>
              <a:t>: Attention-Transformer</a:t>
            </a:r>
            <a:endParaRPr lang="ko-KR" altLang="ko-KR" sz="1600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01 </a:t>
            </a:r>
            <a:r>
              <a:rPr lang="ko-KR" altLang="en-US" sz="1600" dirty="0" err="1">
                <a:latin typeface="+mn-ea"/>
              </a:rPr>
              <a:t>어텐션</a:t>
            </a:r>
            <a:r>
              <a:rPr lang="ko-KR" altLang="en-US" sz="1600" dirty="0">
                <a:latin typeface="+mn-ea"/>
              </a:rPr>
              <a:t> 메커니즘과 트랜스포머</a:t>
            </a:r>
            <a:endParaRPr lang="en-US" altLang="ko-KR" sz="1600" dirty="0">
              <a:latin typeface="+mn-ea"/>
            </a:endParaRPr>
          </a:p>
          <a:p>
            <a:pPr marL="914400" lvl="2" indent="0" latinLnBrk="0">
              <a:buNone/>
            </a:pPr>
            <a:r>
              <a:rPr lang="en-US" altLang="ko-KR" sz="1600" dirty="0">
                <a:latin typeface="+mn-ea"/>
              </a:rPr>
              <a:t>02 </a:t>
            </a:r>
            <a:r>
              <a:rPr lang="ko-KR" altLang="en-US" sz="1600" dirty="0">
                <a:latin typeface="+mn-ea"/>
              </a:rPr>
              <a:t>대규모 언어 모델</a:t>
            </a:r>
            <a:r>
              <a:rPr lang="en-US" altLang="ko-KR" sz="1600" dirty="0">
                <a:latin typeface="+mn-ea"/>
              </a:rPr>
              <a:t>(LLM)</a:t>
            </a:r>
            <a:r>
              <a:rPr lang="ko-KR" altLang="en-US" sz="1600" dirty="0">
                <a:latin typeface="+mn-ea"/>
              </a:rPr>
              <a:t>로 텍스트 생성하기</a:t>
            </a:r>
          </a:p>
          <a:p>
            <a:pPr marL="914400" lvl="2" indent="0" latinLnBrk="0">
              <a:buNone/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127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99B1FA5-166B-4E4F-8367-BEF0FA795E56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1843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ko-KR" altLang="en-US"/>
              <a:t>강좌 정보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1"/>
            <a:ext cx="8507413" cy="1512168"/>
          </a:xfrm>
        </p:spPr>
        <p:txBody>
          <a:bodyPr/>
          <a:lstStyle/>
          <a:p>
            <a:pPr eaLnBrk="1" hangingPunct="1"/>
            <a:r>
              <a:rPr lang="ko-KR" altLang="en-US" dirty="0"/>
              <a:t>강의 평가 방법</a:t>
            </a:r>
          </a:p>
          <a:p>
            <a:pPr lvl="1" eaLnBrk="1" hangingPunct="1"/>
            <a:r>
              <a:rPr lang="ko-KR" altLang="en-US" dirty="0"/>
              <a:t>출석</a:t>
            </a:r>
            <a:r>
              <a:rPr lang="en-US" altLang="ko-KR" dirty="0"/>
              <a:t>: 10%, </a:t>
            </a:r>
            <a:r>
              <a:rPr lang="ko-KR" altLang="en-US" dirty="0"/>
              <a:t>과제 및 </a:t>
            </a:r>
            <a:r>
              <a:rPr lang="ko-KR" altLang="en-US" dirty="0" err="1"/>
              <a:t>텀</a:t>
            </a:r>
            <a:r>
              <a:rPr lang="ko-KR" altLang="en-US" dirty="0"/>
              <a:t> 프로젝트</a:t>
            </a:r>
            <a:r>
              <a:rPr lang="en-US" altLang="ko-KR" dirty="0"/>
              <a:t>: 30%, </a:t>
            </a:r>
            <a:r>
              <a:rPr lang="ko-KR" altLang="en-US" dirty="0"/>
              <a:t>시험</a:t>
            </a:r>
            <a:r>
              <a:rPr lang="en-US" altLang="ko-KR" dirty="0"/>
              <a:t>: 60% </a:t>
            </a:r>
          </a:p>
          <a:p>
            <a:pPr lvl="1" eaLnBrk="1" hangingPunct="1"/>
            <a:r>
              <a:rPr lang="ko-KR" altLang="en-US" dirty="0"/>
              <a:t>강의 정보</a:t>
            </a:r>
            <a:r>
              <a:rPr lang="en-US" altLang="ko-KR" dirty="0"/>
              <a:t>: </a:t>
            </a:r>
            <a:r>
              <a:rPr lang="ko-KR" altLang="en-US" dirty="0"/>
              <a:t>강좌 홈페이지 게시판 이용 </a:t>
            </a:r>
            <a:r>
              <a:rPr lang="en-US" altLang="ko-KR" dirty="0"/>
              <a:t>(http://eclass.kpu.ac.kr)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xfrm>
            <a:off x="8572500" y="6357938"/>
            <a:ext cx="35718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A58B39F7-D619-4B87-B75C-AB36FB1CA72B}" type="slidenum">
              <a:rPr lang="en-US" altLang="ko-KR" sz="120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ko-KR" sz="1200">
              <a:solidFill>
                <a:srgbClr val="898989"/>
              </a:solidFill>
            </a:endParaRPr>
          </a:p>
        </p:txBody>
      </p:sp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ko-KR" dirty="0"/>
              <a:t>AMM31061-03</a:t>
            </a:r>
            <a:r>
              <a:rPr lang="ko-KR" altLang="en-US" dirty="0"/>
              <a:t>반</a:t>
            </a:r>
            <a:r>
              <a:rPr lang="en-US" altLang="ko-KR" dirty="0"/>
              <a:t> </a:t>
            </a:r>
            <a:r>
              <a:rPr lang="ko-KR" altLang="en-US" dirty="0"/>
              <a:t>강의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878532"/>
              </p:ext>
            </p:extLst>
          </p:nvPr>
        </p:nvGraphicFramePr>
        <p:xfrm>
          <a:off x="395288" y="1138456"/>
          <a:ext cx="8425185" cy="5029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7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1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주차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내용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09/02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인공지능소개</a:t>
                      </a:r>
                      <a:r>
                        <a:rPr lang="en-US" altLang="ko-KR" sz="1800" dirty="0"/>
                        <a:t>, 1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-0~2</a:t>
                      </a:r>
                      <a:endParaRPr lang="en-US" altLang="ko-KR" sz="1800" baseline="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aseline="0" dirty="0"/>
                        <a:t>10/28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CNN, 9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-0~2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09/09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latin typeface="+mn-ea"/>
                        </a:rPr>
                        <a:t>전통적 인공지능</a:t>
                      </a:r>
                      <a:r>
                        <a:rPr lang="en-US" altLang="ko-KR" sz="1800" b="0" dirty="0">
                          <a:latin typeface="+mn-ea"/>
                        </a:rPr>
                        <a:t>, 2</a:t>
                      </a:r>
                      <a:r>
                        <a:rPr lang="ko-KR" altLang="en-US" sz="1800" b="0" dirty="0">
                          <a:latin typeface="+mn-ea"/>
                        </a:rPr>
                        <a:t>주</a:t>
                      </a:r>
                      <a:r>
                        <a:rPr lang="en-US" altLang="ko-KR" sz="1800" b="0" dirty="0">
                          <a:latin typeface="+mn-ea"/>
                        </a:rPr>
                        <a:t>-0~3</a:t>
                      </a:r>
                      <a:endParaRPr lang="ko-KR" altLang="en-US" sz="1800" b="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11/04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RNN, 10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-0~1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09/</a:t>
                      </a:r>
                      <a:r>
                        <a:rPr lang="en-US" altLang="ko-KR" sz="1800" b="0" baseline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/>
                        <a:t>게임트리</a:t>
                      </a:r>
                      <a:r>
                        <a:rPr lang="en-US" altLang="ko-KR" sz="1800" dirty="0"/>
                        <a:t>, AI </a:t>
                      </a:r>
                      <a:r>
                        <a:rPr lang="ko-KR" altLang="en-US" sz="1800" dirty="0"/>
                        <a:t>데이터 처리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aseline="0" dirty="0"/>
                        <a:t>3</a:t>
                      </a:r>
                      <a:r>
                        <a:rPr lang="ko-KR" altLang="en-US" sz="1800" baseline="0" dirty="0"/>
                        <a:t>주</a:t>
                      </a:r>
                      <a:r>
                        <a:rPr lang="en-US" altLang="ko-KR" sz="1800" baseline="0" dirty="0"/>
                        <a:t>-0~2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11/11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기타 학습 </a:t>
                      </a:r>
                      <a:r>
                        <a:rPr lang="ko-KR" altLang="en-US" sz="1800" dirty="0" err="1"/>
                        <a:t>알고리듬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-0~1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09/23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/>
                        <a:t>회귀 알고리즘과 모델 규제</a:t>
                      </a:r>
                      <a:r>
                        <a:rPr lang="en-US" altLang="ko-KR" sz="1800" baseline="0" dirty="0"/>
                        <a:t>, 4</a:t>
                      </a:r>
                      <a:r>
                        <a:rPr lang="ko-KR" altLang="en-US" sz="1800" baseline="0" dirty="0"/>
                        <a:t>주</a:t>
                      </a:r>
                      <a:r>
                        <a:rPr lang="en-US" altLang="ko-KR" sz="1800" baseline="0" dirty="0"/>
                        <a:t>-0~1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11/18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인코더</a:t>
                      </a:r>
                      <a:r>
                        <a:rPr lang="en-US" altLang="ko-KR" sz="1800" dirty="0"/>
                        <a:t>-</a:t>
                      </a:r>
                      <a:r>
                        <a:rPr lang="ko-KR" altLang="en-US" sz="1800" dirty="0" err="1"/>
                        <a:t>디코더</a:t>
                      </a:r>
                      <a:r>
                        <a:rPr lang="ko-KR" altLang="en-US" sz="1800" dirty="0"/>
                        <a:t> 망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latinLnBrk="1"/>
                      <a:r>
                        <a:rPr lang="en-US" altLang="ko-KR" sz="1800" dirty="0"/>
                        <a:t>12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-0~1, 13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-0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2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09/30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비지도 학습</a:t>
                      </a:r>
                      <a:r>
                        <a:rPr lang="en-US" altLang="ko-KR" sz="1800" dirty="0"/>
                        <a:t>, </a:t>
                      </a:r>
                      <a:r>
                        <a:rPr lang="ko-KR" altLang="en-US" sz="1800" dirty="0" err="1"/>
                        <a:t>결정트리</a:t>
                      </a:r>
                      <a:r>
                        <a:rPr lang="en-US" altLang="ko-KR" sz="1800" dirty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-0, 6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-0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11/25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인코더</a:t>
                      </a:r>
                      <a:r>
                        <a:rPr lang="en-US" altLang="ko-KR" sz="1800" dirty="0"/>
                        <a:t>-</a:t>
                      </a:r>
                      <a:r>
                        <a:rPr lang="ko-KR" altLang="en-US" sz="1800" dirty="0" err="1"/>
                        <a:t>디코더</a:t>
                      </a:r>
                      <a:r>
                        <a:rPr lang="ko-KR" altLang="en-US" sz="1800" dirty="0"/>
                        <a:t> 망</a:t>
                      </a:r>
                      <a:r>
                        <a:rPr lang="en-US" altLang="ko-KR" sz="1800" dirty="0"/>
                        <a:t>, Attention-Transformer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b="1" dirty="0">
                          <a:solidFill>
                            <a:srgbClr val="FF0000"/>
                          </a:solidFill>
                        </a:rPr>
                        <a:t>10/07</a:t>
                      </a:r>
                      <a:endParaRPr lang="ko-KR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/>
                        <a:t>결정트리</a:t>
                      </a:r>
                      <a:r>
                        <a:rPr lang="en-US" altLang="ko-KR" sz="1800" dirty="0"/>
                        <a:t>, 6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-0~1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14</a:t>
                      </a:r>
                      <a:r>
                        <a:rPr lang="ko-KR" altLang="en-US" sz="1800" dirty="0"/>
                        <a:t>주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12/02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Attention-Transformer,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13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-0, 14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-0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10/14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딥러닝</a:t>
                      </a:r>
                      <a:r>
                        <a:rPr lang="en-US" altLang="ko-KR" sz="1800" dirty="0"/>
                        <a:t>(Deep Learning),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7</a:t>
                      </a:r>
                      <a:r>
                        <a:rPr lang="ko-KR" altLang="en-US" sz="1800" dirty="0"/>
                        <a:t>주</a:t>
                      </a:r>
                      <a:r>
                        <a:rPr lang="en-US" altLang="ko-KR" sz="1800" dirty="0"/>
                        <a:t>-0~1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15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12/09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Ch15-24(Gen AI)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기말고사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5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10</a:t>
                      </a:r>
                      <a:r>
                        <a:rPr lang="en-US" altLang="ko-KR" sz="1800" baseline="0" dirty="0"/>
                        <a:t>/21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중간고사</a:t>
                      </a:r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r>
                        <a:rPr lang="ko-KR" altLang="en-US" sz="1800" dirty="0"/>
                        <a:t>주 </a:t>
                      </a:r>
                      <a:r>
                        <a:rPr lang="en-US" altLang="ko-KR" sz="1800" dirty="0"/>
                        <a:t>12/16</a:t>
                      </a:r>
                      <a:endParaRPr lang="ko-KR" altLang="en-US" sz="1800" dirty="0"/>
                    </a:p>
                  </a:txBody>
                  <a:tcPr marL="91459" marR="91459" marT="45725" marB="4572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Term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Project </a:t>
                      </a:r>
                      <a:r>
                        <a:rPr lang="ko-KR" altLang="en-US" sz="1800" dirty="0"/>
                        <a:t>완료</a:t>
                      </a:r>
                    </a:p>
                  </a:txBody>
                  <a:tcPr marL="91459" marR="91459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4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3060</TotalTime>
  <Words>631</Words>
  <Application>Microsoft Office PowerPoint</Application>
  <PresentationFormat>화면 슬라이드 쇼(4:3)</PresentationFormat>
  <Paragraphs>139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Office 테마</vt:lpstr>
      <vt:lpstr>2025-2 인공지능</vt:lpstr>
      <vt:lpstr>강좌 정보</vt:lpstr>
      <vt:lpstr>강의 정보</vt:lpstr>
      <vt:lpstr>PowerPoint 프레젠테이션</vt:lpstr>
      <vt:lpstr>강좌 정보</vt:lpstr>
      <vt:lpstr>AMM31061-03반 강의 계획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이재영(Robot)</cp:lastModifiedBy>
  <cp:revision>175</cp:revision>
  <cp:lastPrinted>2020-03-20T07:32:46Z</cp:lastPrinted>
  <dcterms:created xsi:type="dcterms:W3CDTF">2008-03-02T04:39:19Z</dcterms:created>
  <dcterms:modified xsi:type="dcterms:W3CDTF">2025-08-30T14:56:04Z</dcterms:modified>
</cp:coreProperties>
</file>