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89" r:id="rId3"/>
    <p:sldId id="591" r:id="rId4"/>
    <p:sldId id="592" r:id="rId5"/>
    <p:sldId id="593" r:id="rId6"/>
    <p:sldId id="598" r:id="rId7"/>
    <p:sldId id="600" r:id="rId8"/>
    <p:sldId id="609" r:id="rId9"/>
    <p:sldId id="608" r:id="rId10"/>
    <p:sldId id="610" r:id="rId11"/>
    <p:sldId id="611" r:id="rId12"/>
    <p:sldId id="603" r:id="rId13"/>
    <p:sldId id="604" r:id="rId14"/>
    <p:sldId id="605" r:id="rId15"/>
    <p:sldId id="606" r:id="rId16"/>
    <p:sldId id="607" r:id="rId17"/>
    <p:sldId id="599" r:id="rId18"/>
    <p:sldId id="595" r:id="rId19"/>
    <p:sldId id="596" r:id="rId20"/>
    <p:sldId id="597" r:id="rId21"/>
    <p:sldId id="565" r:id="rId22"/>
    <p:sldId id="588" r:id="rId23"/>
    <p:sldId id="587" r:id="rId24"/>
    <p:sldId id="586" r:id="rId25"/>
    <p:sldId id="585" r:id="rId26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FE4F6"/>
    <a:srgbClr val="FF0000"/>
    <a:srgbClr val="FFFF00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82374" autoAdjust="0"/>
  </p:normalViewPr>
  <p:slideViewPr>
    <p:cSldViewPr snapToGrid="0">
      <p:cViewPr varScale="1">
        <p:scale>
          <a:sx n="91" d="100"/>
          <a:sy n="91" d="100"/>
        </p:scale>
        <p:origin x="74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BEBAA7-9828-4768-9D3A-E4475A5000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7535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54A73D58-F1DA-4728-AD2E-0D53F3DDC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837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04AEB30-7110-41B6-B3FC-C30FBD2C5832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205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CE6E6F3-2E13-472C-B7FA-A54783AFDF11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70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CE6E6F3-2E13-472C-B7FA-A54783AFDF11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0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CE6E6F3-2E13-472C-B7FA-A54783AFDF11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076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CE6E6F3-2E13-472C-B7FA-A54783AFDF11}" type="slidenum">
              <a:rPr lang="en-US" altLang="ko-KR" sz="1000"/>
              <a:pPr defTabSz="914400"/>
              <a:t>24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032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CE6E6F3-2E13-472C-B7FA-A54783AFDF11}" type="slidenum">
              <a:rPr lang="en-US" altLang="ko-KR" sz="1000"/>
              <a:pPr defTabSz="914400"/>
              <a:t>25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51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E5DEDB3D-CDD3-48CA-A95B-EC8E4C19B99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778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F6D5816F-CF98-42B8-8AC7-8A0AA9B4AE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7643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8D7D08F1-EB56-4914-B33C-A330A5B01DD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7935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4F01B9CC-A175-4E19-A222-C0A37D463D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25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1A398640-C3F1-427B-B43F-D52A1274798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5163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0DF5FCE-28A1-4C13-8D48-BFF5311B1CB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437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AC54A158-C57D-457A-B4B5-5A582149983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46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C41417C-0DAA-40BF-AE5F-00F9AFBD63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55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C71D0E8C-C762-4A65-B96A-EF7226F0D50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037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486BB59-493A-4623-BDD8-C358FA5C9EF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975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5EA5D7E7-3720-489A-8226-35173E078ED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287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4FB2B98-DBE2-4EAC-830B-A447D81642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073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1-</a:t>
            </a:r>
            <a:fld id="{7CF42C45-7B32-4B69-8B06-2F599CC2AED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344036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</a:t>
            </a:r>
            <a:r>
              <a:rPr lang="en-US" altLang="ko-KR" sz="1600" baseline="0" dirty="0"/>
              <a:t> </a:t>
            </a:r>
            <a:r>
              <a:rPr lang="en-US" altLang="ko-KR" sz="1600" dirty="0"/>
              <a:t>–</a:t>
            </a:r>
            <a:r>
              <a:rPr lang="ko-KR" altLang="en-US" sz="1600" baseline="0" dirty="0"/>
              <a:t> 인공지능</a:t>
            </a:r>
            <a:endParaRPr lang="ko-KR" alt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31" r:id="rId11"/>
    <p:sldLayoutId id="2147484432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seozytank.tistory.com/41" TargetMode="External"/><Relationship Id="rId2" Type="http://schemas.openxmlformats.org/officeDocument/2006/relationships/hyperlink" Target="https://spartacodingclub.kr/blog/github_guide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hong@example.com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2025-</a:t>
            </a:r>
            <a:r>
              <a:rPr lang="ko-KR" altLang="en-US" i="0" dirty="0"/>
              <a:t>가을</a:t>
            </a:r>
            <a:r>
              <a:rPr lang="en-US" altLang="ko-KR" i="0" dirty="0"/>
              <a:t>(</a:t>
            </a:r>
            <a:r>
              <a:rPr lang="ko-KR" altLang="en-US" i="0" dirty="0" err="1"/>
              <a:t>게임공</a:t>
            </a:r>
            <a:r>
              <a:rPr lang="en-US" altLang="ko-KR" i="0" dirty="0"/>
              <a:t>) </a:t>
            </a:r>
            <a:r>
              <a:rPr lang="ko-KR" altLang="en-US" i="0" dirty="0"/>
              <a:t>인공지능</a:t>
            </a:r>
            <a:br>
              <a:rPr lang="en-US" altLang="ko-KR" i="0" dirty="0"/>
            </a:br>
            <a:br>
              <a:rPr lang="en-US" altLang="ko-KR" i="0" dirty="0"/>
            </a:br>
            <a:r>
              <a:rPr lang="ko-KR" altLang="en-US" i="0" dirty="0" err="1"/>
              <a:t>담담교수</a:t>
            </a:r>
            <a:r>
              <a:rPr lang="ko-KR" altLang="en-US" i="0" dirty="0"/>
              <a:t> </a:t>
            </a:r>
            <a:r>
              <a:rPr lang="en-US" altLang="ko-KR" i="0" dirty="0"/>
              <a:t>: </a:t>
            </a:r>
            <a:r>
              <a:rPr lang="ko-KR" altLang="en-US" i="0" dirty="0"/>
              <a:t>이재영</a:t>
            </a:r>
            <a:endParaRPr lang="en-US" altLang="ko-KR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726D-2B82-DA6B-5A35-F8EFDA84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3BCF0-22AA-B98D-F93F-7A7B84AD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36C8D-7964-E095-4B56-9C38681D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BC3E5-DC1B-CFA0-9AC2-6D472930AD30}"/>
              </a:ext>
            </a:extLst>
          </p:cNvPr>
          <p:cNvSpPr txBox="1"/>
          <p:nvPr/>
        </p:nvSpPr>
        <p:spPr>
          <a:xfrm>
            <a:off x="467516" y="1607695"/>
            <a:ext cx="8208965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README 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파일 생성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c:\team-project&gt; echo "# Team Project" &gt; README.md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c:\team-project&gt; echo "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팀 프로젝트 협업 저장소입니다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." &gt;&gt; README.md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파일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스테이징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c:\team-project&gt; git add README.md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첫 번째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커밋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c:\team-project&gt; git commit -m "Initial commit: Add README"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[main (root-commit) a1b2c3d] Initial commit: Add README 1 file changed,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2 insertions(+) create mode 100644 README.md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6B870-5B44-3590-50FF-19E4857DC94D}"/>
              </a:ext>
            </a:extLst>
          </p:cNvPr>
          <p:cNvSpPr txBox="1"/>
          <p:nvPr/>
        </p:nvSpPr>
        <p:spPr>
          <a:xfrm>
            <a:off x="467516" y="1179753"/>
            <a:ext cx="4255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README</a:t>
            </a:r>
            <a:r>
              <a:rPr lang="en-US" altLang="ko-KR" sz="1600" b="1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ko-KR" altLang="en-US" sz="1600" b="1" dirty="0">
                <a:latin typeface="+mn-ea"/>
                <a:ea typeface="+mn-ea"/>
                <a:cs typeface="Calibri" panose="020F0502020204030204" pitchFamily="34" charset="0"/>
              </a:rPr>
              <a:t>파일 생성 및 첫 </a:t>
            </a:r>
            <a:r>
              <a:rPr lang="ko-KR" altLang="en-US" sz="1600" b="1" dirty="0" err="1">
                <a:latin typeface="+mn-ea"/>
                <a:ea typeface="+mn-ea"/>
                <a:cs typeface="Calibri" panose="020F0502020204030204" pitchFamily="34" charset="0"/>
              </a:rPr>
              <a:t>커밋</a:t>
            </a:r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(commit)</a:t>
            </a:r>
            <a:endParaRPr lang="ko-KR" altLang="en-US" sz="1600" b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3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10F0D-50F0-7EEE-6F74-0D99A0149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EAFA9-63E4-8F1E-9BB6-F2B90556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25F60-00F6-C4E3-9669-C01E730AF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6D71C-B631-C35E-656F-603BBFFC6381}"/>
              </a:ext>
            </a:extLst>
          </p:cNvPr>
          <p:cNvSpPr txBox="1"/>
          <p:nvPr/>
        </p:nvSpPr>
        <p:spPr>
          <a:xfrm>
            <a:off x="467516" y="1607695"/>
            <a:ext cx="820896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원격 저장소 추가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c:\team-project&gt; git remote add origin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c:\team-project&gt; 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git@github.com:username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/team-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project.git</a:t>
            </a: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원격 저장소에 푸시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(push)</a:t>
            </a:r>
            <a:endParaRPr lang="ko-KR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c:\team-project&gt; git branch -M main git push -u origin main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Enumerating objects: 3, done. Counting objects: 100% (3/3), done.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Writing objects: 100% (3/3), 267 bytes | 267.00 KiB/s, done. Total 3 (delta 0),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reused 0 (delta 0), pack-reused 0 To 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github.com:username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/team-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project.git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*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[new branch] main -&gt; main Branch 'main' set up to track remote branch 'main' from 'origin'.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1F6CD-8E92-A8E5-9BD2-8042777544ED}"/>
              </a:ext>
            </a:extLst>
          </p:cNvPr>
          <p:cNvSpPr txBox="1"/>
          <p:nvPr/>
        </p:nvSpPr>
        <p:spPr>
          <a:xfrm>
            <a:off x="467516" y="1179753"/>
            <a:ext cx="4255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</a:t>
            </a:r>
            <a:r>
              <a:rPr lang="ko-KR" altLang="en-US" sz="1600" b="1" dirty="0">
                <a:latin typeface="+mn-ea"/>
                <a:ea typeface="+mn-ea"/>
                <a:cs typeface="Calibri" panose="020F0502020204030204" pitchFamily="34" charset="0"/>
              </a:rPr>
              <a:t>원격 저장소 연결</a:t>
            </a:r>
          </a:p>
        </p:txBody>
      </p:sp>
    </p:spTree>
    <p:extLst>
      <p:ext uri="{BB962C8B-B14F-4D97-AF65-F5344CB8AC3E}">
        <p14:creationId xmlns:p14="http://schemas.microsoft.com/office/powerpoint/2010/main" val="301678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203C2-479B-138F-0AEE-E7FB95432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D6058-C206-7ACC-515E-B26D7EE0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8E70C-428A-2226-F682-BBF661A111B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799" y="903449"/>
            <a:ext cx="7910655" cy="36517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🌿</a:t>
            </a:r>
            <a:r>
              <a:rPr lang="en-US" altLang="ko-KR" sz="1800" b="1" dirty="0">
                <a:solidFill>
                  <a:schemeClr val="accent2"/>
                </a:solidFill>
                <a:latin typeface="+mn-ea"/>
              </a:rPr>
              <a:t>  </a:t>
            </a:r>
            <a:r>
              <a:rPr lang="ko-KR" altLang="en-US" sz="1800" b="1" dirty="0" err="1">
                <a:solidFill>
                  <a:schemeClr val="accent2"/>
                </a:solidFill>
                <a:latin typeface="+mn-ea"/>
              </a:rPr>
              <a:t>브랜치</a:t>
            </a:r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 전략 및 팀 협업 워크플로우</a:t>
            </a:r>
            <a:endParaRPr lang="en-US" altLang="ko-KR" sz="1800" b="1" dirty="0">
              <a:solidFill>
                <a:schemeClr val="accent2"/>
              </a:solidFill>
              <a:latin typeface="+mn-ea"/>
            </a:endParaRPr>
          </a:p>
          <a:p>
            <a:endParaRPr lang="en-US" altLang="ko-KR" sz="1600" b="1" dirty="0">
              <a:solidFill>
                <a:schemeClr val="accent2"/>
              </a:solidFill>
            </a:endParaRPr>
          </a:p>
          <a:p>
            <a:pPr marL="0" lvl="0" indent="0" algn="ctr" latinLnBrk="0">
              <a:spcBef>
                <a:spcPct val="0"/>
              </a:spcBef>
              <a:buNone/>
              <a:defRPr/>
            </a:pPr>
            <a:r>
              <a:rPr lang="ko-KR" altLang="en-US" sz="1600" kern="1200" dirty="0">
                <a:solidFill>
                  <a:srgbClr val="000000"/>
                </a:solidFill>
                <a:latin typeface="Segoe UI" panose="020B0502040204020203" pitchFamily="34" charset="0"/>
                <a:ea typeface="굴림" panose="020B0600000101010101" pitchFamily="50" charset="-127"/>
              </a:rPr>
              <a:t>🔧</a:t>
            </a:r>
          </a:p>
          <a:p>
            <a:pPr marL="0" lvl="0" indent="0" algn="ctr" latinLnBrk="0">
              <a:spcBef>
                <a:spcPct val="0"/>
              </a:spcBef>
              <a:buNone/>
              <a:defRPr/>
            </a:pPr>
            <a:r>
              <a:rPr lang="en-US" altLang="ko-KR" sz="1600" b="1" kern="1200" dirty="0">
                <a:solidFill>
                  <a:srgbClr val="000000"/>
                </a:solidFill>
                <a:latin typeface="Segoe UI" panose="020B0502040204020203" pitchFamily="34" charset="0"/>
                <a:ea typeface="굴림" panose="020B0600000101010101" pitchFamily="50" charset="-127"/>
              </a:rPr>
              <a:t>develop</a:t>
            </a:r>
            <a:br>
              <a:rPr lang="en-US" altLang="ko-KR" sz="1600" kern="1200" dirty="0">
                <a:solidFill>
                  <a:srgbClr val="000000"/>
                </a:solidFill>
                <a:latin typeface="Segoe UI" panose="020B0502040204020203" pitchFamily="34" charset="0"/>
                <a:ea typeface="굴림" panose="020B0600000101010101" pitchFamily="50" charset="-127"/>
              </a:rPr>
            </a:br>
            <a:r>
              <a:rPr lang="ko-KR" altLang="en-US" sz="1600" kern="1200" dirty="0">
                <a:solidFill>
                  <a:srgbClr val="000000"/>
                </a:solidFill>
                <a:latin typeface="Segoe UI" panose="020B0502040204020203" pitchFamily="34" charset="0"/>
                <a:ea typeface="굴림" panose="020B0600000101010101" pitchFamily="50" charset="-127"/>
              </a:rPr>
              <a:t>개발 </a:t>
            </a:r>
            <a:r>
              <a:rPr lang="ko-KR" altLang="en-US" sz="1600" kern="1200" dirty="0" err="1">
                <a:solidFill>
                  <a:srgbClr val="000000"/>
                </a:solidFill>
                <a:latin typeface="Segoe UI" panose="020B0502040204020203" pitchFamily="34" charset="0"/>
                <a:ea typeface="굴림" panose="020B0600000101010101" pitchFamily="50" charset="-127"/>
              </a:rPr>
              <a:t>브랜치</a:t>
            </a:r>
            <a:endParaRPr lang="ko-KR" altLang="en-US" sz="1600" kern="1200" dirty="0">
              <a:solidFill>
                <a:srgbClr val="000000"/>
              </a:solidFill>
              <a:latin typeface="Segoe UI" panose="020B0502040204020203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B5CE1-1520-78E0-5DBF-FD02ED577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1AA4F-6E92-0C99-33EF-C7906095451B}"/>
              </a:ext>
            </a:extLst>
          </p:cNvPr>
          <p:cNvSpPr txBox="1"/>
          <p:nvPr/>
        </p:nvSpPr>
        <p:spPr>
          <a:xfrm>
            <a:off x="685798" y="3233797"/>
            <a:ext cx="8208965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개발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브랜치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 생성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checkout -b develop	// Switched to a new branch 'develop’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기능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브랜치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 생성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checkout -b feature/user-login	// Switched to a new branch 'feature/user-login’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브랜치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 목록 확인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branch –a  develop * feature/user-login main remotes/origin/main</a:t>
            </a:r>
            <a:endParaRPr lang="ko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4951D-C773-4B95-956C-30D296221C13}"/>
              </a:ext>
            </a:extLst>
          </p:cNvPr>
          <p:cNvSpPr txBox="1"/>
          <p:nvPr/>
        </p:nvSpPr>
        <p:spPr>
          <a:xfrm>
            <a:off x="6182722" y="1318481"/>
            <a:ext cx="16510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⚡</a:t>
            </a:r>
          </a:p>
          <a:p>
            <a:pPr algn="ctr">
              <a:buNone/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Feature</a:t>
            </a:r>
          </a:p>
          <a:p>
            <a:pPr algn="ctr">
              <a:buNone/>
            </a:pPr>
            <a:r>
              <a:rPr lang="ko-KR" altLang="en-US" sz="1600" dirty="0"/>
              <a:t>기능 </a:t>
            </a:r>
            <a:r>
              <a:rPr lang="ko-KR" altLang="en-US" sz="1600" dirty="0" err="1"/>
              <a:t>브랜치</a:t>
            </a:r>
            <a:endParaRPr lang="en-US" altLang="ko-KR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65FD59-5DF8-2CFB-86BB-3945EB5A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45" y="1410730"/>
            <a:ext cx="1475521" cy="9180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AD2B18-8AFE-8B11-4B5F-DDCE632EB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55" y="1498993"/>
            <a:ext cx="714163" cy="7351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EA477D-DF76-3274-74B2-8BCF6DBEB1A6}"/>
              </a:ext>
            </a:extLst>
          </p:cNvPr>
          <p:cNvSpPr txBox="1"/>
          <p:nvPr/>
        </p:nvSpPr>
        <p:spPr>
          <a:xfrm>
            <a:off x="685796" y="2760127"/>
            <a:ext cx="320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▶ </a:t>
            </a:r>
            <a:r>
              <a:rPr lang="ko-KR" altLang="en-US" sz="1600" b="1" dirty="0" err="1"/>
              <a:t>브랜치</a:t>
            </a:r>
            <a:r>
              <a:rPr lang="ko-KR" altLang="en-US" sz="1600" b="1" dirty="0"/>
              <a:t> 생성 및 관리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E1FF990-5763-836E-0AD6-C437DE5C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84" y="1498993"/>
            <a:ext cx="778238" cy="7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476B-71B9-281B-8B69-6E0FEDB62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EF5E7-FF9D-D354-8C7B-4FFDF295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CBB2-4B32-42BA-BF11-975F426FC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FD4B6-269B-C095-DC10-CACB35ABB31E}"/>
              </a:ext>
            </a:extLst>
          </p:cNvPr>
          <p:cNvSpPr txBox="1"/>
          <p:nvPr/>
        </p:nvSpPr>
        <p:spPr>
          <a:xfrm>
            <a:off x="467517" y="1666739"/>
            <a:ext cx="82089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작업 후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커밋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add login.js git commit -m "feat: Add user login functionality“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원격 저장소에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브랜치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 푸시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push -u origin feature/user-login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// Total 5 (delta 2), reused 0 (delta 0), pack-reused 0 To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// 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github.com:username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/team-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project.git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* [new branch] feature/user-login -&gt;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// feature/user-login Branch 'feature/user-login' set up to track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// remote branch 'feature/user-login' from 'origin'.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3B156-A63D-367C-6412-3345C680B1DE}"/>
              </a:ext>
            </a:extLst>
          </p:cNvPr>
          <p:cNvSpPr txBox="1"/>
          <p:nvPr/>
        </p:nvSpPr>
        <p:spPr>
          <a:xfrm>
            <a:off x="467517" y="1219354"/>
            <a:ext cx="320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▶ </a:t>
            </a:r>
            <a:r>
              <a:rPr lang="ko-KR" altLang="en-US" sz="1600" b="1" dirty="0"/>
              <a:t>팀원과의 협업 과정</a:t>
            </a:r>
          </a:p>
        </p:txBody>
      </p:sp>
    </p:spTree>
    <p:extLst>
      <p:ext uri="{BB962C8B-B14F-4D97-AF65-F5344CB8AC3E}">
        <p14:creationId xmlns:p14="http://schemas.microsoft.com/office/powerpoint/2010/main" val="254368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780B5-BBC1-7A75-8CC4-328020934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D1B4-CA77-3450-5666-A5FE11EC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502A0-B550-9DB2-97D6-C4B95AF1800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683" y="1116760"/>
            <a:ext cx="7910655" cy="36517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🔀 병합 및 충돌 해결</a:t>
            </a:r>
            <a:endParaRPr lang="en-US" altLang="ko-KR" sz="1800" b="1" dirty="0">
              <a:solidFill>
                <a:schemeClr val="accent2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9FC0-BAE3-2CF9-E203-E224AB6B6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EFB6E-2D87-0FAB-0960-91300705CF1E}"/>
              </a:ext>
            </a:extLst>
          </p:cNvPr>
          <p:cNvSpPr txBox="1"/>
          <p:nvPr/>
        </p:nvSpPr>
        <p:spPr>
          <a:xfrm>
            <a:off x="467683" y="2246533"/>
            <a:ext cx="82089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develop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브랜치로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 전환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checkout develop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최신 변경사항 가져오기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pull origin develop   // From 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github.com:username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/team-project * branch develop -&gt;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// FETCH_HEAD Already up to date.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기능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브랜치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 병합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merge feature/user-login // Updating a1b2c3d..e4f5g6h Fast-forward login.js | 25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// 1 file changed, 25 insertions(+)</a:t>
            </a:r>
            <a:endParaRPr lang="ko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1BB73-AEC5-C8C7-5170-A7A1E9DF6BA3}"/>
              </a:ext>
            </a:extLst>
          </p:cNvPr>
          <p:cNvSpPr txBox="1"/>
          <p:nvPr/>
        </p:nvSpPr>
        <p:spPr>
          <a:xfrm>
            <a:off x="467683" y="1841962"/>
            <a:ext cx="320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▶ </a:t>
            </a:r>
            <a:r>
              <a:rPr lang="en-US" altLang="ko-KR" sz="1600" b="1" dirty="0"/>
              <a:t>Pull Request </a:t>
            </a:r>
            <a:r>
              <a:rPr lang="ko-KR" altLang="en-US" sz="1600" b="1" dirty="0"/>
              <a:t>후 병합</a:t>
            </a:r>
          </a:p>
        </p:txBody>
      </p:sp>
    </p:spTree>
    <p:extLst>
      <p:ext uri="{BB962C8B-B14F-4D97-AF65-F5344CB8AC3E}">
        <p14:creationId xmlns:p14="http://schemas.microsoft.com/office/powerpoint/2010/main" val="192193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D51A5-7544-5A62-ECB8-AE12B490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E8F0-E14C-3DB8-A9CE-0CEA4D36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ACED3-F77A-50D2-D52E-7A3E479655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90F0B-3C53-A358-9182-1D34FB36CE84}"/>
              </a:ext>
            </a:extLst>
          </p:cNvPr>
          <p:cNvSpPr txBox="1"/>
          <p:nvPr/>
        </p:nvSpPr>
        <p:spPr>
          <a:xfrm>
            <a:off x="467517" y="1817741"/>
            <a:ext cx="8208965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충돌 발생 시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merge feature/user-auth   // Auto-merging login.js CONFLICT (content): Merge conflict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// in login.js  Automatic merge failed; fix conflicts and then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// commit the result.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충돌 파일 확인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status	// On branch develop You have unmerged paths.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// (fix conflicts and run "git commit")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// (use "git merge --abort" to abort the merge)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// Unmerged paths: (use "git add ..." to mark resolution)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// both modified: login.js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충돌 해결 후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커밋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add login.js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commit -m "resolve: Fix merge conflict in login.js"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// [develop i7j8k9l] resolve: Fix merge conflict in login.js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59A401-5D11-5D0D-8440-1A3A19A19C19}"/>
              </a:ext>
            </a:extLst>
          </p:cNvPr>
          <p:cNvSpPr txBox="1"/>
          <p:nvPr/>
        </p:nvSpPr>
        <p:spPr>
          <a:xfrm>
            <a:off x="467517" y="1375299"/>
            <a:ext cx="320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▶ </a:t>
            </a:r>
            <a:r>
              <a:rPr lang="ko-KR" altLang="en-US" sz="1600" b="1" dirty="0"/>
              <a:t>충돌 해결 과정</a:t>
            </a:r>
          </a:p>
        </p:txBody>
      </p:sp>
    </p:spTree>
    <p:extLst>
      <p:ext uri="{BB962C8B-B14F-4D97-AF65-F5344CB8AC3E}">
        <p14:creationId xmlns:p14="http://schemas.microsoft.com/office/powerpoint/2010/main" val="29221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0AD18-4990-3BA8-1E2E-5BD6265FF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41063-E75E-9262-381E-EC394F86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</a:t>
            </a:r>
            <a:r>
              <a:rPr lang="en-US" altLang="ko-KR" dirty="0"/>
              <a:t>Git </a:t>
            </a:r>
            <a:r>
              <a:rPr lang="ko-KR" altLang="en-US" dirty="0"/>
              <a:t>명령어 모음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35673-A932-A30C-323E-4EA5FEC6E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A7BDDA-CEFF-DDE6-D8F8-F422237DA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73261"/>
              </p:ext>
            </p:extLst>
          </p:nvPr>
        </p:nvGraphicFramePr>
        <p:xfrm>
          <a:off x="169333" y="887761"/>
          <a:ext cx="8873067" cy="3337106"/>
        </p:xfrm>
        <a:graphic>
          <a:graphicData uri="http://schemas.openxmlformats.org/drawingml/2006/table">
            <a:tbl>
              <a:tblPr/>
              <a:tblGrid>
                <a:gridCol w="2990938">
                  <a:extLst>
                    <a:ext uri="{9D8B030D-6E8A-4147-A177-3AD203B41FA5}">
                      <a16:colId xmlns:a16="http://schemas.microsoft.com/office/drawing/2014/main" val="2440027066"/>
                    </a:ext>
                  </a:extLst>
                </a:gridCol>
                <a:gridCol w="2605529">
                  <a:extLst>
                    <a:ext uri="{9D8B030D-6E8A-4147-A177-3AD203B41FA5}">
                      <a16:colId xmlns:a16="http://schemas.microsoft.com/office/drawing/2014/main" val="1812523069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481148582"/>
                    </a:ext>
                  </a:extLst>
                </a:gridCol>
              </a:tblGrid>
              <a:tr h="43446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  <a:effectLst/>
                        </a:rPr>
                        <a:t>명령어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b="1">
                          <a:solidFill>
                            <a:srgbClr val="FFFFFF"/>
                          </a:solidFill>
                          <a:effectLst/>
                        </a:rPr>
                        <a:t>설명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b="1">
                          <a:solidFill>
                            <a:srgbClr val="FFFFFF"/>
                          </a:solidFill>
                          <a:effectLst/>
                        </a:rPr>
                        <a:t>사용 예시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905809"/>
                  </a:ext>
                </a:extLst>
              </a:tr>
              <a:tr h="26527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>
                          <a:solidFill>
                            <a:srgbClr val="68D391"/>
                          </a:solidFill>
                          <a:effectLst/>
                          <a:latin typeface="Consolas" panose="020B0609020204030204" pitchFamily="49" charset="0"/>
                        </a:rPr>
                        <a:t>git status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dirty="0">
                          <a:effectLst/>
                        </a:rPr>
                        <a:t>작업 디렉토리 상태 확인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dirty="0">
                          <a:effectLst/>
                        </a:rPr>
                        <a:t>변경된 파일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스테이징된</a:t>
                      </a:r>
                      <a:r>
                        <a:rPr lang="ko-KR" altLang="en-US" sz="1600" dirty="0">
                          <a:effectLst/>
                        </a:rPr>
                        <a:t> 파일 확인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040353"/>
                  </a:ext>
                </a:extLst>
              </a:tr>
              <a:tr h="40216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>
                          <a:solidFill>
                            <a:srgbClr val="68D391"/>
                          </a:solidFill>
                          <a:effectLst/>
                          <a:latin typeface="Consolas" panose="020B0609020204030204" pitchFamily="49" charset="0"/>
                        </a:rPr>
                        <a:t>git log --oneline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dirty="0" err="1">
                          <a:effectLst/>
                        </a:rPr>
                        <a:t>커밋</a:t>
                      </a:r>
                      <a:r>
                        <a:rPr lang="ko-KR" altLang="en-US" sz="1600" dirty="0">
                          <a:effectLst/>
                        </a:rPr>
                        <a:t> 히스토리 간략 조회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dirty="0">
                          <a:effectLst/>
                        </a:rPr>
                        <a:t>최근 </a:t>
                      </a:r>
                      <a:r>
                        <a:rPr lang="ko-KR" altLang="en-US" sz="1600" dirty="0" err="1">
                          <a:effectLst/>
                        </a:rPr>
                        <a:t>커밋들을</a:t>
                      </a:r>
                      <a:r>
                        <a:rPr lang="ko-KR" altLang="en-US" sz="1600" dirty="0">
                          <a:effectLst/>
                        </a:rPr>
                        <a:t> 한 줄로 표시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57946"/>
                  </a:ext>
                </a:extLst>
              </a:tr>
              <a:tr h="39597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>
                          <a:solidFill>
                            <a:srgbClr val="68D391"/>
                          </a:solidFill>
                          <a:effectLst/>
                          <a:latin typeface="Consolas" panose="020B0609020204030204" pitchFamily="49" charset="0"/>
                        </a:rPr>
                        <a:t>git diff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dirty="0">
                          <a:effectLst/>
                        </a:rPr>
                        <a:t>변경사항 비교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>
                          <a:effectLst/>
                        </a:rPr>
                        <a:t>스테이징 전 변경내용 확인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857545"/>
                  </a:ext>
                </a:extLst>
              </a:tr>
              <a:tr h="63330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>
                          <a:solidFill>
                            <a:srgbClr val="68D391"/>
                          </a:solidFill>
                          <a:effectLst/>
                          <a:latin typeface="Consolas" panose="020B0609020204030204" pitchFamily="49" charset="0"/>
                        </a:rPr>
                        <a:t>git reset --soft HEAD~1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dirty="0">
                          <a:effectLst/>
                        </a:rPr>
                        <a:t>마지막 </a:t>
                      </a:r>
                      <a:r>
                        <a:rPr lang="ko-KR" altLang="en-US" sz="1600" dirty="0" err="1">
                          <a:effectLst/>
                        </a:rPr>
                        <a:t>커밋</a:t>
                      </a:r>
                      <a:r>
                        <a:rPr lang="ko-KR" altLang="en-US" sz="1600" dirty="0">
                          <a:effectLst/>
                        </a:rPr>
                        <a:t> 취소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ko-KR" altLang="en-US" sz="1600" dirty="0">
                          <a:effectLst/>
                        </a:rPr>
                        <a:t>변경사항 유지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dirty="0" err="1">
                          <a:effectLst/>
                        </a:rPr>
                        <a:t>커밋</a:t>
                      </a:r>
                      <a:r>
                        <a:rPr lang="ko-KR" altLang="en-US" sz="1600" dirty="0">
                          <a:effectLst/>
                        </a:rPr>
                        <a:t> 메시지 수정할 때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13819"/>
                  </a:ext>
                </a:extLst>
              </a:tr>
              <a:tr h="4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>
                          <a:solidFill>
                            <a:srgbClr val="68D391"/>
                          </a:solidFill>
                          <a:effectLst/>
                          <a:latin typeface="Consolas" panose="020B0609020204030204" pitchFamily="49" charset="0"/>
                        </a:rPr>
                        <a:t>git stash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>
                          <a:effectLst/>
                        </a:rPr>
                        <a:t>임시 작업 저장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dirty="0" err="1">
                          <a:effectLst/>
                        </a:rPr>
                        <a:t>브랜치</a:t>
                      </a:r>
                      <a:r>
                        <a:rPr lang="ko-KR" altLang="en-US" sz="1600" dirty="0">
                          <a:effectLst/>
                        </a:rPr>
                        <a:t> 전환 전 작업 보관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4098"/>
                  </a:ext>
                </a:extLst>
              </a:tr>
              <a:tr h="54193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>
                          <a:solidFill>
                            <a:srgbClr val="68D391"/>
                          </a:solidFill>
                          <a:effectLst/>
                          <a:latin typeface="Consolas" panose="020B0609020204030204" pitchFamily="49" charset="0"/>
                        </a:rPr>
                        <a:t>git cherry-pick &lt;commit&gt;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>
                          <a:effectLst/>
                        </a:rPr>
                        <a:t>특정 커밋만 가져오기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600" dirty="0">
                          <a:effectLst/>
                        </a:rPr>
                        <a:t>다른 </a:t>
                      </a:r>
                      <a:r>
                        <a:rPr lang="ko-KR" altLang="en-US" sz="1600" dirty="0" err="1">
                          <a:effectLst/>
                        </a:rPr>
                        <a:t>브랜치의</a:t>
                      </a:r>
                      <a:r>
                        <a:rPr lang="ko-KR" altLang="en-US" sz="1600" dirty="0">
                          <a:effectLst/>
                        </a:rPr>
                        <a:t> 특정 변경사항 적용</a:t>
                      </a:r>
                    </a:p>
                  </a:txBody>
                  <a:tcPr marL="87764" marR="87764" marT="87764" marB="8776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33746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BC992F5-A55B-8CD3-AD3C-8770124F1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62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8D161-5E3D-FB55-281B-32270EA13406}"/>
              </a:ext>
            </a:extLst>
          </p:cNvPr>
          <p:cNvSpPr txBox="1"/>
          <p:nvPr/>
        </p:nvSpPr>
        <p:spPr>
          <a:xfrm>
            <a:off x="228600" y="4646800"/>
            <a:ext cx="8666163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Tips:</a:t>
            </a:r>
          </a:p>
          <a:p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git config --global alias.st status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로 단축 명령어 설정</a:t>
            </a:r>
          </a:p>
          <a:p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git log --graph --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oneline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--all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로 </a:t>
            </a:r>
            <a:r>
              <a:rPr lang="ko-K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브랜치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시각화</a:t>
            </a:r>
          </a:p>
          <a:p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.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파일로 불필요한 파일 제외</a:t>
            </a:r>
          </a:p>
          <a:p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ko-K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커밋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메시지는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타입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설명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형식으로 작성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(feat, fix, docs, style, refactor, test, chore)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7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46A4-A6EF-5E6C-9A49-655EDED00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6A2FC-C23D-40BC-AD62-C05BCC5C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 명령어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13334-8CB1-B6CD-12A3-A9C83A6F8E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0267" y="903449"/>
            <a:ext cx="8156187" cy="5116351"/>
          </a:xfrm>
        </p:spPr>
        <p:txBody>
          <a:bodyPr/>
          <a:lstStyle/>
          <a:p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로컬저장소에서 </a:t>
            </a:r>
            <a:r>
              <a:rPr lang="en-US" altLang="ko-KR" sz="1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Git-CMD </a:t>
            </a:r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실행 예 </a:t>
            </a:r>
            <a:r>
              <a:rPr lang="en-US" altLang="ko-KR" sz="18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작업 폴더</a:t>
            </a:r>
            <a:r>
              <a:rPr lang="en-US" altLang="ko-KR" sz="1800" b="1" dirty="0">
                <a:solidFill>
                  <a:schemeClr val="accent2"/>
                </a:solidFill>
                <a:latin typeface="+mn-ea"/>
              </a:rPr>
              <a:t>) </a:t>
            </a:r>
            <a:r>
              <a:rPr lang="en-US" altLang="ko-KR" sz="1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 &amp; push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B9055-C7F7-3F4E-C4C5-87D77E5C3D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414538-900A-DDBF-ED70-EB0C7A9F7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1" y="1429106"/>
            <a:ext cx="8063655" cy="45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3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799" y="903449"/>
            <a:ext cx="7910655" cy="5116351"/>
          </a:xfrm>
        </p:spPr>
        <p:txBody>
          <a:bodyPr/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흔히 하는 예러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tx2"/>
                </a:solidFill>
              </a:rPr>
              <a:t>타이핑 에러</a:t>
            </a:r>
            <a:r>
              <a:rPr lang="en-US" altLang="ko-KR" sz="1600" b="1" dirty="0">
                <a:solidFill>
                  <a:schemeClr val="tx2"/>
                </a:solidFill>
              </a:rPr>
              <a:t>, V3 </a:t>
            </a:r>
            <a:r>
              <a:rPr lang="ko-KR" altLang="en-US" sz="1600" b="1" dirty="0">
                <a:solidFill>
                  <a:schemeClr val="tx2"/>
                </a:solidFill>
              </a:rPr>
              <a:t>방화벽 차단</a:t>
            </a:r>
            <a:r>
              <a:rPr lang="en-US" altLang="ko-KR" sz="1600" b="1" dirty="0">
                <a:solidFill>
                  <a:schemeClr val="tx2"/>
                </a:solidFill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</a:rPr>
              <a:t>너무 많은 파일과 디렉터리 </a:t>
            </a:r>
            <a:r>
              <a:rPr lang="ko-KR" altLang="en-US" sz="1600" b="1" dirty="0" err="1">
                <a:solidFill>
                  <a:schemeClr val="tx2"/>
                </a:solidFill>
              </a:rPr>
              <a:t>커밋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tx2"/>
                </a:solidFill>
              </a:rPr>
              <a:t>해결 </a:t>
            </a:r>
            <a:r>
              <a:rPr lang="en-US" altLang="ko-KR" sz="1600" b="1" dirty="0">
                <a:solidFill>
                  <a:schemeClr val="tx2"/>
                </a:solidFill>
              </a:rPr>
              <a:t>:   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rmdir</a:t>
            </a:r>
            <a:r>
              <a:rPr lang="en-US" altLang="ko-KR" sz="1600" b="1" dirty="0">
                <a:solidFill>
                  <a:schemeClr val="accent2"/>
                </a:solidFill>
              </a:rPr>
              <a:t>   .</a:t>
            </a:r>
            <a:r>
              <a:rPr lang="en-US" altLang="ko-KR" sz="1600" b="1" dirty="0" err="1">
                <a:solidFill>
                  <a:schemeClr val="accent2"/>
                </a:solidFill>
              </a:rPr>
              <a:t>git</a:t>
            </a:r>
            <a:r>
              <a:rPr lang="en-US" altLang="ko-KR" sz="1600" b="1" dirty="0">
                <a:solidFill>
                  <a:schemeClr val="accent2"/>
                </a:solidFill>
              </a:rPr>
              <a:t>   /S      </a:t>
            </a:r>
            <a:r>
              <a:rPr lang="en-US" altLang="ko-KR" sz="1600" b="1" dirty="0">
                <a:solidFill>
                  <a:schemeClr val="tx2"/>
                </a:solidFill>
              </a:rPr>
              <a:t>(.</a:t>
            </a:r>
            <a:r>
              <a:rPr lang="en-US" altLang="ko-KR" sz="1600" b="1" dirty="0" err="1">
                <a:solidFill>
                  <a:schemeClr val="tx2"/>
                </a:solidFill>
              </a:rPr>
              <a:t>git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</a:rPr>
              <a:t>디렉터리 삭제한 후 처음 부터 다시 실행</a:t>
            </a:r>
            <a:r>
              <a:rPr lang="en-US" altLang="ko-KR" sz="1600" b="1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[rejected] master -&gt; master (fetch first) </a:t>
            </a:r>
            <a:r>
              <a:rPr lang="ko-KR" altLang="en-US" sz="1600" b="1" dirty="0">
                <a:solidFill>
                  <a:srgbClr val="FF0000"/>
                </a:solidFill>
              </a:rPr>
              <a:t>에러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tx2"/>
                </a:solidFill>
              </a:rPr>
              <a:t>해결</a:t>
            </a:r>
            <a:r>
              <a:rPr lang="en-US" altLang="ko-KR" sz="1600" b="1" dirty="0">
                <a:solidFill>
                  <a:schemeClr val="tx2"/>
                </a:solidFill>
              </a:rPr>
              <a:t>1</a:t>
            </a:r>
            <a:r>
              <a:rPr lang="ko-KR" altLang="en-US" sz="1600" b="1" dirty="0">
                <a:solidFill>
                  <a:schemeClr val="tx2"/>
                </a:solidFill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</a:rPr>
              <a:t>: </a:t>
            </a:r>
            <a:r>
              <a:rPr lang="en-US" altLang="ko-KR" sz="1600" b="1" dirty="0" err="1">
                <a:solidFill>
                  <a:schemeClr val="tx2"/>
                </a:solidFill>
              </a:rPr>
              <a:t>git</a:t>
            </a:r>
            <a:r>
              <a:rPr lang="en-US" altLang="ko-KR" sz="1600" b="1" dirty="0">
                <a:solidFill>
                  <a:schemeClr val="tx2"/>
                </a:solidFill>
              </a:rPr>
              <a:t> pull </a:t>
            </a:r>
            <a:r>
              <a:rPr lang="ko-KR" altLang="en-US" sz="1600" b="1" dirty="0">
                <a:solidFill>
                  <a:schemeClr val="tx2"/>
                </a:solidFill>
              </a:rPr>
              <a:t>실행 후 </a:t>
            </a:r>
            <a:r>
              <a:rPr lang="en-US" altLang="ko-KR" sz="1600" b="1" dirty="0" err="1">
                <a:solidFill>
                  <a:schemeClr val="tx2"/>
                </a:solidFill>
              </a:rPr>
              <a:t>git</a:t>
            </a:r>
            <a:r>
              <a:rPr lang="en-US" altLang="ko-KR" sz="1600" b="1" dirty="0">
                <a:solidFill>
                  <a:schemeClr val="tx2"/>
                </a:solidFill>
              </a:rPr>
              <a:t> push origin master </a:t>
            </a:r>
            <a:r>
              <a:rPr lang="ko-KR" altLang="en-US" sz="1600" b="1" dirty="0">
                <a:solidFill>
                  <a:schemeClr val="tx2"/>
                </a:solidFill>
              </a:rPr>
              <a:t>실행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tx2"/>
                </a:solidFill>
              </a:rPr>
              <a:t>해결</a:t>
            </a:r>
            <a:r>
              <a:rPr lang="en-US" altLang="ko-KR" sz="1600" b="1" dirty="0">
                <a:solidFill>
                  <a:schemeClr val="tx2"/>
                </a:solidFill>
              </a:rPr>
              <a:t>2 : </a:t>
            </a:r>
            <a:r>
              <a:rPr lang="en-US" altLang="ko-KR" sz="1600" b="1" dirty="0" err="1">
                <a:solidFill>
                  <a:schemeClr val="tx2"/>
                </a:solidFill>
              </a:rPr>
              <a:t>git</a:t>
            </a:r>
            <a:r>
              <a:rPr lang="en-US" altLang="ko-KR" sz="1600" b="1" dirty="0">
                <a:solidFill>
                  <a:schemeClr val="tx2"/>
                </a:solidFill>
              </a:rPr>
              <a:t> push origin master –f (</a:t>
            </a:r>
            <a:r>
              <a:rPr lang="ko-KR" altLang="en-US" sz="1600" b="1" dirty="0">
                <a:solidFill>
                  <a:schemeClr val="tx2"/>
                </a:solidFill>
              </a:rPr>
              <a:t>강제로 실행</a:t>
            </a:r>
            <a:r>
              <a:rPr lang="en-US" altLang="ko-KR" sz="1600" b="1" dirty="0">
                <a:solidFill>
                  <a:schemeClr val="tx2"/>
                </a:solidFill>
              </a:rPr>
              <a:t>)</a:t>
            </a:r>
          </a:p>
          <a:p>
            <a:pPr marL="914400" lvl="2" indent="0">
              <a:buNone/>
            </a:pPr>
            <a:endParaRPr lang="en-US" altLang="ko-KR" sz="800" b="1" dirty="0">
              <a:solidFill>
                <a:schemeClr val="accent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4" y="2730348"/>
            <a:ext cx="6795250" cy="34531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 flipV="1">
            <a:off x="2496805" y="3279794"/>
            <a:ext cx="4199669" cy="5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96804" y="3635698"/>
            <a:ext cx="4774592" cy="4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496804" y="3929868"/>
            <a:ext cx="9198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496804" y="4456909"/>
            <a:ext cx="10950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" y="1024678"/>
            <a:ext cx="7167831" cy="5102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6" y="741276"/>
            <a:ext cx="5625920" cy="195684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" name="직선 연결선 13"/>
          <p:cNvCxnSpPr/>
          <p:nvPr/>
        </p:nvCxnSpPr>
        <p:spPr>
          <a:xfrm flipV="1">
            <a:off x="1155315" y="2633691"/>
            <a:ext cx="1336010" cy="3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155315" y="2885387"/>
            <a:ext cx="236539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155315" y="3608324"/>
            <a:ext cx="5800051" cy="9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5315" y="3864695"/>
            <a:ext cx="1182697" cy="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155314" y="4428725"/>
            <a:ext cx="1976639" cy="7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4625840" y="1210074"/>
            <a:ext cx="2474629" cy="6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3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799" y="903449"/>
            <a:ext cx="7910655" cy="511635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b="1" dirty="0">
                <a:solidFill>
                  <a:schemeClr val="accent2"/>
                </a:solidFill>
              </a:rPr>
              <a:t>완전 초보를 위한 </a:t>
            </a:r>
            <a:r>
              <a:rPr lang="ko-KR" altLang="en-US" sz="2800" b="1" dirty="0" err="1">
                <a:solidFill>
                  <a:schemeClr val="accent2"/>
                </a:solidFill>
              </a:rPr>
              <a:t>깃허브</a:t>
            </a:r>
            <a:r>
              <a:rPr lang="ko-KR" altLang="en-US" sz="2800" b="1" dirty="0">
                <a:solidFill>
                  <a:schemeClr val="accent2"/>
                </a:solidFill>
              </a:rPr>
              <a:t> </a:t>
            </a:r>
            <a:endParaRPr lang="en-US" altLang="ko-KR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sz="2800" dirty="0">
                <a:hlinkClick r:id="rId2"/>
              </a:rPr>
              <a:t>https://spartacodingclub.kr/blog/github_guide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>
                <a:hlinkClick r:id="rId3"/>
              </a:rPr>
              <a:t>https://sseozytank.tistory.com/41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ko-KR" altLang="en-US" sz="2800" b="1" dirty="0">
                <a:solidFill>
                  <a:schemeClr val="accent2"/>
                </a:solidFill>
              </a:rPr>
              <a:t>깃이 뭐지</a:t>
            </a:r>
            <a:r>
              <a:rPr lang="en-US" altLang="ko-KR" sz="2800" b="1" dirty="0">
                <a:solidFill>
                  <a:schemeClr val="accent2"/>
                </a:solidFill>
              </a:rPr>
              <a:t>?</a:t>
            </a:r>
          </a:p>
          <a:p>
            <a:pPr marL="0" indent="0">
              <a:buNone/>
            </a:pPr>
            <a:r>
              <a:rPr lang="ko-KR" altLang="en-US" sz="2800" dirty="0" err="1"/>
              <a:t>깃허브의</a:t>
            </a:r>
            <a:r>
              <a:rPr lang="ko-KR" altLang="en-US" sz="2800" dirty="0"/>
              <a:t> 심장에서 작동되는 소프트웨어인 깃</a:t>
            </a:r>
            <a:r>
              <a:rPr lang="en-US" altLang="ko-KR" sz="2800" dirty="0"/>
              <a:t>(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: </a:t>
            </a:r>
            <a:r>
              <a:rPr lang="ko-KR" altLang="en-US" sz="2800" dirty="0"/>
              <a:t>재수없고 멍청한 놈</a:t>
            </a:r>
            <a:r>
              <a:rPr lang="en-US" altLang="ko-KR" sz="2800" dirty="0"/>
              <a:t>, </a:t>
            </a:r>
            <a:r>
              <a:rPr lang="ko-KR" altLang="en-US" sz="2800" dirty="0"/>
              <a:t>자식</a:t>
            </a:r>
            <a:r>
              <a:rPr lang="en-US" altLang="ko-KR" sz="2800" dirty="0"/>
              <a:t>)</a:t>
            </a:r>
            <a:r>
              <a:rPr lang="ko-KR" altLang="en-US" sz="2800" dirty="0"/>
              <a:t>을 만든 유명한 소프트웨어 개발자 </a:t>
            </a:r>
            <a:r>
              <a:rPr lang="ko-KR" altLang="en-US" sz="2800" dirty="0" err="1"/>
              <a:t>리누스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토발즈에</a:t>
            </a:r>
            <a:r>
              <a:rPr lang="ko-KR" altLang="en-US" sz="2800" dirty="0"/>
              <a:t> 감사한다</a:t>
            </a:r>
            <a:r>
              <a:rPr lang="en-US" altLang="ko-KR" sz="2800" dirty="0"/>
              <a:t>. </a:t>
            </a:r>
            <a:r>
              <a:rPr lang="ko-KR" altLang="en-US" sz="2800" dirty="0"/>
              <a:t>깃은 프로젝트의 어떤 부분도 </a:t>
            </a:r>
            <a:r>
              <a:rPr lang="ko-KR" altLang="en-US" sz="2800" dirty="0" err="1"/>
              <a:t>겹쳐쓰지</a:t>
            </a:r>
            <a:r>
              <a:rPr lang="ko-KR" altLang="en-US" sz="2800" dirty="0"/>
              <a:t> 않게 프로젝트의 변경을 관리하는 </a:t>
            </a:r>
            <a:r>
              <a:rPr lang="ko-KR" altLang="en-US" sz="2800" dirty="0" err="1"/>
              <a:t>버전관리</a:t>
            </a:r>
            <a:r>
              <a:rPr lang="ko-KR" altLang="en-US" sz="2800" dirty="0"/>
              <a:t> 소프트웨어이다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32632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4" y="839398"/>
            <a:ext cx="5888674" cy="4532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아래쪽 화살표 9"/>
          <p:cNvSpPr/>
          <p:nvPr/>
        </p:nvSpPr>
        <p:spPr>
          <a:xfrm rot="8450422">
            <a:off x="863358" y="5150706"/>
            <a:ext cx="268297" cy="99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00" y="1818461"/>
            <a:ext cx="6168473" cy="41326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236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국가 공공 데이터 포털 </a:t>
            </a:r>
            <a:r>
              <a:rPr lang="en-US" altLang="ko-KR" dirty="0"/>
              <a:t>(http://www.data.go.kr)</a:t>
            </a:r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공공데이터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OpenAPI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국회입법정보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국회 </a:t>
            </a:r>
            <a:r>
              <a:rPr lang="ko-KR" altLang="en-US" sz="2000" dirty="0" err="1">
                <a:latin typeface="+mj-lt"/>
              </a:rPr>
              <a:t>의원정보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회의록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의사일정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국회의원 정보 등 </a:t>
            </a:r>
            <a:r>
              <a:rPr lang="ko-KR" altLang="en-US" sz="2000" dirty="0" err="1">
                <a:latin typeface="+mj-lt"/>
              </a:rPr>
              <a:t>입법관련</a:t>
            </a:r>
            <a:r>
              <a:rPr lang="ko-KR" altLang="en-US" sz="2000" dirty="0">
                <a:latin typeface="+mj-lt"/>
              </a:rPr>
              <a:t> 정보를 민간 및 공공기관에서 활용할 수 있도록 표준화 방식으로 개방한 공유 서비스</a:t>
            </a: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3977EF7-2926-4694-9849-B648A4702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27" y="2151852"/>
            <a:ext cx="4864613" cy="3916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아래쪽 화살표 2"/>
          <p:cNvSpPr/>
          <p:nvPr/>
        </p:nvSpPr>
        <p:spPr>
          <a:xfrm rot="2350049">
            <a:off x="4816351" y="1856177"/>
            <a:ext cx="280651" cy="591349"/>
          </a:xfrm>
          <a:prstGeom prst="down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2350049">
            <a:off x="3769628" y="4543711"/>
            <a:ext cx="280651" cy="591349"/>
          </a:xfrm>
          <a:prstGeom prst="down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2350049">
            <a:off x="3769627" y="2758995"/>
            <a:ext cx="280651" cy="591349"/>
          </a:xfrm>
          <a:prstGeom prst="down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국가 공공 데이터 포털 </a:t>
            </a:r>
            <a:r>
              <a:rPr lang="en-US" altLang="ko-KR" dirty="0"/>
              <a:t>(http://www.data.go.kr)</a:t>
            </a:r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OpenAPI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통합검색</a:t>
            </a: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3977EF7-2926-4694-9849-B648A4702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70" y="1408063"/>
            <a:ext cx="5913286" cy="4713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 rot="2350049">
            <a:off x="2023872" y="2343492"/>
            <a:ext cx="280651" cy="591349"/>
          </a:xfrm>
          <a:prstGeom prst="down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2350049">
            <a:off x="1519218" y="4379445"/>
            <a:ext cx="280651" cy="591349"/>
          </a:xfrm>
          <a:prstGeom prst="down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54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국가 공공 데이터 포털 </a:t>
            </a:r>
            <a:r>
              <a:rPr lang="en-US" altLang="ko-KR" dirty="0"/>
              <a:t>(http://www.data.go.kr)</a:t>
            </a:r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활용 신청</a:t>
            </a: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3977EF7-2926-4694-9849-B648A4702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9" y="1235366"/>
            <a:ext cx="5239993" cy="4116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 rot="2350049">
            <a:off x="3950749" y="2770492"/>
            <a:ext cx="280651" cy="591349"/>
          </a:xfrm>
          <a:prstGeom prst="down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합체.png"/>
          <p:cNvPicPr/>
          <p:nvPr/>
        </p:nvPicPr>
        <p:blipFill>
          <a:blip r:embed="rId4" cstate="print"/>
          <a:srcRect t="868" b="4925"/>
          <a:stretch>
            <a:fillRect/>
          </a:stretch>
        </p:blipFill>
        <p:spPr>
          <a:xfrm>
            <a:off x="4239772" y="919875"/>
            <a:ext cx="4597603" cy="52454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아래쪽 화살표 9"/>
          <p:cNvSpPr/>
          <p:nvPr/>
        </p:nvSpPr>
        <p:spPr>
          <a:xfrm rot="2350049">
            <a:off x="5335608" y="1669348"/>
            <a:ext cx="280651" cy="591349"/>
          </a:xfrm>
          <a:prstGeom prst="down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2350049">
            <a:off x="7490523" y="2811442"/>
            <a:ext cx="280651" cy="591349"/>
          </a:xfrm>
          <a:prstGeom prst="down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2350049">
            <a:off x="4744528" y="3315761"/>
            <a:ext cx="280651" cy="591349"/>
          </a:xfrm>
          <a:prstGeom prst="down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국가 공공 데이터 포털 </a:t>
            </a:r>
            <a:r>
              <a:rPr lang="en-US" altLang="ko-KR" dirty="0"/>
              <a:t>(http://www.data.go.kr)</a:t>
            </a:r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API </a:t>
            </a:r>
            <a:r>
              <a:rPr lang="ko-KR" altLang="en-US" sz="2000" dirty="0">
                <a:latin typeface="+mj-lt"/>
              </a:rPr>
              <a:t>키 발급</a:t>
            </a: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3977EF7-2926-4694-9849-B648A4702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24</a:t>
            </a:fld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56" y="1361825"/>
            <a:ext cx="5411693" cy="3804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 rot="2350049">
            <a:off x="1125899" y="3396066"/>
            <a:ext cx="280651" cy="591349"/>
          </a:xfrm>
          <a:prstGeom prst="down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509" y="4009606"/>
            <a:ext cx="5532254" cy="2048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39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국가 공공 데이터 포털 </a:t>
            </a:r>
            <a:r>
              <a:rPr lang="en-US" altLang="ko-KR" dirty="0"/>
              <a:t>(http://www.data.go.kr)</a:t>
            </a:r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공공데이터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OpenAPI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국회입법정보 </a:t>
            </a:r>
            <a:r>
              <a:rPr lang="en-US" altLang="ko-KR" sz="2000" dirty="0">
                <a:latin typeface="+mj-lt"/>
              </a:rPr>
              <a:t>URL </a:t>
            </a:r>
            <a:r>
              <a:rPr lang="ko-KR" altLang="en-US" sz="2000" dirty="0">
                <a:latin typeface="+mj-lt"/>
              </a:rPr>
              <a:t>예시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400" dirty="0">
                <a:solidFill>
                  <a:schemeClr val="accent2"/>
                </a:solidFill>
              </a:rPr>
              <a:t>http://apis.data.go.kr/9710000/NationalAssemblyInfoService/getMemberCurrStateList?ServiceKey=sea100UMmw23Xycs33F1EQnumONR%2F9ElxBLzkilU9Yr1oT4TrCot8Y2p0jyuJP72x9rG9D8CN5yuEs6AS2sAiw%3D%3D</a:t>
            </a:r>
            <a:endParaRPr lang="en-US" altLang="ko-KR" sz="1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3977EF7-2926-4694-9849-B648A4702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25</a:t>
            </a:fld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41" y="1870633"/>
            <a:ext cx="5334935" cy="4401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992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799" y="903449"/>
            <a:ext cx="7910655" cy="5116351"/>
          </a:xfrm>
        </p:spPr>
        <p:txBody>
          <a:bodyPr/>
          <a:lstStyle/>
          <a:p>
            <a:r>
              <a:rPr lang="ko-KR" altLang="en-US" sz="1600" b="1" dirty="0">
                <a:solidFill>
                  <a:schemeClr val="accent2"/>
                </a:solidFill>
              </a:rPr>
              <a:t>커맨드 라인</a:t>
            </a:r>
            <a:r>
              <a:rPr lang="en-US" altLang="ko-KR" sz="1600" b="1" dirty="0">
                <a:solidFill>
                  <a:schemeClr val="accent2"/>
                </a:solidFill>
              </a:rPr>
              <a:t>(Command Line):</a:t>
            </a:r>
            <a:r>
              <a:rPr lang="ko-KR" altLang="en-US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깃 명령어를 입력할 때 사용하는 컴퓨터 프로그램</a:t>
            </a:r>
            <a:r>
              <a:rPr lang="en-US" altLang="ko-KR" sz="1600" dirty="0"/>
              <a:t>. </a:t>
            </a:r>
            <a:r>
              <a:rPr lang="ko-KR" altLang="en-US" sz="1600" dirty="0"/>
              <a:t>맥에선 터미널이라고 한다</a:t>
            </a:r>
            <a:r>
              <a:rPr lang="en-US" altLang="ko-KR" sz="1600" dirty="0"/>
              <a:t>. PC</a:t>
            </a:r>
            <a:r>
              <a:rPr lang="ko-KR" altLang="en-US" sz="1600" dirty="0"/>
              <a:t>에선 기본적인 프로그램이 아니어서 처음엔 깃을 다운로드해야 한다</a:t>
            </a:r>
            <a:r>
              <a:rPr lang="en-US" altLang="ko-KR" sz="1600" dirty="0"/>
              <a:t>(</a:t>
            </a:r>
            <a:r>
              <a:rPr lang="ko-KR" altLang="en-US" sz="1600" dirty="0"/>
              <a:t>다음 섹션에서 다룰 것이다</a:t>
            </a:r>
            <a:r>
              <a:rPr lang="en-US" altLang="ko-KR" sz="1600" dirty="0"/>
              <a:t>). </a:t>
            </a:r>
            <a:r>
              <a:rPr lang="ko-KR" altLang="en-US" sz="1600" dirty="0"/>
              <a:t>두 경우 모두 마우스를 사용하는 것이 아닌 프롬프트로 알려진 텍스트 기반 명령어를 입력한다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>
                <a:solidFill>
                  <a:schemeClr val="accent2"/>
                </a:solidFill>
              </a:rPr>
              <a:t>저장소</a:t>
            </a:r>
            <a:r>
              <a:rPr lang="en-US" altLang="ko-KR" sz="1600" b="1" dirty="0">
                <a:solidFill>
                  <a:schemeClr val="accent2"/>
                </a:solidFill>
              </a:rPr>
              <a:t>(Repository):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프로젝트가 거주</a:t>
            </a:r>
            <a:r>
              <a:rPr lang="en-US" altLang="ko-KR" sz="1600" dirty="0"/>
              <a:t>(live)</a:t>
            </a:r>
            <a:r>
              <a:rPr lang="ko-KR" altLang="en-US" sz="1600" dirty="0"/>
              <a:t>할 수 있는 디렉토리나 저장 공간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깃허브</a:t>
            </a:r>
            <a:r>
              <a:rPr lang="ko-KR" altLang="en-US" sz="1600" dirty="0"/>
              <a:t> 사용자는 종종 “</a:t>
            </a:r>
            <a:r>
              <a:rPr lang="en-US" altLang="ko-KR" sz="1600" dirty="0"/>
              <a:t>repo”</a:t>
            </a:r>
            <a:r>
              <a:rPr lang="ko-KR" altLang="en-US" sz="1600" dirty="0"/>
              <a:t>로 줄여서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당신의 컴퓨터 안의 로컬 폴더가 될 수도 있고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깃허브나</a:t>
            </a:r>
            <a:r>
              <a:rPr lang="ko-KR" altLang="en-US" sz="1600" dirty="0"/>
              <a:t> 다른 온라인 호스트의 저장 공간이 될 수도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저장소 안에 코드 화일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 화일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 화일을 저장하고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이름붙일</a:t>
            </a:r>
            <a:r>
              <a:rPr lang="ko-KR" altLang="en-US" sz="1600" dirty="0"/>
              <a:t> 수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b="1" dirty="0" err="1">
                <a:solidFill>
                  <a:schemeClr val="accent2"/>
                </a:solidFill>
              </a:rPr>
              <a:t>버전관리</a:t>
            </a:r>
            <a:r>
              <a:rPr lang="en-US" altLang="ko-KR" sz="1600" b="1" dirty="0">
                <a:solidFill>
                  <a:schemeClr val="accent2"/>
                </a:solidFill>
              </a:rPr>
              <a:t>(Version Control):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기본적으로</a:t>
            </a:r>
            <a:r>
              <a:rPr lang="en-US" altLang="ko-KR" sz="1600" dirty="0"/>
              <a:t>, </a:t>
            </a:r>
            <a:r>
              <a:rPr lang="ko-KR" altLang="en-US" sz="1600" dirty="0"/>
              <a:t>깃이 서비스되도록 고안된 목적</a:t>
            </a:r>
            <a:r>
              <a:rPr lang="en-US" altLang="ko-KR" sz="1600" dirty="0"/>
              <a:t>. MS </a:t>
            </a:r>
            <a:r>
              <a:rPr lang="ko-KR" altLang="en-US" sz="1600" dirty="0"/>
              <a:t>워드 작업할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저장하면 이전 화일 위에 </a:t>
            </a:r>
            <a:r>
              <a:rPr lang="ko-KR" altLang="en-US" sz="1600" dirty="0" err="1"/>
              <a:t>겹쳐쓰거나</a:t>
            </a:r>
            <a:r>
              <a:rPr lang="ko-KR" altLang="en-US" sz="1600" dirty="0"/>
              <a:t> 여러 버전으로 나누어 저장한다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깃을 사용하면 그럴 필요가 없다</a:t>
            </a:r>
            <a:r>
              <a:rPr lang="en-US" altLang="ko-KR" sz="1600" dirty="0"/>
              <a:t>. </a:t>
            </a:r>
            <a:r>
              <a:rPr lang="ko-KR" altLang="en-US" sz="1600" dirty="0"/>
              <a:t>프로젝트 </a:t>
            </a:r>
            <a:r>
              <a:rPr lang="ko-KR" altLang="en-US" sz="1600" dirty="0" err="1"/>
              <a:t>히스토리의</a:t>
            </a:r>
            <a:r>
              <a:rPr lang="ko-KR" altLang="en-US" sz="1600" dirty="0"/>
              <a:t> 모든 시점의 “</a:t>
            </a:r>
            <a:r>
              <a:rPr lang="ko-KR" altLang="en-US" sz="1600" dirty="0" err="1"/>
              <a:t>스냅샷”을</a:t>
            </a:r>
            <a:r>
              <a:rPr lang="ko-KR" altLang="en-US" sz="1600" dirty="0"/>
              <a:t> 유지하므로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결코 잃어버리거나 </a:t>
            </a:r>
            <a:r>
              <a:rPr lang="ko-KR" altLang="en-US" sz="1600" dirty="0" err="1"/>
              <a:t>겹쳐쓰지</a:t>
            </a:r>
            <a:r>
              <a:rPr lang="ko-KR" altLang="en-US" sz="1600" dirty="0"/>
              <a:t> 않을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err="1">
                <a:solidFill>
                  <a:schemeClr val="accent2"/>
                </a:solidFill>
              </a:rPr>
              <a:t>커밋</a:t>
            </a:r>
            <a:r>
              <a:rPr lang="en-US" altLang="ko-KR" sz="1600" b="1" dirty="0">
                <a:solidFill>
                  <a:schemeClr val="accent2"/>
                </a:solidFill>
              </a:rPr>
              <a:t>(Commit):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 err="1"/>
              <a:t>깃에게</a:t>
            </a:r>
            <a:r>
              <a:rPr lang="ko-KR" altLang="en-US" sz="1600" dirty="0"/>
              <a:t> 파워를 주는 명령이다</a:t>
            </a:r>
            <a:r>
              <a:rPr lang="en-US" altLang="ko-KR" sz="1600" dirty="0"/>
              <a:t>. </a:t>
            </a:r>
            <a:r>
              <a:rPr lang="ko-KR" altLang="en-US" sz="1600" dirty="0"/>
              <a:t>커밋하면</a:t>
            </a:r>
            <a:r>
              <a:rPr lang="en-US" altLang="ko-KR" sz="1600" dirty="0"/>
              <a:t>, </a:t>
            </a:r>
            <a:r>
              <a:rPr lang="ko-KR" altLang="en-US" sz="1600" dirty="0"/>
              <a:t>그 시점의 당신의 저장소의 “</a:t>
            </a:r>
            <a:r>
              <a:rPr lang="ko-KR" altLang="en-US" sz="1600" dirty="0" err="1"/>
              <a:t>스냅샷”을</a:t>
            </a:r>
            <a:r>
              <a:rPr lang="ko-KR" altLang="en-US" sz="1600" dirty="0"/>
              <a:t> 찍어</a:t>
            </a:r>
            <a:r>
              <a:rPr lang="en-US" altLang="ko-KR" sz="1600" dirty="0"/>
              <a:t>, </a:t>
            </a:r>
            <a:r>
              <a:rPr lang="ko-KR" altLang="en-US" sz="1600" dirty="0"/>
              <a:t>프로젝트를 이전의 어떠한 </a:t>
            </a:r>
            <a:r>
              <a:rPr lang="ko-KR" altLang="en-US" sz="1600" dirty="0" err="1"/>
              <a:t>상태로든</a:t>
            </a:r>
            <a:r>
              <a:rPr lang="ko-KR" altLang="en-US" sz="1600" dirty="0"/>
              <a:t> 재평가하거나 복원할 수 있는 체크포인트를 가질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err="1">
                <a:solidFill>
                  <a:schemeClr val="accent2"/>
                </a:solidFill>
              </a:rPr>
              <a:t>브랜치</a:t>
            </a:r>
            <a:r>
              <a:rPr lang="en-US" altLang="ko-KR" sz="1600" b="1" dirty="0">
                <a:solidFill>
                  <a:schemeClr val="accent2"/>
                </a:solidFill>
              </a:rPr>
              <a:t>(Branch):</a:t>
            </a:r>
            <a:r>
              <a:rPr lang="ko-KR" altLang="en-US" sz="1600" dirty="0"/>
              <a:t> 여러 명이 하나의 프로젝트에서 깃 없이 작업하는 것이 얼마나 혼란스러울 것인가</a:t>
            </a:r>
            <a:r>
              <a:rPr lang="en-US" altLang="ko-KR" sz="1600" dirty="0"/>
              <a:t>? </a:t>
            </a:r>
            <a:r>
              <a:rPr lang="ko-KR" altLang="en-US" sz="1600" dirty="0"/>
              <a:t>일반적으로</a:t>
            </a:r>
            <a:r>
              <a:rPr lang="en-US" altLang="ko-KR" sz="1600" dirty="0"/>
              <a:t>, </a:t>
            </a:r>
            <a:r>
              <a:rPr lang="ko-KR" altLang="en-US" sz="1600" dirty="0"/>
              <a:t>작업자들은 메인 프로젝트의 </a:t>
            </a:r>
            <a:r>
              <a:rPr lang="ko-KR" altLang="en-US" sz="1600" dirty="0" err="1"/>
              <a:t>브랜치를</a:t>
            </a:r>
            <a:r>
              <a:rPr lang="ko-KR" altLang="en-US" sz="1600" dirty="0"/>
              <a:t> 따와서</a:t>
            </a:r>
            <a:r>
              <a:rPr lang="en-US" altLang="ko-KR" sz="1600" dirty="0"/>
              <a:t>(branch off), </a:t>
            </a:r>
            <a:r>
              <a:rPr lang="ko-KR" altLang="en-US" sz="1600" dirty="0"/>
              <a:t>자신이 변경하고 싶은 자신만의 버전을 만든다</a:t>
            </a:r>
            <a:r>
              <a:rPr lang="en-US" altLang="ko-KR" sz="1600" dirty="0"/>
              <a:t>. </a:t>
            </a:r>
            <a:r>
              <a:rPr lang="ko-KR" altLang="en-US" sz="1600" dirty="0"/>
              <a:t>작업</a:t>
            </a:r>
            <a:r>
              <a:rPr lang="en-US" altLang="ko-KR" sz="1600" dirty="0"/>
              <a:t>4</a:t>
            </a:r>
            <a:r>
              <a:rPr lang="ko-KR" altLang="en-US" sz="1600" dirty="0"/>
              <a:t>을 끝낸 후</a:t>
            </a:r>
            <a:r>
              <a:rPr lang="en-US" altLang="ko-KR" sz="1600" dirty="0"/>
              <a:t>, </a:t>
            </a:r>
            <a:r>
              <a:rPr lang="ko-KR" altLang="en-US" sz="1600" dirty="0"/>
              <a:t>프로젝트의 메인 디렉토리인 “</a:t>
            </a:r>
            <a:r>
              <a:rPr lang="en-US" altLang="ko-KR" sz="1600" dirty="0"/>
              <a:t>master”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브랜치를</a:t>
            </a:r>
            <a:r>
              <a:rPr lang="ko-KR" altLang="en-US" sz="1600" dirty="0"/>
              <a:t> 다시 “</a:t>
            </a:r>
            <a:r>
              <a:rPr lang="en-US" altLang="ko-KR" sz="1600" dirty="0"/>
              <a:t>Merge”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1806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799" y="903449"/>
            <a:ext cx="7910655" cy="5116351"/>
          </a:xfrm>
        </p:spPr>
        <p:txBody>
          <a:bodyPr/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1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github.com </a:t>
            </a:r>
            <a:r>
              <a:rPr lang="ko-KR" altLang="en-US" sz="1600" b="1" dirty="0">
                <a:solidFill>
                  <a:schemeClr val="accent2"/>
                </a:solidFill>
              </a:rPr>
              <a:t>가입하고 온라인 저장소 </a:t>
            </a:r>
            <a:r>
              <a:rPr lang="en-US" altLang="ko-KR" sz="1600" b="1" dirty="0">
                <a:solidFill>
                  <a:schemeClr val="accent2"/>
                </a:solidFill>
              </a:rPr>
              <a:t>repository </a:t>
            </a:r>
            <a:r>
              <a:rPr lang="ko-KR" altLang="en-US" sz="1600" b="1" dirty="0">
                <a:solidFill>
                  <a:schemeClr val="accent2"/>
                </a:solidFill>
              </a:rPr>
              <a:t>생성</a:t>
            </a:r>
            <a:endParaRPr lang="en-US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C20B81-13F3-4902-8016-E69901A2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9" y="1400433"/>
            <a:ext cx="8661204" cy="44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799" y="903449"/>
            <a:ext cx="7910655" cy="5116351"/>
          </a:xfrm>
        </p:spPr>
        <p:txBody>
          <a:bodyPr/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2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Git-2.51.0-64-bit.exe</a:t>
            </a:r>
            <a:r>
              <a:rPr lang="ko-KR" altLang="en-US" sz="1600" b="1" dirty="0">
                <a:solidFill>
                  <a:schemeClr val="accent2"/>
                </a:solidFill>
              </a:rPr>
              <a:t>다운로드 및 인스톨 </a:t>
            </a:r>
            <a:r>
              <a:rPr lang="en-US" altLang="ko-KR" sz="1600" b="1" dirty="0">
                <a:solidFill>
                  <a:schemeClr val="accent2"/>
                </a:solidFill>
              </a:rPr>
              <a:t>(https://git-scm.com/download/win)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909EDC-412D-B0DE-8451-AC20F09F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7" y="1429616"/>
            <a:ext cx="8255936" cy="452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7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336EC-BE96-9603-C488-851DA91A6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CCA3B-821A-796F-417A-C572A21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92DA9-6A7A-5AB4-B64C-7AE8E488A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799" y="903449"/>
            <a:ext cx="7910655" cy="36517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🚀 처음 </a:t>
            </a:r>
            <a:r>
              <a:rPr lang="en-US" altLang="ko-KR" sz="1800" b="1" dirty="0">
                <a:solidFill>
                  <a:schemeClr val="accent2"/>
                </a:solidFill>
                <a:latin typeface="+mn-ea"/>
              </a:rPr>
              <a:t>GitHub </a:t>
            </a:r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사용을 위한 초기 설정</a:t>
            </a:r>
            <a:endParaRPr lang="en-US" altLang="ko-KR" sz="1800" b="1" dirty="0">
              <a:solidFill>
                <a:schemeClr val="accent2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6F88E-4E75-9DAC-562A-6986C4F06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38EA9-DEDF-2C58-C941-7D90C4CC68E3}"/>
              </a:ext>
            </a:extLst>
          </p:cNvPr>
          <p:cNvSpPr txBox="1"/>
          <p:nvPr/>
        </p:nvSpPr>
        <p:spPr>
          <a:xfrm>
            <a:off x="575730" y="1980737"/>
            <a:ext cx="8208965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Git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버전 확인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--version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git version 2.51.0.windows.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D384A-779F-2375-01E7-D89B0452F8BA}"/>
              </a:ext>
            </a:extLst>
          </p:cNvPr>
          <p:cNvSpPr txBox="1"/>
          <p:nvPr/>
        </p:nvSpPr>
        <p:spPr>
          <a:xfrm>
            <a:off x="575729" y="3442498"/>
            <a:ext cx="820896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전역 사용자 이름 설정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config --global user.name "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홍길동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전역 이메일 설정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config --global 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user.email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solidFill>
                  <a:srgbClr val="CCCC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hong@example.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설정 확인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git config --list user.name=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홍길동 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user.email=hong@example.com 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core.autocrlf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=true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Windows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에서는 </a:t>
            </a:r>
            <a:r>
              <a:rPr lang="ko-KR" alt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줄바꿈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문자 처리를 위해 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core.autocrlf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=true 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설정이 자동으로 적용함 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9BFF3-5502-8538-A1DF-A91C994121E0}"/>
              </a:ext>
            </a:extLst>
          </p:cNvPr>
          <p:cNvSpPr txBox="1"/>
          <p:nvPr/>
        </p:nvSpPr>
        <p:spPr>
          <a:xfrm>
            <a:off x="575727" y="3036729"/>
            <a:ext cx="320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▶</a:t>
            </a:r>
            <a:r>
              <a:rPr lang="ko-KR" altLang="en-US" sz="1600" b="1" dirty="0"/>
              <a:t>사용자 정보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695DC-C2E3-EC17-BE08-CFB3F15C1D1D}"/>
              </a:ext>
            </a:extLst>
          </p:cNvPr>
          <p:cNvSpPr txBox="1"/>
          <p:nvPr/>
        </p:nvSpPr>
        <p:spPr>
          <a:xfrm>
            <a:off x="575728" y="1561240"/>
            <a:ext cx="320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▶</a:t>
            </a:r>
            <a:r>
              <a:rPr lang="en-US" altLang="ko-KR" sz="1600" b="1" dirty="0"/>
              <a:t>Git </a:t>
            </a:r>
            <a:r>
              <a:rPr lang="ko-KR" altLang="en-US" sz="1600" b="1" dirty="0"/>
              <a:t>다운로드 및 설치</a:t>
            </a:r>
          </a:p>
        </p:txBody>
      </p:sp>
    </p:spTree>
    <p:extLst>
      <p:ext uri="{BB962C8B-B14F-4D97-AF65-F5344CB8AC3E}">
        <p14:creationId xmlns:p14="http://schemas.microsoft.com/office/powerpoint/2010/main" val="126248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48F58-2248-57BD-3D61-4D356399C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70758-EEBE-1F1C-C1C5-B8F929BF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24AA-89A1-8B11-CAEF-F1031E713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5297A-A270-0C70-ACDA-16F9C6BA3146}"/>
              </a:ext>
            </a:extLst>
          </p:cNvPr>
          <p:cNvSpPr txBox="1"/>
          <p:nvPr/>
        </p:nvSpPr>
        <p:spPr>
          <a:xfrm>
            <a:off x="482593" y="1649158"/>
            <a:ext cx="8208965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# SSH </a:t>
            </a:r>
            <a:r>
              <a:rPr lang="ko-KR" altLang="en-US" sz="1600" dirty="0">
                <a:solidFill>
                  <a:schemeClr val="bg1"/>
                </a:solidFill>
              </a:rPr>
              <a:t>키 생성 </a:t>
            </a:r>
            <a:r>
              <a:rPr lang="en-US" altLang="ko-KR" sz="1600" dirty="0">
                <a:solidFill>
                  <a:schemeClr val="bg1"/>
                </a:solidFill>
              </a:rPr>
              <a:t>(RSA 4096</a:t>
            </a:r>
            <a:r>
              <a:rPr lang="ko-KR" altLang="en-US" sz="1600" dirty="0">
                <a:solidFill>
                  <a:schemeClr val="bg1"/>
                </a:solidFill>
              </a:rPr>
              <a:t>비트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c:\&gt; ssh-keygen -t </a:t>
            </a:r>
            <a:r>
              <a:rPr lang="en-US" altLang="ko-KR" sz="1600" dirty="0" err="1">
                <a:solidFill>
                  <a:schemeClr val="bg1"/>
                </a:solidFill>
              </a:rPr>
              <a:t>rsa</a:t>
            </a:r>
            <a:r>
              <a:rPr lang="en-US" altLang="ko-KR" sz="1600" dirty="0">
                <a:solidFill>
                  <a:schemeClr val="bg1"/>
                </a:solidFill>
              </a:rPr>
              <a:t> -b 4096 -C "hong@example.com"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// Generating public/private </a:t>
            </a:r>
            <a:r>
              <a:rPr lang="en-US" altLang="ko-KR" sz="1600" dirty="0" err="1">
                <a:solidFill>
                  <a:schemeClr val="bg1"/>
                </a:solidFill>
              </a:rPr>
              <a:t>rsa</a:t>
            </a:r>
            <a:r>
              <a:rPr lang="en-US" altLang="ko-KR" sz="1600" dirty="0">
                <a:solidFill>
                  <a:schemeClr val="bg1"/>
                </a:solidFill>
              </a:rPr>
              <a:t> key pair. Enter file in which to save the key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(C:\Users\User\.ssh\</a:t>
            </a:r>
            <a:r>
              <a:rPr lang="en-US" altLang="ko-KR" sz="1600" dirty="0" err="1">
                <a:solidFill>
                  <a:schemeClr val="bg1"/>
                </a:solidFill>
              </a:rPr>
              <a:t>id_rsa</a:t>
            </a:r>
            <a:r>
              <a:rPr lang="en-US" altLang="ko-KR" sz="1600" dirty="0">
                <a:solidFill>
                  <a:schemeClr val="bg1"/>
                </a:solidFill>
              </a:rPr>
              <a:t>):   [Enter]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Enter passphrase (empty for no passphrase):   [Enter]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Enter same passphrase again:   [Enter]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Your identification has been saved in C:\Users\User\.ssh\id_rsa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Your public key has been saved in C:\Users\User\.ssh\id_rsa.pub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4929E577-9716-140B-F6EA-3A8BCB6543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2593" y="883563"/>
            <a:ext cx="7910655" cy="3651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🔐 </a:t>
            </a:r>
            <a:r>
              <a:rPr lang="en-US" altLang="ko-KR" sz="1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altLang="ko-KR" sz="18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키 설정 및 </a:t>
            </a:r>
            <a:r>
              <a:rPr lang="en-US" altLang="ko-KR" sz="1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altLang="ko-KR" sz="18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연결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BF920-C2DB-4DD9-32BE-29E58DDD45F8}"/>
              </a:ext>
            </a:extLst>
          </p:cNvPr>
          <p:cNvSpPr txBox="1"/>
          <p:nvPr/>
        </p:nvSpPr>
        <p:spPr>
          <a:xfrm>
            <a:off x="423326" y="3900299"/>
            <a:ext cx="33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SSH </a:t>
            </a:r>
            <a:r>
              <a:rPr lang="ko-KR" altLang="en-US" sz="1600" b="1" dirty="0">
                <a:latin typeface="+mn-ea"/>
                <a:ea typeface="+mn-ea"/>
                <a:cs typeface="Calibri" panose="020F0502020204030204" pitchFamily="34" charset="0"/>
              </a:rPr>
              <a:t>에이전트 시작 및 키 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9F9CB-0EAF-F1FE-2E00-ED39B3B5679E}"/>
              </a:ext>
            </a:extLst>
          </p:cNvPr>
          <p:cNvSpPr txBox="1"/>
          <p:nvPr/>
        </p:nvSpPr>
        <p:spPr>
          <a:xfrm>
            <a:off x="494304" y="4304982"/>
            <a:ext cx="8208965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SSH 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에이전트 시작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eval $(ssh-agent -s)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Agent 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2048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SSH </a:t>
            </a:r>
            <a:r>
              <a:rPr lang="ko-KR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키 등록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ssh-add ~/.ssh/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id_rsa</a:t>
            </a: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Identity added: C:\Users\User\.ssh\id_rsa (hong@example.com)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D5851-58B7-4257-D8EA-3A4EAC3D2272}"/>
              </a:ext>
            </a:extLst>
          </p:cNvPr>
          <p:cNvSpPr txBox="1"/>
          <p:nvPr/>
        </p:nvSpPr>
        <p:spPr>
          <a:xfrm>
            <a:off x="494304" y="1279672"/>
            <a:ext cx="33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altLang="ko-KR" sz="1600" b="1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ko-KR" altLang="en-US" sz="1600" b="1" dirty="0">
                <a:latin typeface="+mn-ea"/>
                <a:ea typeface="+mn-ea"/>
                <a:cs typeface="Calibri" panose="020F0502020204030204" pitchFamily="34" charset="0"/>
              </a:rPr>
              <a:t>키 생성</a:t>
            </a:r>
          </a:p>
        </p:txBody>
      </p:sp>
    </p:spTree>
    <p:extLst>
      <p:ext uri="{BB962C8B-B14F-4D97-AF65-F5344CB8AC3E}">
        <p14:creationId xmlns:p14="http://schemas.microsoft.com/office/powerpoint/2010/main" val="428730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FD603-FFBA-C5BA-7BE0-093BA159D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D73CA-D2ED-DE09-CD00-5BCF1632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007FE-CF98-1121-E67B-D872310D4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CE7C2-074C-C038-6B48-5521C881D97A}"/>
              </a:ext>
            </a:extLst>
          </p:cNvPr>
          <p:cNvSpPr txBox="1"/>
          <p:nvPr/>
        </p:nvSpPr>
        <p:spPr>
          <a:xfrm>
            <a:off x="365147" y="1296821"/>
            <a:ext cx="820896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# </a:t>
            </a:r>
            <a:r>
              <a:rPr lang="ko-KR" altLang="en-US" sz="1600" dirty="0">
                <a:solidFill>
                  <a:schemeClr val="bg1"/>
                </a:solidFill>
              </a:rPr>
              <a:t>공개 키 내용 확인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c:\&gt; cat ~/.ssh/id_rsa.pub ssh-</a:t>
            </a:r>
            <a:r>
              <a:rPr lang="en-US" altLang="ko-KR" sz="1600" dirty="0" err="1">
                <a:solidFill>
                  <a:schemeClr val="bg1"/>
                </a:solidFill>
              </a:rPr>
              <a:t>rsa</a:t>
            </a:r>
            <a:r>
              <a:rPr lang="en-US" altLang="ko-KR" sz="1600" dirty="0">
                <a:solidFill>
                  <a:schemeClr val="bg1"/>
                </a:solidFill>
              </a:rPr>
              <a:t> AAAAB3NzaC1yc2EAAAADAQABAAACAQC...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                      hong@example.com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# GitHub </a:t>
            </a:r>
            <a:r>
              <a:rPr lang="ko-KR" altLang="en-US" sz="1600" dirty="0">
                <a:solidFill>
                  <a:schemeClr val="bg1"/>
                </a:solidFill>
              </a:rPr>
              <a:t>연결 테스트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c:\&gt; ssh -T git@github.com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Hi </a:t>
            </a:r>
            <a:r>
              <a:rPr lang="ko-KR" altLang="en-US" sz="1600" dirty="0">
                <a:solidFill>
                  <a:schemeClr val="bg1"/>
                </a:solidFill>
              </a:rPr>
              <a:t>사용자명</a:t>
            </a:r>
            <a:r>
              <a:rPr lang="en-US" altLang="ko-KR" sz="1600" dirty="0">
                <a:solidFill>
                  <a:schemeClr val="bg1"/>
                </a:solidFill>
              </a:rPr>
              <a:t>! You've successfully authenticated, but GitHub does not provide shell access.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1226D-A0D0-61C9-84B6-E500C408A415}"/>
              </a:ext>
            </a:extLst>
          </p:cNvPr>
          <p:cNvSpPr txBox="1"/>
          <p:nvPr/>
        </p:nvSpPr>
        <p:spPr>
          <a:xfrm>
            <a:off x="365147" y="891155"/>
            <a:ext cx="33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  <a:cs typeface="Calibri" panose="020F0502020204030204" pitchFamily="34" charset="0"/>
              </a:rPr>
              <a:t>공개 키 확인 및 </a:t>
            </a:r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altLang="ko-KR" sz="1600" b="1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ko-KR" altLang="en-US" sz="1600" b="1" dirty="0">
                <a:latin typeface="+mn-ea"/>
                <a:ea typeface="+mn-ea"/>
                <a:cs typeface="Calibri" panose="020F0502020204030204" pitchFamily="34" charset="0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14671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CF006-AC7C-3424-0CE0-14D4EB72D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E1310-42C1-EF2C-997D-471C4FFC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93C65-33DD-18E4-70EF-9F1606B0F2E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799" y="903449"/>
            <a:ext cx="7910655" cy="36517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2"/>
                </a:solidFill>
                <a:latin typeface="+mn-ea"/>
              </a:rPr>
              <a:t>👥 공동 작업 환경 구성</a:t>
            </a:r>
            <a:endParaRPr lang="en-US" altLang="ko-KR" sz="1800" b="1" dirty="0">
              <a:solidFill>
                <a:schemeClr val="accent2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0C849-7861-D787-083E-9B8C5D456A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1-</a:t>
            </a:r>
            <a:fld id="{4F01B9CC-A175-4E19-A222-C0A37D463DC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02242-1B30-B1E5-30C6-3985C823635E}"/>
              </a:ext>
            </a:extLst>
          </p:cNvPr>
          <p:cNvSpPr txBox="1"/>
          <p:nvPr/>
        </p:nvSpPr>
        <p:spPr>
          <a:xfrm>
            <a:off x="467517" y="2484703"/>
            <a:ext cx="820896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프로젝트 폴더 생성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team-project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c:\&gt; cd team-project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Git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  <a:cs typeface="Calibri" panose="020F0502020204030204" pitchFamily="34" charset="0"/>
              </a:rPr>
              <a:t>저장소 초기화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c:\team-project&gt;git </a:t>
            </a:r>
            <a:r>
              <a:rPr lang="en-US" altLang="ko-K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// Initialized empty Git repository in C:/team-project/.git/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8EC8E-FC86-DC6E-F0A9-17E84268C6DE}"/>
              </a:ext>
            </a:extLst>
          </p:cNvPr>
          <p:cNvSpPr txBox="1"/>
          <p:nvPr/>
        </p:nvSpPr>
        <p:spPr>
          <a:xfrm>
            <a:off x="575728" y="1366501"/>
            <a:ext cx="4650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▶ </a:t>
            </a:r>
            <a:r>
              <a:rPr lang="ko-KR" altLang="en-US" sz="1600" b="1" dirty="0" err="1"/>
              <a:t>리포지토리</a:t>
            </a:r>
            <a:r>
              <a:rPr lang="en-US" altLang="ko-KR" sz="1600" b="1" dirty="0"/>
              <a:t>(Repository)</a:t>
            </a:r>
            <a:r>
              <a:rPr lang="ko-KR" altLang="en-US" sz="1600" b="1" dirty="0"/>
              <a:t> 생성 및 초기화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98E77-B0D6-E9C5-30B2-6DD331DEA414}"/>
              </a:ext>
            </a:extLst>
          </p:cNvPr>
          <p:cNvSpPr txBox="1"/>
          <p:nvPr/>
        </p:nvSpPr>
        <p:spPr>
          <a:xfrm>
            <a:off x="467517" y="2109592"/>
            <a:ext cx="33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  <a:cs typeface="Calibri" panose="020F0502020204030204" pitchFamily="34" charset="0"/>
              </a:rPr>
              <a:t>로컬 프로젝트 폴더 생성</a:t>
            </a:r>
          </a:p>
        </p:txBody>
      </p:sp>
    </p:spTree>
    <p:extLst>
      <p:ext uri="{BB962C8B-B14F-4D97-AF65-F5344CB8AC3E}">
        <p14:creationId xmlns:p14="http://schemas.microsoft.com/office/powerpoint/2010/main" val="266472442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19181</TotalTime>
  <Words>1885</Words>
  <Application>Microsoft Office PowerPoint</Application>
  <PresentationFormat>화면 슬라이드 쇼(4:3)</PresentationFormat>
  <Paragraphs>235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굴림</vt:lpstr>
      <vt:lpstr>Batang</vt:lpstr>
      <vt:lpstr>Arial</vt:lpstr>
      <vt:lpstr>Calibri</vt:lpstr>
      <vt:lpstr>Consolas</vt:lpstr>
      <vt:lpstr>Segoe UI</vt:lpstr>
      <vt:lpstr>Symbol</vt:lpstr>
      <vt:lpstr>Times New Roman</vt:lpstr>
      <vt:lpstr>Wingdings</vt:lpstr>
      <vt:lpstr>기본 디자인</vt:lpstr>
      <vt:lpstr>  2025-가을(게임공) 인공지능  담담교수 : 이재영</vt:lpstr>
      <vt:lpstr>GitHub 업로드</vt:lpstr>
      <vt:lpstr>GitHub 업로드</vt:lpstr>
      <vt:lpstr>GitHub 업로드</vt:lpstr>
      <vt:lpstr>GitHub 업로드</vt:lpstr>
      <vt:lpstr>GitHub 업로드</vt:lpstr>
      <vt:lpstr>GitHub 업로드</vt:lpstr>
      <vt:lpstr>GitHub 업로드</vt:lpstr>
      <vt:lpstr>GitHub 업로드</vt:lpstr>
      <vt:lpstr>GitHub 업로드</vt:lpstr>
      <vt:lpstr>GitHub 업로드</vt:lpstr>
      <vt:lpstr>GitHub 업로드</vt:lpstr>
      <vt:lpstr>GitHub 업로드</vt:lpstr>
      <vt:lpstr>GitHub 업로드</vt:lpstr>
      <vt:lpstr>GitHub 업로드</vt:lpstr>
      <vt:lpstr>자주 사용하는 Git 명령어 모음</vt:lpstr>
      <vt:lpstr>GitHub  명령어</vt:lpstr>
      <vt:lpstr>GitHub 업로드</vt:lpstr>
      <vt:lpstr>GitHub 업로드</vt:lpstr>
      <vt:lpstr>GitHub 업로드</vt:lpstr>
      <vt:lpstr>국가 공공 데이터 포털 (http://www.data.go.kr)</vt:lpstr>
      <vt:lpstr>국가 공공 데이터 포털 (http://www.data.go.kr)</vt:lpstr>
      <vt:lpstr>국가 공공 데이터 포털 (http://www.data.go.kr)</vt:lpstr>
      <vt:lpstr>국가 공공 데이터 포털 (http://www.data.go.kr)</vt:lpstr>
      <vt:lpstr>국가 공공 데이터 포털 (http://www.data.go.kr)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이재영(Robot)</cp:lastModifiedBy>
  <cp:revision>591</cp:revision>
  <cp:lastPrinted>2012-03-06T00:26:48Z</cp:lastPrinted>
  <dcterms:created xsi:type="dcterms:W3CDTF">1999-03-28T02:55:44Z</dcterms:created>
  <dcterms:modified xsi:type="dcterms:W3CDTF">2025-08-31T07:36:30Z</dcterms:modified>
</cp:coreProperties>
</file>