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8050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96098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94149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92199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90247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88297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86346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84396" algn="l" defTabSz="3996098" rtl="0" eaLnBrk="1" latinLnBrk="1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8-0" initials="1" lastIdx="1" clrIdx="0">
    <p:extLst>
      <p:ext uri="{19B8F6BF-5375-455C-9EA6-DF929625EA0E}">
        <p15:presenceInfo xmlns:p15="http://schemas.microsoft.com/office/powerpoint/2012/main" userId="108-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08" autoAdjust="0"/>
    <p:restoredTop sz="94660"/>
  </p:normalViewPr>
  <p:slideViewPr>
    <p:cSldViewPr>
      <p:cViewPr>
        <p:scale>
          <a:sx n="41" d="100"/>
          <a:sy n="41" d="100"/>
        </p:scale>
        <p:origin x="54" y="-5820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9T11:07:36.60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9" y="13298393"/>
            <a:ext cx="25737979" cy="9176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8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96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9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92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9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8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8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8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79" cy="8502248"/>
          </a:xfrm>
        </p:spPr>
        <p:txBody>
          <a:bodyPr anchor="t"/>
          <a:lstStyle>
            <a:lvl1pPr algn="l">
              <a:defRPr sz="17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805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960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599414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9219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9024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882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8634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84396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4001" y="9988660"/>
            <a:ext cx="13373656" cy="28251648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392321" y="9988660"/>
            <a:ext cx="13373656" cy="28251648"/>
          </a:xfrm>
        </p:spPr>
        <p:txBody>
          <a:bodyPr/>
          <a:lstStyle>
            <a:lvl1pPr>
              <a:defRPr sz="12100"/>
            </a:lvl1pPr>
            <a:lvl2pPr>
              <a:defRPr sz="104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6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00" y="9582374"/>
            <a:ext cx="13378914" cy="399347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8050" indent="0">
              <a:buNone/>
              <a:defRPr sz="8800" b="1"/>
            </a:lvl2pPr>
            <a:lvl3pPr marL="3996098" indent="0">
              <a:buNone/>
              <a:defRPr sz="7900" b="1"/>
            </a:lvl3pPr>
            <a:lvl4pPr marL="5994149" indent="0">
              <a:buNone/>
              <a:defRPr sz="7100" b="1"/>
            </a:lvl4pPr>
            <a:lvl5pPr marL="7992199" indent="0">
              <a:buNone/>
              <a:defRPr sz="7100" b="1"/>
            </a:lvl5pPr>
            <a:lvl6pPr marL="9990247" indent="0">
              <a:buNone/>
              <a:defRPr sz="7100" b="1"/>
            </a:lvl6pPr>
            <a:lvl7pPr marL="11988297" indent="0">
              <a:buNone/>
              <a:defRPr sz="7100" b="1"/>
            </a:lvl7pPr>
            <a:lvl8pPr marL="13986346" indent="0">
              <a:buNone/>
              <a:defRPr sz="7100" b="1"/>
            </a:lvl8pPr>
            <a:lvl9pPr marL="15984396" indent="0">
              <a:buNone/>
              <a:defRPr sz="7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00" y="13575851"/>
            <a:ext cx="13378914" cy="24664452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9" y="9582374"/>
            <a:ext cx="13384170" cy="399347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8050" indent="0">
              <a:buNone/>
              <a:defRPr sz="8800" b="1"/>
            </a:lvl2pPr>
            <a:lvl3pPr marL="3996098" indent="0">
              <a:buNone/>
              <a:defRPr sz="7900" b="1"/>
            </a:lvl3pPr>
            <a:lvl4pPr marL="5994149" indent="0">
              <a:buNone/>
              <a:defRPr sz="7100" b="1"/>
            </a:lvl4pPr>
            <a:lvl5pPr marL="7992199" indent="0">
              <a:buNone/>
              <a:defRPr sz="7100" b="1"/>
            </a:lvl5pPr>
            <a:lvl6pPr marL="9990247" indent="0">
              <a:buNone/>
              <a:defRPr sz="7100" b="1"/>
            </a:lvl6pPr>
            <a:lvl7pPr marL="11988297" indent="0">
              <a:buNone/>
              <a:defRPr sz="7100" b="1"/>
            </a:lvl7pPr>
            <a:lvl8pPr marL="13986346" indent="0">
              <a:buNone/>
              <a:defRPr sz="7100" b="1"/>
            </a:lvl8pPr>
            <a:lvl9pPr marL="15984396" indent="0">
              <a:buNone/>
              <a:defRPr sz="7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9" y="13575851"/>
            <a:ext cx="13384170" cy="24664452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8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31" y="1704417"/>
            <a:ext cx="16927347" cy="36535890"/>
          </a:xfrm>
        </p:spPr>
        <p:txBody>
          <a:bodyPr/>
          <a:lstStyle>
            <a:lvl1pPr>
              <a:defRPr sz="13900"/>
            </a:lvl1pPr>
            <a:lvl2pPr>
              <a:defRPr sz="121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3" cy="29282223"/>
          </a:xfrm>
        </p:spPr>
        <p:txBody>
          <a:bodyPr/>
          <a:lstStyle>
            <a:lvl1pPr marL="0" indent="0">
              <a:buNone/>
              <a:defRPr sz="6100"/>
            </a:lvl1pPr>
            <a:lvl2pPr marL="1998050" indent="0">
              <a:buNone/>
              <a:defRPr sz="5200"/>
            </a:lvl2pPr>
            <a:lvl3pPr marL="3996098" indent="0">
              <a:buNone/>
              <a:defRPr sz="4400"/>
            </a:lvl3pPr>
            <a:lvl4pPr marL="5994149" indent="0">
              <a:buNone/>
              <a:defRPr sz="3900"/>
            </a:lvl4pPr>
            <a:lvl5pPr marL="7992199" indent="0">
              <a:buNone/>
              <a:defRPr sz="3900"/>
            </a:lvl5pPr>
            <a:lvl6pPr marL="9990247" indent="0">
              <a:buNone/>
              <a:defRPr sz="3900"/>
            </a:lvl6pPr>
            <a:lvl7pPr marL="11988297" indent="0">
              <a:buNone/>
              <a:defRPr sz="3900"/>
            </a:lvl7pPr>
            <a:lvl8pPr marL="13986346" indent="0">
              <a:buNone/>
              <a:defRPr sz="3900"/>
            </a:lvl8pPr>
            <a:lvl9pPr marL="15984396" indent="0">
              <a:buNone/>
              <a:defRPr sz="3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6" y="29965967"/>
            <a:ext cx="18167985" cy="353765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6" y="3825022"/>
            <a:ext cx="18167985" cy="25685115"/>
          </a:xfrm>
        </p:spPr>
        <p:txBody>
          <a:bodyPr/>
          <a:lstStyle>
            <a:lvl1pPr marL="0" indent="0">
              <a:buNone/>
              <a:defRPr sz="13900"/>
            </a:lvl1pPr>
            <a:lvl2pPr marL="1998050" indent="0">
              <a:buNone/>
              <a:defRPr sz="12100"/>
            </a:lvl2pPr>
            <a:lvl3pPr marL="3996098" indent="0">
              <a:buNone/>
              <a:defRPr sz="10400"/>
            </a:lvl3pPr>
            <a:lvl4pPr marL="5994149" indent="0">
              <a:buNone/>
              <a:defRPr sz="8800"/>
            </a:lvl4pPr>
            <a:lvl5pPr marL="7992199" indent="0">
              <a:buNone/>
              <a:defRPr sz="8800"/>
            </a:lvl5pPr>
            <a:lvl6pPr marL="9990247" indent="0">
              <a:buNone/>
              <a:defRPr sz="8800"/>
            </a:lvl6pPr>
            <a:lvl7pPr marL="11988297" indent="0">
              <a:buNone/>
              <a:defRPr sz="8800"/>
            </a:lvl7pPr>
            <a:lvl8pPr marL="13986346" indent="0">
              <a:buNone/>
              <a:defRPr sz="8800"/>
            </a:lvl8pPr>
            <a:lvl9pPr marL="15984396" indent="0">
              <a:buNone/>
              <a:defRPr sz="8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6" y="33503620"/>
            <a:ext cx="18167985" cy="5024053"/>
          </a:xfrm>
        </p:spPr>
        <p:txBody>
          <a:bodyPr/>
          <a:lstStyle>
            <a:lvl1pPr marL="0" indent="0">
              <a:buNone/>
              <a:defRPr sz="6100"/>
            </a:lvl1pPr>
            <a:lvl2pPr marL="1998050" indent="0">
              <a:buNone/>
              <a:defRPr sz="5200"/>
            </a:lvl2pPr>
            <a:lvl3pPr marL="3996098" indent="0">
              <a:buNone/>
              <a:defRPr sz="4400"/>
            </a:lvl3pPr>
            <a:lvl4pPr marL="5994149" indent="0">
              <a:buNone/>
              <a:defRPr sz="3900"/>
            </a:lvl4pPr>
            <a:lvl5pPr marL="7992199" indent="0">
              <a:buNone/>
              <a:defRPr sz="3900"/>
            </a:lvl5pPr>
            <a:lvl6pPr marL="9990247" indent="0">
              <a:buNone/>
              <a:defRPr sz="3900"/>
            </a:lvl6pPr>
            <a:lvl7pPr marL="11988297" indent="0">
              <a:buNone/>
              <a:defRPr sz="3900"/>
            </a:lvl7pPr>
            <a:lvl8pPr marL="13986346" indent="0">
              <a:buNone/>
              <a:defRPr sz="3900"/>
            </a:lvl8pPr>
            <a:lvl9pPr marL="15984396" indent="0">
              <a:buNone/>
              <a:defRPr sz="3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0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5"/>
          </a:xfrm>
          <a:prstGeom prst="rect">
            <a:avLst/>
          </a:prstGeom>
        </p:spPr>
        <p:txBody>
          <a:bodyPr vert="horz" lIns="399610" tIns="199804" rIns="399610" bIns="19980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60"/>
            <a:ext cx="27251978" cy="28251648"/>
          </a:xfrm>
          <a:prstGeom prst="rect">
            <a:avLst/>
          </a:prstGeom>
        </p:spPr>
        <p:txBody>
          <a:bodyPr vert="horz" lIns="399610" tIns="199804" rIns="399610" bIns="19980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60" y="39677163"/>
            <a:ext cx="9588659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50" y="39677163"/>
            <a:ext cx="7065328" cy="2279157"/>
          </a:xfrm>
          <a:prstGeom prst="rect">
            <a:avLst/>
          </a:prstGeom>
        </p:spPr>
        <p:txBody>
          <a:bodyPr vert="horz" lIns="399610" tIns="199804" rIns="399610" bIns="199804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6098" rtl="0" eaLnBrk="1" latinLnBrk="1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8537" indent="-1498537" algn="l" defTabSz="3996098" rtl="0" eaLnBrk="1" latinLnBrk="1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46831" indent="-1248781" algn="l" defTabSz="3996098" rtl="0" eaLnBrk="1" latinLnBrk="1" hangingPunct="1">
        <a:spcBef>
          <a:spcPct val="20000"/>
        </a:spcBef>
        <a:buFont typeface="Arial" pitchFamily="34" charset="0"/>
        <a:buChar char="–"/>
        <a:defRPr sz="12100" kern="1200">
          <a:solidFill>
            <a:schemeClr val="tx1"/>
          </a:solidFill>
          <a:latin typeface="+mn-lt"/>
          <a:ea typeface="+mn-ea"/>
          <a:cs typeface="+mn-cs"/>
        </a:defRPr>
      </a:lvl2pPr>
      <a:lvl3pPr marL="4995124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93173" indent="-999025" algn="l" defTabSz="3996098" rtl="0" eaLnBrk="1" latinLnBrk="1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91222" indent="-999025" algn="l" defTabSz="3996098" rtl="0" eaLnBrk="1" latinLnBrk="1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89273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87322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85371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83421" indent="-999025" algn="l" defTabSz="3996098" rtl="0" eaLnBrk="1" latinLnBrk="1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8050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96098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94149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92199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90247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88297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86346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396" algn="l" defTabSz="3996098" rtl="0" eaLnBrk="1" latinLnBrk="1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73" y="5577545"/>
            <a:ext cx="30309748" cy="61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338330" y="36265786"/>
            <a:ext cx="13401928" cy="55684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2020_리서치팩토리\2020\회사_리서치팩토리\학회포스터\이미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1" y="1098006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3105" y="13483382"/>
            <a:ext cx="12492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리뷰 데이터 전처리 </a:t>
            </a:r>
            <a:r>
              <a:rPr lang="en-US" altLang="ko-KR" sz="3200" dirty="0"/>
              <a:t>(</a:t>
            </a:r>
            <a:r>
              <a:rPr lang="ko-KR" altLang="en-US" sz="3200" dirty="0"/>
              <a:t>영어 리뷰 </a:t>
            </a:r>
            <a:r>
              <a:rPr lang="ko-KR" altLang="en-US" sz="3200" dirty="0" err="1"/>
              <a:t>필터링</a:t>
            </a:r>
            <a:r>
              <a:rPr lang="en-US" altLang="ko-KR" sz="3200" dirty="0"/>
              <a:t>, </a:t>
            </a:r>
            <a:r>
              <a:rPr lang="ko-KR" altLang="en-US" sz="3200" dirty="0"/>
              <a:t>중복</a:t>
            </a:r>
            <a:r>
              <a:rPr lang="en-US" altLang="ko-KR" sz="3200" dirty="0"/>
              <a:t>/</a:t>
            </a:r>
            <a:r>
              <a:rPr lang="ko-KR" altLang="en-US" sz="3200" dirty="0"/>
              <a:t>특수문자 제거 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점 중립 리뷰 제외 후 </a:t>
            </a:r>
            <a:r>
              <a:rPr lang="ko-KR" altLang="en-US" sz="3200" dirty="0" err="1"/>
              <a:t>긍</a:t>
            </a:r>
            <a:r>
              <a:rPr lang="en-US" altLang="ko-KR" sz="3200" dirty="0"/>
              <a:t>/</a:t>
            </a:r>
            <a:r>
              <a:rPr lang="ko-KR" altLang="en-US" sz="3200" dirty="0"/>
              <a:t>부정 </a:t>
            </a:r>
            <a:r>
              <a:rPr lang="ko-KR" altLang="en-US" sz="3200" dirty="0" err="1" smtClean="0"/>
              <a:t>라벨링</a:t>
            </a:r>
            <a:endParaRPr lang="ko-KR" altLang="en-US" sz="3200" dirty="0"/>
          </a:p>
          <a:p>
            <a:r>
              <a:rPr lang="en-US" altLang="ko-KR" sz="3200" dirty="0" err="1"/>
              <a:t>MobileBERT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사전학습</a:t>
            </a:r>
            <a:r>
              <a:rPr lang="ko-KR" altLang="en-US" sz="3200" dirty="0"/>
              <a:t> 모델 </a:t>
            </a:r>
            <a:r>
              <a:rPr lang="ko-KR" altLang="en-US" sz="3200" dirty="0" err="1"/>
              <a:t>파인튜닝</a:t>
            </a:r>
            <a:r>
              <a:rPr lang="ko-KR" altLang="en-US" sz="3200" dirty="0"/>
              <a:t> </a:t>
            </a:r>
            <a:r>
              <a:rPr lang="en-US" altLang="ko-KR" sz="3200" dirty="0"/>
              <a:t>(2,000</a:t>
            </a:r>
            <a:r>
              <a:rPr lang="ko-KR" altLang="en-US" sz="3200" dirty="0"/>
              <a:t>개 샘플</a:t>
            </a:r>
            <a:r>
              <a:rPr lang="en-US" altLang="ko-KR" sz="3200" dirty="0"/>
              <a:t>, 3</a:t>
            </a:r>
            <a:r>
              <a:rPr lang="ko-KR" altLang="en-US" sz="3200" dirty="0" err="1"/>
              <a:t>에폭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r>
              <a:rPr lang="ko-KR" altLang="en-US" sz="3200" dirty="0"/>
              <a:t>전체 리뷰에 대해 </a:t>
            </a:r>
            <a:r>
              <a:rPr lang="ko-KR" altLang="en-US" sz="3200" dirty="0" err="1"/>
              <a:t>긍</a:t>
            </a:r>
            <a:r>
              <a:rPr lang="en-US" altLang="ko-KR" sz="3200" dirty="0"/>
              <a:t>/</a:t>
            </a:r>
            <a:r>
              <a:rPr lang="ko-KR" altLang="en-US" sz="3200" dirty="0"/>
              <a:t>부정 예측 수행</a:t>
            </a:r>
          </a:p>
          <a:p>
            <a:r>
              <a:rPr lang="ko-KR" altLang="en-US" sz="3200" dirty="0"/>
              <a:t>지점별 예측 평점 계산 및 시각화</a:t>
            </a:r>
          </a:p>
          <a:p>
            <a:r>
              <a:rPr lang="ko-KR" altLang="en-US" sz="3200" dirty="0"/>
              <a:t>실제 평균 평점과 예측 기반 평점 간 상관계수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9193" y="7794750"/>
            <a:ext cx="258049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이 프로젝트는 호텔 리뷰 데이터를 기반으로 리뷰의 긍정</a:t>
            </a:r>
            <a:r>
              <a:rPr lang="en-US" altLang="ko-KR" sz="4400" dirty="0">
                <a:solidFill>
                  <a:schemeClr val="bg1"/>
                </a:solidFill>
              </a:rPr>
              <a:t>/</a:t>
            </a:r>
            <a:r>
              <a:rPr lang="ko-KR" altLang="en-US" sz="4400" dirty="0">
                <a:solidFill>
                  <a:schemeClr val="bg1"/>
                </a:solidFill>
              </a:rPr>
              <a:t>부정을 예측하고</a:t>
            </a:r>
            <a:r>
              <a:rPr lang="en-US" altLang="ko-KR" sz="4400" dirty="0">
                <a:solidFill>
                  <a:schemeClr val="bg1"/>
                </a:solidFill>
              </a:rPr>
              <a:t>,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ko-KR" altLang="en-US" sz="4400" dirty="0">
                <a:solidFill>
                  <a:schemeClr val="bg1"/>
                </a:solidFill>
              </a:rPr>
              <a:t>예측된 긍정 </a:t>
            </a:r>
            <a:r>
              <a:rPr lang="ko-KR" altLang="en-US" sz="4400" dirty="0" err="1">
                <a:solidFill>
                  <a:schemeClr val="bg1"/>
                </a:solidFill>
              </a:rPr>
              <a:t>비율로부터</a:t>
            </a:r>
            <a:r>
              <a:rPr lang="ko-KR" altLang="en-US" sz="4400" dirty="0">
                <a:solidFill>
                  <a:schemeClr val="bg1"/>
                </a:solidFill>
              </a:rPr>
              <a:t> 예상 평점을 추정하여 실제 평점과의 상관관계를 분석하였습니다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4400" dirty="0">
                <a:solidFill>
                  <a:schemeClr val="bg1"/>
                </a:solidFill>
              </a:rPr>
              <a:t>Google</a:t>
            </a:r>
            <a:r>
              <a:rPr lang="ko-KR" altLang="en-US" sz="4400" dirty="0">
                <a:solidFill>
                  <a:schemeClr val="bg1"/>
                </a:solidFill>
              </a:rPr>
              <a:t>의 </a:t>
            </a:r>
            <a:r>
              <a:rPr lang="en-US" altLang="ko-KR" sz="4400" dirty="0" err="1">
                <a:solidFill>
                  <a:schemeClr val="bg1"/>
                </a:solidFill>
              </a:rPr>
              <a:t>MobileBERT</a:t>
            </a:r>
            <a:r>
              <a:rPr lang="en-US" altLang="ko-KR" sz="4400" dirty="0">
                <a:solidFill>
                  <a:schemeClr val="bg1"/>
                </a:solidFill>
              </a:rPr>
              <a:t> </a:t>
            </a:r>
            <a:r>
              <a:rPr lang="ko-KR" altLang="en-US" sz="4400" dirty="0">
                <a:solidFill>
                  <a:schemeClr val="bg1"/>
                </a:solidFill>
              </a:rPr>
              <a:t>모델을 </a:t>
            </a:r>
            <a:r>
              <a:rPr lang="ko-KR" altLang="en-US" sz="4400" dirty="0" err="1">
                <a:solidFill>
                  <a:schemeClr val="bg1"/>
                </a:solidFill>
              </a:rPr>
              <a:t>파인튜닝하여</a:t>
            </a:r>
            <a:r>
              <a:rPr lang="ko-KR" altLang="en-US" sz="4400" dirty="0">
                <a:solidFill>
                  <a:schemeClr val="bg1"/>
                </a:solidFill>
              </a:rPr>
              <a:t> 감정 분류에 활용하였습니다</a:t>
            </a:r>
            <a:r>
              <a:rPr lang="en-US" altLang="ko-KR" sz="4400" dirty="0">
                <a:solidFill>
                  <a:schemeClr val="bg1"/>
                </a:solidFill>
              </a:rPr>
              <a:t>.</a:t>
            </a:r>
            <a:r>
              <a:rPr lang="en-US" altLang="ko-KR" sz="3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</a:br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4063" y="1386038"/>
            <a:ext cx="197806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latin typeface="Arial Black" pitchFamily="34" charset="0"/>
                <a:ea typeface="나눔고딕" pitchFamily="50" charset="-127"/>
              </a:rPr>
              <a:t>Hotel_review_analysis</a:t>
            </a:r>
            <a:r>
              <a:rPr lang="en-US" altLang="ko-KR" sz="8000" b="1" dirty="0" smtClean="0">
                <a:latin typeface="Arial Black" pitchFamily="34" charset="0"/>
                <a:ea typeface="나눔고딕" pitchFamily="50" charset="-127"/>
              </a:rPr>
              <a:t> and consideration.</a:t>
            </a:r>
            <a:endParaRPr lang="ko-KR" altLang="en-US" sz="8000" b="1" dirty="0">
              <a:latin typeface="Arial Black" pitchFamily="34" charset="0"/>
              <a:ea typeface="나눔고딕" pitchFamily="50" charset="-127"/>
            </a:endParaRPr>
          </a:p>
        </p:txBody>
      </p:sp>
      <p:pic>
        <p:nvPicPr>
          <p:cNvPr id="13" name="Picture 2" descr="D:\2020_리서치팩토리\2020\회사_리서치팩토리\로고\sy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042" y="1604674"/>
            <a:ext cx="1944216" cy="20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986937" y="4410374"/>
            <a:ext cx="15775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신구대학교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AI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과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2021143013 </a:t>
            </a:r>
            <a:r>
              <a:rPr lang="ko-KR" altLang="en-US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김준성 </a:t>
            </a:r>
            <a:r>
              <a:rPr lang="en-US" altLang="ko-KR" sz="3600" b="1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3600" b="1" dirty="0">
              <a:solidFill>
                <a:schemeClr val="accent5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0475" y="6426598"/>
            <a:ext cx="127454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6600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09059" y="12159362"/>
            <a:ext cx="93824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4725" y="18451934"/>
            <a:ext cx="103959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3. </a:t>
            </a:r>
            <a:r>
              <a:rPr lang="en-US" altLang="ko-KR" sz="6600" b="1" dirty="0">
                <a:latin typeface="Arial Black" pitchFamily="34" charset="0"/>
                <a:ea typeface="나눔고딕" pitchFamily="50" charset="-127"/>
              </a:rPr>
              <a:t>R</a:t>
            </a:r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esult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725" y="35805862"/>
            <a:ext cx="78849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4. Summary</a:t>
            </a:r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93231" y="35977754"/>
            <a:ext cx="8611652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600" b="1" dirty="0" smtClean="0">
                <a:latin typeface="Arial Black" pitchFamily="34" charset="0"/>
                <a:ea typeface="나눔고딕" pitchFamily="50" charset="-127"/>
              </a:rPr>
              <a:t>  5. Conclusion</a:t>
            </a:r>
          </a:p>
          <a:p>
            <a:endParaRPr lang="ko-KR" altLang="en-US" sz="6600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38330" y="18744322"/>
            <a:ext cx="1213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1. Graph example</a:t>
            </a:r>
            <a:endParaRPr lang="en-US" altLang="ko-KR" sz="3200" b="1" dirty="0"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4725" y="26724143"/>
            <a:ext cx="12132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2. </a:t>
            </a:r>
            <a:r>
              <a:rPr lang="ko-KR" altLang="en-US" sz="3200" b="1" dirty="0" err="1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파인튜닝</a:t>
            </a:r>
            <a:r>
              <a:rPr lang="ko-KR" altLang="en-US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 유무를 통한 </a:t>
            </a:r>
            <a:r>
              <a:rPr lang="en-US" altLang="ko-KR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accuracy </a:t>
            </a:r>
            <a:r>
              <a:rPr lang="ko-KR" altLang="en-US" sz="3200" b="1" dirty="0" smtClean="0">
                <a:latin typeface="Arial" pitchFamily="34" charset="0"/>
                <a:ea typeface="나눔고딕" pitchFamily="50" charset="-127"/>
                <a:cs typeface="Arial" pitchFamily="34" charset="0"/>
              </a:rPr>
              <a:t>비교</a:t>
            </a:r>
            <a:endParaRPr lang="en-US" altLang="ko-KR" sz="3200" b="1" dirty="0"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10434" y="37057874"/>
            <a:ext cx="11839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/>
              <a:t>MobileBERT</a:t>
            </a:r>
            <a:r>
              <a:rPr lang="ko-KR" altLang="en-US" sz="4000" dirty="0"/>
              <a:t>를 </a:t>
            </a:r>
            <a:r>
              <a:rPr lang="ko-KR" altLang="en-US" sz="4000" dirty="0" err="1"/>
              <a:t>파인튜닝하여</a:t>
            </a:r>
            <a:r>
              <a:rPr lang="ko-KR" altLang="en-US" sz="4000" dirty="0"/>
              <a:t> 호텔 리뷰 감성 분석을 효과적으로 수행했습니다</a:t>
            </a:r>
            <a:r>
              <a:rPr lang="en-US" altLang="ko-KR" sz="4000" dirty="0"/>
              <a:t>.</a:t>
            </a:r>
            <a:br>
              <a:rPr lang="en-US" altLang="ko-KR" sz="4000" dirty="0"/>
            </a:br>
            <a:r>
              <a:rPr lang="ko-KR" altLang="en-US" sz="4000" dirty="0"/>
              <a:t>예측된 긍정 </a:t>
            </a:r>
            <a:r>
              <a:rPr lang="ko-KR" altLang="en-US" sz="4000" dirty="0" err="1"/>
              <a:t>비율로부터</a:t>
            </a:r>
            <a:r>
              <a:rPr lang="ko-KR" altLang="en-US" sz="4000" dirty="0"/>
              <a:t> 계산된 예상 평점은 실제 평점과 높은 상관관계를 보이며</a:t>
            </a:r>
            <a:r>
              <a:rPr lang="en-US" altLang="ko-KR" sz="4000" dirty="0"/>
              <a:t>,</a:t>
            </a:r>
            <a:br>
              <a:rPr lang="en-US" altLang="ko-KR" sz="4000" dirty="0"/>
            </a:br>
            <a:r>
              <a:rPr lang="ko-KR" altLang="en-US" sz="4000" dirty="0"/>
              <a:t>이는 자동화된 고객 만족도 평가에 적용 가능함을 보여줍니다</a:t>
            </a:r>
            <a:r>
              <a:rPr lang="en-US" altLang="ko-KR" sz="4000" dirty="0" smtClean="0"/>
              <a:t>.</a:t>
            </a:r>
            <a:r>
              <a:rPr lang="en-US" altLang="ko-KR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4000" dirty="0" smtClean="0">
                <a:latin typeface="Arial" pitchFamily="34" charset="0"/>
                <a:cs typeface="Arial" pitchFamily="34" charset="0"/>
              </a:rPr>
              <a:t>또한 </a:t>
            </a:r>
            <a:r>
              <a:rPr lang="ko-KR" altLang="en-US" sz="4000" dirty="0" err="1" smtClean="0">
                <a:latin typeface="Arial" pitchFamily="34" charset="0"/>
                <a:cs typeface="Arial" pitchFamily="34" charset="0"/>
              </a:rPr>
              <a:t>파인튜닝을</a:t>
            </a:r>
            <a:r>
              <a:rPr lang="ko-KR" altLang="en-US" sz="4000" dirty="0" smtClean="0">
                <a:latin typeface="Arial" pitchFamily="34" charset="0"/>
                <a:cs typeface="Arial" pitchFamily="34" charset="0"/>
              </a:rPr>
              <a:t> 진행할 수록 높은 정확도를 보인 다는 것 또한 확인할 수 있었습니다</a:t>
            </a:r>
            <a:r>
              <a:rPr lang="en-US" altLang="ko-KR" sz="4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73061" y="37335442"/>
            <a:ext cx="12532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/>
              <a:t>리뷰를 일일이 읽지 않아도 긍정 비율만으로 호텔의 전반적인 품질을 예측할 수 있으며</a:t>
            </a:r>
            <a:r>
              <a:rPr lang="en-US" altLang="ko-KR" sz="3600" dirty="0"/>
              <a:t>,</a:t>
            </a:r>
            <a:br>
              <a:rPr lang="en-US" altLang="ko-KR" sz="3600" dirty="0"/>
            </a:br>
            <a:r>
              <a:rPr lang="ko-KR" altLang="en-US" sz="3600" dirty="0"/>
              <a:t>실제 평점과의 높은 </a:t>
            </a:r>
            <a:r>
              <a:rPr lang="ko-KR" altLang="en-US" sz="3600" dirty="0" err="1"/>
              <a:t>일치도는</a:t>
            </a:r>
            <a:r>
              <a:rPr lang="ko-KR" altLang="en-US" sz="3600" dirty="0"/>
              <a:t> 해당 접근이 </a:t>
            </a:r>
            <a:r>
              <a:rPr lang="ko-KR" altLang="en-US" sz="3600" dirty="0" err="1"/>
              <a:t>실용적임을</a:t>
            </a:r>
            <a:r>
              <a:rPr lang="ko-KR" altLang="en-US" sz="3600" dirty="0"/>
              <a:t> 시사합니다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r>
              <a:rPr lang="ko-KR" altLang="en-US" sz="3600" dirty="0"/>
              <a:t>또한 모델 기반 감성 분석은 리뷰 기반 추천 시스템에도 확장될 수 있습니다</a:t>
            </a:r>
            <a:r>
              <a:rPr lang="en-US" altLang="ko-KR" sz="3600" dirty="0"/>
              <a:t>.</a:t>
            </a:r>
            <a:r>
              <a:rPr lang="en-US" altLang="ko-KR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D:\2020_리서치팩토리\2020\회사_리서치팩토리\학회포스터\이미지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036" y="40127970"/>
            <a:ext cx="1411386" cy="18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정확도 최대 99.19%, 검증 정확도 최대 97.25%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 데이터 예측 정확도 96.75%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 기반 평균 평점: 4.40 (실제: 4.24)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상관계수 &gt; 0.75 → 모델 신뢰도 매우 높음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혼동 행렬 분석: 부정 클래스 정밀도 0.95, 긍정 클래스 정밀도 0.97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2400" y="15240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정확도 최대 99.19%, 검증 정확도 최대 97.25%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 데이터 예측 정확도 96.75%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 기반 평균 평점: 4.40 (실제: 4.24)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상관계수 &gt; 0.75 → 모델 신뢰도 매우 높음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혼동 행렬 분석: 부정 클래스 정밀도 0.95, 긍정 클래스 정밀도 0.97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242" y="20332195"/>
            <a:ext cx="89472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학습 </a:t>
            </a:r>
            <a:r>
              <a:rPr lang="ko-KR" altLang="en-US" sz="4400" dirty="0"/>
              <a:t>정확도 최대 </a:t>
            </a:r>
            <a:r>
              <a:rPr lang="en-US" altLang="ko-KR" sz="4400" dirty="0"/>
              <a:t>99.19%, </a:t>
            </a:r>
            <a:r>
              <a:rPr lang="ko-KR" altLang="en-US" sz="4400" dirty="0"/>
              <a:t>검증 정확도 최대 </a:t>
            </a:r>
            <a:r>
              <a:rPr lang="en-US" altLang="ko-KR" sz="4400" dirty="0"/>
              <a:t>97.25%</a:t>
            </a:r>
          </a:p>
          <a:p>
            <a:r>
              <a:rPr lang="ko-KR" altLang="en-US" sz="4400" dirty="0"/>
              <a:t>전체 데이터 예측 정확도 </a:t>
            </a:r>
            <a:r>
              <a:rPr lang="en-US" altLang="ko-KR" sz="4400" dirty="0"/>
              <a:t>96.75%</a:t>
            </a:r>
          </a:p>
          <a:p>
            <a:r>
              <a:rPr lang="ko-KR" altLang="en-US" sz="4400" dirty="0"/>
              <a:t>예측 기반 평균 평점</a:t>
            </a:r>
            <a:r>
              <a:rPr lang="en-US" altLang="ko-KR" sz="4400" dirty="0"/>
              <a:t>: 4.40 (</a:t>
            </a:r>
            <a:r>
              <a:rPr lang="ko-KR" altLang="en-US" sz="4400" dirty="0"/>
              <a:t>실제</a:t>
            </a:r>
            <a:r>
              <a:rPr lang="en-US" altLang="ko-KR" sz="4400" dirty="0"/>
              <a:t>: 4.24)</a:t>
            </a:r>
          </a:p>
          <a:p>
            <a:r>
              <a:rPr lang="ko-KR" altLang="en-US" sz="4400" dirty="0"/>
              <a:t>상관계수 </a:t>
            </a:r>
            <a:r>
              <a:rPr lang="en-US" altLang="ko-KR" sz="4400" dirty="0"/>
              <a:t>&gt; 0.75 → </a:t>
            </a:r>
            <a:r>
              <a:rPr lang="ko-KR" altLang="en-US" sz="4400" dirty="0"/>
              <a:t>모델 신뢰도 매우 높음</a:t>
            </a:r>
          </a:p>
          <a:p>
            <a:r>
              <a:rPr lang="ko-KR" altLang="en-US" sz="4400" dirty="0"/>
              <a:t>혼동 행렬 분석</a:t>
            </a:r>
            <a:r>
              <a:rPr lang="en-US" altLang="ko-KR" sz="4400" dirty="0"/>
              <a:t>: </a:t>
            </a:r>
            <a:r>
              <a:rPr lang="ko-KR" altLang="en-US" sz="4400" dirty="0"/>
              <a:t>부정 클래스 정밀도 </a:t>
            </a:r>
            <a:r>
              <a:rPr lang="en-US" altLang="ko-KR" sz="4400" dirty="0"/>
              <a:t>0.95, </a:t>
            </a:r>
            <a:r>
              <a:rPr lang="ko-KR" altLang="en-US" sz="4400" dirty="0"/>
              <a:t>긍정 클래스 정밀도 </a:t>
            </a:r>
            <a:r>
              <a:rPr lang="en-US" altLang="ko-KR" sz="4400" dirty="0"/>
              <a:t>0.97</a:t>
            </a:r>
            <a:endParaRPr lang="ko-KR" altLang="en-US" sz="44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79" y="19575459"/>
            <a:ext cx="9433047" cy="749428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293" y="11770719"/>
            <a:ext cx="10734001" cy="569582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427" y="19594403"/>
            <a:ext cx="11179548" cy="749086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262" y="29739455"/>
            <a:ext cx="7912017" cy="565142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19" y="29701462"/>
            <a:ext cx="9864550" cy="597747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1" y="29986439"/>
            <a:ext cx="8712968" cy="56754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85297" y="27436821"/>
            <a:ext cx="7312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📈 분석 결과 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 미 </a:t>
            </a:r>
            <a:r>
              <a:rPr lang="ko-KR" altLang="en-US" sz="2400" dirty="0" err="1"/>
              <a:t>학습시</a:t>
            </a:r>
            <a:r>
              <a:rPr lang="en-US" altLang="ko-KR" sz="2400" dirty="0"/>
              <a:t>/</a:t>
            </a:r>
            <a:r>
              <a:rPr lang="ko-KR" altLang="en-US" sz="2400" dirty="0" err="1"/>
              <a:t>파인튜닝을</a:t>
            </a:r>
            <a:r>
              <a:rPr lang="ko-KR" altLang="en-US" sz="2400" dirty="0"/>
              <a:t> 진행하지 않은 경우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⭐ </a:t>
            </a:r>
            <a:r>
              <a:rPr lang="ko-KR" altLang="en-US" sz="2400" dirty="0"/>
              <a:t>전체 실제 평균 평점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4.24</a:t>
            </a:r>
          </a:p>
          <a:p>
            <a:r>
              <a:rPr lang="ko-KR" altLang="en-US" sz="2400" dirty="0" smtClean="0"/>
              <a:t>전체 </a:t>
            </a:r>
            <a:r>
              <a:rPr lang="ko-KR" altLang="en-US" sz="2400" dirty="0"/>
              <a:t>예측 기반 </a:t>
            </a:r>
            <a:endParaRPr lang="en-US" altLang="ko-KR" sz="2400" dirty="0" smtClean="0"/>
          </a:p>
          <a:p>
            <a:r>
              <a:rPr lang="ko-KR" altLang="en-US" sz="2400" dirty="0" smtClean="0"/>
              <a:t>평점</a:t>
            </a:r>
            <a:r>
              <a:rPr lang="en-US" altLang="ko-KR" sz="2400" dirty="0"/>
              <a:t>: 4.48 </a:t>
            </a:r>
            <a:r>
              <a:rPr lang="ko-KR" altLang="en-US" sz="2400" dirty="0"/>
              <a:t>📊 전체 긍정 리뷰 비율</a:t>
            </a:r>
            <a:r>
              <a:rPr lang="en-US" altLang="ko-KR" sz="2400" dirty="0"/>
              <a:t>: 86.94% </a:t>
            </a:r>
            <a:endParaRPr lang="en-US" altLang="ko-KR" sz="2400" dirty="0" smtClean="0"/>
          </a:p>
          <a:p>
            <a:r>
              <a:rPr lang="ko-KR" altLang="en-US" sz="2400" dirty="0" smtClean="0"/>
              <a:t>🔍 </a:t>
            </a:r>
            <a:r>
              <a:rPr lang="ko-KR" altLang="en-US" sz="2400" dirty="0"/>
              <a:t>예측 라벨 분포</a:t>
            </a:r>
            <a:r>
              <a:rPr lang="en-US" altLang="ko-KR" sz="2400" dirty="0"/>
              <a:t>: Counter({1: 21736, 0: 3264</a:t>
            </a:r>
            <a:r>
              <a:rPr lang="en-US" altLang="ko-KR" sz="2400" dirty="0" smtClean="0"/>
              <a:t>})</a:t>
            </a:r>
            <a:endParaRPr lang="en-US" altLang="ko-KR" sz="2400" dirty="0"/>
          </a:p>
          <a:p>
            <a:r>
              <a:rPr lang="en-US" altLang="ko-KR" sz="2400" dirty="0"/>
              <a:t>✅ </a:t>
            </a:r>
            <a:r>
              <a:rPr lang="ko-KR" altLang="en-US" sz="2400" dirty="0"/>
              <a:t>정확도 </a:t>
            </a:r>
            <a:r>
              <a:rPr lang="en-US" altLang="ko-KR" sz="2400" dirty="0"/>
              <a:t>(Accuracy): 92.34</a:t>
            </a:r>
            <a:endParaRPr lang="ko-KR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467851" y="27408667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📈 분석 결과 </a:t>
            </a:r>
            <a:r>
              <a:rPr lang="en-US" altLang="ko-KR" sz="2400" dirty="0"/>
              <a:t>(</a:t>
            </a:r>
            <a:r>
              <a:rPr lang="ko-KR" altLang="en-US" sz="2400" dirty="0"/>
              <a:t>일부 데이터를 </a:t>
            </a:r>
            <a:r>
              <a:rPr lang="ko-KR" altLang="en-US" sz="2400" dirty="0" err="1"/>
              <a:t>학습시</a:t>
            </a:r>
            <a:r>
              <a:rPr lang="en-US" altLang="ko-KR" sz="2400" dirty="0"/>
              <a:t>(10</a:t>
            </a:r>
            <a:r>
              <a:rPr lang="en-US" altLang="ko-KR" sz="2400" dirty="0" smtClean="0"/>
              <a:t>%)).</a:t>
            </a:r>
            <a:endParaRPr lang="en-US" altLang="ko-KR" sz="2400" dirty="0"/>
          </a:p>
          <a:p>
            <a:r>
              <a:rPr lang="en-US" altLang="ko-KR" sz="2400" dirty="0"/>
              <a:t>⭐ </a:t>
            </a:r>
            <a:r>
              <a:rPr lang="ko-KR" altLang="en-US" sz="2400" dirty="0"/>
              <a:t>전체 실제 평균 평점</a:t>
            </a:r>
            <a:r>
              <a:rPr lang="en-US" altLang="ko-KR" sz="2400" dirty="0"/>
              <a:t>: 4.24 </a:t>
            </a:r>
          </a:p>
          <a:p>
            <a:r>
              <a:rPr lang="ko-KR" altLang="en-US" sz="2400" dirty="0" smtClean="0"/>
              <a:t>🤖전체 </a:t>
            </a:r>
            <a:r>
              <a:rPr lang="ko-KR" altLang="en-US" sz="2400" dirty="0"/>
              <a:t>예측 기반 평점</a:t>
            </a:r>
            <a:r>
              <a:rPr lang="en-US" altLang="ko-KR" sz="2400" dirty="0"/>
              <a:t>: 4.40 </a:t>
            </a:r>
          </a:p>
          <a:p>
            <a:r>
              <a:rPr lang="ko-KR" altLang="en-US" sz="2400" dirty="0"/>
              <a:t>📊 전체 긍정 리뷰 비율</a:t>
            </a:r>
            <a:r>
              <a:rPr lang="en-US" altLang="ko-KR" sz="2400" dirty="0"/>
              <a:t>: 85.07% </a:t>
            </a:r>
          </a:p>
          <a:p>
            <a:r>
              <a:rPr lang="ko-KR" altLang="en-US" sz="2400" dirty="0"/>
              <a:t>🔍 예측 라벨 분포</a:t>
            </a:r>
            <a:r>
              <a:rPr lang="en-US" altLang="ko-KR" sz="2400" dirty="0"/>
              <a:t>: Counter({1: 21267, 0: 3733})</a:t>
            </a:r>
          </a:p>
          <a:p>
            <a:r>
              <a:rPr lang="en-US" altLang="ko-KR" sz="2400" dirty="0"/>
              <a:t>✅ </a:t>
            </a:r>
            <a:r>
              <a:rPr lang="ko-KR" altLang="en-US" sz="2400" dirty="0"/>
              <a:t>정확도 </a:t>
            </a:r>
            <a:r>
              <a:rPr lang="en-US" altLang="ko-KR" sz="2400" dirty="0"/>
              <a:t>(Accuracy): 96.75%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821513" y="28156660"/>
            <a:ext cx="6484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혼동 행렬</a:t>
            </a:r>
            <a:r>
              <a:rPr lang="en-US" altLang="ko-KR" sz="4000" dirty="0" smtClean="0"/>
              <a:t>(confusion matrix)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473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나눔바른고딕</vt:lpstr>
      <vt:lpstr>나눔스퀘어 Bold</vt:lpstr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108-0</cp:lastModifiedBy>
  <cp:revision>17</cp:revision>
  <dcterms:created xsi:type="dcterms:W3CDTF">2020-12-28T03:09:06Z</dcterms:created>
  <dcterms:modified xsi:type="dcterms:W3CDTF">2025-06-09T02:26:27Z</dcterms:modified>
</cp:coreProperties>
</file>