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89516"/>
          <c:y val="0.005"/>
          <c:w val="0.620968"/>
          <c:h val="0.79981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区域 1</c:v>
                </c:pt>
              </c:strCache>
            </c:strRef>
          </c:tx>
          <c:spPr>
            <a:solidFill>
              <a:srgbClr val="4D8178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50800" dist="25400" dir="5400000">
                <a:srgbClr val="000000">
                  <a:alpha val="50000"/>
                </a:srgbClr>
              </a:outerShdw>
            </a:effectLst>
          </c:spPr>
          <c:explosion val="0"/>
          <c:dPt>
            <c:idx val="0"/>
            <c:explosion val="0"/>
            <c:spPr>
              <a:solidFill>
                <a:srgbClr val="4D8178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50800" dist="25400" dir="5400000">
                  <a:srgbClr val="000000">
                    <a:alpha val="50000"/>
                  </a:srgbClr>
                </a:outerShdw>
              </a:effectLst>
            </c:spPr>
          </c:dPt>
          <c:dPt>
            <c:idx val="1"/>
            <c:explosion val="0"/>
            <c:spPr>
              <a:solidFill>
                <a:srgbClr val="95BC89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50800" dist="25400" dir="5400000">
                  <a:srgbClr val="000000">
                    <a:alpha val="50000"/>
                  </a:srgbClr>
                </a:outerShdw>
              </a:effectLst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苹果:</c:v>
                </c:pt>
                <c:pt idx="1">
                  <c:v>安卓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1233.000000</c:v>
                </c:pt>
                <c:pt idx="1">
                  <c:v>1186.000000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859511"/>
          <c:w val="1"/>
          <c:h val="0.14048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500" u="none">
              <a:solidFill>
                <a:srgbClr val="FFFFFF"/>
              </a:solidFill>
              <a:latin typeface="Helvetica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89516"/>
          <c:y val="0.005"/>
          <c:w val="0.620968"/>
          <c:h val="0.79981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区域 1</c:v>
                </c:pt>
              </c:strCache>
            </c:strRef>
          </c:tx>
          <c:spPr>
            <a:solidFill>
              <a:srgbClr val="4CAAE8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50800" dist="25400" dir="5400000">
                <a:srgbClr val="000000">
                  <a:alpha val="50000"/>
                </a:srgbClr>
              </a:outerShdw>
            </a:effectLst>
          </c:spPr>
          <c:explosion val="0"/>
          <c:dPt>
            <c:idx val="0"/>
            <c:explosion val="0"/>
            <c:spPr>
              <a:solidFill>
                <a:srgbClr val="4CAAE8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50800" dist="25400" dir="5400000">
                  <a:srgbClr val="000000">
                    <a:alpha val="50000"/>
                  </a:srgbClr>
                </a:outerShdw>
              </a:effectLst>
            </c:spPr>
          </c:dPt>
          <c:dPt>
            <c:idx val="1"/>
            <c:explosion val="0"/>
            <c:spPr>
              <a:solidFill>
                <a:srgbClr val="6C61B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50800" dist="25400" dir="5400000">
                  <a:srgbClr val="000000">
                    <a:alpha val="50000"/>
                  </a:srgbClr>
                </a:outerShdw>
              </a:effectLst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28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苹果:</c:v>
                </c:pt>
                <c:pt idx="1">
                  <c:v>安卓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370.000000</c:v>
                </c:pt>
                <c:pt idx="1">
                  <c:v>322.000000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859511"/>
          <c:w val="1"/>
          <c:h val="0.14048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500" u="none">
              <a:solidFill>
                <a:srgbClr val="FFFFFF"/>
              </a:solidFill>
              <a:latin typeface="Helvetica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21309"/>
          <c:y val="0.199341"/>
          <c:w val="0.826956"/>
          <c:h val="0.68267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安卓：新增370人</c:v>
                </c:pt>
              </c:strCache>
            </c:strRef>
          </c:tx>
          <c:spPr>
            <a:noFill/>
            <a:ln w="76200" cap="flat">
              <a:solidFill>
                <a:srgbClr val="923B9E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923B9E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942193"/>
                    </a:solidFill>
                    <a:effectLst>
                      <a:outerShdw sx="100000" sy="100000" kx="0" ky="0" algn="tl" rotWithShape="1" blurRad="190500" dist="25400" dir="5400000">
                        <a:srgbClr val="000000">
                          <a:alpha val="5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周一7.17</c:v>
                </c:pt>
                <c:pt idx="1">
                  <c:v>周二7.18</c:v>
                </c:pt>
                <c:pt idx="2">
                  <c:v>周三7.19</c:v>
                </c:pt>
                <c:pt idx="3">
                  <c:v>周四7.20</c:v>
                </c:pt>
                <c:pt idx="4">
                  <c:v>周五7.21</c:v>
                </c:pt>
                <c:pt idx="5">
                  <c:v>周六7.22</c:v>
                </c:pt>
                <c:pt idx="6">
                  <c:v>周日7.23</c:v>
                </c:pt>
              </c:strCache>
            </c:strRef>
          </c:cat>
          <c:val>
            <c:numRef>
              <c:f>Sheet1!$B$2:$H$2</c:f>
              <c:numCache>
                <c:ptCount val="7"/>
                <c:pt idx="0">
                  <c:v>27.000000</c:v>
                </c:pt>
                <c:pt idx="1">
                  <c:v>21.000000</c:v>
                </c:pt>
                <c:pt idx="2">
                  <c:v>22.000000</c:v>
                </c:pt>
                <c:pt idx="3">
                  <c:v>49.000000</c:v>
                </c:pt>
                <c:pt idx="4">
                  <c:v>54.000000</c:v>
                </c:pt>
                <c:pt idx="5">
                  <c:v>95.000000</c:v>
                </c:pt>
                <c:pt idx="6">
                  <c:v>102.000000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苹果：新增322人</c:v>
                </c:pt>
              </c:strCache>
            </c:strRef>
          </c:tx>
          <c:spPr>
            <a:noFill/>
            <a:ln w="76200" cap="flat">
              <a:solidFill>
                <a:srgbClr val="468EC4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468EC4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96FF"/>
                    </a:solidFill>
                    <a:effectLst>
                      <a:outerShdw sx="100000" sy="100000" kx="0" ky="0" algn="tl" rotWithShape="1" blurRad="190500" dist="25400" dir="5400000">
                        <a:srgbClr val="000000">
                          <a:alpha val="5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周一7.17</c:v>
                </c:pt>
                <c:pt idx="1">
                  <c:v>周二7.18</c:v>
                </c:pt>
                <c:pt idx="2">
                  <c:v>周三7.19</c:v>
                </c:pt>
                <c:pt idx="3">
                  <c:v>周四7.20</c:v>
                </c:pt>
                <c:pt idx="4">
                  <c:v>周五7.21</c:v>
                </c:pt>
                <c:pt idx="5">
                  <c:v>周六7.22</c:v>
                </c:pt>
                <c:pt idx="6">
                  <c:v>周日7.23</c:v>
                </c:pt>
              </c:strCache>
            </c:strRef>
          </c:cat>
          <c:val>
            <c:numRef>
              <c:f>Sheet1!$B$3:$H$3</c:f>
              <c:numCache>
                <c:ptCount val="7"/>
                <c:pt idx="0">
                  <c:v>52.000000</c:v>
                </c:pt>
                <c:pt idx="1">
                  <c:v>32.000000</c:v>
                </c:pt>
                <c:pt idx="2">
                  <c:v>44.000000</c:v>
                </c:pt>
                <c:pt idx="3">
                  <c:v>29.000000</c:v>
                </c:pt>
                <c:pt idx="4">
                  <c:v>22.000000</c:v>
                </c:pt>
                <c:pt idx="5">
                  <c:v>57.000000</c:v>
                </c:pt>
                <c:pt idx="6">
                  <c:v>85.000000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212121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400" u="none">
                    <a:solidFill>
                      <a:srgbClr val="FFFFFF"/>
                    </a:solidFill>
                    <a:latin typeface="Helvetica Light"/>
                  </a:defRPr>
                </a:pPr>
                <a:r>
                  <a:rPr b="0" i="0" strike="noStrike" sz="2400" u="none">
                    <a:solidFill>
                      <a:srgbClr val="FFFFFF"/>
                    </a:solidFill>
                    <a:latin typeface="Helvetica Light"/>
                  </a:rPr>
                  <a:t>数值轴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Light"/>
              </a:defRPr>
            </a:pPr>
          </a:p>
        </c:txPr>
        <c:crossAx val="2094734552"/>
        <c:crosses val="autoZero"/>
        <c:crossBetween val="midCat"/>
        <c:majorUnit val="27.5"/>
        <c:minorUnit val="13.7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04522"/>
          <c:y val="0"/>
          <c:w val="0.825768"/>
          <c:h val="0.11229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500" u="none">
              <a:solidFill>
                <a:srgbClr val="FFFFFF"/>
              </a:solidFill>
              <a:latin typeface="Helvetica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21309"/>
          <c:y val="0.199341"/>
          <c:w val="0.826956"/>
          <c:h val="0.68267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苹果：新增322人</c:v>
                </c:pt>
              </c:strCache>
            </c:strRef>
          </c:tx>
          <c:spPr>
            <a:noFill/>
            <a:ln w="76200" cap="flat">
              <a:solidFill>
                <a:srgbClr val="468EC4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468EC4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468EC4"/>
                    </a:solidFill>
                    <a:effectLst>
                      <a:outerShdw sx="100000" sy="100000" kx="0" ky="0" algn="tl" rotWithShape="1" blurRad="190500" dist="25400" dir="5400000">
                        <a:srgbClr val="000000">
                          <a:alpha val="5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周日7.16</c:v>
                </c:pt>
                <c:pt idx="1">
                  <c:v>周一7.17</c:v>
                </c:pt>
                <c:pt idx="2">
                  <c:v>周二7.18</c:v>
                </c:pt>
                <c:pt idx="3">
                  <c:v>周三7.19</c:v>
                </c:pt>
                <c:pt idx="4">
                  <c:v>周四7.20</c:v>
                </c:pt>
                <c:pt idx="5">
                  <c:v>周五7.21</c:v>
                </c:pt>
                <c:pt idx="6">
                  <c:v>周六7.22</c:v>
                </c:pt>
              </c:strCache>
            </c:strRef>
          </c:cat>
          <c:val>
            <c:numRef>
              <c:f>Sheet1!$B$2:$H$2</c:f>
              <c:numCache>
                <c:ptCount val="7"/>
                <c:pt idx="0">
                  <c:v>87.000000</c:v>
                </c:pt>
                <c:pt idx="1">
                  <c:v>52.000000</c:v>
                </c:pt>
                <c:pt idx="2">
                  <c:v>32.000000</c:v>
                </c:pt>
                <c:pt idx="3">
                  <c:v>44.000000</c:v>
                </c:pt>
                <c:pt idx="4">
                  <c:v>29.000000</c:v>
                </c:pt>
                <c:pt idx="5">
                  <c:v>22.000000</c:v>
                </c:pt>
                <c:pt idx="6">
                  <c:v>57.000000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流失用户</c:v>
                </c:pt>
              </c:strCache>
            </c:strRef>
          </c:tx>
          <c:spPr>
            <a:noFill/>
            <a:ln w="76200" cap="flat">
              <a:solidFill>
                <a:srgbClr val="A9A9A9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A9A9A9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A9A9A9"/>
                    </a:solidFill>
                    <a:effectLst>
                      <a:outerShdw sx="100000" sy="100000" kx="0" ky="0" algn="tl" rotWithShape="1" blurRad="190500" dist="0" dir="5400000">
                        <a:srgbClr val="000000">
                          <a:alpha val="5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周日7.16</c:v>
                </c:pt>
                <c:pt idx="1">
                  <c:v>周一7.17</c:v>
                </c:pt>
                <c:pt idx="2">
                  <c:v>周二7.18</c:v>
                </c:pt>
                <c:pt idx="3">
                  <c:v>周三7.19</c:v>
                </c:pt>
                <c:pt idx="4">
                  <c:v>周四7.20</c:v>
                </c:pt>
                <c:pt idx="5">
                  <c:v>周五7.21</c:v>
                </c:pt>
                <c:pt idx="6">
                  <c:v>周六7.22</c:v>
                </c:pt>
              </c:strCache>
            </c:strRef>
          </c:cat>
          <c:val>
            <c:numRef>
              <c:f>Sheet1!$B$3:$H$3</c:f>
              <c:numCache>
                <c:ptCount val="7"/>
                <c:pt idx="0">
                  <c:v>39.000000</c:v>
                </c:pt>
                <c:pt idx="1">
                  <c:v>31.000000</c:v>
                </c:pt>
                <c:pt idx="2">
                  <c:v>21.000000</c:v>
                </c:pt>
                <c:pt idx="3">
                  <c:v>31.000000</c:v>
                </c:pt>
                <c:pt idx="4">
                  <c:v>30.000000</c:v>
                </c:pt>
                <c:pt idx="5">
                  <c:v>24.000000</c:v>
                </c:pt>
                <c:pt idx="6">
                  <c:v>41.000000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212121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400" u="none">
                    <a:solidFill>
                      <a:srgbClr val="FFFFFF"/>
                    </a:solidFill>
                    <a:latin typeface="Helvetica Light"/>
                  </a:defRPr>
                </a:pPr>
                <a:r>
                  <a:rPr b="0" i="0" strike="noStrike" sz="2400" u="none">
                    <a:solidFill>
                      <a:srgbClr val="FFFFFF"/>
                    </a:solidFill>
                    <a:latin typeface="Helvetica Light"/>
                  </a:rPr>
                  <a:t>数值轴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Light"/>
              </a:defRPr>
            </a:pPr>
          </a:p>
        </c:txPr>
        <c:crossAx val="2094734552"/>
        <c:crosses val="autoZero"/>
        <c:crossBetween val="midCat"/>
        <c:majorUnit val="22.5"/>
        <c:minorUnit val="11.2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04522"/>
          <c:y val="0"/>
          <c:w val="0.825768"/>
          <c:h val="0.11229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500" u="none">
              <a:solidFill>
                <a:srgbClr val="FFFFFF"/>
              </a:solidFill>
              <a:latin typeface="Helvetica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4924"/>
          <c:y val="0.199341"/>
          <c:w val="0.832965"/>
          <c:h val="0.68267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安卓：新增370人</c:v>
                </c:pt>
              </c:strCache>
            </c:strRef>
          </c:tx>
          <c:spPr>
            <a:noFill/>
            <a:ln w="76200" cap="flat">
              <a:solidFill>
                <a:srgbClr val="531B93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531B93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531B93"/>
                    </a:solidFill>
                    <a:effectLst>
                      <a:outerShdw sx="100000" sy="100000" kx="0" ky="0" algn="tl" rotWithShape="1" blurRad="190500" dist="25400" dir="5400000">
                        <a:srgbClr val="000000">
                          <a:alpha val="5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周日7.16</c:v>
                </c:pt>
                <c:pt idx="1">
                  <c:v>周一7.17</c:v>
                </c:pt>
                <c:pt idx="2">
                  <c:v>周二7.18</c:v>
                </c:pt>
                <c:pt idx="3">
                  <c:v>周三7.19</c:v>
                </c:pt>
                <c:pt idx="4">
                  <c:v>周四7.20</c:v>
                </c:pt>
                <c:pt idx="5">
                  <c:v>周五7.21</c:v>
                </c:pt>
                <c:pt idx="6">
                  <c:v>周六7.22</c:v>
                </c:pt>
              </c:strCache>
            </c:strRef>
          </c:cat>
          <c:val>
            <c:numRef>
              <c:f>Sheet1!$B$2:$H$2</c:f>
              <c:numCache>
                <c:ptCount val="7"/>
                <c:pt idx="0">
                  <c:v>43.000000</c:v>
                </c:pt>
                <c:pt idx="1">
                  <c:v>27.000000</c:v>
                </c:pt>
                <c:pt idx="2">
                  <c:v>21.000000</c:v>
                </c:pt>
                <c:pt idx="3">
                  <c:v>22.000000</c:v>
                </c:pt>
                <c:pt idx="4">
                  <c:v>49.000000</c:v>
                </c:pt>
                <c:pt idx="5">
                  <c:v>54.000000</c:v>
                </c:pt>
                <c:pt idx="6">
                  <c:v>95.000000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流失用户</c:v>
                </c:pt>
              </c:strCache>
            </c:strRef>
          </c:tx>
          <c:spPr>
            <a:noFill/>
            <a:ln w="76200" cap="flat">
              <a:solidFill>
                <a:srgbClr val="AEB0B3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AEB0B3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A9A9A9"/>
                    </a:solidFill>
                    <a:effectLst>
                      <a:outerShdw sx="100000" sy="100000" kx="0" ky="0" algn="tl" rotWithShape="1" blurRad="190500" dist="25400" dir="5400000">
                        <a:srgbClr val="000000">
                          <a:alpha val="5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周日7.16</c:v>
                </c:pt>
                <c:pt idx="1">
                  <c:v>周一7.17</c:v>
                </c:pt>
                <c:pt idx="2">
                  <c:v>周二7.18</c:v>
                </c:pt>
                <c:pt idx="3">
                  <c:v>周三7.19</c:v>
                </c:pt>
                <c:pt idx="4">
                  <c:v>周四7.20</c:v>
                </c:pt>
                <c:pt idx="5">
                  <c:v>周五7.21</c:v>
                </c:pt>
                <c:pt idx="6">
                  <c:v>周六7.22</c:v>
                </c:pt>
              </c:strCache>
            </c:strRef>
          </c:cat>
          <c:val>
            <c:numRef>
              <c:f>Sheet1!$B$3:$H$3</c:f>
              <c:numCache>
                <c:ptCount val="7"/>
                <c:pt idx="0">
                  <c:v>34.000000</c:v>
                </c:pt>
                <c:pt idx="1">
                  <c:v>22.000000</c:v>
                </c:pt>
                <c:pt idx="2">
                  <c:v>22.000000</c:v>
                </c:pt>
                <c:pt idx="3">
                  <c:v>26.000000</c:v>
                </c:pt>
                <c:pt idx="4">
                  <c:v>15.000000</c:v>
                </c:pt>
                <c:pt idx="5">
                  <c:v>28.000000</c:v>
                </c:pt>
                <c:pt idx="6">
                  <c:v>42.000000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400" u="none">
                    <a:solidFill>
                      <a:srgbClr val="FFFFFF"/>
                    </a:solidFill>
                    <a:latin typeface="Helvetica Light"/>
                  </a:defRPr>
                </a:pPr>
                <a:r>
                  <a:rPr b="0" i="0" strike="noStrike" sz="2400" u="none">
                    <a:solidFill>
                      <a:srgbClr val="FFFFFF"/>
                    </a:solidFill>
                    <a:latin typeface="Helvetica Light"/>
                  </a:rPr>
                  <a:t>数值轴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Light"/>
              </a:defRPr>
            </a:pPr>
          </a:p>
        </c:txPr>
        <c:crossAx val="2094734552"/>
        <c:crosses val="autoZero"/>
        <c:crossBetween val="midCat"/>
        <c:majorUnit val="25"/>
        <c:minorUnit val="12.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980154"/>
          <c:y val="0"/>
          <c:w val="0.831767"/>
          <c:h val="0.11229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500" u="none">
              <a:solidFill>
                <a:srgbClr val="FFFFFF"/>
              </a:solidFill>
              <a:latin typeface="Helvetica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积木APP使用数据"/>
          <p:cNvSpPr txBox="1"/>
          <p:nvPr>
            <p:ph type="ctrTitle"/>
          </p:nvPr>
        </p:nvSpPr>
        <p:spPr>
          <a:xfrm>
            <a:off x="1270000" y="1043198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积木APP使用数据</a:t>
            </a:r>
          </a:p>
        </p:txBody>
      </p:sp>
      <p:sp>
        <p:nvSpPr>
          <p:cNvPr id="120" name="本次统计时间段为2017年7月24至7月30日"/>
          <p:cNvSpPr txBox="1"/>
          <p:nvPr>
            <p:ph type="subTitle" sz="quarter" idx="1"/>
          </p:nvPr>
        </p:nvSpPr>
        <p:spPr>
          <a:xfrm>
            <a:off x="1270000" y="2517617"/>
            <a:ext cx="10464800" cy="5833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6D6D6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本次统计时间段为2017年7月24至7月30日</a:t>
            </a:r>
          </a:p>
        </p:txBody>
      </p:sp>
      <p:sp>
        <p:nvSpPr>
          <p:cNvPr id="121" name="一、概述"/>
          <p:cNvSpPr txBox="1"/>
          <p:nvPr/>
        </p:nvSpPr>
        <p:spPr>
          <a:xfrm>
            <a:off x="2997200" y="4827401"/>
            <a:ext cx="19431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一、概述</a:t>
            </a:r>
          </a:p>
        </p:txBody>
      </p:sp>
      <p:sp>
        <p:nvSpPr>
          <p:cNvPr id="122" name="二、新增用户"/>
          <p:cNvSpPr txBox="1"/>
          <p:nvPr/>
        </p:nvSpPr>
        <p:spPr>
          <a:xfrm>
            <a:off x="2959100" y="5571256"/>
            <a:ext cx="2857500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二、新增用户</a:t>
            </a:r>
          </a:p>
        </p:txBody>
      </p:sp>
      <p:sp>
        <p:nvSpPr>
          <p:cNvPr id="123" name="三、活跃用户"/>
          <p:cNvSpPr txBox="1"/>
          <p:nvPr/>
        </p:nvSpPr>
        <p:spPr>
          <a:xfrm>
            <a:off x="2959100" y="6315110"/>
            <a:ext cx="2857500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三、活跃用户</a:t>
            </a:r>
          </a:p>
        </p:txBody>
      </p:sp>
      <p:sp>
        <p:nvSpPr>
          <p:cNvPr id="124" name="四、流失用户"/>
          <p:cNvSpPr txBox="1"/>
          <p:nvPr/>
        </p:nvSpPr>
        <p:spPr>
          <a:xfrm>
            <a:off x="2959100" y="7111613"/>
            <a:ext cx="2857500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四、流失用户</a:t>
            </a:r>
          </a:p>
        </p:txBody>
      </p:sp>
      <p:sp>
        <p:nvSpPr>
          <p:cNvPr id="125" name="五、使用时长"/>
          <p:cNvSpPr txBox="1"/>
          <p:nvPr/>
        </p:nvSpPr>
        <p:spPr>
          <a:xfrm>
            <a:off x="7188200" y="4827401"/>
            <a:ext cx="2857500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五、使用时长</a:t>
            </a:r>
          </a:p>
        </p:txBody>
      </p:sp>
      <p:sp>
        <p:nvSpPr>
          <p:cNvPr id="126" name="六、关卡分析"/>
          <p:cNvSpPr txBox="1"/>
          <p:nvPr/>
        </p:nvSpPr>
        <p:spPr>
          <a:xfrm>
            <a:off x="7188200" y="5525384"/>
            <a:ext cx="2857500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六、关卡分析</a:t>
            </a:r>
          </a:p>
        </p:txBody>
      </p:sp>
      <p:sp>
        <p:nvSpPr>
          <p:cNvPr id="127" name="七、机型分析"/>
          <p:cNvSpPr txBox="1"/>
          <p:nvPr/>
        </p:nvSpPr>
        <p:spPr>
          <a:xfrm>
            <a:off x="7188200" y="6315110"/>
            <a:ext cx="2857500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七、机型分析</a:t>
            </a:r>
          </a:p>
        </p:txBody>
      </p:sp>
      <p:sp>
        <p:nvSpPr>
          <p:cNvPr id="128" name="八、区域分布"/>
          <p:cNvSpPr txBox="1"/>
          <p:nvPr/>
        </p:nvSpPr>
        <p:spPr>
          <a:xfrm>
            <a:off x="7188200" y="7111613"/>
            <a:ext cx="2857500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八、区域分布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六、关卡分析_进入用户数排序"/>
          <p:cNvSpPr txBox="1"/>
          <p:nvPr>
            <p:ph type="title" idx="4294967295"/>
          </p:nvPr>
        </p:nvSpPr>
        <p:spPr>
          <a:xfrm>
            <a:off x="1270000" y="624929"/>
            <a:ext cx="10464800" cy="800646"/>
          </a:xfrm>
          <a:prstGeom prst="rect">
            <a:avLst/>
          </a:prstGeom>
        </p:spPr>
        <p:txBody>
          <a:bodyPr anchor="b"/>
          <a:lstStyle/>
          <a:p>
            <a:pPr algn="l" defTabSz="391414">
              <a:defRPr sz="536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六、关卡分析_</a:t>
            </a:r>
            <a:r>
              <a:rPr sz="2412"/>
              <a:t>进入用户数排序</a:t>
            </a:r>
          </a:p>
        </p:txBody>
      </p:sp>
      <p:graphicFrame>
        <p:nvGraphicFramePr>
          <p:cNvPr id="229" name="表格"/>
          <p:cNvGraphicFramePr/>
          <p:nvPr/>
        </p:nvGraphicFramePr>
        <p:xfrm>
          <a:off x="1409700" y="3492500"/>
          <a:ext cx="5080000" cy="4572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关卡名称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平均完成时间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进入用户数量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lnT w="50800">
                      <a:solidFill>
                        <a:srgbClr val="9411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进入次数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警用面包车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0:03:30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83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193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警用机器人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0:04:12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68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166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警用监速车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0:06:28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63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161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可可百变救护车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0:04:31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63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166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布布百变警车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0:04:17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187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救护卡车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0:05:41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61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186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警用侦察机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0:05:25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59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140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医疗巴士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0:03:52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57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149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战地医疗车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0:05:01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49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lnB w="50800">
                      <a:solidFill>
                        <a:srgbClr val="9411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98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0" name="前20名列表"/>
          <p:cNvSpPr txBox="1"/>
          <p:nvPr/>
        </p:nvSpPr>
        <p:spPr>
          <a:xfrm>
            <a:off x="5658561" y="8344407"/>
            <a:ext cx="2449678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前20名列表</a:t>
            </a:r>
          </a:p>
        </p:txBody>
      </p:sp>
      <p:graphicFrame>
        <p:nvGraphicFramePr>
          <p:cNvPr id="231" name="表格"/>
          <p:cNvGraphicFramePr/>
          <p:nvPr/>
        </p:nvGraphicFramePr>
        <p:xfrm>
          <a:off x="6972300" y="3492500"/>
          <a:ext cx="5080000" cy="4572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关卡名称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平均完成时间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进入用户数量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lnT w="50800">
                      <a:solidFill>
                        <a:srgbClr val="9411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进入次数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医疗物资运输车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0:03:15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43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120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警用宣传车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0:03:39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94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警用机器人2.0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0:03:27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37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90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警用侦察机2.0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0:04:17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37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76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布布遥控警车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0:02:48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36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98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警用运输车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0:05:15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35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97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鲁鲁百变推土机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0:04:37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89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雷达侦察机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0:04:15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70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碎石机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0:04:42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72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战斗穿梭机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0:04:22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lnB w="50800">
                      <a:solidFill>
                        <a:srgbClr val="9411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57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2" name="1-10"/>
          <p:cNvSpPr txBox="1"/>
          <p:nvPr/>
        </p:nvSpPr>
        <p:spPr>
          <a:xfrm>
            <a:off x="3295408" y="8280399"/>
            <a:ext cx="107998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1-10</a:t>
            </a:r>
          </a:p>
        </p:txBody>
      </p:sp>
      <p:sp>
        <p:nvSpPr>
          <p:cNvPr id="233" name="11-20"/>
          <p:cNvSpPr txBox="1"/>
          <p:nvPr/>
        </p:nvSpPr>
        <p:spPr>
          <a:xfrm>
            <a:off x="8977845" y="8280399"/>
            <a:ext cx="134831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11-20</a:t>
            </a:r>
          </a:p>
        </p:txBody>
      </p:sp>
      <p:sp>
        <p:nvSpPr>
          <p:cNvPr id="234" name="1、用户进行警车搭建和救护车搭建的频次较高"/>
          <p:cNvSpPr txBox="1"/>
          <p:nvPr/>
        </p:nvSpPr>
        <p:spPr>
          <a:xfrm>
            <a:off x="1886305" y="2100828"/>
            <a:ext cx="9511590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1、用户进行警车搭建和救护车搭建的频次较高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表格"/>
          <p:cNvGraphicFramePr/>
          <p:nvPr/>
        </p:nvGraphicFramePr>
        <p:xfrm>
          <a:off x="1050925" y="3441700"/>
          <a:ext cx="5080000" cy="4572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关卡名称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平均完成时间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lnT w="50800">
                      <a:solidFill>
                        <a:srgbClr val="9411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进入用户数量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进入次数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警用监速车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0:06:28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63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161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小型矿车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0:06:20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25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75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救护卡车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0:05:41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61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186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警用侦察机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0:05:25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59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140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警用运输车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0:05:15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35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97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战地医疗车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0:05:01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49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98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碎石机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0:04:42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27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72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鲁鲁百变推土机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0:04:37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28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89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可可百变救护车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0:04:31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lnB w="50800">
                      <a:solidFill>
                        <a:srgbClr val="9411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63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166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7" name="表格"/>
          <p:cNvGraphicFramePr/>
          <p:nvPr/>
        </p:nvGraphicFramePr>
        <p:xfrm>
          <a:off x="6731000" y="3441700"/>
          <a:ext cx="5080000" cy="4572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关卡名称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平均完成时间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lnT w="50800">
                      <a:solidFill>
                        <a:srgbClr val="9411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进入用户数量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进入次数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布布百变警车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0:04:17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187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警用侦察机2.0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0:04:17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37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76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雷达侦察机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0:04:15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28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70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警用机器人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0:04:12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68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166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医疗巴士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0:03:52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57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149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警用宣传车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0:03:39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40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94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警用面包车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0:03:30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83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193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警用机器人2.0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0:03:27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37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90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医疗物资运输车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0:03:15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43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120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布布遥控警车</a:t>
                      </a:r>
                    </a:p>
                  </a:txBody>
                  <a:tcPr marL="63500" marR="63500" marT="0" marB="0" anchor="ctr" anchorCtr="0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0:02:48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lnB w="50800">
                      <a:solidFill>
                        <a:srgbClr val="9411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36</a:t>
                      </a:r>
                    </a:p>
                  </a:txBody>
                  <a:tcPr marL="63500" marR="63500" marT="0" marB="0" anchor="ctr" anchorCtr="0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98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8" name="进入次数前20名的百变搭建，平均完成时间排序"/>
          <p:cNvSpPr txBox="1"/>
          <p:nvPr/>
        </p:nvSpPr>
        <p:spPr>
          <a:xfrm>
            <a:off x="2356561" y="2034095"/>
            <a:ext cx="9764878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进入次数前20名的百变搭建，平均完成时间排序</a:t>
            </a:r>
          </a:p>
        </p:txBody>
      </p:sp>
      <p:sp>
        <p:nvSpPr>
          <p:cNvPr id="239" name="1-10"/>
          <p:cNvSpPr txBox="1"/>
          <p:nvPr/>
        </p:nvSpPr>
        <p:spPr>
          <a:xfrm>
            <a:off x="3143008" y="8102599"/>
            <a:ext cx="107998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1-10</a:t>
            </a:r>
          </a:p>
        </p:txBody>
      </p:sp>
      <p:sp>
        <p:nvSpPr>
          <p:cNvPr id="240" name="11-20"/>
          <p:cNvSpPr txBox="1"/>
          <p:nvPr/>
        </p:nvSpPr>
        <p:spPr>
          <a:xfrm>
            <a:off x="8800045" y="8102599"/>
            <a:ext cx="134831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11-20</a:t>
            </a:r>
          </a:p>
        </p:txBody>
      </p:sp>
      <p:sp>
        <p:nvSpPr>
          <p:cNvPr id="241" name="六、关卡分析_搭建完成时间"/>
          <p:cNvSpPr txBox="1"/>
          <p:nvPr>
            <p:ph type="title" idx="4294967295"/>
          </p:nvPr>
        </p:nvSpPr>
        <p:spPr>
          <a:xfrm>
            <a:off x="1066800" y="688429"/>
            <a:ext cx="10464800" cy="800646"/>
          </a:xfrm>
          <a:prstGeom prst="rect">
            <a:avLst/>
          </a:prstGeom>
        </p:spPr>
        <p:txBody>
          <a:bodyPr anchor="b"/>
          <a:lstStyle/>
          <a:p>
            <a:pPr algn="l" defTabSz="391414">
              <a:defRPr sz="536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六、关卡分析_</a:t>
            </a:r>
            <a:r>
              <a:rPr sz="2412"/>
              <a:t>搭建完成时间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表格"/>
          <p:cNvGraphicFramePr/>
          <p:nvPr/>
        </p:nvGraphicFramePr>
        <p:xfrm>
          <a:off x="1500745" y="1898991"/>
          <a:ext cx="9779366" cy="197346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953333"/>
                <a:gridCol w="1953333"/>
                <a:gridCol w="1953333"/>
                <a:gridCol w="1953333"/>
                <a:gridCol w="1953333"/>
              </a:tblGrid>
              <a:tr h="19607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机型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新增用户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新增用户(占比)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启动次数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启动次数占比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19607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iPhone 7 Plus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48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14.95%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768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14.03%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19607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iPhone 6 Plus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46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14.33%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714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13.05%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19607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iPhone 6s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36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11.21%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704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12.86%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19607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iPhone 6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32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9.97%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595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10.87%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19607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iPhone 6s Plus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8.10%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653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11.93%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19607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iPhone 7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7.17%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428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7.82%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19607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iPad mini 2G Wi-Fi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6.85%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347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6.34%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19607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iPad Air 2 (WiFi)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6.23%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333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6.08%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19607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iPhone 5s Global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3.74%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135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2.47%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4" name="七、机型分析"/>
          <p:cNvSpPr txBox="1"/>
          <p:nvPr>
            <p:ph type="title" idx="4294967295"/>
          </p:nvPr>
        </p:nvSpPr>
        <p:spPr>
          <a:xfrm>
            <a:off x="1066800" y="688429"/>
            <a:ext cx="10464800" cy="800646"/>
          </a:xfrm>
          <a:prstGeom prst="rect">
            <a:avLst/>
          </a:prstGeom>
        </p:spPr>
        <p:txBody>
          <a:bodyPr anchor="b"/>
          <a:lstStyle>
            <a:lvl1pPr algn="l" defTabSz="391414">
              <a:defRPr sz="536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七、机型分析</a:t>
            </a:r>
          </a:p>
        </p:txBody>
      </p:sp>
      <p:pic>
        <p:nvPicPr>
          <p:cNvPr id="24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0745" y="3977575"/>
            <a:ext cx="9766666" cy="3378138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结论：从机型数据来看，孩子搭建时多数是使用父母的手机，…"/>
          <p:cNvSpPr txBox="1"/>
          <p:nvPr/>
        </p:nvSpPr>
        <p:spPr>
          <a:xfrm>
            <a:off x="736600" y="7544307"/>
            <a:ext cx="12573001" cy="1497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结论：从机型数据来看，孩子搭建时多数是使用父母的手机，</a:t>
            </a:r>
          </a:p>
          <a:p>
            <a: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那么孩子使用app的时间段会集中在三个时间段：</a:t>
            </a:r>
          </a:p>
          <a:p>
            <a: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早晨7:00-9:00，下午4:00-6:00，晚上8:00-9:30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172" y="2367888"/>
            <a:ext cx="11836428" cy="3090452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八、区域分布_排名前十数据分析"/>
          <p:cNvSpPr txBox="1"/>
          <p:nvPr>
            <p:ph type="title" idx="4294967295"/>
          </p:nvPr>
        </p:nvSpPr>
        <p:spPr>
          <a:xfrm>
            <a:off x="1066800" y="688429"/>
            <a:ext cx="10464800" cy="800646"/>
          </a:xfrm>
          <a:prstGeom prst="rect">
            <a:avLst/>
          </a:prstGeom>
        </p:spPr>
        <p:txBody>
          <a:bodyPr anchor="b"/>
          <a:lstStyle/>
          <a:p>
            <a:pPr algn="l" defTabSz="391414">
              <a:defRPr sz="536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八、区域分布_</a:t>
            </a:r>
            <a:r>
              <a:rPr sz="2412"/>
              <a:t>排名前十数据分析</a:t>
            </a:r>
          </a:p>
        </p:txBody>
      </p:sp>
      <p:pic>
        <p:nvPicPr>
          <p:cNvPr id="250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0974" y="6042283"/>
            <a:ext cx="11830825" cy="3017119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苹果端"/>
          <p:cNvSpPr txBox="1"/>
          <p:nvPr/>
        </p:nvSpPr>
        <p:spPr>
          <a:xfrm>
            <a:off x="6242036" y="5443334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苹果端</a:t>
            </a:r>
          </a:p>
        </p:txBody>
      </p:sp>
      <p:sp>
        <p:nvSpPr>
          <p:cNvPr id="252" name="安卓端"/>
          <p:cNvSpPr txBox="1"/>
          <p:nvPr/>
        </p:nvSpPr>
        <p:spPr>
          <a:xfrm>
            <a:off x="6356336" y="913765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安卓端</a:t>
            </a:r>
          </a:p>
        </p:txBody>
      </p:sp>
      <p:sp>
        <p:nvSpPr>
          <p:cNvPr id="253" name="北上广的iOS用户数是android的2倍左右"/>
          <p:cNvSpPr txBox="1"/>
          <p:nvPr/>
        </p:nvSpPr>
        <p:spPr>
          <a:xfrm>
            <a:off x="1018794" y="1723503"/>
            <a:ext cx="5582413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北上广的iOS用户数是android的2倍左右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一、概述"/>
          <p:cNvSpPr txBox="1"/>
          <p:nvPr>
            <p:ph type="title" idx="4294967295"/>
          </p:nvPr>
        </p:nvSpPr>
        <p:spPr>
          <a:xfrm>
            <a:off x="1270000" y="777329"/>
            <a:ext cx="10464800" cy="800646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一、概述</a:t>
            </a:r>
          </a:p>
        </p:txBody>
      </p:sp>
      <p:sp>
        <p:nvSpPr>
          <p:cNvPr id="131" name="总用户数：2419"/>
          <p:cNvSpPr txBox="1"/>
          <p:nvPr/>
        </p:nvSpPr>
        <p:spPr>
          <a:xfrm>
            <a:off x="2141372" y="8574790"/>
            <a:ext cx="3413456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总用户数：2419</a:t>
            </a:r>
          </a:p>
        </p:txBody>
      </p:sp>
      <p:sp>
        <p:nvSpPr>
          <p:cNvPr id="132" name="本周新增用户：692"/>
          <p:cNvSpPr txBox="1"/>
          <p:nvPr/>
        </p:nvSpPr>
        <p:spPr>
          <a:xfrm>
            <a:off x="7538516" y="8574790"/>
            <a:ext cx="4074568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本周新增用户：692</a:t>
            </a:r>
          </a:p>
        </p:txBody>
      </p:sp>
      <p:grpSp>
        <p:nvGrpSpPr>
          <p:cNvPr id="136" name="成组"/>
          <p:cNvGrpSpPr/>
          <p:nvPr/>
        </p:nvGrpSpPr>
        <p:grpSpPr>
          <a:xfrm>
            <a:off x="1373122" y="4376657"/>
            <a:ext cx="4672937" cy="3572195"/>
            <a:chOff x="-885596" y="0"/>
            <a:chExt cx="4672935" cy="3572193"/>
          </a:xfrm>
        </p:grpSpPr>
        <p:graphicFrame>
          <p:nvGraphicFramePr>
            <p:cNvPr id="133" name="二维饼图"/>
            <p:cNvGraphicFramePr/>
            <p:nvPr/>
          </p:nvGraphicFramePr>
          <p:xfrm>
            <a:off x="-885597" y="0"/>
            <a:ext cx="4672936" cy="3572194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2"/>
            </a:graphicData>
          </a:graphic>
        </p:graphicFrame>
        <p:sp>
          <p:nvSpPr>
            <p:cNvPr id="134" name="1233人"/>
            <p:cNvSpPr txBox="1"/>
            <p:nvPr/>
          </p:nvSpPr>
          <p:spPr>
            <a:xfrm>
              <a:off x="1884746" y="893863"/>
              <a:ext cx="860072" cy="4223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defRPr sz="2500"/>
              </a:lvl1pPr>
            </a:lstStyle>
            <a:p>
              <a:pPr/>
              <a:r>
                <a:t>1233人</a:t>
              </a:r>
            </a:p>
          </p:txBody>
        </p:sp>
        <p:sp>
          <p:nvSpPr>
            <p:cNvPr id="135" name="1186人"/>
            <p:cNvSpPr txBox="1"/>
            <p:nvPr/>
          </p:nvSpPr>
          <p:spPr>
            <a:xfrm>
              <a:off x="147326" y="1516346"/>
              <a:ext cx="860072" cy="4223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defRPr sz="2500"/>
              </a:lvl1pPr>
            </a:lstStyle>
            <a:p>
              <a:pPr/>
              <a:r>
                <a:t>1186人</a:t>
              </a:r>
            </a:p>
          </p:txBody>
        </p:sp>
      </p:grpSp>
      <p:grpSp>
        <p:nvGrpSpPr>
          <p:cNvPr id="140" name="成组"/>
          <p:cNvGrpSpPr/>
          <p:nvPr/>
        </p:nvGrpSpPr>
        <p:grpSpPr>
          <a:xfrm>
            <a:off x="7024622" y="4376657"/>
            <a:ext cx="4672937" cy="3572195"/>
            <a:chOff x="-885596" y="0"/>
            <a:chExt cx="4672935" cy="3572193"/>
          </a:xfrm>
        </p:grpSpPr>
        <p:graphicFrame>
          <p:nvGraphicFramePr>
            <p:cNvPr id="137" name="二维饼图"/>
            <p:cNvGraphicFramePr/>
            <p:nvPr/>
          </p:nvGraphicFramePr>
          <p:xfrm>
            <a:off x="-885597" y="0"/>
            <a:ext cx="4672936" cy="3572194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3"/>
            </a:graphicData>
          </a:graphic>
        </p:graphicFrame>
        <p:sp>
          <p:nvSpPr>
            <p:cNvPr id="138" name="370人"/>
            <p:cNvSpPr txBox="1"/>
            <p:nvPr/>
          </p:nvSpPr>
          <p:spPr>
            <a:xfrm>
              <a:off x="2108940" y="1063314"/>
              <a:ext cx="699653" cy="309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pPr/>
              <a:r>
                <a:t>370人</a:t>
              </a:r>
            </a:p>
          </p:txBody>
        </p:sp>
        <p:sp>
          <p:nvSpPr>
            <p:cNvPr id="139" name="322人"/>
            <p:cNvSpPr txBox="1"/>
            <p:nvPr/>
          </p:nvSpPr>
          <p:spPr>
            <a:xfrm>
              <a:off x="181517" y="898679"/>
              <a:ext cx="699654" cy="309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pPr/>
              <a:r>
                <a:t>322人</a:t>
              </a:r>
            </a:p>
          </p:txBody>
        </p:sp>
      </p:grpSp>
      <p:sp>
        <p:nvSpPr>
          <p:cNvPr id="141" name="2、7月17至7月23日新用户增长了40%，较前一周增长了21个百分点"/>
          <p:cNvSpPr txBox="1"/>
          <p:nvPr/>
        </p:nvSpPr>
        <p:spPr>
          <a:xfrm>
            <a:off x="2298106" y="2966981"/>
            <a:ext cx="10391265" cy="1027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2、7月17至7月23日新用户增长了40%，较前一周增长了21个百分点</a:t>
            </a:r>
          </a:p>
        </p:txBody>
      </p:sp>
      <p:sp>
        <p:nvSpPr>
          <p:cNvPr id="142" name="1、7月10日至7月16日，新用户数285，增长了19.7%"/>
          <p:cNvSpPr txBox="1"/>
          <p:nvPr/>
        </p:nvSpPr>
        <p:spPr>
          <a:xfrm>
            <a:off x="2219421" y="1853886"/>
            <a:ext cx="9935661" cy="102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1、7月10日至7月16日，新用户数285，增长了19.7%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二、新增用户"/>
          <p:cNvSpPr txBox="1"/>
          <p:nvPr>
            <p:ph type="ctrTitle"/>
          </p:nvPr>
        </p:nvSpPr>
        <p:spPr>
          <a:xfrm>
            <a:off x="1270000" y="624929"/>
            <a:ext cx="10464800" cy="8006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二、新增用户</a:t>
            </a:r>
          </a:p>
        </p:txBody>
      </p:sp>
      <p:graphicFrame>
        <p:nvGraphicFramePr>
          <p:cNvPr id="145" name="二维折线图"/>
          <p:cNvGraphicFramePr/>
          <p:nvPr/>
        </p:nvGraphicFramePr>
        <p:xfrm>
          <a:off x="424533" y="3810000"/>
          <a:ext cx="11746814" cy="523728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46" name="1、过去7天新增总数：692"/>
          <p:cNvSpPr txBox="1"/>
          <p:nvPr/>
        </p:nvSpPr>
        <p:spPr>
          <a:xfrm>
            <a:off x="1836928" y="1930907"/>
            <a:ext cx="5495545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1、过去7天新增总数：692</a:t>
            </a:r>
          </a:p>
        </p:txBody>
      </p:sp>
      <p:sp>
        <p:nvSpPr>
          <p:cNvPr id="147" name="2、在周四7.20日，安卓新增用户开始超过苹果"/>
          <p:cNvSpPr txBox="1"/>
          <p:nvPr/>
        </p:nvSpPr>
        <p:spPr>
          <a:xfrm>
            <a:off x="1875116" y="2537047"/>
            <a:ext cx="94837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2、在周四7.20日，安卓新增用户开始超过苹果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三、活跃用户_苹果"/>
          <p:cNvSpPr txBox="1"/>
          <p:nvPr>
            <p:ph type="ctrTitle"/>
          </p:nvPr>
        </p:nvSpPr>
        <p:spPr>
          <a:xfrm>
            <a:off x="1270000" y="624929"/>
            <a:ext cx="10464800" cy="8006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>
              <a:defRPr sz="8000"/>
            </a:pPr>
            <a:r>
              <a:rPr sz="4800"/>
              <a:t>三、活跃用户_苹果</a:t>
            </a:r>
          </a:p>
        </p:txBody>
      </p:sp>
      <p:grpSp>
        <p:nvGrpSpPr>
          <p:cNvPr id="165" name="成组"/>
          <p:cNvGrpSpPr/>
          <p:nvPr/>
        </p:nvGrpSpPr>
        <p:grpSpPr>
          <a:xfrm>
            <a:off x="877480" y="4644290"/>
            <a:ext cx="11249840" cy="3665420"/>
            <a:chOff x="0" y="0"/>
            <a:chExt cx="11249838" cy="3665418"/>
          </a:xfrm>
        </p:grpSpPr>
        <p:pic>
          <p:nvPicPr>
            <p:cNvPr id="150" name="pasted-image.png" descr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249839" cy="3665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119"/>
            <p:cNvSpPr txBox="1"/>
            <p:nvPr/>
          </p:nvSpPr>
          <p:spPr>
            <a:xfrm>
              <a:off x="1089251" y="1933796"/>
              <a:ext cx="558540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pPr/>
              <a:r>
                <a:t>119</a:t>
              </a:r>
            </a:p>
          </p:txBody>
        </p:sp>
        <p:sp>
          <p:nvSpPr>
            <p:cNvPr id="152" name="52"/>
            <p:cNvSpPr txBox="1"/>
            <p:nvPr/>
          </p:nvSpPr>
          <p:spPr>
            <a:xfrm>
              <a:off x="1089251" y="1311366"/>
              <a:ext cx="558540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pPr/>
              <a:r>
                <a:t>52</a:t>
              </a:r>
            </a:p>
          </p:txBody>
        </p:sp>
        <p:sp>
          <p:nvSpPr>
            <p:cNvPr id="153" name="127"/>
            <p:cNvSpPr txBox="1"/>
            <p:nvPr/>
          </p:nvSpPr>
          <p:spPr>
            <a:xfrm>
              <a:off x="2587693" y="1933796"/>
              <a:ext cx="558540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pPr/>
              <a:r>
                <a:t>127</a:t>
              </a:r>
            </a:p>
          </p:txBody>
        </p:sp>
        <p:sp>
          <p:nvSpPr>
            <p:cNvPr id="154" name="32"/>
            <p:cNvSpPr txBox="1"/>
            <p:nvPr/>
          </p:nvSpPr>
          <p:spPr>
            <a:xfrm>
              <a:off x="2587693" y="1311366"/>
              <a:ext cx="558540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pPr/>
              <a:r>
                <a:t>32</a:t>
              </a:r>
            </a:p>
          </p:txBody>
        </p:sp>
        <p:sp>
          <p:nvSpPr>
            <p:cNvPr id="155" name="114"/>
            <p:cNvSpPr txBox="1"/>
            <p:nvPr/>
          </p:nvSpPr>
          <p:spPr>
            <a:xfrm>
              <a:off x="4086135" y="1933796"/>
              <a:ext cx="558539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pPr/>
              <a:r>
                <a:t>114</a:t>
              </a:r>
            </a:p>
          </p:txBody>
        </p:sp>
        <p:sp>
          <p:nvSpPr>
            <p:cNvPr id="156" name="125"/>
            <p:cNvSpPr txBox="1"/>
            <p:nvPr/>
          </p:nvSpPr>
          <p:spPr>
            <a:xfrm>
              <a:off x="5584576" y="1933796"/>
              <a:ext cx="558540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pPr/>
              <a:r>
                <a:t>125</a:t>
              </a:r>
            </a:p>
          </p:txBody>
        </p:sp>
        <p:sp>
          <p:nvSpPr>
            <p:cNvPr id="157" name="138"/>
            <p:cNvSpPr txBox="1"/>
            <p:nvPr/>
          </p:nvSpPr>
          <p:spPr>
            <a:xfrm>
              <a:off x="7083018" y="1933796"/>
              <a:ext cx="558540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pPr/>
              <a:r>
                <a:t>138</a:t>
              </a:r>
            </a:p>
          </p:txBody>
        </p:sp>
        <p:sp>
          <p:nvSpPr>
            <p:cNvPr id="158" name="147"/>
            <p:cNvSpPr txBox="1"/>
            <p:nvPr/>
          </p:nvSpPr>
          <p:spPr>
            <a:xfrm>
              <a:off x="8581460" y="1933796"/>
              <a:ext cx="558540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pPr/>
              <a:r>
                <a:t>147</a:t>
              </a:r>
            </a:p>
          </p:txBody>
        </p:sp>
        <p:sp>
          <p:nvSpPr>
            <p:cNvPr id="159" name="44"/>
            <p:cNvSpPr txBox="1"/>
            <p:nvPr/>
          </p:nvSpPr>
          <p:spPr>
            <a:xfrm>
              <a:off x="4086135" y="1311366"/>
              <a:ext cx="558539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pPr/>
              <a:r>
                <a:t>44</a:t>
              </a:r>
            </a:p>
          </p:txBody>
        </p:sp>
        <p:sp>
          <p:nvSpPr>
            <p:cNvPr id="160" name="29"/>
            <p:cNvSpPr txBox="1"/>
            <p:nvPr/>
          </p:nvSpPr>
          <p:spPr>
            <a:xfrm>
              <a:off x="5584576" y="1311366"/>
              <a:ext cx="558540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61" name="22"/>
            <p:cNvSpPr txBox="1"/>
            <p:nvPr/>
          </p:nvSpPr>
          <p:spPr>
            <a:xfrm>
              <a:off x="7083018" y="1299321"/>
              <a:ext cx="558540" cy="25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62" name="57"/>
            <p:cNvSpPr txBox="1"/>
            <p:nvPr/>
          </p:nvSpPr>
          <p:spPr>
            <a:xfrm>
              <a:off x="8581460" y="1126943"/>
              <a:ext cx="558540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pPr/>
              <a:r>
                <a:t>57</a:t>
              </a:r>
            </a:p>
          </p:txBody>
        </p:sp>
        <p:sp>
          <p:nvSpPr>
            <p:cNvPr id="163" name="86"/>
            <p:cNvSpPr txBox="1"/>
            <p:nvPr/>
          </p:nvSpPr>
          <p:spPr>
            <a:xfrm>
              <a:off x="10079901" y="1000152"/>
              <a:ext cx="558540" cy="304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pPr/>
              <a:r>
                <a:t>86</a:t>
              </a:r>
            </a:p>
          </p:txBody>
        </p:sp>
        <p:sp>
          <p:nvSpPr>
            <p:cNvPr id="164" name="164"/>
            <p:cNvSpPr txBox="1"/>
            <p:nvPr/>
          </p:nvSpPr>
          <p:spPr>
            <a:xfrm>
              <a:off x="10079901" y="1933796"/>
              <a:ext cx="558540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pPr/>
              <a:r>
                <a:t>164</a:t>
              </a:r>
            </a:p>
          </p:txBody>
        </p:sp>
      </p:grpSp>
      <p:sp>
        <p:nvSpPr>
          <p:cNvPr id="166" name="1、新增活跃用户占比：22%"/>
          <p:cNvSpPr txBox="1"/>
          <p:nvPr/>
        </p:nvSpPr>
        <p:spPr>
          <a:xfrm>
            <a:off x="1811451" y="1917840"/>
            <a:ext cx="5800498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1、新增活跃用户占比：22%</a:t>
            </a:r>
          </a:p>
        </p:txBody>
      </p:sp>
      <p:sp>
        <p:nvSpPr>
          <p:cNvPr id="167" name="2、苹果的老用户活跃比较平稳，每日活跃用户在119到164人之间。"/>
          <p:cNvSpPr txBox="1"/>
          <p:nvPr/>
        </p:nvSpPr>
        <p:spPr>
          <a:xfrm>
            <a:off x="1843046" y="2633365"/>
            <a:ext cx="11503108" cy="102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2、苹果的老用户活跃比较平稳，每日活跃用户在119到164人之间。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三、活跃用户_安卓"/>
          <p:cNvSpPr txBox="1"/>
          <p:nvPr>
            <p:ph type="ctrTitle"/>
          </p:nvPr>
        </p:nvSpPr>
        <p:spPr>
          <a:xfrm>
            <a:off x="1270000" y="624929"/>
            <a:ext cx="10464800" cy="8006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>
              <a:defRPr sz="8000"/>
            </a:pPr>
            <a:r>
              <a:rPr sz="4800"/>
              <a:t>三、活跃用户_安卓</a:t>
            </a:r>
          </a:p>
        </p:txBody>
      </p:sp>
      <p:pic>
        <p:nvPicPr>
          <p:cNvPr id="17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7480" y="4490527"/>
            <a:ext cx="11249840" cy="3598127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59"/>
          <p:cNvSpPr txBox="1"/>
          <p:nvPr/>
        </p:nvSpPr>
        <p:spPr>
          <a:xfrm>
            <a:off x="1966732" y="5371586"/>
            <a:ext cx="558540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59</a:t>
            </a:r>
          </a:p>
        </p:txBody>
      </p:sp>
      <p:sp>
        <p:nvSpPr>
          <p:cNvPr id="172" name="27"/>
          <p:cNvSpPr txBox="1"/>
          <p:nvPr/>
        </p:nvSpPr>
        <p:spPr>
          <a:xfrm>
            <a:off x="1966732" y="4990457"/>
            <a:ext cx="558540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27</a:t>
            </a:r>
          </a:p>
        </p:txBody>
      </p:sp>
      <p:sp>
        <p:nvSpPr>
          <p:cNvPr id="173" name="65"/>
          <p:cNvSpPr txBox="1"/>
          <p:nvPr/>
        </p:nvSpPr>
        <p:spPr>
          <a:xfrm>
            <a:off x="3465174" y="5371586"/>
            <a:ext cx="558540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65</a:t>
            </a:r>
          </a:p>
        </p:txBody>
      </p:sp>
      <p:sp>
        <p:nvSpPr>
          <p:cNvPr id="174" name="21"/>
          <p:cNvSpPr txBox="1"/>
          <p:nvPr/>
        </p:nvSpPr>
        <p:spPr>
          <a:xfrm>
            <a:off x="3465174" y="4990457"/>
            <a:ext cx="558540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75" name="66"/>
          <p:cNvSpPr txBox="1"/>
          <p:nvPr/>
        </p:nvSpPr>
        <p:spPr>
          <a:xfrm>
            <a:off x="4963615" y="5371586"/>
            <a:ext cx="558540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66</a:t>
            </a:r>
          </a:p>
        </p:txBody>
      </p:sp>
      <p:sp>
        <p:nvSpPr>
          <p:cNvPr id="176" name="70"/>
          <p:cNvSpPr txBox="1"/>
          <p:nvPr/>
        </p:nvSpPr>
        <p:spPr>
          <a:xfrm>
            <a:off x="6462057" y="5371586"/>
            <a:ext cx="558539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70</a:t>
            </a:r>
          </a:p>
        </p:txBody>
      </p:sp>
      <p:sp>
        <p:nvSpPr>
          <p:cNvPr id="177" name="81"/>
          <p:cNvSpPr txBox="1"/>
          <p:nvPr/>
        </p:nvSpPr>
        <p:spPr>
          <a:xfrm>
            <a:off x="7960499" y="5371586"/>
            <a:ext cx="558540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81</a:t>
            </a:r>
          </a:p>
        </p:txBody>
      </p:sp>
      <p:sp>
        <p:nvSpPr>
          <p:cNvPr id="178" name="93"/>
          <p:cNvSpPr txBox="1"/>
          <p:nvPr/>
        </p:nvSpPr>
        <p:spPr>
          <a:xfrm>
            <a:off x="9458941" y="5371586"/>
            <a:ext cx="558539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93</a:t>
            </a:r>
          </a:p>
        </p:txBody>
      </p:sp>
      <p:sp>
        <p:nvSpPr>
          <p:cNvPr id="179" name="22"/>
          <p:cNvSpPr txBox="1"/>
          <p:nvPr/>
        </p:nvSpPr>
        <p:spPr>
          <a:xfrm>
            <a:off x="4963616" y="4990457"/>
            <a:ext cx="558540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80" name="49"/>
          <p:cNvSpPr txBox="1"/>
          <p:nvPr/>
        </p:nvSpPr>
        <p:spPr>
          <a:xfrm>
            <a:off x="6462057" y="4838057"/>
            <a:ext cx="558540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49</a:t>
            </a:r>
          </a:p>
        </p:txBody>
      </p:sp>
      <p:sp>
        <p:nvSpPr>
          <p:cNvPr id="181" name="54"/>
          <p:cNvSpPr txBox="1"/>
          <p:nvPr/>
        </p:nvSpPr>
        <p:spPr>
          <a:xfrm>
            <a:off x="7960499" y="4737112"/>
            <a:ext cx="558540" cy="259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54</a:t>
            </a:r>
          </a:p>
        </p:txBody>
      </p:sp>
      <p:sp>
        <p:nvSpPr>
          <p:cNvPr id="182" name="95"/>
          <p:cNvSpPr txBox="1"/>
          <p:nvPr/>
        </p:nvSpPr>
        <p:spPr>
          <a:xfrm>
            <a:off x="9458941" y="4564733"/>
            <a:ext cx="558539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95</a:t>
            </a:r>
          </a:p>
        </p:txBody>
      </p:sp>
      <p:sp>
        <p:nvSpPr>
          <p:cNvPr id="183" name="102"/>
          <p:cNvSpPr txBox="1"/>
          <p:nvPr/>
        </p:nvSpPr>
        <p:spPr>
          <a:xfrm>
            <a:off x="10957382" y="4437942"/>
            <a:ext cx="558540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102</a:t>
            </a:r>
          </a:p>
        </p:txBody>
      </p:sp>
      <p:sp>
        <p:nvSpPr>
          <p:cNvPr id="184" name="112"/>
          <p:cNvSpPr txBox="1"/>
          <p:nvPr/>
        </p:nvSpPr>
        <p:spPr>
          <a:xfrm>
            <a:off x="10957382" y="5371586"/>
            <a:ext cx="558540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112</a:t>
            </a:r>
          </a:p>
        </p:txBody>
      </p:sp>
      <p:sp>
        <p:nvSpPr>
          <p:cNvPr id="185" name="1、新增活跃用户占比：40%"/>
          <p:cNvSpPr txBox="1"/>
          <p:nvPr/>
        </p:nvSpPr>
        <p:spPr>
          <a:xfrm>
            <a:off x="1818236" y="2158869"/>
            <a:ext cx="5800497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1、新增活跃用户占比：40%</a:t>
            </a:r>
          </a:p>
        </p:txBody>
      </p:sp>
      <p:sp>
        <p:nvSpPr>
          <p:cNvPr id="186" name="2、安卓端新增用户量增长活跃度高于老用户"/>
          <p:cNvSpPr txBox="1"/>
          <p:nvPr/>
        </p:nvSpPr>
        <p:spPr>
          <a:xfrm>
            <a:off x="1852775" y="2811032"/>
            <a:ext cx="9054389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2、安卓端新增用户量增长活跃度高于老用户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四、流失用户_苹果"/>
          <p:cNvSpPr txBox="1"/>
          <p:nvPr>
            <p:ph type="ctrTitle"/>
          </p:nvPr>
        </p:nvSpPr>
        <p:spPr>
          <a:xfrm>
            <a:off x="1270000" y="624929"/>
            <a:ext cx="10464800" cy="800646"/>
          </a:xfrm>
          <a:prstGeom prst="rect">
            <a:avLst/>
          </a:prstGeom>
        </p:spPr>
        <p:txBody>
          <a:bodyPr/>
          <a:lstStyle/>
          <a:p>
            <a:pPr algn="l">
              <a:defRPr sz="48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四、流失用户_</a:t>
            </a:r>
            <a:r>
              <a:rPr sz="3600"/>
              <a:t>苹果</a:t>
            </a:r>
          </a:p>
        </p:txBody>
      </p:sp>
      <p:sp>
        <p:nvSpPr>
          <p:cNvPr id="189" name="（超过七天未登录的用户）"/>
          <p:cNvSpPr txBox="1"/>
          <p:nvPr/>
        </p:nvSpPr>
        <p:spPr>
          <a:xfrm>
            <a:off x="6115049" y="959973"/>
            <a:ext cx="3771901" cy="40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（超过七天未登录的用户）</a:t>
            </a:r>
          </a:p>
        </p:txBody>
      </p:sp>
      <p:graphicFrame>
        <p:nvGraphicFramePr>
          <p:cNvPr id="190" name="二维折线图"/>
          <p:cNvGraphicFramePr/>
          <p:nvPr/>
        </p:nvGraphicFramePr>
        <p:xfrm>
          <a:off x="628993" y="3721100"/>
          <a:ext cx="11746814" cy="523728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91" name="1、过去7天平均每天流失用户数：31"/>
          <p:cNvSpPr txBox="1"/>
          <p:nvPr/>
        </p:nvSpPr>
        <p:spPr>
          <a:xfrm>
            <a:off x="1874672" y="1918207"/>
            <a:ext cx="7528256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1、过去7天平均每天流失用户数：31</a:t>
            </a:r>
          </a:p>
        </p:txBody>
      </p:sp>
      <p:sp>
        <p:nvSpPr>
          <p:cNvPr id="192" name="2、周四周五出现负增长"/>
          <p:cNvSpPr txBox="1"/>
          <p:nvPr/>
        </p:nvSpPr>
        <p:spPr>
          <a:xfrm>
            <a:off x="1873605" y="2578607"/>
            <a:ext cx="4939590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2、周四周五出现负增长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四、流失用户_安卓"/>
          <p:cNvSpPr txBox="1"/>
          <p:nvPr>
            <p:ph type="ctrTitle"/>
          </p:nvPr>
        </p:nvSpPr>
        <p:spPr>
          <a:xfrm>
            <a:off x="1270000" y="624929"/>
            <a:ext cx="10464800" cy="8006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四、流失用户_安卓</a:t>
            </a:r>
          </a:p>
        </p:txBody>
      </p:sp>
      <p:sp>
        <p:nvSpPr>
          <p:cNvPr id="195" name="（超过七天未登录的用户）"/>
          <p:cNvSpPr txBox="1"/>
          <p:nvPr/>
        </p:nvSpPr>
        <p:spPr>
          <a:xfrm>
            <a:off x="6394449" y="985373"/>
            <a:ext cx="3771901" cy="40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（超过七天未登录的用户）</a:t>
            </a:r>
          </a:p>
        </p:txBody>
      </p:sp>
      <p:graphicFrame>
        <p:nvGraphicFramePr>
          <p:cNvPr id="196" name="二维折线图"/>
          <p:cNvGraphicFramePr/>
          <p:nvPr/>
        </p:nvGraphicFramePr>
        <p:xfrm>
          <a:off x="671360" y="3676079"/>
          <a:ext cx="11662080" cy="523728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97" name="1、过去7天平均每天流失用户数：27"/>
          <p:cNvSpPr txBox="1"/>
          <p:nvPr/>
        </p:nvSpPr>
        <p:spPr>
          <a:xfrm>
            <a:off x="1849272" y="2032507"/>
            <a:ext cx="7528256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1、过去7天平均每天流失用户数：27</a:t>
            </a:r>
          </a:p>
        </p:txBody>
      </p:sp>
      <p:sp>
        <p:nvSpPr>
          <p:cNvPr id="198" name="2、周儿周三出现负增长"/>
          <p:cNvSpPr txBox="1"/>
          <p:nvPr/>
        </p:nvSpPr>
        <p:spPr>
          <a:xfrm>
            <a:off x="1848205" y="2604007"/>
            <a:ext cx="4939590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2、周儿周三出现负增长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五、使用时长"/>
          <p:cNvSpPr txBox="1"/>
          <p:nvPr>
            <p:ph type="ctrTitle"/>
          </p:nvPr>
        </p:nvSpPr>
        <p:spPr>
          <a:xfrm>
            <a:off x="1270000" y="624929"/>
            <a:ext cx="10464800" cy="800646"/>
          </a:xfrm>
          <a:prstGeom prst="rect">
            <a:avLst/>
          </a:prstGeom>
        </p:spPr>
        <p:txBody>
          <a:bodyPr/>
          <a:lstStyle>
            <a:lvl1pPr algn="l" defTabSz="391414">
              <a:defRPr sz="536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五、使用时长</a:t>
            </a:r>
          </a:p>
        </p:txBody>
      </p:sp>
      <p:grpSp>
        <p:nvGrpSpPr>
          <p:cNvPr id="217" name="成组"/>
          <p:cNvGrpSpPr/>
          <p:nvPr/>
        </p:nvGrpSpPr>
        <p:grpSpPr>
          <a:xfrm>
            <a:off x="1270000" y="4077044"/>
            <a:ext cx="10464801" cy="3834713"/>
            <a:chOff x="0" y="0"/>
            <a:chExt cx="10464800" cy="3834711"/>
          </a:xfrm>
        </p:grpSpPr>
        <p:sp>
          <p:nvSpPr>
            <p:cNvPr id="201" name="矩形"/>
            <p:cNvSpPr/>
            <p:nvPr/>
          </p:nvSpPr>
          <p:spPr>
            <a:xfrm>
              <a:off x="6349" y="0"/>
              <a:ext cx="10452101" cy="37867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solidFill>
                    <a:srgbClr val="000000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02" name="过去7天…"/>
            <p:cNvSpPr txBox="1"/>
            <p:nvPr/>
          </p:nvSpPr>
          <p:spPr>
            <a:xfrm>
              <a:off x="4330700" y="335863"/>
              <a:ext cx="2552701" cy="727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Heiti SC Light"/>
                  <a:ea typeface="Heiti SC Light"/>
                  <a:cs typeface="Heiti SC Light"/>
                  <a:sym typeface="Heiti SC Light"/>
                </a:defRPr>
              </a:pPr>
              <a:r>
                <a:t>过去7天</a:t>
              </a:r>
            </a:p>
            <a:p>
              <a:pPr>
                <a:defRPr sz="2400">
                  <a:solidFill>
                    <a:srgbClr val="000000"/>
                  </a:solidFill>
                  <a:latin typeface="Heiti SC Light"/>
                  <a:ea typeface="Heiti SC Light"/>
                  <a:cs typeface="Heiti SC Light"/>
                  <a:sym typeface="Heiti SC Light"/>
                </a:defRPr>
              </a:pPr>
              <a:r>
                <a:t>用户平均使用时长</a:t>
              </a:r>
            </a:p>
          </p:txBody>
        </p:sp>
        <p:sp>
          <p:nvSpPr>
            <p:cNvPr id="203" name="过去7天…"/>
            <p:cNvSpPr txBox="1"/>
            <p:nvPr/>
          </p:nvSpPr>
          <p:spPr>
            <a:xfrm>
              <a:off x="7835900" y="335863"/>
              <a:ext cx="2626767" cy="727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Heiti SC Light"/>
                  <a:ea typeface="Heiti SC Light"/>
                  <a:cs typeface="Heiti SC Light"/>
                  <a:sym typeface="Heiti SC Light"/>
                </a:defRPr>
              </a:pPr>
              <a:r>
                <a:t>过去7天</a:t>
              </a:r>
            </a:p>
            <a:p>
              <a:pPr>
                <a:defRPr sz="2400">
                  <a:solidFill>
                    <a:srgbClr val="000000"/>
                  </a:solidFill>
                  <a:latin typeface="Heiti SC Light"/>
                  <a:ea typeface="Heiti SC Light"/>
                  <a:cs typeface="Heiti SC Light"/>
                  <a:sym typeface="Heiti SC Light"/>
                </a:defRPr>
              </a:pPr>
              <a:r>
                <a:t>平均单次使用时长</a:t>
              </a:r>
            </a:p>
          </p:txBody>
        </p:sp>
        <p:sp>
          <p:nvSpPr>
            <p:cNvPr id="204" name="苹果"/>
            <p:cNvSpPr txBox="1"/>
            <p:nvPr/>
          </p:nvSpPr>
          <p:spPr>
            <a:xfrm>
              <a:off x="266699" y="1688413"/>
              <a:ext cx="723901" cy="409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pPr defTabSz="914400"/>
              <a:r>
                <a:t>苹果</a:t>
              </a:r>
            </a:p>
          </p:txBody>
        </p:sp>
        <p:sp>
          <p:nvSpPr>
            <p:cNvPr id="205" name="安卓"/>
            <p:cNvSpPr txBox="1"/>
            <p:nvPr/>
          </p:nvSpPr>
          <p:spPr>
            <a:xfrm>
              <a:off x="266699" y="3123513"/>
              <a:ext cx="723901" cy="409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pPr defTabSz="914400"/>
              <a:r>
                <a:t>安卓</a:t>
              </a:r>
            </a:p>
          </p:txBody>
        </p:sp>
        <p:sp>
          <p:nvSpPr>
            <p:cNvPr id="206" name="过去7天…"/>
            <p:cNvSpPr txBox="1"/>
            <p:nvPr/>
          </p:nvSpPr>
          <p:spPr>
            <a:xfrm>
              <a:off x="1625599" y="361263"/>
              <a:ext cx="1333501" cy="727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Heiti SC Light"/>
                  <a:ea typeface="Heiti SC Light"/>
                  <a:cs typeface="Heiti SC Light"/>
                  <a:sym typeface="Heiti SC Light"/>
                </a:defRPr>
              </a:pPr>
              <a:r>
                <a:t>过去7天</a:t>
              </a:r>
            </a:p>
            <a:p>
              <a:pPr>
                <a:defRPr sz="2400">
                  <a:solidFill>
                    <a:srgbClr val="000000"/>
                  </a:solidFill>
                  <a:latin typeface="Heiti SC Light"/>
                  <a:ea typeface="Heiti SC Light"/>
                  <a:cs typeface="Heiti SC Light"/>
                  <a:sym typeface="Heiti SC Light"/>
                </a:defRPr>
              </a:pPr>
              <a:r>
                <a:t>活跃用户</a:t>
              </a:r>
            </a:p>
          </p:txBody>
        </p:sp>
        <p:sp>
          <p:nvSpPr>
            <p:cNvPr id="207" name="592"/>
            <p:cNvSpPr txBox="1"/>
            <p:nvPr/>
          </p:nvSpPr>
          <p:spPr>
            <a:xfrm>
              <a:off x="1855266" y="1639899"/>
              <a:ext cx="874167" cy="557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pPr/>
              <a:r>
                <a:t>592</a:t>
              </a:r>
            </a:p>
          </p:txBody>
        </p:sp>
        <p:sp>
          <p:nvSpPr>
            <p:cNvPr id="208" name="522"/>
            <p:cNvSpPr txBox="1"/>
            <p:nvPr/>
          </p:nvSpPr>
          <p:spPr>
            <a:xfrm>
              <a:off x="1855266" y="3074999"/>
              <a:ext cx="874167" cy="557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pPr/>
              <a:r>
                <a:t>522</a:t>
              </a:r>
            </a:p>
          </p:txBody>
        </p:sp>
        <p:sp>
          <p:nvSpPr>
            <p:cNvPr id="209" name="23分11秒"/>
            <p:cNvSpPr txBox="1"/>
            <p:nvPr/>
          </p:nvSpPr>
          <p:spPr>
            <a:xfrm>
              <a:off x="4586122" y="1614499"/>
              <a:ext cx="2041856" cy="557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pPr/>
              <a:r>
                <a:t>23分11秒</a:t>
              </a:r>
            </a:p>
          </p:txBody>
        </p:sp>
        <p:sp>
          <p:nvSpPr>
            <p:cNvPr id="210" name="6分24秒"/>
            <p:cNvSpPr txBox="1"/>
            <p:nvPr/>
          </p:nvSpPr>
          <p:spPr>
            <a:xfrm>
              <a:off x="8255000" y="1614499"/>
              <a:ext cx="1788567" cy="557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pPr/>
              <a:r>
                <a:t>6分24秒</a:t>
              </a:r>
            </a:p>
          </p:txBody>
        </p:sp>
        <p:sp>
          <p:nvSpPr>
            <p:cNvPr id="211" name="18分41秒"/>
            <p:cNvSpPr txBox="1"/>
            <p:nvPr/>
          </p:nvSpPr>
          <p:spPr>
            <a:xfrm>
              <a:off x="4586122" y="3049599"/>
              <a:ext cx="2041856" cy="557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pPr/>
              <a:r>
                <a:t>18分41秒</a:t>
              </a:r>
            </a:p>
          </p:txBody>
        </p:sp>
        <p:sp>
          <p:nvSpPr>
            <p:cNvPr id="212" name="7分19秒"/>
            <p:cNvSpPr txBox="1"/>
            <p:nvPr/>
          </p:nvSpPr>
          <p:spPr>
            <a:xfrm>
              <a:off x="8255000" y="3049599"/>
              <a:ext cx="1788567" cy="557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pPr/>
              <a:r>
                <a:t>7分19秒</a:t>
              </a:r>
            </a:p>
          </p:txBody>
        </p:sp>
        <p:sp>
          <p:nvSpPr>
            <p:cNvPr id="213" name="线条"/>
            <p:cNvSpPr/>
            <p:nvPr/>
          </p:nvSpPr>
          <p:spPr>
            <a:xfrm>
              <a:off x="0" y="1257883"/>
              <a:ext cx="104648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14" name="线条"/>
            <p:cNvSpPr/>
            <p:nvPr/>
          </p:nvSpPr>
          <p:spPr>
            <a:xfrm>
              <a:off x="0" y="2554299"/>
              <a:ext cx="104648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15" name="线条"/>
            <p:cNvSpPr/>
            <p:nvPr/>
          </p:nvSpPr>
          <p:spPr>
            <a:xfrm flipV="1">
              <a:off x="3979763" y="1273886"/>
              <a:ext cx="1" cy="2560826"/>
            </a:xfrm>
            <a:prstGeom prst="line">
              <a:avLst/>
            </a:prstGeom>
            <a:noFill/>
            <a:ln w="25400" cap="flat">
              <a:solidFill>
                <a:srgbClr val="6C6A7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16" name="线条"/>
            <p:cNvSpPr/>
            <p:nvPr/>
          </p:nvSpPr>
          <p:spPr>
            <a:xfrm flipV="1">
              <a:off x="7441488" y="1273886"/>
              <a:ext cx="1" cy="2560826"/>
            </a:xfrm>
            <a:prstGeom prst="line">
              <a:avLst/>
            </a:prstGeom>
            <a:noFill/>
            <a:ln w="25400" cap="flat">
              <a:solidFill>
                <a:srgbClr val="6C6A7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18" name="1、苹果端上周单词使用时长较前一周增加了1分30秒"/>
          <p:cNvSpPr txBox="1"/>
          <p:nvPr/>
        </p:nvSpPr>
        <p:spPr>
          <a:xfrm>
            <a:off x="1938172" y="2032507"/>
            <a:ext cx="10728656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1、苹果端上周单词使用时长较前一周增加了1分30秒</a:t>
            </a:r>
          </a:p>
        </p:txBody>
      </p:sp>
      <p:sp>
        <p:nvSpPr>
          <p:cNvPr id="219" name="2、安卓端上周单词使用时长较前一周增加了2分钟"/>
          <p:cNvSpPr txBox="1"/>
          <p:nvPr/>
        </p:nvSpPr>
        <p:spPr>
          <a:xfrm>
            <a:off x="1975561" y="2667507"/>
            <a:ext cx="10222079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2、安卓端上周单词使用时长较前一周增加了2分钟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WX20170724-115848.png" descr="WX20170724-1158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982" y="2308850"/>
            <a:ext cx="12328836" cy="351944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5-1：过去七天单次使用时长分布对比"/>
          <p:cNvSpPr txBox="1"/>
          <p:nvPr/>
        </p:nvSpPr>
        <p:spPr>
          <a:xfrm>
            <a:off x="388366" y="826007"/>
            <a:ext cx="7630669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5-1：过去七天单次使用时长分布对比</a:t>
            </a:r>
          </a:p>
        </p:txBody>
      </p:sp>
      <p:pic>
        <p:nvPicPr>
          <p:cNvPr id="223" name="安卓端.png" descr="安卓端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982" y="6080248"/>
            <a:ext cx="12328836" cy="3477642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苹果端"/>
          <p:cNvSpPr txBox="1"/>
          <p:nvPr/>
        </p:nvSpPr>
        <p:spPr>
          <a:xfrm>
            <a:off x="5759450" y="2308850"/>
            <a:ext cx="1485901" cy="736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苹果端</a:t>
            </a:r>
          </a:p>
        </p:txBody>
      </p:sp>
      <p:sp>
        <p:nvSpPr>
          <p:cNvPr id="225" name="安卓端"/>
          <p:cNvSpPr txBox="1"/>
          <p:nvPr/>
        </p:nvSpPr>
        <p:spPr>
          <a:xfrm>
            <a:off x="5759450" y="6080248"/>
            <a:ext cx="1485901" cy="736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安卓端</a:t>
            </a:r>
          </a:p>
        </p:txBody>
      </p:sp>
      <p:sp>
        <p:nvSpPr>
          <p:cNvPr id="226" name="1、单次使用时长分布在1-10分钟比重较大"/>
          <p:cNvSpPr txBox="1"/>
          <p:nvPr/>
        </p:nvSpPr>
        <p:spPr>
          <a:xfrm>
            <a:off x="2205177" y="1567428"/>
            <a:ext cx="8594446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1、单次使用时长分布在1-10分钟比重较大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