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9"/>
  </p:normalViewPr>
  <p:slideViewPr>
    <p:cSldViewPr snapToGrid="0">
      <p:cViewPr varScale="1">
        <p:scale>
          <a:sx n="59" d="100"/>
          <a:sy n="59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新增用户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第一周（7.10-7.16）</c:v>
                </c:pt>
                <c:pt idx="1">
                  <c:v>第二周（7.17-7.23）</c:v>
                </c:pt>
                <c:pt idx="2">
                  <c:v>第三周（7.24-7.30）</c:v>
                </c:pt>
                <c:pt idx="3">
                  <c:v>第四周（7.31-8.6）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453</c:v>
                </c:pt>
                <c:pt idx="1">
                  <c:v>691</c:v>
                </c:pt>
                <c:pt idx="2">
                  <c:v>851</c:v>
                </c:pt>
                <c:pt idx="3">
                  <c:v>892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8625008"/>
        <c:axId val="363857232"/>
      </c:barChart>
      <c:catAx>
        <c:axId val="368625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pPr>
            <a:endParaRPr lang="zh-CN"/>
          </a:p>
        </c:txPr>
        <c:crossAx val="363857232"/>
        <c:crosses val="autoZero"/>
        <c:auto val="1"/>
        <c:lblAlgn val="ctr"/>
        <c:lblOffset val="100"/>
        <c:noMultiLvlLbl val="0"/>
      </c:catAx>
      <c:valAx>
        <c:axId val="363857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8625008"/>
        <c:crosses val="autoZero"/>
        <c:crossBetween val="between"/>
      </c:valAx>
      <c:spPr>
        <a:solidFill>
          <a:schemeClr val="tx1"/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苹果用户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第一周</c:v>
                </c:pt>
                <c:pt idx="1">
                  <c:v>第二周</c:v>
                </c:pt>
                <c:pt idx="2">
                  <c:v>第三周</c:v>
                </c:pt>
                <c:pt idx="3">
                  <c:v>第四周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285</c:v>
                </c:pt>
                <c:pt idx="1">
                  <c:v>321</c:v>
                </c:pt>
                <c:pt idx="2">
                  <c:v>296</c:v>
                </c:pt>
                <c:pt idx="3">
                  <c:v>329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安卓用户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accent2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第一周</c:v>
                </c:pt>
                <c:pt idx="1">
                  <c:v>第二周</c:v>
                </c:pt>
                <c:pt idx="2">
                  <c:v>第三周</c:v>
                </c:pt>
                <c:pt idx="3">
                  <c:v>第四周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168</c:v>
                </c:pt>
                <c:pt idx="1">
                  <c:v>370</c:v>
                </c:pt>
                <c:pt idx="2">
                  <c:v>555</c:v>
                </c:pt>
                <c:pt idx="3">
                  <c:v>563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63436272"/>
        <c:axId val="363436832"/>
      </c:barChart>
      <c:catAx>
        <c:axId val="36343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3436832"/>
        <c:crosses val="autoZero"/>
        <c:auto val="1"/>
        <c:lblAlgn val="ctr"/>
        <c:lblOffset val="100"/>
        <c:noMultiLvlLbl val="0"/>
      </c:catAx>
      <c:valAx>
        <c:axId val="36343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3436272"/>
        <c:crosses val="autoZero"/>
        <c:crossBetween val="between"/>
      </c:valAx>
      <c:spPr>
        <a:solidFill>
          <a:schemeClr val="tx1"/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苹果用户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第一周</c:v>
                </c:pt>
                <c:pt idx="1">
                  <c:v>第二周</c:v>
                </c:pt>
                <c:pt idx="2">
                  <c:v>第三周</c:v>
                </c:pt>
                <c:pt idx="3">
                  <c:v>第四周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5024</c:v>
                </c:pt>
                <c:pt idx="1">
                  <c:v>5473</c:v>
                </c:pt>
                <c:pt idx="2">
                  <c:v>5928</c:v>
                </c:pt>
                <c:pt idx="3">
                  <c:v>6563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安卓用户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第一周</c:v>
                </c:pt>
                <c:pt idx="1">
                  <c:v>第二周</c:v>
                </c:pt>
                <c:pt idx="2">
                  <c:v>第三周</c:v>
                </c:pt>
                <c:pt idx="3">
                  <c:v>第四周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1624</c:v>
                </c:pt>
                <c:pt idx="1">
                  <c:v>2020</c:v>
                </c:pt>
                <c:pt idx="2">
                  <c:v>2070</c:v>
                </c:pt>
                <c:pt idx="3">
                  <c:v>2558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8985680"/>
        <c:axId val="408984000"/>
      </c:barChart>
      <c:catAx>
        <c:axId val="408985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8984000"/>
        <c:crosses val="autoZero"/>
        <c:auto val="1"/>
        <c:lblAlgn val="ctr"/>
        <c:lblOffset val="100"/>
        <c:noMultiLvlLbl val="0"/>
      </c:catAx>
      <c:valAx>
        <c:axId val="408984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8985680"/>
        <c:crosses val="autoZero"/>
        <c:crossBetween val="between"/>
      </c:valAx>
      <c:spPr>
        <a:solidFill>
          <a:schemeClr val="tx1"/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苹果用户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第一周</c:v>
                </c:pt>
                <c:pt idx="1">
                  <c:v>第二周</c:v>
                </c:pt>
                <c:pt idx="2">
                  <c:v>第三周</c:v>
                </c:pt>
                <c:pt idx="3">
                  <c:v>第四周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879</c:v>
                </c:pt>
                <c:pt idx="1">
                  <c:v>1256</c:v>
                </c:pt>
                <c:pt idx="2">
                  <c:v>1423</c:v>
                </c:pt>
                <c:pt idx="3">
                  <c:v>1653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安卓用户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第一周</c:v>
                </c:pt>
                <c:pt idx="1">
                  <c:v>第二周</c:v>
                </c:pt>
                <c:pt idx="2">
                  <c:v>第三周</c:v>
                </c:pt>
                <c:pt idx="3">
                  <c:v>第四周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603</c:v>
                </c:pt>
                <c:pt idx="1">
                  <c:v>916</c:v>
                </c:pt>
                <c:pt idx="2">
                  <c:v>1163</c:v>
                </c:pt>
                <c:pt idx="3">
                  <c:v>1316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4937360"/>
        <c:axId val="394939040"/>
      </c:barChart>
      <c:catAx>
        <c:axId val="394937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4939040"/>
        <c:crosses val="autoZero"/>
        <c:auto val="1"/>
        <c:lblAlgn val="ctr"/>
        <c:lblOffset val="100"/>
        <c:noMultiLvlLbl val="0"/>
      </c:catAx>
      <c:valAx>
        <c:axId val="394939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4937360"/>
        <c:crosses val="autoZero"/>
        <c:crossBetween val="between"/>
      </c:valAx>
      <c:spPr>
        <a:solidFill>
          <a:schemeClr val="tx1"/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0.47401</cdr:x>
      <cdr:y>0.27164</cdr:y>
    </cdr:from>
    <cdr:to>
      <cdr:x>0.61394</cdr:x>
      <cdr:y>0.43407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4109604" y="1570044"/>
          <a:ext cx="1213209" cy="938865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982612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积木APP使用数据"/>
          <p:cNvSpPr txBox="1">
            <a:spLocks noGrp="1"/>
          </p:cNvSpPr>
          <p:nvPr>
            <p:ph type="ctrTitle"/>
          </p:nvPr>
        </p:nvSpPr>
        <p:spPr>
          <a:xfrm>
            <a:off x="1321515" y="1300775"/>
            <a:ext cx="10464800" cy="11303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rPr dirty="0" err="1">
                <a:latin typeface="黑体" panose="02010609060101010101" pitchFamily="49" charset="-122"/>
                <a:ea typeface="黑体" panose="02010609060101010101" pitchFamily="49" charset="-122"/>
              </a:rPr>
              <a:t>积木</a:t>
            </a:r>
            <a:r>
              <a:rPr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APP数据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0" name="本次统计时间段为2017年7月24至7月30日"/>
          <p:cNvSpPr txBox="1">
            <a:spLocks noGrp="1"/>
          </p:cNvSpPr>
          <p:nvPr>
            <p:ph type="subTitle" sz="quarter" idx="1"/>
          </p:nvPr>
        </p:nvSpPr>
        <p:spPr>
          <a:xfrm>
            <a:off x="1321515" y="2648364"/>
            <a:ext cx="10464800" cy="5833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>
              <a:defRPr>
                <a:solidFill>
                  <a:srgbClr val="D6D6D6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rPr dirty="0" err="1"/>
              <a:t>本次统计时间段为2017</a:t>
            </a:r>
            <a:r>
              <a:rPr dirty="0" err="1" smtClean="0"/>
              <a:t>年</a:t>
            </a:r>
            <a:r>
              <a:rPr lang="en-US" dirty="0" err="1"/>
              <a:t>7</a:t>
            </a:r>
            <a:r>
              <a:rPr dirty="0" err="1" smtClean="0"/>
              <a:t>月</a:t>
            </a:r>
            <a:r>
              <a:rPr lang="en-US" dirty="0" err="1" smtClean="0"/>
              <a:t>10</a:t>
            </a:r>
            <a:r>
              <a:rPr lang="zh-CN" altLang="en-US" dirty="0" smtClean="0"/>
              <a:t>日</a:t>
            </a:r>
            <a:r>
              <a:rPr dirty="0" smtClean="0"/>
              <a:t>至</a:t>
            </a:r>
            <a:r>
              <a:rPr lang="en-US" altLang="zh-CN" dirty="0"/>
              <a:t>8</a:t>
            </a:r>
            <a:r>
              <a:rPr dirty="0" smtClean="0"/>
              <a:t>月</a:t>
            </a:r>
            <a:r>
              <a:rPr lang="en-US" altLang="zh-CN" dirty="0" smtClean="0"/>
              <a:t>6</a:t>
            </a:r>
            <a:r>
              <a:rPr dirty="0" smtClean="0"/>
              <a:t>日</a:t>
            </a:r>
            <a:endParaRPr dirty="0"/>
          </a:p>
        </p:txBody>
      </p:sp>
      <p:sp>
        <p:nvSpPr>
          <p:cNvPr id="9" name="2、7月17至7月23日新用户增长了40%，较前一周增长了21个百分点"/>
          <p:cNvSpPr txBox="1"/>
          <p:nvPr/>
        </p:nvSpPr>
        <p:spPr>
          <a:xfrm>
            <a:off x="3281437" y="5784545"/>
            <a:ext cx="751597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algn="l"/>
            <a:r>
              <a:rPr lang="zh-CN" altLang="en-US" dirty="0" smtClean="0"/>
              <a:t>用户总数：</a:t>
            </a:r>
            <a:r>
              <a:rPr lang="en-US" altLang="zh-CN" sz="4400" b="1" dirty="0" smtClean="0">
                <a:solidFill>
                  <a:srgbClr val="FFFF00"/>
                </a:solidFill>
              </a:rPr>
              <a:t>4161</a:t>
            </a:r>
            <a:r>
              <a:rPr lang="en-US" altLang="zh-CN" dirty="0" smtClean="0"/>
              <a:t>=  1857   </a:t>
            </a:r>
            <a:r>
              <a:rPr lang="en-US" altLang="zh-CN" dirty="0" smtClean="0"/>
              <a:t>+  </a:t>
            </a:r>
            <a:r>
              <a:rPr lang="en-US" altLang="zh-CN" dirty="0" smtClean="0"/>
              <a:t>2304</a:t>
            </a:r>
            <a:endParaRPr lang="en-US" altLang="zh-CN" sz="4400" b="1" dirty="0"/>
          </a:p>
        </p:txBody>
      </p:sp>
      <p:sp>
        <p:nvSpPr>
          <p:cNvPr id="10" name="本次统计时间段为2017年7月24至7月30日"/>
          <p:cNvSpPr txBox="1">
            <a:spLocks/>
          </p:cNvSpPr>
          <p:nvPr/>
        </p:nvSpPr>
        <p:spPr>
          <a:xfrm>
            <a:off x="7392471" y="5621220"/>
            <a:ext cx="3840933" cy="326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 fontScale="70000" lnSpcReduction="2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D6D6D6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hangingPunct="1"/>
            <a:r>
              <a:rPr lang="zh-CN" alt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（</a:t>
            </a:r>
            <a:r>
              <a:rPr lang="en-US" altLang="zh-CN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iOS</a:t>
            </a:r>
            <a:r>
              <a:rPr lang="zh-CN" alt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）           （</a:t>
            </a:r>
            <a:r>
              <a:rPr lang="en-US" altLang="zh-CN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Android</a:t>
            </a:r>
            <a:r>
              <a:rPr lang="zh-CN" alt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）</a:t>
            </a:r>
            <a:endParaRPr lang="zh-CN" altLang="en-US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二、新增用户"/>
          <p:cNvSpPr txBox="1">
            <a:spLocks/>
          </p:cNvSpPr>
          <p:nvPr/>
        </p:nvSpPr>
        <p:spPr>
          <a:xfrm>
            <a:off x="1270000" y="624929"/>
            <a:ext cx="10464800" cy="80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dirty="0" smtClean="0"/>
              <a:t>每周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新增用户数</a:t>
            </a:r>
            <a:endParaRPr lang="zh-CN" altLang="en-US" dirty="0"/>
          </a:p>
        </p:txBody>
      </p:sp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1742516888"/>
              </p:ext>
            </p:extLst>
          </p:nvPr>
        </p:nvGraphicFramePr>
        <p:xfrm>
          <a:off x="2392796" y="1765935"/>
          <a:ext cx="8669867" cy="5779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本次统计时间段为2017年7月24至7月30日"/>
          <p:cNvSpPr txBox="1">
            <a:spLocks/>
          </p:cNvSpPr>
          <p:nvPr/>
        </p:nvSpPr>
        <p:spPr>
          <a:xfrm>
            <a:off x="2351825" y="8062978"/>
            <a:ext cx="10464800" cy="58335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D6D6D6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hangingPunct="1">
              <a:buNone/>
            </a:pPr>
            <a:r>
              <a:rPr lang="zh-CN" altLang="en-US" dirty="0" smtClean="0"/>
              <a:t>增幅：</a:t>
            </a:r>
            <a:r>
              <a:rPr lang="en-US" altLang="zh-CN" dirty="0" smtClean="0"/>
              <a:t>52.5%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23%</a:t>
            </a:r>
            <a:r>
              <a:rPr lang="zh-CN" altLang="en-US" dirty="0" smtClean="0"/>
              <a:t>，</a:t>
            </a:r>
            <a:r>
              <a:rPr lang="en-US" altLang="zh-CN" dirty="0"/>
              <a:t>4%</a:t>
            </a:r>
            <a:endParaRPr lang="zh-CN" altLang="en-US" dirty="0"/>
          </a:p>
        </p:txBody>
      </p:sp>
      <p:sp>
        <p:nvSpPr>
          <p:cNvPr id="20" name="本次统计时间段为2017年7月24至7月30日"/>
          <p:cNvSpPr txBox="1">
            <a:spLocks/>
          </p:cNvSpPr>
          <p:nvPr/>
        </p:nvSpPr>
        <p:spPr>
          <a:xfrm>
            <a:off x="4368799" y="4743357"/>
            <a:ext cx="1130479" cy="491302"/>
          </a:xfrm>
          <a:prstGeom prst="rect">
            <a:avLst/>
          </a:prstGeom>
        </p:spPr>
        <p:txBody>
          <a:bodyPr>
            <a:no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D6D6D6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hangingPunct="1">
              <a:buNone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</a:rPr>
              <a:t>52.5%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03548" y="2851114"/>
            <a:ext cx="671979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1"/>
            <a:r>
              <a:rPr lang="en-US" altLang="zh-CN" dirty="0"/>
              <a:t>4%</a:t>
            </a:r>
            <a:endParaRPr lang="zh-CN" altLang="en-US" dirty="0"/>
          </a:p>
        </p:txBody>
      </p:sp>
      <p:sp>
        <p:nvSpPr>
          <p:cNvPr id="27" name="右箭头 26"/>
          <p:cNvSpPr/>
          <p:nvPr/>
        </p:nvSpPr>
        <p:spPr>
          <a:xfrm rot="19883258">
            <a:off x="4592749" y="5258857"/>
            <a:ext cx="682580" cy="437882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右箭头 27"/>
          <p:cNvSpPr/>
          <p:nvPr/>
        </p:nvSpPr>
        <p:spPr>
          <a:xfrm rot="19883258">
            <a:off x="6660798" y="4169694"/>
            <a:ext cx="682580" cy="437882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右箭头 28"/>
          <p:cNvSpPr/>
          <p:nvPr/>
        </p:nvSpPr>
        <p:spPr>
          <a:xfrm rot="19883258">
            <a:off x="8698247" y="3457490"/>
            <a:ext cx="682580" cy="437882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0" name="本次统计时间段为2017年7月24至7月30日"/>
          <p:cNvSpPr txBox="1">
            <a:spLocks/>
          </p:cNvSpPr>
          <p:nvPr/>
        </p:nvSpPr>
        <p:spPr>
          <a:xfrm>
            <a:off x="6597629" y="3565939"/>
            <a:ext cx="758424" cy="491302"/>
          </a:xfrm>
          <a:prstGeom prst="rect">
            <a:avLst/>
          </a:prstGeom>
        </p:spPr>
        <p:txBody>
          <a:bodyPr>
            <a:no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D6D6D6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hangingPunct="1">
              <a:buNone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</a:rPr>
              <a:t>23%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本次统计时间段为2017年7月24至7月30日"/>
          <p:cNvSpPr txBox="1">
            <a:spLocks/>
          </p:cNvSpPr>
          <p:nvPr/>
        </p:nvSpPr>
        <p:spPr>
          <a:xfrm>
            <a:off x="8635078" y="2780373"/>
            <a:ext cx="758424" cy="491302"/>
          </a:xfrm>
          <a:prstGeom prst="rect">
            <a:avLst/>
          </a:prstGeom>
        </p:spPr>
        <p:txBody>
          <a:bodyPr>
            <a:no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D6D6D6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hangingPunct="1">
              <a:buNone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</a:rPr>
              <a:t>%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223870552"/>
              </p:ext>
            </p:extLst>
          </p:nvPr>
        </p:nvGraphicFramePr>
        <p:xfrm>
          <a:off x="2457191" y="2244421"/>
          <a:ext cx="8669867" cy="5779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二、新增用户"/>
          <p:cNvSpPr txBox="1">
            <a:spLocks/>
          </p:cNvSpPr>
          <p:nvPr/>
        </p:nvSpPr>
        <p:spPr>
          <a:xfrm>
            <a:off x="1270000" y="624929"/>
            <a:ext cx="10464800" cy="80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dirty="0" smtClean="0"/>
              <a:t>每周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端新增用户对比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43366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755520863"/>
              </p:ext>
            </p:extLst>
          </p:nvPr>
        </p:nvGraphicFramePr>
        <p:xfrm>
          <a:off x="2457191" y="2244421"/>
          <a:ext cx="8669867" cy="5779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二、新增用户"/>
          <p:cNvSpPr txBox="1">
            <a:spLocks/>
          </p:cNvSpPr>
          <p:nvPr/>
        </p:nvSpPr>
        <p:spPr>
          <a:xfrm>
            <a:off x="1270000" y="624929"/>
            <a:ext cx="10464800" cy="80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dirty="0" smtClean="0"/>
              <a:t>每周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启动次数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196819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598718401"/>
              </p:ext>
            </p:extLst>
          </p:nvPr>
        </p:nvGraphicFramePr>
        <p:xfrm>
          <a:off x="2457192" y="2231542"/>
          <a:ext cx="8669867" cy="5779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二、新增用户"/>
          <p:cNvSpPr txBox="1">
            <a:spLocks/>
          </p:cNvSpPr>
          <p:nvPr/>
        </p:nvSpPr>
        <p:spPr>
          <a:xfrm>
            <a:off x="1270000" y="624929"/>
            <a:ext cx="10464800" cy="80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dirty="0" smtClean="0"/>
              <a:t>每周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活跃用户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210258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二、新增用户"/>
          <p:cNvSpPr txBox="1">
            <a:spLocks/>
          </p:cNvSpPr>
          <p:nvPr/>
        </p:nvSpPr>
        <p:spPr>
          <a:xfrm>
            <a:off x="1012422" y="561718"/>
            <a:ext cx="10464800" cy="80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dirty="0" smtClean="0"/>
              <a:t>地域分布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403583" y="2420736"/>
            <a:ext cx="12601217" cy="4882032"/>
            <a:chOff x="403583" y="3129074"/>
            <a:chExt cx="12601217" cy="488203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3583" y="3129074"/>
              <a:ext cx="12249150" cy="4882032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1387212" y="3297257"/>
              <a:ext cx="1617588" cy="34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spc="0" normalizeH="0" baseline="0" dirty="0" smtClean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Helvetica Light"/>
                </a:rPr>
                <a:t>14.5%</a:t>
              </a:r>
              <a:endPara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黑体" panose="02010609060101010101" pitchFamily="49" charset="-122"/>
                <a:ea typeface="黑体" panose="02010609060101010101" pitchFamily="49" charset="-122"/>
                <a:sym typeface="Helvetica Ligh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417599" y="3607433"/>
              <a:ext cx="1915978" cy="34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spc="0" normalizeH="0" baseline="0" dirty="0" smtClean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Helvetica Light"/>
                </a:rPr>
                <a:t>10.54%</a:t>
              </a:r>
              <a:endPara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黑体" panose="02010609060101010101" pitchFamily="49" charset="-122"/>
                <a:ea typeface="黑体" panose="02010609060101010101" pitchFamily="49" charset="-122"/>
                <a:sym typeface="Helvetica Ligh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608805" y="3942722"/>
              <a:ext cx="1617588" cy="34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spc="0" normalizeH="0" baseline="0" dirty="0" smtClean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Helvetica Light"/>
                </a:rPr>
                <a:t>9.26%</a:t>
              </a:r>
              <a:endPara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黑体" panose="02010609060101010101" pitchFamily="49" charset="-122"/>
                <a:ea typeface="黑体" panose="02010609060101010101" pitchFamily="49" charset="-122"/>
                <a:sym typeface="Helvetica Light"/>
              </a:endParaRPr>
            </a:p>
          </p:txBody>
        </p:sp>
      </p:grpSp>
      <p:sp>
        <p:nvSpPr>
          <p:cNvPr id="10" name="本次统计时间段为2017年7月24至7月30日"/>
          <p:cNvSpPr txBox="1">
            <a:spLocks/>
          </p:cNvSpPr>
          <p:nvPr/>
        </p:nvSpPr>
        <p:spPr>
          <a:xfrm>
            <a:off x="6597629" y="3565939"/>
            <a:ext cx="758424" cy="491302"/>
          </a:xfrm>
          <a:prstGeom prst="rect">
            <a:avLst/>
          </a:prstGeom>
        </p:spPr>
        <p:txBody>
          <a:bodyPr>
            <a:no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D6D6D6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hangingPunct="1">
              <a:buNone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</a:rPr>
              <a:t>23%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71508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二、新增用户"/>
          <p:cNvSpPr txBox="1">
            <a:spLocks/>
          </p:cNvSpPr>
          <p:nvPr/>
        </p:nvSpPr>
        <p:spPr>
          <a:xfrm>
            <a:off x="1012422" y="561718"/>
            <a:ext cx="10464800" cy="80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dirty="0" smtClean="0"/>
              <a:t>地域分布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403583" y="2420736"/>
            <a:ext cx="12601217" cy="4882032"/>
            <a:chOff x="403583" y="3129074"/>
            <a:chExt cx="12601217" cy="488203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3583" y="3129074"/>
              <a:ext cx="12249150" cy="4882032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1387212" y="3297257"/>
              <a:ext cx="1617588" cy="34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spc="0" normalizeH="0" baseline="0" dirty="0" smtClean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Helvetica Light"/>
                </a:rPr>
                <a:t>14.5%</a:t>
              </a:r>
              <a:endPara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黑体" panose="02010609060101010101" pitchFamily="49" charset="-122"/>
                <a:ea typeface="黑体" panose="02010609060101010101" pitchFamily="49" charset="-122"/>
                <a:sym typeface="Helvetica Ligh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417599" y="3607433"/>
              <a:ext cx="1915978" cy="34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spc="0" normalizeH="0" baseline="0" dirty="0" smtClean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Helvetica Light"/>
                </a:rPr>
                <a:t>10.54%</a:t>
              </a:r>
              <a:endPara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黑体" panose="02010609060101010101" pitchFamily="49" charset="-122"/>
                <a:ea typeface="黑体" panose="02010609060101010101" pitchFamily="49" charset="-122"/>
                <a:sym typeface="Helvetica Ligh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608805" y="3942722"/>
              <a:ext cx="1617588" cy="34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spc="0" normalizeH="0" baseline="0" dirty="0" smtClean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FillTx/>
                  <a:latin typeface="黑体" panose="02010609060101010101" pitchFamily="49" charset="-122"/>
                  <a:ea typeface="黑体" panose="02010609060101010101" pitchFamily="49" charset="-122"/>
                  <a:sym typeface="Helvetica Light"/>
                </a:rPr>
                <a:t>9.26%</a:t>
              </a:r>
              <a:endPara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黑体" panose="02010609060101010101" pitchFamily="49" charset="-122"/>
                <a:ea typeface="黑体" panose="02010609060101010101" pitchFamily="49" charset="-122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757249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97</Words>
  <Application>Microsoft Office PowerPoint</Application>
  <PresentationFormat>自定义</PresentationFormat>
  <Paragraphs>23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Heiti SC Light</vt:lpstr>
      <vt:lpstr>Helvetica Light</vt:lpstr>
      <vt:lpstr>Helvetica Neue</vt:lpstr>
      <vt:lpstr>黑体</vt:lpstr>
      <vt:lpstr>Helvetica</vt:lpstr>
      <vt:lpstr>Gradient</vt:lpstr>
      <vt:lpstr>积木APP数据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积木APP使用数据</dc:title>
  <cp:lastModifiedBy>PC</cp:lastModifiedBy>
  <cp:revision>58</cp:revision>
  <dcterms:modified xsi:type="dcterms:W3CDTF">2017-08-07T10:58:40Z</dcterms:modified>
</cp:coreProperties>
</file>