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71" r:id="rId5"/>
    <p:sldId id="275" r:id="rId6"/>
    <p:sldId id="276" r:id="rId7"/>
    <p:sldId id="277" r:id="rId8"/>
    <p:sldId id="278" r:id="rId9"/>
    <p:sldId id="279" r:id="rId10"/>
    <p:sldId id="272" r:id="rId11"/>
    <p:sldId id="273" r:id="rId12"/>
    <p:sldId id="265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9"/>
  </p:normalViewPr>
  <p:slideViewPr>
    <p:cSldViewPr snapToGrid="0">
      <p:cViewPr varScale="1">
        <p:scale>
          <a:sx n="76" d="100"/>
          <a:sy n="76" d="100"/>
        </p:scale>
        <p:origin x="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搭建平均时间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'可可遥控救护车</c:v>
                </c:pt>
                <c:pt idx="1">
                  <c:v>'可可百变直升机</c:v>
                </c:pt>
                <c:pt idx="2">
                  <c:v>'鲁鲁百变高空作业车</c:v>
                </c:pt>
                <c:pt idx="3">
                  <c:v>'鲁鲁百变推土机</c:v>
                </c:pt>
                <c:pt idx="4">
                  <c:v>'百变小滑翔机</c:v>
                </c:pt>
                <c:pt idx="5">
                  <c:v>'可可百变气垫船</c:v>
                </c:pt>
                <c:pt idx="6">
                  <c:v>'鲁鲁百变吊车</c:v>
                </c:pt>
                <c:pt idx="7">
                  <c:v>'鲁鲁百变挖掘机</c:v>
                </c:pt>
                <c:pt idx="8">
                  <c:v>'鲁鲁遥控推土机</c:v>
                </c:pt>
                <c:pt idx="9">
                  <c:v>'布布遥控警车</c:v>
                </c:pt>
              </c:strCache>
            </c:strRef>
          </c:cat>
          <c:val>
            <c:numRef>
              <c:f>工作表1!$B$2:$B$11</c:f>
              <c:numCache>
                <c:formatCode>h:mm:ss</c:formatCode>
                <c:ptCount val="10"/>
                <c:pt idx="0">
                  <c:v>0.00469444444444444</c:v>
                </c:pt>
                <c:pt idx="1">
                  <c:v>0.0046412037037037</c:v>
                </c:pt>
                <c:pt idx="2">
                  <c:v>0.00403240740740741</c:v>
                </c:pt>
                <c:pt idx="3">
                  <c:v>0.00384027777777778</c:v>
                </c:pt>
                <c:pt idx="4">
                  <c:v>0.003203125</c:v>
                </c:pt>
                <c:pt idx="5">
                  <c:v>0.00306018518518518</c:v>
                </c:pt>
                <c:pt idx="6">
                  <c:v>0.00296296296296296</c:v>
                </c:pt>
                <c:pt idx="7">
                  <c:v>0.00290740740740741</c:v>
                </c:pt>
                <c:pt idx="8">
                  <c:v>0.00276851851851852</c:v>
                </c:pt>
                <c:pt idx="9">
                  <c:v>0.00264814814814815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8112160"/>
        <c:axId val="1296229152"/>
      </c:barChart>
      <c:valAx>
        <c:axId val="129622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1158112160"/>
        <c:crossBetween val="between"/>
      </c:valAx>
      <c:catAx>
        <c:axId val="115811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1296229152"/>
        <c:auto val="1"/>
        <c:lblAlgn val="ctr"/>
        <c:lblOffset val="100"/>
        <c:noMultiLvlLbl val="0"/>
      </c:catAx>
      <c:spPr>
        <a:solidFill>
          <a:schemeClr val="tx1"/>
        </a:solidFill>
        <a:ln w="12700">
          <a:solidFill>
            <a:schemeClr val="tx1">
              <a:lumMod val="85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2">
              <a:lumMod val="50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78524742490172"/>
          <c:y val="0.0636895096949314"/>
          <c:w val="0.905089319173829"/>
          <c:h val="0.636260211198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平均搭建时长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SimHei" charset="-122"/>
                    <a:ea typeface="SimHei" charset="-122"/>
                    <a:cs typeface="SimHei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工作表1!$A$2:$A$15</c:f>
              <c:strCache>
                <c:ptCount val="14"/>
                <c:pt idx="0">
                  <c:v>'可可百变救护车</c:v>
                </c:pt>
                <c:pt idx="1">
                  <c:v>'布布百变皮卡车</c:v>
                </c:pt>
                <c:pt idx="2">
                  <c:v>'布布百变警车</c:v>
                </c:pt>
                <c:pt idx="3">
                  <c:v>'鲁鲁遥控清障车</c:v>
                </c:pt>
                <c:pt idx="4">
                  <c:v>'布布百变消防车</c:v>
                </c:pt>
                <c:pt idx="5">
                  <c:v>'可可百变清洁车</c:v>
                </c:pt>
                <c:pt idx="6">
                  <c:v>'布布百变赛车</c:v>
                </c:pt>
                <c:pt idx="7">
                  <c:v>'可可百变箱式拖车</c:v>
                </c:pt>
                <c:pt idx="8">
                  <c:v>'鲁鲁百变清障车</c:v>
                </c:pt>
                <c:pt idx="9">
                  <c:v>'布布遥控越野车</c:v>
                </c:pt>
                <c:pt idx="10">
                  <c:v>'百变小木马</c:v>
                </c:pt>
                <c:pt idx="11">
                  <c:v>'布布百变越野车</c:v>
                </c:pt>
                <c:pt idx="12">
                  <c:v>'布布遥控赛车</c:v>
                </c:pt>
                <c:pt idx="13">
                  <c:v>'可可遥控箱式拖车</c:v>
                </c:pt>
              </c:strCache>
            </c:strRef>
          </c:cat>
          <c:val>
            <c:numRef>
              <c:f>工作表1!$B$2:$B$15</c:f>
              <c:numCache>
                <c:formatCode>h:mm:ss</c:formatCode>
                <c:ptCount val="14"/>
                <c:pt idx="0">
                  <c:v>0.0025462962962963</c:v>
                </c:pt>
                <c:pt idx="1">
                  <c:v>0.00225462962962963</c:v>
                </c:pt>
                <c:pt idx="2">
                  <c:v>0.00219675925925926</c:v>
                </c:pt>
                <c:pt idx="3">
                  <c:v>0.00203240740740741</c:v>
                </c:pt>
                <c:pt idx="4">
                  <c:v>0.0019837962962963</c:v>
                </c:pt>
                <c:pt idx="5">
                  <c:v>0.00186342592592593</c:v>
                </c:pt>
                <c:pt idx="6">
                  <c:v>0.00182638888888889</c:v>
                </c:pt>
                <c:pt idx="7">
                  <c:v>0.00169907407407407</c:v>
                </c:pt>
                <c:pt idx="8">
                  <c:v>0.00168055555555556</c:v>
                </c:pt>
                <c:pt idx="9">
                  <c:v>0.00164814814814815</c:v>
                </c:pt>
                <c:pt idx="10">
                  <c:v>0.00157262731481481</c:v>
                </c:pt>
                <c:pt idx="11">
                  <c:v>0.00156944444444444</c:v>
                </c:pt>
                <c:pt idx="12">
                  <c:v>0.0012037037037037</c:v>
                </c:pt>
                <c:pt idx="13">
                  <c:v>0.00115046296296296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8212704"/>
        <c:axId val="1158679152"/>
      </c:barChart>
      <c:catAx>
        <c:axId val="115821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1158679152"/>
        <c:crosses val="autoZero"/>
        <c:auto val="1"/>
        <c:lblAlgn val="ctr"/>
        <c:lblOffset val="100"/>
        <c:noMultiLvlLbl val="0"/>
      </c:catAx>
      <c:valAx>
        <c:axId val="115867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115821270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2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进入用户数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'布布百变警车</c:v>
                </c:pt>
                <c:pt idx="1">
                  <c:v>'布布遥控警车</c:v>
                </c:pt>
                <c:pt idx="2">
                  <c:v>'可可百变救护车</c:v>
                </c:pt>
                <c:pt idx="3">
                  <c:v>'布布百变越野车</c:v>
                </c:pt>
                <c:pt idx="4">
                  <c:v>'可可百变直升机</c:v>
                </c:pt>
                <c:pt idx="5">
                  <c:v>'鲁鲁百变吊车</c:v>
                </c:pt>
                <c:pt idx="6">
                  <c:v>'鲁鲁百变推土机</c:v>
                </c:pt>
                <c:pt idx="7">
                  <c:v>'鲁鲁遥控清障车</c:v>
                </c:pt>
                <c:pt idx="8">
                  <c:v>'百变小滑翔机</c:v>
                </c:pt>
                <c:pt idx="9">
                  <c:v>'鲁鲁遥控推土机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153.0</c:v>
                </c:pt>
                <c:pt idx="1">
                  <c:v>91.0</c:v>
                </c:pt>
                <c:pt idx="2">
                  <c:v>82.0</c:v>
                </c:pt>
                <c:pt idx="3">
                  <c:v>60.0</c:v>
                </c:pt>
                <c:pt idx="4">
                  <c:v>50.0</c:v>
                </c:pt>
                <c:pt idx="5">
                  <c:v>40.0</c:v>
                </c:pt>
                <c:pt idx="6">
                  <c:v>39.0</c:v>
                </c:pt>
                <c:pt idx="7">
                  <c:v>37.0</c:v>
                </c:pt>
                <c:pt idx="8">
                  <c:v>37.0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3220320"/>
        <c:axId val="1523118368"/>
      </c:barChart>
      <c:catAx>
        <c:axId val="152322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23118368"/>
        <c:crosses val="autoZero"/>
        <c:auto val="1"/>
        <c:lblAlgn val="ctr"/>
        <c:lblOffset val="100"/>
        <c:noMultiLvlLbl val="0"/>
      </c:catAx>
      <c:valAx>
        <c:axId val="152311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2322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进入用户数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工作表1!$A$2:$A$15</c:f>
              <c:strCache>
                <c:ptCount val="14"/>
                <c:pt idx="0">
                  <c:v>'可可遥控救护车</c:v>
                </c:pt>
                <c:pt idx="1">
                  <c:v>'布布遥控越野车</c:v>
                </c:pt>
                <c:pt idx="2">
                  <c:v>'鲁鲁百变高空作业车</c:v>
                </c:pt>
                <c:pt idx="3">
                  <c:v>'鲁鲁百变挖掘机</c:v>
                </c:pt>
                <c:pt idx="4">
                  <c:v>'布布百变消防车</c:v>
                </c:pt>
                <c:pt idx="5">
                  <c:v>'百变小木马</c:v>
                </c:pt>
                <c:pt idx="6">
                  <c:v>'可可百变气垫船</c:v>
                </c:pt>
                <c:pt idx="7">
                  <c:v>'鲁鲁百变清障车</c:v>
                </c:pt>
                <c:pt idx="8">
                  <c:v>'布布百变皮卡车</c:v>
                </c:pt>
                <c:pt idx="9">
                  <c:v>'可可遥控箱式拖车</c:v>
                </c:pt>
                <c:pt idx="10">
                  <c:v>'布布百变赛车</c:v>
                </c:pt>
                <c:pt idx="11">
                  <c:v>'可可百变箱式拖车</c:v>
                </c:pt>
                <c:pt idx="12">
                  <c:v>'可可百变清洁车</c:v>
                </c:pt>
                <c:pt idx="13">
                  <c:v>'布布遥控赛车</c:v>
                </c:pt>
              </c:strCache>
            </c:strRef>
          </c:cat>
          <c:val>
            <c:numRef>
              <c:f>工作表1!$B$2:$B$15</c:f>
              <c:numCache>
                <c:formatCode>General</c:formatCode>
                <c:ptCount val="14"/>
                <c:pt idx="0">
                  <c:v>28.0</c:v>
                </c:pt>
                <c:pt idx="1">
                  <c:v>27.0</c:v>
                </c:pt>
                <c:pt idx="2">
                  <c:v>26.0</c:v>
                </c:pt>
                <c:pt idx="3">
                  <c:v>26.0</c:v>
                </c:pt>
                <c:pt idx="4">
                  <c:v>24.0</c:v>
                </c:pt>
                <c:pt idx="5">
                  <c:v>21.0</c:v>
                </c:pt>
                <c:pt idx="6">
                  <c:v>19.0</c:v>
                </c:pt>
                <c:pt idx="7">
                  <c:v>18.0</c:v>
                </c:pt>
                <c:pt idx="8">
                  <c:v>15.0</c:v>
                </c:pt>
                <c:pt idx="9">
                  <c:v>14.0</c:v>
                </c:pt>
                <c:pt idx="10">
                  <c:v>12.0</c:v>
                </c:pt>
                <c:pt idx="11">
                  <c:v>11.0</c:v>
                </c:pt>
                <c:pt idx="12">
                  <c:v>7.0</c:v>
                </c:pt>
                <c:pt idx="13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902624"/>
        <c:axId val="1159998224"/>
      </c:barChart>
      <c:catAx>
        <c:axId val="114890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9998224"/>
        <c:crosses val="autoZero"/>
        <c:auto val="1"/>
        <c:lblAlgn val="ctr"/>
        <c:lblOffset val="100"/>
        <c:noMultiLvlLbl val="0"/>
      </c:catAx>
      <c:valAx>
        <c:axId val="115999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890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工作表1!$A$2:$A$15</c:f>
              <c:strCache>
                <c:ptCount val="10"/>
                <c:pt idx="0">
                  <c:v>'布布百变警车</c:v>
                </c:pt>
                <c:pt idx="1">
                  <c:v>'布布遥控警车</c:v>
                </c:pt>
                <c:pt idx="2">
                  <c:v>'可可百变救护车</c:v>
                </c:pt>
                <c:pt idx="3">
                  <c:v>'布布百变越野车</c:v>
                </c:pt>
                <c:pt idx="4">
                  <c:v>'鲁鲁百变吊车</c:v>
                </c:pt>
                <c:pt idx="5">
                  <c:v>'鲁鲁遥控清障车</c:v>
                </c:pt>
                <c:pt idx="6">
                  <c:v>'布布遥控越野车</c:v>
                </c:pt>
                <c:pt idx="7">
                  <c:v>'可可百变直升机</c:v>
                </c:pt>
                <c:pt idx="8">
                  <c:v>'鲁鲁百变推土机</c:v>
                </c:pt>
                <c:pt idx="9">
                  <c:v>'百变小滑翔机</c:v>
                </c:pt>
              </c:strCache>
            </c:strRef>
          </c:cat>
          <c:val>
            <c:numRef>
              <c:f>工作表1!$B$2:$B$15</c:f>
              <c:numCache>
                <c:formatCode>General</c:formatCode>
                <c:ptCount val="14"/>
                <c:pt idx="0">
                  <c:v>419.0</c:v>
                </c:pt>
                <c:pt idx="1">
                  <c:v>297.0</c:v>
                </c:pt>
                <c:pt idx="2">
                  <c:v>192.0</c:v>
                </c:pt>
                <c:pt idx="3">
                  <c:v>171.0</c:v>
                </c:pt>
                <c:pt idx="4">
                  <c:v>170.0</c:v>
                </c:pt>
                <c:pt idx="5">
                  <c:v>108.0</c:v>
                </c:pt>
                <c:pt idx="6">
                  <c:v>92.0</c:v>
                </c:pt>
                <c:pt idx="7">
                  <c:v>86.0</c:v>
                </c:pt>
                <c:pt idx="8">
                  <c:v>75.0</c:v>
                </c:pt>
                <c:pt idx="9">
                  <c:v>68.0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0526736"/>
        <c:axId val="1527653472"/>
      </c:barChart>
      <c:catAx>
        <c:axId val="116052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27653472"/>
        <c:crosses val="autoZero"/>
        <c:auto val="1"/>
        <c:lblAlgn val="ctr"/>
        <c:lblOffset val="100"/>
        <c:noMultiLvlLbl val="0"/>
      </c:catAx>
      <c:valAx>
        <c:axId val="152765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052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工作表1!$A$2:$A$15</c:f>
              <c:strCache>
                <c:ptCount val="14"/>
                <c:pt idx="0">
                  <c:v>'鲁鲁遥控推土机</c:v>
                </c:pt>
                <c:pt idx="1">
                  <c:v>'鲁鲁百变高空作业车</c:v>
                </c:pt>
                <c:pt idx="2">
                  <c:v>'可可遥控救护车</c:v>
                </c:pt>
                <c:pt idx="3">
                  <c:v>'可可百变气垫船</c:v>
                </c:pt>
                <c:pt idx="4">
                  <c:v>'鲁鲁百变清障车</c:v>
                </c:pt>
                <c:pt idx="5">
                  <c:v>'布布百变消防车</c:v>
                </c:pt>
                <c:pt idx="6">
                  <c:v>'百变小木马</c:v>
                </c:pt>
                <c:pt idx="7">
                  <c:v>'鲁鲁百变挖掘机</c:v>
                </c:pt>
                <c:pt idx="8">
                  <c:v>'可可百变箱式拖车</c:v>
                </c:pt>
                <c:pt idx="9">
                  <c:v>'布布百变皮卡车</c:v>
                </c:pt>
                <c:pt idx="10">
                  <c:v>'可可遥控箱式拖车</c:v>
                </c:pt>
                <c:pt idx="11">
                  <c:v>'可可百变清洁车</c:v>
                </c:pt>
                <c:pt idx="12">
                  <c:v>'布布百变赛车</c:v>
                </c:pt>
                <c:pt idx="13">
                  <c:v>'布布遥控赛车</c:v>
                </c:pt>
              </c:strCache>
            </c:strRef>
          </c:cat>
          <c:val>
            <c:numRef>
              <c:f>工作表1!$B$2:$B$15</c:f>
              <c:numCache>
                <c:formatCode>General</c:formatCode>
                <c:ptCount val="14"/>
                <c:pt idx="0">
                  <c:v>64.0</c:v>
                </c:pt>
                <c:pt idx="1">
                  <c:v>54.0</c:v>
                </c:pt>
                <c:pt idx="2">
                  <c:v>54.0</c:v>
                </c:pt>
                <c:pt idx="3">
                  <c:v>52.0</c:v>
                </c:pt>
                <c:pt idx="4">
                  <c:v>51.0</c:v>
                </c:pt>
                <c:pt idx="5">
                  <c:v>50.0</c:v>
                </c:pt>
                <c:pt idx="6">
                  <c:v>46.0</c:v>
                </c:pt>
                <c:pt idx="7">
                  <c:v>41.0</c:v>
                </c:pt>
                <c:pt idx="8">
                  <c:v>27.0</c:v>
                </c:pt>
                <c:pt idx="9">
                  <c:v>26.0</c:v>
                </c:pt>
                <c:pt idx="10">
                  <c:v>25.0</c:v>
                </c:pt>
                <c:pt idx="11">
                  <c:v>19.0</c:v>
                </c:pt>
                <c:pt idx="12">
                  <c:v>19.0</c:v>
                </c:pt>
                <c:pt idx="13">
                  <c:v>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1117856"/>
        <c:axId val="1468037376"/>
      </c:barChart>
      <c:catAx>
        <c:axId val="115111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68037376"/>
        <c:crosses val="autoZero"/>
        <c:auto val="1"/>
        <c:lblAlgn val="ctr"/>
        <c:lblOffset val="100"/>
        <c:noMultiLvlLbl val="0"/>
      </c:catAx>
      <c:valAx>
        <c:axId val="146803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111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8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>
            <a:spLocks noGrp="1"/>
          </p:cNvSpPr>
          <p:nvPr>
            <p:ph type="ctrTitle"/>
          </p:nvPr>
        </p:nvSpPr>
        <p:spPr>
          <a:xfrm>
            <a:off x="1321515" y="1300775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积木</a:t>
            </a:r>
            <a:r>
              <a:rPr dirty="0" err="1" smtClean="0"/>
              <a:t>APP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本次统计时间段为2017年7月24至7月30日"/>
          <p:cNvSpPr txBox="1">
            <a:spLocks noGrp="1"/>
          </p:cNvSpPr>
          <p:nvPr>
            <p:ph type="subTitle" sz="quarter" idx="1"/>
          </p:nvPr>
        </p:nvSpPr>
        <p:spPr>
          <a:xfrm>
            <a:off x="1321515" y="2648364"/>
            <a:ext cx="10464800" cy="583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solidFill>
                  <a:srgbClr val="D6D6D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/>
              <a:t>本次统计时间段为2017</a:t>
            </a:r>
            <a:r>
              <a:rPr dirty="0" smtClean="0"/>
              <a:t>年</a:t>
            </a:r>
            <a:r>
              <a:rPr lang="en-US" altLang="zh-CN" dirty="0" smtClean="0"/>
              <a:t>6</a:t>
            </a:r>
            <a:r>
              <a:rPr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r>
              <a:rPr dirty="0" smtClean="0"/>
              <a:t>至</a:t>
            </a:r>
            <a:r>
              <a:rPr lang="en-US" altLang="zh-CN" dirty="0"/>
              <a:t>8</a:t>
            </a:r>
            <a:r>
              <a:rPr dirty="0" smtClean="0"/>
              <a:t>月</a:t>
            </a:r>
            <a:r>
              <a:rPr lang="en-US" altLang="zh-CN" dirty="0" smtClean="0"/>
              <a:t>6</a:t>
            </a:r>
            <a:r>
              <a:rPr dirty="0" smtClean="0"/>
              <a:t>日</a:t>
            </a:r>
            <a:endParaRPr dirty="0"/>
          </a:p>
        </p:txBody>
      </p:sp>
      <p:sp>
        <p:nvSpPr>
          <p:cNvPr id="4" name="二、新增用户"/>
          <p:cNvSpPr txBox="1">
            <a:spLocks/>
          </p:cNvSpPr>
          <p:nvPr/>
        </p:nvSpPr>
        <p:spPr>
          <a:xfrm>
            <a:off x="3237157" y="4322181"/>
            <a:ext cx="2768729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一</a:t>
            </a:r>
            <a:r>
              <a:rPr lang="zh-CN" altLang="en-US" sz="3200" b="1" dirty="0" smtClean="0"/>
              <a:t>、概述</a:t>
            </a:r>
            <a:endParaRPr lang="zh-CN" altLang="en-US" sz="3200" b="1" dirty="0"/>
          </a:p>
        </p:txBody>
      </p:sp>
      <p:sp>
        <p:nvSpPr>
          <p:cNvPr id="5" name="二、新增用户"/>
          <p:cNvSpPr txBox="1">
            <a:spLocks/>
          </p:cNvSpPr>
          <p:nvPr/>
        </p:nvSpPr>
        <p:spPr>
          <a:xfrm>
            <a:off x="3237157" y="5219815"/>
            <a:ext cx="3547435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二、新增用户</a:t>
            </a:r>
            <a:endParaRPr lang="zh-CN" altLang="en-US" sz="3200" b="1" dirty="0"/>
          </a:p>
        </p:txBody>
      </p:sp>
      <p:sp>
        <p:nvSpPr>
          <p:cNvPr id="6" name="二、新增用户"/>
          <p:cNvSpPr txBox="1">
            <a:spLocks/>
          </p:cNvSpPr>
          <p:nvPr/>
        </p:nvSpPr>
        <p:spPr>
          <a:xfrm>
            <a:off x="3237157" y="6117449"/>
            <a:ext cx="3362657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三、留存率</a:t>
            </a:r>
            <a:endParaRPr lang="zh-CN" altLang="en-US" sz="3200" b="1" dirty="0"/>
          </a:p>
        </p:txBody>
      </p:sp>
      <p:sp>
        <p:nvSpPr>
          <p:cNvPr id="7" name="二、新增用户"/>
          <p:cNvSpPr txBox="1">
            <a:spLocks/>
          </p:cNvSpPr>
          <p:nvPr/>
        </p:nvSpPr>
        <p:spPr>
          <a:xfrm>
            <a:off x="7245798" y="4307901"/>
            <a:ext cx="4048974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四、终端设备</a:t>
            </a:r>
            <a:endParaRPr lang="zh-CN" altLang="en-US" sz="3200" b="1" dirty="0"/>
          </a:p>
        </p:txBody>
      </p:sp>
      <p:sp>
        <p:nvSpPr>
          <p:cNvPr id="9" name="二、新增用户"/>
          <p:cNvSpPr txBox="1">
            <a:spLocks/>
          </p:cNvSpPr>
          <p:nvPr/>
        </p:nvSpPr>
        <p:spPr>
          <a:xfrm>
            <a:off x="7245798" y="5235254"/>
            <a:ext cx="3817722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五</a:t>
            </a:r>
            <a:r>
              <a:rPr lang="zh-CN" altLang="en-US" sz="3200" b="1" dirty="0" smtClean="0"/>
              <a:t>、下载渠道</a:t>
            </a:r>
            <a:endParaRPr lang="zh-CN" altLang="en-US" sz="3200" b="1" dirty="0"/>
          </a:p>
        </p:txBody>
      </p:sp>
      <p:sp>
        <p:nvSpPr>
          <p:cNvPr id="10" name="六、关卡分析_进入用户数排序"/>
          <p:cNvSpPr txBox="1">
            <a:spLocks/>
          </p:cNvSpPr>
          <p:nvPr/>
        </p:nvSpPr>
        <p:spPr>
          <a:xfrm>
            <a:off x="7245798" y="6162607"/>
            <a:ext cx="4048974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391414" hangingPunct="1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lang="zh-CN" altLang="en-US" sz="3200" b="1" dirty="0" smtClean="0">
                <a:latin typeface="Heiti SC Light"/>
                <a:ea typeface="Heiti SC Light"/>
                <a:cs typeface="Heiti SC Light"/>
                <a:sym typeface="Heiti SC Light"/>
              </a:rPr>
              <a:t>六、用户区域</a:t>
            </a:r>
            <a:endParaRPr lang="zh-CN" altLang="en-US" sz="3200" b="1" dirty="0"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3" y="2298543"/>
            <a:ext cx="11672820" cy="3533775"/>
          </a:xfrm>
          <a:prstGeom prst="rect">
            <a:avLst/>
          </a:prstGeom>
        </p:spPr>
      </p:pic>
      <p:sp>
        <p:nvSpPr>
          <p:cNvPr id="6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四、终端设备</a:t>
            </a:r>
            <a:endParaRPr lang="zh-CN" altLang="en-US" dirty="0"/>
          </a:p>
        </p:txBody>
      </p:sp>
      <p:sp>
        <p:nvSpPr>
          <p:cNvPr id="7" name="1、新增活跃用户占比：22%"/>
          <p:cNvSpPr txBox="1"/>
          <p:nvPr/>
        </p:nvSpPr>
        <p:spPr>
          <a:xfrm>
            <a:off x="1682706" y="6938547"/>
            <a:ext cx="100283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en-US" altLang="zh-CN" dirty="0" smtClean="0"/>
              <a:t>Android</a:t>
            </a:r>
            <a:r>
              <a:rPr lang="zh-CN" altLang="en-US" dirty="0" smtClean="0"/>
              <a:t>：根据机型占比，</a:t>
            </a:r>
            <a:r>
              <a:rPr lang="en-US" altLang="zh-CN" dirty="0" smtClean="0"/>
              <a:t>paibot</a:t>
            </a:r>
            <a:r>
              <a:rPr lang="zh-CN" altLang="en-US" dirty="0" smtClean="0"/>
              <a:t>设备安装量最高</a:t>
            </a:r>
            <a:endParaRPr dirty="0"/>
          </a:p>
        </p:txBody>
      </p:sp>
      <p:sp>
        <p:nvSpPr>
          <p:cNvPr id="8" name="1、新增活跃用户占比：22%"/>
          <p:cNvSpPr txBox="1"/>
          <p:nvPr/>
        </p:nvSpPr>
        <p:spPr>
          <a:xfrm>
            <a:off x="2619902" y="7760649"/>
            <a:ext cx="86433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en-US" altLang="zh-CN" dirty="0" smtClean="0"/>
              <a:t>iOS</a:t>
            </a:r>
            <a:r>
              <a:rPr lang="zh-CN" altLang="en-US" dirty="0" smtClean="0"/>
              <a:t>：手机和</a:t>
            </a:r>
            <a:r>
              <a:rPr lang="en-US" altLang="zh-CN" dirty="0" smtClean="0"/>
              <a:t>iPad</a:t>
            </a:r>
            <a:r>
              <a:rPr lang="zh-CN" altLang="en-US" dirty="0" smtClean="0"/>
              <a:t>占比分别为</a:t>
            </a:r>
            <a:r>
              <a:rPr lang="en-US" altLang="zh-CN" dirty="0" smtClean="0"/>
              <a:t>68.9%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31.1%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051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、下载渠道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35" y="2382592"/>
            <a:ext cx="11357129" cy="2940205"/>
          </a:xfrm>
          <a:prstGeom prst="rect">
            <a:avLst/>
          </a:prstGeom>
        </p:spPr>
      </p:pic>
      <p:sp>
        <p:nvSpPr>
          <p:cNvPr id="11" name="1、新增活跃用户占比：22%"/>
          <p:cNvSpPr txBox="1"/>
          <p:nvPr/>
        </p:nvSpPr>
        <p:spPr>
          <a:xfrm>
            <a:off x="591145" y="5953491"/>
            <a:ext cx="124136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1. </a:t>
            </a:r>
            <a:r>
              <a:rPr lang="zh-CN" altLang="en-US" sz="3200" dirty="0" smtClean="0"/>
              <a:t>新增用户中下载渠道主要为</a:t>
            </a:r>
            <a:r>
              <a:rPr lang="zh-CN" altLang="en-US" sz="3200" dirty="0"/>
              <a:t>安智、</a:t>
            </a:r>
            <a:r>
              <a:rPr lang="en-US" altLang="zh-CN" sz="3200" dirty="0"/>
              <a:t>360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App Store</a:t>
            </a:r>
            <a:r>
              <a:rPr lang="zh-CN" altLang="en-US" sz="3200" dirty="0" smtClean="0"/>
              <a:t>、联想，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安智新增用户数最多。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2. App Store</a:t>
            </a:r>
            <a:r>
              <a:rPr lang="zh-CN" altLang="en-US" sz="3200" dirty="0" smtClean="0"/>
              <a:t>渠道活跃用户、启动次数和使用时长都高于其他渠道。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515163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六、关卡分析_进入用户数排序"/>
          <p:cNvSpPr txBox="1">
            <a:spLocks noGrp="1"/>
          </p:cNvSpPr>
          <p:nvPr>
            <p:ph type="title" idx="4294967295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dirty="0"/>
              <a:t>六</a:t>
            </a:r>
            <a:r>
              <a:rPr dirty="0" smtClean="0"/>
              <a:t>、</a:t>
            </a:r>
            <a:r>
              <a:rPr lang="zh-CN" altLang="en-US" dirty="0" smtClean="0"/>
              <a:t>用户区域</a:t>
            </a:r>
            <a:endParaRPr sz="2412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516065"/>
            <a:ext cx="10750997" cy="2916651"/>
          </a:xfrm>
          <a:prstGeom prst="rect">
            <a:avLst/>
          </a:prstGeom>
        </p:spPr>
      </p:pic>
      <p:sp>
        <p:nvSpPr>
          <p:cNvPr id="10" name="1、新增活跃用户占比：22%"/>
          <p:cNvSpPr txBox="1"/>
          <p:nvPr/>
        </p:nvSpPr>
        <p:spPr>
          <a:xfrm>
            <a:off x="230715" y="5979467"/>
            <a:ext cx="1343957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的用户在二三线城市有显著增加。与前一周数据对比发现，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端在过去七天平均每个区域增加</a:t>
            </a:r>
            <a:r>
              <a:rPr lang="en-US" altLang="zh-CN" sz="3200" dirty="0" smtClean="0"/>
              <a:t>5-10</a:t>
            </a:r>
            <a:r>
              <a:rPr lang="zh-CN" altLang="en-US" sz="3200" dirty="0" smtClean="0"/>
              <a:t>个用户。</a:t>
            </a:r>
            <a:endParaRPr lang="en-US" altLang="zh-CN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2、7月17至7月23日新用户增长了40%，较前一周增长了21个百分点"/>
          <p:cNvSpPr txBox="1"/>
          <p:nvPr/>
        </p:nvSpPr>
        <p:spPr>
          <a:xfrm>
            <a:off x="2302644" y="2263145"/>
            <a:ext cx="751597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dirty="0" smtClean="0"/>
              <a:t>用户总数</a:t>
            </a:r>
            <a:r>
              <a:rPr lang="zh-CN" altLang="en-US" dirty="0" smtClean="0"/>
              <a:t>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4152</a:t>
            </a:r>
            <a:r>
              <a:rPr lang="en-US" altLang="zh-CN" dirty="0" smtClean="0"/>
              <a:t>= 1850+  2302</a:t>
            </a:r>
            <a:endParaRPr lang="en-US" altLang="zh-CN" sz="4400" b="1" dirty="0"/>
          </a:p>
        </p:txBody>
      </p:sp>
      <p:sp>
        <p:nvSpPr>
          <p:cNvPr id="16" name="本次统计时间段为2017年7月24至7月30日"/>
          <p:cNvSpPr txBox="1">
            <a:spLocks/>
          </p:cNvSpPr>
          <p:nvPr/>
        </p:nvSpPr>
        <p:spPr>
          <a:xfrm>
            <a:off x="6323525" y="2210828"/>
            <a:ext cx="3840933" cy="32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一</a:t>
            </a:r>
            <a:r>
              <a:rPr lang="zh-CN" altLang="en-US" dirty="0" smtClean="0"/>
              <a:t>、概述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96734" y="4511598"/>
            <a:ext cx="1808187" cy="2907119"/>
            <a:chOff x="494457" y="4653266"/>
            <a:chExt cx="1808187" cy="2894240"/>
          </a:xfrm>
        </p:grpSpPr>
        <p:sp>
          <p:nvSpPr>
            <p:cNvPr id="25" name="文本框 24"/>
            <p:cNvSpPr txBox="1"/>
            <p:nvPr/>
          </p:nvSpPr>
          <p:spPr>
            <a:xfrm>
              <a:off x="494457" y="5782920"/>
              <a:ext cx="1808187" cy="17645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Android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4457" y="4653266"/>
              <a:ext cx="1808187" cy="11798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2">
                      <a:lumMod val="50000"/>
                    </a:schemeClr>
                  </a:solidFill>
                </a:rPr>
                <a:t>iOS</a:t>
              </a:r>
            </a:p>
          </p:txBody>
        </p:sp>
      </p:grpSp>
      <p:cxnSp>
        <p:nvCxnSpPr>
          <p:cNvPr id="7" name="直接连接符 6"/>
          <p:cNvCxnSpPr/>
          <p:nvPr/>
        </p:nvCxnSpPr>
        <p:spPr>
          <a:xfrm flipH="1">
            <a:off x="996734" y="5936173"/>
            <a:ext cx="1821066" cy="0"/>
          </a:xfrm>
          <a:prstGeom prst="line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33" y="4511598"/>
            <a:ext cx="9238733" cy="1424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32" y="5945517"/>
            <a:ext cx="9238733" cy="147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二、新增用户</a:t>
            </a:r>
            <a:endParaRPr lang="zh-CN" altLang="en-US" dirty="0"/>
          </a:p>
        </p:txBody>
      </p:sp>
      <p:sp>
        <p:nvSpPr>
          <p:cNvPr id="6" name="2、7月17至7月23日新用户增长了40%，较前一周增长了21个百分点"/>
          <p:cNvSpPr txBox="1"/>
          <p:nvPr/>
        </p:nvSpPr>
        <p:spPr>
          <a:xfrm>
            <a:off x="1810810" y="2292005"/>
            <a:ext cx="851804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dirty="0" smtClean="0"/>
              <a:t>新增</a:t>
            </a:r>
            <a:r>
              <a:rPr lang="zh-CN" altLang="en-US" dirty="0" smtClean="0"/>
              <a:t>用户</a:t>
            </a:r>
            <a:r>
              <a:rPr lang="zh-CN" altLang="en-US" dirty="0" smtClean="0"/>
              <a:t>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830</a:t>
            </a:r>
            <a:r>
              <a:rPr lang="en-US" altLang="zh-CN" dirty="0" smtClean="0"/>
              <a:t>= 269+  561</a:t>
            </a:r>
            <a:endParaRPr lang="en-US" altLang="zh-CN" sz="4000" b="1" dirty="0"/>
          </a:p>
        </p:txBody>
      </p:sp>
      <p:sp>
        <p:nvSpPr>
          <p:cNvPr id="7" name="本次统计时间段为2017年7月24至7月30日"/>
          <p:cNvSpPr txBox="1">
            <a:spLocks/>
          </p:cNvSpPr>
          <p:nvPr/>
        </p:nvSpPr>
        <p:spPr>
          <a:xfrm>
            <a:off x="6915957" y="2240489"/>
            <a:ext cx="4275784" cy="331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82910"/>
              </p:ext>
            </p:extLst>
          </p:nvPr>
        </p:nvGraphicFramePr>
        <p:xfrm>
          <a:off x="2221738" y="3983069"/>
          <a:ext cx="8863052" cy="3023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763"/>
                <a:gridCol w="2215763"/>
                <a:gridCol w="2215763"/>
                <a:gridCol w="2215763"/>
              </a:tblGrid>
              <a:tr h="1007679">
                <a:tc>
                  <a:txBody>
                    <a:bodyPr/>
                    <a:lstStyle/>
                    <a:p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上周新增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本周新增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增长比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</a:b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（同上一周比较）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07679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iOS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254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269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上升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5.9%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07679">
                <a:tc>
                  <a:txBody>
                    <a:bodyPr/>
                    <a:lstStyle/>
                    <a:p>
                      <a:r>
                        <a:rPr lang="en-US" altLang="zh-CN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Android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495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561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上升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13.3%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08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sku</a:t>
            </a:r>
            <a:r>
              <a:rPr lang="zh-CN" altLang="en-US" dirty="0" smtClean="0"/>
              <a:t>平均完成时间</a:t>
            </a:r>
            <a:endParaRPr lang="zh-CN" altLang="en-US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59563318"/>
              </p:ext>
            </p:extLst>
          </p:nvPr>
        </p:nvGraphicFramePr>
        <p:xfrm>
          <a:off x="872066" y="3251199"/>
          <a:ext cx="11260667" cy="565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98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55125988"/>
              </p:ext>
            </p:extLst>
          </p:nvPr>
        </p:nvGraphicFramePr>
        <p:xfrm>
          <a:off x="0" y="1456267"/>
          <a:ext cx="13055600" cy="723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60026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、进入用户数量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86861540"/>
              </p:ext>
            </p:extLst>
          </p:nvPr>
        </p:nvGraphicFramePr>
        <p:xfrm>
          <a:off x="2167466" y="1986844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02582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、进入用户数量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611107630"/>
              </p:ext>
            </p:extLst>
          </p:nvPr>
        </p:nvGraphicFramePr>
        <p:xfrm>
          <a:off x="2167466" y="1986844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13255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、进入次数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623272289"/>
              </p:ext>
            </p:extLst>
          </p:nvPr>
        </p:nvGraphicFramePr>
        <p:xfrm>
          <a:off x="2167466" y="1986844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431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、进入次数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752692377"/>
              </p:ext>
            </p:extLst>
          </p:nvPr>
        </p:nvGraphicFramePr>
        <p:xfrm>
          <a:off x="2167466" y="1986844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07938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222</Words>
  <Application>Microsoft Macintosh PowerPoint</Application>
  <PresentationFormat>自定义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Heiti SC Light</vt:lpstr>
      <vt:lpstr>Helvetica</vt:lpstr>
      <vt:lpstr>Helvetica Light</vt:lpstr>
      <vt:lpstr>Helvetica Neue</vt:lpstr>
      <vt:lpstr>黑体</vt:lpstr>
      <vt:lpstr>Gradient</vt:lpstr>
      <vt:lpstr>积木APP数据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六、用户区域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积木APP使用数据</dc:title>
  <cp:lastModifiedBy>Microsoft Office 用户</cp:lastModifiedBy>
  <cp:revision>39</cp:revision>
  <dcterms:modified xsi:type="dcterms:W3CDTF">2017-08-06T23:18:38Z</dcterms:modified>
</cp:coreProperties>
</file>