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9"/>
  </p:normalViewPr>
  <p:slideViewPr>
    <p:cSldViewPr snapToGrid="0">
      <p:cViewPr varScale="1">
        <p:scale>
          <a:sx n="59" d="100"/>
          <a:sy n="59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新增</a:t>
            </a:r>
            <a:r>
              <a:rPr lang="zh-CN" altLang="en-US" dirty="0" smtClean="0"/>
              <a:t>用户每周整体数据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6497476142644198E-2"/>
          <c:y val="9.6256173553546001E-2"/>
          <c:w val="0.94066872803578983"/>
          <c:h val="0.698153288240873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新增用户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第一周（7.10-7.16）</c:v>
                </c:pt>
                <c:pt idx="1">
                  <c:v>第二周（7.17-7.23）</c:v>
                </c:pt>
                <c:pt idx="2">
                  <c:v>第三周（7.24-7.30）</c:v>
                </c:pt>
                <c:pt idx="3">
                  <c:v>第四周（7.31-8.6）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453</c:v>
                </c:pt>
                <c:pt idx="1">
                  <c:v>691</c:v>
                </c:pt>
                <c:pt idx="2">
                  <c:v>851</c:v>
                </c:pt>
                <c:pt idx="3">
                  <c:v>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7929936"/>
        <c:axId val="227930496"/>
      </c:barChart>
      <c:catAx>
        <c:axId val="22792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227930496"/>
        <c:crosses val="autoZero"/>
        <c:auto val="1"/>
        <c:lblAlgn val="ctr"/>
        <c:lblOffset val="100"/>
        <c:noMultiLvlLbl val="0"/>
      </c:catAx>
      <c:valAx>
        <c:axId val="22793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7929936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</a:rPr>
              <a:t>苹果和安卓比例</a:t>
            </a:r>
            <a:endParaRPr lang="zh-CN" altLang="en-US" dirty="0">
              <a:solidFill>
                <a:schemeClr val="tx2">
                  <a:lumMod val="1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080040991245096E-2"/>
          <c:y val="3.2465527870809231E-2"/>
          <c:w val="0.93105974150589832"/>
          <c:h val="0.82914060455940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285</c:v>
                </c:pt>
                <c:pt idx="1">
                  <c:v>321</c:v>
                </c:pt>
                <c:pt idx="2">
                  <c:v>296</c:v>
                </c:pt>
                <c:pt idx="3">
                  <c:v>329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168</c:v>
                </c:pt>
                <c:pt idx="1">
                  <c:v>370</c:v>
                </c:pt>
                <c:pt idx="2">
                  <c:v>555</c:v>
                </c:pt>
                <c:pt idx="3">
                  <c:v>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6118848"/>
        <c:axId val="456121088"/>
      </c:barChart>
      <c:catAx>
        <c:axId val="45611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121088"/>
        <c:crosses val="autoZero"/>
        <c:auto val="1"/>
        <c:lblAlgn val="ctr"/>
        <c:lblOffset val="100"/>
        <c:noMultiLvlLbl val="0"/>
      </c:catAx>
      <c:valAx>
        <c:axId val="45612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11884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活跃用户</a:t>
            </a:r>
            <a:endParaRPr lang="zh-CN" altLang="en-US" dirty="0">
              <a:solidFill>
                <a:schemeClr val="tx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504841769775711E-2"/>
          <c:y val="1.734857138954202E-2"/>
          <c:w val="0.90905765913133385"/>
          <c:h val="0.889954220944984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879</c:v>
                </c:pt>
                <c:pt idx="1">
                  <c:v>1256</c:v>
                </c:pt>
                <c:pt idx="2">
                  <c:v>1423</c:v>
                </c:pt>
                <c:pt idx="3">
                  <c:v>1653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603</c:v>
                </c:pt>
                <c:pt idx="1">
                  <c:v>916</c:v>
                </c:pt>
                <c:pt idx="2">
                  <c:v>1163</c:v>
                </c:pt>
                <c:pt idx="3">
                  <c:v>1316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177360"/>
        <c:axId val="222141424"/>
      </c:barChart>
      <c:catAx>
        <c:axId val="22517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2141424"/>
        <c:crosses val="autoZero"/>
        <c:auto val="1"/>
        <c:lblAlgn val="ctr"/>
        <c:lblOffset val="100"/>
        <c:noMultiLvlLbl val="0"/>
      </c:catAx>
      <c:valAx>
        <c:axId val="22214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5177360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</a:rPr>
              <a:t>启动次数</a:t>
            </a:r>
            <a:endParaRPr lang="zh-CN" altLang="en-US" dirty="0">
              <a:solidFill>
                <a:schemeClr val="tx2">
                  <a:lumMod val="1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340152664977303"/>
          <c:y val="1.7159889636237362E-2"/>
          <c:w val="0.86217920873541942"/>
          <c:h val="0.889197275225713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5024</c:v>
                </c:pt>
                <c:pt idx="1">
                  <c:v>5473</c:v>
                </c:pt>
                <c:pt idx="2">
                  <c:v>5928</c:v>
                </c:pt>
                <c:pt idx="3">
                  <c:v>6563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1624</c:v>
                </c:pt>
                <c:pt idx="1">
                  <c:v>2020</c:v>
                </c:pt>
                <c:pt idx="2">
                  <c:v>2070</c:v>
                </c:pt>
                <c:pt idx="3">
                  <c:v>2558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1107552"/>
        <c:axId val="330656320"/>
      </c:barChart>
      <c:catAx>
        <c:axId val="58110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0656320"/>
        <c:crosses val="autoZero"/>
        <c:auto val="1"/>
        <c:lblAlgn val="ctr"/>
        <c:lblOffset val="100"/>
        <c:noMultiLvlLbl val="0"/>
      </c:catAx>
      <c:valAx>
        <c:axId val="33065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1107552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区域分布前</a:t>
            </a:r>
            <a:r>
              <a:rPr lang="en-US" altLang="zh-CN" dirty="0" smtClean="0"/>
              <a:t>10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3925546446514004E-2"/>
          <c:y val="8.6533633394789145E-2"/>
          <c:w val="0.91155428300274344"/>
          <c:h val="0.8528116919446269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76200"/>
          </c:spPr>
          <c:dPt>
            <c:idx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7620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7620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7620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7620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7620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7620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7620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7620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76200">
                <a:noFill/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srgbClr val="FF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86</c:v>
                </c:pt>
                <c:pt idx="1">
                  <c:v>133</c:v>
                </c:pt>
                <c:pt idx="2">
                  <c:v>136</c:v>
                </c:pt>
                <c:pt idx="3">
                  <c:v>165</c:v>
                </c:pt>
                <c:pt idx="4">
                  <c:v>197</c:v>
                </c:pt>
                <c:pt idx="5">
                  <c:v>224</c:v>
                </c:pt>
                <c:pt idx="6">
                  <c:v>256</c:v>
                </c:pt>
                <c:pt idx="7">
                  <c:v>379</c:v>
                </c:pt>
                <c:pt idx="8">
                  <c:v>652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032205638338201E-2"/>
          <c:y val="9.5374394178474778E-2"/>
          <c:w val="0.94794856895217905"/>
          <c:h val="0.843970969643357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1"/>
            </a:solidFill>
            <a:ln w="762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 w="76200">
                <a:noFill/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srgbClr val="FF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86</c:v>
                </c:pt>
                <c:pt idx="1">
                  <c:v>133</c:v>
                </c:pt>
                <c:pt idx="2">
                  <c:v>136</c:v>
                </c:pt>
                <c:pt idx="3">
                  <c:v>165</c:v>
                </c:pt>
                <c:pt idx="4">
                  <c:v>197</c:v>
                </c:pt>
                <c:pt idx="5">
                  <c:v>224</c:v>
                </c:pt>
                <c:pt idx="6">
                  <c:v>256</c:v>
                </c:pt>
                <c:pt idx="7">
                  <c:v>379</c:v>
                </c:pt>
                <c:pt idx="8">
                  <c:v>652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Sheet1!$A$2:$A$10</c:f>
              <c:strCache>
                <c:ptCount val="9"/>
                <c:pt idx="0">
                  <c:v>辽宁</c:v>
                </c:pt>
                <c:pt idx="1">
                  <c:v>河北</c:v>
                </c:pt>
                <c:pt idx="2">
                  <c:v>山东</c:v>
                </c:pt>
                <c:pt idx="3">
                  <c:v>四川</c:v>
                </c:pt>
                <c:pt idx="4">
                  <c:v>浙江</c:v>
                </c:pt>
                <c:pt idx="5">
                  <c:v>江苏</c:v>
                </c:pt>
                <c:pt idx="6">
                  <c:v>广东</c:v>
                </c:pt>
                <c:pt idx="7">
                  <c:v>北京</c:v>
                </c:pt>
                <c:pt idx="8">
                  <c:v>上海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56813728"/>
        <c:axId val="456815968"/>
      </c:barChart>
      <c:valAx>
        <c:axId val="456815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813728"/>
        <c:crossBetween val="between"/>
      </c:valAx>
      <c:catAx>
        <c:axId val="4568137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6815968"/>
        <c:auto val="1"/>
        <c:lblAlgn val="ctr"/>
        <c:lblOffset val="100"/>
        <c:noMultiLvlLbl val="0"/>
      </c:catAx>
      <c:spPr>
        <a:solidFill>
          <a:schemeClr val="tx1"/>
        </a:solidFill>
        <a:ln>
          <a:solidFill>
            <a:srgbClr val="FF0000">
              <a:lumMod val="25000"/>
              <a:lumOff val="75000"/>
            </a:srgb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0.47401</cdr:x>
      <cdr:y>0.27164</cdr:y>
    </cdr:from>
    <cdr:to>
      <cdr:x>0.61394</cdr:x>
      <cdr:y>0.43407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109604" y="1570044"/>
          <a:ext cx="1213209" cy="93886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8261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45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积木APP使用数据"/>
          <p:cNvSpPr txBox="1">
            <a:spLocks noGrp="1"/>
          </p:cNvSpPr>
          <p:nvPr>
            <p:ph type="ctrTitle"/>
          </p:nvPr>
        </p:nvSpPr>
        <p:spPr>
          <a:xfrm>
            <a:off x="1321515" y="1300775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积木</a:t>
            </a: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APP数据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本次统计时间段为2017年7月24至7月30日"/>
          <p:cNvSpPr txBox="1">
            <a:spLocks noGrp="1"/>
          </p:cNvSpPr>
          <p:nvPr>
            <p:ph type="subTitle" sz="quarter" idx="1"/>
          </p:nvPr>
        </p:nvSpPr>
        <p:spPr>
          <a:xfrm>
            <a:off x="1321515" y="4520660"/>
            <a:ext cx="10464800" cy="583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solidFill>
                  <a:srgbClr val="D6D6D6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本次统计时间段为2017</a:t>
            </a:r>
            <a:r>
              <a:rPr dirty="0" err="1" smtClean="0"/>
              <a:t>年</a:t>
            </a:r>
            <a:r>
              <a:rPr lang="en-US" dirty="0" err="1"/>
              <a:t>7</a:t>
            </a:r>
            <a:r>
              <a:rPr dirty="0" err="1" smtClean="0"/>
              <a:t>月</a:t>
            </a:r>
            <a:r>
              <a:rPr lang="en-US" dirty="0" err="1" smtClean="0"/>
              <a:t>10</a:t>
            </a:r>
            <a:r>
              <a:rPr lang="zh-CN" altLang="en-US" dirty="0" smtClean="0"/>
              <a:t>日</a:t>
            </a:r>
            <a:r>
              <a:rPr dirty="0" smtClean="0"/>
              <a:t>至</a:t>
            </a:r>
            <a:r>
              <a:rPr lang="en-US" altLang="zh-CN" dirty="0"/>
              <a:t>8</a:t>
            </a:r>
            <a:r>
              <a:rPr dirty="0" smtClean="0"/>
              <a:t>月</a:t>
            </a:r>
            <a:r>
              <a:rPr lang="en-US" altLang="zh-CN" dirty="0" smtClean="0"/>
              <a:t>6</a:t>
            </a:r>
            <a:r>
              <a:rPr dirty="0" smtClean="0"/>
              <a:t>日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二、新增用户"/>
          <p:cNvSpPr txBox="1">
            <a:spLocks/>
          </p:cNvSpPr>
          <p:nvPr/>
        </p:nvSpPr>
        <p:spPr>
          <a:xfrm>
            <a:off x="857876" y="223375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/>
              <a:t>1</a:t>
            </a:r>
            <a:r>
              <a:rPr lang="zh-CN" altLang="en-US" dirty="0" smtClean="0"/>
              <a:t>、每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新增用户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19" name="本次统计时间段为2017年7月24至7月30日"/>
          <p:cNvSpPr txBox="1">
            <a:spLocks/>
          </p:cNvSpPr>
          <p:nvPr/>
        </p:nvSpPr>
        <p:spPr>
          <a:xfrm>
            <a:off x="1977375" y="8748982"/>
            <a:ext cx="10296191" cy="61098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增长带动整体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增长，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月份第一周的增幅较低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3548" y="2851114"/>
            <a:ext cx="67197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US" altLang="zh-CN" dirty="0"/>
              <a:t>4%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38256" y="1230089"/>
            <a:ext cx="11130020" cy="4279766"/>
            <a:chOff x="2412860" y="1258423"/>
            <a:chExt cx="8669867" cy="5779911"/>
          </a:xfrm>
        </p:grpSpPr>
        <p:graphicFrame>
          <p:nvGraphicFramePr>
            <p:cNvPr id="12" name="图表 11"/>
            <p:cNvGraphicFramePr/>
            <p:nvPr>
              <p:extLst>
                <p:ext uri="{D42A27DB-BD31-4B8C-83A1-F6EECF244321}">
                  <p14:modId xmlns:p14="http://schemas.microsoft.com/office/powerpoint/2010/main" val="4022907879"/>
                </p:ext>
              </p:extLst>
            </p:nvPr>
          </p:nvGraphicFramePr>
          <p:xfrm>
            <a:off x="2412860" y="1258423"/>
            <a:ext cx="8669867" cy="57799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本次统计时间段为2017年7月24至7月30日"/>
            <p:cNvSpPr txBox="1">
              <a:spLocks/>
            </p:cNvSpPr>
            <p:nvPr/>
          </p:nvSpPr>
          <p:spPr>
            <a:xfrm>
              <a:off x="4368799" y="4743357"/>
              <a:ext cx="1130479" cy="49130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457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D6D6D6"/>
                  </a:solidFill>
                  <a:uFillTx/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  <a:lvl2pPr marL="914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2pPr>
              <a:lvl3pPr marL="1371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3pPr>
              <a:lvl4pPr marL="1828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4pPr>
              <a:lvl5pPr marL="22860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5pPr>
              <a:lvl6pPr marL="2743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6pPr>
              <a:lvl7pPr marL="3200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7pPr>
              <a:lvl8pPr marL="3657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8pPr>
              <a:lvl9pPr marL="4114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indent="0" hangingPunct="1">
                <a:buNone/>
              </a:pPr>
              <a:r>
                <a:rPr lang="en-US" altLang="zh-CN" sz="2800" dirty="0" smtClean="0">
                  <a:solidFill>
                    <a:schemeClr val="accent1">
                      <a:lumMod val="50000"/>
                    </a:schemeClr>
                  </a:solidFill>
                </a:rPr>
                <a:t>52.5%</a:t>
              </a:r>
              <a:endParaRPr lang="zh-CN" alt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 rot="19883258">
              <a:off x="4592749" y="5258857"/>
              <a:ext cx="682580" cy="437882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 rot="19883258">
              <a:off x="6660798" y="4169694"/>
              <a:ext cx="682580" cy="437882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 rot="19883258">
              <a:off x="8698247" y="3457490"/>
              <a:ext cx="682580" cy="437882"/>
            </a:xfrm>
            <a:prstGeom prst="rightArrow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本次统计时间段为2017年7月24至7月30日"/>
            <p:cNvSpPr txBox="1">
              <a:spLocks/>
            </p:cNvSpPr>
            <p:nvPr/>
          </p:nvSpPr>
          <p:spPr>
            <a:xfrm>
              <a:off x="6597629" y="3565939"/>
              <a:ext cx="758424" cy="49130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457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D6D6D6"/>
                  </a:solidFill>
                  <a:uFillTx/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  <a:lvl2pPr marL="914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2pPr>
              <a:lvl3pPr marL="1371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3pPr>
              <a:lvl4pPr marL="1828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4pPr>
              <a:lvl5pPr marL="22860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5pPr>
              <a:lvl6pPr marL="2743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6pPr>
              <a:lvl7pPr marL="3200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7pPr>
              <a:lvl8pPr marL="3657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8pPr>
              <a:lvl9pPr marL="4114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indent="0" hangingPunct="1">
                <a:buNone/>
              </a:pPr>
              <a:r>
                <a:rPr lang="en-US" altLang="zh-CN" sz="2800" dirty="0" smtClean="0">
                  <a:solidFill>
                    <a:schemeClr val="accent1">
                      <a:lumMod val="50000"/>
                    </a:schemeClr>
                  </a:solidFill>
                </a:rPr>
                <a:t>23%</a:t>
              </a:r>
              <a:endParaRPr lang="zh-CN" alt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本次统计时间段为2017年7月24至7月30日"/>
            <p:cNvSpPr txBox="1">
              <a:spLocks/>
            </p:cNvSpPr>
            <p:nvPr/>
          </p:nvSpPr>
          <p:spPr>
            <a:xfrm>
              <a:off x="8635078" y="2780373"/>
              <a:ext cx="758424" cy="49130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457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D6D6D6"/>
                  </a:solidFill>
                  <a:uFillTx/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  <a:lvl2pPr marL="914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2pPr>
              <a:lvl3pPr marL="1371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3pPr>
              <a:lvl4pPr marL="1828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4pPr>
              <a:lvl5pPr marL="22860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5pPr>
              <a:lvl6pPr marL="27432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6pPr>
              <a:lvl7pPr marL="32004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7pPr>
              <a:lvl8pPr marL="36576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8pPr>
              <a:lvl9pPr marL="4114800" marR="0" indent="-4572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75000"/>
                <a:buFontTx/>
                <a:buChar char="•"/>
                <a:tabLst/>
                <a:defRPr sz="38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indent="0" hangingPunct="1">
                <a:buNone/>
              </a:pPr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en-US" altLang="zh-CN" sz="2800" dirty="0" smtClean="0">
                  <a:solidFill>
                    <a:schemeClr val="accent1">
                      <a:lumMod val="50000"/>
                    </a:schemeClr>
                  </a:solidFill>
                </a:rPr>
                <a:t>%</a:t>
              </a:r>
              <a:endParaRPr lang="zh-CN" alt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815173414"/>
              </p:ext>
            </p:extLst>
          </p:nvPr>
        </p:nvGraphicFramePr>
        <p:xfrm>
          <a:off x="857876" y="5364062"/>
          <a:ext cx="11261917" cy="3300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82285300"/>
              </p:ext>
            </p:extLst>
          </p:nvPr>
        </p:nvGraphicFramePr>
        <p:xfrm>
          <a:off x="177631" y="1815921"/>
          <a:ext cx="5695135" cy="6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 smtClean="0"/>
              <a:t>2</a:t>
            </a:r>
            <a:r>
              <a:rPr lang="zh-CN" altLang="en-US" dirty="0" smtClean="0"/>
              <a:t>、每周活跃用户和启动次数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0661" y="8304480"/>
            <a:ext cx="1082347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iOS</a:t>
            </a:r>
            <a:r>
              <a:rPr lang="zh-CN" altLang="en-US" dirty="0" smtClean="0"/>
              <a:t>端活跃用户数和启动次数都要高于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用户</a:t>
            </a:r>
            <a:endParaRPr lang="en-US" altLang="zh-CN" dirty="0" smtClean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208148492"/>
              </p:ext>
            </p:extLst>
          </p:nvPr>
        </p:nvGraphicFramePr>
        <p:xfrm>
          <a:off x="6613243" y="1854558"/>
          <a:ext cx="5720893" cy="6053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102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、新增用户"/>
          <p:cNvSpPr txBox="1">
            <a:spLocks/>
          </p:cNvSpPr>
          <p:nvPr/>
        </p:nvSpPr>
        <p:spPr>
          <a:xfrm>
            <a:off x="1012422" y="561718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 smtClean="0"/>
              <a:t>3</a:t>
            </a:r>
            <a:r>
              <a:rPr lang="zh-CN" altLang="en-US" dirty="0" smtClean="0"/>
              <a:t>、地域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896858626"/>
              </p:ext>
            </p:extLst>
          </p:nvPr>
        </p:nvGraphicFramePr>
        <p:xfrm>
          <a:off x="175296" y="2421227"/>
          <a:ext cx="5684592" cy="570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782126403"/>
              </p:ext>
            </p:extLst>
          </p:nvPr>
        </p:nvGraphicFramePr>
        <p:xfrm>
          <a:off x="6194740" y="2353166"/>
          <a:ext cx="6336406" cy="5746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618949" y="8497663"/>
            <a:ext cx="8143255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北上广三个地区的用户占总用户的</a:t>
            </a:r>
            <a:r>
              <a:rPr kumimoji="0" lang="en-US" altLang="zh-CN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58%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79642" y="1491153"/>
            <a:ext cx="6924973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日至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日用户总数为</a:t>
            </a:r>
            <a:r>
              <a:rPr lang="en-US" altLang="zh-CN" dirty="0" smtClean="0"/>
              <a:t>3019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1715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、新增用户"/>
          <p:cNvSpPr txBox="1">
            <a:spLocks/>
          </p:cNvSpPr>
          <p:nvPr/>
        </p:nvSpPr>
        <p:spPr>
          <a:xfrm>
            <a:off x="1012422" y="561718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zh-CN" dirty="0"/>
              <a:t>4</a:t>
            </a:r>
            <a:r>
              <a:rPr lang="zh-CN" altLang="en-US" dirty="0" smtClean="0"/>
              <a:t>、留存分析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48804"/>
              </p:ext>
            </p:extLst>
          </p:nvPr>
        </p:nvGraphicFramePr>
        <p:xfrm>
          <a:off x="1641578" y="2579274"/>
          <a:ext cx="9962286" cy="3396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0762"/>
                <a:gridCol w="3320762"/>
                <a:gridCol w="3320762"/>
              </a:tblGrid>
              <a:tr h="1132174">
                <a:tc>
                  <a:txBody>
                    <a:bodyPr/>
                    <a:lstStyle/>
                    <a:p>
                      <a:pPr lvl="1"/>
                      <a:endParaRPr lang="zh-CN" altLang="en-US" sz="3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3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次日留存</a:t>
                      </a:r>
                      <a:endParaRPr lang="en-US" altLang="zh-CN" sz="3200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  <a:p>
                      <a:pPr lvl="1"/>
                      <a:r>
                        <a:rPr lang="zh-CN" alt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（目标：</a:t>
                      </a:r>
                      <a:r>
                        <a:rPr lang="en-US" altLang="zh-CN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40%</a:t>
                      </a:r>
                      <a:r>
                        <a:rPr lang="zh-CN" alt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）</a:t>
                      </a:r>
                      <a:endParaRPr lang="zh-CN" altLang="en-US" sz="18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3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七日留存</a:t>
                      </a:r>
                      <a:endParaRPr lang="en-US" altLang="zh-CN" sz="3200" dirty="0" smtClean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  <a:p>
                      <a:pPr marL="0" marR="0" lvl="1" indent="22860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（目标：</a:t>
                      </a:r>
                      <a:r>
                        <a:rPr lang="en-US" altLang="zh-CN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20%</a:t>
                      </a:r>
                      <a:r>
                        <a:rPr lang="zh-CN" alt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32174">
                <a:tc>
                  <a:txBody>
                    <a:bodyPr/>
                    <a:lstStyle/>
                    <a:p>
                      <a:pPr lvl="1" algn="ctr">
                        <a:lnSpc>
                          <a:spcPct val="2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iOS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ctr">
                        <a:lnSpc>
                          <a:spcPct val="150000"/>
                        </a:lnSpc>
                      </a:pPr>
                      <a:r>
                        <a:rPr lang="en-US" altLang="zh-CN" sz="32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42.6%</a:t>
                      </a:r>
                      <a:endParaRPr lang="en-US" altLang="zh-CN" sz="3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ctr">
                        <a:lnSpc>
                          <a:spcPct val="150000"/>
                        </a:lnSpc>
                      </a:pPr>
                      <a:r>
                        <a:rPr lang="en-US" altLang="zh-CN" sz="32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16.7%</a:t>
                      </a:r>
                      <a:endParaRPr lang="en-US" altLang="zh-CN" sz="3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32174">
                <a:tc>
                  <a:txBody>
                    <a:bodyPr/>
                    <a:lstStyle/>
                    <a:p>
                      <a:pPr lvl="1" algn="ctr">
                        <a:lnSpc>
                          <a:spcPct val="2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Android</a:t>
                      </a:r>
                      <a:endParaRPr lang="zh-CN" altLang="en-US" sz="3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ctr">
                        <a:lnSpc>
                          <a:spcPct val="150000"/>
                        </a:lnSpc>
                      </a:pPr>
                      <a:r>
                        <a:rPr lang="en-US" altLang="zh-CN" sz="32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23%</a:t>
                      </a:r>
                      <a:endParaRPr lang="en-US" altLang="zh-CN" sz="3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ctr">
                        <a:lnSpc>
                          <a:spcPct val="150000"/>
                        </a:lnSpc>
                      </a:pPr>
                      <a:r>
                        <a:rPr lang="en-US" altLang="zh-CN" sz="32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9.5%</a:t>
                      </a:r>
                      <a:endParaRPr lang="en-US" altLang="zh-CN" sz="3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96933" y="6878751"/>
            <a:ext cx="9361537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次日留存：</a:t>
            </a:r>
            <a:r>
              <a:rPr lang="en-US" altLang="zh-CN" dirty="0" smtClean="0"/>
              <a:t>iOS</a:t>
            </a:r>
            <a:r>
              <a:rPr lang="zh-CN" altLang="en-US" dirty="0" smtClean="0"/>
              <a:t>端符合预期，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端较低</a:t>
            </a: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七日留存：</a:t>
            </a:r>
            <a:r>
              <a:rPr kumimoji="0" lang="en-US" altLang="zh-CN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iOS</a:t>
            </a:r>
            <a:r>
              <a:rPr kumimoji="0" lang="zh-CN" altLang="en-US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和</a:t>
            </a:r>
            <a:r>
              <a:rPr kumimoji="0" lang="en-US" altLang="zh-CN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Android</a:t>
            </a:r>
            <a:r>
              <a:rPr kumimoji="0" lang="zh-CN" altLang="en-US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都较低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2842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712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162</Words>
  <Application>Microsoft Office PowerPoint</Application>
  <PresentationFormat>自定义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Heiti SC Light</vt:lpstr>
      <vt:lpstr>Helvetica Light</vt:lpstr>
      <vt:lpstr>Helvetica Neue</vt:lpstr>
      <vt:lpstr>黑体</vt:lpstr>
      <vt:lpstr>宋体</vt:lpstr>
      <vt:lpstr>Helvetica</vt:lpstr>
      <vt:lpstr>Gradient</vt:lpstr>
      <vt:lpstr>积木APP数据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积木APP使用数据</dc:title>
  <cp:lastModifiedBy>PC</cp:lastModifiedBy>
  <cp:revision>80</cp:revision>
  <dcterms:modified xsi:type="dcterms:W3CDTF">2017-08-08T11:37:56Z</dcterms:modified>
</cp:coreProperties>
</file>