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71" r:id="rId5"/>
    <p:sldId id="275" r:id="rId6"/>
    <p:sldId id="276" r:id="rId7"/>
    <p:sldId id="277" r:id="rId8"/>
    <p:sldId id="278" r:id="rId9"/>
    <p:sldId id="279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9"/>
  </p:normalViewPr>
  <p:slideViewPr>
    <p:cSldViewPr snapToGrid="0">
      <p:cViewPr varScale="1">
        <p:scale>
          <a:sx n="59" d="100"/>
          <a:sy n="59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搭建平均时间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bg2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工作表1!$A$2:$A$11</c:f>
              <c:strCache>
                <c:ptCount val="10"/>
                <c:pt idx="0">
                  <c:v>'可可遥控救护车</c:v>
                </c:pt>
                <c:pt idx="1">
                  <c:v>'可可百变直升机</c:v>
                </c:pt>
                <c:pt idx="2">
                  <c:v>'鲁鲁百变高空作业车</c:v>
                </c:pt>
                <c:pt idx="3">
                  <c:v>'鲁鲁百变推土机</c:v>
                </c:pt>
                <c:pt idx="4">
                  <c:v>'百变小滑翔机</c:v>
                </c:pt>
                <c:pt idx="5">
                  <c:v>'可可百变气垫船</c:v>
                </c:pt>
                <c:pt idx="6">
                  <c:v>'鲁鲁百变吊车</c:v>
                </c:pt>
                <c:pt idx="7">
                  <c:v>'鲁鲁百变挖掘机</c:v>
                </c:pt>
                <c:pt idx="8">
                  <c:v>'鲁鲁遥控推土机</c:v>
                </c:pt>
                <c:pt idx="9">
                  <c:v>'布布遥控警车</c:v>
                </c:pt>
              </c:strCache>
            </c:strRef>
          </c:cat>
          <c:val>
            <c:numRef>
              <c:f>工作表1!$B$2:$B$11</c:f>
              <c:numCache>
                <c:formatCode>h:mm:ss</c:formatCode>
                <c:ptCount val="10"/>
                <c:pt idx="0">
                  <c:v>4.6944444444444403E-3</c:v>
                </c:pt>
                <c:pt idx="1">
                  <c:v>4.6412037037037003E-3</c:v>
                </c:pt>
                <c:pt idx="2">
                  <c:v>4.0324074074074099E-3</c:v>
                </c:pt>
                <c:pt idx="3">
                  <c:v>3.8402777777777801E-3</c:v>
                </c:pt>
                <c:pt idx="4">
                  <c:v>3.2031249999999998E-3</c:v>
                </c:pt>
                <c:pt idx="5">
                  <c:v>3.0601851851851801E-3</c:v>
                </c:pt>
                <c:pt idx="6">
                  <c:v>2.9629629629629602E-3</c:v>
                </c:pt>
                <c:pt idx="7">
                  <c:v>2.9074074074074102E-3</c:v>
                </c:pt>
                <c:pt idx="8">
                  <c:v>2.76851851851852E-3</c:v>
                </c:pt>
                <c:pt idx="9">
                  <c:v>2.6481481481481499E-3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1266368"/>
        <c:axId val="221265808"/>
      </c:barChart>
      <c:valAx>
        <c:axId val="22126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defRPr>
            </a:pPr>
            <a:endParaRPr lang="zh-CN"/>
          </a:p>
        </c:txPr>
        <c:crossAx val="221266368"/>
        <c:crosses val="autoZero"/>
        <c:crossBetween val="between"/>
      </c:valAx>
      <c:catAx>
        <c:axId val="221266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defRPr>
            </a:pPr>
            <a:endParaRPr lang="zh-CN"/>
          </a:p>
        </c:txPr>
        <c:crossAx val="221265808"/>
        <c:crosses val="autoZero"/>
        <c:auto val="1"/>
        <c:lblAlgn val="ctr"/>
        <c:lblOffset val="100"/>
        <c:noMultiLvlLbl val="0"/>
      </c:catAx>
      <c:spPr>
        <a:solidFill>
          <a:schemeClr val="tx1"/>
        </a:solidFill>
        <a:ln w="12700">
          <a:solidFill>
            <a:schemeClr val="tx1">
              <a:lumMod val="8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50000"/>
            </a:schemeClr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8524742490171995E-2"/>
          <c:y val="6.3689509694931395E-2"/>
          <c:w val="0.90508931917382895"/>
          <c:h val="0.636260211198225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平均搭建时长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SimHei" charset="-122"/>
                    <a:ea typeface="SimHei" charset="-122"/>
                    <a:cs typeface="SimHei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工作表1!$A$2:$A$15</c:f>
              <c:strCache>
                <c:ptCount val="14"/>
                <c:pt idx="0">
                  <c:v>'可可百变救护车</c:v>
                </c:pt>
                <c:pt idx="1">
                  <c:v>'布布百变皮卡车</c:v>
                </c:pt>
                <c:pt idx="2">
                  <c:v>'布布百变警车</c:v>
                </c:pt>
                <c:pt idx="3">
                  <c:v>'鲁鲁遥控清障车</c:v>
                </c:pt>
                <c:pt idx="4">
                  <c:v>'布布百变消防车</c:v>
                </c:pt>
                <c:pt idx="5">
                  <c:v>'可可百变清洁车</c:v>
                </c:pt>
                <c:pt idx="6">
                  <c:v>'布布百变赛车</c:v>
                </c:pt>
                <c:pt idx="7">
                  <c:v>'可可百变箱式拖车</c:v>
                </c:pt>
                <c:pt idx="8">
                  <c:v>'鲁鲁百变清障车</c:v>
                </c:pt>
                <c:pt idx="9">
                  <c:v>'布布遥控越野车</c:v>
                </c:pt>
                <c:pt idx="10">
                  <c:v>'百变小木马</c:v>
                </c:pt>
                <c:pt idx="11">
                  <c:v>'布布百变越野车</c:v>
                </c:pt>
                <c:pt idx="12">
                  <c:v>'布布遥控赛车</c:v>
                </c:pt>
                <c:pt idx="13">
                  <c:v>'可可遥控箱式拖车</c:v>
                </c:pt>
              </c:strCache>
            </c:strRef>
          </c:cat>
          <c:val>
            <c:numRef>
              <c:f>工作表1!$B$2:$B$15</c:f>
              <c:numCache>
                <c:formatCode>h:mm:ss</c:formatCode>
                <c:ptCount val="14"/>
                <c:pt idx="0">
                  <c:v>2.5462962962963E-3</c:v>
                </c:pt>
                <c:pt idx="1">
                  <c:v>2.2546296296296299E-3</c:v>
                </c:pt>
                <c:pt idx="2">
                  <c:v>2.1967592592592598E-3</c:v>
                </c:pt>
                <c:pt idx="3">
                  <c:v>2.0324074074074099E-3</c:v>
                </c:pt>
                <c:pt idx="4">
                  <c:v>1.9837962962962999E-3</c:v>
                </c:pt>
                <c:pt idx="5">
                  <c:v>1.86342592592593E-3</c:v>
                </c:pt>
                <c:pt idx="6">
                  <c:v>1.82638888888889E-3</c:v>
                </c:pt>
                <c:pt idx="7">
                  <c:v>1.6990740740740701E-3</c:v>
                </c:pt>
                <c:pt idx="8">
                  <c:v>1.6805555555555599E-3</c:v>
                </c:pt>
                <c:pt idx="9">
                  <c:v>1.6481481481481501E-3</c:v>
                </c:pt>
                <c:pt idx="10">
                  <c:v>1.5726273148148099E-3</c:v>
                </c:pt>
                <c:pt idx="11">
                  <c:v>1.5694444444444399E-3</c:v>
                </c:pt>
                <c:pt idx="12">
                  <c:v>1.2037037037037001E-3</c:v>
                </c:pt>
                <c:pt idx="13">
                  <c:v>1.1504629629629599E-3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268608"/>
        <c:axId val="221223056"/>
      </c:barChart>
      <c:catAx>
        <c:axId val="22126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imHei" charset="-122"/>
                <a:ea typeface="SimHei" charset="-122"/>
                <a:cs typeface="SimHei" charset="-122"/>
              </a:defRPr>
            </a:pPr>
            <a:endParaRPr lang="zh-CN"/>
          </a:p>
        </c:txPr>
        <c:crossAx val="221223056"/>
        <c:crosses val="autoZero"/>
        <c:auto val="1"/>
        <c:lblAlgn val="ctr"/>
        <c:lblOffset val="100"/>
        <c:noMultiLvlLbl val="0"/>
      </c:catAx>
      <c:valAx>
        <c:axId val="22122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imHei" charset="-122"/>
                <a:ea typeface="SimHei" charset="-122"/>
                <a:cs typeface="SimHei" charset="-122"/>
              </a:defRPr>
            </a:pPr>
            <a:endParaRPr lang="zh-CN"/>
          </a:p>
        </c:txPr>
        <c:crossAx val="221268608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进入用户数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工作表1!$A$2:$A$11</c:f>
              <c:strCache>
                <c:ptCount val="10"/>
                <c:pt idx="0">
                  <c:v>'布布百变警车</c:v>
                </c:pt>
                <c:pt idx="1">
                  <c:v>'布布遥控警车</c:v>
                </c:pt>
                <c:pt idx="2">
                  <c:v>'可可百变救护车</c:v>
                </c:pt>
                <c:pt idx="3">
                  <c:v>'布布百变越野车</c:v>
                </c:pt>
                <c:pt idx="4">
                  <c:v>'可可百变直升机</c:v>
                </c:pt>
                <c:pt idx="5">
                  <c:v>'鲁鲁百变吊车</c:v>
                </c:pt>
                <c:pt idx="6">
                  <c:v>'鲁鲁百变推土机</c:v>
                </c:pt>
                <c:pt idx="7">
                  <c:v>'鲁鲁遥控清障车</c:v>
                </c:pt>
                <c:pt idx="8">
                  <c:v>'百变小滑翔机</c:v>
                </c:pt>
                <c:pt idx="9">
                  <c:v>'鲁鲁遥控推土机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153</c:v>
                </c:pt>
                <c:pt idx="1">
                  <c:v>91</c:v>
                </c:pt>
                <c:pt idx="2">
                  <c:v>82</c:v>
                </c:pt>
                <c:pt idx="3">
                  <c:v>60</c:v>
                </c:pt>
                <c:pt idx="4">
                  <c:v>50</c:v>
                </c:pt>
                <c:pt idx="5">
                  <c:v>40</c:v>
                </c:pt>
                <c:pt idx="6">
                  <c:v>39</c:v>
                </c:pt>
                <c:pt idx="7">
                  <c:v>37</c:v>
                </c:pt>
                <c:pt idx="8">
                  <c:v>37</c:v>
                </c:pt>
                <c:pt idx="9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922000"/>
        <c:axId val="220922560"/>
      </c:barChart>
      <c:catAx>
        <c:axId val="22092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0922560"/>
        <c:crosses val="autoZero"/>
        <c:auto val="1"/>
        <c:lblAlgn val="ctr"/>
        <c:lblOffset val="100"/>
        <c:noMultiLvlLbl val="0"/>
      </c:catAx>
      <c:valAx>
        <c:axId val="22092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0922000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进入用户数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工作表1!$A$2:$A$15</c:f>
              <c:strCache>
                <c:ptCount val="14"/>
                <c:pt idx="0">
                  <c:v>'可可遥控救护车</c:v>
                </c:pt>
                <c:pt idx="1">
                  <c:v>'布布遥控越野车</c:v>
                </c:pt>
                <c:pt idx="2">
                  <c:v>'鲁鲁百变高空作业车</c:v>
                </c:pt>
                <c:pt idx="3">
                  <c:v>'鲁鲁百变挖掘机</c:v>
                </c:pt>
                <c:pt idx="4">
                  <c:v>'布布百变消防车</c:v>
                </c:pt>
                <c:pt idx="5">
                  <c:v>'百变小木马</c:v>
                </c:pt>
                <c:pt idx="6">
                  <c:v>'可可百变气垫船</c:v>
                </c:pt>
                <c:pt idx="7">
                  <c:v>'鲁鲁百变清障车</c:v>
                </c:pt>
                <c:pt idx="8">
                  <c:v>'布布百变皮卡车</c:v>
                </c:pt>
                <c:pt idx="9">
                  <c:v>'可可遥控箱式拖车</c:v>
                </c:pt>
                <c:pt idx="10">
                  <c:v>'布布百变赛车</c:v>
                </c:pt>
                <c:pt idx="11">
                  <c:v>'可可百变箱式拖车</c:v>
                </c:pt>
                <c:pt idx="12">
                  <c:v>'可可百变清洁车</c:v>
                </c:pt>
                <c:pt idx="13">
                  <c:v>'布布遥控赛车</c:v>
                </c:pt>
              </c:strCache>
            </c:strRef>
          </c:cat>
          <c:val>
            <c:numRef>
              <c:f>工作表1!$B$2:$B$15</c:f>
              <c:numCache>
                <c:formatCode>General</c:formatCode>
                <c:ptCount val="14"/>
                <c:pt idx="0">
                  <c:v>28</c:v>
                </c:pt>
                <c:pt idx="1">
                  <c:v>27</c:v>
                </c:pt>
                <c:pt idx="2">
                  <c:v>26</c:v>
                </c:pt>
                <c:pt idx="3">
                  <c:v>26</c:v>
                </c:pt>
                <c:pt idx="4">
                  <c:v>24</c:v>
                </c:pt>
                <c:pt idx="5">
                  <c:v>21</c:v>
                </c:pt>
                <c:pt idx="6">
                  <c:v>19</c:v>
                </c:pt>
                <c:pt idx="7">
                  <c:v>18</c:v>
                </c:pt>
                <c:pt idx="8">
                  <c:v>15</c:v>
                </c:pt>
                <c:pt idx="9">
                  <c:v>14</c:v>
                </c:pt>
                <c:pt idx="10">
                  <c:v>12</c:v>
                </c:pt>
                <c:pt idx="11">
                  <c:v>11</c:v>
                </c:pt>
                <c:pt idx="12">
                  <c:v>7</c:v>
                </c:pt>
                <c:pt idx="1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924800"/>
        <c:axId val="220925360"/>
      </c:barChart>
      <c:catAx>
        <c:axId val="22092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0925360"/>
        <c:crosses val="autoZero"/>
        <c:auto val="1"/>
        <c:lblAlgn val="ctr"/>
        <c:lblOffset val="100"/>
        <c:noMultiLvlLbl val="0"/>
      </c:catAx>
      <c:valAx>
        <c:axId val="22092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0924800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1121985519698722E-2"/>
          <c:y val="7.8360565882872255E-2"/>
          <c:w val="0.90304057466569021"/>
          <c:h val="0.631130670910253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进入次数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工作表1!$A$2:$A$15</c:f>
              <c:strCache>
                <c:ptCount val="10"/>
                <c:pt idx="0">
                  <c:v>'布布百变警车</c:v>
                </c:pt>
                <c:pt idx="1">
                  <c:v>'布布遥控警车</c:v>
                </c:pt>
                <c:pt idx="2">
                  <c:v>'可可百变救护车</c:v>
                </c:pt>
                <c:pt idx="3">
                  <c:v>'布布百变越野车</c:v>
                </c:pt>
                <c:pt idx="4">
                  <c:v>'鲁鲁百变吊车</c:v>
                </c:pt>
                <c:pt idx="5">
                  <c:v>'鲁鲁遥控清障车</c:v>
                </c:pt>
                <c:pt idx="6">
                  <c:v>'布布遥控越野车</c:v>
                </c:pt>
                <c:pt idx="7">
                  <c:v>'可可百变直升机</c:v>
                </c:pt>
                <c:pt idx="8">
                  <c:v>'鲁鲁百变推土机</c:v>
                </c:pt>
                <c:pt idx="9">
                  <c:v>'百变小滑翔机</c:v>
                </c:pt>
              </c:strCache>
            </c:strRef>
          </c:cat>
          <c:val>
            <c:numRef>
              <c:f>工作表1!$B$2:$B$15</c:f>
              <c:numCache>
                <c:formatCode>General</c:formatCode>
                <c:ptCount val="14"/>
                <c:pt idx="0">
                  <c:v>419</c:v>
                </c:pt>
                <c:pt idx="1">
                  <c:v>297</c:v>
                </c:pt>
                <c:pt idx="2">
                  <c:v>192</c:v>
                </c:pt>
                <c:pt idx="3">
                  <c:v>171</c:v>
                </c:pt>
                <c:pt idx="4">
                  <c:v>170</c:v>
                </c:pt>
                <c:pt idx="5">
                  <c:v>108</c:v>
                </c:pt>
                <c:pt idx="6">
                  <c:v>92</c:v>
                </c:pt>
                <c:pt idx="7">
                  <c:v>86</c:v>
                </c:pt>
                <c:pt idx="8">
                  <c:v>75</c:v>
                </c:pt>
                <c:pt idx="9">
                  <c:v>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927600"/>
        <c:axId val="357330512"/>
      </c:barChart>
      <c:catAx>
        <c:axId val="22092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7330512"/>
        <c:crosses val="autoZero"/>
        <c:auto val="1"/>
        <c:lblAlgn val="ctr"/>
        <c:lblOffset val="100"/>
        <c:noMultiLvlLbl val="0"/>
      </c:catAx>
      <c:valAx>
        <c:axId val="35733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0927600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进入次数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工作表1!$A$2:$A$15</c:f>
              <c:strCache>
                <c:ptCount val="14"/>
                <c:pt idx="0">
                  <c:v>'鲁鲁遥控推土机</c:v>
                </c:pt>
                <c:pt idx="1">
                  <c:v>'鲁鲁百变高空作业车</c:v>
                </c:pt>
                <c:pt idx="2">
                  <c:v>'可可遥控救护车</c:v>
                </c:pt>
                <c:pt idx="3">
                  <c:v>'可可百变气垫船</c:v>
                </c:pt>
                <c:pt idx="4">
                  <c:v>'鲁鲁百变清障车</c:v>
                </c:pt>
                <c:pt idx="5">
                  <c:v>'布布百变消防车</c:v>
                </c:pt>
                <c:pt idx="6">
                  <c:v>'百变小木马</c:v>
                </c:pt>
                <c:pt idx="7">
                  <c:v>'鲁鲁百变挖掘机</c:v>
                </c:pt>
                <c:pt idx="8">
                  <c:v>'可可百变箱式拖车</c:v>
                </c:pt>
                <c:pt idx="9">
                  <c:v>'布布百变皮卡车</c:v>
                </c:pt>
                <c:pt idx="10">
                  <c:v>'可可遥控箱式拖车</c:v>
                </c:pt>
                <c:pt idx="11">
                  <c:v>'可可百变清洁车</c:v>
                </c:pt>
                <c:pt idx="12">
                  <c:v>'布布百变赛车</c:v>
                </c:pt>
                <c:pt idx="13">
                  <c:v>'布布遥控赛车</c:v>
                </c:pt>
              </c:strCache>
            </c:strRef>
          </c:cat>
          <c:val>
            <c:numRef>
              <c:f>工作表1!$B$2:$B$15</c:f>
              <c:numCache>
                <c:formatCode>General</c:formatCode>
                <c:ptCount val="14"/>
                <c:pt idx="0">
                  <c:v>64</c:v>
                </c:pt>
                <c:pt idx="1">
                  <c:v>54</c:v>
                </c:pt>
                <c:pt idx="2">
                  <c:v>54</c:v>
                </c:pt>
                <c:pt idx="3">
                  <c:v>52</c:v>
                </c:pt>
                <c:pt idx="4">
                  <c:v>51</c:v>
                </c:pt>
                <c:pt idx="5">
                  <c:v>50</c:v>
                </c:pt>
                <c:pt idx="6">
                  <c:v>46</c:v>
                </c:pt>
                <c:pt idx="7">
                  <c:v>41</c:v>
                </c:pt>
                <c:pt idx="8">
                  <c:v>27</c:v>
                </c:pt>
                <c:pt idx="9">
                  <c:v>26</c:v>
                </c:pt>
                <c:pt idx="10">
                  <c:v>25</c:v>
                </c:pt>
                <c:pt idx="11">
                  <c:v>19</c:v>
                </c:pt>
                <c:pt idx="12">
                  <c:v>19</c:v>
                </c:pt>
                <c:pt idx="13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7334432"/>
        <c:axId val="357334992"/>
      </c:barChart>
      <c:catAx>
        <c:axId val="35733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7334992"/>
        <c:crosses val="autoZero"/>
        <c:auto val="1"/>
        <c:lblAlgn val="ctr"/>
        <c:lblOffset val="100"/>
        <c:noMultiLvlLbl val="0"/>
      </c:catAx>
      <c:valAx>
        <c:axId val="35733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7334432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98261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积木APP使用数据"/>
          <p:cNvSpPr txBox="1">
            <a:spLocks noGrp="1"/>
          </p:cNvSpPr>
          <p:nvPr>
            <p:ph type="ctrTitle"/>
          </p:nvPr>
        </p:nvSpPr>
        <p:spPr>
          <a:xfrm>
            <a:off x="1321515" y="1300775"/>
            <a:ext cx="10464800" cy="11303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dirty="0" err="1"/>
              <a:t>积木</a:t>
            </a:r>
            <a:r>
              <a:rPr dirty="0" err="1" smtClean="0"/>
              <a:t>APP</a:t>
            </a:r>
            <a:r>
              <a:rPr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0" name="本次统计时间段为2017年7月24至7月30日"/>
          <p:cNvSpPr txBox="1">
            <a:spLocks noGrp="1"/>
          </p:cNvSpPr>
          <p:nvPr>
            <p:ph type="subTitle" sz="quarter" idx="1"/>
          </p:nvPr>
        </p:nvSpPr>
        <p:spPr>
          <a:xfrm>
            <a:off x="1321515" y="2648364"/>
            <a:ext cx="10464800" cy="5833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solidFill>
                  <a:srgbClr val="D6D6D6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dirty="0" err="1"/>
              <a:t>本次统计时间段为2017</a:t>
            </a:r>
            <a:r>
              <a:rPr dirty="0" err="1" smtClean="0"/>
              <a:t>年</a:t>
            </a:r>
            <a:r>
              <a:rPr lang="en-US" dirty="0" err="1"/>
              <a:t>7</a:t>
            </a:r>
            <a:r>
              <a:rPr dirty="0" err="1" smtClean="0"/>
              <a:t>月</a:t>
            </a:r>
            <a:r>
              <a:rPr lang="en-US" dirty="0" err="1" smtClean="0"/>
              <a:t>31</a:t>
            </a:r>
            <a:r>
              <a:rPr lang="zh-CN" altLang="en-US" dirty="0" smtClean="0"/>
              <a:t>日</a:t>
            </a:r>
            <a:r>
              <a:rPr dirty="0" smtClean="0"/>
              <a:t>至</a:t>
            </a:r>
            <a:r>
              <a:rPr lang="en-US" altLang="zh-CN" dirty="0"/>
              <a:t>8</a:t>
            </a:r>
            <a:r>
              <a:rPr dirty="0" smtClean="0"/>
              <a:t>月</a:t>
            </a:r>
            <a:r>
              <a:rPr lang="en-US" altLang="zh-CN" dirty="0" smtClean="0"/>
              <a:t>6</a:t>
            </a:r>
            <a:r>
              <a:rPr dirty="0" smtClean="0"/>
              <a:t>日</a:t>
            </a:r>
            <a:endParaRPr dirty="0"/>
          </a:p>
        </p:txBody>
      </p:sp>
      <p:sp>
        <p:nvSpPr>
          <p:cNvPr id="4" name="二、新增用户"/>
          <p:cNvSpPr txBox="1">
            <a:spLocks/>
          </p:cNvSpPr>
          <p:nvPr/>
        </p:nvSpPr>
        <p:spPr>
          <a:xfrm>
            <a:off x="2734881" y="4360818"/>
            <a:ext cx="2768729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/>
              <a:t>一</a:t>
            </a:r>
            <a:r>
              <a:rPr lang="zh-CN" altLang="en-US" sz="3200" b="1" dirty="0" smtClean="0"/>
              <a:t>、概述</a:t>
            </a:r>
            <a:endParaRPr lang="zh-CN" altLang="en-US" sz="3200" b="1" dirty="0"/>
          </a:p>
        </p:txBody>
      </p:sp>
      <p:sp>
        <p:nvSpPr>
          <p:cNvPr id="5" name="二、新增用户"/>
          <p:cNvSpPr txBox="1">
            <a:spLocks/>
          </p:cNvSpPr>
          <p:nvPr/>
        </p:nvSpPr>
        <p:spPr>
          <a:xfrm>
            <a:off x="2734881" y="5258452"/>
            <a:ext cx="3547435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 smtClean="0"/>
              <a:t>二、新增用户</a:t>
            </a:r>
            <a:endParaRPr lang="zh-CN" altLang="en-US" sz="3200" b="1" dirty="0"/>
          </a:p>
        </p:txBody>
      </p:sp>
      <p:sp>
        <p:nvSpPr>
          <p:cNvPr id="6" name="二、新增用户"/>
          <p:cNvSpPr txBox="1">
            <a:spLocks/>
          </p:cNvSpPr>
          <p:nvPr/>
        </p:nvSpPr>
        <p:spPr>
          <a:xfrm>
            <a:off x="2734881" y="6156086"/>
            <a:ext cx="3859102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 smtClean="0"/>
              <a:t>三</a:t>
            </a:r>
            <a:r>
              <a:rPr lang="zh-CN" altLang="en-US" sz="3200" b="1" dirty="0" smtClean="0"/>
              <a:t>、</a:t>
            </a:r>
            <a:r>
              <a:rPr lang="en-US" altLang="zh-CN" sz="3200" dirty="0"/>
              <a:t>SKU</a:t>
            </a:r>
            <a:r>
              <a:rPr lang="zh-CN" altLang="en-US" sz="3200" dirty="0"/>
              <a:t>平均完成时间</a:t>
            </a:r>
            <a:endParaRPr lang="zh-CN" altLang="en-US" sz="3200" dirty="0"/>
          </a:p>
        </p:txBody>
      </p:sp>
      <p:sp>
        <p:nvSpPr>
          <p:cNvPr id="11" name="二、新增用户"/>
          <p:cNvSpPr txBox="1">
            <a:spLocks/>
          </p:cNvSpPr>
          <p:nvPr/>
        </p:nvSpPr>
        <p:spPr>
          <a:xfrm>
            <a:off x="6997789" y="4299232"/>
            <a:ext cx="3949254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/>
              <a:t>四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SKU</a:t>
            </a:r>
            <a:r>
              <a:rPr lang="zh-CN" altLang="en-US" sz="3200" b="1" dirty="0" smtClean="0"/>
              <a:t>进入用户数量</a:t>
            </a:r>
            <a:endParaRPr lang="zh-CN" altLang="en-US" sz="3200" b="1" dirty="0"/>
          </a:p>
        </p:txBody>
      </p:sp>
      <p:sp>
        <p:nvSpPr>
          <p:cNvPr id="12" name="二、新增用户"/>
          <p:cNvSpPr txBox="1">
            <a:spLocks/>
          </p:cNvSpPr>
          <p:nvPr/>
        </p:nvSpPr>
        <p:spPr>
          <a:xfrm>
            <a:off x="6997789" y="5338345"/>
            <a:ext cx="3859102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/>
              <a:t>五</a:t>
            </a:r>
            <a:r>
              <a:rPr lang="zh-CN" altLang="en-US" sz="3200" b="1" dirty="0" smtClean="0"/>
              <a:t>、</a:t>
            </a:r>
            <a:r>
              <a:rPr lang="en-US" altLang="zh-CN" sz="3200" dirty="0" smtClean="0"/>
              <a:t>SKU</a:t>
            </a:r>
            <a:r>
              <a:rPr lang="zh-CN" altLang="en-US" sz="3200" dirty="0" smtClean="0"/>
              <a:t>进入次数</a:t>
            </a:r>
            <a:endParaRPr lang="zh-CN" alt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2、7月17至7月23日新用户增长了40%，较前一周增长了21个百分点"/>
          <p:cNvSpPr txBox="1"/>
          <p:nvPr/>
        </p:nvSpPr>
        <p:spPr>
          <a:xfrm>
            <a:off x="2302644" y="2263145"/>
            <a:ext cx="751597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zh-CN" altLang="en-US" dirty="0" smtClean="0"/>
              <a:t>用户总数：</a:t>
            </a:r>
            <a:r>
              <a:rPr lang="en-US" altLang="zh-CN" sz="4400" b="1" dirty="0" smtClean="0">
                <a:solidFill>
                  <a:srgbClr val="FFFF00"/>
                </a:solidFill>
              </a:rPr>
              <a:t>4152</a:t>
            </a:r>
            <a:r>
              <a:rPr lang="en-US" altLang="zh-CN" dirty="0" smtClean="0"/>
              <a:t>= </a:t>
            </a:r>
            <a:r>
              <a:rPr lang="en-US" altLang="zh-CN" dirty="0" smtClean="0"/>
              <a:t>1850   +  </a:t>
            </a:r>
            <a:r>
              <a:rPr lang="en-US" altLang="zh-CN" dirty="0" smtClean="0"/>
              <a:t>2302</a:t>
            </a:r>
            <a:endParaRPr lang="en-US" altLang="zh-CN" sz="4400" b="1" dirty="0"/>
          </a:p>
        </p:txBody>
      </p:sp>
      <p:sp>
        <p:nvSpPr>
          <p:cNvPr id="16" name="本次统计时间段为2017年7月24至7月30日"/>
          <p:cNvSpPr txBox="1">
            <a:spLocks/>
          </p:cNvSpPr>
          <p:nvPr/>
        </p:nvSpPr>
        <p:spPr>
          <a:xfrm>
            <a:off x="6323525" y="2210828"/>
            <a:ext cx="3840933" cy="326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 fontScale="70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D6D6D6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iOS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          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Android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/>
              <a:t>一</a:t>
            </a:r>
            <a:r>
              <a:rPr lang="zh-CN" altLang="en-US" dirty="0" smtClean="0"/>
              <a:t>、概述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96734" y="4511598"/>
            <a:ext cx="1808187" cy="2907119"/>
            <a:chOff x="494457" y="4653266"/>
            <a:chExt cx="1808187" cy="2894240"/>
          </a:xfrm>
        </p:grpSpPr>
        <p:sp>
          <p:nvSpPr>
            <p:cNvPr id="25" name="文本框 24"/>
            <p:cNvSpPr txBox="1"/>
            <p:nvPr/>
          </p:nvSpPr>
          <p:spPr>
            <a:xfrm>
              <a:off x="494457" y="5782920"/>
              <a:ext cx="1808187" cy="17645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altLang="zh-CN" sz="38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spc="0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Android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4457" y="4653266"/>
              <a:ext cx="1808187" cy="117981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dirty="0" smtClean="0">
                  <a:solidFill>
                    <a:schemeClr val="bg2">
                      <a:lumMod val="50000"/>
                    </a:schemeClr>
                  </a:solidFill>
                </a:rPr>
                <a:t>iOS</a:t>
              </a:r>
            </a:p>
          </p:txBody>
        </p:sp>
      </p:grpSp>
      <p:cxnSp>
        <p:nvCxnSpPr>
          <p:cNvPr id="7" name="直接连接符 6"/>
          <p:cNvCxnSpPr/>
          <p:nvPr/>
        </p:nvCxnSpPr>
        <p:spPr>
          <a:xfrm flipH="1">
            <a:off x="996734" y="5936173"/>
            <a:ext cx="1821066" cy="0"/>
          </a:xfrm>
          <a:prstGeom prst="line">
            <a:avLst/>
          </a:prstGeom>
          <a:noFill/>
          <a:ln w="127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33" y="4511598"/>
            <a:ext cx="9238733" cy="1424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732" y="5945517"/>
            <a:ext cx="9238733" cy="1473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 smtClean="0"/>
              <a:t>二、新增用户</a:t>
            </a:r>
            <a:endParaRPr lang="zh-CN" altLang="en-US" dirty="0"/>
          </a:p>
        </p:txBody>
      </p:sp>
      <p:sp>
        <p:nvSpPr>
          <p:cNvPr id="6" name="2、7月17至7月23日新用户增长了40%，较前一周增长了21个百分点"/>
          <p:cNvSpPr txBox="1"/>
          <p:nvPr/>
        </p:nvSpPr>
        <p:spPr>
          <a:xfrm>
            <a:off x="2397923" y="2443089"/>
            <a:ext cx="851804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dirty="0" smtClean="0"/>
              <a:t>新增用户：</a:t>
            </a:r>
            <a:r>
              <a:rPr lang="en-US" altLang="zh-CN" sz="4400" b="1" dirty="0" smtClean="0">
                <a:solidFill>
                  <a:srgbClr val="FFFF00"/>
                </a:solidFill>
              </a:rPr>
              <a:t>830</a:t>
            </a:r>
            <a:r>
              <a:rPr lang="en-US" altLang="zh-CN" dirty="0" smtClean="0"/>
              <a:t>= </a:t>
            </a:r>
            <a:r>
              <a:rPr lang="en-US" altLang="zh-CN" dirty="0" smtClean="0"/>
              <a:t>269  +   </a:t>
            </a:r>
            <a:r>
              <a:rPr lang="en-US" altLang="zh-CN" dirty="0" smtClean="0"/>
              <a:t>561</a:t>
            </a:r>
            <a:endParaRPr lang="en-US" altLang="zh-CN" sz="4000" b="1" dirty="0"/>
          </a:p>
        </p:txBody>
      </p:sp>
      <p:sp>
        <p:nvSpPr>
          <p:cNvPr id="7" name="本次统计时间段为2017年7月24至7月30日"/>
          <p:cNvSpPr txBox="1">
            <a:spLocks/>
          </p:cNvSpPr>
          <p:nvPr/>
        </p:nvSpPr>
        <p:spPr>
          <a:xfrm>
            <a:off x="6915957" y="2240489"/>
            <a:ext cx="4275784" cy="331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 fontScale="70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D6D6D6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iOS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       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Android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76312"/>
              </p:ext>
            </p:extLst>
          </p:nvPr>
        </p:nvGraphicFramePr>
        <p:xfrm>
          <a:off x="2221738" y="3983069"/>
          <a:ext cx="8863052" cy="3023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5763"/>
                <a:gridCol w="2215763"/>
                <a:gridCol w="2215763"/>
                <a:gridCol w="2215763"/>
              </a:tblGrid>
              <a:tr h="1007679">
                <a:tc>
                  <a:txBody>
                    <a:bodyPr/>
                    <a:lstStyle/>
                    <a:p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上周新增</a:t>
                      </a:r>
                      <a:endParaRPr lang="zh-CN" altLang="en-US" sz="36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本周新增</a:t>
                      </a:r>
                      <a:endParaRPr lang="zh-CN" altLang="en-US" sz="3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增长比</a:t>
                      </a:r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/>
                      </a:r>
                      <a:b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</a:b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（同上一周比较）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007679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iOS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254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269</a:t>
                      </a:r>
                      <a:endParaRPr lang="zh-CN" altLang="en-US" sz="3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上升</a:t>
                      </a:r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5.9%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007679">
                <a:tc>
                  <a:txBody>
                    <a:bodyPr/>
                    <a:lstStyle/>
                    <a:p>
                      <a:r>
                        <a:rPr lang="en-US" altLang="zh-CN" sz="36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Android</a:t>
                      </a:r>
                      <a:endParaRPr lang="zh-CN" altLang="en-US" sz="36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495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561</a:t>
                      </a:r>
                      <a:endParaRPr lang="zh-CN" altLang="en-US" sz="3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上升</a:t>
                      </a:r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13.3%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308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 smtClean="0"/>
              <a:t>三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SKU</a:t>
            </a:r>
            <a:r>
              <a:rPr lang="zh-CN" altLang="en-US" dirty="0" smtClean="0"/>
              <a:t>平均</a:t>
            </a:r>
            <a:r>
              <a:rPr lang="zh-CN" altLang="en-US" dirty="0" smtClean="0"/>
              <a:t>完成时间</a:t>
            </a:r>
            <a:endParaRPr lang="zh-CN" altLang="en-US" dirty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047779132"/>
              </p:ext>
            </p:extLst>
          </p:nvPr>
        </p:nvGraphicFramePr>
        <p:xfrm>
          <a:off x="524337" y="2311042"/>
          <a:ext cx="12132734" cy="650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1、新增活跃用户占比：22%"/>
          <p:cNvSpPr txBox="1"/>
          <p:nvPr/>
        </p:nvSpPr>
        <p:spPr>
          <a:xfrm>
            <a:off x="2228043" y="1671796"/>
            <a:ext cx="646330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zh-CN" altLang="en-US" sz="3200" dirty="0" smtClean="0"/>
              <a:t>完成时间前十的</a:t>
            </a:r>
            <a:r>
              <a:rPr lang="en-US" altLang="zh-CN" sz="3200" dirty="0" err="1" smtClean="0"/>
              <a:t>sku</a:t>
            </a:r>
            <a:r>
              <a:rPr lang="zh-CN" altLang="en-US" sz="3200" dirty="0" smtClean="0"/>
              <a:t>，以及平均时长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255986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919375936"/>
              </p:ext>
            </p:extLst>
          </p:nvPr>
        </p:nvGraphicFramePr>
        <p:xfrm>
          <a:off x="0" y="2189407"/>
          <a:ext cx="13055600" cy="6091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1、新增活跃用户占比：22%"/>
          <p:cNvSpPr txBox="1"/>
          <p:nvPr/>
        </p:nvSpPr>
        <p:spPr>
          <a:xfrm>
            <a:off x="2459863" y="1425575"/>
            <a:ext cx="584775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zh-CN" altLang="en-US" sz="3200" dirty="0" smtClean="0"/>
              <a:t>平均搭建时长排行</a:t>
            </a:r>
            <a:r>
              <a:rPr lang="en-US" altLang="zh-CN" sz="3200" dirty="0" smtClean="0"/>
              <a:t>11-25</a:t>
            </a:r>
            <a:r>
              <a:rPr lang="zh-CN" altLang="en-US" sz="3200" dirty="0" smtClean="0"/>
              <a:t>位的</a:t>
            </a:r>
            <a:r>
              <a:rPr lang="en-US" altLang="zh-CN" sz="3200" dirty="0" smtClean="0"/>
              <a:t>SKU</a:t>
            </a:r>
            <a:endParaRPr lang="en-US" altLang="zh-CN" sz="3200" dirty="0" smtClean="0"/>
          </a:p>
        </p:txBody>
      </p:sp>
      <p:sp>
        <p:nvSpPr>
          <p:cNvPr id="4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 smtClean="0"/>
              <a:t>三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SKU</a:t>
            </a:r>
            <a:r>
              <a:rPr lang="zh-CN" altLang="en-US" dirty="0" smtClean="0"/>
              <a:t>平均</a:t>
            </a:r>
            <a:r>
              <a:rPr lang="zh-CN" altLang="en-US" dirty="0" smtClean="0"/>
              <a:t>完成时间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0026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 smtClean="0"/>
              <a:t>进入用户数量</a:t>
            </a:r>
            <a:endParaRPr lang="en-US" altLang="zh-CN" dirty="0" smtClean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522132579"/>
              </p:ext>
            </p:extLst>
          </p:nvPr>
        </p:nvGraphicFramePr>
        <p:xfrm>
          <a:off x="1270000" y="2720940"/>
          <a:ext cx="10685649" cy="6435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1、新增活跃用户占比：22%"/>
          <p:cNvSpPr txBox="1"/>
          <p:nvPr/>
        </p:nvSpPr>
        <p:spPr>
          <a:xfrm>
            <a:off x="2228043" y="1671796"/>
            <a:ext cx="605293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zh-CN" altLang="en-US" sz="3200" dirty="0" smtClean="0"/>
              <a:t>进入</a:t>
            </a:r>
            <a:r>
              <a:rPr lang="en-US" altLang="zh-CN" sz="3200" dirty="0" smtClean="0"/>
              <a:t>SKU</a:t>
            </a:r>
            <a:r>
              <a:rPr lang="zh-CN" altLang="en-US" sz="3200" dirty="0" smtClean="0"/>
              <a:t>的用户数排行如下：前</a:t>
            </a:r>
            <a:r>
              <a:rPr lang="en-US" altLang="zh-CN" sz="3200" dirty="0" smtClean="0"/>
              <a:t>10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8202582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 smtClean="0"/>
              <a:t>进入用户数量</a:t>
            </a:r>
            <a:endParaRPr lang="en-US" altLang="zh-CN" dirty="0" smtClean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923402783"/>
              </p:ext>
            </p:extLst>
          </p:nvPr>
        </p:nvGraphicFramePr>
        <p:xfrm>
          <a:off x="459583" y="2828263"/>
          <a:ext cx="11981407" cy="692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1、新增活跃用户占比：22%"/>
          <p:cNvSpPr txBox="1"/>
          <p:nvPr/>
        </p:nvSpPr>
        <p:spPr>
          <a:xfrm>
            <a:off x="2228043" y="1671796"/>
            <a:ext cx="625812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zh-CN" altLang="en-US" sz="3200" dirty="0" smtClean="0"/>
              <a:t>进入</a:t>
            </a:r>
            <a:r>
              <a:rPr lang="en-US" altLang="zh-CN" sz="3200" dirty="0" smtClean="0"/>
              <a:t>SKU</a:t>
            </a:r>
            <a:r>
              <a:rPr lang="zh-CN" altLang="en-US" sz="3200" dirty="0" smtClean="0"/>
              <a:t>的用户数排行如下：</a:t>
            </a:r>
            <a:r>
              <a:rPr lang="en-US" altLang="zh-CN" sz="3200" dirty="0" smtClean="0"/>
              <a:t>11-25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2013255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/>
              <a:t>五</a:t>
            </a:r>
            <a:r>
              <a:rPr lang="zh-CN" altLang="en-US" dirty="0" smtClean="0"/>
              <a:t>、进入次数</a:t>
            </a:r>
            <a:endParaRPr lang="en-US" altLang="zh-CN" dirty="0" smtClean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256520470"/>
              </p:ext>
            </p:extLst>
          </p:nvPr>
        </p:nvGraphicFramePr>
        <p:xfrm>
          <a:off x="956852" y="2476242"/>
          <a:ext cx="11226562" cy="7170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1、新增活跃用户占比：22%"/>
          <p:cNvSpPr txBox="1"/>
          <p:nvPr/>
        </p:nvSpPr>
        <p:spPr>
          <a:xfrm>
            <a:off x="2228043" y="1671796"/>
            <a:ext cx="605293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zh-CN" altLang="en-US" sz="3200" dirty="0" smtClean="0"/>
              <a:t>用户进入该</a:t>
            </a:r>
            <a:r>
              <a:rPr lang="en-US" altLang="zh-CN" sz="3200" dirty="0" smtClean="0"/>
              <a:t>SKU</a:t>
            </a:r>
            <a:r>
              <a:rPr lang="zh-CN" altLang="en-US" sz="3200" dirty="0" smtClean="0"/>
              <a:t>的平均次数：前</a:t>
            </a:r>
            <a:r>
              <a:rPr lang="en-US" altLang="zh-CN" sz="3200" dirty="0" smtClean="0"/>
              <a:t>10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6144310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/>
              <a:t>五</a:t>
            </a:r>
            <a:r>
              <a:rPr lang="zh-CN" altLang="en-US" dirty="0" smtClean="0"/>
              <a:t>、进入次数</a:t>
            </a:r>
            <a:endParaRPr lang="en-US" altLang="zh-CN" dirty="0" smtClean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847079612"/>
              </p:ext>
            </p:extLst>
          </p:nvPr>
        </p:nvGraphicFramePr>
        <p:xfrm>
          <a:off x="794435" y="2823971"/>
          <a:ext cx="11929892" cy="6538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1、新增活跃用户占比：22%"/>
          <p:cNvSpPr txBox="1"/>
          <p:nvPr/>
        </p:nvSpPr>
        <p:spPr>
          <a:xfrm>
            <a:off x="2228043" y="1671796"/>
            <a:ext cx="625812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zh-CN" altLang="en-US" sz="3200" dirty="0" smtClean="0"/>
              <a:t>用户进入该</a:t>
            </a:r>
            <a:r>
              <a:rPr lang="en-US" altLang="zh-CN" sz="3200" dirty="0" smtClean="0"/>
              <a:t>SKU</a:t>
            </a:r>
            <a:r>
              <a:rPr lang="zh-CN" altLang="en-US" sz="3200" dirty="0" smtClean="0"/>
              <a:t>的平均次数：</a:t>
            </a:r>
            <a:r>
              <a:rPr lang="en-US" altLang="zh-CN" sz="3200" dirty="0" smtClean="0"/>
              <a:t>11-25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1007938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201</Words>
  <Application>Microsoft Office PowerPoint</Application>
  <PresentationFormat>自定义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Heiti SC Light</vt:lpstr>
      <vt:lpstr>Helvetica Light</vt:lpstr>
      <vt:lpstr>Helvetica Neue</vt:lpstr>
      <vt:lpstr>黑体</vt:lpstr>
      <vt:lpstr>Helvetica</vt:lpstr>
      <vt:lpstr>Gradient</vt:lpstr>
      <vt:lpstr>积木APP数据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积木APP使用数据</dc:title>
  <cp:lastModifiedBy>PC</cp:lastModifiedBy>
  <cp:revision>48</cp:revision>
  <dcterms:modified xsi:type="dcterms:W3CDTF">2017-08-07T02:14:53Z</dcterms:modified>
</cp:coreProperties>
</file>