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3" r:id="rId9"/>
    <p:sldId id="266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9"/>
  </p:normalViewPr>
  <p:slideViewPr>
    <p:cSldViewPr snapToGrid="0">
      <p:cViewPr varScale="1">
        <p:scale>
          <a:sx n="59" d="100"/>
          <a:sy n="59" d="100"/>
        </p:scale>
        <p:origin x="14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新增</a:t>
            </a:r>
            <a:r>
              <a:rPr lang="zh-CN" altLang="en-US" dirty="0" smtClean="0"/>
              <a:t>用户每周整体数据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6497476142644198E-2"/>
          <c:y val="9.6256173553546001E-2"/>
          <c:w val="0.94066872803578983"/>
          <c:h val="0.698153288240873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新增用户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第一周（7.10-7.16）</c:v>
                </c:pt>
                <c:pt idx="1">
                  <c:v>第二周（7.17-7.23）</c:v>
                </c:pt>
                <c:pt idx="2">
                  <c:v>第三周（7.24-7.30）</c:v>
                </c:pt>
                <c:pt idx="3">
                  <c:v>第四周（7.31-8.6）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453</c:v>
                </c:pt>
                <c:pt idx="1">
                  <c:v>691</c:v>
                </c:pt>
                <c:pt idx="2">
                  <c:v>851</c:v>
                </c:pt>
                <c:pt idx="3">
                  <c:v>892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2187536"/>
        <c:axId val="231786128"/>
      </c:barChart>
      <c:catAx>
        <c:axId val="23218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231786128"/>
        <c:crosses val="autoZero"/>
        <c:auto val="1"/>
        <c:lblAlgn val="ctr"/>
        <c:lblOffset val="100"/>
        <c:noMultiLvlLbl val="0"/>
      </c:catAx>
      <c:valAx>
        <c:axId val="23178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2187536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1121985519698722E-2"/>
          <c:y val="7.8360565882872255E-2"/>
          <c:w val="0.90304057466569021"/>
          <c:h val="0.631130670910253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进入次数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工作表1!$A$2:$A$15</c:f>
              <c:strCache>
                <c:ptCount val="10"/>
                <c:pt idx="0">
                  <c:v>'布布百变警车</c:v>
                </c:pt>
                <c:pt idx="1">
                  <c:v>'布布遥控警车</c:v>
                </c:pt>
                <c:pt idx="2">
                  <c:v>'可可百变救护车</c:v>
                </c:pt>
                <c:pt idx="3">
                  <c:v>'布布百变越野车</c:v>
                </c:pt>
                <c:pt idx="4">
                  <c:v>'鲁鲁百变吊车</c:v>
                </c:pt>
                <c:pt idx="5">
                  <c:v>'鲁鲁遥控清障车</c:v>
                </c:pt>
                <c:pt idx="6">
                  <c:v>'布布遥控越野车</c:v>
                </c:pt>
                <c:pt idx="7">
                  <c:v>'可可百变直升机</c:v>
                </c:pt>
                <c:pt idx="8">
                  <c:v>'鲁鲁百变推土机</c:v>
                </c:pt>
                <c:pt idx="9">
                  <c:v>'百变小滑翔机</c:v>
                </c:pt>
              </c:strCache>
            </c:strRef>
          </c:cat>
          <c:val>
            <c:numRef>
              <c:f>工作表1!$B$2:$B$15</c:f>
              <c:numCache>
                <c:formatCode>General</c:formatCode>
                <c:ptCount val="14"/>
                <c:pt idx="0">
                  <c:v>419</c:v>
                </c:pt>
                <c:pt idx="1">
                  <c:v>297</c:v>
                </c:pt>
                <c:pt idx="2">
                  <c:v>192</c:v>
                </c:pt>
                <c:pt idx="3">
                  <c:v>171</c:v>
                </c:pt>
                <c:pt idx="4">
                  <c:v>170</c:v>
                </c:pt>
                <c:pt idx="5">
                  <c:v>108</c:v>
                </c:pt>
                <c:pt idx="6">
                  <c:v>92</c:v>
                </c:pt>
                <c:pt idx="7">
                  <c:v>86</c:v>
                </c:pt>
                <c:pt idx="8">
                  <c:v>75</c:v>
                </c:pt>
                <c:pt idx="9">
                  <c:v>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109024"/>
        <c:axId val="336109584"/>
      </c:barChart>
      <c:catAx>
        <c:axId val="33610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6109584"/>
        <c:crosses val="autoZero"/>
        <c:auto val="1"/>
        <c:lblAlgn val="ctr"/>
        <c:lblOffset val="100"/>
        <c:noMultiLvlLbl val="0"/>
      </c:catAx>
      <c:valAx>
        <c:axId val="33610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6109024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tx2">
                    <a:lumMod val="10000"/>
                  </a:schemeClr>
                </a:solidFill>
              </a:rPr>
              <a:t>苹果和安卓比例</a:t>
            </a:r>
            <a:endParaRPr lang="zh-CN" altLang="en-US" dirty="0">
              <a:solidFill>
                <a:schemeClr val="tx2">
                  <a:lumMod val="1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080040991245096E-2"/>
          <c:y val="3.2465527870809231E-2"/>
          <c:w val="0.93105974150589832"/>
          <c:h val="0.82914060455940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285</c:v>
                </c:pt>
                <c:pt idx="1">
                  <c:v>321</c:v>
                </c:pt>
                <c:pt idx="2">
                  <c:v>296</c:v>
                </c:pt>
                <c:pt idx="3">
                  <c:v>329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168</c:v>
                </c:pt>
                <c:pt idx="1">
                  <c:v>370</c:v>
                </c:pt>
                <c:pt idx="2">
                  <c:v>555</c:v>
                </c:pt>
                <c:pt idx="3">
                  <c:v>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31788928"/>
        <c:axId val="231789488"/>
      </c:barChart>
      <c:catAx>
        <c:axId val="23178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1789488"/>
        <c:crosses val="autoZero"/>
        <c:auto val="1"/>
        <c:lblAlgn val="ctr"/>
        <c:lblOffset val="100"/>
        <c:noMultiLvlLbl val="0"/>
      </c:catAx>
      <c:valAx>
        <c:axId val="23178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1788928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tx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活跃用户</a:t>
            </a:r>
            <a:endParaRPr lang="zh-CN" altLang="en-US" dirty="0">
              <a:solidFill>
                <a:schemeClr val="tx2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7504841769775711E-2"/>
          <c:y val="1.734857138954202E-2"/>
          <c:w val="0.90905765913133385"/>
          <c:h val="0.889954220944984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879</c:v>
                </c:pt>
                <c:pt idx="1">
                  <c:v>1256</c:v>
                </c:pt>
                <c:pt idx="2">
                  <c:v>1423</c:v>
                </c:pt>
                <c:pt idx="3">
                  <c:v>1653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603</c:v>
                </c:pt>
                <c:pt idx="1">
                  <c:v>916</c:v>
                </c:pt>
                <c:pt idx="2">
                  <c:v>1163</c:v>
                </c:pt>
                <c:pt idx="3">
                  <c:v>1316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1793408"/>
        <c:axId val="228326720"/>
      </c:barChart>
      <c:catAx>
        <c:axId val="23179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8326720"/>
        <c:crosses val="autoZero"/>
        <c:auto val="1"/>
        <c:lblAlgn val="ctr"/>
        <c:lblOffset val="100"/>
        <c:noMultiLvlLbl val="0"/>
      </c:catAx>
      <c:valAx>
        <c:axId val="22832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1793408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tx2">
                    <a:lumMod val="10000"/>
                  </a:schemeClr>
                </a:solidFill>
              </a:rPr>
              <a:t>启动次数</a:t>
            </a:r>
            <a:endParaRPr lang="zh-CN" altLang="en-US" dirty="0">
              <a:solidFill>
                <a:schemeClr val="tx2">
                  <a:lumMod val="1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1340152664977303"/>
          <c:y val="1.7159889636237362E-2"/>
          <c:w val="0.86217920873541942"/>
          <c:h val="0.889197275225713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5024</c:v>
                </c:pt>
                <c:pt idx="1">
                  <c:v>5473</c:v>
                </c:pt>
                <c:pt idx="2">
                  <c:v>5928</c:v>
                </c:pt>
                <c:pt idx="3">
                  <c:v>6563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1624</c:v>
                </c:pt>
                <c:pt idx="1">
                  <c:v>2020</c:v>
                </c:pt>
                <c:pt idx="2">
                  <c:v>2070</c:v>
                </c:pt>
                <c:pt idx="3">
                  <c:v>2558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8329520"/>
        <c:axId val="228330080"/>
      </c:barChart>
      <c:catAx>
        <c:axId val="22832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8330080"/>
        <c:crosses val="autoZero"/>
        <c:auto val="1"/>
        <c:lblAlgn val="ctr"/>
        <c:lblOffset val="100"/>
        <c:noMultiLvlLbl val="0"/>
      </c:catAx>
      <c:valAx>
        <c:axId val="22833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8329520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区域分布前</a:t>
            </a:r>
            <a:r>
              <a:rPr lang="en-US" altLang="zh-CN" dirty="0" smtClean="0"/>
              <a:t>10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3925546446514004E-2"/>
          <c:y val="8.6533633394789145E-2"/>
          <c:w val="0.91155428300274344"/>
          <c:h val="0.8528116919446269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76200"/>
          </c:spPr>
          <c:dPt>
            <c:idx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7620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7620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7620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76200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76200"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76200"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76200"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76200"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76200">
                <a:noFill/>
              </a:ln>
              <a:effectLst/>
            </c:spPr>
          </c:dPt>
          <c:dLbls>
            <c:spPr>
              <a:solidFill>
                <a:srgbClr val="FFFFFF"/>
              </a:solidFill>
              <a:ln>
                <a:solidFill>
                  <a:srgbClr val="FF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Sheet1!$A$2:$A$10</c:f>
              <c:strCache>
                <c:ptCount val="9"/>
                <c:pt idx="0">
                  <c:v>辽宁</c:v>
                </c:pt>
                <c:pt idx="1">
                  <c:v>河北</c:v>
                </c:pt>
                <c:pt idx="2">
                  <c:v>山东</c:v>
                </c:pt>
                <c:pt idx="3">
                  <c:v>四川</c:v>
                </c:pt>
                <c:pt idx="4">
                  <c:v>浙江</c:v>
                </c:pt>
                <c:pt idx="5">
                  <c:v>江苏</c:v>
                </c:pt>
                <c:pt idx="6">
                  <c:v>广东</c:v>
                </c:pt>
                <c:pt idx="7">
                  <c:v>北京</c:v>
                </c:pt>
                <c:pt idx="8">
                  <c:v>上海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86</c:v>
                </c:pt>
                <c:pt idx="1">
                  <c:v>133</c:v>
                </c:pt>
                <c:pt idx="2">
                  <c:v>136</c:v>
                </c:pt>
                <c:pt idx="3">
                  <c:v>165</c:v>
                </c:pt>
                <c:pt idx="4">
                  <c:v>197</c:v>
                </c:pt>
                <c:pt idx="5">
                  <c:v>224</c:v>
                </c:pt>
                <c:pt idx="6">
                  <c:v>256</c:v>
                </c:pt>
                <c:pt idx="7">
                  <c:v>379</c:v>
                </c:pt>
                <c:pt idx="8">
                  <c:v>652</c:v>
                </c:pt>
              </c:numCache>
            </c:numRef>
          </c:val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cat>
            <c:strRef>
              <c:f>Sheet1!$A$2:$A$10</c:f>
              <c:strCache>
                <c:ptCount val="9"/>
                <c:pt idx="0">
                  <c:v>辽宁</c:v>
                </c:pt>
                <c:pt idx="1">
                  <c:v>河北</c:v>
                </c:pt>
                <c:pt idx="2">
                  <c:v>山东</c:v>
                </c:pt>
                <c:pt idx="3">
                  <c:v>四川</c:v>
                </c:pt>
                <c:pt idx="4">
                  <c:v>浙江</c:v>
                </c:pt>
                <c:pt idx="5">
                  <c:v>江苏</c:v>
                </c:pt>
                <c:pt idx="6">
                  <c:v>广东</c:v>
                </c:pt>
                <c:pt idx="7">
                  <c:v>北京</c:v>
                </c:pt>
                <c:pt idx="8">
                  <c:v>上海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cat>
            <c:strRef>
              <c:f>Sheet1!$A$2:$A$10</c:f>
              <c:strCache>
                <c:ptCount val="9"/>
                <c:pt idx="0">
                  <c:v>辽宁</c:v>
                </c:pt>
                <c:pt idx="1">
                  <c:v>河北</c:v>
                </c:pt>
                <c:pt idx="2">
                  <c:v>山东</c:v>
                </c:pt>
                <c:pt idx="3">
                  <c:v>四川</c:v>
                </c:pt>
                <c:pt idx="4">
                  <c:v>浙江</c:v>
                </c:pt>
                <c:pt idx="5">
                  <c:v>江苏</c:v>
                </c:pt>
                <c:pt idx="6">
                  <c:v>广东</c:v>
                </c:pt>
                <c:pt idx="7">
                  <c:v>北京</c:v>
                </c:pt>
                <c:pt idx="8">
                  <c:v>上海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032205638338201E-2"/>
          <c:y val="9.5374394178474778E-2"/>
          <c:w val="0.94794856895217905"/>
          <c:h val="0.8439709696433578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1"/>
            </a:solidFill>
            <a:ln w="762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</c:dPt>
          <c:dLbls>
            <c:spPr>
              <a:solidFill>
                <a:srgbClr val="FFFFFF"/>
              </a:solidFill>
              <a:ln>
                <a:solidFill>
                  <a:srgbClr val="FF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辽宁</c:v>
                </c:pt>
                <c:pt idx="1">
                  <c:v>河北</c:v>
                </c:pt>
                <c:pt idx="2">
                  <c:v>山东</c:v>
                </c:pt>
                <c:pt idx="3">
                  <c:v>四川</c:v>
                </c:pt>
                <c:pt idx="4">
                  <c:v>浙江</c:v>
                </c:pt>
                <c:pt idx="5">
                  <c:v>江苏</c:v>
                </c:pt>
                <c:pt idx="6">
                  <c:v>广东</c:v>
                </c:pt>
                <c:pt idx="7">
                  <c:v>北京</c:v>
                </c:pt>
                <c:pt idx="8">
                  <c:v>上海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86</c:v>
                </c:pt>
                <c:pt idx="1">
                  <c:v>133</c:v>
                </c:pt>
                <c:pt idx="2">
                  <c:v>136</c:v>
                </c:pt>
                <c:pt idx="3">
                  <c:v>165</c:v>
                </c:pt>
                <c:pt idx="4">
                  <c:v>197</c:v>
                </c:pt>
                <c:pt idx="5">
                  <c:v>224</c:v>
                </c:pt>
                <c:pt idx="6">
                  <c:v>256</c:v>
                </c:pt>
                <c:pt idx="7">
                  <c:v>379</c:v>
                </c:pt>
                <c:pt idx="8">
                  <c:v>652</c:v>
                </c:pt>
              </c:numCache>
            </c:numRef>
          </c:val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Sheet1!$A$2:$A$10</c:f>
              <c:strCache>
                <c:ptCount val="9"/>
                <c:pt idx="0">
                  <c:v>辽宁</c:v>
                </c:pt>
                <c:pt idx="1">
                  <c:v>河北</c:v>
                </c:pt>
                <c:pt idx="2">
                  <c:v>山东</c:v>
                </c:pt>
                <c:pt idx="3">
                  <c:v>四川</c:v>
                </c:pt>
                <c:pt idx="4">
                  <c:v>浙江</c:v>
                </c:pt>
                <c:pt idx="5">
                  <c:v>江苏</c:v>
                </c:pt>
                <c:pt idx="6">
                  <c:v>广东</c:v>
                </c:pt>
                <c:pt idx="7">
                  <c:v>北京</c:v>
                </c:pt>
                <c:pt idx="8">
                  <c:v>上海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Sheet1!$A$2:$A$10</c:f>
              <c:strCache>
                <c:ptCount val="9"/>
                <c:pt idx="0">
                  <c:v>辽宁</c:v>
                </c:pt>
                <c:pt idx="1">
                  <c:v>河北</c:v>
                </c:pt>
                <c:pt idx="2">
                  <c:v>山东</c:v>
                </c:pt>
                <c:pt idx="3">
                  <c:v>四川</c:v>
                </c:pt>
                <c:pt idx="4">
                  <c:v>浙江</c:v>
                </c:pt>
                <c:pt idx="5">
                  <c:v>江苏</c:v>
                </c:pt>
                <c:pt idx="6">
                  <c:v>广东</c:v>
                </c:pt>
                <c:pt idx="7">
                  <c:v>北京</c:v>
                </c:pt>
                <c:pt idx="8">
                  <c:v>上海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35148784"/>
        <c:axId val="235148224"/>
      </c:barChart>
      <c:valAx>
        <c:axId val="23514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5148784"/>
        <c:crosses val="autoZero"/>
        <c:crossBetween val="between"/>
      </c:valAx>
      <c:catAx>
        <c:axId val="2351487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5148224"/>
        <c:crosses val="autoZero"/>
        <c:auto val="1"/>
        <c:lblAlgn val="ctr"/>
        <c:lblOffset val="100"/>
        <c:noMultiLvlLbl val="0"/>
      </c:catAx>
      <c:spPr>
        <a:solidFill>
          <a:schemeClr val="tx1"/>
        </a:solidFill>
        <a:ln>
          <a:solidFill>
            <a:srgbClr val="FF0000">
              <a:lumMod val="25000"/>
              <a:lumOff val="75000"/>
            </a:srgb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进入用户</a:t>
            </a:r>
            <a:r>
              <a:rPr lang="zh-CN" altLang="en-US" dirty="0" smtClean="0"/>
              <a:t>数前</a:t>
            </a:r>
            <a:r>
              <a:rPr lang="en-US" altLang="zh-CN" dirty="0" smtClean="0"/>
              <a:t>10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进入用户数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工作表1!$A$2:$A$11</c:f>
              <c:strCache>
                <c:ptCount val="10"/>
                <c:pt idx="0">
                  <c:v>'布布百变警车</c:v>
                </c:pt>
                <c:pt idx="1">
                  <c:v>'布布遥控警车</c:v>
                </c:pt>
                <c:pt idx="2">
                  <c:v>'可可百变救护车</c:v>
                </c:pt>
                <c:pt idx="3">
                  <c:v>'布布百变越野车</c:v>
                </c:pt>
                <c:pt idx="4">
                  <c:v>'可可百变直升机</c:v>
                </c:pt>
                <c:pt idx="5">
                  <c:v>'鲁鲁百变吊车</c:v>
                </c:pt>
                <c:pt idx="6">
                  <c:v>'鲁鲁百变推土机</c:v>
                </c:pt>
                <c:pt idx="7">
                  <c:v>'鲁鲁遥控清障车</c:v>
                </c:pt>
                <c:pt idx="8">
                  <c:v>'百变小滑翔机</c:v>
                </c:pt>
                <c:pt idx="9">
                  <c:v>'鲁鲁遥控推土机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153</c:v>
                </c:pt>
                <c:pt idx="1">
                  <c:v>91</c:v>
                </c:pt>
                <c:pt idx="2">
                  <c:v>82</c:v>
                </c:pt>
                <c:pt idx="3">
                  <c:v>60</c:v>
                </c:pt>
                <c:pt idx="4">
                  <c:v>50</c:v>
                </c:pt>
                <c:pt idx="5">
                  <c:v>40</c:v>
                </c:pt>
                <c:pt idx="6">
                  <c:v>39</c:v>
                </c:pt>
                <c:pt idx="7">
                  <c:v>37</c:v>
                </c:pt>
                <c:pt idx="8">
                  <c:v>37</c:v>
                </c:pt>
                <c:pt idx="9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5151584"/>
        <c:axId val="235152144"/>
      </c:barChart>
      <c:catAx>
        <c:axId val="23515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5152144"/>
        <c:crosses val="autoZero"/>
        <c:auto val="1"/>
        <c:lblAlgn val="ctr"/>
        <c:lblOffset val="100"/>
        <c:noMultiLvlLbl val="0"/>
      </c:catAx>
      <c:valAx>
        <c:axId val="23515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5151584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5108821714900224E-2"/>
          <c:y val="2.2503959788790592E-2"/>
          <c:w val="0.90432892163009904"/>
          <c:h val="0.55989376128255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搭建平均时间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bg2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工作表1!$A$2:$A$11</c:f>
              <c:strCache>
                <c:ptCount val="10"/>
                <c:pt idx="0">
                  <c:v>'可可遥控救护车</c:v>
                </c:pt>
                <c:pt idx="1">
                  <c:v>'可可百变直升机</c:v>
                </c:pt>
                <c:pt idx="2">
                  <c:v>'鲁鲁百变高空作业车</c:v>
                </c:pt>
                <c:pt idx="3">
                  <c:v>'鲁鲁百变推土机</c:v>
                </c:pt>
                <c:pt idx="4">
                  <c:v>'百变小滑翔机</c:v>
                </c:pt>
                <c:pt idx="5">
                  <c:v>'可可百变气垫船</c:v>
                </c:pt>
                <c:pt idx="6">
                  <c:v>'鲁鲁百变吊车</c:v>
                </c:pt>
                <c:pt idx="7">
                  <c:v>'鲁鲁百变挖掘机</c:v>
                </c:pt>
                <c:pt idx="8">
                  <c:v>'鲁鲁遥控推土机</c:v>
                </c:pt>
                <c:pt idx="9">
                  <c:v>'布布遥控警车</c:v>
                </c:pt>
              </c:strCache>
            </c:strRef>
          </c:cat>
          <c:val>
            <c:numRef>
              <c:f>工作表1!$B$2:$B$11</c:f>
              <c:numCache>
                <c:formatCode>h:mm:ss</c:formatCode>
                <c:ptCount val="10"/>
                <c:pt idx="0">
                  <c:v>4.6944444444444403E-3</c:v>
                </c:pt>
                <c:pt idx="1">
                  <c:v>4.6412037037037003E-3</c:v>
                </c:pt>
                <c:pt idx="2">
                  <c:v>4.0324074074074099E-3</c:v>
                </c:pt>
                <c:pt idx="3">
                  <c:v>3.8402777777777801E-3</c:v>
                </c:pt>
                <c:pt idx="4">
                  <c:v>3.2031249999999998E-3</c:v>
                </c:pt>
                <c:pt idx="5">
                  <c:v>3.0601851851851801E-3</c:v>
                </c:pt>
                <c:pt idx="6">
                  <c:v>2.9629629629629602E-3</c:v>
                </c:pt>
                <c:pt idx="7">
                  <c:v>2.9074074074074102E-3</c:v>
                </c:pt>
                <c:pt idx="8">
                  <c:v>2.76851851851852E-3</c:v>
                </c:pt>
                <c:pt idx="9">
                  <c:v>2.6481481481481499E-3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7017760"/>
        <c:axId val="337017200"/>
      </c:barChart>
      <c:valAx>
        <c:axId val="33701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defRPr>
            </a:pPr>
            <a:endParaRPr lang="zh-CN"/>
          </a:p>
        </c:txPr>
        <c:crossAx val="337017760"/>
        <c:crosses val="autoZero"/>
        <c:crossBetween val="between"/>
      </c:valAx>
      <c:catAx>
        <c:axId val="337017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defRPr>
            </a:pPr>
            <a:endParaRPr lang="zh-CN"/>
          </a:p>
        </c:txPr>
        <c:crossAx val="337017200"/>
        <c:crosses val="autoZero"/>
        <c:auto val="1"/>
        <c:lblAlgn val="ctr"/>
        <c:lblOffset val="100"/>
        <c:noMultiLvlLbl val="0"/>
      </c:catAx>
      <c:spPr>
        <a:solidFill>
          <a:schemeClr val="tx1"/>
        </a:solidFill>
        <a:ln w="12700">
          <a:solidFill>
            <a:schemeClr val="tx1">
              <a:lumMod val="8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50000"/>
            </a:schemeClr>
          </a:solidFill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8524742490171995E-2"/>
          <c:y val="6.3689509694931395E-2"/>
          <c:w val="0.90508931917382895"/>
          <c:h val="0.426880425176987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平均搭建时长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SimHei" charset="-122"/>
                    <a:ea typeface="SimHei" charset="-122"/>
                    <a:cs typeface="SimHei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工作表1!$A$2:$A$15</c:f>
              <c:strCache>
                <c:ptCount val="14"/>
                <c:pt idx="0">
                  <c:v>'可可百变救护车</c:v>
                </c:pt>
                <c:pt idx="1">
                  <c:v>'布布百变皮卡车</c:v>
                </c:pt>
                <c:pt idx="2">
                  <c:v>'布布百变警车</c:v>
                </c:pt>
                <c:pt idx="3">
                  <c:v>'鲁鲁遥控清障车</c:v>
                </c:pt>
                <c:pt idx="4">
                  <c:v>'布布百变消防车</c:v>
                </c:pt>
                <c:pt idx="5">
                  <c:v>'可可百变清洁车</c:v>
                </c:pt>
                <c:pt idx="6">
                  <c:v>'布布百变赛车</c:v>
                </c:pt>
                <c:pt idx="7">
                  <c:v>'可可百变箱式拖车</c:v>
                </c:pt>
                <c:pt idx="8">
                  <c:v>'鲁鲁百变清障车</c:v>
                </c:pt>
                <c:pt idx="9">
                  <c:v>'布布遥控越野车</c:v>
                </c:pt>
                <c:pt idx="10">
                  <c:v>'百变小木马</c:v>
                </c:pt>
                <c:pt idx="11">
                  <c:v>'布布百变越野车</c:v>
                </c:pt>
                <c:pt idx="12">
                  <c:v>'布布遥控赛车</c:v>
                </c:pt>
                <c:pt idx="13">
                  <c:v>'可可遥控箱式拖车</c:v>
                </c:pt>
              </c:strCache>
            </c:strRef>
          </c:cat>
          <c:val>
            <c:numRef>
              <c:f>工作表1!$B$2:$B$15</c:f>
              <c:numCache>
                <c:formatCode>h:mm:ss</c:formatCode>
                <c:ptCount val="14"/>
                <c:pt idx="0">
                  <c:v>2.5462962962963E-3</c:v>
                </c:pt>
                <c:pt idx="1">
                  <c:v>2.2546296296296299E-3</c:v>
                </c:pt>
                <c:pt idx="2">
                  <c:v>2.1967592592592598E-3</c:v>
                </c:pt>
                <c:pt idx="3">
                  <c:v>2.0324074074074099E-3</c:v>
                </c:pt>
                <c:pt idx="4">
                  <c:v>1.9837962962962999E-3</c:v>
                </c:pt>
                <c:pt idx="5">
                  <c:v>1.86342592592593E-3</c:v>
                </c:pt>
                <c:pt idx="6">
                  <c:v>1.82638888888889E-3</c:v>
                </c:pt>
                <c:pt idx="7">
                  <c:v>1.6990740740740701E-3</c:v>
                </c:pt>
                <c:pt idx="8">
                  <c:v>1.6805555555555599E-3</c:v>
                </c:pt>
                <c:pt idx="9">
                  <c:v>1.6481481481481501E-3</c:v>
                </c:pt>
                <c:pt idx="10">
                  <c:v>1.5726273148148099E-3</c:v>
                </c:pt>
                <c:pt idx="11">
                  <c:v>1.5694444444444399E-3</c:v>
                </c:pt>
                <c:pt idx="12">
                  <c:v>1.2037037037037001E-3</c:v>
                </c:pt>
                <c:pt idx="13">
                  <c:v>1.1504629629629599E-3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020560"/>
        <c:axId val="337021120"/>
      </c:barChart>
      <c:catAx>
        <c:axId val="33702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imHei" charset="-122"/>
                <a:ea typeface="SimHei" charset="-122"/>
                <a:cs typeface="SimHei" charset="-122"/>
              </a:defRPr>
            </a:pPr>
            <a:endParaRPr lang="zh-CN"/>
          </a:p>
        </c:txPr>
        <c:crossAx val="337021120"/>
        <c:crosses val="autoZero"/>
        <c:auto val="1"/>
        <c:lblAlgn val="ctr"/>
        <c:lblOffset val="100"/>
        <c:noMultiLvlLbl val="0"/>
      </c:catAx>
      <c:valAx>
        <c:axId val="33702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imHei" charset="-122"/>
                <a:ea typeface="SimHei" charset="-122"/>
                <a:cs typeface="SimHei" charset="-122"/>
              </a:defRPr>
            </a:pPr>
            <a:endParaRPr lang="zh-CN"/>
          </a:p>
        </c:txPr>
        <c:crossAx val="337020560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0.47401</cdr:x>
      <cdr:y>0.27164</cdr:y>
    </cdr:from>
    <cdr:to>
      <cdr:x>0.61394</cdr:x>
      <cdr:y>0.43407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4109604" y="1570044"/>
          <a:ext cx="1213209" cy="938865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982612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45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积木APP使用数据"/>
          <p:cNvSpPr txBox="1">
            <a:spLocks noGrp="1"/>
          </p:cNvSpPr>
          <p:nvPr>
            <p:ph type="ctrTitle"/>
          </p:nvPr>
        </p:nvSpPr>
        <p:spPr>
          <a:xfrm>
            <a:off x="1510951" y="1019247"/>
            <a:ext cx="10464800" cy="11303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dirty="0" err="1">
                <a:latin typeface="黑体" panose="02010609060101010101" pitchFamily="49" charset="-122"/>
                <a:ea typeface="黑体" panose="02010609060101010101" pitchFamily="49" charset="-122"/>
              </a:rPr>
              <a:t>积木</a:t>
            </a:r>
            <a:r>
              <a:rPr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APP数据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1、新增活跃用户占比：22%"/>
          <p:cNvSpPr txBox="1"/>
          <p:nvPr/>
        </p:nvSpPr>
        <p:spPr>
          <a:xfrm>
            <a:off x="2844847" y="4357391"/>
            <a:ext cx="7797007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本次统计时间段为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-8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期间增加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数为：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3019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二、新增用户"/>
          <p:cNvSpPr txBox="1">
            <a:spLocks/>
          </p:cNvSpPr>
          <p:nvPr/>
        </p:nvSpPr>
        <p:spPr>
          <a:xfrm>
            <a:off x="857876" y="223375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zh-CN" dirty="0"/>
              <a:t>1</a:t>
            </a:r>
            <a:r>
              <a:rPr lang="zh-CN" altLang="en-US" dirty="0" smtClean="0"/>
              <a:t>、每周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新增用户数</a:t>
            </a:r>
            <a:endParaRPr lang="zh-CN" altLang="en-US" dirty="0"/>
          </a:p>
        </p:txBody>
      </p:sp>
      <p:sp>
        <p:nvSpPr>
          <p:cNvPr id="19" name="本次统计时间段为2017年7月24至7月30日"/>
          <p:cNvSpPr txBox="1">
            <a:spLocks/>
          </p:cNvSpPr>
          <p:nvPr/>
        </p:nvSpPr>
        <p:spPr>
          <a:xfrm>
            <a:off x="1506829" y="8748982"/>
            <a:ext cx="10766738" cy="610983"/>
          </a:xfrm>
          <a:prstGeom prst="rect">
            <a:avLst/>
          </a:prstGeom>
        </p:spPr>
        <p:txBody>
          <a:bodyPr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D6D6D6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None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端的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增长带动整体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增长，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月份第一周的增幅较低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03548" y="2851114"/>
            <a:ext cx="67197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en-US" altLang="zh-CN" dirty="0"/>
              <a:t>4%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938256" y="1230089"/>
            <a:ext cx="11130020" cy="4279766"/>
            <a:chOff x="2412860" y="1258423"/>
            <a:chExt cx="8669867" cy="5779911"/>
          </a:xfrm>
        </p:grpSpPr>
        <p:graphicFrame>
          <p:nvGraphicFramePr>
            <p:cNvPr id="12" name="图表 11"/>
            <p:cNvGraphicFramePr/>
            <p:nvPr>
              <p:extLst>
                <p:ext uri="{D42A27DB-BD31-4B8C-83A1-F6EECF244321}">
                  <p14:modId xmlns:p14="http://schemas.microsoft.com/office/powerpoint/2010/main" val="4022907879"/>
                </p:ext>
              </p:extLst>
            </p:nvPr>
          </p:nvGraphicFramePr>
          <p:xfrm>
            <a:off x="2412860" y="1258423"/>
            <a:ext cx="8669867" cy="57799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" name="本次统计时间段为2017年7月24至7月30日"/>
            <p:cNvSpPr txBox="1">
              <a:spLocks/>
            </p:cNvSpPr>
            <p:nvPr/>
          </p:nvSpPr>
          <p:spPr>
            <a:xfrm>
              <a:off x="4368799" y="4743357"/>
              <a:ext cx="1130479" cy="49130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4572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D6D6D6"/>
                  </a:solidFill>
                  <a:uFillTx/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  <a:lvl2pPr marL="9144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2pPr>
              <a:lvl3pPr marL="13716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3pPr>
              <a:lvl4pPr marL="18288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4pPr>
              <a:lvl5pPr marL="22860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5pPr>
              <a:lvl6pPr marL="27432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6pPr>
              <a:lvl7pPr marL="32004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7pPr>
              <a:lvl8pPr marL="36576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8pPr>
              <a:lvl9pPr marL="41148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marL="0" indent="0" hangingPunct="1">
                <a:buNone/>
              </a:pPr>
              <a:r>
                <a:rPr lang="en-US" altLang="zh-CN" sz="2800" dirty="0" smtClean="0">
                  <a:solidFill>
                    <a:schemeClr val="accent1">
                      <a:lumMod val="50000"/>
                    </a:schemeClr>
                  </a:solidFill>
                </a:rPr>
                <a:t>52.5%</a:t>
              </a:r>
              <a:endParaRPr lang="zh-CN" altLang="en-US" sz="2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右箭头 26"/>
            <p:cNvSpPr/>
            <p:nvPr/>
          </p:nvSpPr>
          <p:spPr>
            <a:xfrm rot="19883258">
              <a:off x="4592749" y="5258857"/>
              <a:ext cx="682580" cy="437882"/>
            </a:xfrm>
            <a:prstGeom prst="rightArrow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右箭头 27"/>
            <p:cNvSpPr/>
            <p:nvPr/>
          </p:nvSpPr>
          <p:spPr>
            <a:xfrm rot="19883258">
              <a:off x="6660798" y="4169694"/>
              <a:ext cx="682580" cy="437882"/>
            </a:xfrm>
            <a:prstGeom prst="rightArrow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右箭头 28"/>
            <p:cNvSpPr/>
            <p:nvPr/>
          </p:nvSpPr>
          <p:spPr>
            <a:xfrm rot="19883258">
              <a:off x="8698247" y="3457490"/>
              <a:ext cx="682580" cy="437882"/>
            </a:xfrm>
            <a:prstGeom prst="rightArrow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本次统计时间段为2017年7月24至7月30日"/>
            <p:cNvSpPr txBox="1">
              <a:spLocks/>
            </p:cNvSpPr>
            <p:nvPr/>
          </p:nvSpPr>
          <p:spPr>
            <a:xfrm>
              <a:off x="6597629" y="3565939"/>
              <a:ext cx="758424" cy="49130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4572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D6D6D6"/>
                  </a:solidFill>
                  <a:uFillTx/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  <a:lvl2pPr marL="9144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2pPr>
              <a:lvl3pPr marL="13716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3pPr>
              <a:lvl4pPr marL="18288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4pPr>
              <a:lvl5pPr marL="22860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5pPr>
              <a:lvl6pPr marL="27432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6pPr>
              <a:lvl7pPr marL="32004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7pPr>
              <a:lvl8pPr marL="36576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8pPr>
              <a:lvl9pPr marL="41148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marL="0" indent="0" hangingPunct="1">
                <a:buNone/>
              </a:pPr>
              <a:r>
                <a:rPr lang="en-US" altLang="zh-CN" sz="2800" dirty="0" smtClean="0">
                  <a:solidFill>
                    <a:schemeClr val="accent1">
                      <a:lumMod val="50000"/>
                    </a:schemeClr>
                  </a:solidFill>
                </a:rPr>
                <a:t>23%</a:t>
              </a:r>
              <a:endParaRPr lang="zh-CN" altLang="en-US" sz="2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" name="本次统计时间段为2017年7月24至7月30日"/>
            <p:cNvSpPr txBox="1">
              <a:spLocks/>
            </p:cNvSpPr>
            <p:nvPr/>
          </p:nvSpPr>
          <p:spPr>
            <a:xfrm>
              <a:off x="8635078" y="2780373"/>
              <a:ext cx="758424" cy="49130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4572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D6D6D6"/>
                  </a:solidFill>
                  <a:uFillTx/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  <a:lvl2pPr marL="9144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2pPr>
              <a:lvl3pPr marL="13716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3pPr>
              <a:lvl4pPr marL="18288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4pPr>
              <a:lvl5pPr marL="22860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5pPr>
              <a:lvl6pPr marL="27432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6pPr>
              <a:lvl7pPr marL="32004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7pPr>
              <a:lvl8pPr marL="36576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8pPr>
              <a:lvl9pPr marL="41148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marL="0" indent="0" hangingPunct="1">
                <a:buNone/>
              </a:pPr>
              <a:r>
                <a:rPr lang="en-US" altLang="zh-CN" sz="28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en-US" altLang="zh-CN" sz="2800" dirty="0" smtClean="0">
                  <a:solidFill>
                    <a:schemeClr val="accent1">
                      <a:lumMod val="50000"/>
                    </a:schemeClr>
                  </a:solidFill>
                </a:rPr>
                <a:t>%</a:t>
              </a:r>
              <a:endParaRPr lang="zh-CN" altLang="en-US" sz="2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2815173414"/>
              </p:ext>
            </p:extLst>
          </p:nvPr>
        </p:nvGraphicFramePr>
        <p:xfrm>
          <a:off x="857876" y="5364062"/>
          <a:ext cx="11261917" cy="3300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082285300"/>
              </p:ext>
            </p:extLst>
          </p:nvPr>
        </p:nvGraphicFramePr>
        <p:xfrm>
          <a:off x="177631" y="1815921"/>
          <a:ext cx="5695135" cy="601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zh-CN" dirty="0" smtClean="0"/>
              <a:t>2</a:t>
            </a:r>
            <a:r>
              <a:rPr lang="zh-CN" altLang="en-US" dirty="0" smtClean="0"/>
              <a:t>、每周活跃用户和启动次数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37047" y="8350646"/>
            <a:ext cx="913070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iOS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端活跃用户数和启动次数都要高于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208148492"/>
              </p:ext>
            </p:extLst>
          </p:nvPr>
        </p:nvGraphicFramePr>
        <p:xfrm>
          <a:off x="6613243" y="1854558"/>
          <a:ext cx="5720893" cy="6053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2102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二、新增用户"/>
          <p:cNvSpPr txBox="1">
            <a:spLocks/>
          </p:cNvSpPr>
          <p:nvPr/>
        </p:nvSpPr>
        <p:spPr>
          <a:xfrm>
            <a:off x="1012422" y="561718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zh-CN" dirty="0" smtClean="0"/>
              <a:t>3</a:t>
            </a:r>
            <a:r>
              <a:rPr lang="zh-CN" altLang="en-US" dirty="0" smtClean="0"/>
              <a:t>、地域分布</a:t>
            </a:r>
            <a:endParaRPr lang="zh-CN" altLang="en-US" dirty="0"/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896858626"/>
              </p:ext>
            </p:extLst>
          </p:nvPr>
        </p:nvGraphicFramePr>
        <p:xfrm>
          <a:off x="175296" y="2421227"/>
          <a:ext cx="5684592" cy="5705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782126403"/>
              </p:ext>
            </p:extLst>
          </p:nvPr>
        </p:nvGraphicFramePr>
        <p:xfrm>
          <a:off x="6194740" y="2353166"/>
          <a:ext cx="6336406" cy="5746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3253738" y="8543829"/>
            <a:ext cx="687367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 Light"/>
              </a:rPr>
              <a:t>北上广三个地区的用户占总用户的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 Light"/>
              </a:rPr>
              <a:t>58%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18251" y="1537319"/>
            <a:ext cx="584775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日至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日用户总数为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3019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1715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、新增用户"/>
          <p:cNvSpPr txBox="1">
            <a:spLocks/>
          </p:cNvSpPr>
          <p:nvPr/>
        </p:nvSpPr>
        <p:spPr>
          <a:xfrm>
            <a:off x="1012422" y="561718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zh-CN" dirty="0"/>
              <a:t>4</a:t>
            </a:r>
            <a:r>
              <a:rPr lang="zh-CN" altLang="en-US" dirty="0" smtClean="0"/>
              <a:t>、留存分析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48804"/>
              </p:ext>
            </p:extLst>
          </p:nvPr>
        </p:nvGraphicFramePr>
        <p:xfrm>
          <a:off x="1641578" y="2579274"/>
          <a:ext cx="9962286" cy="33965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0762"/>
                <a:gridCol w="3320762"/>
                <a:gridCol w="3320762"/>
              </a:tblGrid>
              <a:tr h="1132174">
                <a:tc>
                  <a:txBody>
                    <a:bodyPr/>
                    <a:lstStyle/>
                    <a:p>
                      <a:pPr lvl="1"/>
                      <a:endParaRPr lang="zh-CN" altLang="en-US" sz="3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sz="3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次日留存</a:t>
                      </a:r>
                      <a:endParaRPr lang="en-US" altLang="zh-CN" sz="3200" dirty="0" smtClean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  <a:p>
                      <a:pPr lvl="1"/>
                      <a:r>
                        <a:rPr lang="zh-CN" alt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（目标：</a:t>
                      </a:r>
                      <a:r>
                        <a:rPr lang="en-US" altLang="zh-CN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40%</a:t>
                      </a:r>
                      <a:r>
                        <a:rPr lang="zh-CN" alt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）</a:t>
                      </a:r>
                      <a:endParaRPr lang="zh-CN" altLang="en-US" sz="18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sz="3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七日留存</a:t>
                      </a:r>
                      <a:endParaRPr lang="en-US" altLang="zh-CN" sz="3200" dirty="0" smtClean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  <a:p>
                      <a:pPr marL="0" marR="0" lvl="1" indent="22860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（目标：</a:t>
                      </a:r>
                      <a:r>
                        <a:rPr lang="en-US" altLang="zh-CN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20%</a:t>
                      </a:r>
                      <a:r>
                        <a:rPr lang="zh-CN" alt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132174">
                <a:tc>
                  <a:txBody>
                    <a:bodyPr/>
                    <a:lstStyle/>
                    <a:p>
                      <a:pPr lvl="1" algn="ctr">
                        <a:lnSpc>
                          <a:spcPct val="2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iOS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fontAlgn="ctr">
                        <a:lnSpc>
                          <a:spcPct val="150000"/>
                        </a:lnSpc>
                      </a:pPr>
                      <a:r>
                        <a:rPr lang="en-US" altLang="zh-CN" sz="32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42.6%</a:t>
                      </a:r>
                      <a:endParaRPr lang="en-US" altLang="zh-CN" sz="3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fontAlgn="ctr">
                        <a:lnSpc>
                          <a:spcPct val="150000"/>
                        </a:lnSpc>
                      </a:pPr>
                      <a:r>
                        <a:rPr lang="en-US" altLang="zh-CN" sz="32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16.7%</a:t>
                      </a:r>
                      <a:endParaRPr lang="en-US" altLang="zh-CN" sz="3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132174">
                <a:tc>
                  <a:txBody>
                    <a:bodyPr/>
                    <a:lstStyle/>
                    <a:p>
                      <a:pPr lvl="1" algn="ctr">
                        <a:lnSpc>
                          <a:spcPct val="2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Android</a:t>
                      </a:r>
                      <a:endParaRPr lang="zh-CN" altLang="en-US" sz="3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fontAlgn="ctr">
                        <a:lnSpc>
                          <a:spcPct val="150000"/>
                        </a:lnSpc>
                      </a:pPr>
                      <a:r>
                        <a:rPr lang="en-US" altLang="zh-CN" sz="32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23%</a:t>
                      </a:r>
                      <a:endParaRPr lang="en-US" altLang="zh-CN" sz="3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fontAlgn="ctr">
                        <a:lnSpc>
                          <a:spcPct val="150000"/>
                        </a:lnSpc>
                      </a:pPr>
                      <a:r>
                        <a:rPr lang="en-US" altLang="zh-CN" sz="32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9.5%</a:t>
                      </a:r>
                      <a:endParaRPr lang="en-US" altLang="zh-CN" sz="3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96933" y="6971084"/>
            <a:ext cx="789959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次日留存：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iOS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端符合预期，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端较低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 Light"/>
              </a:rPr>
              <a:t>七日留存：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 Light"/>
              </a:rPr>
              <a:t>iOS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 Light"/>
              </a:rPr>
              <a:t>和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 Light"/>
              </a:rPr>
              <a:t>Android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 Light"/>
              </a:rPr>
              <a:t>都较低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2842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zh-CN" dirty="0"/>
              <a:t>5</a:t>
            </a:r>
            <a:r>
              <a:rPr lang="zh-CN" altLang="en-US" dirty="0" smtClean="0"/>
              <a:t>、进入用户数量</a:t>
            </a:r>
            <a:endParaRPr lang="en-US" altLang="zh-CN" dirty="0" smtClean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528283615"/>
              </p:ext>
            </p:extLst>
          </p:nvPr>
        </p:nvGraphicFramePr>
        <p:xfrm>
          <a:off x="651814" y="1703509"/>
          <a:ext cx="11570237" cy="5057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719238" y="7294578"/>
            <a:ext cx="995144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从进入用户数看，布布系列第一，其次是可可和鲁鲁。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9238" y="8181073"/>
            <a:ext cx="872033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 Light"/>
              </a:rPr>
              <a:t>遥控系列中，警车和清障车和推土机三款较好。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31131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zh-CN" dirty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SKU</a:t>
            </a:r>
            <a:r>
              <a:rPr lang="zh-CN" altLang="en-US" dirty="0" smtClean="0"/>
              <a:t>平均完成时间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前</a:t>
            </a:r>
            <a:r>
              <a:rPr lang="en-US" altLang="zh-CN" dirty="0" smtClean="0"/>
              <a:t>10)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80245" y="1849175"/>
            <a:ext cx="11444310" cy="6071333"/>
            <a:chOff x="524337" y="2311042"/>
            <a:chExt cx="12042219" cy="8085934"/>
          </a:xfrm>
        </p:grpSpPr>
        <p:graphicFrame>
          <p:nvGraphicFramePr>
            <p:cNvPr id="2" name="图表 1"/>
            <p:cNvGraphicFramePr/>
            <p:nvPr>
              <p:extLst>
                <p:ext uri="{D42A27DB-BD31-4B8C-83A1-F6EECF244321}">
                  <p14:modId xmlns:p14="http://schemas.microsoft.com/office/powerpoint/2010/main" val="2792744083"/>
                </p:ext>
              </p:extLst>
            </p:nvPr>
          </p:nvGraphicFramePr>
          <p:xfrm>
            <a:off x="524337" y="2311042"/>
            <a:ext cx="12042219" cy="80859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椭圆 5"/>
            <p:cNvSpPr/>
            <p:nvPr/>
          </p:nvSpPr>
          <p:spPr>
            <a:xfrm>
              <a:off x="11580252" y="4198512"/>
              <a:ext cx="719070" cy="3136005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53930" y="2959994"/>
              <a:ext cx="762001" cy="404396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257500" y="4065431"/>
              <a:ext cx="770589" cy="3159617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0513451" y="4056840"/>
              <a:ext cx="678289" cy="304585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025166" y="3460124"/>
              <a:ext cx="759854" cy="404396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976611" y="3290552"/>
              <a:ext cx="690092" cy="404396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911327" y="7235533"/>
            <a:ext cx="11798103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从搭建完成时间看可可系列和鲁鲁系列时间比布布要长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86263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14614" y="2009104"/>
            <a:ext cx="12659932" cy="6967470"/>
            <a:chOff x="0" y="2189407"/>
            <a:chExt cx="13055600" cy="6091707"/>
          </a:xfrm>
        </p:grpSpPr>
        <p:graphicFrame>
          <p:nvGraphicFramePr>
            <p:cNvPr id="4" name="图表 3"/>
            <p:cNvGraphicFramePr/>
            <p:nvPr>
              <p:extLst>
                <p:ext uri="{D42A27DB-BD31-4B8C-83A1-F6EECF244321}">
                  <p14:modId xmlns:p14="http://schemas.microsoft.com/office/powerpoint/2010/main" val="2724653890"/>
                </p:ext>
              </p:extLst>
            </p:nvPr>
          </p:nvGraphicFramePr>
          <p:xfrm>
            <a:off x="0" y="2189407"/>
            <a:ext cx="13055600" cy="60917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椭圆 4"/>
            <p:cNvSpPr/>
            <p:nvPr/>
          </p:nvSpPr>
          <p:spPr>
            <a:xfrm>
              <a:off x="2743199" y="3052294"/>
              <a:ext cx="700493" cy="2391588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041042" y="2741055"/>
              <a:ext cx="784529" cy="2702829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311684" y="3434367"/>
              <a:ext cx="752385" cy="2009515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541689" y="3052294"/>
              <a:ext cx="787126" cy="2488944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0" y="7413271"/>
            <a:ext cx="13016384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红色标注为用户进入数排名前十的</a:t>
            </a:r>
            <a:r>
              <a:rPr kumimoji="0" lang="en-US" altLang="zh-CN" sz="3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sku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可以看出用户数多的</a:t>
            </a:r>
            <a:r>
              <a:rPr kumimoji="0" lang="en-US" altLang="zh-CN" sz="3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sku</a:t>
            </a:r>
            <a:r>
              <a:rPr kumimoji="0" lang="zh-CN" altLang="en-US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的搭建时间分布在</a:t>
            </a:r>
            <a:r>
              <a:rPr kumimoji="0" lang="en-US" altLang="zh-CN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</a:t>
            </a:r>
            <a:r>
              <a:rPr kumimoji="0" lang="zh-CN" altLang="en-US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分钟到</a:t>
            </a:r>
            <a:r>
              <a:rPr kumimoji="0" lang="en-US" altLang="zh-CN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5</a:t>
            </a:r>
            <a:r>
              <a:rPr kumimoji="0" lang="zh-CN" altLang="en-US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分半之间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zh-CN" dirty="0" smtClean="0"/>
              <a:t>6.1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SKU</a:t>
            </a:r>
            <a:r>
              <a:rPr lang="zh-CN" altLang="en-US" dirty="0" smtClean="0"/>
              <a:t>平均完成时间（</a:t>
            </a:r>
            <a:r>
              <a:rPr lang="en-US" altLang="zh-CN" dirty="0" smtClean="0"/>
              <a:t>11-25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7122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zh-CN" altLang="en-US" dirty="0"/>
              <a:t>进入次数</a:t>
            </a:r>
            <a:endParaRPr lang="en-US" altLang="zh-CN" dirty="0"/>
          </a:p>
        </p:txBody>
      </p:sp>
      <p:sp>
        <p:nvSpPr>
          <p:cNvPr id="3" name="1、新增活跃用户占比：22%"/>
          <p:cNvSpPr txBox="1"/>
          <p:nvPr/>
        </p:nvSpPr>
        <p:spPr>
          <a:xfrm>
            <a:off x="2228043" y="1671796"/>
            <a:ext cx="605293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zh-CN" altLang="en-US" sz="3200" dirty="0" smtClean="0"/>
              <a:t>用户进入该</a:t>
            </a:r>
            <a:r>
              <a:rPr lang="en-US" altLang="zh-CN" sz="3200" dirty="0" smtClean="0"/>
              <a:t>SKU</a:t>
            </a:r>
            <a:r>
              <a:rPr lang="zh-CN" altLang="en-US" sz="3200" dirty="0" smtClean="0"/>
              <a:t>的平均次数：前</a:t>
            </a:r>
            <a:r>
              <a:rPr lang="en-US" altLang="zh-CN" sz="3200" dirty="0" smtClean="0"/>
              <a:t>10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386432665"/>
              </p:ext>
            </p:extLst>
          </p:nvPr>
        </p:nvGraphicFramePr>
        <p:xfrm>
          <a:off x="956851" y="2476242"/>
          <a:ext cx="11265199" cy="5160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、新增活跃用户占比：22%"/>
          <p:cNvSpPr txBox="1"/>
          <p:nvPr/>
        </p:nvSpPr>
        <p:spPr>
          <a:xfrm>
            <a:off x="1924148" y="7735600"/>
            <a:ext cx="1056699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zh-CN" altLang="en-US" sz="3200" dirty="0" smtClean="0"/>
              <a:t>对比进入次数和进入用户数，可以看出的</a:t>
            </a:r>
            <a:r>
              <a:rPr lang="en-US" altLang="zh-CN" sz="3200" dirty="0" err="1" smtClean="0"/>
              <a:t>sku</a:t>
            </a:r>
            <a:r>
              <a:rPr lang="zh-CN" altLang="en-US" sz="3200" dirty="0"/>
              <a:t>排列次序</a:t>
            </a:r>
            <a:r>
              <a:rPr lang="zh-CN" altLang="en-US" sz="3200" dirty="0" smtClean="0"/>
              <a:t>相近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652720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315</Words>
  <Application>Microsoft Office PowerPoint</Application>
  <PresentationFormat>自定义</PresentationFormat>
  <Paragraphs>49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Heiti SC Light</vt:lpstr>
      <vt:lpstr>Helvetica Light</vt:lpstr>
      <vt:lpstr>Helvetica Neue</vt:lpstr>
      <vt:lpstr>黑体</vt:lpstr>
      <vt:lpstr>宋体</vt:lpstr>
      <vt:lpstr>Helvetica</vt:lpstr>
      <vt:lpstr>Gradient</vt:lpstr>
      <vt:lpstr>积木APP数据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积木APP使用数据</dc:title>
  <cp:lastModifiedBy>PC</cp:lastModifiedBy>
  <cp:revision>92</cp:revision>
  <dcterms:modified xsi:type="dcterms:W3CDTF">2017-08-09T03:51:17Z</dcterms:modified>
</cp:coreProperties>
</file>