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9" r:id="rId4"/>
    <p:sldId id="271" r:id="rId5"/>
    <p:sldId id="272" r:id="rId6"/>
    <p:sldId id="273" r:id="rId7"/>
    <p:sldId id="265" r:id="rId8"/>
    <p:sldId id="274" r:id="rId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982612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03699"/>
            <a:ext cx="10464800" cy="812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599"/>
            <a:ext cx="368504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积木APP使用数据"/>
          <p:cNvSpPr txBox="1">
            <a:spLocks noGrp="1"/>
          </p:cNvSpPr>
          <p:nvPr>
            <p:ph type="ctrTitle"/>
          </p:nvPr>
        </p:nvSpPr>
        <p:spPr>
          <a:xfrm>
            <a:off x="1321515" y="1300775"/>
            <a:ext cx="10464800" cy="11303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rPr dirty="0" err="1"/>
              <a:t>积木</a:t>
            </a:r>
            <a:r>
              <a:rPr dirty="0" err="1" smtClean="0"/>
              <a:t>APP</a:t>
            </a:r>
            <a:r>
              <a:rPr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数据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0" name="本次统计时间段为2017年7月24至7月30日"/>
          <p:cNvSpPr txBox="1">
            <a:spLocks noGrp="1"/>
          </p:cNvSpPr>
          <p:nvPr>
            <p:ph type="subTitle" sz="quarter" idx="1"/>
          </p:nvPr>
        </p:nvSpPr>
        <p:spPr>
          <a:xfrm>
            <a:off x="1321515" y="2648364"/>
            <a:ext cx="10464800" cy="58335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>
              <a:defRPr>
                <a:solidFill>
                  <a:srgbClr val="D6D6D6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rPr/>
              <a:t>本次统计时间段为2017年7月24至7月30日</a:t>
            </a:r>
          </a:p>
        </p:txBody>
      </p:sp>
      <p:sp>
        <p:nvSpPr>
          <p:cNvPr id="4" name="二、新增用户"/>
          <p:cNvSpPr txBox="1">
            <a:spLocks/>
          </p:cNvSpPr>
          <p:nvPr/>
        </p:nvSpPr>
        <p:spPr>
          <a:xfrm>
            <a:off x="3237157" y="4322181"/>
            <a:ext cx="2768729" cy="817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 fontScale="97500"/>
          </a:bodyPr>
          <a:lstStyle>
            <a:lvl1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iti SC Light"/>
                <a:ea typeface="Heiti SC Light"/>
                <a:cs typeface="Heiti SC Light"/>
                <a:sym typeface="Heiti SC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zh-CN" altLang="en-US" sz="3200" b="1" dirty="0"/>
              <a:t>一</a:t>
            </a:r>
            <a:r>
              <a:rPr lang="zh-CN" altLang="en-US" sz="3200" b="1" dirty="0" smtClean="0"/>
              <a:t>、概述</a:t>
            </a:r>
            <a:endParaRPr lang="zh-CN" altLang="en-US" sz="3200" b="1" dirty="0"/>
          </a:p>
        </p:txBody>
      </p:sp>
      <p:sp>
        <p:nvSpPr>
          <p:cNvPr id="5" name="二、新增用户"/>
          <p:cNvSpPr txBox="1">
            <a:spLocks/>
          </p:cNvSpPr>
          <p:nvPr/>
        </p:nvSpPr>
        <p:spPr>
          <a:xfrm>
            <a:off x="3237157" y="5219815"/>
            <a:ext cx="3547435" cy="817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 fontScale="97500"/>
          </a:bodyPr>
          <a:lstStyle>
            <a:lvl1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iti SC Light"/>
                <a:ea typeface="Heiti SC Light"/>
                <a:cs typeface="Heiti SC Light"/>
                <a:sym typeface="Heiti SC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zh-CN" altLang="en-US" sz="3200" b="1" dirty="0" smtClean="0"/>
              <a:t>二、新增用户</a:t>
            </a:r>
            <a:endParaRPr lang="zh-CN" altLang="en-US" sz="3200" b="1" dirty="0"/>
          </a:p>
        </p:txBody>
      </p:sp>
      <p:sp>
        <p:nvSpPr>
          <p:cNvPr id="6" name="二、新增用户"/>
          <p:cNvSpPr txBox="1">
            <a:spLocks/>
          </p:cNvSpPr>
          <p:nvPr/>
        </p:nvSpPr>
        <p:spPr>
          <a:xfrm>
            <a:off x="3237157" y="6117449"/>
            <a:ext cx="3362657" cy="817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 fontScale="97500"/>
          </a:bodyPr>
          <a:lstStyle>
            <a:lvl1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iti SC Light"/>
                <a:ea typeface="Heiti SC Light"/>
                <a:cs typeface="Heiti SC Light"/>
                <a:sym typeface="Heiti SC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zh-CN" altLang="en-US" sz="3200" b="1" dirty="0" smtClean="0"/>
              <a:t>三、留存率</a:t>
            </a:r>
            <a:endParaRPr lang="zh-CN" altLang="en-US" sz="3200" b="1" dirty="0"/>
          </a:p>
        </p:txBody>
      </p:sp>
      <p:sp>
        <p:nvSpPr>
          <p:cNvPr id="7" name="二、新增用户"/>
          <p:cNvSpPr txBox="1">
            <a:spLocks/>
          </p:cNvSpPr>
          <p:nvPr/>
        </p:nvSpPr>
        <p:spPr>
          <a:xfrm>
            <a:off x="7245798" y="4307901"/>
            <a:ext cx="4048974" cy="817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 fontScale="97500"/>
          </a:bodyPr>
          <a:lstStyle>
            <a:lvl1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iti SC Light"/>
                <a:ea typeface="Heiti SC Light"/>
                <a:cs typeface="Heiti SC Light"/>
                <a:sym typeface="Heiti SC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zh-CN" altLang="en-US" sz="3200" b="1" dirty="0" smtClean="0"/>
              <a:t>四、终端设备</a:t>
            </a:r>
            <a:endParaRPr lang="zh-CN" altLang="en-US" sz="3200" b="1" dirty="0"/>
          </a:p>
        </p:txBody>
      </p:sp>
      <p:sp>
        <p:nvSpPr>
          <p:cNvPr id="9" name="二、新增用户"/>
          <p:cNvSpPr txBox="1">
            <a:spLocks/>
          </p:cNvSpPr>
          <p:nvPr/>
        </p:nvSpPr>
        <p:spPr>
          <a:xfrm>
            <a:off x="7245798" y="5235254"/>
            <a:ext cx="3817722" cy="817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 fontScale="97500"/>
          </a:bodyPr>
          <a:lstStyle>
            <a:lvl1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iti SC Light"/>
                <a:ea typeface="Heiti SC Light"/>
                <a:cs typeface="Heiti SC Light"/>
                <a:sym typeface="Heiti SC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zh-CN" altLang="en-US" sz="3200" b="1" dirty="0"/>
              <a:t>五</a:t>
            </a:r>
            <a:r>
              <a:rPr lang="zh-CN" altLang="en-US" sz="3200" b="1" dirty="0" smtClean="0"/>
              <a:t>、下载渠道</a:t>
            </a:r>
            <a:endParaRPr lang="zh-CN" altLang="en-US" sz="3200" b="1" dirty="0"/>
          </a:p>
        </p:txBody>
      </p:sp>
      <p:sp>
        <p:nvSpPr>
          <p:cNvPr id="10" name="六、关卡分析_进入用户数排序"/>
          <p:cNvSpPr txBox="1">
            <a:spLocks/>
          </p:cNvSpPr>
          <p:nvPr/>
        </p:nvSpPr>
        <p:spPr>
          <a:xfrm>
            <a:off x="7245798" y="6162607"/>
            <a:ext cx="4048974" cy="817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 fontScale="97500"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 defTabSz="391414" hangingPunct="1">
              <a:defRPr sz="5360"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rPr lang="zh-CN" altLang="en-US" sz="3200" b="1" dirty="0" smtClean="0">
                <a:latin typeface="Heiti SC Light"/>
                <a:ea typeface="Heiti SC Light"/>
                <a:cs typeface="Heiti SC Light"/>
                <a:sym typeface="Heiti SC Light"/>
              </a:rPr>
              <a:t>六、用户区域</a:t>
            </a:r>
            <a:endParaRPr lang="zh-CN" altLang="en-US" sz="3200" b="1" dirty="0">
              <a:latin typeface="Heiti SC Light"/>
              <a:ea typeface="Heiti SC Light"/>
              <a:cs typeface="Heiti SC Light"/>
              <a:sym typeface="Heiti SC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2、7月17至7月23日新用户增长了40%，较前一周增长了21个百分点"/>
          <p:cNvSpPr txBox="1"/>
          <p:nvPr/>
        </p:nvSpPr>
        <p:spPr>
          <a:xfrm>
            <a:off x="2302644" y="2263145"/>
            <a:ext cx="7515975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36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 algn="l"/>
            <a:r>
              <a:rPr lang="zh-CN" altLang="en-US" dirty="0" smtClean="0"/>
              <a:t>用户总数：</a:t>
            </a:r>
            <a:r>
              <a:rPr lang="en-US" altLang="zh-CN" sz="4400" b="1" dirty="0" smtClean="0">
                <a:solidFill>
                  <a:srgbClr val="FFFF00"/>
                </a:solidFill>
              </a:rPr>
              <a:t>3210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= 1506  +  1704</a:t>
            </a:r>
            <a:endParaRPr lang="en-US" altLang="zh-CN" sz="4400" b="1" dirty="0"/>
          </a:p>
        </p:txBody>
      </p:sp>
      <p:sp>
        <p:nvSpPr>
          <p:cNvPr id="16" name="本次统计时间段为2017年7月24至7月30日"/>
          <p:cNvSpPr txBox="1">
            <a:spLocks/>
          </p:cNvSpPr>
          <p:nvPr/>
        </p:nvSpPr>
        <p:spPr>
          <a:xfrm>
            <a:off x="6323525" y="2210828"/>
            <a:ext cx="3840933" cy="326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normAutofit fontScale="70000" lnSpcReduction="20000"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D6D6D6"/>
                </a:solidFill>
                <a:uFillTx/>
                <a:latin typeface="Heiti SC Light"/>
                <a:ea typeface="Heiti SC Light"/>
                <a:cs typeface="Heiti SC Light"/>
                <a:sym typeface="Heiti SC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 hangingPunct="1"/>
            <a:r>
              <a:rPr lang="zh-CN" altLang="en-US" sz="24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（</a:t>
            </a:r>
            <a:r>
              <a:rPr lang="en-US" altLang="zh-CN" sz="24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iOS</a:t>
            </a:r>
            <a:r>
              <a:rPr lang="zh-CN" altLang="en-US" sz="24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）           （</a:t>
            </a:r>
            <a:r>
              <a:rPr lang="en-US" altLang="zh-CN" sz="24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Android</a:t>
            </a:r>
            <a:r>
              <a:rPr lang="zh-CN" altLang="en-US" sz="24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）</a:t>
            </a:r>
            <a:endParaRPr lang="zh-CN" altLang="en-US" sz="2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二、新增用户"/>
          <p:cNvSpPr txBox="1">
            <a:spLocks/>
          </p:cNvSpPr>
          <p:nvPr/>
        </p:nvSpPr>
        <p:spPr>
          <a:xfrm>
            <a:off x="1270000" y="624929"/>
            <a:ext cx="10464800" cy="800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 fontScale="97500" lnSpcReduction="10000"/>
          </a:bodyPr>
          <a:lstStyle>
            <a:lvl1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iti SC Light"/>
                <a:ea typeface="Heiti SC Light"/>
                <a:cs typeface="Heiti SC Light"/>
                <a:sym typeface="Heiti SC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zh-CN" altLang="en-US" dirty="0"/>
              <a:t>一</a:t>
            </a:r>
            <a:r>
              <a:rPr lang="zh-CN" altLang="en-US" dirty="0" smtClean="0"/>
              <a:t>、概述</a:t>
            </a:r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996734" y="4511598"/>
            <a:ext cx="10997621" cy="2907119"/>
            <a:chOff x="996734" y="4511598"/>
            <a:chExt cx="10997621" cy="2907119"/>
          </a:xfrm>
        </p:grpSpPr>
        <p:grpSp>
          <p:nvGrpSpPr>
            <p:cNvPr id="5" name="组合 4"/>
            <p:cNvGrpSpPr/>
            <p:nvPr/>
          </p:nvGrpSpPr>
          <p:grpSpPr>
            <a:xfrm>
              <a:off x="996734" y="4511598"/>
              <a:ext cx="1808187" cy="2907119"/>
              <a:chOff x="494457" y="4653266"/>
              <a:chExt cx="1808187" cy="2894240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494457" y="5782920"/>
                <a:ext cx="1808187" cy="176458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zh-CN" sz="3800" b="0" i="0" u="none" strike="noStrike" cap="none" spc="0" normalizeH="0" baseline="0" dirty="0" smtClean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3200" b="0" i="0" u="none" strike="noStrike" cap="none" spc="0" normalizeH="0" baseline="0" dirty="0" smtClean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Android</a:t>
                </a:r>
              </a:p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en-US" altLang="zh-CN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494457" y="4653266"/>
                <a:ext cx="1808187" cy="117981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en-US" altLang="zh-CN" dirty="0" smtClean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3200" dirty="0" smtClean="0">
                    <a:solidFill>
                      <a:schemeClr val="bg2">
                        <a:lumMod val="50000"/>
                      </a:schemeClr>
                    </a:solidFill>
                  </a:rPr>
                  <a:t>iOS</a:t>
                </a: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 flipH="1">
              <a:off x="996734" y="5936173"/>
              <a:ext cx="1821066" cy="0"/>
            </a:xfrm>
            <a:prstGeom prst="line">
              <a:avLst/>
            </a:prstGeom>
            <a:noFill/>
            <a:ln w="12700" cap="flat">
              <a:solidFill>
                <a:schemeClr val="bg2">
                  <a:lumMod val="40000"/>
                  <a:lumOff val="60000"/>
                </a:schemeClr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7800" y="5936173"/>
              <a:ext cx="9176554" cy="1482544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17801" y="4511598"/>
              <a:ext cx="9176554" cy="1411695"/>
            </a:xfrm>
            <a:prstGeom prst="rect">
              <a:avLst/>
            </a:prstGeom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二、新增用户"/>
          <p:cNvSpPr txBox="1">
            <a:spLocks/>
          </p:cNvSpPr>
          <p:nvPr/>
        </p:nvSpPr>
        <p:spPr>
          <a:xfrm>
            <a:off x="1270000" y="624929"/>
            <a:ext cx="10464800" cy="800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 fontScale="97500" lnSpcReduction="10000"/>
          </a:bodyPr>
          <a:lstStyle>
            <a:lvl1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iti SC Light"/>
                <a:ea typeface="Heiti SC Light"/>
                <a:cs typeface="Heiti SC Light"/>
                <a:sym typeface="Heiti SC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zh-CN" altLang="en-US" dirty="0" smtClean="0"/>
              <a:t>二、新增用户</a:t>
            </a:r>
            <a:endParaRPr lang="zh-CN" altLang="en-US" dirty="0"/>
          </a:p>
        </p:txBody>
      </p:sp>
      <p:sp>
        <p:nvSpPr>
          <p:cNvPr id="6" name="2、7月17至7月23日新用户增长了40%，较前一周增长了21个百分点"/>
          <p:cNvSpPr txBox="1"/>
          <p:nvPr/>
        </p:nvSpPr>
        <p:spPr>
          <a:xfrm>
            <a:off x="1810810" y="2292005"/>
            <a:ext cx="8518047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36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rPr lang="zh-CN" altLang="en-US" smtClean="0"/>
              <a:t>上周新增用户：</a:t>
            </a:r>
            <a:r>
              <a:rPr lang="en-US" altLang="zh-CN" sz="4400" b="1" smtClean="0">
                <a:solidFill>
                  <a:srgbClr val="FFFF00"/>
                </a:solidFill>
              </a:rPr>
              <a:t>749</a:t>
            </a:r>
            <a:r>
              <a:rPr lang="en-US" altLang="zh-CN" b="1" smtClean="0"/>
              <a:t> </a:t>
            </a:r>
            <a:r>
              <a:rPr lang="en-US" altLang="zh-CN"/>
              <a:t>= </a:t>
            </a:r>
            <a:r>
              <a:rPr lang="en-US" altLang="zh-CN" smtClean="0"/>
              <a:t>254  </a:t>
            </a:r>
            <a:r>
              <a:rPr lang="en-US" altLang="zh-CN"/>
              <a:t>+  </a:t>
            </a:r>
            <a:r>
              <a:rPr lang="en-US" altLang="zh-CN" smtClean="0"/>
              <a:t>495</a:t>
            </a:r>
            <a:endParaRPr lang="en-US" altLang="zh-CN" sz="4000" b="1"/>
          </a:p>
        </p:txBody>
      </p:sp>
      <p:sp>
        <p:nvSpPr>
          <p:cNvPr id="7" name="本次统计时间段为2017年7月24至7月30日"/>
          <p:cNvSpPr txBox="1">
            <a:spLocks/>
          </p:cNvSpPr>
          <p:nvPr/>
        </p:nvSpPr>
        <p:spPr>
          <a:xfrm>
            <a:off x="6915957" y="2240489"/>
            <a:ext cx="4275784" cy="331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normAutofit fontScale="70000" lnSpcReduction="20000"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D6D6D6"/>
                </a:solidFill>
                <a:uFillTx/>
                <a:latin typeface="Heiti SC Light"/>
                <a:ea typeface="Heiti SC Light"/>
                <a:cs typeface="Heiti SC Light"/>
                <a:sym typeface="Heiti SC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 hangingPunct="1"/>
            <a:r>
              <a:rPr lang="zh-CN" altLang="en-US" sz="24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（</a:t>
            </a:r>
            <a:r>
              <a:rPr lang="en-US" altLang="zh-CN" sz="24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iOS</a:t>
            </a:r>
            <a:r>
              <a:rPr lang="zh-CN" altLang="en-US" sz="24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）        （</a:t>
            </a:r>
            <a:r>
              <a:rPr lang="en-US" altLang="zh-CN" sz="24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Android</a:t>
            </a:r>
            <a:r>
              <a:rPr lang="zh-CN" altLang="en-US" sz="24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）</a:t>
            </a:r>
            <a:endParaRPr lang="zh-CN" altLang="en-US" sz="2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26790"/>
              </p:ext>
            </p:extLst>
          </p:nvPr>
        </p:nvGraphicFramePr>
        <p:xfrm>
          <a:off x="2221738" y="3983069"/>
          <a:ext cx="8863052" cy="30230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15763"/>
                <a:gridCol w="2215763"/>
                <a:gridCol w="2215763"/>
                <a:gridCol w="2215763"/>
              </a:tblGrid>
              <a:tr h="1007679">
                <a:tc>
                  <a:txBody>
                    <a:bodyPr/>
                    <a:lstStyle/>
                    <a:p>
                      <a:endParaRPr lang="zh-CN" altLang="en-US" sz="36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360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上周新增</a:t>
                      </a:r>
                      <a:endParaRPr lang="zh-CN" altLang="en-US" sz="360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360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本周新增</a:t>
                      </a:r>
                      <a:endParaRPr lang="zh-CN" altLang="en-US" sz="360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3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增长比</a:t>
                      </a:r>
                      <a:r>
                        <a:rPr lang="en-US" altLang="zh-CN" sz="3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/>
                      </a:r>
                      <a:br>
                        <a:rPr lang="en-US" altLang="zh-CN" sz="3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</a:br>
                      <a:r>
                        <a:rPr lang="zh-CN" alt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（同上一周比较）</a:t>
                      </a:r>
                      <a:endParaRPr lang="zh-CN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1007679">
                <a:tc>
                  <a:txBody>
                    <a:bodyPr/>
                    <a:lstStyle/>
                    <a:p>
                      <a:r>
                        <a:rPr lang="en-US" altLang="zh-CN" sz="3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iOS</a:t>
                      </a:r>
                      <a:endParaRPr lang="zh-CN" altLang="en-US" sz="36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60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370</a:t>
                      </a:r>
                      <a:endParaRPr lang="zh-CN" altLang="en-US" sz="360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60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254</a:t>
                      </a:r>
                      <a:endParaRPr lang="zh-CN" altLang="en-US" sz="360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下降</a:t>
                      </a:r>
                      <a:r>
                        <a:rPr lang="en-US" altLang="zh-CN" sz="3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31.3%</a:t>
                      </a:r>
                      <a:endParaRPr lang="zh-CN" altLang="en-US" sz="36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1007679">
                <a:tc>
                  <a:txBody>
                    <a:bodyPr/>
                    <a:lstStyle/>
                    <a:p>
                      <a:r>
                        <a:rPr lang="en-US" altLang="zh-CN" sz="360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Android</a:t>
                      </a:r>
                      <a:endParaRPr lang="zh-CN" altLang="en-US" sz="360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60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322</a:t>
                      </a:r>
                      <a:endParaRPr lang="zh-CN" altLang="en-US" sz="360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60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495</a:t>
                      </a:r>
                      <a:endParaRPr lang="zh-CN" altLang="en-US" sz="360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上升</a:t>
                      </a:r>
                      <a:r>
                        <a:rPr lang="en-US" altLang="zh-CN" sz="3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53.7%</a:t>
                      </a:r>
                      <a:endParaRPr lang="zh-CN" altLang="en-US" sz="36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1、新增活跃用户占比：22%"/>
          <p:cNvSpPr txBox="1"/>
          <p:nvPr/>
        </p:nvSpPr>
        <p:spPr>
          <a:xfrm>
            <a:off x="898921" y="7509385"/>
            <a:ext cx="12105879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rPr lang="zh-CN" altLang="en-US" dirty="0" smtClean="0"/>
              <a:t>随着销售区域扩展到二三线城市，安卓的用户增长较明显。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0308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二、新增用户"/>
          <p:cNvSpPr txBox="1">
            <a:spLocks/>
          </p:cNvSpPr>
          <p:nvPr/>
        </p:nvSpPr>
        <p:spPr>
          <a:xfrm>
            <a:off x="1270000" y="624929"/>
            <a:ext cx="10464800" cy="800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 fontScale="97500" lnSpcReduction="10000"/>
          </a:bodyPr>
          <a:lstStyle>
            <a:lvl1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iti SC Light"/>
                <a:ea typeface="Heiti SC Light"/>
                <a:cs typeface="Heiti SC Light"/>
                <a:sym typeface="Heiti SC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zh-CN" altLang="en-US" dirty="0" smtClean="0"/>
              <a:t>三、留存率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558" y="2463151"/>
            <a:ext cx="11599683" cy="3733800"/>
          </a:xfrm>
          <a:prstGeom prst="rect">
            <a:avLst/>
          </a:prstGeom>
        </p:spPr>
      </p:pic>
      <p:sp>
        <p:nvSpPr>
          <p:cNvPr id="10" name="1、新增活跃用户占比：22%"/>
          <p:cNvSpPr txBox="1"/>
          <p:nvPr/>
        </p:nvSpPr>
        <p:spPr>
          <a:xfrm>
            <a:off x="702558" y="6603489"/>
            <a:ext cx="10720884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 algn="l"/>
            <a:r>
              <a:rPr lang="en-US" altLang="zh-CN" dirty="0" smtClean="0"/>
              <a:t>1. iOS</a:t>
            </a:r>
            <a:r>
              <a:rPr lang="zh-CN" altLang="en-US" dirty="0" smtClean="0"/>
              <a:t>用户平均留存率高于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用户</a:t>
            </a:r>
            <a:r>
              <a:rPr lang="en-US" altLang="zh-CN" dirty="0" smtClean="0"/>
              <a:t>14</a:t>
            </a:r>
            <a:r>
              <a:rPr lang="zh-CN" altLang="en-US" dirty="0" smtClean="0"/>
              <a:t>个百分点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2. </a:t>
            </a:r>
            <a:r>
              <a:rPr lang="zh-CN" altLang="en-US" dirty="0" smtClean="0"/>
              <a:t>整体留存率偏低，因现阶段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功能单一，辅助工</a:t>
            </a:r>
            <a:endParaRPr lang="en-US" altLang="zh-CN" dirty="0" smtClean="0"/>
          </a:p>
          <a:p>
            <a:pPr algn="l"/>
            <a:r>
              <a:rPr lang="en-US" altLang="zh-CN" dirty="0"/>
              <a:t>	</a:t>
            </a:r>
            <a:r>
              <a:rPr lang="en-US" altLang="zh-CN" dirty="0" smtClean="0"/>
              <a:t> </a:t>
            </a:r>
            <a:r>
              <a:rPr lang="zh-CN" altLang="en-US" dirty="0" smtClean="0"/>
              <a:t>具型应用有关。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559867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733" y="2298543"/>
            <a:ext cx="11672820" cy="3533775"/>
          </a:xfrm>
          <a:prstGeom prst="rect">
            <a:avLst/>
          </a:prstGeom>
        </p:spPr>
      </p:pic>
      <p:sp>
        <p:nvSpPr>
          <p:cNvPr id="6" name="二、新增用户"/>
          <p:cNvSpPr txBox="1">
            <a:spLocks/>
          </p:cNvSpPr>
          <p:nvPr/>
        </p:nvSpPr>
        <p:spPr>
          <a:xfrm>
            <a:off x="1270000" y="624929"/>
            <a:ext cx="10464800" cy="800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 fontScale="97500" lnSpcReduction="10000"/>
          </a:bodyPr>
          <a:lstStyle>
            <a:lvl1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iti SC Light"/>
                <a:ea typeface="Heiti SC Light"/>
                <a:cs typeface="Heiti SC Light"/>
                <a:sym typeface="Heiti SC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zh-CN" altLang="en-US" dirty="0" smtClean="0"/>
              <a:t>四、终端设备</a:t>
            </a:r>
            <a:endParaRPr lang="zh-CN" altLang="en-US" dirty="0"/>
          </a:p>
        </p:txBody>
      </p:sp>
      <p:sp>
        <p:nvSpPr>
          <p:cNvPr id="7" name="1、新增活跃用户占比：22%"/>
          <p:cNvSpPr txBox="1"/>
          <p:nvPr/>
        </p:nvSpPr>
        <p:spPr>
          <a:xfrm>
            <a:off x="1682706" y="6938547"/>
            <a:ext cx="10028387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rPr lang="en-US" altLang="zh-CN" dirty="0" smtClean="0"/>
              <a:t>Android</a:t>
            </a:r>
            <a:r>
              <a:rPr lang="zh-CN" altLang="en-US" dirty="0" smtClean="0"/>
              <a:t>：根据机型占比，</a:t>
            </a:r>
            <a:r>
              <a:rPr lang="en-US" altLang="zh-CN" dirty="0" smtClean="0"/>
              <a:t>paibot</a:t>
            </a:r>
            <a:r>
              <a:rPr lang="zh-CN" altLang="en-US" dirty="0" smtClean="0"/>
              <a:t>设备安装量最高</a:t>
            </a:r>
            <a:endParaRPr dirty="0"/>
          </a:p>
        </p:txBody>
      </p:sp>
      <p:sp>
        <p:nvSpPr>
          <p:cNvPr id="8" name="1、新增活跃用户占比：22%"/>
          <p:cNvSpPr txBox="1"/>
          <p:nvPr/>
        </p:nvSpPr>
        <p:spPr>
          <a:xfrm>
            <a:off x="2619902" y="7760649"/>
            <a:ext cx="864339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rPr lang="en-US" altLang="zh-CN" dirty="0" smtClean="0"/>
              <a:t>iOS</a:t>
            </a:r>
            <a:r>
              <a:rPr lang="zh-CN" altLang="en-US" dirty="0" smtClean="0"/>
              <a:t>：手机和</a:t>
            </a:r>
            <a:r>
              <a:rPr lang="en-US" altLang="zh-CN" dirty="0" smtClean="0"/>
              <a:t>iPad</a:t>
            </a:r>
            <a:r>
              <a:rPr lang="zh-CN" altLang="en-US" dirty="0" smtClean="0"/>
              <a:t>占比分别为</a:t>
            </a:r>
            <a:r>
              <a:rPr lang="en-US" altLang="zh-CN" dirty="0" smtClean="0"/>
              <a:t>68.9%</a:t>
            </a:r>
            <a:r>
              <a:rPr lang="zh-CN" altLang="en-US" dirty="0" smtClean="0"/>
              <a:t>和</a:t>
            </a:r>
            <a:r>
              <a:rPr lang="en-US" altLang="zh-CN" dirty="0" smtClean="0"/>
              <a:t>31.1%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20517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二、新增用户"/>
          <p:cNvSpPr txBox="1">
            <a:spLocks/>
          </p:cNvSpPr>
          <p:nvPr/>
        </p:nvSpPr>
        <p:spPr>
          <a:xfrm>
            <a:off x="1270000" y="624929"/>
            <a:ext cx="10464800" cy="800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 fontScale="97500" lnSpcReduction="10000"/>
          </a:bodyPr>
          <a:lstStyle>
            <a:lvl1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iti SC Light"/>
                <a:ea typeface="Heiti SC Light"/>
                <a:cs typeface="Heiti SC Light"/>
                <a:sym typeface="Heiti SC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zh-CN" altLang="en-US" dirty="0"/>
              <a:t>五</a:t>
            </a:r>
            <a:r>
              <a:rPr lang="zh-CN" altLang="en-US" dirty="0" smtClean="0"/>
              <a:t>、下载渠道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835" y="2382592"/>
            <a:ext cx="11357129" cy="2940205"/>
          </a:xfrm>
          <a:prstGeom prst="rect">
            <a:avLst/>
          </a:prstGeom>
        </p:spPr>
      </p:pic>
      <p:sp>
        <p:nvSpPr>
          <p:cNvPr id="11" name="1、新增活跃用户占比：22%"/>
          <p:cNvSpPr txBox="1"/>
          <p:nvPr/>
        </p:nvSpPr>
        <p:spPr>
          <a:xfrm>
            <a:off x="591145" y="5953491"/>
            <a:ext cx="12413655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 algn="l"/>
            <a:r>
              <a:rPr lang="en-US" altLang="zh-CN" sz="3200" dirty="0" smtClean="0"/>
              <a:t>1. </a:t>
            </a:r>
            <a:r>
              <a:rPr lang="zh-CN" altLang="en-US" sz="3200" dirty="0" smtClean="0"/>
              <a:t>新增用户中下载渠道主要为</a:t>
            </a:r>
            <a:r>
              <a:rPr lang="zh-CN" altLang="en-US" sz="3200" dirty="0"/>
              <a:t>安智、</a:t>
            </a:r>
            <a:r>
              <a:rPr lang="en-US" altLang="zh-CN" sz="3200" dirty="0"/>
              <a:t>360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App Store</a:t>
            </a:r>
            <a:r>
              <a:rPr lang="zh-CN" altLang="en-US" sz="3200" dirty="0" smtClean="0"/>
              <a:t>、联想，</a:t>
            </a:r>
            <a:endParaRPr lang="en-US" altLang="zh-CN" sz="3200" dirty="0" smtClean="0"/>
          </a:p>
          <a:p>
            <a:pPr algn="l"/>
            <a:r>
              <a:rPr lang="en-US" altLang="zh-CN" sz="3200" dirty="0"/>
              <a:t>	</a:t>
            </a:r>
            <a:r>
              <a:rPr lang="zh-CN" altLang="en-US" sz="3200" dirty="0" smtClean="0"/>
              <a:t>安智新增用户数最多。</a:t>
            </a:r>
            <a:endParaRPr lang="en-US" altLang="zh-CN" sz="3200" dirty="0" smtClean="0"/>
          </a:p>
          <a:p>
            <a:pPr algn="l"/>
            <a:r>
              <a:rPr lang="en-US" altLang="zh-CN" sz="3200" dirty="0" smtClean="0"/>
              <a:t>2. App Store</a:t>
            </a:r>
            <a:r>
              <a:rPr lang="zh-CN" altLang="en-US" sz="3200" dirty="0" smtClean="0"/>
              <a:t>渠道活跃用户、启动次数和使用时长都高于其他渠道。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25151635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六、关卡分析_进入用户数排序"/>
          <p:cNvSpPr txBox="1">
            <a:spLocks noGrp="1"/>
          </p:cNvSpPr>
          <p:nvPr>
            <p:ph type="title" idx="4294967295"/>
          </p:nvPr>
        </p:nvSpPr>
        <p:spPr>
          <a:xfrm>
            <a:off x="1270000" y="624929"/>
            <a:ext cx="10464800" cy="800646"/>
          </a:xfrm>
          <a:prstGeom prst="rect">
            <a:avLst/>
          </a:prstGeom>
        </p:spPr>
        <p:txBody>
          <a:bodyPr anchor="b">
            <a:normAutofit fontScale="90000"/>
          </a:bodyPr>
          <a:lstStyle/>
          <a:p>
            <a:pPr algn="l" defTabSz="391414">
              <a:defRPr sz="5360"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rPr dirty="0"/>
              <a:t>六</a:t>
            </a:r>
            <a:r>
              <a:rPr dirty="0" smtClean="0"/>
              <a:t>、</a:t>
            </a:r>
            <a:r>
              <a:rPr lang="zh-CN" altLang="en-US" dirty="0" smtClean="0"/>
              <a:t>用户区域</a:t>
            </a:r>
            <a:endParaRPr sz="2412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2516065"/>
            <a:ext cx="10750997" cy="2916651"/>
          </a:xfrm>
          <a:prstGeom prst="rect">
            <a:avLst/>
          </a:prstGeom>
        </p:spPr>
      </p:pic>
      <p:sp>
        <p:nvSpPr>
          <p:cNvPr id="10" name="1、新增活跃用户占比：22%"/>
          <p:cNvSpPr txBox="1"/>
          <p:nvPr/>
        </p:nvSpPr>
        <p:spPr>
          <a:xfrm>
            <a:off x="230715" y="5979467"/>
            <a:ext cx="13439577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 algn="l"/>
            <a:r>
              <a:rPr lang="zh-CN" altLang="en-US" sz="3200" dirty="0" smtClean="0"/>
              <a:t>使用</a:t>
            </a:r>
            <a:r>
              <a:rPr lang="en-US" altLang="zh-CN" sz="3200" dirty="0" smtClean="0"/>
              <a:t>Android</a:t>
            </a:r>
            <a:r>
              <a:rPr lang="zh-CN" altLang="en-US" sz="3200" dirty="0" smtClean="0"/>
              <a:t>的用户在二三线城市有显著增加。与前一周数据对比发现，</a:t>
            </a:r>
            <a:endParaRPr lang="en-US" altLang="zh-CN" sz="3200" dirty="0" smtClean="0"/>
          </a:p>
          <a:p>
            <a:pPr algn="l"/>
            <a:r>
              <a:rPr lang="en-US" altLang="zh-CN" sz="3200" dirty="0" smtClean="0"/>
              <a:t>Android</a:t>
            </a:r>
            <a:r>
              <a:rPr lang="zh-CN" altLang="en-US" sz="3200" dirty="0" smtClean="0"/>
              <a:t>端在过去七天平均每个区域增加</a:t>
            </a:r>
            <a:r>
              <a:rPr lang="en-US" altLang="zh-CN" sz="3200" dirty="0" smtClean="0"/>
              <a:t>5-10</a:t>
            </a:r>
            <a:r>
              <a:rPr lang="zh-CN" altLang="en-US" sz="3200" dirty="0" smtClean="0"/>
              <a:t>个用户。</a:t>
            </a:r>
            <a:endParaRPr lang="en-US" altLang="zh-CN" sz="32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931654"/>
              </p:ext>
            </p:extLst>
          </p:nvPr>
        </p:nvGraphicFramePr>
        <p:xfrm>
          <a:off x="991672" y="752611"/>
          <a:ext cx="5087157" cy="8961120"/>
        </p:xfrm>
        <a:graphic>
          <a:graphicData uri="http://schemas.openxmlformats.org/drawingml/2006/table">
            <a:tbl>
              <a:tblPr/>
              <a:tblGrid>
                <a:gridCol w="2987900"/>
                <a:gridCol w="2099257"/>
              </a:tblGrid>
              <a:tr h="30653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百变小木马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0:44:22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0653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百变滑翔机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0:43:29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0653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百变消防车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0:35:18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0653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百变直升机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0:30:38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0653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百变警车（遥控）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0:24:31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0653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百变推土机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0:24:26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0653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百变救护车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0:22:52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0653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百变吊车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0:21:08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0653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百变清障车（遥控）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0:21:07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0653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百变赛车（遥控）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0:24:45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0653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百变气垫船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0:26:38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0653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百变清洁车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0:26:23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0653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百变箱式拖车（遥控）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0:23:43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0653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百变救护车（遥控）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0:21:42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0653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百变挖掘机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0:17:19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0653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百变清障车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0:10:46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0653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百变皮卡车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0:09:12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0653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百变推土机（遥控）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0:08:05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0653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百变越野车（遥控）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0:10:03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0653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百变高空作业车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0:11:20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0653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百变箱式拖车（遥控）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0:11:11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0653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百变赛车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0:12:16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0653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百变警车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0:19:31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0653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百变越野车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0:21:36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621520"/>
              </p:ext>
            </p:extLst>
          </p:nvPr>
        </p:nvGraphicFramePr>
        <p:xfrm>
          <a:off x="6460634" y="792480"/>
          <a:ext cx="5800054" cy="8961120"/>
        </p:xfrm>
        <a:graphic>
          <a:graphicData uri="http://schemas.openxmlformats.org/drawingml/2006/table">
            <a:tbl>
              <a:tblPr/>
              <a:tblGrid>
                <a:gridCol w="3520493"/>
                <a:gridCol w="2279561"/>
              </a:tblGrid>
              <a:tr h="3730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百</a:t>
                      </a:r>
                      <a:r>
                        <a:rPr lang="zh-CN" alt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变滑翔机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0:39:25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730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百变直升机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0:34:17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730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百变救护车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0:30:53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730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百变救护车（遥控）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0:27:48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730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百变挖掘机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0:21:23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730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百变越野车（遥控）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0:27:27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730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百变高空作业车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0:18:53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730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百变皮卡车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0:26:11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730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百变越野车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0:25:37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730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百变警车（遥控）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0:23:33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730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百变清障车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0:15:58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730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百变推土车（遥控）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0:13:14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730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百变吊车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0:09:03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730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百变消防车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0:05:11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730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百变箱式拖车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0:07:52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730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百变小木马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0:14:46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730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百变清障车（遥控）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0:12:42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730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百变气垫船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0:11:07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730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百变警车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0:10:39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730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百变推土机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0:09:02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730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百变赛车（遥控）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0:04:01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730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百变赛车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0:11:47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730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百变箱式拖车（遥控）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0:13:14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730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百变清洁车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0:16:51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1、新增活跃用户占比：22%"/>
          <p:cNvSpPr txBox="1"/>
          <p:nvPr/>
        </p:nvSpPr>
        <p:spPr>
          <a:xfrm>
            <a:off x="3076768" y="-1"/>
            <a:ext cx="718145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 algn="l"/>
            <a:r>
              <a:rPr lang="en-US" altLang="zh-CN" sz="3200" dirty="0" smtClean="0"/>
              <a:t>iOS</a:t>
            </a:r>
            <a:endParaRPr sz="3200" dirty="0"/>
          </a:p>
        </p:txBody>
      </p:sp>
      <p:sp>
        <p:nvSpPr>
          <p:cNvPr id="6" name="1、新增活跃用户占比：22%"/>
          <p:cNvSpPr txBox="1"/>
          <p:nvPr/>
        </p:nvSpPr>
        <p:spPr>
          <a:xfrm>
            <a:off x="8457990" y="0"/>
            <a:ext cx="1538883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 algn="l"/>
            <a:r>
              <a:rPr lang="en-US" altLang="zh-CN" sz="3200" dirty="0" smtClean="0"/>
              <a:t>Android</a:t>
            </a:r>
          </a:p>
        </p:txBody>
      </p:sp>
    </p:spTree>
    <p:extLst>
      <p:ext uri="{BB962C8B-B14F-4D97-AF65-F5344CB8AC3E}">
        <p14:creationId xmlns:p14="http://schemas.microsoft.com/office/powerpoint/2010/main" val="262459040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486</Words>
  <Application>Microsoft Office PowerPoint</Application>
  <PresentationFormat>自定义</PresentationFormat>
  <Paragraphs>142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Heiti SC Light</vt:lpstr>
      <vt:lpstr>Helvetica Light</vt:lpstr>
      <vt:lpstr>Helvetica Neue</vt:lpstr>
      <vt:lpstr>黑体</vt:lpstr>
      <vt:lpstr>宋体</vt:lpstr>
      <vt:lpstr>Helvetica</vt:lpstr>
      <vt:lpstr>Gradient</vt:lpstr>
      <vt:lpstr>积木APP数据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六、用户区域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积木APP使用数据</dc:title>
  <cp:lastModifiedBy>PC</cp:lastModifiedBy>
  <cp:revision>31</cp:revision>
  <dcterms:modified xsi:type="dcterms:W3CDTF">2017-07-31T05:51:23Z</dcterms:modified>
</cp:coreProperties>
</file>