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71" r:id="rId5"/>
    <p:sldId id="272" r:id="rId6"/>
    <p:sldId id="273" r:id="rId7"/>
    <p:sldId id="265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新增和流失对比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新增用户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m"月"d"日";@</c:formatCode>
                <c:ptCount val="6"/>
                <c:pt idx="0">
                  <c:v>42954.7</c:v>
                </c:pt>
                <c:pt idx="1">
                  <c:v>42955</c:v>
                </c:pt>
                <c:pt idx="2">
                  <c:v>42956</c:v>
                </c:pt>
                <c:pt idx="3">
                  <c:v>42957</c:v>
                </c:pt>
                <c:pt idx="4">
                  <c:v>42958</c:v>
                </c:pt>
                <c:pt idx="5">
                  <c:v>42959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125</c:v>
                </c:pt>
                <c:pt idx="1">
                  <c:v>110</c:v>
                </c:pt>
                <c:pt idx="2">
                  <c:v>86</c:v>
                </c:pt>
                <c:pt idx="3">
                  <c:v>95</c:v>
                </c:pt>
                <c:pt idx="4">
                  <c:v>109</c:v>
                </c:pt>
                <c:pt idx="5">
                  <c:v>176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流失用户</c:v>
                </c:pt>
              </c:strCache>
            </c:strRef>
          </c:tx>
          <c:spPr>
            <a:ln w="539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m"月"d"日";@</c:formatCode>
                <c:ptCount val="6"/>
                <c:pt idx="0">
                  <c:v>42954.7</c:v>
                </c:pt>
                <c:pt idx="1">
                  <c:v>42955</c:v>
                </c:pt>
                <c:pt idx="2">
                  <c:v>42956</c:v>
                </c:pt>
                <c:pt idx="3">
                  <c:v>42957</c:v>
                </c:pt>
                <c:pt idx="4">
                  <c:v>42958</c:v>
                </c:pt>
                <c:pt idx="5">
                  <c:v>42959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163</c:v>
                </c:pt>
                <c:pt idx="1">
                  <c:v>140</c:v>
                </c:pt>
                <c:pt idx="2">
                  <c:v>123</c:v>
                </c:pt>
                <c:pt idx="3">
                  <c:v>147</c:v>
                </c:pt>
                <c:pt idx="4">
                  <c:v>145</c:v>
                </c:pt>
                <c:pt idx="5">
                  <c:v>160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27191024"/>
        <c:axId val="327190464"/>
      </c:lineChart>
      <c:dateAx>
        <c:axId val="327191024"/>
        <c:scaling>
          <c:orientation val="minMax"/>
        </c:scaling>
        <c:delete val="0"/>
        <c:axPos val="b"/>
        <c:numFmt formatCode="m&quot;月&quot;d&quot;日&quot;;@" sourceLinked="1"/>
        <c:majorTickMark val="none"/>
        <c:minorTickMark val="none"/>
        <c:tickLblPos val="nextTo"/>
        <c:spPr>
          <a:solidFill>
            <a:schemeClr val="tx1">
              <a:lumMod val="85000"/>
            </a:schemeClr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7190464"/>
        <c:crosses val="autoZero"/>
        <c:auto val="1"/>
        <c:lblOffset val="100"/>
        <c:baseTimeUnit val="days"/>
      </c:dateAx>
      <c:valAx>
        <c:axId val="32719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7191024"/>
        <c:crosses val="autoZero"/>
        <c:crossBetween val="between"/>
      </c:valAx>
      <c:spPr>
        <a:solidFill>
          <a:schemeClr val="tx1">
            <a:lumMod val="8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tx1">
        <a:lumMod val="85000"/>
      </a:schemeClr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 smtClean="0"/>
              <a:t>百变进入次数前</a:t>
            </a:r>
            <a:r>
              <a:rPr lang="en-US" altLang="zh-CN" dirty="0" smtClean="0"/>
              <a:t>20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布布百变警车</c:v>
                </c:pt>
                <c:pt idx="1">
                  <c:v>警用面包车</c:v>
                </c:pt>
                <c:pt idx="2">
                  <c:v>警用监速车</c:v>
                </c:pt>
                <c:pt idx="3">
                  <c:v>警用侦察机</c:v>
                </c:pt>
                <c:pt idx="4">
                  <c:v>警用机器人</c:v>
                </c:pt>
                <c:pt idx="5">
                  <c:v>可可百变救护车</c:v>
                </c:pt>
                <c:pt idx="6">
                  <c:v>布布百变消防车</c:v>
                </c:pt>
                <c:pt idx="7">
                  <c:v>救护卡车</c:v>
                </c:pt>
                <c:pt idx="8">
                  <c:v>布布遥控警车</c:v>
                </c:pt>
                <c:pt idx="9">
                  <c:v>医疗巴士</c:v>
                </c:pt>
                <c:pt idx="10">
                  <c:v>警用宣传车</c:v>
                </c:pt>
                <c:pt idx="11">
                  <c:v>可可百变直升机</c:v>
                </c:pt>
                <c:pt idx="12">
                  <c:v>警用侦察机2.0</c:v>
                </c:pt>
                <c:pt idx="13">
                  <c:v>英伦校车</c:v>
                </c:pt>
                <c:pt idx="14">
                  <c:v>警用运输车</c:v>
                </c:pt>
                <c:pt idx="15">
                  <c:v>警用机器人2.0</c:v>
                </c:pt>
                <c:pt idx="16">
                  <c:v>战地医疗车</c:v>
                </c:pt>
                <c:pt idx="17">
                  <c:v>海洋搜救船</c:v>
                </c:pt>
                <c:pt idx="18">
                  <c:v>运输直升机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215</c:v>
                </c:pt>
                <c:pt idx="1">
                  <c:v>217</c:v>
                </c:pt>
                <c:pt idx="2">
                  <c:v>217</c:v>
                </c:pt>
                <c:pt idx="3">
                  <c:v>212</c:v>
                </c:pt>
                <c:pt idx="4">
                  <c:v>194</c:v>
                </c:pt>
                <c:pt idx="5">
                  <c:v>207</c:v>
                </c:pt>
                <c:pt idx="6">
                  <c:v>183</c:v>
                </c:pt>
                <c:pt idx="7">
                  <c:v>169</c:v>
                </c:pt>
                <c:pt idx="8">
                  <c:v>121</c:v>
                </c:pt>
                <c:pt idx="9">
                  <c:v>143</c:v>
                </c:pt>
                <c:pt idx="10">
                  <c:v>110</c:v>
                </c:pt>
                <c:pt idx="11">
                  <c:v>142</c:v>
                </c:pt>
                <c:pt idx="12">
                  <c:v>115</c:v>
                </c:pt>
                <c:pt idx="13">
                  <c:v>115</c:v>
                </c:pt>
                <c:pt idx="14">
                  <c:v>110</c:v>
                </c:pt>
                <c:pt idx="15">
                  <c:v>100</c:v>
                </c:pt>
                <c:pt idx="16">
                  <c:v>97</c:v>
                </c:pt>
                <c:pt idx="17">
                  <c:v>103</c:v>
                </c:pt>
                <c:pt idx="18">
                  <c:v>110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Sheet1!$A$2:$A$20</c:f>
              <c:strCache>
                <c:ptCount val="19"/>
                <c:pt idx="0">
                  <c:v>布布百变警车</c:v>
                </c:pt>
                <c:pt idx="1">
                  <c:v>警用面包车</c:v>
                </c:pt>
                <c:pt idx="2">
                  <c:v>警用监速车</c:v>
                </c:pt>
                <c:pt idx="3">
                  <c:v>警用侦察机</c:v>
                </c:pt>
                <c:pt idx="4">
                  <c:v>警用机器人</c:v>
                </c:pt>
                <c:pt idx="5">
                  <c:v>可可百变救护车</c:v>
                </c:pt>
                <c:pt idx="6">
                  <c:v>布布百变消防车</c:v>
                </c:pt>
                <c:pt idx="7">
                  <c:v>救护卡车</c:v>
                </c:pt>
                <c:pt idx="8">
                  <c:v>布布遥控警车</c:v>
                </c:pt>
                <c:pt idx="9">
                  <c:v>医疗巴士</c:v>
                </c:pt>
                <c:pt idx="10">
                  <c:v>警用宣传车</c:v>
                </c:pt>
                <c:pt idx="11">
                  <c:v>可可百变直升机</c:v>
                </c:pt>
                <c:pt idx="12">
                  <c:v>警用侦察机2.0</c:v>
                </c:pt>
                <c:pt idx="13">
                  <c:v>英伦校车</c:v>
                </c:pt>
                <c:pt idx="14">
                  <c:v>警用运输车</c:v>
                </c:pt>
                <c:pt idx="15">
                  <c:v>警用机器人2.0</c:v>
                </c:pt>
                <c:pt idx="16">
                  <c:v>战地医疗车</c:v>
                </c:pt>
                <c:pt idx="17">
                  <c:v>海洋搜救船</c:v>
                </c:pt>
                <c:pt idx="18">
                  <c:v>运输直升机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110</c:v>
                </c:pt>
                <c:pt idx="1">
                  <c:v>79</c:v>
                </c:pt>
                <c:pt idx="2">
                  <c:v>79</c:v>
                </c:pt>
                <c:pt idx="3">
                  <c:v>75</c:v>
                </c:pt>
                <c:pt idx="4">
                  <c:v>89</c:v>
                </c:pt>
                <c:pt idx="5">
                  <c:v>72</c:v>
                </c:pt>
                <c:pt idx="6">
                  <c:v>46</c:v>
                </c:pt>
                <c:pt idx="7">
                  <c:v>56</c:v>
                </c:pt>
                <c:pt idx="8">
                  <c:v>72</c:v>
                </c:pt>
                <c:pt idx="9">
                  <c:v>32</c:v>
                </c:pt>
                <c:pt idx="10">
                  <c:v>59</c:v>
                </c:pt>
                <c:pt idx="11">
                  <c:v>13</c:v>
                </c:pt>
                <c:pt idx="12">
                  <c:v>31</c:v>
                </c:pt>
                <c:pt idx="13">
                  <c:v>31</c:v>
                </c:pt>
                <c:pt idx="14">
                  <c:v>33</c:v>
                </c:pt>
                <c:pt idx="15">
                  <c:v>41</c:v>
                </c:pt>
                <c:pt idx="16">
                  <c:v>24</c:v>
                </c:pt>
                <c:pt idx="17">
                  <c:v>16</c:v>
                </c:pt>
                <c:pt idx="18">
                  <c:v>7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73698432"/>
        <c:axId val="573701792"/>
      </c:barChart>
      <c:catAx>
        <c:axId val="573698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701792"/>
        <c:crosses val="autoZero"/>
        <c:auto val="1"/>
        <c:lblAlgn val="ctr"/>
        <c:lblOffset val="100"/>
        <c:noMultiLvlLbl val="0"/>
      </c:catAx>
      <c:valAx>
        <c:axId val="57370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69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982612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积木APP使用数据"/>
          <p:cNvSpPr txBox="1">
            <a:spLocks noGrp="1"/>
          </p:cNvSpPr>
          <p:nvPr>
            <p:ph type="ctrTitle"/>
          </p:nvPr>
        </p:nvSpPr>
        <p:spPr>
          <a:xfrm>
            <a:off x="1321515" y="1300775"/>
            <a:ext cx="10464800" cy="11303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/>
              <a:t>积木</a:t>
            </a:r>
            <a:r>
              <a:rPr dirty="0" err="1" smtClean="0"/>
              <a:t>APP</a:t>
            </a:r>
            <a:r>
              <a:rPr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" name="本次统计时间段为2017年7月24至7月30日"/>
          <p:cNvSpPr txBox="1">
            <a:spLocks noGrp="1"/>
          </p:cNvSpPr>
          <p:nvPr>
            <p:ph type="subTitle" sz="quarter" idx="1"/>
          </p:nvPr>
        </p:nvSpPr>
        <p:spPr>
          <a:xfrm>
            <a:off x="1321515" y="2648364"/>
            <a:ext cx="10464800" cy="583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solidFill>
                  <a:srgbClr val="D6D6D6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dirty="0" err="1"/>
              <a:t>本次统计时间段为2017</a:t>
            </a:r>
            <a:r>
              <a:rPr dirty="0" err="1" smtClean="0"/>
              <a:t>年</a:t>
            </a:r>
            <a:r>
              <a:rPr lang="en-US" dirty="0" err="1" smtClean="0"/>
              <a:t>8</a:t>
            </a:r>
            <a:r>
              <a:rPr dirty="0" err="1" smtClean="0"/>
              <a:t>月</a:t>
            </a:r>
            <a:r>
              <a:rPr lang="en-US" dirty="0" err="1" smtClean="0"/>
              <a:t>7</a:t>
            </a:r>
            <a:r>
              <a:rPr dirty="0" err="1" smtClean="0"/>
              <a:t>至</a:t>
            </a:r>
            <a:r>
              <a:rPr lang="en-US" dirty="0" err="1" smtClean="0"/>
              <a:t>8</a:t>
            </a:r>
            <a:r>
              <a:rPr dirty="0" err="1" smtClean="0"/>
              <a:t>月</a:t>
            </a:r>
            <a:r>
              <a:rPr lang="en-US" dirty="0" err="1" smtClean="0"/>
              <a:t>13</a:t>
            </a:r>
            <a:r>
              <a:rPr dirty="0" err="1" smtClean="0"/>
              <a:t>日</a:t>
            </a:r>
            <a:endParaRPr dirty="0"/>
          </a:p>
        </p:txBody>
      </p:sp>
      <p:sp>
        <p:nvSpPr>
          <p:cNvPr id="4" name="二、新增用户"/>
          <p:cNvSpPr txBox="1">
            <a:spLocks/>
          </p:cNvSpPr>
          <p:nvPr/>
        </p:nvSpPr>
        <p:spPr>
          <a:xfrm>
            <a:off x="3237157" y="4322181"/>
            <a:ext cx="2768729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一</a:t>
            </a:r>
            <a:r>
              <a:rPr lang="zh-CN" altLang="en-US" sz="3200" b="1" dirty="0" smtClean="0"/>
              <a:t>、概述</a:t>
            </a:r>
            <a:endParaRPr lang="zh-CN" altLang="en-US" sz="3200" b="1" dirty="0"/>
          </a:p>
        </p:txBody>
      </p:sp>
      <p:sp>
        <p:nvSpPr>
          <p:cNvPr id="5" name="二、新增用户"/>
          <p:cNvSpPr txBox="1">
            <a:spLocks/>
          </p:cNvSpPr>
          <p:nvPr/>
        </p:nvSpPr>
        <p:spPr>
          <a:xfrm>
            <a:off x="3237157" y="5219815"/>
            <a:ext cx="3547435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二、新增用户</a:t>
            </a:r>
            <a:endParaRPr lang="zh-CN" altLang="en-US" sz="3200" b="1" dirty="0"/>
          </a:p>
        </p:txBody>
      </p:sp>
      <p:sp>
        <p:nvSpPr>
          <p:cNvPr id="6" name="二、新增用户"/>
          <p:cNvSpPr txBox="1">
            <a:spLocks/>
          </p:cNvSpPr>
          <p:nvPr/>
        </p:nvSpPr>
        <p:spPr>
          <a:xfrm>
            <a:off x="3237157" y="6117449"/>
            <a:ext cx="3362657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三、留存率</a:t>
            </a:r>
            <a:endParaRPr lang="zh-CN" altLang="en-US" sz="3200" b="1" dirty="0"/>
          </a:p>
        </p:txBody>
      </p:sp>
      <p:sp>
        <p:nvSpPr>
          <p:cNvPr id="7" name="二、新增用户"/>
          <p:cNvSpPr txBox="1">
            <a:spLocks/>
          </p:cNvSpPr>
          <p:nvPr/>
        </p:nvSpPr>
        <p:spPr>
          <a:xfrm>
            <a:off x="7245798" y="4307901"/>
            <a:ext cx="4048974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 smtClean="0"/>
              <a:t>四</a:t>
            </a:r>
            <a:r>
              <a:rPr lang="zh-CN" altLang="en-US" sz="3200" b="1" dirty="0" smtClean="0"/>
              <a:t>、</a:t>
            </a:r>
            <a:r>
              <a:rPr lang="zh-CN" altLang="en-US" sz="3200" dirty="0"/>
              <a:t>活跃用户</a:t>
            </a:r>
            <a:endParaRPr lang="zh-CN" altLang="en-US" sz="3200" dirty="0"/>
          </a:p>
        </p:txBody>
      </p:sp>
      <p:sp>
        <p:nvSpPr>
          <p:cNvPr id="9" name="二、新增用户"/>
          <p:cNvSpPr txBox="1">
            <a:spLocks/>
          </p:cNvSpPr>
          <p:nvPr/>
        </p:nvSpPr>
        <p:spPr>
          <a:xfrm>
            <a:off x="7245798" y="5235254"/>
            <a:ext cx="3817722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3200" b="1" dirty="0"/>
              <a:t>五</a:t>
            </a:r>
            <a:r>
              <a:rPr lang="zh-CN" altLang="en-US" sz="3200" b="1" dirty="0" smtClean="0"/>
              <a:t>、流失用户</a:t>
            </a:r>
            <a:endParaRPr lang="zh-CN" altLang="en-US" sz="3200" b="1" dirty="0"/>
          </a:p>
        </p:txBody>
      </p:sp>
      <p:sp>
        <p:nvSpPr>
          <p:cNvPr id="10" name="六、关卡分析_进入用户数排序"/>
          <p:cNvSpPr txBox="1">
            <a:spLocks/>
          </p:cNvSpPr>
          <p:nvPr/>
        </p:nvSpPr>
        <p:spPr>
          <a:xfrm>
            <a:off x="7245798" y="6162607"/>
            <a:ext cx="4048974" cy="81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defTabSz="391414" hangingPunct="1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lang="zh-CN" altLang="en-US" sz="3200" b="1" dirty="0" smtClean="0">
                <a:latin typeface="Heiti SC Light"/>
                <a:ea typeface="Heiti SC Light"/>
                <a:cs typeface="Heiti SC Light"/>
                <a:sym typeface="Heiti SC Light"/>
              </a:rPr>
              <a:t>六</a:t>
            </a:r>
            <a:r>
              <a:rPr lang="zh-CN" altLang="en-US" sz="3200" b="1" dirty="0" smtClean="0">
                <a:latin typeface="Heiti SC Light"/>
                <a:ea typeface="Heiti SC Light"/>
                <a:cs typeface="Heiti SC Light"/>
                <a:sym typeface="Heiti SC Light"/>
              </a:rPr>
              <a:t>、</a:t>
            </a:r>
            <a:r>
              <a:rPr lang="en-US" altLang="zh-CN" sz="3200" b="1" dirty="0" smtClean="0">
                <a:latin typeface="Heiti SC Light"/>
                <a:ea typeface="Heiti SC Light"/>
                <a:cs typeface="Heiti SC Light"/>
                <a:sym typeface="Heiti SC Light"/>
              </a:rPr>
              <a:t>SKU</a:t>
            </a:r>
            <a:r>
              <a:rPr lang="zh-CN" altLang="en-US" sz="3200" b="1" dirty="0" smtClean="0">
                <a:latin typeface="Heiti SC Light"/>
                <a:ea typeface="Heiti SC Light"/>
                <a:cs typeface="Heiti SC Light"/>
                <a:sym typeface="Heiti SC Light"/>
              </a:rPr>
              <a:t>进入次数</a:t>
            </a:r>
            <a:endParaRPr lang="zh-CN" altLang="en-US" sz="3200" b="1" dirty="0"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2、7月17至7月23日新用户增长了40%，较前一周增长了21个百分点"/>
          <p:cNvSpPr txBox="1"/>
          <p:nvPr/>
        </p:nvSpPr>
        <p:spPr>
          <a:xfrm>
            <a:off x="2302644" y="2263145"/>
            <a:ext cx="751597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zh-CN" altLang="en-US" dirty="0" smtClean="0"/>
              <a:t>用户总数</a:t>
            </a:r>
            <a:r>
              <a:rPr lang="zh-CN" altLang="en-US" dirty="0" smtClean="0"/>
              <a:t>：</a:t>
            </a:r>
            <a:r>
              <a:rPr lang="en-US" altLang="zh-CN" sz="4400" b="1" dirty="0" smtClean="0">
                <a:solidFill>
                  <a:srgbClr val="FFFF00"/>
                </a:solidFill>
              </a:rPr>
              <a:t>4975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smtClean="0"/>
              <a:t>2184  </a:t>
            </a:r>
            <a:r>
              <a:rPr lang="en-US" altLang="zh-CN" dirty="0" smtClean="0"/>
              <a:t>+  </a:t>
            </a:r>
            <a:r>
              <a:rPr lang="en-US" altLang="zh-CN" dirty="0" smtClean="0"/>
              <a:t>2791</a:t>
            </a:r>
            <a:endParaRPr lang="en-US" altLang="zh-CN" sz="4400" b="1" dirty="0"/>
          </a:p>
        </p:txBody>
      </p:sp>
      <p:sp>
        <p:nvSpPr>
          <p:cNvPr id="16" name="本次统计时间段为2017年7月24至7月30日"/>
          <p:cNvSpPr txBox="1">
            <a:spLocks/>
          </p:cNvSpPr>
          <p:nvPr/>
        </p:nvSpPr>
        <p:spPr>
          <a:xfrm>
            <a:off x="6323525" y="2210828"/>
            <a:ext cx="3840933" cy="326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iOS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          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一</a:t>
            </a:r>
            <a:r>
              <a:rPr lang="zh-CN" altLang="en-US" dirty="0" smtClean="0"/>
              <a:t>、概述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9760" y="4515473"/>
            <a:ext cx="1808187" cy="2907119"/>
            <a:chOff x="494457" y="4653266"/>
            <a:chExt cx="1808187" cy="2894240"/>
          </a:xfrm>
        </p:grpSpPr>
        <p:sp>
          <p:nvSpPr>
            <p:cNvPr id="25" name="文本框 24"/>
            <p:cNvSpPr txBox="1"/>
            <p:nvPr/>
          </p:nvSpPr>
          <p:spPr>
            <a:xfrm>
              <a:off x="494457" y="5782920"/>
              <a:ext cx="1808187" cy="176458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altLang="zh-CN" sz="38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Android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4457" y="4653266"/>
              <a:ext cx="1808187" cy="117981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zh-CN" dirty="0" smtClean="0">
                <a:solidFill>
                  <a:schemeClr val="bg2">
                    <a:lumMod val="50000"/>
                  </a:schemeClr>
                </a:solidFill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3200" dirty="0" smtClean="0">
                  <a:solidFill>
                    <a:schemeClr val="bg2">
                      <a:lumMod val="50000"/>
                    </a:schemeClr>
                  </a:solidFill>
                </a:rPr>
                <a:t>iOS</a:t>
              </a:r>
            </a:p>
          </p:txBody>
        </p:sp>
      </p:grpSp>
      <p:cxnSp>
        <p:nvCxnSpPr>
          <p:cNvPr id="7" name="直接连接符 6"/>
          <p:cNvCxnSpPr/>
          <p:nvPr/>
        </p:nvCxnSpPr>
        <p:spPr>
          <a:xfrm flipH="1">
            <a:off x="249760" y="5952927"/>
            <a:ext cx="1821066" cy="0"/>
          </a:xfrm>
          <a:prstGeom prst="line">
            <a:avLst/>
          </a:prstGeom>
          <a:noFill/>
          <a:ln w="127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472" y="4515473"/>
            <a:ext cx="10591800" cy="1439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26" y="5967803"/>
            <a:ext cx="10582275" cy="14557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二、新增用户</a:t>
            </a:r>
            <a:endParaRPr lang="zh-CN" altLang="en-US" dirty="0"/>
          </a:p>
        </p:txBody>
      </p:sp>
      <p:sp>
        <p:nvSpPr>
          <p:cNvPr id="6" name="2、7月17至7月23日新用户增长了40%，较前一周增长了21个百分点"/>
          <p:cNvSpPr txBox="1"/>
          <p:nvPr/>
        </p:nvSpPr>
        <p:spPr>
          <a:xfrm>
            <a:off x="1810810" y="2292005"/>
            <a:ext cx="851804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600"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lang="zh-CN" altLang="en-US" dirty="0" smtClean="0"/>
              <a:t>上周新增用户</a:t>
            </a:r>
            <a:r>
              <a:rPr lang="zh-CN" altLang="en-US" dirty="0" smtClean="0"/>
              <a:t>：</a:t>
            </a:r>
            <a:r>
              <a:rPr lang="en-US" altLang="zh-CN" sz="4400" b="1" dirty="0" smtClean="0">
                <a:solidFill>
                  <a:srgbClr val="FFFF00"/>
                </a:solidFill>
              </a:rPr>
              <a:t>830</a:t>
            </a:r>
            <a:r>
              <a:rPr lang="en-US" altLang="zh-CN" b="1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340</a:t>
            </a:r>
            <a:r>
              <a:rPr lang="en-US" altLang="zh-CN" dirty="0" smtClean="0"/>
              <a:t>  </a:t>
            </a:r>
            <a:r>
              <a:rPr lang="en-US" altLang="zh-CN" dirty="0"/>
              <a:t>+  </a:t>
            </a:r>
            <a:r>
              <a:rPr lang="en-US" altLang="zh-CN" dirty="0" smtClean="0"/>
              <a:t>490</a:t>
            </a:r>
            <a:endParaRPr lang="en-US" altLang="zh-CN" sz="4000" b="1" dirty="0"/>
          </a:p>
        </p:txBody>
      </p:sp>
      <p:sp>
        <p:nvSpPr>
          <p:cNvPr id="7" name="本次统计时间段为2017年7月24至7月30日"/>
          <p:cNvSpPr txBox="1">
            <a:spLocks/>
          </p:cNvSpPr>
          <p:nvPr/>
        </p:nvSpPr>
        <p:spPr>
          <a:xfrm>
            <a:off x="6915957" y="2240489"/>
            <a:ext cx="4275784" cy="331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 fontScale="70000" lnSpcReduction="20000"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D6D6D6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7432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004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576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14800" marR="0" indent="-4572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 hangingPunct="1"/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iOS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        （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Android</a:t>
            </a:r>
            <a:r>
              <a:rPr lang="zh-CN" alt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）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72811"/>
              </p:ext>
            </p:extLst>
          </p:nvPr>
        </p:nvGraphicFramePr>
        <p:xfrm>
          <a:off x="2221738" y="3983069"/>
          <a:ext cx="8863052" cy="3023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5763"/>
                <a:gridCol w="2215763"/>
                <a:gridCol w="2215763"/>
                <a:gridCol w="2215763"/>
              </a:tblGrid>
              <a:tr h="1007679">
                <a:tc>
                  <a:txBody>
                    <a:bodyPr/>
                    <a:lstStyle/>
                    <a:p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上周新增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本周新增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增长比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/>
                      </a:r>
                      <a:b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</a:b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（同上一周比较）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07679"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iOS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254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340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上升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33.8%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07679">
                <a:tc>
                  <a:txBody>
                    <a:bodyPr/>
                    <a:lstStyle/>
                    <a:p>
                      <a:r>
                        <a:rPr lang="en-US" altLang="zh-CN" sz="360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Android</a:t>
                      </a:r>
                      <a:endParaRPr lang="zh-CN" altLang="en-US" sz="36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495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490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下降</a:t>
                      </a:r>
                      <a:r>
                        <a:rPr lang="en-US" altLang="zh-CN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1%</a:t>
                      </a:r>
                      <a:endParaRPr lang="zh-CN" alt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08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三</a:t>
            </a:r>
            <a:r>
              <a:rPr lang="zh-CN" altLang="en-US" dirty="0" smtClean="0"/>
              <a:t>、留存率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5056793"/>
            <a:ext cx="8553450" cy="2914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50" y="1774334"/>
            <a:ext cx="8515350" cy="2933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0000" y="2974723"/>
            <a:ext cx="87203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iOS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4864" y="6155046"/>
            <a:ext cx="189795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elvetica Light"/>
              </a:rPr>
              <a:t>Android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5986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 smtClean="0"/>
              <a:t>四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活跃用户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49473" y="6051057"/>
            <a:ext cx="12582525" cy="3524250"/>
            <a:chOff x="211137" y="1955576"/>
            <a:chExt cx="12582525" cy="35242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137" y="1955576"/>
              <a:ext cx="12582525" cy="352425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60880" y="2617519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185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997482" y="2617520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183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605195" y="2824933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155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729936" y="3193167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113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075844" y="2684143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171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88156" y="2060837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2">
                      <a:lumMod val="50000"/>
                    </a:schemeClr>
                  </a:solidFill>
                </a:rPr>
                <a:t>245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516923" y="2782798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171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058970" y="6133932"/>
            <a:ext cx="138314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Android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7325" y="1779162"/>
            <a:ext cx="12630150" cy="3610657"/>
            <a:chOff x="187325" y="1779162"/>
            <a:chExt cx="12630150" cy="361065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25" y="1808419"/>
              <a:ext cx="12630150" cy="358140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199216" y="2252796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269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35818" y="2252797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245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643531" y="2460210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254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768272" y="2828444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182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14180" y="2319420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257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826492" y="2047611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chemeClr val="bg2">
                      <a:lumMod val="50000"/>
                    </a:schemeClr>
                  </a:solidFill>
                </a:rPr>
                <a:t>306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55259" y="2418075"/>
              <a:ext cx="886859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237</a:t>
              </a:r>
              <a:endPara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181139" y="1779162"/>
              <a:ext cx="138314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spc="0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iOS</a:t>
              </a:r>
              <a:endPara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0517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、新增用户"/>
          <p:cNvSpPr txBox="1">
            <a:spLocks/>
          </p:cNvSpPr>
          <p:nvPr/>
        </p:nvSpPr>
        <p:spPr>
          <a:xfrm>
            <a:off x="1270000" y="624929"/>
            <a:ext cx="10464800" cy="800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>
            <a:normAutofit fontScale="97500" lnSpcReduction="10000"/>
          </a:bodyPr>
          <a:lstStyle>
            <a:lvl1pPr marL="0" marR="0" indent="0" algn="l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iti SC Light"/>
                <a:ea typeface="Heiti SC Light"/>
                <a:cs typeface="Heiti SC Light"/>
                <a:sym typeface="Heiti SC Light"/>
              </a:defRPr>
            </a:lvl1pPr>
            <a:lvl2pPr marL="0" marR="0" indent="228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dirty="0"/>
              <a:t>五</a:t>
            </a:r>
            <a:r>
              <a:rPr lang="zh-CN" altLang="en-US" dirty="0" smtClean="0"/>
              <a:t>、流失用户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125221472"/>
              </p:ext>
            </p:extLst>
          </p:nvPr>
        </p:nvGraphicFramePr>
        <p:xfrm>
          <a:off x="2154587" y="1973966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52890" y="8021144"/>
            <a:ext cx="11798102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平均每天的流失用户数达到</a:t>
            </a:r>
            <a:r>
              <a:rPr lang="en-US" altLang="zh-CN" dirty="0" smtClean="0"/>
              <a:t>146</a:t>
            </a:r>
            <a:r>
              <a:rPr lang="zh-CN" altLang="en-US" dirty="0" smtClean="0"/>
              <a:t>位，新增用户只有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位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5163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六、关卡分析_进入用户数排序"/>
          <p:cNvSpPr txBox="1">
            <a:spLocks noGrp="1"/>
          </p:cNvSpPr>
          <p:nvPr>
            <p:ph type="title" idx="4294967295"/>
          </p:nvPr>
        </p:nvSpPr>
        <p:spPr>
          <a:xfrm>
            <a:off x="1270000" y="624929"/>
            <a:ext cx="10464800" cy="800646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l" defTabSz="391414">
              <a:defRPr sz="536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dirty="0" err="1"/>
              <a:t>六</a:t>
            </a:r>
            <a:r>
              <a:rPr dirty="0" err="1" smtClean="0"/>
              <a:t>、</a:t>
            </a:r>
            <a:r>
              <a:rPr lang="en-US" dirty="0" err="1" smtClean="0"/>
              <a:t>SKU</a:t>
            </a:r>
            <a:r>
              <a:rPr lang="zh-CN" altLang="en-US" dirty="0" smtClean="0"/>
              <a:t>进入次数</a:t>
            </a:r>
            <a:endParaRPr sz="2412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819240081"/>
              </p:ext>
            </p:extLst>
          </p:nvPr>
        </p:nvGraphicFramePr>
        <p:xfrm>
          <a:off x="2167466" y="1986844"/>
          <a:ext cx="8669867" cy="5779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73728" y="7742431"/>
            <a:ext cx="11798102" cy="12721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由上数据可以判断，警车系列用户玩的次数最多</a:t>
            </a:r>
            <a:endParaRPr lang="en-US" altLang="zh-CN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是</a:t>
            </a:r>
            <a:r>
              <a:rPr lang="zh-CN" altLang="en-US" dirty="0" smtClean="0"/>
              <a:t>用户最喜欢的系列，其次是救护车直升机和消防车。</a:t>
            </a:r>
            <a:endParaRPr kumimoji="0" lang="zh-CN" altLang="en-US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183</Words>
  <Application>Microsoft Office PowerPoint</Application>
  <PresentationFormat>自定义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Heiti SC Light</vt:lpstr>
      <vt:lpstr>Helvetica Light</vt:lpstr>
      <vt:lpstr>Helvetica Neue</vt:lpstr>
      <vt:lpstr>黑体</vt:lpstr>
      <vt:lpstr>Helvetica</vt:lpstr>
      <vt:lpstr>Gradient</vt:lpstr>
      <vt:lpstr>积木APP数据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六、SKU进入次数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积木APP使用数据</dc:title>
  <cp:lastModifiedBy>PC</cp:lastModifiedBy>
  <cp:revision>46</cp:revision>
  <dcterms:modified xsi:type="dcterms:W3CDTF">2017-08-13T10:25:12Z</dcterms:modified>
</cp:coreProperties>
</file>