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1" r:id="rId5"/>
    <p:sldId id="277" r:id="rId6"/>
    <p:sldId id="278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 snapToGrid="0">
      <p:cViewPr varScale="1">
        <p:scale>
          <a:sx n="59" d="100"/>
          <a:sy n="59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</a:rPr>
              <a:t>启动次数对比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42967</c:v>
                </c:pt>
                <c:pt idx="1">
                  <c:v>42966</c:v>
                </c:pt>
                <c:pt idx="2">
                  <c:v>42965</c:v>
                </c:pt>
                <c:pt idx="3">
                  <c:v>42964</c:v>
                </c:pt>
                <c:pt idx="4">
                  <c:v>42963</c:v>
                </c:pt>
                <c:pt idx="5">
                  <c:v>42962</c:v>
                </c:pt>
                <c:pt idx="6">
                  <c:v>42961.2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761</c:v>
                </c:pt>
                <c:pt idx="1">
                  <c:v>1393</c:v>
                </c:pt>
                <c:pt idx="2">
                  <c:v>799</c:v>
                </c:pt>
                <c:pt idx="3">
                  <c:v>977</c:v>
                </c:pt>
                <c:pt idx="4">
                  <c:v>919</c:v>
                </c:pt>
                <c:pt idx="5">
                  <c:v>876</c:v>
                </c:pt>
                <c:pt idx="6">
                  <c:v>1083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42967</c:v>
                </c:pt>
                <c:pt idx="1">
                  <c:v>42966</c:v>
                </c:pt>
                <c:pt idx="2">
                  <c:v>42965</c:v>
                </c:pt>
                <c:pt idx="3">
                  <c:v>42964</c:v>
                </c:pt>
                <c:pt idx="4">
                  <c:v>42963</c:v>
                </c:pt>
                <c:pt idx="5">
                  <c:v>42962</c:v>
                </c:pt>
                <c:pt idx="6">
                  <c:v>42961.2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247</c:v>
                </c:pt>
                <c:pt idx="1">
                  <c:v>591</c:v>
                </c:pt>
                <c:pt idx="2">
                  <c:v>396</c:v>
                </c:pt>
                <c:pt idx="3">
                  <c:v>379</c:v>
                </c:pt>
                <c:pt idx="4">
                  <c:v>360</c:v>
                </c:pt>
                <c:pt idx="5">
                  <c:v>381</c:v>
                </c:pt>
                <c:pt idx="6">
                  <c:v>413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302192"/>
        <c:axId val="340302752"/>
      </c:barChart>
      <c:dateAx>
        <c:axId val="34030219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0302752"/>
        <c:crosses val="autoZero"/>
        <c:auto val="1"/>
        <c:lblOffset val="100"/>
        <c:baseTimeUnit val="days"/>
      </c:dateAx>
      <c:valAx>
        <c:axId val="34030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03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790173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积木</a:t>
            </a:r>
            <a:r>
              <a:rPr dirty="0" err="1" smtClean="0"/>
              <a:t>APP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656366" y="3126410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</a:t>
            </a:r>
            <a:r>
              <a:rPr dirty="0" err="1" smtClean="0"/>
              <a:t>年</a:t>
            </a:r>
            <a:r>
              <a:rPr lang="en-US" dirty="0" err="1" smtClean="0"/>
              <a:t>8</a:t>
            </a:r>
            <a:r>
              <a:rPr dirty="0" err="1" smtClean="0"/>
              <a:t>月</a:t>
            </a:r>
            <a:r>
              <a:rPr lang="en-US" dirty="0" err="1" smtClean="0"/>
              <a:t>14</a:t>
            </a:r>
            <a:r>
              <a:rPr lang="zh-CN" altLang="en-US" dirty="0" smtClean="0"/>
              <a:t>日</a:t>
            </a:r>
            <a:r>
              <a:rPr dirty="0" err="1" smtClean="0"/>
              <a:t>至</a:t>
            </a:r>
            <a:r>
              <a:rPr lang="en-US" altLang="zh-CN" dirty="0" err="1"/>
              <a:t>8</a:t>
            </a:r>
            <a:r>
              <a:rPr dirty="0" err="1" smtClean="0"/>
              <a:t>月</a:t>
            </a:r>
            <a:r>
              <a:rPr lang="en-US" altLang="zh-CN" dirty="0" err="1" smtClean="0"/>
              <a:t>20</a:t>
            </a:r>
            <a:r>
              <a:rPr dirty="0" err="1" smtClean="0"/>
              <a:t>日</a:t>
            </a:r>
            <a:endParaRPr dirty="0"/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3237157" y="4322181"/>
            <a:ext cx="2768729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一</a:t>
            </a:r>
            <a:r>
              <a:rPr lang="zh-CN" altLang="en-US" sz="3200" b="1" dirty="0" smtClean="0"/>
              <a:t>、概述</a:t>
            </a:r>
            <a:endParaRPr lang="zh-CN" altLang="en-US" sz="3200" b="1" dirty="0"/>
          </a:p>
        </p:txBody>
      </p:sp>
      <p:sp>
        <p:nvSpPr>
          <p:cNvPr id="5" name="二、新增用户"/>
          <p:cNvSpPr txBox="1">
            <a:spLocks/>
          </p:cNvSpPr>
          <p:nvPr/>
        </p:nvSpPr>
        <p:spPr>
          <a:xfrm>
            <a:off x="3237157" y="5219815"/>
            <a:ext cx="3547435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二、新增用户</a:t>
            </a:r>
            <a:endParaRPr lang="zh-CN" altLang="en-US" sz="3200" b="1" dirty="0"/>
          </a:p>
        </p:txBody>
      </p:sp>
      <p:sp>
        <p:nvSpPr>
          <p:cNvPr id="6" name="二、新增用户"/>
          <p:cNvSpPr txBox="1">
            <a:spLocks/>
          </p:cNvSpPr>
          <p:nvPr/>
        </p:nvSpPr>
        <p:spPr>
          <a:xfrm>
            <a:off x="3237157" y="6117449"/>
            <a:ext cx="385910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三</a:t>
            </a:r>
            <a:r>
              <a:rPr lang="zh-CN" altLang="en-US" sz="3200" b="1" dirty="0" smtClean="0"/>
              <a:t>、启动次数</a:t>
            </a:r>
            <a:endParaRPr lang="zh-CN" altLang="en-US" sz="3200" dirty="0"/>
          </a:p>
        </p:txBody>
      </p:sp>
      <p:sp>
        <p:nvSpPr>
          <p:cNvPr id="7" name="二、新增用户"/>
          <p:cNvSpPr txBox="1">
            <a:spLocks/>
          </p:cNvSpPr>
          <p:nvPr/>
        </p:nvSpPr>
        <p:spPr>
          <a:xfrm>
            <a:off x="6662938" y="4499062"/>
            <a:ext cx="394925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四</a:t>
            </a:r>
            <a:r>
              <a:rPr lang="zh-CN" altLang="en-US" sz="3200" b="1" dirty="0" smtClean="0"/>
              <a:t>、次日留存</a:t>
            </a:r>
            <a:endParaRPr lang="zh-CN" altLang="en-US" sz="3200" b="1" dirty="0"/>
          </a:p>
        </p:txBody>
      </p:sp>
      <p:sp>
        <p:nvSpPr>
          <p:cNvPr id="8" name="二、新增用户"/>
          <p:cNvSpPr txBox="1">
            <a:spLocks/>
          </p:cNvSpPr>
          <p:nvPr/>
        </p:nvSpPr>
        <p:spPr>
          <a:xfrm>
            <a:off x="6662938" y="5396696"/>
            <a:ext cx="385910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五</a:t>
            </a:r>
            <a:r>
              <a:rPr lang="zh-CN" altLang="en-US" sz="3200" b="1" dirty="0" smtClean="0"/>
              <a:t>、日启动频率</a:t>
            </a:r>
            <a:endParaRPr lang="zh-CN" altLang="en-US" sz="3200" dirty="0"/>
          </a:p>
        </p:txBody>
      </p:sp>
      <p:sp>
        <p:nvSpPr>
          <p:cNvPr id="9" name="二、新增用户"/>
          <p:cNvSpPr txBox="1">
            <a:spLocks/>
          </p:cNvSpPr>
          <p:nvPr/>
        </p:nvSpPr>
        <p:spPr>
          <a:xfrm>
            <a:off x="6662938" y="6214437"/>
            <a:ext cx="385910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六</a:t>
            </a:r>
            <a:r>
              <a:rPr lang="zh-CN" altLang="en-US" sz="3200" b="1" dirty="0" smtClean="0"/>
              <a:t>、设备分布</a:t>
            </a:r>
            <a:endParaRPr lang="zh-CN" alt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2、7月17至7月23日新用户增长了40%，较前一周增长了21个百分点"/>
          <p:cNvSpPr txBox="1"/>
          <p:nvPr/>
        </p:nvSpPr>
        <p:spPr>
          <a:xfrm>
            <a:off x="2302644" y="22631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5999</a:t>
            </a:r>
            <a:r>
              <a:rPr lang="en-US" altLang="zh-CN" dirty="0" smtClean="0"/>
              <a:t>= 2529   +  3470</a:t>
            </a:r>
            <a:endParaRPr lang="en-US" altLang="zh-CN" sz="4400" b="1" dirty="0"/>
          </a:p>
        </p:txBody>
      </p:sp>
      <p:sp>
        <p:nvSpPr>
          <p:cNvPr id="16" name="本次统计时间段为2017年7月24至7月30日"/>
          <p:cNvSpPr txBox="1">
            <a:spLocks/>
          </p:cNvSpPr>
          <p:nvPr/>
        </p:nvSpPr>
        <p:spPr>
          <a:xfrm>
            <a:off x="6323525" y="2210828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一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96734" y="4511598"/>
            <a:ext cx="1808187" cy="2907119"/>
            <a:chOff x="494457" y="4653266"/>
            <a:chExt cx="1808187" cy="2894240"/>
          </a:xfrm>
        </p:grpSpPr>
        <p:sp>
          <p:nvSpPr>
            <p:cNvPr id="25" name="文本框 24"/>
            <p:cNvSpPr txBox="1"/>
            <p:nvPr/>
          </p:nvSpPr>
          <p:spPr>
            <a:xfrm>
              <a:off x="494457" y="5782920"/>
              <a:ext cx="1808187" cy="17645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Android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4457" y="4653266"/>
              <a:ext cx="1808187" cy="11798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50000"/>
                    </a:schemeClr>
                  </a:solidFill>
                </a:rPr>
                <a:t>iOS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H="1">
            <a:off x="996734" y="5936173"/>
            <a:ext cx="1821066" cy="0"/>
          </a:xfrm>
          <a:prstGeom prst="line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00" y="4511598"/>
            <a:ext cx="8991600" cy="1437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01" y="5961930"/>
            <a:ext cx="8991600" cy="145587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二、新增用户</a:t>
            </a:r>
            <a:endParaRPr lang="zh-CN" altLang="en-US" dirty="0"/>
          </a:p>
        </p:txBody>
      </p:sp>
      <p:sp>
        <p:nvSpPr>
          <p:cNvPr id="6" name="2、7月17至7月23日新用户增长了40%，较前一周增长了21个百分点"/>
          <p:cNvSpPr txBox="1"/>
          <p:nvPr/>
        </p:nvSpPr>
        <p:spPr>
          <a:xfrm>
            <a:off x="2397923" y="2443089"/>
            <a:ext cx="85180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/>
              <a:t>新增用户：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931</a:t>
            </a:r>
            <a:r>
              <a:rPr lang="en-US" altLang="zh-CN" dirty="0" smtClean="0"/>
              <a:t>= 296  +   635</a:t>
            </a:r>
            <a:endParaRPr lang="en-US" altLang="zh-CN" sz="4000" b="1" dirty="0"/>
          </a:p>
        </p:txBody>
      </p:sp>
      <p:sp>
        <p:nvSpPr>
          <p:cNvPr id="7" name="本次统计时间段为2017年7月24至7月30日"/>
          <p:cNvSpPr txBox="1">
            <a:spLocks/>
          </p:cNvSpPr>
          <p:nvPr/>
        </p:nvSpPr>
        <p:spPr>
          <a:xfrm>
            <a:off x="6915957" y="2240489"/>
            <a:ext cx="4275784" cy="33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45803"/>
              </p:ext>
            </p:extLst>
          </p:nvPr>
        </p:nvGraphicFramePr>
        <p:xfrm>
          <a:off x="1912645" y="4034584"/>
          <a:ext cx="9513064" cy="3473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8266"/>
                <a:gridCol w="2378266"/>
                <a:gridCol w="2378266"/>
                <a:gridCol w="2378266"/>
              </a:tblGrid>
              <a:tr h="1157933">
                <a:tc>
                  <a:txBody>
                    <a:bodyPr/>
                    <a:lstStyle/>
                    <a:p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本周新增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增长比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（同上一周比较）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15793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iOS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269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296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157933"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Android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561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635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08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三、启动次数</a:t>
            </a:r>
            <a:endParaRPr lang="zh-CN" altLang="en-US" dirty="0"/>
          </a:p>
        </p:txBody>
      </p:sp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960571185"/>
              </p:ext>
            </p:extLst>
          </p:nvPr>
        </p:nvGraphicFramePr>
        <p:xfrm>
          <a:off x="454575" y="2154270"/>
          <a:ext cx="12318405" cy="508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1、新增活跃用户占比：22%"/>
          <p:cNvSpPr txBox="1"/>
          <p:nvPr/>
        </p:nvSpPr>
        <p:spPr>
          <a:xfrm>
            <a:off x="3325284" y="8022000"/>
            <a:ext cx="60529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iOS</a:t>
            </a:r>
            <a:r>
              <a:rPr lang="zh-CN" altLang="en-US" sz="3200" dirty="0" smtClean="0"/>
              <a:t>用户启动次数是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倍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559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次</a:t>
            </a:r>
            <a:r>
              <a:rPr lang="zh-CN" altLang="en-US" dirty="0" smtClean="0"/>
              <a:t>日留存</a:t>
            </a:r>
            <a:endParaRPr lang="en-US" altLang="zh-CN" dirty="0" smtClean="0"/>
          </a:p>
        </p:txBody>
      </p:sp>
      <p:sp>
        <p:nvSpPr>
          <p:cNvPr id="9" name="1、新增活跃用户占比：22%"/>
          <p:cNvSpPr txBox="1"/>
          <p:nvPr/>
        </p:nvSpPr>
        <p:spPr>
          <a:xfrm>
            <a:off x="8651152" y="2018485"/>
            <a:ext cx="194925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/>
              <a:t>Android</a:t>
            </a:r>
            <a:r>
              <a:rPr lang="zh-CN" altLang="en-US" sz="3200" dirty="0" smtClean="0"/>
              <a:t>端</a:t>
            </a:r>
            <a:endParaRPr lang="en-US" altLang="zh-CN" sz="3200" dirty="0" smtClean="0"/>
          </a:p>
        </p:txBody>
      </p:sp>
      <p:sp>
        <p:nvSpPr>
          <p:cNvPr id="10" name="1、新增活跃用户占比：22%"/>
          <p:cNvSpPr txBox="1"/>
          <p:nvPr/>
        </p:nvSpPr>
        <p:spPr>
          <a:xfrm>
            <a:off x="2948170" y="2018486"/>
            <a:ext cx="112851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iOS</a:t>
            </a:r>
            <a:r>
              <a:rPr lang="zh-CN" altLang="en-US" sz="3200" dirty="0" smtClean="0"/>
              <a:t>端</a:t>
            </a: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58" y="2923096"/>
            <a:ext cx="5400240" cy="4070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16" y="2923096"/>
            <a:ext cx="5422423" cy="4070132"/>
          </a:xfrm>
          <a:prstGeom prst="rect">
            <a:avLst/>
          </a:prstGeom>
        </p:spPr>
      </p:pic>
      <p:sp>
        <p:nvSpPr>
          <p:cNvPr id="11" name="1、新增活跃用户占比：22%"/>
          <p:cNvSpPr txBox="1"/>
          <p:nvPr/>
        </p:nvSpPr>
        <p:spPr>
          <a:xfrm>
            <a:off x="2786800" y="7895714"/>
            <a:ext cx="68736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iOS</a:t>
            </a:r>
            <a:r>
              <a:rPr lang="zh-CN" altLang="en-US" sz="3200" dirty="0" smtClean="0"/>
              <a:t>端的次日留存率是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端的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倍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013255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、日启动</a:t>
            </a:r>
            <a:r>
              <a:rPr lang="zh-CN" altLang="en-US" dirty="0"/>
              <a:t>频率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13" y="1877230"/>
            <a:ext cx="10858500" cy="3371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85" y="2847103"/>
            <a:ext cx="1038225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138" y="3781090"/>
            <a:ext cx="1038225" cy="54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216" y="3938453"/>
            <a:ext cx="108585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939" y="4157528"/>
            <a:ext cx="125730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913" y="5485818"/>
            <a:ext cx="10858500" cy="3371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322" y="7388583"/>
            <a:ext cx="895350" cy="514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9088" y="7752545"/>
            <a:ext cx="981075" cy="533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8579" y="7762070"/>
            <a:ext cx="1133475" cy="523875"/>
          </a:xfrm>
          <a:prstGeom prst="rect">
            <a:avLst/>
          </a:prstGeom>
        </p:spPr>
      </p:pic>
      <p:sp>
        <p:nvSpPr>
          <p:cNvPr id="14" name="1、新增活跃用户占比：22%"/>
          <p:cNvSpPr txBox="1"/>
          <p:nvPr/>
        </p:nvSpPr>
        <p:spPr>
          <a:xfrm>
            <a:off x="260074" y="3444935"/>
            <a:ext cx="7181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iOS</a:t>
            </a:r>
          </a:p>
        </p:txBody>
      </p:sp>
      <p:sp>
        <p:nvSpPr>
          <p:cNvPr id="15" name="1、新增活跃用户占比：22%"/>
          <p:cNvSpPr txBox="1"/>
          <p:nvPr/>
        </p:nvSpPr>
        <p:spPr>
          <a:xfrm>
            <a:off x="0" y="6835588"/>
            <a:ext cx="15388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6144310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>
            <a:spLocks noGrp="1"/>
          </p:cNvSpPr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dirty="0" smtClean="0"/>
              <a:t>六</a:t>
            </a:r>
            <a:r>
              <a:rPr lang="zh-CN" altLang="en-US" dirty="0" smtClean="0"/>
              <a:t>、设备分布</a:t>
            </a:r>
            <a:endParaRPr sz="2412" dirty="0"/>
          </a:p>
        </p:txBody>
      </p:sp>
      <p:sp>
        <p:nvSpPr>
          <p:cNvPr id="10" name="1、新增活跃用户占比：22%"/>
          <p:cNvSpPr txBox="1"/>
          <p:nvPr/>
        </p:nvSpPr>
        <p:spPr>
          <a:xfrm>
            <a:off x="944851" y="7889367"/>
            <a:ext cx="913070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Paibot</a:t>
            </a:r>
            <a:r>
              <a:rPr lang="zh-CN" altLang="en-US" sz="3200" dirty="0" smtClean="0"/>
              <a:t>本周新增用户</a:t>
            </a:r>
            <a:r>
              <a:rPr lang="en-US" altLang="zh-CN" sz="3200" dirty="0" smtClean="0"/>
              <a:t>60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端设备由之前的</a:t>
            </a:r>
            <a:r>
              <a:rPr lang="en-US" altLang="zh-CN" sz="3200" dirty="0" smtClean="0"/>
              <a:t>vivo</a:t>
            </a:r>
            <a:r>
              <a:rPr lang="zh-CN" altLang="en-US" sz="3200" dirty="0" smtClean="0"/>
              <a:t>手机转向华为手机</a:t>
            </a:r>
            <a:endParaRPr lang="en-US" altLang="zh-CN" sz="3200" dirty="0" smtClean="0"/>
          </a:p>
        </p:txBody>
      </p:sp>
      <p:sp>
        <p:nvSpPr>
          <p:cNvPr id="7" name="六、关卡分析_进入用户数排序"/>
          <p:cNvSpPr txBox="1">
            <a:spLocks/>
          </p:cNvSpPr>
          <p:nvPr/>
        </p:nvSpPr>
        <p:spPr>
          <a:xfrm>
            <a:off x="484299" y="2477400"/>
            <a:ext cx="1239590" cy="77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391414" hangingPunct="1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en-US" altLang="zh-CN" sz="3200" dirty="0" smtClean="0">
                <a:latin typeface="Heiti SC Light"/>
                <a:ea typeface="Heiti SC Light"/>
                <a:cs typeface="Heiti SC Light"/>
                <a:sym typeface="Heiti SC Light"/>
              </a:rPr>
              <a:t>iOS</a:t>
            </a:r>
            <a:endParaRPr lang="zh-CN" altLang="en-US" sz="3200" dirty="0"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9" name="六、关卡分析_进入用户数排序"/>
          <p:cNvSpPr txBox="1">
            <a:spLocks/>
          </p:cNvSpPr>
          <p:nvPr/>
        </p:nvSpPr>
        <p:spPr>
          <a:xfrm>
            <a:off x="246843" y="5113617"/>
            <a:ext cx="1396016" cy="77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391414" hangingPunct="1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en-US" altLang="zh-CN" sz="3200" dirty="0" smtClean="0">
                <a:latin typeface="Heiti SC Light"/>
                <a:ea typeface="Heiti SC Light"/>
                <a:cs typeface="Heiti SC Light"/>
                <a:sym typeface="Heiti SC Light"/>
              </a:rPr>
              <a:t>Android</a:t>
            </a:r>
            <a:endParaRPr lang="zh-CN" altLang="en-US" sz="3200" dirty="0"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68" y="4028974"/>
            <a:ext cx="10439400" cy="371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8" y="1817439"/>
            <a:ext cx="10439400" cy="18196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165</Words>
  <Application>Microsoft Office PowerPoint</Application>
  <PresentationFormat>自定义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Heiti SC Light</vt:lpstr>
      <vt:lpstr>Helvetica Light</vt:lpstr>
      <vt:lpstr>Helvetica Neue</vt:lpstr>
      <vt:lpstr>黑体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六、设备分布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62</cp:revision>
  <dcterms:modified xsi:type="dcterms:W3CDTF">2017-08-20T10:57:43Z</dcterms:modified>
</cp:coreProperties>
</file>