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5" autoAdjust="0"/>
    <p:restoredTop sz="96353" autoAdjust="0"/>
  </p:normalViewPr>
  <p:slideViewPr>
    <p:cSldViewPr snapToGrid="0">
      <p:cViewPr varScale="1">
        <p:scale>
          <a:sx n="63" d="100"/>
          <a:sy n="63" d="100"/>
        </p:scale>
        <p:origin x="4648" y="2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34D2DD5-0314-4AE1-BD4D-BE2BB4E5EAAB}" type="datetime1">
              <a:rPr lang="ko-KR" altLang="en-US"/>
              <a:pPr lvl="0">
                <a:defRPr/>
              </a:pPr>
              <a:t>2023. 10. 26.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994B88D-1E98-4EE1-AB5B-7C0CF5DD507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994B88D-1E98-4EE1-AB5B-7C0CF5DD507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1FB767-CEE8-10D3-66EE-CF93F1503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5119350" cy="21389671"/>
          </a:xfrm>
          <a:prstGeom prst="rect">
            <a:avLst/>
          </a:prstGeom>
        </p:spPr>
      </p:pic>
      <p:grpSp>
        <p:nvGrpSpPr>
          <p:cNvPr id="5" name="그룹 1005">
            <a:extLst>
              <a:ext uri="{FF2B5EF4-FFF2-40B4-BE49-F238E27FC236}">
                <a16:creationId xmlns:a16="http://schemas.microsoft.com/office/drawing/2014/main" id="{CCFB56C9-86D6-84D2-60AD-02B98DA15522}"/>
              </a:ext>
            </a:extLst>
          </p:cNvPr>
          <p:cNvGrpSpPr/>
          <p:nvPr userDrawn="1"/>
        </p:nvGrpSpPr>
        <p:grpSpPr>
          <a:xfrm>
            <a:off x="10642243" y="68748"/>
            <a:ext cx="4178657" cy="845652"/>
            <a:chOff x="6355616" y="0"/>
            <a:chExt cx="2130098" cy="380225"/>
          </a:xfrm>
        </p:grpSpPr>
        <p:pic>
          <p:nvPicPr>
            <p:cNvPr id="6" name="Object 16">
              <a:extLst>
                <a:ext uri="{FF2B5EF4-FFF2-40B4-BE49-F238E27FC236}">
                  <a16:creationId xmlns:a16="http://schemas.microsoft.com/office/drawing/2014/main" id="{7526957D-15B7-6082-1481-E41A9CFA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616" y="0"/>
              <a:ext cx="2130098" cy="380225"/>
            </a:xfrm>
            <a:prstGeom prst="rect">
              <a:avLst/>
            </a:prstGeom>
          </p:spPr>
        </p:pic>
      </p:grpSp>
      <p:grpSp>
        <p:nvGrpSpPr>
          <p:cNvPr id="9" name="그룹 1004">
            <a:extLst>
              <a:ext uri="{FF2B5EF4-FFF2-40B4-BE49-F238E27FC236}">
                <a16:creationId xmlns:a16="http://schemas.microsoft.com/office/drawing/2014/main" id="{FAC75502-721A-4118-C340-F33732A930F1}"/>
              </a:ext>
            </a:extLst>
          </p:cNvPr>
          <p:cNvGrpSpPr/>
          <p:nvPr userDrawn="1"/>
        </p:nvGrpSpPr>
        <p:grpSpPr>
          <a:xfrm>
            <a:off x="-19051" y="-19051"/>
            <a:ext cx="1676401" cy="1619251"/>
            <a:chOff x="-123810" y="-47619"/>
            <a:chExt cx="898008" cy="878448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9798042C-6CFA-D113-09AF-E5D4B3E4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3810" y="-47619"/>
              <a:ext cx="898008" cy="878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03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7ACC-3093-49EB-9080-7EE677F1A1D2}" type="datetimeFigureOut">
              <a:rPr lang="ko-KR" altLang="en-US" smtClean="0"/>
              <a:t>2023. 10. 26.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7ABB-588F-40AB-BC8E-14ABBE6A35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1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11"/>
          <p:cNvGrpSpPr/>
          <p:nvPr/>
        </p:nvGrpSpPr>
        <p:grpSpPr>
          <a:xfrm>
            <a:off x="508587" y="4212624"/>
            <a:ext cx="14102175" cy="2616455"/>
            <a:chOff x="353750" y="8625285"/>
            <a:chExt cx="5091429" cy="2466144"/>
          </a:xfrm>
        </p:grpSpPr>
        <p:pic>
          <p:nvPicPr>
            <p:cNvPr id="24" name="Object 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3750" y="8625285"/>
              <a:ext cx="5091429" cy="2466144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3431844" y="873004"/>
            <a:ext cx="825566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0" dirty="0">
                <a:solidFill>
                  <a:schemeClr val="bg1"/>
                </a:solidFill>
                <a:latin typeface="+mn-ea"/>
              </a:rPr>
              <a:t>멀티플레이 </a:t>
            </a:r>
            <a:r>
              <a:rPr lang="en-US" altLang="ko-KR" sz="7500" dirty="0">
                <a:solidFill>
                  <a:schemeClr val="bg1"/>
                </a:solidFill>
                <a:latin typeface="+mn-ea"/>
              </a:rPr>
              <a:t>TCG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4225" y="2445283"/>
            <a:ext cx="1086401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라온 </a:t>
            </a:r>
            <a:r>
              <a:rPr lang="en-US" altLang="ko-KR" sz="2600" dirty="0">
                <a:solidFill>
                  <a:srgbClr val="FFFFFF"/>
                </a:solidFill>
                <a:latin typeface="+mn-ea"/>
                <a:cs typeface="Gmarket Sans Medium"/>
              </a:rPr>
              <a:t>20195276 </a:t>
            </a:r>
            <a:r>
              <a:rPr lang="ko-KR" altLang="en-US" sz="2600" dirty="0" err="1">
                <a:solidFill>
                  <a:srgbClr val="FFFFFF"/>
                </a:solidFill>
                <a:latin typeface="+mn-ea"/>
                <a:cs typeface="Gmarket Sans Medium"/>
              </a:rPr>
              <a:t>한만성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</a:t>
            </a:r>
            <a:r>
              <a:rPr lang="en-US" altLang="ko-KR" sz="2600" dirty="0">
                <a:solidFill>
                  <a:srgbClr val="FFFFFF"/>
                </a:solidFill>
                <a:latin typeface="+mn-ea"/>
                <a:cs typeface="Gmarket Sans Medium"/>
              </a:rPr>
              <a:t>|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라온 </a:t>
            </a:r>
            <a:r>
              <a:rPr lang="en-US" altLang="ko-KR" sz="2600" dirty="0">
                <a:solidFill>
                  <a:srgbClr val="FFFFFF"/>
                </a:solidFill>
                <a:latin typeface="+mn-ea"/>
                <a:cs typeface="Gmarket Sans Medium"/>
              </a:rPr>
              <a:t>20195163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</a:t>
            </a:r>
            <a:r>
              <a:rPr lang="ko-KR" altLang="en-US" sz="2600" dirty="0" err="1">
                <a:solidFill>
                  <a:srgbClr val="FFFFFF"/>
                </a:solidFill>
                <a:latin typeface="+mn-ea"/>
                <a:cs typeface="Gmarket Sans Medium"/>
              </a:rPr>
              <a:t>민경환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</a:t>
            </a:r>
            <a:r>
              <a:rPr lang="en-US" altLang="ko-KR" sz="2600" dirty="0">
                <a:solidFill>
                  <a:srgbClr val="FFFFFF"/>
                </a:solidFill>
                <a:latin typeface="+mn-ea"/>
                <a:cs typeface="Gmarket Sans Medium"/>
              </a:rPr>
              <a:t>|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라온 </a:t>
            </a:r>
            <a:r>
              <a:rPr lang="en-US" altLang="ko-KR" sz="2600" dirty="0">
                <a:solidFill>
                  <a:srgbClr val="FFFFFF"/>
                </a:solidFill>
                <a:latin typeface="+mn-ea"/>
                <a:cs typeface="Gmarket Sans Medium"/>
              </a:rPr>
              <a:t>20195281</a:t>
            </a:r>
            <a:r>
              <a:rPr lang="ko-KR" altLang="en-US" sz="2600" dirty="0">
                <a:solidFill>
                  <a:srgbClr val="FFFFFF"/>
                </a:solidFill>
                <a:latin typeface="+mn-ea"/>
                <a:cs typeface="Gmarket Sans Medium"/>
              </a:rPr>
              <a:t> 황승원</a:t>
            </a:r>
            <a:endParaRPr lang="en-US" altLang="ko-KR" sz="2600" dirty="0">
              <a:solidFill>
                <a:srgbClr val="FFFFFF"/>
              </a:solidFill>
              <a:latin typeface="KoPub돋움체 Light"/>
              <a:ea typeface="KoPub돋움체 Light"/>
              <a:cs typeface="Gmarket Sans Medium"/>
            </a:endParaRPr>
          </a:p>
        </p:txBody>
      </p:sp>
      <p:sp>
        <p:nvSpPr>
          <p:cNvPr id="2" name="Object 19"/>
          <p:cNvSpPr txBox="1"/>
          <p:nvPr/>
        </p:nvSpPr>
        <p:spPr>
          <a:xfrm>
            <a:off x="4179166" y="20658100"/>
            <a:ext cx="6705599" cy="44627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ko-KR" altLang="en-US" sz="2300" dirty="0" err="1">
                <a:solidFill>
                  <a:srgbClr val="FFFFFF"/>
                </a:solidFill>
                <a:latin typeface="+mn-ea"/>
                <a:cs typeface="Gmarket Sans Medium"/>
              </a:rPr>
              <a:t>씨애랑</a:t>
            </a:r>
            <a:r>
              <a:rPr lang="ko-KR" altLang="en-US" sz="2300" dirty="0">
                <a:solidFill>
                  <a:srgbClr val="FFFFFF"/>
                </a:solidFill>
                <a:latin typeface="+mn-ea"/>
                <a:cs typeface="Gmarket Sans Medium"/>
              </a:rPr>
              <a:t> 소프트웨어 전시회 </a:t>
            </a:r>
            <a:r>
              <a:rPr lang="en-US" sz="2300" dirty="0">
                <a:solidFill>
                  <a:srgbClr val="FFFFFF"/>
                </a:solidFill>
                <a:latin typeface="+mn-ea"/>
                <a:cs typeface="Gmarket Sans Medium"/>
              </a:rPr>
              <a:t>23.11.02 - 11.04</a:t>
            </a:r>
            <a:endParaRPr lang="en-US" sz="23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" y="4405928"/>
            <a:ext cx="138112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ko-KR" altLang="en-US" sz="2800" dirty="0">
                <a:latin typeface="+mn-ea"/>
              </a:rPr>
              <a:t>이 게임은 네트워크 연결을 통해 서버와 통신하여 진행되는 멀티플레이 트레이딩 카드 게임</a:t>
            </a:r>
            <a:r>
              <a:rPr lang="en-US" altLang="ko-KR" sz="2800" dirty="0">
                <a:latin typeface="+mn-ea"/>
              </a:rPr>
              <a:t>(TCG)</a:t>
            </a:r>
            <a:r>
              <a:rPr lang="ko-KR" altLang="en-US" sz="2800" dirty="0">
                <a:latin typeface="+mn-ea"/>
              </a:rPr>
              <a:t>입니다</a:t>
            </a:r>
            <a:r>
              <a:rPr lang="en-US" altLang="ko-KR" sz="2800" dirty="0">
                <a:latin typeface="+mn-ea"/>
              </a:rPr>
              <a:t>.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4</a:t>
            </a:r>
            <a:r>
              <a:rPr lang="ko-KR" altLang="en-US" sz="2800" dirty="0">
                <a:latin typeface="+mn-ea"/>
              </a:rPr>
              <a:t>명이 플레이하며</a:t>
            </a:r>
            <a:r>
              <a:rPr lang="en-US" altLang="ko-KR" sz="2800" dirty="0">
                <a:latin typeface="+mn-ea"/>
              </a:rPr>
              <a:t>,</a:t>
            </a:r>
            <a:r>
              <a:rPr lang="ko-KR" altLang="en-US" sz="2800" dirty="0">
                <a:latin typeface="+mn-ea"/>
              </a:rPr>
              <a:t> 각 플레이어들은 자신의 차례가 오면 카드를 내놓거나 상대방 카드 </a:t>
            </a:r>
            <a:r>
              <a:rPr lang="ko-KR" altLang="en-US" sz="2800">
                <a:latin typeface="+mn-ea"/>
              </a:rPr>
              <a:t>또는 플레이어를 </a:t>
            </a:r>
            <a:r>
              <a:rPr lang="ko-KR" altLang="en-US" sz="2800" dirty="0">
                <a:latin typeface="+mn-ea"/>
              </a:rPr>
              <a:t>공격 할 수 있습니다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0" y="2097867"/>
            <a:ext cx="260233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500" dirty="0">
                <a:solidFill>
                  <a:srgbClr val="FFFFFF"/>
                </a:solidFill>
                <a:latin typeface="+mn-ea"/>
                <a:cs typeface="Gmarket Sans Medium"/>
              </a:rPr>
              <a:t>개발 환경</a:t>
            </a:r>
            <a:endParaRPr lang="en-US" altLang="ko-KR" sz="3500" dirty="0">
              <a:latin typeface="+mn-ea"/>
            </a:endParaRPr>
          </a:p>
        </p:txBody>
      </p:sp>
      <p:grpSp>
        <p:nvGrpSpPr>
          <p:cNvPr id="7" name="그룹 1007"/>
          <p:cNvGrpSpPr/>
          <p:nvPr/>
        </p:nvGrpSpPr>
        <p:grpSpPr>
          <a:xfrm>
            <a:off x="12088270" y="2707453"/>
            <a:ext cx="458854" cy="415494"/>
            <a:chOff x="6622468" y="1745942"/>
            <a:chExt cx="203890" cy="203890"/>
          </a:xfrm>
        </p:grpSpPr>
        <p:pic>
          <p:nvPicPr>
            <p:cNvPr id="8" name="Object 2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22468" y="1745942"/>
              <a:ext cx="203890" cy="203890"/>
            </a:xfrm>
            <a:prstGeom prst="rect">
              <a:avLst/>
            </a:prstGeom>
          </p:spPr>
        </p:pic>
      </p:grpSp>
      <p:sp>
        <p:nvSpPr>
          <p:cNvPr id="9" name="Object 34"/>
          <p:cNvSpPr txBox="1"/>
          <p:nvPr/>
        </p:nvSpPr>
        <p:spPr>
          <a:xfrm>
            <a:off x="12528550" y="2715145"/>
            <a:ext cx="2265787" cy="3881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Unity 202</a:t>
            </a:r>
            <a:r>
              <a:rPr lang="en-US" altLang="ko-KR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.3.</a:t>
            </a:r>
            <a:r>
              <a:rPr lang="en-US" altLang="ko-KR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f1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-670921" y="3455527"/>
            <a:ext cx="5161680" cy="703148"/>
            <a:chOff x="586379" y="5558037"/>
            <a:chExt cx="5161680" cy="703148"/>
          </a:xfrm>
        </p:grpSpPr>
        <p:sp>
          <p:nvSpPr>
            <p:cNvPr id="10" name="TextBox 9"/>
            <p:cNvSpPr txBox="1"/>
            <p:nvPr/>
          </p:nvSpPr>
          <p:spPr>
            <a:xfrm>
              <a:off x="586379" y="5558037"/>
              <a:ext cx="5161680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bg1"/>
                  </a:solidFill>
                  <a:latin typeface="KoPub돋움체 Bold"/>
                  <a:ea typeface="KoPub돋움체 Bold"/>
                </a:rPr>
                <a:t>작품 개요</a:t>
              </a:r>
            </a:p>
          </p:txBody>
        </p:sp>
        <p:grpSp>
          <p:nvGrpSpPr>
            <p:cNvPr id="17" name="그룹 1002"/>
            <p:cNvGrpSpPr/>
            <p:nvPr/>
          </p:nvGrpSpPr>
          <p:grpSpPr>
            <a:xfrm>
              <a:off x="1765887" y="6146945"/>
              <a:ext cx="2833822" cy="114240"/>
              <a:chOff x="5040941" y="2821284"/>
              <a:chExt cx="1499703" cy="70504"/>
            </a:xfrm>
          </p:grpSpPr>
          <p:pic>
            <p:nvPicPr>
              <p:cNvPr id="18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0800000">
                <a:off x="5040941" y="2821284"/>
                <a:ext cx="1499703" cy="70504"/>
              </a:xfrm>
              <a:prstGeom prst="rect">
                <a:avLst/>
              </a:prstGeom>
            </p:spPr>
          </p:pic>
        </p:grpSp>
      </p:grpSp>
      <p:grpSp>
        <p:nvGrpSpPr>
          <p:cNvPr id="37" name="그룹 1011"/>
          <p:cNvGrpSpPr/>
          <p:nvPr/>
        </p:nvGrpSpPr>
        <p:grpSpPr>
          <a:xfrm>
            <a:off x="508587" y="8082594"/>
            <a:ext cx="7051088" cy="3471531"/>
            <a:chOff x="353750" y="8625285"/>
            <a:chExt cx="5091429" cy="2466144"/>
          </a:xfrm>
        </p:grpSpPr>
        <p:pic>
          <p:nvPicPr>
            <p:cNvPr id="38" name="Object 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3750" y="8625285"/>
              <a:ext cx="5091429" cy="2466144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71500" y="8180647"/>
            <a:ext cx="6705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ko-KR" altLang="en-US" sz="2800" dirty="0">
                <a:latin typeface="+mn-ea"/>
              </a:rPr>
              <a:t>게임이 시작되면 플레이어마다 체력과 카드를 필드에 배치하기 위한 비용</a:t>
            </a:r>
            <a:r>
              <a:rPr lang="en-US" altLang="ko-KR" sz="2800" dirty="0">
                <a:latin typeface="+mn-ea"/>
              </a:rPr>
              <a:t>(Cost)</a:t>
            </a:r>
            <a:r>
              <a:rPr lang="ko-KR" altLang="en-US" sz="2800" dirty="0">
                <a:latin typeface="+mn-ea"/>
              </a:rPr>
              <a:t>과 각자의 </a:t>
            </a:r>
            <a:r>
              <a:rPr lang="ko-KR" altLang="en-US" sz="2800" dirty="0" err="1">
                <a:latin typeface="+mn-ea"/>
              </a:rPr>
              <a:t>덱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카드 뭉치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이 주어집니다</a:t>
            </a:r>
            <a:r>
              <a:rPr lang="en-US" altLang="ko-KR" sz="2800" dirty="0">
                <a:latin typeface="+mn-ea"/>
              </a:rPr>
              <a:t>.</a:t>
            </a:r>
            <a:r>
              <a:rPr lang="ko-KR" altLang="en-US" sz="2800" dirty="0">
                <a:latin typeface="+mn-ea"/>
              </a:rPr>
              <a:t> 총 </a:t>
            </a:r>
            <a:r>
              <a:rPr lang="en-US" altLang="ko-KR" sz="2800" dirty="0">
                <a:latin typeface="+mn-ea"/>
              </a:rPr>
              <a:t>4</a:t>
            </a:r>
            <a:r>
              <a:rPr lang="ko-KR" altLang="en-US" sz="2800" dirty="0">
                <a:latin typeface="+mn-ea"/>
              </a:rPr>
              <a:t>인이 플레이하며 본인의 카드를 이용해 다른 플레이어들을 공격하여 마지막 최후의 </a:t>
            </a:r>
            <a:r>
              <a:rPr lang="en-US" altLang="ko-KR" sz="2800" dirty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인이 되면 승리합니다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-670921" y="7173097"/>
            <a:ext cx="5161680" cy="703148"/>
            <a:chOff x="586379" y="5558037"/>
            <a:chExt cx="5161680" cy="703148"/>
          </a:xfrm>
        </p:grpSpPr>
        <p:sp>
          <p:nvSpPr>
            <p:cNvPr id="41" name="TextBox 40"/>
            <p:cNvSpPr txBox="1"/>
            <p:nvPr/>
          </p:nvSpPr>
          <p:spPr>
            <a:xfrm>
              <a:off x="586379" y="5558037"/>
              <a:ext cx="5161680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bg1"/>
                  </a:solidFill>
                  <a:latin typeface="KoPub돋움체 Bold"/>
                  <a:ea typeface="KoPub돋움체 Bold"/>
                </a:rPr>
                <a:t>작품 설명</a:t>
              </a:r>
            </a:p>
          </p:txBody>
        </p:sp>
        <p:grpSp>
          <p:nvGrpSpPr>
            <p:cNvPr id="42" name="그룹 1002"/>
            <p:cNvGrpSpPr/>
            <p:nvPr/>
          </p:nvGrpSpPr>
          <p:grpSpPr>
            <a:xfrm>
              <a:off x="1765887" y="6146945"/>
              <a:ext cx="2833822" cy="114240"/>
              <a:chOff x="5040941" y="2821284"/>
              <a:chExt cx="1499703" cy="70504"/>
            </a:xfrm>
          </p:grpSpPr>
          <p:pic>
            <p:nvPicPr>
              <p:cNvPr id="43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0800000">
                <a:off x="5040941" y="2821284"/>
                <a:ext cx="1499703" cy="70504"/>
              </a:xfrm>
              <a:prstGeom prst="rect">
                <a:avLst/>
              </a:prstGeom>
            </p:spPr>
          </p:pic>
        </p:grpSp>
      </p:grpSp>
      <p:grpSp>
        <p:nvGrpSpPr>
          <p:cNvPr id="44" name="그룹 1011"/>
          <p:cNvGrpSpPr/>
          <p:nvPr/>
        </p:nvGrpSpPr>
        <p:grpSpPr>
          <a:xfrm>
            <a:off x="508587" y="12601286"/>
            <a:ext cx="7051088" cy="7686964"/>
            <a:chOff x="353750" y="8625285"/>
            <a:chExt cx="5091429" cy="2466144"/>
          </a:xfrm>
        </p:grpSpPr>
        <p:pic>
          <p:nvPicPr>
            <p:cNvPr id="45" name="Object 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3750" y="8625285"/>
              <a:ext cx="5091429" cy="2466144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-670921" y="11748939"/>
            <a:ext cx="5161680" cy="703148"/>
            <a:chOff x="586379" y="5558037"/>
            <a:chExt cx="5161680" cy="703148"/>
          </a:xfrm>
        </p:grpSpPr>
        <p:sp>
          <p:nvSpPr>
            <p:cNvPr id="48" name="TextBox 47"/>
            <p:cNvSpPr txBox="1"/>
            <p:nvPr/>
          </p:nvSpPr>
          <p:spPr>
            <a:xfrm>
              <a:off x="586379" y="5558037"/>
              <a:ext cx="5161680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bg1"/>
                  </a:solidFill>
                  <a:latin typeface="KoPub돋움체 Bold"/>
                  <a:ea typeface="KoPub돋움체 Bold"/>
                </a:rPr>
                <a:t>작품 사진</a:t>
              </a:r>
            </a:p>
          </p:txBody>
        </p:sp>
        <p:grpSp>
          <p:nvGrpSpPr>
            <p:cNvPr id="49" name="그룹 1002"/>
            <p:cNvGrpSpPr/>
            <p:nvPr/>
          </p:nvGrpSpPr>
          <p:grpSpPr>
            <a:xfrm>
              <a:off x="1765887" y="6146945"/>
              <a:ext cx="2833822" cy="114240"/>
              <a:chOff x="5040941" y="2821284"/>
              <a:chExt cx="1499703" cy="70504"/>
            </a:xfrm>
          </p:grpSpPr>
          <p:pic>
            <p:nvPicPr>
              <p:cNvPr id="5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0800000">
                <a:off x="5040941" y="2821284"/>
                <a:ext cx="1499703" cy="70504"/>
              </a:xfrm>
              <a:prstGeom prst="rect">
                <a:avLst/>
              </a:prstGeom>
            </p:spPr>
          </p:pic>
        </p:grpSp>
      </p:grpSp>
      <p:grpSp>
        <p:nvGrpSpPr>
          <p:cNvPr id="58" name="그룹 1011"/>
          <p:cNvGrpSpPr/>
          <p:nvPr/>
        </p:nvGrpSpPr>
        <p:grpSpPr>
          <a:xfrm>
            <a:off x="7905163" y="8082594"/>
            <a:ext cx="6705599" cy="12205656"/>
            <a:chOff x="353750" y="8625285"/>
            <a:chExt cx="5091429" cy="2466144"/>
          </a:xfrm>
        </p:grpSpPr>
        <p:pic>
          <p:nvPicPr>
            <p:cNvPr id="59" name="Object 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3750" y="8625285"/>
              <a:ext cx="5091429" cy="2466144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8065449" y="8180647"/>
            <a:ext cx="6377038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en-US" altLang="ko-KR" sz="4000" dirty="0">
                <a:latin typeface="+mn-ea"/>
              </a:rPr>
              <a:t>1.</a:t>
            </a:r>
            <a:r>
              <a:rPr lang="ko-KR" altLang="en-US" sz="4000" dirty="0">
                <a:latin typeface="+mn-ea"/>
              </a:rPr>
              <a:t> 게임을 실행하게 되면 메인 화면에 게임 시작 버튼을 누릅니다</a:t>
            </a:r>
            <a:r>
              <a:rPr lang="en-US" altLang="ko-KR" sz="4000" dirty="0">
                <a:latin typeface="+mn-ea"/>
              </a:rPr>
              <a:t>.</a:t>
            </a:r>
          </a:p>
          <a:p>
            <a:pPr algn="just" latinLnBrk="1">
              <a:defRPr/>
            </a:pPr>
            <a:endParaRPr lang="en-US" altLang="ko-KR" sz="4000" dirty="0">
              <a:latin typeface="+mn-ea"/>
            </a:endParaRPr>
          </a:p>
          <a:p>
            <a:pPr algn="just" latinLnBrk="1">
              <a:defRPr/>
            </a:pPr>
            <a:r>
              <a:rPr lang="en-US" altLang="ko-KR" sz="4000" dirty="0">
                <a:latin typeface="+mn-ea"/>
              </a:rPr>
              <a:t>2.</a:t>
            </a:r>
            <a:r>
              <a:rPr lang="ko-KR" altLang="en-US" sz="4000" dirty="0">
                <a:latin typeface="+mn-ea"/>
              </a:rPr>
              <a:t> 본인의 닉네임을 입력하고 방 제목을 지정하여 방을 만듭니다</a:t>
            </a:r>
            <a:r>
              <a:rPr lang="en-US" altLang="ko-KR" sz="4000" dirty="0">
                <a:latin typeface="+mn-ea"/>
              </a:rPr>
              <a:t>.</a:t>
            </a:r>
          </a:p>
          <a:p>
            <a:pPr algn="just" latinLnBrk="1">
              <a:defRPr/>
            </a:pPr>
            <a:endParaRPr lang="en-US" altLang="ko-KR" sz="4000" dirty="0">
              <a:latin typeface="+mn-ea"/>
            </a:endParaRPr>
          </a:p>
          <a:p>
            <a:pPr algn="just" latinLnBrk="1">
              <a:defRPr/>
            </a:pPr>
            <a:r>
              <a:rPr lang="en-US" altLang="ko-KR" sz="4000" dirty="0">
                <a:latin typeface="+mn-ea"/>
              </a:rPr>
              <a:t>3.</a:t>
            </a:r>
            <a:r>
              <a:rPr lang="ko-KR" altLang="en-US" sz="4000" dirty="0">
                <a:latin typeface="+mn-ea"/>
              </a:rPr>
              <a:t> 나머지 플레이어들은 </a:t>
            </a:r>
            <a:r>
              <a:rPr lang="en-US" altLang="ko-KR" sz="4000" dirty="0">
                <a:latin typeface="+mn-ea"/>
              </a:rPr>
              <a:t>1</a:t>
            </a:r>
            <a:r>
              <a:rPr lang="ko-KR" altLang="en-US" sz="4000" dirty="0">
                <a:latin typeface="+mn-ea"/>
              </a:rPr>
              <a:t>번을 진행한 상태로 왼쪽에 방 목록에서 해당 플레이어의 방을 찾아 들어갑니다</a:t>
            </a:r>
            <a:r>
              <a:rPr lang="en-US" altLang="ko-KR" sz="4000" dirty="0">
                <a:latin typeface="+mn-ea"/>
              </a:rPr>
              <a:t>.</a:t>
            </a:r>
          </a:p>
          <a:p>
            <a:pPr algn="just" latinLnBrk="1">
              <a:defRPr/>
            </a:pPr>
            <a:endParaRPr lang="en-US" altLang="ko-KR" sz="4000" dirty="0">
              <a:latin typeface="+mn-ea"/>
            </a:endParaRPr>
          </a:p>
          <a:p>
            <a:pPr algn="just" latinLnBrk="1">
              <a:defRPr/>
            </a:pPr>
            <a:r>
              <a:rPr lang="en-US" altLang="ko-KR" sz="4000" dirty="0">
                <a:latin typeface="+mn-ea"/>
              </a:rPr>
              <a:t>4.</a:t>
            </a:r>
            <a:r>
              <a:rPr lang="ko-KR" altLang="en-US" sz="4000" dirty="0">
                <a:latin typeface="+mn-ea"/>
              </a:rPr>
              <a:t> 플레이어 </a:t>
            </a:r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>
                <a:latin typeface="+mn-ea"/>
              </a:rPr>
              <a:t>명이 모두 차게 되면 </a:t>
            </a:r>
            <a:r>
              <a:rPr lang="ko-KR" altLang="en-US" sz="4000" dirty="0" err="1">
                <a:latin typeface="+mn-ea"/>
              </a:rPr>
              <a:t>덱을</a:t>
            </a: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셔플하고</a:t>
            </a:r>
            <a:r>
              <a:rPr lang="ko-KR" altLang="en-US" sz="4000" dirty="0">
                <a:latin typeface="+mn-ea"/>
              </a:rPr>
              <a:t> 접속한 순서대로 플레이 순서를 정하게 됩니다</a:t>
            </a:r>
            <a:r>
              <a:rPr lang="en-US" altLang="ko-KR" sz="4000" dirty="0">
                <a:latin typeface="+mn-ea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823579" y="7173097"/>
            <a:ext cx="4908768" cy="703148"/>
            <a:chOff x="586379" y="5558037"/>
            <a:chExt cx="5161680" cy="703148"/>
          </a:xfrm>
        </p:grpSpPr>
        <p:sp>
          <p:nvSpPr>
            <p:cNvPr id="62" name="TextBox 61"/>
            <p:cNvSpPr txBox="1"/>
            <p:nvPr/>
          </p:nvSpPr>
          <p:spPr>
            <a:xfrm>
              <a:off x="586379" y="5558037"/>
              <a:ext cx="5161680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bg1"/>
                  </a:solidFill>
                  <a:latin typeface="KoPub돋움체 Bold"/>
                  <a:ea typeface="KoPub돋움체 Bold"/>
                </a:rPr>
                <a:t>실행 방법</a:t>
              </a:r>
            </a:p>
          </p:txBody>
        </p:sp>
        <p:grpSp>
          <p:nvGrpSpPr>
            <p:cNvPr id="63" name="그룹 1002"/>
            <p:cNvGrpSpPr/>
            <p:nvPr/>
          </p:nvGrpSpPr>
          <p:grpSpPr>
            <a:xfrm>
              <a:off x="1765887" y="6146945"/>
              <a:ext cx="2833822" cy="114240"/>
              <a:chOff x="5040941" y="2821284"/>
              <a:chExt cx="1499703" cy="70504"/>
            </a:xfrm>
          </p:grpSpPr>
          <p:pic>
            <p:nvPicPr>
              <p:cNvPr id="64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0800000">
                <a:off x="5040941" y="2821284"/>
                <a:ext cx="1499703" cy="70504"/>
              </a:xfrm>
              <a:prstGeom prst="rect">
                <a:avLst/>
              </a:prstGeom>
            </p:spPr>
          </p:pic>
        </p:grp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3450" y="12809342"/>
            <a:ext cx="6120765" cy="344292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3450" y="16516946"/>
            <a:ext cx="6120765" cy="3442930"/>
          </a:xfrm>
          <a:prstGeom prst="rect">
            <a:avLst/>
          </a:prstGeom>
        </p:spPr>
      </p:pic>
      <p:pic>
        <p:nvPicPr>
          <p:cNvPr id="5" name="그림 4" descr="원, 텍스트, 디자인이(가) 표시된 사진&#10;&#10;자동 생성된 설명">
            <a:extLst>
              <a:ext uri="{FF2B5EF4-FFF2-40B4-BE49-F238E27FC236}">
                <a16:creationId xmlns:a16="http://schemas.microsoft.com/office/drawing/2014/main" id="{62EA7A86-28DA-6B0F-E022-E74286BC1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70" y="3249102"/>
            <a:ext cx="471421" cy="471421"/>
          </a:xfrm>
          <a:prstGeom prst="rect">
            <a:avLst/>
          </a:prstGeom>
        </p:spPr>
      </p:pic>
      <p:sp>
        <p:nvSpPr>
          <p:cNvPr id="6" name="Object 34">
            <a:extLst>
              <a:ext uri="{FF2B5EF4-FFF2-40B4-BE49-F238E27FC236}">
                <a16:creationId xmlns:a16="http://schemas.microsoft.com/office/drawing/2014/main" id="{B25485A2-0BE4-EEDD-214C-C3C837D98902}"/>
              </a:ext>
            </a:extLst>
          </p:cNvPr>
          <p:cNvSpPr txBox="1"/>
          <p:nvPr/>
        </p:nvSpPr>
        <p:spPr>
          <a:xfrm>
            <a:off x="12559691" y="3253811"/>
            <a:ext cx="2265787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FFFFFF"/>
                </a:solidFill>
                <a:latin typeface="KoPub돋움체 Medium"/>
                <a:ea typeface="KoPub돋움체 Medium"/>
                <a:cs typeface="Gmarket Sans Medium"/>
              </a:rPr>
              <a:t>Photon Engine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Macintosh PowerPoint</Application>
  <PresentationFormat>사용자 지정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KoPub돋움체 Bold</vt:lpstr>
      <vt:lpstr>KoPub돋움체 Light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김지유</dc:creator>
  <cp:lastModifiedBy>Kevin Hwang</cp:lastModifiedBy>
  <cp:revision>126</cp:revision>
  <dcterms:created xsi:type="dcterms:W3CDTF">2019-05-24T10:52:14Z</dcterms:created>
  <dcterms:modified xsi:type="dcterms:W3CDTF">2023-10-26T08:09:13Z</dcterms:modified>
  <cp:version/>
</cp:coreProperties>
</file>