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46f4fb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46f4fb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ec1607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ec1607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dec16070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dec16070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dec16070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dec16070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c3758ac5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c3758ac5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c3e408e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c3e408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c3e408e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c3e408e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c3e408e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c3e408e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c3e408e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c3e408ec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f5b04a74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f5b04a74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46f4fbe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46f4fbe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b5e3ae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b5e3ae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58a56c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58a56c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c3758ac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c3758ac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messages</a:t>
            </a:r>
            <a:endParaRPr/>
          </a:p>
          <a:p>
            <a:pPr indent="-298450" lvl="0" marL="457200" rtl="0" algn="l">
              <a:spcBef>
                <a:spcPts val="0"/>
              </a:spcBef>
              <a:spcAft>
                <a:spcPts val="0"/>
              </a:spcAft>
              <a:buSzPts val="1100"/>
              <a:buChar char="-"/>
            </a:pPr>
            <a:r>
              <a:rPr lang="en"/>
              <a:t>Send all initial messages before replying</a:t>
            </a:r>
            <a:endParaRPr/>
          </a:p>
          <a:p>
            <a:pPr indent="-298450" lvl="0" marL="457200" rtl="0" algn="l">
              <a:spcBef>
                <a:spcPts val="0"/>
              </a:spcBef>
              <a:spcAft>
                <a:spcPts val="0"/>
              </a:spcAft>
              <a:buSzPts val="1100"/>
              <a:buChar char="-"/>
            </a:pPr>
            <a:r>
              <a:rPr lang="en"/>
              <a:t>Have to physically click to send each message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c3758ac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c3758ac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3e408e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3e408e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c3758ac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c3758ac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c3758ac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c3758ac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11" name="Shape 111"/>
        <p:cNvGrpSpPr/>
        <p:nvPr/>
      </p:nvGrpSpPr>
      <p:grpSpPr>
        <a:xfrm>
          <a:off x="0" y="0"/>
          <a:ext cx="0" cy="0"/>
          <a:chOff x="0" y="0"/>
          <a:chExt cx="0" cy="0"/>
        </a:xfrm>
      </p:grpSpPr>
      <p:sp>
        <p:nvSpPr>
          <p:cNvPr id="112" name="Google Shape;112;p25"/>
          <p:cNvSpPr txBox="1"/>
          <p:nvPr>
            <p:ph type="ctrTitle"/>
          </p:nvPr>
        </p:nvSpPr>
        <p:spPr>
          <a:xfrm>
            <a:off x="390525" y="1460325"/>
            <a:ext cx="8471700" cy="933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5000">
                <a:solidFill>
                  <a:srgbClr val="EAEAEA"/>
                </a:solidFill>
                <a:latin typeface="Montserrat"/>
                <a:ea typeface="Montserrat"/>
                <a:cs typeface="Montserrat"/>
                <a:sym typeface="Montserrat"/>
              </a:rPr>
              <a:t>Texting Team Training</a:t>
            </a:r>
            <a:endParaRPr b="1" sz="5000">
              <a:solidFill>
                <a:srgbClr val="EAEAEA"/>
              </a:solidFill>
              <a:latin typeface="Montserrat"/>
              <a:ea typeface="Montserrat"/>
              <a:cs typeface="Montserrat"/>
              <a:sym typeface="Montserrat"/>
            </a:endParaRPr>
          </a:p>
        </p:txBody>
      </p:sp>
      <p:pic>
        <p:nvPicPr>
          <p:cNvPr id="113" name="Google Shape;113;p25"/>
          <p:cNvPicPr preferRelativeResize="0"/>
          <p:nvPr/>
        </p:nvPicPr>
        <p:blipFill>
          <a:blip r:embed="rId3">
            <a:alphaModFix/>
          </a:blip>
          <a:stretch>
            <a:fillRect/>
          </a:stretch>
        </p:blipFill>
        <p:spPr>
          <a:xfrm>
            <a:off x="1797912" y="3110575"/>
            <a:ext cx="5407325" cy="133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72" name="Shape 172"/>
        <p:cNvGrpSpPr/>
        <p:nvPr/>
      </p:nvGrpSpPr>
      <p:grpSpPr>
        <a:xfrm>
          <a:off x="0" y="0"/>
          <a:ext cx="0" cy="0"/>
          <a:chOff x="0" y="0"/>
          <a:chExt cx="0" cy="0"/>
        </a:xfrm>
      </p:grpSpPr>
      <p:sp>
        <p:nvSpPr>
          <p:cNvPr id="173" name="Google Shape;173;p34"/>
          <p:cNvSpPr txBox="1"/>
          <p:nvPr>
            <p:ph type="title"/>
          </p:nvPr>
        </p:nvSpPr>
        <p:spPr>
          <a:xfrm>
            <a:off x="520475" y="526350"/>
            <a:ext cx="39210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Slack</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When logging into Slack, check the channel status by hovering your mouse over it at the top of the channel. This will indicate who is currently assigning, and relay any important information about the day’s campaigns.</a:t>
            </a:r>
            <a:endParaRPr sz="20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74" name="Google Shape;174;p34"/>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75" name="Google Shape;175;p34"/>
          <p:cNvPicPr preferRelativeResize="0"/>
          <p:nvPr/>
        </p:nvPicPr>
        <p:blipFill>
          <a:blip r:embed="rId4">
            <a:alphaModFix/>
          </a:blip>
          <a:stretch>
            <a:fillRect/>
          </a:stretch>
        </p:blipFill>
        <p:spPr>
          <a:xfrm>
            <a:off x="4572000" y="1469400"/>
            <a:ext cx="4397725" cy="19610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79" name="Shape 179"/>
        <p:cNvGrpSpPr/>
        <p:nvPr/>
      </p:nvGrpSpPr>
      <p:grpSpPr>
        <a:xfrm>
          <a:off x="0" y="0"/>
          <a:ext cx="0" cy="0"/>
          <a:chOff x="0" y="0"/>
          <a:chExt cx="0" cy="0"/>
        </a:xfrm>
      </p:grpSpPr>
      <p:sp>
        <p:nvSpPr>
          <p:cNvPr id="180" name="Google Shape;180;p35"/>
          <p:cNvSpPr txBox="1"/>
          <p:nvPr>
            <p:ph type="title"/>
          </p:nvPr>
        </p:nvSpPr>
        <p:spPr>
          <a:xfrm>
            <a:off x="520475" y="526350"/>
            <a:ext cx="39210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Slack</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When you’re ready for some texts, tag the current assigner by typing “@” and their username, and let them know you’re ready</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1000"/>
              </a:spcAft>
              <a:buClr>
                <a:srgbClr val="EAEAEA"/>
              </a:buClr>
              <a:buSzPts val="2000"/>
              <a:buFont typeface="Montserrat"/>
              <a:buChar char="●"/>
            </a:pPr>
            <a:r>
              <a:rPr lang="en" sz="2000">
                <a:solidFill>
                  <a:srgbClr val="EAEAEA"/>
                </a:solidFill>
                <a:latin typeface="Montserrat"/>
                <a:ea typeface="Montserrat"/>
                <a:cs typeface="Montserrat"/>
                <a:sym typeface="Montserrat"/>
              </a:rPr>
              <a:t>They will assign a batch of texts to you and reply to your post when they’re assigned</a:t>
            </a:r>
            <a:endParaRPr sz="2000">
              <a:solidFill>
                <a:srgbClr val="EAEAEA"/>
              </a:solidFill>
              <a:latin typeface="Montserrat"/>
              <a:ea typeface="Montserrat"/>
              <a:cs typeface="Montserrat"/>
              <a:sym typeface="Montserrat"/>
            </a:endParaRPr>
          </a:p>
        </p:txBody>
      </p:sp>
      <p:pic>
        <p:nvPicPr>
          <p:cNvPr id="181" name="Google Shape;181;p35"/>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82" name="Google Shape;182;p35"/>
          <p:cNvPicPr preferRelativeResize="0"/>
          <p:nvPr/>
        </p:nvPicPr>
        <p:blipFill>
          <a:blip r:embed="rId4">
            <a:alphaModFix/>
          </a:blip>
          <a:stretch>
            <a:fillRect/>
          </a:stretch>
        </p:blipFill>
        <p:spPr>
          <a:xfrm>
            <a:off x="4972875" y="1462339"/>
            <a:ext cx="3579325" cy="2218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86" name="Shape 186"/>
        <p:cNvGrpSpPr/>
        <p:nvPr/>
      </p:nvGrpSpPr>
      <p:grpSpPr>
        <a:xfrm>
          <a:off x="0" y="0"/>
          <a:ext cx="0" cy="0"/>
          <a:chOff x="0" y="0"/>
          <a:chExt cx="0" cy="0"/>
        </a:xfrm>
      </p:grpSpPr>
      <p:sp>
        <p:nvSpPr>
          <p:cNvPr id="187" name="Google Shape;187;p36"/>
          <p:cNvSpPr txBox="1"/>
          <p:nvPr>
            <p:ph type="title"/>
          </p:nvPr>
        </p:nvSpPr>
        <p:spPr>
          <a:xfrm>
            <a:off x="520475" y="526350"/>
            <a:ext cx="39210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Slack</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1000"/>
              </a:spcAft>
              <a:buClr>
                <a:srgbClr val="EAEAEA"/>
              </a:buClr>
              <a:buSzPts val="2000"/>
              <a:buFont typeface="Montserrat"/>
              <a:buChar char="●"/>
            </a:pPr>
            <a:r>
              <a:rPr lang="en" sz="2000">
                <a:solidFill>
                  <a:srgbClr val="EAEAEA"/>
                </a:solidFill>
                <a:latin typeface="Montserrat"/>
                <a:ea typeface="Montserrat"/>
                <a:cs typeface="Montserrat"/>
                <a:sym typeface="Montserrat"/>
              </a:rPr>
              <a:t>If you have a question about how to respond to a question or how to mark a response, ask in the #texters channel</a:t>
            </a:r>
            <a:endParaRPr sz="2000">
              <a:solidFill>
                <a:srgbClr val="EAEAEA"/>
              </a:solidFill>
              <a:latin typeface="Montserrat"/>
              <a:ea typeface="Montserrat"/>
              <a:cs typeface="Montserrat"/>
              <a:sym typeface="Montserrat"/>
            </a:endParaRPr>
          </a:p>
        </p:txBody>
      </p:sp>
      <p:pic>
        <p:nvPicPr>
          <p:cNvPr id="188" name="Google Shape;188;p36"/>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89" name="Google Shape;189;p36"/>
          <p:cNvPicPr preferRelativeResize="0"/>
          <p:nvPr/>
        </p:nvPicPr>
        <p:blipFill>
          <a:blip r:embed="rId4">
            <a:alphaModFix/>
          </a:blip>
          <a:stretch>
            <a:fillRect/>
          </a:stretch>
        </p:blipFill>
        <p:spPr>
          <a:xfrm>
            <a:off x="4934750" y="1133625"/>
            <a:ext cx="3292200" cy="287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93" name="Shape 193"/>
        <p:cNvGrpSpPr/>
        <p:nvPr/>
      </p:nvGrpSpPr>
      <p:grpSpPr>
        <a:xfrm>
          <a:off x="0" y="0"/>
          <a:ext cx="0" cy="0"/>
          <a:chOff x="0" y="0"/>
          <a:chExt cx="0" cy="0"/>
        </a:xfrm>
      </p:grpSpPr>
      <p:sp>
        <p:nvSpPr>
          <p:cNvPr id="194" name="Google Shape;194;p37"/>
          <p:cNvSpPr txBox="1"/>
          <p:nvPr>
            <p:ph type="title"/>
          </p:nvPr>
        </p:nvSpPr>
        <p:spPr>
          <a:xfrm>
            <a:off x="520475" y="526350"/>
            <a:ext cx="78681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Code of Conduct</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Be a Good Guest: No arguing or disrespect</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We say good things about our candidate, not bad things about other candidates</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Stay Positive!</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Wrong numbers always take precedent</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Report threats and abusive messages to staff or volunteer managers</a:t>
            </a:r>
            <a:endParaRPr sz="20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95" name="Google Shape;195;p37"/>
          <p:cNvPicPr preferRelativeResize="0"/>
          <p:nvPr/>
        </p:nvPicPr>
        <p:blipFill>
          <a:blip r:embed="rId3">
            <a:alphaModFix/>
          </a:blip>
          <a:stretch>
            <a:fillRect/>
          </a:stretch>
        </p:blipFill>
        <p:spPr>
          <a:xfrm>
            <a:off x="8388700" y="4247050"/>
            <a:ext cx="755300" cy="89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99" name="Shape 199"/>
        <p:cNvGrpSpPr/>
        <p:nvPr/>
      </p:nvGrpSpPr>
      <p:grpSpPr>
        <a:xfrm>
          <a:off x="0" y="0"/>
          <a:ext cx="0" cy="0"/>
          <a:chOff x="0" y="0"/>
          <a:chExt cx="0" cy="0"/>
        </a:xfrm>
      </p:grpSpPr>
      <p:sp>
        <p:nvSpPr>
          <p:cNvPr id="200" name="Google Shape;200;p38"/>
          <p:cNvSpPr txBox="1"/>
          <p:nvPr>
            <p:ph type="title"/>
          </p:nvPr>
        </p:nvSpPr>
        <p:spPr>
          <a:xfrm>
            <a:off x="520475" y="526350"/>
            <a:ext cx="78681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Code of Conduct</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Opt-Out Requests</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If they want to be opted out, do it. If they don’t mention it, don’t</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0"/>
              </a:spcAft>
              <a:buClr>
                <a:srgbClr val="EAEAEA"/>
              </a:buClr>
              <a:buSzPts val="2000"/>
              <a:buFont typeface="Montserrat"/>
              <a:buChar char="○"/>
            </a:pPr>
            <a:r>
              <a:rPr b="1" lang="en" sz="2000">
                <a:solidFill>
                  <a:srgbClr val="EAEAEA"/>
                </a:solidFill>
                <a:latin typeface="Montserrat"/>
                <a:ea typeface="Montserrat"/>
                <a:cs typeface="Montserrat"/>
                <a:sym typeface="Montserrat"/>
              </a:rPr>
              <a:t>YES</a:t>
            </a:r>
            <a:r>
              <a:rPr lang="en" sz="2000">
                <a:solidFill>
                  <a:srgbClr val="EAEAEA"/>
                </a:solidFill>
                <a:latin typeface="Montserrat"/>
                <a:ea typeface="Montserrat"/>
                <a:cs typeface="Montserrat"/>
                <a:sym typeface="Montserrat"/>
              </a:rPr>
              <a:t> Opt Out: Stop, unsubscribe, quit, go away, don’t text me</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1000"/>
              </a:spcAft>
              <a:buClr>
                <a:srgbClr val="EAEAEA"/>
              </a:buClr>
              <a:buSzPts val="2000"/>
              <a:buFont typeface="Montserrat"/>
              <a:buChar char="○"/>
            </a:pPr>
            <a:r>
              <a:rPr b="1" lang="en" sz="2000">
                <a:solidFill>
                  <a:srgbClr val="EAEAEA"/>
                </a:solidFill>
                <a:latin typeface="Montserrat"/>
                <a:ea typeface="Montserrat"/>
                <a:cs typeface="Montserrat"/>
                <a:sym typeface="Montserrat"/>
              </a:rPr>
              <a:t>NO</a:t>
            </a:r>
            <a:r>
              <a:rPr lang="en" sz="2000">
                <a:solidFill>
                  <a:srgbClr val="EAEAEA"/>
                </a:solidFill>
                <a:latin typeface="Montserrat"/>
                <a:ea typeface="Montserrat"/>
                <a:cs typeface="Montserrat"/>
                <a:sym typeface="Montserrat"/>
              </a:rPr>
              <a:t> Opt Out: Wrong number, #MAGA, I support someone else, you text too much</a:t>
            </a:r>
            <a:endParaRPr sz="2000">
              <a:solidFill>
                <a:srgbClr val="EAEAEA"/>
              </a:solidFill>
              <a:latin typeface="Montserrat"/>
              <a:ea typeface="Montserrat"/>
              <a:cs typeface="Montserrat"/>
              <a:sym typeface="Montserrat"/>
            </a:endParaRPr>
          </a:p>
        </p:txBody>
      </p:sp>
      <p:pic>
        <p:nvPicPr>
          <p:cNvPr id="201" name="Google Shape;201;p38"/>
          <p:cNvPicPr preferRelativeResize="0"/>
          <p:nvPr/>
        </p:nvPicPr>
        <p:blipFill>
          <a:blip r:embed="rId3">
            <a:alphaModFix/>
          </a:blip>
          <a:stretch>
            <a:fillRect/>
          </a:stretch>
        </p:blipFill>
        <p:spPr>
          <a:xfrm>
            <a:off x="8388700" y="4247050"/>
            <a:ext cx="755300" cy="89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205" name="Shape 205"/>
        <p:cNvGrpSpPr/>
        <p:nvPr/>
      </p:nvGrpSpPr>
      <p:grpSpPr>
        <a:xfrm>
          <a:off x="0" y="0"/>
          <a:ext cx="0" cy="0"/>
          <a:chOff x="0" y="0"/>
          <a:chExt cx="0" cy="0"/>
        </a:xfrm>
      </p:grpSpPr>
      <p:sp>
        <p:nvSpPr>
          <p:cNvPr id="206" name="Google Shape;206;p39"/>
          <p:cNvSpPr txBox="1"/>
          <p:nvPr>
            <p:ph type="title"/>
          </p:nvPr>
        </p:nvSpPr>
        <p:spPr>
          <a:xfrm>
            <a:off x="520475" y="526350"/>
            <a:ext cx="78681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Code of Conduct</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Texts are Forever: What would your message look like out of context on CNN?</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Represent Yang’s positions accurately</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Let Andrew Speak for Himself: use the website, quotes from Andrew, or make it clear you’re speaking for yourself</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1000"/>
              </a:spcAft>
              <a:buClr>
                <a:srgbClr val="EAEAEA"/>
              </a:buClr>
              <a:buSzPts val="2000"/>
              <a:buFont typeface="Montserrat"/>
              <a:buChar char="●"/>
            </a:pPr>
            <a:r>
              <a:rPr lang="en" sz="2000">
                <a:solidFill>
                  <a:srgbClr val="EAEAEA"/>
                </a:solidFill>
                <a:latin typeface="Montserrat"/>
                <a:ea typeface="Montserrat"/>
                <a:cs typeface="Montserrat"/>
                <a:sym typeface="Montserrat"/>
              </a:rPr>
              <a:t>Personalize the Responses: You can and should do minor editing for conversation flow</a:t>
            </a:r>
            <a:endParaRPr sz="2000">
              <a:solidFill>
                <a:srgbClr val="EAEAEA"/>
              </a:solidFill>
              <a:latin typeface="Montserrat"/>
              <a:ea typeface="Montserrat"/>
              <a:cs typeface="Montserrat"/>
              <a:sym typeface="Montserrat"/>
            </a:endParaRPr>
          </a:p>
        </p:txBody>
      </p:sp>
      <p:pic>
        <p:nvPicPr>
          <p:cNvPr id="207" name="Google Shape;207;p39"/>
          <p:cNvPicPr preferRelativeResize="0"/>
          <p:nvPr/>
        </p:nvPicPr>
        <p:blipFill>
          <a:blip r:embed="rId3">
            <a:alphaModFix/>
          </a:blip>
          <a:stretch>
            <a:fillRect/>
          </a:stretch>
        </p:blipFill>
        <p:spPr>
          <a:xfrm>
            <a:off x="8388700" y="4247050"/>
            <a:ext cx="755300" cy="89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211" name="Shape 211"/>
        <p:cNvGrpSpPr/>
        <p:nvPr/>
      </p:nvGrpSpPr>
      <p:grpSpPr>
        <a:xfrm>
          <a:off x="0" y="0"/>
          <a:ext cx="0" cy="0"/>
          <a:chOff x="0" y="0"/>
          <a:chExt cx="0" cy="0"/>
        </a:xfrm>
      </p:grpSpPr>
      <p:sp>
        <p:nvSpPr>
          <p:cNvPr id="212" name="Google Shape;212;p40"/>
          <p:cNvSpPr txBox="1"/>
          <p:nvPr>
            <p:ph type="title"/>
          </p:nvPr>
        </p:nvSpPr>
        <p:spPr>
          <a:xfrm>
            <a:off x="520475" y="526350"/>
            <a:ext cx="78681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Code of Conduct</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No Data &gt; Bad Data: Do not read into text responses</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Always report double texting</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Follow Security Rules</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Follow the naming conventions</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1000"/>
              </a:spcAft>
              <a:buClr>
                <a:srgbClr val="EAEAEA"/>
              </a:buClr>
              <a:buSzPts val="2000"/>
              <a:buFont typeface="Montserrat"/>
              <a:buChar char="○"/>
            </a:pPr>
            <a:r>
              <a:rPr lang="en" sz="2000">
                <a:solidFill>
                  <a:srgbClr val="EAEAEA"/>
                </a:solidFill>
                <a:latin typeface="Montserrat"/>
                <a:ea typeface="Montserrat"/>
                <a:cs typeface="Montserrat"/>
                <a:sym typeface="Montserrat"/>
              </a:rPr>
              <a:t>Use the same email for your Slack account and your Spoke account.</a:t>
            </a:r>
            <a:endParaRPr sz="2000">
              <a:solidFill>
                <a:srgbClr val="EAEAEA"/>
              </a:solidFill>
              <a:latin typeface="Montserrat"/>
              <a:ea typeface="Montserrat"/>
              <a:cs typeface="Montserrat"/>
              <a:sym typeface="Montserrat"/>
            </a:endParaRPr>
          </a:p>
        </p:txBody>
      </p:sp>
      <p:pic>
        <p:nvPicPr>
          <p:cNvPr id="213" name="Google Shape;213;p40"/>
          <p:cNvPicPr preferRelativeResize="0"/>
          <p:nvPr/>
        </p:nvPicPr>
        <p:blipFill>
          <a:blip r:embed="rId3">
            <a:alphaModFix/>
          </a:blip>
          <a:stretch>
            <a:fillRect/>
          </a:stretch>
        </p:blipFill>
        <p:spPr>
          <a:xfrm>
            <a:off x="8388700" y="4247050"/>
            <a:ext cx="755300" cy="89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217" name="Shape 217"/>
        <p:cNvGrpSpPr/>
        <p:nvPr/>
      </p:nvGrpSpPr>
      <p:grpSpPr>
        <a:xfrm>
          <a:off x="0" y="0"/>
          <a:ext cx="0" cy="0"/>
          <a:chOff x="0" y="0"/>
          <a:chExt cx="0" cy="0"/>
        </a:xfrm>
      </p:grpSpPr>
      <p:pic>
        <p:nvPicPr>
          <p:cNvPr id="218" name="Google Shape;218;p41"/>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219" name="Google Shape;219;p41"/>
          <p:cNvPicPr preferRelativeResize="0"/>
          <p:nvPr/>
        </p:nvPicPr>
        <p:blipFill>
          <a:blip r:embed="rId4">
            <a:alphaModFix/>
          </a:blip>
          <a:stretch>
            <a:fillRect/>
          </a:stretch>
        </p:blipFill>
        <p:spPr>
          <a:xfrm>
            <a:off x="1797912" y="1903550"/>
            <a:ext cx="5407325" cy="133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223" name="Shape 223"/>
        <p:cNvGrpSpPr/>
        <p:nvPr/>
      </p:nvGrpSpPr>
      <p:grpSpPr>
        <a:xfrm>
          <a:off x="0" y="0"/>
          <a:ext cx="0" cy="0"/>
          <a:chOff x="0" y="0"/>
          <a:chExt cx="0" cy="0"/>
        </a:xfrm>
      </p:grpSpPr>
      <p:sp>
        <p:nvSpPr>
          <p:cNvPr id="224" name="Google Shape;224;p42"/>
          <p:cNvSpPr txBox="1"/>
          <p:nvPr>
            <p:ph type="title"/>
          </p:nvPr>
        </p:nvSpPr>
        <p:spPr>
          <a:xfrm>
            <a:off x="520475" y="526350"/>
            <a:ext cx="78681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Take the Quiz!</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Visit </a:t>
            </a:r>
            <a:r>
              <a:rPr lang="en" sz="2000" u="sng">
                <a:solidFill>
                  <a:srgbClr val="EAEAEA"/>
                </a:solidFill>
                <a:latin typeface="Montserrat"/>
                <a:ea typeface="Montserrat"/>
                <a:cs typeface="Montserrat"/>
                <a:sym typeface="Montserrat"/>
              </a:rPr>
              <a:t>yang2020.com/textingquiz</a:t>
            </a:r>
            <a:r>
              <a:rPr lang="en" sz="2000">
                <a:solidFill>
                  <a:srgbClr val="EAEAEA"/>
                </a:solidFill>
                <a:latin typeface="Montserrat"/>
                <a:ea typeface="Montserrat"/>
                <a:cs typeface="Montserrat"/>
                <a:sym typeface="Montserrat"/>
              </a:rPr>
              <a:t> to agree to the Code of Conduct and take the quiz!</a:t>
            </a:r>
            <a:endParaRPr sz="2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1000"/>
              </a:spcAft>
              <a:buClr>
                <a:srgbClr val="EAEAEA"/>
              </a:buClr>
              <a:buSzPts val="2000"/>
              <a:buFont typeface="Montserrat"/>
              <a:buChar char="●"/>
            </a:pPr>
            <a:r>
              <a:rPr lang="en" sz="2000">
                <a:solidFill>
                  <a:srgbClr val="EAEAEA"/>
                </a:solidFill>
                <a:latin typeface="Montserrat"/>
                <a:ea typeface="Montserrat"/>
                <a:cs typeface="Montserrat"/>
                <a:sym typeface="Montserrat"/>
              </a:rPr>
              <a:t>Keep an eye on your email inbox (check for spam - email will come from drew@yang2020.com)</a:t>
            </a:r>
            <a:endParaRPr sz="2000">
              <a:solidFill>
                <a:srgbClr val="EAEAEA"/>
              </a:solidFill>
              <a:latin typeface="Montserrat"/>
              <a:ea typeface="Montserrat"/>
              <a:cs typeface="Montserrat"/>
              <a:sym typeface="Montserrat"/>
            </a:endParaRPr>
          </a:p>
        </p:txBody>
      </p:sp>
      <p:pic>
        <p:nvPicPr>
          <p:cNvPr id="225" name="Google Shape;225;p42"/>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226" name="Google Shape;226;p42"/>
          <p:cNvPicPr preferRelativeResize="0"/>
          <p:nvPr/>
        </p:nvPicPr>
        <p:blipFill>
          <a:blip r:embed="rId4">
            <a:alphaModFix/>
          </a:blip>
          <a:stretch>
            <a:fillRect/>
          </a:stretch>
        </p:blipFill>
        <p:spPr>
          <a:xfrm>
            <a:off x="2662825" y="2821550"/>
            <a:ext cx="3818350" cy="184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17" name="Shape 117"/>
        <p:cNvGrpSpPr/>
        <p:nvPr/>
      </p:nvGrpSpPr>
      <p:grpSpPr>
        <a:xfrm>
          <a:off x="0" y="0"/>
          <a:ext cx="0" cy="0"/>
          <a:chOff x="0" y="0"/>
          <a:chExt cx="0" cy="0"/>
        </a:xfrm>
      </p:grpSpPr>
      <p:sp>
        <p:nvSpPr>
          <p:cNvPr id="118" name="Google Shape;118;p26"/>
          <p:cNvSpPr txBox="1"/>
          <p:nvPr>
            <p:ph type="title"/>
          </p:nvPr>
        </p:nvSpPr>
        <p:spPr>
          <a:xfrm>
            <a:off x="440875" y="297750"/>
            <a:ext cx="7480200" cy="409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3000">
                <a:solidFill>
                  <a:srgbClr val="EAEAEA"/>
                </a:solidFill>
                <a:latin typeface="Montserrat"/>
                <a:ea typeface="Montserrat"/>
                <a:cs typeface="Montserrat"/>
                <a:sym typeface="Montserrat"/>
              </a:rPr>
              <a:t>Mission of the Texting Team</a:t>
            </a:r>
            <a:endParaRPr b="1" sz="3000">
              <a:solidFill>
                <a:srgbClr val="EAEAEA"/>
              </a:solidFill>
              <a:latin typeface="Montserrat"/>
              <a:ea typeface="Montserrat"/>
              <a:cs typeface="Montserrat"/>
              <a:sym typeface="Montserrat"/>
            </a:endParaRPr>
          </a:p>
          <a:p>
            <a:pPr indent="-355600" lvl="0" marL="457200" rtl="0" algn="l">
              <a:spcBef>
                <a:spcPts val="1000"/>
              </a:spcBef>
              <a:spcAft>
                <a:spcPts val="0"/>
              </a:spcAft>
              <a:buClr>
                <a:srgbClr val="EAEAEA"/>
              </a:buClr>
              <a:buSzPts val="2000"/>
              <a:buFont typeface="Montserrat"/>
              <a:buAutoNum type="arabicPeriod"/>
            </a:pPr>
            <a:r>
              <a:rPr lang="en" sz="2000">
                <a:solidFill>
                  <a:srgbClr val="EAEAEA"/>
                </a:solidFill>
                <a:latin typeface="Montserrat"/>
                <a:ea typeface="Montserrat"/>
                <a:cs typeface="Montserrat"/>
                <a:sym typeface="Montserrat"/>
              </a:rPr>
              <a:t>Humanity First</a:t>
            </a:r>
            <a:endParaRPr sz="2000">
              <a:solidFill>
                <a:srgbClr val="EAEAEA"/>
              </a:solidFill>
              <a:latin typeface="Montserrat"/>
              <a:ea typeface="Montserrat"/>
              <a:cs typeface="Montserrat"/>
              <a:sym typeface="Montserrat"/>
            </a:endParaRPr>
          </a:p>
          <a:p>
            <a:pPr indent="-355600" lvl="0" marL="457200" rtl="0" algn="l">
              <a:spcBef>
                <a:spcPts val="1000"/>
              </a:spcBef>
              <a:spcAft>
                <a:spcPts val="0"/>
              </a:spcAft>
              <a:buClr>
                <a:srgbClr val="EAEAEA"/>
              </a:buClr>
              <a:buSzPts val="2000"/>
              <a:buFont typeface="Montserrat"/>
              <a:buAutoNum type="arabicPeriod"/>
            </a:pPr>
            <a:r>
              <a:rPr lang="en" sz="2000">
                <a:solidFill>
                  <a:srgbClr val="EAEAEA"/>
                </a:solidFill>
                <a:latin typeface="Montserrat"/>
                <a:ea typeface="Montserrat"/>
                <a:cs typeface="Montserrat"/>
                <a:sym typeface="Montserrat"/>
              </a:rPr>
              <a:t>Make America Think Harder</a:t>
            </a:r>
            <a:endParaRPr sz="2000">
              <a:solidFill>
                <a:srgbClr val="EAEAEA"/>
              </a:solidFill>
              <a:latin typeface="Montserrat"/>
              <a:ea typeface="Montserrat"/>
              <a:cs typeface="Montserrat"/>
              <a:sym typeface="Montserrat"/>
            </a:endParaRPr>
          </a:p>
          <a:p>
            <a:pPr indent="-355600" lvl="0" marL="457200" rtl="0" algn="l">
              <a:spcBef>
                <a:spcPts val="1000"/>
              </a:spcBef>
              <a:spcAft>
                <a:spcPts val="0"/>
              </a:spcAft>
              <a:buClr>
                <a:srgbClr val="EAEAEA"/>
              </a:buClr>
              <a:buSzPts val="2000"/>
              <a:buFont typeface="Montserrat"/>
              <a:buAutoNum type="arabicPeriod"/>
            </a:pPr>
            <a:r>
              <a:rPr lang="en" sz="2000">
                <a:solidFill>
                  <a:srgbClr val="EAEAEA"/>
                </a:solidFill>
                <a:latin typeface="Montserrat"/>
                <a:ea typeface="Montserrat"/>
                <a:cs typeface="Montserrat"/>
                <a:sym typeface="Montserrat"/>
              </a:rPr>
              <a:t>Identify, recruit, inform and mobilize Yang supporters</a:t>
            </a:r>
            <a:endParaRPr sz="2000">
              <a:solidFill>
                <a:srgbClr val="EAEAEA"/>
              </a:solidFill>
              <a:latin typeface="Montserrat"/>
              <a:ea typeface="Montserrat"/>
              <a:cs typeface="Montserrat"/>
              <a:sym typeface="Montserrat"/>
            </a:endParaRPr>
          </a:p>
          <a:p>
            <a:pPr indent="-355600" lvl="0" marL="457200" rtl="0" algn="l">
              <a:spcBef>
                <a:spcPts val="1000"/>
              </a:spcBef>
              <a:spcAft>
                <a:spcPts val="0"/>
              </a:spcAft>
              <a:buClr>
                <a:srgbClr val="EAEAEA"/>
              </a:buClr>
              <a:buSzPts val="2000"/>
              <a:buFont typeface="Montserrat"/>
              <a:buAutoNum type="arabicPeriod"/>
            </a:pPr>
            <a:r>
              <a:rPr lang="en" sz="2000">
                <a:solidFill>
                  <a:srgbClr val="EAEAEA"/>
                </a:solidFill>
                <a:latin typeface="Montserrat"/>
                <a:ea typeface="Montserrat"/>
                <a:cs typeface="Montserrat"/>
                <a:sym typeface="Montserrat"/>
              </a:rPr>
              <a:t>Three main types of texts:</a:t>
            </a:r>
            <a:endParaRPr sz="2000">
              <a:solidFill>
                <a:srgbClr val="EAEAEA"/>
              </a:solidFill>
              <a:latin typeface="Montserrat"/>
              <a:ea typeface="Montserrat"/>
              <a:cs typeface="Montserrat"/>
              <a:sym typeface="Montserrat"/>
            </a:endParaRPr>
          </a:p>
          <a:p>
            <a:pPr indent="-355600" lvl="1" marL="914400" rtl="0" algn="l">
              <a:spcBef>
                <a:spcPts val="1000"/>
              </a:spcBef>
              <a:spcAft>
                <a:spcPts val="0"/>
              </a:spcAft>
              <a:buClr>
                <a:srgbClr val="EAEAEA"/>
              </a:buClr>
              <a:buSzPts val="2000"/>
              <a:buFont typeface="Montserrat"/>
              <a:buAutoNum type="alphaLcPeriod"/>
            </a:pPr>
            <a:r>
              <a:rPr lang="en" sz="2000">
                <a:solidFill>
                  <a:srgbClr val="EAEAEA"/>
                </a:solidFill>
                <a:latin typeface="Montserrat"/>
                <a:ea typeface="Montserrat"/>
                <a:cs typeface="Montserrat"/>
                <a:sym typeface="Montserrat"/>
              </a:rPr>
              <a:t>Voter Identification</a:t>
            </a:r>
            <a:endParaRPr sz="2000">
              <a:solidFill>
                <a:srgbClr val="EAEAEA"/>
              </a:solidFill>
              <a:latin typeface="Montserrat"/>
              <a:ea typeface="Montserrat"/>
              <a:cs typeface="Montserrat"/>
              <a:sym typeface="Montserrat"/>
            </a:endParaRPr>
          </a:p>
          <a:p>
            <a:pPr indent="-355600" lvl="1" marL="914400" rtl="0" algn="l">
              <a:spcBef>
                <a:spcPts val="1000"/>
              </a:spcBef>
              <a:spcAft>
                <a:spcPts val="0"/>
              </a:spcAft>
              <a:buClr>
                <a:srgbClr val="EAEAEA"/>
              </a:buClr>
              <a:buSzPts val="2000"/>
              <a:buFont typeface="Montserrat"/>
              <a:buAutoNum type="alphaLcPeriod"/>
            </a:pPr>
            <a:r>
              <a:rPr lang="en" sz="2000">
                <a:solidFill>
                  <a:srgbClr val="EAEAEA"/>
                </a:solidFill>
                <a:latin typeface="Montserrat"/>
                <a:ea typeface="Montserrat"/>
                <a:cs typeface="Montserrat"/>
                <a:sym typeface="Montserrat"/>
              </a:rPr>
              <a:t>Event Invites</a:t>
            </a:r>
            <a:endParaRPr sz="2000">
              <a:solidFill>
                <a:srgbClr val="EAEAEA"/>
              </a:solidFill>
              <a:latin typeface="Montserrat"/>
              <a:ea typeface="Montserrat"/>
              <a:cs typeface="Montserrat"/>
              <a:sym typeface="Montserrat"/>
            </a:endParaRPr>
          </a:p>
          <a:p>
            <a:pPr indent="-355600" lvl="1" marL="914400" rtl="0" algn="l">
              <a:spcBef>
                <a:spcPts val="1000"/>
              </a:spcBef>
              <a:spcAft>
                <a:spcPts val="1000"/>
              </a:spcAft>
              <a:buClr>
                <a:srgbClr val="EAEAEA"/>
              </a:buClr>
              <a:buSzPts val="2000"/>
              <a:buFont typeface="Montserrat"/>
              <a:buAutoNum type="alphaLcPeriod"/>
            </a:pPr>
            <a:r>
              <a:rPr lang="en" sz="2000">
                <a:solidFill>
                  <a:srgbClr val="EAEAEA"/>
                </a:solidFill>
                <a:latin typeface="Montserrat"/>
                <a:ea typeface="Montserrat"/>
                <a:cs typeface="Montserrat"/>
                <a:sym typeface="Montserrat"/>
              </a:rPr>
              <a:t>Fundraising</a:t>
            </a:r>
            <a:endParaRPr sz="2000">
              <a:solidFill>
                <a:srgbClr val="EAEAEA"/>
              </a:solidFill>
              <a:latin typeface="Montserrat"/>
              <a:ea typeface="Montserrat"/>
              <a:cs typeface="Montserrat"/>
              <a:sym typeface="Montserrat"/>
            </a:endParaRPr>
          </a:p>
        </p:txBody>
      </p:sp>
      <p:pic>
        <p:nvPicPr>
          <p:cNvPr id="119" name="Google Shape;119;p26"/>
          <p:cNvPicPr preferRelativeResize="0"/>
          <p:nvPr/>
        </p:nvPicPr>
        <p:blipFill>
          <a:blip r:embed="rId3">
            <a:alphaModFix/>
          </a:blip>
          <a:stretch>
            <a:fillRect/>
          </a:stretch>
        </p:blipFill>
        <p:spPr>
          <a:xfrm>
            <a:off x="8388700" y="4247050"/>
            <a:ext cx="755300" cy="89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23" name="Shape 123"/>
        <p:cNvGrpSpPr/>
        <p:nvPr/>
      </p:nvGrpSpPr>
      <p:grpSpPr>
        <a:xfrm>
          <a:off x="0" y="0"/>
          <a:ext cx="0" cy="0"/>
          <a:chOff x="0" y="0"/>
          <a:chExt cx="0" cy="0"/>
        </a:xfrm>
      </p:grpSpPr>
      <p:sp>
        <p:nvSpPr>
          <p:cNvPr id="124" name="Google Shape;124;p27"/>
          <p:cNvSpPr txBox="1"/>
          <p:nvPr>
            <p:ph type="title"/>
          </p:nvPr>
        </p:nvSpPr>
        <p:spPr>
          <a:xfrm>
            <a:off x="520475" y="526350"/>
            <a:ext cx="78681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Getting Started</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We use two platforms to send texts and communicate</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Spoke</a:t>
            </a:r>
            <a:endParaRPr sz="2000">
              <a:solidFill>
                <a:srgbClr val="EAEAEA"/>
              </a:solidFill>
              <a:latin typeface="Montserrat"/>
              <a:ea typeface="Montserrat"/>
              <a:cs typeface="Montserrat"/>
              <a:sym typeface="Montserrat"/>
            </a:endParaRPr>
          </a:p>
          <a:p>
            <a:pPr indent="-355600" lvl="2" marL="13716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Peer-to-peer texting platform</a:t>
            </a:r>
            <a:endParaRPr sz="2000">
              <a:solidFill>
                <a:srgbClr val="EAEAEA"/>
              </a:solidFill>
              <a:latin typeface="Montserrat"/>
              <a:ea typeface="Montserrat"/>
              <a:cs typeface="Montserrat"/>
              <a:sym typeface="Montserrat"/>
            </a:endParaRPr>
          </a:p>
          <a:p>
            <a:pPr indent="-355600" lvl="2" marL="13716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Web-based</a:t>
            </a:r>
            <a:endParaRPr sz="2000">
              <a:solidFill>
                <a:srgbClr val="EAEAEA"/>
              </a:solidFill>
              <a:latin typeface="Montserrat"/>
              <a:ea typeface="Montserrat"/>
              <a:cs typeface="Montserrat"/>
              <a:sym typeface="Montserrat"/>
            </a:endParaRPr>
          </a:p>
          <a:p>
            <a:pPr indent="-355600" lvl="2" marL="13716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Texting hours are 12pm - 9pm ET</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Slack</a:t>
            </a:r>
            <a:endParaRPr sz="2000">
              <a:solidFill>
                <a:srgbClr val="EAEAEA"/>
              </a:solidFill>
              <a:latin typeface="Montserrat"/>
              <a:ea typeface="Montserrat"/>
              <a:cs typeface="Montserrat"/>
              <a:sym typeface="Montserrat"/>
            </a:endParaRPr>
          </a:p>
          <a:p>
            <a:pPr indent="-355600" lvl="2" marL="13716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Team communications</a:t>
            </a:r>
            <a:endParaRPr sz="20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25" name="Google Shape;125;p27"/>
          <p:cNvPicPr preferRelativeResize="0"/>
          <p:nvPr/>
        </p:nvPicPr>
        <p:blipFill>
          <a:blip r:embed="rId3">
            <a:alphaModFix/>
          </a:blip>
          <a:stretch>
            <a:fillRect/>
          </a:stretch>
        </p:blipFill>
        <p:spPr>
          <a:xfrm>
            <a:off x="8388700" y="4247050"/>
            <a:ext cx="755300" cy="89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29" name="Shape 129"/>
        <p:cNvGrpSpPr/>
        <p:nvPr/>
      </p:nvGrpSpPr>
      <p:grpSpPr>
        <a:xfrm>
          <a:off x="0" y="0"/>
          <a:ext cx="0" cy="0"/>
          <a:chOff x="0" y="0"/>
          <a:chExt cx="0" cy="0"/>
        </a:xfrm>
      </p:grpSpPr>
      <p:sp>
        <p:nvSpPr>
          <p:cNvPr id="130" name="Google Shape;130;p28"/>
          <p:cNvSpPr txBox="1"/>
          <p:nvPr>
            <p:ph type="title"/>
          </p:nvPr>
        </p:nvSpPr>
        <p:spPr>
          <a:xfrm>
            <a:off x="520475" y="145350"/>
            <a:ext cx="76944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Spoke - Dashboard</a:t>
            </a:r>
            <a:endParaRPr b="1" sz="3000">
              <a:solidFill>
                <a:srgbClr val="EAEAEA"/>
              </a:solidFill>
              <a:latin typeface="Montserrat"/>
              <a:ea typeface="Montserrat"/>
              <a:cs typeface="Montserrat"/>
              <a:sym typeface="Montserrat"/>
            </a:endParaRPr>
          </a:p>
          <a:p>
            <a:pPr indent="0" lvl="0" marL="457200" rtl="0" algn="l">
              <a:spcBef>
                <a:spcPts val="1000"/>
              </a:spcBef>
              <a:spcAft>
                <a:spcPts val="0"/>
              </a:spcAft>
              <a:buNone/>
            </a:pPr>
            <a:r>
              <a:t/>
            </a:r>
            <a:endParaRPr sz="17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31" name="Google Shape;131;p28"/>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32" name="Google Shape;132;p28"/>
          <p:cNvPicPr preferRelativeResize="0"/>
          <p:nvPr/>
        </p:nvPicPr>
        <p:blipFill>
          <a:blip r:embed="rId4">
            <a:alphaModFix/>
          </a:blip>
          <a:stretch>
            <a:fillRect/>
          </a:stretch>
        </p:blipFill>
        <p:spPr>
          <a:xfrm>
            <a:off x="2763725" y="944400"/>
            <a:ext cx="3616552" cy="4011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36" name="Shape 136"/>
        <p:cNvGrpSpPr/>
        <p:nvPr/>
      </p:nvGrpSpPr>
      <p:grpSpPr>
        <a:xfrm>
          <a:off x="0" y="0"/>
          <a:ext cx="0" cy="0"/>
          <a:chOff x="0" y="0"/>
          <a:chExt cx="0" cy="0"/>
        </a:xfrm>
      </p:grpSpPr>
      <p:sp>
        <p:nvSpPr>
          <p:cNvPr id="137" name="Google Shape;137;p29"/>
          <p:cNvSpPr txBox="1"/>
          <p:nvPr>
            <p:ph type="title"/>
          </p:nvPr>
        </p:nvSpPr>
        <p:spPr>
          <a:xfrm>
            <a:off x="520475" y="145350"/>
            <a:ext cx="76944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Spoke - Initial Message</a:t>
            </a:r>
            <a:endParaRPr b="1" sz="3000">
              <a:solidFill>
                <a:srgbClr val="EAEAEA"/>
              </a:solidFill>
              <a:latin typeface="Montserrat"/>
              <a:ea typeface="Montserrat"/>
              <a:cs typeface="Montserrat"/>
              <a:sym typeface="Montserrat"/>
            </a:endParaRPr>
          </a:p>
          <a:p>
            <a:pPr indent="0" lvl="0" marL="457200" rtl="0" algn="l">
              <a:spcBef>
                <a:spcPts val="1000"/>
              </a:spcBef>
              <a:spcAft>
                <a:spcPts val="0"/>
              </a:spcAft>
              <a:buNone/>
            </a:pPr>
            <a:r>
              <a:t/>
            </a:r>
            <a:endParaRPr sz="17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38" name="Google Shape;138;p29"/>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39" name="Google Shape;139;p29"/>
          <p:cNvPicPr preferRelativeResize="0"/>
          <p:nvPr/>
        </p:nvPicPr>
        <p:blipFill>
          <a:blip r:embed="rId4">
            <a:alphaModFix/>
          </a:blip>
          <a:stretch>
            <a:fillRect/>
          </a:stretch>
        </p:blipFill>
        <p:spPr>
          <a:xfrm>
            <a:off x="873625" y="1452250"/>
            <a:ext cx="7396752" cy="2387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43" name="Shape 143"/>
        <p:cNvGrpSpPr/>
        <p:nvPr/>
      </p:nvGrpSpPr>
      <p:grpSpPr>
        <a:xfrm>
          <a:off x="0" y="0"/>
          <a:ext cx="0" cy="0"/>
          <a:chOff x="0" y="0"/>
          <a:chExt cx="0" cy="0"/>
        </a:xfrm>
      </p:grpSpPr>
      <p:sp>
        <p:nvSpPr>
          <p:cNvPr id="144" name="Google Shape;144;p30"/>
          <p:cNvSpPr txBox="1"/>
          <p:nvPr>
            <p:ph type="title"/>
          </p:nvPr>
        </p:nvSpPr>
        <p:spPr>
          <a:xfrm>
            <a:off x="520475" y="145350"/>
            <a:ext cx="76944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Spoke - Canned Responses</a:t>
            </a:r>
            <a:endParaRPr b="1" sz="3000">
              <a:solidFill>
                <a:srgbClr val="EAEAEA"/>
              </a:solidFill>
              <a:latin typeface="Montserrat"/>
              <a:ea typeface="Montserrat"/>
              <a:cs typeface="Montserrat"/>
              <a:sym typeface="Montserrat"/>
            </a:endParaRPr>
          </a:p>
          <a:p>
            <a:pPr indent="0" lvl="0" marL="457200" rtl="0" algn="l">
              <a:spcBef>
                <a:spcPts val="1000"/>
              </a:spcBef>
              <a:spcAft>
                <a:spcPts val="0"/>
              </a:spcAft>
              <a:buNone/>
            </a:pPr>
            <a:r>
              <a:t/>
            </a:r>
            <a:endParaRPr sz="17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45" name="Google Shape;145;p30"/>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46" name="Google Shape;146;p30"/>
          <p:cNvPicPr preferRelativeResize="0"/>
          <p:nvPr/>
        </p:nvPicPr>
        <p:blipFill>
          <a:blip r:embed="rId4">
            <a:alphaModFix/>
          </a:blip>
          <a:stretch>
            <a:fillRect/>
          </a:stretch>
        </p:blipFill>
        <p:spPr>
          <a:xfrm>
            <a:off x="1918950" y="910525"/>
            <a:ext cx="5306101" cy="3855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50" name="Shape 150"/>
        <p:cNvGrpSpPr/>
        <p:nvPr/>
      </p:nvGrpSpPr>
      <p:grpSpPr>
        <a:xfrm>
          <a:off x="0" y="0"/>
          <a:ext cx="0" cy="0"/>
          <a:chOff x="0" y="0"/>
          <a:chExt cx="0" cy="0"/>
        </a:xfrm>
      </p:grpSpPr>
      <p:sp>
        <p:nvSpPr>
          <p:cNvPr id="151" name="Google Shape;151;p31"/>
          <p:cNvSpPr txBox="1"/>
          <p:nvPr>
            <p:ph type="title"/>
          </p:nvPr>
        </p:nvSpPr>
        <p:spPr>
          <a:xfrm>
            <a:off x="520475" y="145350"/>
            <a:ext cx="76944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Spoke - Canned Responses</a:t>
            </a:r>
            <a:endParaRPr b="1" sz="3000">
              <a:solidFill>
                <a:srgbClr val="EAEAEA"/>
              </a:solidFill>
              <a:latin typeface="Montserrat"/>
              <a:ea typeface="Montserrat"/>
              <a:cs typeface="Montserrat"/>
              <a:sym typeface="Montserrat"/>
            </a:endParaRPr>
          </a:p>
          <a:p>
            <a:pPr indent="0" lvl="0" marL="457200" rtl="0" algn="l">
              <a:spcBef>
                <a:spcPts val="1000"/>
              </a:spcBef>
              <a:spcAft>
                <a:spcPts val="0"/>
              </a:spcAft>
              <a:buNone/>
            </a:pPr>
            <a:r>
              <a:t/>
            </a:r>
            <a:endParaRPr sz="17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52" name="Google Shape;152;p31"/>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53" name="Google Shape;153;p31"/>
          <p:cNvPicPr preferRelativeResize="0"/>
          <p:nvPr/>
        </p:nvPicPr>
        <p:blipFill>
          <a:blip r:embed="rId4">
            <a:alphaModFix/>
          </a:blip>
          <a:stretch>
            <a:fillRect/>
          </a:stretch>
        </p:blipFill>
        <p:spPr>
          <a:xfrm>
            <a:off x="1918950" y="910525"/>
            <a:ext cx="5306101" cy="3855549"/>
          </a:xfrm>
          <a:prstGeom prst="rect">
            <a:avLst/>
          </a:prstGeom>
          <a:noFill/>
          <a:ln>
            <a:noFill/>
          </a:ln>
        </p:spPr>
      </p:pic>
      <p:pic>
        <p:nvPicPr>
          <p:cNvPr id="154" name="Google Shape;154;p31"/>
          <p:cNvPicPr preferRelativeResize="0"/>
          <p:nvPr/>
        </p:nvPicPr>
        <p:blipFill>
          <a:blip r:embed="rId5">
            <a:alphaModFix/>
          </a:blip>
          <a:stretch>
            <a:fillRect/>
          </a:stretch>
        </p:blipFill>
        <p:spPr>
          <a:xfrm>
            <a:off x="1918951" y="910525"/>
            <a:ext cx="5306101" cy="38601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58" name="Shape 158"/>
        <p:cNvGrpSpPr/>
        <p:nvPr/>
      </p:nvGrpSpPr>
      <p:grpSpPr>
        <a:xfrm>
          <a:off x="0" y="0"/>
          <a:ext cx="0" cy="0"/>
          <a:chOff x="0" y="0"/>
          <a:chExt cx="0" cy="0"/>
        </a:xfrm>
      </p:grpSpPr>
      <p:sp>
        <p:nvSpPr>
          <p:cNvPr id="159" name="Google Shape;159;p32"/>
          <p:cNvSpPr txBox="1"/>
          <p:nvPr>
            <p:ph type="title"/>
          </p:nvPr>
        </p:nvSpPr>
        <p:spPr>
          <a:xfrm>
            <a:off x="520475" y="145350"/>
            <a:ext cx="76944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Spoke - Opt Out</a:t>
            </a:r>
            <a:endParaRPr b="1" sz="3000">
              <a:solidFill>
                <a:srgbClr val="EAEAEA"/>
              </a:solidFill>
              <a:latin typeface="Montserrat"/>
              <a:ea typeface="Montserrat"/>
              <a:cs typeface="Montserrat"/>
              <a:sym typeface="Montserrat"/>
            </a:endParaRPr>
          </a:p>
          <a:p>
            <a:pPr indent="0" lvl="0" marL="457200" rtl="0" algn="l">
              <a:spcBef>
                <a:spcPts val="1000"/>
              </a:spcBef>
              <a:spcAft>
                <a:spcPts val="0"/>
              </a:spcAft>
              <a:buNone/>
            </a:pPr>
            <a:r>
              <a:t/>
            </a:r>
            <a:endParaRPr sz="17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0"/>
              </a:spcAft>
              <a:buNone/>
            </a:pPr>
            <a:r>
              <a:t/>
            </a:r>
            <a:endParaRPr sz="15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60" name="Google Shape;160;p32"/>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61" name="Google Shape;161;p32"/>
          <p:cNvPicPr preferRelativeResize="0"/>
          <p:nvPr/>
        </p:nvPicPr>
        <p:blipFill>
          <a:blip r:embed="rId4">
            <a:alphaModFix/>
          </a:blip>
          <a:stretch>
            <a:fillRect/>
          </a:stretch>
        </p:blipFill>
        <p:spPr>
          <a:xfrm>
            <a:off x="1683400" y="867175"/>
            <a:ext cx="5777201" cy="3769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3294B"/>
        </a:solidFill>
      </p:bgPr>
    </p:bg>
    <p:spTree>
      <p:nvGrpSpPr>
        <p:cNvPr id="165" name="Shape 165"/>
        <p:cNvGrpSpPr/>
        <p:nvPr/>
      </p:nvGrpSpPr>
      <p:grpSpPr>
        <a:xfrm>
          <a:off x="0" y="0"/>
          <a:ext cx="0" cy="0"/>
          <a:chOff x="0" y="0"/>
          <a:chExt cx="0" cy="0"/>
        </a:xfrm>
      </p:grpSpPr>
      <p:sp>
        <p:nvSpPr>
          <p:cNvPr id="166" name="Google Shape;166;p33"/>
          <p:cNvSpPr txBox="1"/>
          <p:nvPr>
            <p:ph type="title"/>
          </p:nvPr>
        </p:nvSpPr>
        <p:spPr>
          <a:xfrm>
            <a:off x="520475" y="526350"/>
            <a:ext cx="39210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AEAEA"/>
                </a:solidFill>
                <a:latin typeface="Montserrat"/>
                <a:ea typeface="Montserrat"/>
                <a:cs typeface="Montserrat"/>
                <a:sym typeface="Montserrat"/>
              </a:rPr>
              <a:t>Slack</a:t>
            </a:r>
            <a:endParaRPr b="1" sz="3000">
              <a:solidFill>
                <a:srgbClr val="EAEAEA"/>
              </a:solidFill>
              <a:latin typeface="Montserrat"/>
              <a:ea typeface="Montserrat"/>
              <a:cs typeface="Montserrat"/>
              <a:sym typeface="Montserrat"/>
            </a:endParaRPr>
          </a:p>
          <a:p>
            <a:pPr indent="-355600" lvl="0" marL="4572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Slack is the exclusive way to communicate with the Texting Team.</a:t>
            </a:r>
            <a:endParaRPr sz="2000">
              <a:solidFill>
                <a:srgbClr val="EAEAEA"/>
              </a:solidFill>
              <a:latin typeface="Montserrat"/>
              <a:ea typeface="Montserrat"/>
              <a:cs typeface="Montserrat"/>
              <a:sym typeface="Montserrat"/>
            </a:endParaRPr>
          </a:p>
          <a:p>
            <a:pPr indent="-355600" lvl="1" marL="914400" rtl="0" algn="l">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Request texts</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Get updates</a:t>
            </a:r>
            <a:endParaRPr sz="2000">
              <a:solidFill>
                <a:srgbClr val="EAEAEA"/>
              </a:solidFill>
              <a:latin typeface="Montserrat"/>
              <a:ea typeface="Montserrat"/>
              <a:cs typeface="Montserrat"/>
              <a:sym typeface="Montserrat"/>
            </a:endParaRPr>
          </a:p>
          <a:p>
            <a:pPr indent="-355600" lvl="1" marL="914400" marR="0" rtl="0" algn="l">
              <a:lnSpc>
                <a:spcPct val="100000"/>
              </a:lnSpc>
              <a:spcBef>
                <a:spcPts val="1000"/>
              </a:spcBef>
              <a:spcAft>
                <a:spcPts val="0"/>
              </a:spcAft>
              <a:buClr>
                <a:srgbClr val="EAEAEA"/>
              </a:buClr>
              <a:buSzPts val="2000"/>
              <a:buFont typeface="Montserrat"/>
              <a:buChar char="○"/>
            </a:pPr>
            <a:r>
              <a:rPr lang="en" sz="2000">
                <a:solidFill>
                  <a:srgbClr val="EAEAEA"/>
                </a:solidFill>
                <a:latin typeface="Montserrat"/>
                <a:ea typeface="Montserrat"/>
                <a:cs typeface="Montserrat"/>
                <a:sym typeface="Montserrat"/>
              </a:rPr>
              <a:t>Ask questions</a:t>
            </a:r>
            <a:endParaRPr sz="2000">
              <a:solidFill>
                <a:srgbClr val="EAEAEA"/>
              </a:solidFill>
              <a:latin typeface="Montserrat"/>
              <a:ea typeface="Montserrat"/>
              <a:cs typeface="Montserrat"/>
              <a:sym typeface="Montserrat"/>
            </a:endParaRPr>
          </a:p>
          <a:p>
            <a:pPr indent="0" lvl="0" marL="0" rtl="0" algn="l">
              <a:spcBef>
                <a:spcPts val="1000"/>
              </a:spcBef>
              <a:spcAft>
                <a:spcPts val="1000"/>
              </a:spcAft>
              <a:buNone/>
            </a:pPr>
            <a:r>
              <a:t/>
            </a:r>
            <a:endParaRPr sz="2000">
              <a:solidFill>
                <a:srgbClr val="EAEAEA"/>
              </a:solidFill>
              <a:latin typeface="Montserrat"/>
              <a:ea typeface="Montserrat"/>
              <a:cs typeface="Montserrat"/>
              <a:sym typeface="Montserrat"/>
            </a:endParaRPr>
          </a:p>
        </p:txBody>
      </p:sp>
      <p:pic>
        <p:nvPicPr>
          <p:cNvPr id="167" name="Google Shape;167;p33"/>
          <p:cNvPicPr preferRelativeResize="0"/>
          <p:nvPr/>
        </p:nvPicPr>
        <p:blipFill>
          <a:blip r:embed="rId3">
            <a:alphaModFix/>
          </a:blip>
          <a:stretch>
            <a:fillRect/>
          </a:stretch>
        </p:blipFill>
        <p:spPr>
          <a:xfrm>
            <a:off x="8388700" y="4247050"/>
            <a:ext cx="755300" cy="896450"/>
          </a:xfrm>
          <a:prstGeom prst="rect">
            <a:avLst/>
          </a:prstGeom>
          <a:noFill/>
          <a:ln>
            <a:noFill/>
          </a:ln>
        </p:spPr>
      </p:pic>
      <p:pic>
        <p:nvPicPr>
          <p:cNvPr id="168" name="Google Shape;168;p33"/>
          <p:cNvPicPr preferRelativeResize="0"/>
          <p:nvPr/>
        </p:nvPicPr>
        <p:blipFill>
          <a:blip r:embed="rId4">
            <a:alphaModFix/>
          </a:blip>
          <a:stretch>
            <a:fillRect/>
          </a:stretch>
        </p:blipFill>
        <p:spPr>
          <a:xfrm>
            <a:off x="4572000" y="269113"/>
            <a:ext cx="3642425" cy="46052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