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4" r:id="rId3"/>
    <p:sldId id="291" r:id="rId4"/>
    <p:sldId id="257" r:id="rId5"/>
    <p:sldId id="271" r:id="rId6"/>
    <p:sldId id="272" r:id="rId7"/>
    <p:sldId id="273" r:id="rId8"/>
    <p:sldId id="267" r:id="rId9"/>
    <p:sldId id="278" r:id="rId10"/>
    <p:sldId id="275" r:id="rId11"/>
    <p:sldId id="290" r:id="rId12"/>
    <p:sldId id="277" r:id="rId13"/>
    <p:sldId id="282" r:id="rId14"/>
    <p:sldId id="284" r:id="rId15"/>
    <p:sldId id="285" r:id="rId16"/>
    <p:sldId id="286" r:id="rId17"/>
    <p:sldId id="283" r:id="rId18"/>
    <p:sldId id="305" r:id="rId19"/>
    <p:sldId id="295" r:id="rId20"/>
    <p:sldId id="281" r:id="rId21"/>
    <p:sldId id="280" r:id="rId22"/>
    <p:sldId id="293" r:id="rId23"/>
    <p:sldId id="288" r:id="rId24"/>
    <p:sldId id="287" r:id="rId25"/>
    <p:sldId id="302" r:id="rId26"/>
    <p:sldId id="292" r:id="rId27"/>
    <p:sldId id="297" r:id="rId28"/>
    <p:sldId id="298" r:id="rId29"/>
    <p:sldId id="299" r:id="rId30"/>
    <p:sldId id="300" r:id="rId31"/>
    <p:sldId id="301" r:id="rId32"/>
    <p:sldId id="259" r:id="rId33"/>
    <p:sldId id="304" r:id="rId34"/>
    <p:sldId id="260" r:id="rId3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0430~</a:t>
          </a:r>
        </a:p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0507</a:t>
          </a:r>
          <a:endParaRPr lang="zh-TW" altLang="en-US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0508~</a:t>
          </a:r>
        </a:p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0514</a:t>
          </a: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0515~</a:t>
          </a:r>
        </a:p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0522</a:t>
          </a:r>
          <a:endParaRPr lang="zh-TW" altLang="en-US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0522~</a:t>
          </a:r>
        </a:p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0531</a:t>
          </a:r>
          <a:endParaRPr lang="zh-TW" altLang="en-US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832A528E-29B3-45C8-8516-052D7DB47ABD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0601~</a:t>
          </a:r>
        </a:p>
        <a:p>
          <a:pPr rtl="0"/>
          <a:r>
            <a:rPr lang="en-US" altLang="zh-TW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0618</a:t>
          </a:r>
          <a:endParaRPr lang="zh-TW" altLang="en-US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8E7446-8CB7-47DE-9601-F9FF939C0520}" type="parTrans" cxnId="{602587DE-AEA6-4ACC-97A8-72A07377A164}">
      <dgm:prSet/>
      <dgm:spPr/>
      <dgm:t>
        <a:bodyPr/>
        <a:lstStyle/>
        <a:p>
          <a:endParaRPr lang="zh-TW" altLang="en-US"/>
        </a:p>
      </dgm:t>
    </dgm:pt>
    <dgm:pt modelId="{A21EF288-90FC-46EE-806B-29B30F31A486}" type="sibTrans" cxnId="{602587DE-AEA6-4ACC-97A8-72A07377A164}">
      <dgm:prSet/>
      <dgm:spPr/>
      <dgm:t>
        <a:bodyPr/>
        <a:lstStyle/>
        <a:p>
          <a:endParaRPr lang="zh-TW" alt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4" presStyleCnt="9"/>
      <dgm:spPr/>
    </dgm:pt>
    <dgm:pt modelId="{AFC6068B-131B-444D-AF53-A5A2A6DC9AE7}" type="pres">
      <dgm:prSet presAssocID="{778AA374-0E17-4AEA-8EB6-0C342D57D8D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5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6" presStyleCnt="9"/>
      <dgm:spPr/>
    </dgm:pt>
    <dgm:pt modelId="{D81336A4-814F-45EF-B582-2466B0D2E2A7}" type="pres">
      <dgm:prSet presAssocID="{05F1A7D0-6E45-49DA-80B3-7FF4B8783E5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08168AC-93B6-412E-9C26-0C736DA39CF5}" type="pres">
      <dgm:prSet presAssocID="{05F1A7D0-6E45-49DA-80B3-7FF4B8783E58}" presName="Triangle" presStyleLbl="alignNode1" presStyleIdx="7" presStyleCnt="9"/>
      <dgm:spPr/>
    </dgm:pt>
    <dgm:pt modelId="{F6BD38E2-0D9A-4C8A-BA32-215885240802}" type="pres">
      <dgm:prSet presAssocID="{47B1D0F3-117D-4CE7-9037-3F5A4995054A}" presName="sibTrans" presStyleCnt="0"/>
      <dgm:spPr/>
    </dgm:pt>
    <dgm:pt modelId="{4257FEAF-04BE-4F83-9F03-5E3E6274C4A2}" type="pres">
      <dgm:prSet presAssocID="{47B1D0F3-117D-4CE7-9037-3F5A4995054A}" presName="space" presStyleCnt="0"/>
      <dgm:spPr/>
    </dgm:pt>
    <dgm:pt modelId="{5FF2890B-8EAA-4BAF-B658-366B6EC555DE}" type="pres">
      <dgm:prSet presAssocID="{832A528E-29B3-45C8-8516-052D7DB47ABD}" presName="composite" presStyleCnt="0"/>
      <dgm:spPr/>
    </dgm:pt>
    <dgm:pt modelId="{EE662C50-62E9-4010-80A0-28F19099BFE0}" type="pres">
      <dgm:prSet presAssocID="{832A528E-29B3-45C8-8516-052D7DB47ABD}" presName="LShape" presStyleLbl="alignNode1" presStyleIdx="8" presStyleCnt="9"/>
      <dgm:spPr/>
    </dgm:pt>
    <dgm:pt modelId="{01C88A63-B126-4725-8B7E-7AB3E617D3B3}" type="pres">
      <dgm:prSet presAssocID="{832A528E-29B3-45C8-8516-052D7DB47AB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2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602587DE-AEA6-4ACC-97A8-72A07377A164}" srcId="{41DDEAAE-DE55-45A3-A4F7-3874E0140D37}" destId="{832A528E-29B3-45C8-8516-052D7DB47ABD}" srcOrd="4" destOrd="0" parTransId="{258E7446-8CB7-47DE-9601-F9FF939C0520}" sibTransId="{A21EF288-90FC-46EE-806B-29B30F31A486}"/>
    <dgm:cxn modelId="{33A927E1-3C94-4A92-8DB3-42886008240C}" srcId="{41DDEAAE-DE55-45A3-A4F7-3874E0140D37}" destId="{05F1A7D0-6E45-49DA-80B3-7FF4B8783E58}" srcOrd="3" destOrd="0" parTransId="{3ECE110E-B07E-4F19-B2DF-3E42E99B2E8D}" sibTransId="{47B1D0F3-117D-4CE7-9037-3F5A4995054A}"/>
    <dgm:cxn modelId="{28CE62E2-CCD3-4ED5-A3DF-CA91C2C78DD7}" type="presOf" srcId="{832A528E-29B3-45C8-8516-052D7DB47ABD}" destId="{01C88A63-B126-4725-8B7E-7AB3E617D3B3}" srcOrd="0" destOrd="0" presId="urn:microsoft.com/office/officeart/2009/3/layout/StepUpProcess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4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5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6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  <dgm:cxn modelId="{8D1A5FCA-ED7F-4866-A726-0E104FA3C638}" type="presParOf" srcId="{D2C6C114-9E17-4E64-9FCF-9C4365FE25B7}" destId="{708168AC-93B6-412E-9C26-0C736DA39CF5}" srcOrd="2" destOrd="0" presId="urn:microsoft.com/office/officeart/2009/3/layout/StepUpProcess"/>
    <dgm:cxn modelId="{66A80921-4F78-443D-906B-A66E82EB0FF0}" type="presParOf" srcId="{EB3CB291-E23A-4667-A32E-A640A76557A1}" destId="{F6BD38E2-0D9A-4C8A-BA32-215885240802}" srcOrd="7" destOrd="0" presId="urn:microsoft.com/office/officeart/2009/3/layout/StepUpProcess"/>
    <dgm:cxn modelId="{267176DA-78EC-4948-8632-0681FB29C10A}" type="presParOf" srcId="{F6BD38E2-0D9A-4C8A-BA32-215885240802}" destId="{4257FEAF-04BE-4F83-9F03-5E3E6274C4A2}" srcOrd="0" destOrd="0" presId="urn:microsoft.com/office/officeart/2009/3/layout/StepUpProcess"/>
    <dgm:cxn modelId="{B9012062-BD20-42BA-AEF6-127845E6EDF8}" type="presParOf" srcId="{EB3CB291-E23A-4667-A32E-A640A76557A1}" destId="{5FF2890B-8EAA-4BAF-B658-366B6EC555DE}" srcOrd="8" destOrd="0" presId="urn:microsoft.com/office/officeart/2009/3/layout/StepUpProcess"/>
    <dgm:cxn modelId="{92B943B7-8CA7-4D16-A9E9-7EFE041EFB0A}" type="presParOf" srcId="{5FF2890B-8EAA-4BAF-B658-366B6EC555DE}" destId="{EE662C50-62E9-4010-80A0-28F19099BFE0}" srcOrd="0" destOrd="0" presId="urn:microsoft.com/office/officeart/2009/3/layout/StepUpProcess"/>
    <dgm:cxn modelId="{F4C78A11-394C-48B9-9FA9-66B892EF5144}" type="presParOf" srcId="{5FF2890B-8EAA-4BAF-B658-366B6EC555DE}" destId="{01C88A63-B126-4725-8B7E-7AB3E617D3B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0430~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0507</a:t>
          </a:r>
          <a:endParaRPr lang="zh-TW" altLang="en-US" sz="2400" kern="1200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0508~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0514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0515~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0522</a:t>
          </a:r>
          <a:endParaRPr lang="zh-TW" altLang="en-US" sz="2400" kern="1200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91914" y="1459372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0522~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0531</a:t>
          </a:r>
          <a:endParaRPr lang="zh-TW" altLang="en-US" sz="2400" kern="1200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1906" y="986743"/>
        <a:ext cx="1560201" cy="1367608"/>
      </dsp:txXfrm>
    </dsp:sp>
    <dsp:sp modelId="{708168AC-93B6-412E-9C26-0C736DA39CF5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62C50-62E9-4010-80A0-28F19099BFE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88A63-B126-4725-8B7E-7AB3E617D3B3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0601~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noProof="0" dirty="0">
              <a:latin typeface="微軟正黑體" panose="020B0604030504040204" pitchFamily="34" charset="-120"/>
              <a:ea typeface="微軟正黑體" panose="020B0604030504040204" pitchFamily="34" charset="-120"/>
            </a:rPr>
            <a:t>0618</a:t>
          </a:r>
          <a:endParaRPr lang="zh-TW" altLang="en-US" sz="2400" kern="1200" noProof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CC41EA7-2139-4E9D-AF99-8F454BB27995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2024/5/6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CC41EA7-2139-4E9D-AF99-8F454BB27995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2024/5/6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12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32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13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96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17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02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18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1814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552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21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83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32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480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33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007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34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3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4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6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44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7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23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8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884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9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55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10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81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11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0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8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C8858E-052F-46F7-8A67-01067E1B6633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66B22E-3CC6-4BEC-81AE-67F1D78B7B77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4D69F2-8A86-4A80-84A1-8F66630EEFA9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B3B4DE-620A-4586-AEA6-16BE28D6AA01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8288638-A9D7-4AA9-B33E-D9A764F8FD84}" type="datetime1">
              <a:rPr lang="zh-TW" altLang="en-US" smtClean="0"/>
              <a:pPr/>
              <a:t>2024/5/6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2" y="1285874"/>
            <a:ext cx="7091361" cy="1412781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7200" dirty="0">
                <a:solidFill>
                  <a:schemeClr val="tx2"/>
                </a:solidFill>
                <a:latin typeface="Salesforce Sans"/>
                <a:sym typeface="Salesforce Sans"/>
              </a:rPr>
              <a:t>AOC</a:t>
            </a:r>
            <a:r>
              <a:rPr lang="zh-TW" altLang="en-US" sz="7200" dirty="0">
                <a:solidFill>
                  <a:schemeClr val="tx2"/>
                </a:solidFill>
                <a:latin typeface="Salesforce Sans"/>
                <a:sym typeface="Salesforce Sans"/>
              </a:rPr>
              <a:t> </a:t>
            </a:r>
            <a:r>
              <a:rPr lang="en-US" altLang="zh-TW" sz="7200" dirty="0">
                <a:solidFill>
                  <a:schemeClr val="tx2"/>
                </a:solidFill>
                <a:latin typeface="Salesforce Sans"/>
                <a:sym typeface="Salesforce Sans"/>
              </a:rPr>
              <a:t>Proposal</a:t>
            </a:r>
            <a:endParaRPr lang="zh-TW" altLang="en-US" sz="7200" dirty="0">
              <a:solidFill>
                <a:schemeClr val="tx2"/>
              </a:solidFill>
              <a:latin typeface="Salesforce Sans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34622" y="2781633"/>
            <a:ext cx="4530244" cy="5404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第三組 </a:t>
            </a:r>
            <a:r>
              <a:rPr lang="en-US" altLang="zh-TW" dirty="0">
                <a:latin typeface="Salesforce Sans"/>
                <a:sym typeface="Salesforce Sans"/>
              </a:rPr>
              <a:t>-</a:t>
            </a:r>
            <a:r>
              <a:rPr lang="zh-TW" altLang="en-US" dirty="0">
                <a:latin typeface="Salesforce Sans"/>
                <a:sym typeface="Salesforce Sans"/>
              </a:rPr>
              <a:t> 大禹治水，小郭治洪</a:t>
            </a:r>
            <a:endParaRPr lang="en-US" altLang="zh-TW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30420-107C-CF92-FFD7-9BDCC35165E7}"/>
              </a:ext>
            </a:extLst>
          </p:cNvPr>
          <p:cNvSpPr txBox="1">
            <a:spLocks/>
          </p:cNvSpPr>
          <p:nvPr/>
        </p:nvSpPr>
        <p:spPr>
          <a:xfrm>
            <a:off x="808300" y="483237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System overview</a:t>
            </a:r>
          </a:p>
        </p:txBody>
      </p:sp>
      <p:pic>
        <p:nvPicPr>
          <p:cNvPr id="7" name="圖片 6" descr="一張含有 文字, 螢幕擷取畫面, 便利貼, Rectangle 的圖片&#10;&#10;自動產生的描述">
            <a:extLst>
              <a:ext uri="{FF2B5EF4-FFF2-40B4-BE49-F238E27FC236}">
                <a16:creationId xmlns:a16="http://schemas.microsoft.com/office/drawing/2014/main" id="{7DDD4868-EBAE-940C-BEED-DFFFEA392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1570037"/>
            <a:ext cx="8593206" cy="44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79C7541-8F97-BB5F-3C5D-78927FC3E5F3}"/>
              </a:ext>
            </a:extLst>
          </p:cNvPr>
          <p:cNvSpPr txBox="1">
            <a:spLocks/>
          </p:cNvSpPr>
          <p:nvPr/>
        </p:nvSpPr>
        <p:spPr>
          <a:xfrm>
            <a:off x="808300" y="483237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Supported tasks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CC8E39-6915-EF1E-507C-E4787F8A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661" y="1963024"/>
            <a:ext cx="3810452" cy="3506600"/>
          </a:xfr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convolution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Depthwise convolution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convolution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&amp; Max pooling</a:t>
            </a:r>
          </a:p>
          <a:p>
            <a:pPr marL="45720" indent="0">
              <a:buNone/>
            </a:pPr>
            <a:endParaRPr lang="zh-TW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B416EE4-1516-ADEC-5D48-F093088C2056}"/>
              </a:ext>
            </a:extLst>
          </p:cNvPr>
          <p:cNvSpPr txBox="1">
            <a:spLocks/>
          </p:cNvSpPr>
          <p:nvPr/>
        </p:nvSpPr>
        <p:spPr>
          <a:xfrm>
            <a:off x="6096000" y="1963024"/>
            <a:ext cx="3140663" cy="3586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</a:p>
          <a:p>
            <a:pP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TW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h-Swish</a:t>
            </a:r>
          </a:p>
          <a:p>
            <a:pPr marL="45720" indent="0">
              <a:buFont typeface="Wingdings" panose="05000000000000000000" pitchFamily="2" charset="2"/>
              <a:buNone/>
            </a:pP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Font typeface="Wingdings" panose="05000000000000000000" pitchFamily="2" charset="2"/>
              <a:buNone/>
            </a:pPr>
            <a:endParaRPr lang="zh-TW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6F179-0C5E-CDD7-DE6A-55D9F2937EBB}"/>
              </a:ext>
            </a:extLst>
          </p:cNvPr>
          <p:cNvSpPr txBox="1">
            <a:spLocks/>
          </p:cNvSpPr>
          <p:nvPr/>
        </p:nvSpPr>
        <p:spPr>
          <a:xfrm>
            <a:off x="808300" y="48323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DLA architecture &amp; Memory hierarchy</a:t>
            </a:r>
          </a:p>
        </p:txBody>
      </p:sp>
      <p:pic>
        <p:nvPicPr>
          <p:cNvPr id="4" name="圖片 3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7EBCDA83-9A8A-A1BF-E0F8-9C172644D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24" y="1235978"/>
            <a:ext cx="8906152" cy="53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6F179-0C5E-CDD7-DE6A-55D9F2937EBB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Network on chip</a:t>
            </a:r>
          </a:p>
        </p:txBody>
      </p:sp>
      <p:pic>
        <p:nvPicPr>
          <p:cNvPr id="6" name="圖片 5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BB12F8E8-C299-26EB-16CB-860A5332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10" y="1266500"/>
            <a:ext cx="8841996" cy="52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3C07FC9C-5FA8-54D8-AC12-69A044D4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04250"/>
            <a:ext cx="6095998" cy="2385980"/>
          </a:xfrm>
          <a:prstGeom prst="rect">
            <a:avLst/>
          </a:prstGeom>
        </p:spPr>
      </p:pic>
      <p:pic>
        <p:nvPicPr>
          <p:cNvPr id="12" name="圖片 11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2AC16032-A145-09D1-0953-5DF2C5E779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3203154"/>
            <a:ext cx="4275177" cy="3384174"/>
          </a:xfrm>
          <a:prstGeom prst="rect">
            <a:avLst/>
          </a:prstGeom>
        </p:spPr>
      </p:pic>
      <p:pic>
        <p:nvPicPr>
          <p:cNvPr id="14" name="圖片 13" descr="一張含有 螢幕擷取畫面, 圓形, 設計 的圖片&#10;&#10;自動產生的描述">
            <a:extLst>
              <a:ext uri="{FF2B5EF4-FFF2-40B4-BE49-F238E27FC236}">
                <a16:creationId xmlns:a16="http://schemas.microsoft.com/office/drawing/2014/main" id="{B29ECD07-850B-1AC0-3829-308B7E2DE5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3" y="3017645"/>
            <a:ext cx="5153730" cy="3755191"/>
          </a:xfrm>
          <a:prstGeom prst="rect">
            <a:avLst/>
          </a:prstGeom>
        </p:spPr>
      </p:pic>
      <p:pic>
        <p:nvPicPr>
          <p:cNvPr id="16" name="圖片 15" descr="一張含有 螢幕擷取畫面, 圖表, Rectangle, 設計 的圖片&#10;&#10;自動產生的描述">
            <a:extLst>
              <a:ext uri="{FF2B5EF4-FFF2-40B4-BE49-F238E27FC236}">
                <a16:creationId xmlns:a16="http://schemas.microsoft.com/office/drawing/2014/main" id="{BEE422F5-1E19-CD49-87CE-DE9D0D979B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97" y="442811"/>
            <a:ext cx="4166131" cy="25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D7D0A7-CD26-AEFC-C384-5A01BCE75940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99F0D13-8F02-D0E8-F828-600234888599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Mapping optimization  - Depthwise convolution</a:t>
            </a:r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24E55C63-22DD-FAD8-A832-4024053F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58" y="1118532"/>
            <a:ext cx="8972550" cy="52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D7D0A7-CD26-AEFC-C384-5A01BCE75940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99F0D13-8F02-D0E8-F828-600234888599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Mapping optimization  - pointwise convolution</a:t>
            </a:r>
          </a:p>
        </p:txBody>
      </p:sp>
      <p:pic>
        <p:nvPicPr>
          <p:cNvPr id="5" name="圖片 4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04A7609D-A4B9-9841-FFE5-0EE0CCE81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0" y="1721661"/>
            <a:ext cx="9383960" cy="52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6F179-0C5E-CDD7-DE6A-55D9F2937EBB}"/>
              </a:ext>
            </a:extLst>
          </p:cNvPr>
          <p:cNvSpPr txBox="1">
            <a:spLocks/>
          </p:cNvSpPr>
          <p:nvPr/>
        </p:nvSpPr>
        <p:spPr>
          <a:xfrm>
            <a:off x="732100" y="27368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Analysis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922011-7483-3704-B49E-9E9D4232153F}"/>
              </a:ext>
            </a:extLst>
          </p:cNvPr>
          <p:cNvSpPr txBox="1"/>
          <p:nvPr/>
        </p:nvSpPr>
        <p:spPr>
          <a:xfrm>
            <a:off x="1720199" y="1115745"/>
            <a:ext cx="5212515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Storage size : 512MB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</a:t>
            </a:r>
            <a:r>
              <a:rPr lang="en-US" altLang="zh-TW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Pynq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z2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 Storage size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Ping-Pong SRAM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512 KB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112×112×16 = 196 KB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SRAM : 96 KB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144×576 = 81 KB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size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KB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 + 8bits +3 × (16×16×4)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2CAED-1702-703E-05A6-24D08F67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660" y="218596"/>
            <a:ext cx="3960815" cy="3002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63BAAF-7ABB-5863-4A6C-BF9516C7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144" y="3621719"/>
            <a:ext cx="4202443" cy="24912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295901-45AA-817D-3743-40251A98E3F8}"/>
              </a:ext>
            </a:extLst>
          </p:cNvPr>
          <p:cNvSpPr/>
          <p:nvPr/>
        </p:nvSpPr>
        <p:spPr>
          <a:xfrm>
            <a:off x="7179630" y="5038725"/>
            <a:ext cx="4101472" cy="361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EE5F1C-092E-7F2A-D98D-4DC500E6FDED}"/>
              </a:ext>
            </a:extLst>
          </p:cNvPr>
          <p:cNvSpPr/>
          <p:nvPr/>
        </p:nvSpPr>
        <p:spPr>
          <a:xfrm>
            <a:off x="7078659" y="730306"/>
            <a:ext cx="3884616" cy="1936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5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6F179-0C5E-CDD7-DE6A-55D9F2937EBB}"/>
              </a:ext>
            </a:extLst>
          </p:cNvPr>
          <p:cNvSpPr txBox="1">
            <a:spLocks/>
          </p:cNvSpPr>
          <p:nvPr/>
        </p:nvSpPr>
        <p:spPr>
          <a:xfrm>
            <a:off x="732100" y="27368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Analysis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922011-7483-3704-B49E-9E9D4232153F}"/>
              </a:ext>
            </a:extLst>
          </p:cNvPr>
          <p:cNvSpPr txBox="1"/>
          <p:nvPr/>
        </p:nvSpPr>
        <p:spPr>
          <a:xfrm>
            <a:off x="1449958" y="1329219"/>
            <a:ext cx="8617601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 a single PE under U18 process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5400747-5344503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56244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1.2203-1.2171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0.01mW</a:t>
            </a: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76DC2A67-2A26-9D1E-81BE-901DF73E7B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608" r="54149" b="11661"/>
          <a:stretch/>
        </p:blipFill>
        <p:spPr>
          <a:xfrm>
            <a:off x="5633274" y="4487326"/>
            <a:ext cx="6146800" cy="520088"/>
          </a:xfrm>
          <a:prstGeom prst="rect">
            <a:avLst/>
          </a:prstGeom>
        </p:spPr>
      </p:pic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CD4371D6-8029-3679-0F87-6F49668D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828" r="33627" b="2362"/>
          <a:stretch/>
        </p:blipFill>
        <p:spPr>
          <a:xfrm>
            <a:off x="173300" y="4447993"/>
            <a:ext cx="5157700" cy="598755"/>
          </a:xfrm>
          <a:prstGeom prst="rect">
            <a:avLst/>
          </a:prstGeom>
        </p:spPr>
      </p:pic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D8FB2201-DB0C-B5DB-E949-BFA5FDF62D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026" r="56502" b="44181"/>
          <a:stretch/>
        </p:blipFill>
        <p:spPr>
          <a:xfrm>
            <a:off x="173300" y="5539055"/>
            <a:ext cx="5176315" cy="690986"/>
          </a:xfrm>
          <a:prstGeom prst="rect">
            <a:avLst/>
          </a:prstGeom>
        </p:spPr>
      </p:pic>
      <p:pic>
        <p:nvPicPr>
          <p:cNvPr id="11" name="圖片 10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8129DBEC-3964-507A-E9B8-E8A0C06347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649" r="66423" b="50021"/>
          <a:stretch/>
        </p:blipFill>
        <p:spPr>
          <a:xfrm>
            <a:off x="5758759" y="5539055"/>
            <a:ext cx="5895830" cy="69098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8A8AC0-0B1E-3FAD-CCCA-653826A83C7A}"/>
              </a:ext>
            </a:extLst>
          </p:cNvPr>
          <p:cNvSpPr txBox="1"/>
          <p:nvPr/>
        </p:nvSpPr>
        <p:spPr>
          <a:xfrm>
            <a:off x="6888324" y="3840819"/>
            <a:ext cx="36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With SRAM and MAC</a:t>
            </a:r>
            <a:endParaRPr lang="zh-TW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7892CB-D385-B99B-D005-1C9FDE094C23}"/>
              </a:ext>
            </a:extLst>
          </p:cNvPr>
          <p:cNvSpPr txBox="1"/>
          <p:nvPr/>
        </p:nvSpPr>
        <p:spPr>
          <a:xfrm>
            <a:off x="1186300" y="3740174"/>
            <a:ext cx="36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Only with SRAM</a:t>
            </a:r>
            <a:endParaRPr lang="zh-TW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72607D84-8679-8AB5-ECA6-1DBB7A3778C5}"/>
              </a:ext>
            </a:extLst>
          </p:cNvPr>
          <p:cNvSpPr/>
          <p:nvPr/>
        </p:nvSpPr>
        <p:spPr>
          <a:xfrm>
            <a:off x="2590800" y="3779033"/>
            <a:ext cx="1587498" cy="19923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F98275-A34A-92E3-1A99-D520FD904D7C}"/>
              </a:ext>
            </a:extLst>
          </p:cNvPr>
          <p:cNvSpPr txBox="1">
            <a:spLocks/>
          </p:cNvSpPr>
          <p:nvPr/>
        </p:nvSpPr>
        <p:spPr>
          <a:xfrm>
            <a:off x="732100" y="27368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Roofline model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1EEF3E8-7D83-D055-41D0-AB2218C7C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585879"/>
                  </p:ext>
                </p:extLst>
              </p:nvPr>
            </p:nvGraphicFramePr>
            <p:xfrm>
              <a:off x="2032000" y="1468622"/>
              <a:ext cx="9702801" cy="16571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804716">
                      <a:extLst>
                        <a:ext uri="{9D8B030D-6E8A-4147-A177-3AD203B41FA5}">
                          <a16:colId xmlns:a16="http://schemas.microsoft.com/office/drawing/2014/main" val="607731617"/>
                        </a:ext>
                      </a:extLst>
                    </a:gridCol>
                    <a:gridCol w="6898085">
                      <a:extLst>
                        <a:ext uri="{9D8B030D-6E8A-4147-A177-3AD203B41FA5}">
                          <a16:colId xmlns:a16="http://schemas.microsoft.com/office/drawing/2014/main" val="7521521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Memory BW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Memory access amount </a:t>
                          </a:r>
                          <a:r>
                            <a:rPr lang="en-US" altLang="zh-TW" sz="180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× byte × frequency</a:t>
                          </a:r>
                          <a:endParaRPr lang="en-US" altLang="zh-TW" dirty="0">
                            <a:solidFill>
                              <a:schemeClr val="tx2"/>
                            </a:solidFill>
                          </a:endParaRPr>
                        </a:p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=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altLang="zh-TW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zh-TW" sz="18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TW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×2</m:t>
                              </m:r>
                              <m:r>
                                <a:rPr lang="en-US" altLang="zh-TW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altLang="zh-TW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altLang="zh-TW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TW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a:rPr lang="zh-TW" alt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=</a:t>
                          </a:r>
                          <a:r>
                            <a:rPr lang="zh-TW" altLang="en-US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3.2 GB/s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1957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Peak performance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PE numbers </a:t>
                          </a:r>
                          <a:r>
                            <a:rPr lang="en-US" altLang="zh-TW" sz="180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× MAC × frequency</a:t>
                          </a:r>
                        </a:p>
                        <a:p>
                          <a:r>
                            <a:rPr lang="en-US" altLang="zh-TW" sz="180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16×16×1×200×</m:t>
                              </m:r>
                              <m:sSup>
                                <m:sSupPr>
                                  <m:ctrlPr>
                                    <a:rPr lang="en-US" altLang="zh-TW" sz="18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= 0.0512</a:t>
                          </a:r>
                          <a:r>
                            <a:rPr lang="en-US" altLang="zh-TW" baseline="0" dirty="0">
                              <a:solidFill>
                                <a:schemeClr val="tx2"/>
                              </a:solidFill>
                            </a:rPr>
                            <a:t> TOPs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53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Arithmetic Intensity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Peak performance / Memory BW = 0.0512 / 0.0032= 16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375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1EEF3E8-7D83-D055-41D0-AB2218C7C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585879"/>
                  </p:ext>
                </p:extLst>
              </p:nvPr>
            </p:nvGraphicFramePr>
            <p:xfrm>
              <a:off x="2032000" y="1468622"/>
              <a:ext cx="9702801" cy="16571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804716">
                      <a:extLst>
                        <a:ext uri="{9D8B030D-6E8A-4147-A177-3AD203B41FA5}">
                          <a16:colId xmlns:a16="http://schemas.microsoft.com/office/drawing/2014/main" val="607731617"/>
                        </a:ext>
                      </a:extLst>
                    </a:gridCol>
                    <a:gridCol w="6898085">
                      <a:extLst>
                        <a:ext uri="{9D8B030D-6E8A-4147-A177-3AD203B41FA5}">
                          <a16:colId xmlns:a16="http://schemas.microsoft.com/office/drawing/2014/main" val="752152106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Memory BW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688" t="-6604" r="-177" b="-17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9571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Peak performance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688" t="-106604" r="-177" b="-7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3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Arithmetic Intensity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2"/>
                              </a:solidFill>
                            </a:rPr>
                            <a:t>Peak performance / Memory BW = 0.0512 / 0.0032= 16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37536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8F1DC83-FA89-72A8-C988-2D03DDC49965}"/>
              </a:ext>
            </a:extLst>
          </p:cNvPr>
          <p:cNvCxnSpPr>
            <a:cxnSpLocks/>
          </p:cNvCxnSpPr>
          <p:nvPr/>
        </p:nvCxnSpPr>
        <p:spPr>
          <a:xfrm>
            <a:off x="2590800" y="3759200"/>
            <a:ext cx="0" cy="2032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7CD4A7E-9D01-748D-12C9-A4A321EE19F6}"/>
              </a:ext>
            </a:extLst>
          </p:cNvPr>
          <p:cNvCxnSpPr>
            <a:cxnSpLocks/>
          </p:cNvCxnSpPr>
          <p:nvPr/>
        </p:nvCxnSpPr>
        <p:spPr>
          <a:xfrm flipH="1">
            <a:off x="2590800" y="5791200"/>
            <a:ext cx="6578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6C16DF3-50BF-E414-3343-7756B31E8F42}"/>
              </a:ext>
            </a:extLst>
          </p:cNvPr>
          <p:cNvCxnSpPr>
            <a:cxnSpLocks/>
          </p:cNvCxnSpPr>
          <p:nvPr/>
        </p:nvCxnSpPr>
        <p:spPr>
          <a:xfrm flipH="1">
            <a:off x="2590799" y="4483100"/>
            <a:ext cx="1587501" cy="11234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0F8F026-FD40-B764-4E96-4BE9C3F7E920}"/>
              </a:ext>
            </a:extLst>
          </p:cNvPr>
          <p:cNvCxnSpPr>
            <a:cxnSpLocks/>
          </p:cNvCxnSpPr>
          <p:nvPr/>
        </p:nvCxnSpPr>
        <p:spPr>
          <a:xfrm flipH="1">
            <a:off x="4178300" y="4491032"/>
            <a:ext cx="38227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AFADD84-D6DC-20A3-0F44-C35EB27D5829}"/>
              </a:ext>
            </a:extLst>
          </p:cNvPr>
          <p:cNvSpPr txBox="1"/>
          <p:nvPr/>
        </p:nvSpPr>
        <p:spPr>
          <a:xfrm>
            <a:off x="17018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TOPs/s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D78765-ADB2-7377-9FAC-3DED00294B05}"/>
              </a:ext>
            </a:extLst>
          </p:cNvPr>
          <p:cNvSpPr txBox="1"/>
          <p:nvPr/>
        </p:nvSpPr>
        <p:spPr>
          <a:xfrm>
            <a:off x="9353548" y="5606534"/>
            <a:ext cx="172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TOP/byte</a:t>
            </a:r>
            <a:endParaRPr lang="zh-TW" altLang="en-US" b="1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F76EE71-841F-6003-2E1B-7B43F998B589}"/>
              </a:ext>
            </a:extLst>
          </p:cNvPr>
          <p:cNvCxnSpPr/>
          <p:nvPr/>
        </p:nvCxnSpPr>
        <p:spPr>
          <a:xfrm>
            <a:off x="2590800" y="4483100"/>
            <a:ext cx="1587500" cy="793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5A35AF8-A6E7-8DBC-3E7D-1128A031708D}"/>
              </a:ext>
            </a:extLst>
          </p:cNvPr>
          <p:cNvCxnSpPr>
            <a:cxnSpLocks/>
          </p:cNvCxnSpPr>
          <p:nvPr/>
        </p:nvCxnSpPr>
        <p:spPr>
          <a:xfrm flipH="1">
            <a:off x="4178300" y="4498965"/>
            <a:ext cx="1" cy="130016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538F9C-A2A8-CE55-4953-0A68E508ADAE}"/>
              </a:ext>
            </a:extLst>
          </p:cNvPr>
          <p:cNvSpPr txBox="1"/>
          <p:nvPr/>
        </p:nvSpPr>
        <p:spPr>
          <a:xfrm>
            <a:off x="4006848" y="588728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16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451775-B882-7751-2F99-F480632C4013}"/>
              </a:ext>
            </a:extLst>
          </p:cNvPr>
          <p:cNvSpPr txBox="1"/>
          <p:nvPr/>
        </p:nvSpPr>
        <p:spPr>
          <a:xfrm>
            <a:off x="1650998" y="42843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0.0032</a:t>
            </a:r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400F76-4F94-A408-7E39-43AF65756775}"/>
              </a:ext>
            </a:extLst>
          </p:cNvPr>
          <p:cNvSpPr/>
          <p:nvPr/>
        </p:nvSpPr>
        <p:spPr>
          <a:xfrm>
            <a:off x="4178298" y="3788950"/>
            <a:ext cx="3587750" cy="19923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11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人員, 室內, 人的臉孔, 服裝 的圖片&#10;&#10;自動產生的描述">
            <a:extLst>
              <a:ext uri="{FF2B5EF4-FFF2-40B4-BE49-F238E27FC236}">
                <a16:creationId xmlns:a16="http://schemas.microsoft.com/office/drawing/2014/main" id="{00E27984-86F3-A54B-9FA0-6548594AD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7" t="5914" r="37364" b="56654"/>
          <a:stretch/>
        </p:blipFill>
        <p:spPr>
          <a:xfrm>
            <a:off x="10416964" y="3503839"/>
            <a:ext cx="800100" cy="1285878"/>
          </a:xfrm>
          <a:prstGeom prst="rect">
            <a:avLst/>
          </a:prstGeom>
        </p:spPr>
      </p:pic>
      <p:pic>
        <p:nvPicPr>
          <p:cNvPr id="9" name="圖片 8" descr="一張含有 人員, 人的臉孔, 服裝, 下巴 的圖片&#10;&#10;自動產生的描述">
            <a:extLst>
              <a:ext uri="{FF2B5EF4-FFF2-40B4-BE49-F238E27FC236}">
                <a16:creationId xmlns:a16="http://schemas.microsoft.com/office/drawing/2014/main" id="{4B391512-2F3F-A0C9-0D60-9841B0E9BA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t="6061" r="24424" b="34629"/>
          <a:stretch/>
        </p:blipFill>
        <p:spPr>
          <a:xfrm>
            <a:off x="9017000" y="3238500"/>
            <a:ext cx="800100" cy="990600"/>
          </a:xfrm>
          <a:prstGeom prst="rect">
            <a:avLst/>
          </a:prstGeom>
        </p:spPr>
      </p:pic>
      <p:pic>
        <p:nvPicPr>
          <p:cNvPr id="11" name="圖片 10" descr="一張含有 人員, 文字, 人的臉孔, 服裝 的圖片&#10;&#10;自動產生的描述">
            <a:extLst>
              <a:ext uri="{FF2B5EF4-FFF2-40B4-BE49-F238E27FC236}">
                <a16:creationId xmlns:a16="http://schemas.microsoft.com/office/drawing/2014/main" id="{993DE5B4-B2CB-4F45-0C92-43DF979ECE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8" t="27513" r="34400" b="43386"/>
          <a:stretch/>
        </p:blipFill>
        <p:spPr>
          <a:xfrm>
            <a:off x="7121736" y="4091217"/>
            <a:ext cx="1016000" cy="13970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A84135-02F4-343D-3C3F-272F7385EFAD}"/>
              </a:ext>
            </a:extLst>
          </p:cNvPr>
          <p:cNvCxnSpPr/>
          <p:nvPr/>
        </p:nvCxnSpPr>
        <p:spPr>
          <a:xfrm>
            <a:off x="6908800" y="3543300"/>
            <a:ext cx="342900" cy="393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179931-3672-A0CE-E2AB-5724A62A740B}"/>
              </a:ext>
            </a:extLst>
          </p:cNvPr>
          <p:cNvSpPr txBox="1"/>
          <p:nvPr/>
        </p:nvSpPr>
        <p:spPr>
          <a:xfrm>
            <a:off x="6388944" y="3053834"/>
            <a:ext cx="15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黃雍翔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37678A-A7A8-105A-D62F-9AFDE5CFADCC}"/>
              </a:ext>
            </a:extLst>
          </p:cNvPr>
          <p:cNvSpPr txBox="1"/>
          <p:nvPr/>
        </p:nvSpPr>
        <p:spPr>
          <a:xfrm>
            <a:off x="8264736" y="2266434"/>
            <a:ext cx="15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陳冠穎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B84EF-4427-0C75-E653-8E50E44A00EE}"/>
              </a:ext>
            </a:extLst>
          </p:cNvPr>
          <p:cNvSpPr txBox="1"/>
          <p:nvPr/>
        </p:nvSpPr>
        <p:spPr>
          <a:xfrm>
            <a:off x="10030036" y="2939534"/>
            <a:ext cx="15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王文楷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18A0868-EDD7-EFB3-1F16-70CAD540DA96}"/>
              </a:ext>
            </a:extLst>
          </p:cNvPr>
          <p:cNvCxnSpPr/>
          <p:nvPr/>
        </p:nvCxnSpPr>
        <p:spPr>
          <a:xfrm>
            <a:off x="8777604" y="2743200"/>
            <a:ext cx="342900" cy="393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F49E0D-C5BA-88BF-6B60-197120F131E7}"/>
              </a:ext>
            </a:extLst>
          </p:cNvPr>
          <p:cNvCxnSpPr>
            <a:cxnSpLocks/>
          </p:cNvCxnSpPr>
          <p:nvPr/>
        </p:nvCxnSpPr>
        <p:spPr>
          <a:xfrm>
            <a:off x="10559628" y="3423166"/>
            <a:ext cx="136736" cy="375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標題 1">
            <a:extLst>
              <a:ext uri="{FF2B5EF4-FFF2-40B4-BE49-F238E27FC236}">
                <a16:creationId xmlns:a16="http://schemas.microsoft.com/office/drawing/2014/main" id="{2AA48F26-F90B-88EC-5418-F33556306E64}"/>
              </a:ext>
            </a:extLst>
          </p:cNvPr>
          <p:cNvSpPr txBox="1">
            <a:spLocks/>
          </p:cNvSpPr>
          <p:nvPr/>
        </p:nvSpPr>
        <p:spPr>
          <a:xfrm>
            <a:off x="950913" y="466459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Member List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sp>
        <p:nvSpPr>
          <p:cNvPr id="23" name="內容預留位置 2">
            <a:extLst>
              <a:ext uri="{FF2B5EF4-FFF2-40B4-BE49-F238E27FC236}">
                <a16:creationId xmlns:a16="http://schemas.microsoft.com/office/drawing/2014/main" id="{F210EC9E-1415-265E-653A-7CBB04D51EB1}"/>
              </a:ext>
            </a:extLst>
          </p:cNvPr>
          <p:cNvSpPr txBox="1">
            <a:spLocks/>
          </p:cNvSpPr>
          <p:nvPr/>
        </p:nvSpPr>
        <p:spPr>
          <a:xfrm>
            <a:off x="1187028" y="168275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黃雍翔：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Model design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、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Model training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alesforce Sans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陳冠穎：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DMA design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、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PE design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alesforce Sans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王文楷：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DMA design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、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PE design</a:t>
            </a:r>
          </a:p>
          <a:p>
            <a:pPr>
              <a:buSzPct val="100000"/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8796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5E722B-97E0-5B76-089B-7C688F16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49" y="1493434"/>
            <a:ext cx="5558955" cy="38785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E5D313-C807-8D31-CFCE-8153B265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83" y="1538089"/>
            <a:ext cx="5450645" cy="3781821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CFE2D67-604C-740F-2071-12C6F42E6A06}"/>
              </a:ext>
            </a:extLst>
          </p:cNvPr>
          <p:cNvSpPr txBox="1">
            <a:spLocks/>
          </p:cNvSpPr>
          <p:nvPr/>
        </p:nvSpPr>
        <p:spPr>
          <a:xfrm>
            <a:off x="732100" y="27368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25581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4E7F8-9E22-ACC4-B3B5-3620BB6E5E9C}"/>
              </a:ext>
            </a:extLst>
          </p:cNvPr>
          <p:cNvSpPr txBox="1">
            <a:spLocks/>
          </p:cNvSpPr>
          <p:nvPr/>
        </p:nvSpPr>
        <p:spPr>
          <a:xfrm>
            <a:off x="808300" y="48323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Innovation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F9F27C-2367-0AB3-0565-42CEBB3FC404}"/>
              </a:ext>
            </a:extLst>
          </p:cNvPr>
          <p:cNvSpPr txBox="1"/>
          <p:nvPr/>
        </p:nvSpPr>
        <p:spPr>
          <a:xfrm>
            <a:off x="1924050" y="1473190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</a:p>
          <a:p>
            <a:pPr>
              <a:lnSpc>
                <a:spcPct val="2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</a:p>
          <a:p>
            <a:pPr>
              <a:lnSpc>
                <a:spcPct val="2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design</a:t>
            </a:r>
          </a:p>
          <a:p>
            <a:pPr>
              <a:lnSpc>
                <a:spcPct val="250000"/>
              </a:lnSpc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Reuse</a:t>
            </a:r>
          </a:p>
          <a:p>
            <a:pPr>
              <a:buBlip>
                <a:blip r:embed="rId3"/>
              </a:buBlip>
            </a:pP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8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908D4-7ED0-61A2-2905-4790FBFA920F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Pruning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933DD5-42B4-073C-0D0A-3C23DF76F8E7}"/>
              </a:ext>
            </a:extLst>
          </p:cNvPr>
          <p:cNvSpPr txBox="1"/>
          <p:nvPr/>
        </p:nvSpPr>
        <p:spPr>
          <a:xfrm>
            <a:off x="1379537" y="5524500"/>
            <a:ext cx="8801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Picture from</a:t>
            </a:r>
            <a:r>
              <a:rPr lang="zh-TW" altLang="en-US" sz="1100" dirty="0"/>
              <a:t>：</a:t>
            </a:r>
            <a:r>
              <a:rPr lang="en-US" altLang="zh-TW" sz="1100" dirty="0"/>
              <a:t>An Entropy-based Pruning Method for CNN Compression, https://www.semanticscholar.org/paper/An-Entropy-based-Pruning-Method-for-CNN-Compression-Luo-Wu/cda2f01d90d98b71a49b00e34bdc03dc17d67da4</a:t>
            </a:r>
            <a:endParaRPr lang="zh-TW" altLang="en-US" sz="1100" dirty="0"/>
          </a:p>
        </p:txBody>
      </p:sp>
      <p:pic>
        <p:nvPicPr>
          <p:cNvPr id="5" name="圖片 4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DACCE289-DA2B-3A42-8E4F-A23AE5B9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1636288"/>
            <a:ext cx="8963025" cy="3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30406-4A33-AA1B-089D-85444B75B32D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Power Management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AF4B35-E67B-33C0-C5BF-B6C7C24BB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29200"/>
              </p:ext>
            </p:extLst>
          </p:nvPr>
        </p:nvGraphicFramePr>
        <p:xfrm>
          <a:off x="1641475" y="1615016"/>
          <a:ext cx="8127999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2859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2514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88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Power State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DLA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Normal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2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Low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2410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02AE183-2E09-D312-F6F3-83839C23AAD7}"/>
              </a:ext>
            </a:extLst>
          </p:cNvPr>
          <p:cNvSpPr txBox="1"/>
          <p:nvPr/>
        </p:nvSpPr>
        <p:spPr>
          <a:xfrm>
            <a:off x="2498725" y="2836217"/>
            <a:ext cx="62236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control by Power management Unit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by using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shifter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</a:p>
          <a:p>
            <a:pPr>
              <a:buBlip>
                <a:blip r:embed="rId2"/>
              </a:buBlip>
            </a:pP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4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99F0D13-8F02-D0E8-F828-600234888599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design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DC80D6-78E9-D7D2-6117-3ACE16009C52}"/>
              </a:ext>
            </a:extLst>
          </p:cNvPr>
          <p:cNvSpPr txBox="1"/>
          <p:nvPr/>
        </p:nvSpPr>
        <p:spPr>
          <a:xfrm>
            <a:off x="1289050" y="1397942"/>
            <a:ext cx="97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zero gating to reduce power consumption because high-zero sparsity</a:t>
            </a:r>
          </a:p>
        </p:txBody>
      </p:sp>
      <p:pic>
        <p:nvPicPr>
          <p:cNvPr id="6" name="圖片 5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EE2C3F37-A68D-0382-F577-E4764C85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550351"/>
            <a:ext cx="8750300" cy="48960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3E83BD-8FC0-0D6A-EA25-DAB3A2066198}"/>
              </a:ext>
            </a:extLst>
          </p:cNvPr>
          <p:cNvSpPr txBox="1"/>
          <p:nvPr/>
        </p:nvSpPr>
        <p:spPr>
          <a:xfrm>
            <a:off x="5816600" y="2181019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5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99F0D13-8F02-D0E8-F828-600234888599}"/>
              </a:ext>
            </a:extLst>
          </p:cNvPr>
          <p:cNvSpPr txBox="1">
            <a:spLocks/>
          </p:cNvSpPr>
          <p:nvPr/>
        </p:nvSpPr>
        <p:spPr>
          <a:xfrm>
            <a:off x="445915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design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DC80D6-78E9-D7D2-6117-3ACE16009C52}"/>
              </a:ext>
            </a:extLst>
          </p:cNvPr>
          <p:cNvSpPr txBox="1"/>
          <p:nvPr/>
        </p:nvSpPr>
        <p:spPr>
          <a:xfrm>
            <a:off x="1289050" y="1397942"/>
            <a:ext cx="97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zero gating to reduce power consumption because high-zero sparsity</a:t>
            </a:r>
          </a:p>
        </p:txBody>
      </p:sp>
      <p:pic>
        <p:nvPicPr>
          <p:cNvPr id="6" name="圖片 5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EE2C3F37-A68D-0382-F577-E4764C85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550351"/>
            <a:ext cx="8750300" cy="48960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3E83BD-8FC0-0D6A-EA25-DAB3A2066198}"/>
              </a:ext>
            </a:extLst>
          </p:cNvPr>
          <p:cNvSpPr txBox="1"/>
          <p:nvPr/>
        </p:nvSpPr>
        <p:spPr>
          <a:xfrm>
            <a:off x="5816600" y="2181019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4CFAE-99B6-2561-7870-0DEA1D2C74A4}"/>
              </a:ext>
            </a:extLst>
          </p:cNvPr>
          <p:cNvSpPr/>
          <p:nvPr/>
        </p:nvSpPr>
        <p:spPr>
          <a:xfrm>
            <a:off x="5842000" y="3066349"/>
            <a:ext cx="327923" cy="3494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679441-58AE-0949-A7ED-741B8BE22311}"/>
              </a:ext>
            </a:extLst>
          </p:cNvPr>
          <p:cNvSpPr/>
          <p:nvPr/>
        </p:nvSpPr>
        <p:spPr>
          <a:xfrm>
            <a:off x="5842000" y="3569647"/>
            <a:ext cx="327923" cy="3494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98756-584B-870C-14C8-02E6B8CD7728}"/>
              </a:ext>
            </a:extLst>
          </p:cNvPr>
          <p:cNvSpPr/>
          <p:nvPr/>
        </p:nvSpPr>
        <p:spPr>
          <a:xfrm>
            <a:off x="5842000" y="4072945"/>
            <a:ext cx="327923" cy="3494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ABA416-9A94-77FD-4F4D-75C2DFA1381F}"/>
              </a:ext>
            </a:extLst>
          </p:cNvPr>
          <p:cNvSpPr/>
          <p:nvPr/>
        </p:nvSpPr>
        <p:spPr>
          <a:xfrm>
            <a:off x="5842000" y="5635744"/>
            <a:ext cx="327923" cy="3494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409754-EDAE-08BF-656D-F41DC7941987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6E580DD-FC4D-451B-955F-904C3FBE7096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Global Average Pooling </a:t>
            </a:r>
          </a:p>
        </p:txBody>
      </p:sp>
      <p:pic>
        <p:nvPicPr>
          <p:cNvPr id="4" name="圖片 3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275BBB42-5AC0-4A0C-27C2-F909B5BE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/>
          <a:stretch/>
        </p:blipFill>
        <p:spPr>
          <a:xfrm>
            <a:off x="6521198" y="501327"/>
            <a:ext cx="4605673" cy="58553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155BC9-3748-1703-CC4B-01FDC35AF190}"/>
              </a:ext>
            </a:extLst>
          </p:cNvPr>
          <p:cNvSpPr/>
          <p:nvPr/>
        </p:nvSpPr>
        <p:spPr>
          <a:xfrm>
            <a:off x="1308683" y="1927852"/>
            <a:ext cx="3364917" cy="3340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45665B-75A0-8E6F-D712-4FD30CC33BA4}"/>
              </a:ext>
            </a:extLst>
          </p:cNvPr>
          <p:cNvSpPr/>
          <p:nvPr/>
        </p:nvSpPr>
        <p:spPr>
          <a:xfrm>
            <a:off x="1308683" y="4864100"/>
            <a:ext cx="336491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2A4B34-4C27-7148-8C9D-01DB00BA2905}"/>
              </a:ext>
            </a:extLst>
          </p:cNvPr>
          <p:cNvSpPr/>
          <p:nvPr/>
        </p:nvSpPr>
        <p:spPr>
          <a:xfrm>
            <a:off x="1308683" y="1925304"/>
            <a:ext cx="3364917" cy="406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75131-96A0-E7F8-2ECA-B019FCE19D9E}"/>
              </a:ext>
            </a:extLst>
          </p:cNvPr>
          <p:cNvSpPr/>
          <p:nvPr/>
        </p:nvSpPr>
        <p:spPr>
          <a:xfrm>
            <a:off x="1308683" y="2331704"/>
            <a:ext cx="3364917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E9B41C-FE64-DBA1-8860-D97EB79FC999}"/>
              </a:ext>
            </a:extLst>
          </p:cNvPr>
          <p:cNvSpPr/>
          <p:nvPr/>
        </p:nvSpPr>
        <p:spPr>
          <a:xfrm>
            <a:off x="1308682" y="1932411"/>
            <a:ext cx="3364917" cy="406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855D5B-A2D5-0F7E-831C-52BFBED14B3D}"/>
              </a:ext>
            </a:extLst>
          </p:cNvPr>
          <p:cNvCxnSpPr/>
          <p:nvPr/>
        </p:nvCxnSpPr>
        <p:spPr>
          <a:xfrm flipV="1">
            <a:off x="4673600" y="1587500"/>
            <a:ext cx="2844802" cy="508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9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409754-EDAE-08BF-656D-F41DC7941987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6E580DD-FC4D-451B-955F-904C3FBE7096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Global Average Pooling </a:t>
            </a:r>
          </a:p>
        </p:txBody>
      </p:sp>
      <p:pic>
        <p:nvPicPr>
          <p:cNvPr id="4" name="圖片 3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275BBB42-5AC0-4A0C-27C2-F909B5BE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/>
          <a:stretch/>
        </p:blipFill>
        <p:spPr>
          <a:xfrm>
            <a:off x="6521198" y="501327"/>
            <a:ext cx="4605673" cy="58553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155BC9-3748-1703-CC4B-01FDC35AF190}"/>
              </a:ext>
            </a:extLst>
          </p:cNvPr>
          <p:cNvSpPr/>
          <p:nvPr/>
        </p:nvSpPr>
        <p:spPr>
          <a:xfrm>
            <a:off x="1308683" y="2331704"/>
            <a:ext cx="3364917" cy="293624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45665B-75A0-8E6F-D712-4FD30CC33BA4}"/>
              </a:ext>
            </a:extLst>
          </p:cNvPr>
          <p:cNvSpPr/>
          <p:nvPr/>
        </p:nvSpPr>
        <p:spPr>
          <a:xfrm>
            <a:off x="1308683" y="4864100"/>
            <a:ext cx="336491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75131-96A0-E7F8-2ECA-B019FCE19D9E}"/>
              </a:ext>
            </a:extLst>
          </p:cNvPr>
          <p:cNvSpPr/>
          <p:nvPr/>
        </p:nvSpPr>
        <p:spPr>
          <a:xfrm>
            <a:off x="1308683" y="2331704"/>
            <a:ext cx="3364917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E9B41C-FE64-DBA1-8860-D97EB79FC999}"/>
              </a:ext>
            </a:extLst>
          </p:cNvPr>
          <p:cNvSpPr/>
          <p:nvPr/>
        </p:nvSpPr>
        <p:spPr>
          <a:xfrm>
            <a:off x="7671383" y="1318718"/>
            <a:ext cx="2844802" cy="406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855D5B-A2D5-0F7E-831C-52BFBED14B3D}"/>
              </a:ext>
            </a:extLst>
          </p:cNvPr>
          <p:cNvCxnSpPr>
            <a:cxnSpLocks/>
          </p:cNvCxnSpPr>
          <p:nvPr/>
        </p:nvCxnSpPr>
        <p:spPr>
          <a:xfrm flipV="1">
            <a:off x="4673599" y="1587500"/>
            <a:ext cx="2844803" cy="930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7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409754-EDAE-08BF-656D-F41DC7941987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6E580DD-FC4D-451B-955F-904C3FBE7096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Global Average Pooling </a:t>
            </a:r>
          </a:p>
        </p:txBody>
      </p:sp>
      <p:pic>
        <p:nvPicPr>
          <p:cNvPr id="4" name="圖片 3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275BBB42-5AC0-4A0C-27C2-F909B5BE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/>
          <a:stretch/>
        </p:blipFill>
        <p:spPr>
          <a:xfrm>
            <a:off x="6521198" y="501327"/>
            <a:ext cx="4605673" cy="58553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155BC9-3748-1703-CC4B-01FDC35AF190}"/>
              </a:ext>
            </a:extLst>
          </p:cNvPr>
          <p:cNvSpPr/>
          <p:nvPr/>
        </p:nvSpPr>
        <p:spPr>
          <a:xfrm>
            <a:off x="1308683" y="2331704"/>
            <a:ext cx="3364917" cy="293624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45665B-75A0-8E6F-D712-4FD30CC33BA4}"/>
              </a:ext>
            </a:extLst>
          </p:cNvPr>
          <p:cNvSpPr/>
          <p:nvPr/>
        </p:nvSpPr>
        <p:spPr>
          <a:xfrm>
            <a:off x="1308683" y="4864100"/>
            <a:ext cx="336491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75131-96A0-E7F8-2ECA-B019FCE19D9E}"/>
              </a:ext>
            </a:extLst>
          </p:cNvPr>
          <p:cNvSpPr/>
          <p:nvPr/>
        </p:nvSpPr>
        <p:spPr>
          <a:xfrm>
            <a:off x="1308683" y="2331704"/>
            <a:ext cx="3364917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E9B41C-FE64-DBA1-8860-D97EB79FC999}"/>
              </a:ext>
            </a:extLst>
          </p:cNvPr>
          <p:cNvSpPr/>
          <p:nvPr/>
        </p:nvSpPr>
        <p:spPr>
          <a:xfrm>
            <a:off x="7582483" y="2128504"/>
            <a:ext cx="2844802" cy="406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855D5B-A2D5-0F7E-831C-52BFBED14B3D}"/>
              </a:ext>
            </a:extLst>
          </p:cNvPr>
          <p:cNvCxnSpPr>
            <a:cxnSpLocks/>
          </p:cNvCxnSpPr>
          <p:nvPr/>
        </p:nvCxnSpPr>
        <p:spPr>
          <a:xfrm flipV="1">
            <a:off x="4673599" y="1587500"/>
            <a:ext cx="2654301" cy="930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1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409754-EDAE-08BF-656D-F41DC7941987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6E580DD-FC4D-451B-955F-904C3FBE7096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Global Average Pooling </a:t>
            </a:r>
          </a:p>
        </p:txBody>
      </p:sp>
      <p:pic>
        <p:nvPicPr>
          <p:cNvPr id="4" name="圖片 3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275BBB42-5AC0-4A0C-27C2-F909B5BE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/>
          <a:stretch/>
        </p:blipFill>
        <p:spPr>
          <a:xfrm>
            <a:off x="6521198" y="501327"/>
            <a:ext cx="4605673" cy="58553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155BC9-3748-1703-CC4B-01FDC35AF190}"/>
              </a:ext>
            </a:extLst>
          </p:cNvPr>
          <p:cNvSpPr/>
          <p:nvPr/>
        </p:nvSpPr>
        <p:spPr>
          <a:xfrm>
            <a:off x="1308683" y="2781300"/>
            <a:ext cx="3364917" cy="248665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45665B-75A0-8E6F-D712-4FD30CC33BA4}"/>
              </a:ext>
            </a:extLst>
          </p:cNvPr>
          <p:cNvSpPr/>
          <p:nvPr/>
        </p:nvSpPr>
        <p:spPr>
          <a:xfrm>
            <a:off x="1308683" y="4864100"/>
            <a:ext cx="336491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75131-96A0-E7F8-2ECA-B019FCE19D9E}"/>
              </a:ext>
            </a:extLst>
          </p:cNvPr>
          <p:cNvSpPr/>
          <p:nvPr/>
        </p:nvSpPr>
        <p:spPr>
          <a:xfrm>
            <a:off x="7518401" y="1254068"/>
            <a:ext cx="2654302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E9B41C-FE64-DBA1-8860-D97EB79FC999}"/>
              </a:ext>
            </a:extLst>
          </p:cNvPr>
          <p:cNvSpPr/>
          <p:nvPr/>
        </p:nvSpPr>
        <p:spPr>
          <a:xfrm>
            <a:off x="7582483" y="2128504"/>
            <a:ext cx="2844802" cy="406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855D5B-A2D5-0F7E-831C-52BFBED14B3D}"/>
              </a:ext>
            </a:extLst>
          </p:cNvPr>
          <p:cNvCxnSpPr>
            <a:cxnSpLocks/>
          </p:cNvCxnSpPr>
          <p:nvPr/>
        </p:nvCxnSpPr>
        <p:spPr>
          <a:xfrm flipV="1">
            <a:off x="4673599" y="1587500"/>
            <a:ext cx="2654301" cy="930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148AC61-1515-C152-341D-F5067D8B5E3C}"/>
              </a:ext>
            </a:extLst>
          </p:cNvPr>
          <p:cNvSpPr txBox="1">
            <a:spLocks/>
          </p:cNvSpPr>
          <p:nvPr/>
        </p:nvSpPr>
        <p:spPr>
          <a:xfrm>
            <a:off x="950913" y="466459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Member List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FF1A97D-6BB3-69F4-A1A1-4786DFF8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 b="17925"/>
          <a:stretch/>
        </p:blipFill>
        <p:spPr>
          <a:xfrm>
            <a:off x="1113963" y="4499729"/>
            <a:ext cx="1108594" cy="1309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48BE96-926F-4968-F526-2C09013461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3" t="9991" r="11827" b="7677"/>
          <a:stretch/>
        </p:blipFill>
        <p:spPr>
          <a:xfrm>
            <a:off x="275991" y="4228073"/>
            <a:ext cx="964972" cy="1415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32DDB-43F9-3002-5E1D-D7360133B902}"/>
              </a:ext>
            </a:extLst>
          </p:cNvPr>
          <p:cNvSpPr txBox="1"/>
          <p:nvPr/>
        </p:nvSpPr>
        <p:spPr>
          <a:xfrm>
            <a:off x="327322" y="3401542"/>
            <a:ext cx="15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蔡明翰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ACCA71-053C-A4A8-4DE8-C2781B543509}"/>
              </a:ext>
            </a:extLst>
          </p:cNvPr>
          <p:cNvSpPr txBox="1"/>
          <p:nvPr/>
        </p:nvSpPr>
        <p:spPr>
          <a:xfrm>
            <a:off x="2118022" y="3648682"/>
            <a:ext cx="15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胡家豪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DEFD93A-0EEF-970F-D114-801FAAA69D66}"/>
              </a:ext>
            </a:extLst>
          </p:cNvPr>
          <p:cNvCxnSpPr>
            <a:cxnSpLocks/>
          </p:cNvCxnSpPr>
          <p:nvPr/>
        </p:nvCxnSpPr>
        <p:spPr>
          <a:xfrm flipH="1">
            <a:off x="2222557" y="4044877"/>
            <a:ext cx="254000" cy="366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115E465-B42C-FE1A-F6B9-54E37C98AA3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8477" y="3802623"/>
            <a:ext cx="0" cy="425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預留位置 2">
            <a:extLst>
              <a:ext uri="{FF2B5EF4-FFF2-40B4-BE49-F238E27FC236}">
                <a16:creationId xmlns:a16="http://schemas.microsoft.com/office/drawing/2014/main" id="{F65186E6-6B84-EFA8-6364-923FAEDE953B}"/>
              </a:ext>
            </a:extLst>
          </p:cNvPr>
          <p:cNvSpPr txBox="1">
            <a:spLocks/>
          </p:cNvSpPr>
          <p:nvPr/>
        </p:nvSpPr>
        <p:spPr>
          <a:xfrm>
            <a:off x="3813636" y="1528511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蔡明翰：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DMA design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、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PE design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alesforce Sans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胡家豪：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Model design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、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Power unit design</a:t>
            </a:r>
          </a:p>
          <a:p>
            <a:pPr>
              <a:buSzPct val="100000"/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0934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409754-EDAE-08BF-656D-F41DC7941987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6E580DD-FC4D-451B-955F-904C3FBE7096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Global Average Pooling </a:t>
            </a:r>
          </a:p>
        </p:txBody>
      </p:sp>
      <p:pic>
        <p:nvPicPr>
          <p:cNvPr id="4" name="圖片 3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275BBB42-5AC0-4A0C-27C2-F909B5BE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/>
          <a:stretch/>
        </p:blipFill>
        <p:spPr>
          <a:xfrm>
            <a:off x="6521198" y="501327"/>
            <a:ext cx="4605673" cy="58553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155BC9-3748-1703-CC4B-01FDC35AF190}"/>
              </a:ext>
            </a:extLst>
          </p:cNvPr>
          <p:cNvSpPr/>
          <p:nvPr/>
        </p:nvSpPr>
        <p:spPr>
          <a:xfrm>
            <a:off x="1308683" y="4861552"/>
            <a:ext cx="3364917" cy="406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45665B-75A0-8E6F-D712-4FD30CC33BA4}"/>
              </a:ext>
            </a:extLst>
          </p:cNvPr>
          <p:cNvSpPr/>
          <p:nvPr/>
        </p:nvSpPr>
        <p:spPr>
          <a:xfrm>
            <a:off x="1308683" y="4864100"/>
            <a:ext cx="336491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75131-96A0-E7F8-2ECA-B019FCE19D9E}"/>
              </a:ext>
            </a:extLst>
          </p:cNvPr>
          <p:cNvSpPr/>
          <p:nvPr/>
        </p:nvSpPr>
        <p:spPr>
          <a:xfrm>
            <a:off x="7613651" y="4175068"/>
            <a:ext cx="2654302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E9B41C-FE64-DBA1-8860-D97EB79FC999}"/>
              </a:ext>
            </a:extLst>
          </p:cNvPr>
          <p:cNvSpPr/>
          <p:nvPr/>
        </p:nvSpPr>
        <p:spPr>
          <a:xfrm>
            <a:off x="7518401" y="4960604"/>
            <a:ext cx="2844802" cy="406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855D5B-A2D5-0F7E-831C-52BFBED14B3D}"/>
              </a:ext>
            </a:extLst>
          </p:cNvPr>
          <p:cNvCxnSpPr>
            <a:cxnSpLocks/>
          </p:cNvCxnSpPr>
          <p:nvPr/>
        </p:nvCxnSpPr>
        <p:spPr>
          <a:xfrm flipV="1">
            <a:off x="4673600" y="1587500"/>
            <a:ext cx="2654300" cy="327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35577BD-565F-1C5B-D861-0AEAF205413E}"/>
              </a:ext>
            </a:extLst>
          </p:cNvPr>
          <p:cNvSpPr/>
          <p:nvPr/>
        </p:nvSpPr>
        <p:spPr>
          <a:xfrm>
            <a:off x="7721672" y="3076022"/>
            <a:ext cx="2546281" cy="2944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6BAF2-5B10-EA01-2A54-DD1F2427DF21}"/>
              </a:ext>
            </a:extLst>
          </p:cNvPr>
          <p:cNvSpPr/>
          <p:nvPr/>
        </p:nvSpPr>
        <p:spPr>
          <a:xfrm>
            <a:off x="7721672" y="2205109"/>
            <a:ext cx="2546281" cy="2944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11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409754-EDAE-08BF-656D-F41DC7941987}"/>
              </a:ext>
            </a:extLst>
          </p:cNvPr>
          <p:cNvSpPr txBox="1"/>
          <p:nvPr/>
        </p:nvSpPr>
        <p:spPr>
          <a:xfrm>
            <a:off x="1308683" y="226503"/>
            <a:ext cx="4787317" cy="124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6E580DD-FC4D-451B-955F-904C3FBE7096}"/>
              </a:ext>
            </a:extLst>
          </p:cNvPr>
          <p:cNvSpPr txBox="1">
            <a:spLocks/>
          </p:cNvSpPr>
          <p:nvPr/>
        </p:nvSpPr>
        <p:spPr>
          <a:xfrm>
            <a:off x="371992" y="365791"/>
            <a:ext cx="11448016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Global Average Pooling </a:t>
            </a:r>
          </a:p>
        </p:txBody>
      </p:sp>
      <p:pic>
        <p:nvPicPr>
          <p:cNvPr id="4" name="圖片 3" descr="一張含有 文字, 螢幕擷取畫面, 正方形, 圖表 的圖片&#10;&#10;自動產生的描述">
            <a:extLst>
              <a:ext uri="{FF2B5EF4-FFF2-40B4-BE49-F238E27FC236}">
                <a16:creationId xmlns:a16="http://schemas.microsoft.com/office/drawing/2014/main" id="{275BBB42-5AC0-4A0C-27C2-F909B5BE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5"/>
          <a:stretch/>
        </p:blipFill>
        <p:spPr>
          <a:xfrm>
            <a:off x="6521198" y="501327"/>
            <a:ext cx="4605673" cy="58553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45665B-75A0-8E6F-D712-4FD30CC33BA4}"/>
              </a:ext>
            </a:extLst>
          </p:cNvPr>
          <p:cNvSpPr/>
          <p:nvPr/>
        </p:nvSpPr>
        <p:spPr>
          <a:xfrm>
            <a:off x="7705688" y="1337576"/>
            <a:ext cx="2546281" cy="294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75131-96A0-E7F8-2ECA-B019FCE19D9E}"/>
              </a:ext>
            </a:extLst>
          </p:cNvPr>
          <p:cNvSpPr/>
          <p:nvPr/>
        </p:nvSpPr>
        <p:spPr>
          <a:xfrm>
            <a:off x="7705688" y="4194279"/>
            <a:ext cx="2546281" cy="252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E9B41C-FE64-DBA1-8860-D97EB79FC999}"/>
              </a:ext>
            </a:extLst>
          </p:cNvPr>
          <p:cNvSpPr/>
          <p:nvPr/>
        </p:nvSpPr>
        <p:spPr>
          <a:xfrm>
            <a:off x="7705688" y="4991099"/>
            <a:ext cx="2546281" cy="3436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DB1D31-9E4E-2B39-19EE-258ECD097685}"/>
              </a:ext>
            </a:extLst>
          </p:cNvPr>
          <p:cNvSpPr/>
          <p:nvPr/>
        </p:nvSpPr>
        <p:spPr>
          <a:xfrm>
            <a:off x="7705688" y="2212872"/>
            <a:ext cx="2546281" cy="2944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961059-61BB-AEED-2BB2-10B341DAA65B}"/>
              </a:ext>
            </a:extLst>
          </p:cNvPr>
          <p:cNvSpPr/>
          <p:nvPr/>
        </p:nvSpPr>
        <p:spPr>
          <a:xfrm>
            <a:off x="7705688" y="3056683"/>
            <a:ext cx="2546281" cy="2944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6F7403-73C6-05E4-A1D3-669080E5E0FE}"/>
              </a:ext>
            </a:extLst>
          </p:cNvPr>
          <p:cNvSpPr txBox="1"/>
          <p:nvPr/>
        </p:nvSpPr>
        <p:spPr>
          <a:xfrm>
            <a:off x="607135" y="1568167"/>
            <a:ext cx="622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global average pooling with systolic array reuse </a:t>
            </a:r>
          </a:p>
        </p:txBody>
      </p:sp>
    </p:spTree>
    <p:extLst>
      <p:ext uri="{BB962C8B-B14F-4D97-AF65-F5344CB8AC3E}">
        <p14:creationId xmlns:p14="http://schemas.microsoft.com/office/powerpoint/2010/main" val="115491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內容預留位置 14" descr="顯示 5 個升冪步驟的階梯狀流程圖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550940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671B0E02-2D41-ED64-1DF8-EC16C5C2174D}"/>
              </a:ext>
            </a:extLst>
          </p:cNvPr>
          <p:cNvSpPr txBox="1">
            <a:spLocks/>
          </p:cNvSpPr>
          <p:nvPr/>
        </p:nvSpPr>
        <p:spPr>
          <a:xfrm>
            <a:off x="808300" y="483237"/>
            <a:ext cx="8906151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>
              <a:buSzPct val="100000"/>
            </a:pPr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Roadmap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132A51-F5C1-D881-96D0-90FC25DE568A}"/>
              </a:ext>
            </a:extLst>
          </p:cNvPr>
          <p:cNvSpPr txBox="1"/>
          <p:nvPr/>
        </p:nvSpPr>
        <p:spPr>
          <a:xfrm>
            <a:off x="1778000" y="3244334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 evaluation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6AE3CF-6422-4111-3301-0B783EECA340}"/>
              </a:ext>
            </a:extLst>
          </p:cNvPr>
          <p:cNvSpPr txBox="1"/>
          <p:nvPr/>
        </p:nvSpPr>
        <p:spPr>
          <a:xfrm>
            <a:off x="3644900" y="2692891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 Training &amp;</a:t>
            </a:r>
          </a:p>
          <a:p>
            <a:r>
              <a:rPr lang="en-US" altLang="zh-TW" dirty="0"/>
              <a:t>Finish testbench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2A6A1F-64A3-CB56-E21C-44B96E9A2CC2}"/>
              </a:ext>
            </a:extLst>
          </p:cNvPr>
          <p:cNvSpPr txBox="1"/>
          <p:nvPr/>
        </p:nvSpPr>
        <p:spPr>
          <a:xfrm>
            <a:off x="5880100" y="2046560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Hardware </a:t>
            </a:r>
          </a:p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7D319C-22FE-FF99-0216-56BB254A16AC}"/>
              </a:ext>
            </a:extLst>
          </p:cNvPr>
          <p:cNvSpPr txBox="1"/>
          <p:nvPr/>
        </p:nvSpPr>
        <p:spPr>
          <a:xfrm>
            <a:off x="7874000" y="150021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Functional </a:t>
            </a:r>
          </a:p>
          <a:p>
            <a:r>
              <a:rPr lang="en-US" altLang="zh-TW" dirty="0"/>
              <a:t>verification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0207A0E-D261-459D-DD67-BE4A4626D553}"/>
              </a:ext>
            </a:extLst>
          </p:cNvPr>
          <p:cNvSpPr txBox="1"/>
          <p:nvPr/>
        </p:nvSpPr>
        <p:spPr>
          <a:xfrm>
            <a:off x="9714451" y="1199451"/>
            <a:ext cx="273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Hardware synthesize &amp;</a:t>
            </a:r>
          </a:p>
          <a:p>
            <a:r>
              <a:rPr lang="en-US" altLang="zh-TW" dirty="0"/>
              <a:t>APR </a:t>
            </a:r>
          </a:p>
        </p:txBody>
      </p:sp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3313" y="-1054100"/>
            <a:ext cx="6400801" cy="2486025"/>
          </a:xfrm>
        </p:spPr>
        <p:txBody>
          <a:bodyPr rtlCol="0"/>
          <a:lstStyle/>
          <a:p>
            <a:pPr rtl="0"/>
            <a:r>
              <a:rPr lang="en-US" altLang="zh-TW" dirty="0">
                <a:latin typeface="Salesforce Sans"/>
                <a:sym typeface="Salesforce Sans"/>
              </a:rPr>
              <a:t>Reference</a:t>
            </a:r>
            <a:endParaRPr lang="zh-TW" altLang="en-US" dirty="0">
              <a:latin typeface="Salesforce Sans"/>
              <a:sym typeface="Salesforce San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42824D-DA8A-0A1B-CE72-B8D3CA69956E}"/>
              </a:ext>
            </a:extLst>
          </p:cNvPr>
          <p:cNvSpPr txBox="1"/>
          <p:nvPr/>
        </p:nvSpPr>
        <p:spPr>
          <a:xfrm>
            <a:off x="1879600" y="1652885"/>
            <a:ext cx="81661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Howard, Andrew, et al. "Searching for mobilenetv3." </a:t>
            </a:r>
            <a:r>
              <a:rPr lang="en-US" altLang="zh-TW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2019.</a:t>
            </a:r>
          </a:p>
          <a:p>
            <a:endParaRPr lang="en-US" altLang="zh-TW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Han, Song,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Huizi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Mao, and William J. Dally. "Deep compression: Compressing deep neural networks with pruning, trained quantization and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huffman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coding." </a:t>
            </a:r>
            <a:r>
              <a:rPr lang="en-US" altLang="zh-TW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altLang="zh-TW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arXiv:1510.00149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(2015).</a:t>
            </a:r>
          </a:p>
          <a:p>
            <a:endParaRPr lang="en-US" altLang="zh-TW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Jie, Li Shen, and Gang Sun. "Squeeze-and-excitation networks." </a:t>
            </a:r>
            <a:r>
              <a:rPr lang="en-US" altLang="zh-TW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2018.</a:t>
            </a:r>
          </a:p>
          <a:p>
            <a:endParaRPr lang="en-US" altLang="zh-TW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Chong, Yi Sheng, et al. "An energy-efficient convolution unit for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depthwise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separable convolutional neural networks." </a:t>
            </a:r>
            <a:r>
              <a:rPr lang="en-US" altLang="zh-TW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Symposium on Circuits and Systems (ISCAS)</a:t>
            </a:r>
            <a:r>
              <a:rPr lang="en-US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IEEE, 2021.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65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olidFill>
                  <a:schemeClr val="tx2"/>
                </a:solidFill>
                <a:latin typeface="Salesforce Sans"/>
                <a:sym typeface="Salesforce Sans"/>
              </a:rPr>
              <a:t>Q &amp; A</a:t>
            </a:r>
            <a:endParaRPr lang="zh-TW" altLang="en-US" dirty="0">
              <a:solidFill>
                <a:schemeClr val="tx2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0913" y="466459"/>
            <a:ext cx="7450137" cy="752741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Outline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151902" y="1558220"/>
            <a:ext cx="9372600" cy="4114800"/>
          </a:xfrm>
        </p:spPr>
        <p:txBody>
          <a:bodyPr rtlCol="0">
            <a:normAutofit/>
          </a:bodyPr>
          <a:lstStyle/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Purpose</a:t>
            </a:r>
          </a:p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Basis</a:t>
            </a:r>
          </a:p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System overview</a:t>
            </a:r>
          </a:p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DLA architecture &amp; Memory hierarchy</a:t>
            </a:r>
          </a:p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Dataflow &amp; Network on chip</a:t>
            </a:r>
          </a:p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Analysis</a:t>
            </a:r>
          </a:p>
          <a:p>
            <a:pPr rtl="0">
              <a:buSzPct val="100000"/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Innovation</a:t>
            </a:r>
          </a:p>
          <a:p>
            <a:pPr rtl="0">
              <a:buSzPct val="100000"/>
              <a:buBlip>
                <a:blip r:embed="rId3"/>
              </a:buBlip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B6027-F1C7-4B6B-28E7-54027496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982" y="842829"/>
            <a:ext cx="4467363" cy="4243316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neural networks advance, a large number of parameters can burden memory resources.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Heavy computational demands on mobile devices can lead to significant power consumption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7CDB454-113D-964F-8169-E667790CCE60}"/>
              </a:ext>
            </a:extLst>
          </p:cNvPr>
          <p:cNvSpPr txBox="1">
            <a:spLocks/>
          </p:cNvSpPr>
          <p:nvPr/>
        </p:nvSpPr>
        <p:spPr>
          <a:xfrm>
            <a:off x="950913" y="466459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Purpose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892C6F-764E-AA81-A7C9-78D299C2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62" y="1498600"/>
            <a:ext cx="5954404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1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92B3F03-16C6-0BA0-DFED-357441CBBC87}"/>
              </a:ext>
            </a:extLst>
          </p:cNvPr>
          <p:cNvSpPr txBox="1">
            <a:spLocks/>
          </p:cNvSpPr>
          <p:nvPr/>
        </p:nvSpPr>
        <p:spPr>
          <a:xfrm>
            <a:off x="950913" y="466459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Basis- </a:t>
            </a:r>
            <a:r>
              <a:rPr lang="en-US" altLang="zh-TW" sz="54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MobileNet</a:t>
            </a:r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alesforce Sans"/>
              </a:rPr>
              <a:t> V3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94E4756-FB1E-36BC-234A-7003245E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037" y="1526795"/>
            <a:ext cx="6800016" cy="3586295"/>
          </a:xfr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normal convolution to Depthwise convolution and pointwise convolution to reduce parameters</a:t>
            </a:r>
          </a:p>
          <a:p>
            <a:pPr marL="45720" indent="0">
              <a:buNone/>
            </a:pP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Blip>
                <a:blip r:embed="rId3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Squeeze-and-Excitation (SE) block to increase accuracy</a:t>
            </a:r>
          </a:p>
          <a:p>
            <a:pPr marL="45720" indent="0">
              <a:buNone/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Blip>
                <a:blip r:embed="rId3"/>
              </a:buBlip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h-Swish activation function to capture more non-linear relationship </a:t>
            </a:r>
            <a:endParaRPr lang="zh-TW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A6D080-C096-4AAD-A0A2-47E930C8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222" y="1810314"/>
            <a:ext cx="4356303" cy="33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92B3F03-16C6-0BA0-DFED-357441CBBC87}"/>
              </a:ext>
            </a:extLst>
          </p:cNvPr>
          <p:cNvSpPr txBox="1">
            <a:spLocks/>
          </p:cNvSpPr>
          <p:nvPr/>
        </p:nvSpPr>
        <p:spPr>
          <a:xfrm>
            <a:off x="950913" y="466459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Normal convolution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pic>
        <p:nvPicPr>
          <p:cNvPr id="11" name="圖片 10" descr="一張含有 鮮豔, 螢幕擷取畫面, 圖表, 正方形 的圖片&#10;&#10;自動產生的描述">
            <a:extLst>
              <a:ext uri="{FF2B5EF4-FFF2-40B4-BE49-F238E27FC236}">
                <a16:creationId xmlns:a16="http://schemas.microsoft.com/office/drawing/2014/main" id="{35B321F5-846C-CAFC-D31F-96FFFBE3E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21" y="1183412"/>
            <a:ext cx="6768748" cy="53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92B3F03-16C6-0BA0-DFED-357441CBBC87}"/>
              </a:ext>
            </a:extLst>
          </p:cNvPr>
          <p:cNvSpPr txBox="1">
            <a:spLocks/>
          </p:cNvSpPr>
          <p:nvPr/>
        </p:nvSpPr>
        <p:spPr>
          <a:xfrm>
            <a:off x="997153" y="1087244"/>
            <a:ext cx="10969843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Depthwise convolution &amp; Pointwise convolution</a:t>
            </a:r>
            <a:endParaRPr lang="zh-TW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  <a:p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pic>
        <p:nvPicPr>
          <p:cNvPr id="13" name="圖片 12" descr="一張含有 鮮豔, 螢幕擷取畫面, 圖形, 正方形 的圖片&#10;&#10;自動產生的描述">
            <a:extLst>
              <a:ext uri="{FF2B5EF4-FFF2-40B4-BE49-F238E27FC236}">
                <a16:creationId xmlns:a16="http://schemas.microsoft.com/office/drawing/2014/main" id="{C6C31F40-FB9C-597F-CE6F-37F0F3E78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2" y="1316563"/>
            <a:ext cx="4420741" cy="4012672"/>
          </a:xfrm>
          <a:prstGeom prst="rect">
            <a:avLst/>
          </a:prstGeom>
        </p:spPr>
      </p:pic>
      <p:pic>
        <p:nvPicPr>
          <p:cNvPr id="14" name="圖片 13" descr="一張含有 螢幕擷取畫面, 鮮豔, 圖表, 像素 的圖片&#10;&#10;自動產生的描述">
            <a:extLst>
              <a:ext uri="{FF2B5EF4-FFF2-40B4-BE49-F238E27FC236}">
                <a16:creationId xmlns:a16="http://schemas.microsoft.com/office/drawing/2014/main" id="{4019FFFB-289F-450F-C9C7-3F694AF586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70" y="1568145"/>
            <a:ext cx="5300477" cy="350950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6F0604-2F2F-C6F1-8CE5-BE1E86E260B7}"/>
              </a:ext>
            </a:extLst>
          </p:cNvPr>
          <p:cNvSpPr txBox="1"/>
          <p:nvPr/>
        </p:nvSpPr>
        <p:spPr>
          <a:xfrm>
            <a:off x="1547104" y="507765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Depthwise convolution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91DFAE-AC73-F742-4E8C-6651547A4C1B}"/>
              </a:ext>
            </a:extLst>
          </p:cNvPr>
          <p:cNvSpPr txBox="1"/>
          <p:nvPr/>
        </p:nvSpPr>
        <p:spPr>
          <a:xfrm>
            <a:off x="7375322" y="507765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Pointwise convolution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ABD6E5B-F268-71AD-EBE3-C7F7798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2" y="1491807"/>
            <a:ext cx="8396653" cy="185816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456FA07D-11C9-5099-9A2D-D5B63F480A9D}"/>
              </a:ext>
            </a:extLst>
          </p:cNvPr>
          <p:cNvSpPr txBox="1">
            <a:spLocks/>
          </p:cNvSpPr>
          <p:nvPr/>
        </p:nvSpPr>
        <p:spPr>
          <a:xfrm>
            <a:off x="808300" y="483237"/>
            <a:ext cx="7450137" cy="752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block</a:t>
            </a:r>
            <a:endParaRPr lang="zh-TW" alt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1207FFE-8880-676F-F953-12087849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664" y="1287160"/>
            <a:ext cx="2263832" cy="201622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1775985-D507-322A-69FD-B1639028A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307" y="3965087"/>
            <a:ext cx="5354284" cy="1480137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0090A9DE-36BC-5810-8659-96967BB3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99" y="4075425"/>
            <a:ext cx="8325126" cy="3586295"/>
          </a:xfrm>
        </p:spPr>
        <p:txBody>
          <a:bodyPr>
            <a:noAutofit/>
          </a:bodyPr>
          <a:lstStyle/>
          <a:p>
            <a:pPr>
              <a:buBlip>
                <a:blip r:embed="rId6"/>
              </a:buBlip>
            </a:pP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choice of Nonlinearities</a:t>
            </a:r>
            <a:endParaRPr lang="zh-TW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73A5B5-ACC6-9833-0EFE-1B8731685126}"/>
              </a:ext>
            </a:extLst>
          </p:cNvPr>
          <p:cNvSpPr txBox="1"/>
          <p:nvPr/>
        </p:nvSpPr>
        <p:spPr>
          <a:xfrm>
            <a:off x="3095538" y="3556932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SE block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730404-6D30-0F38-7C35-4AECE454DCCA}"/>
              </a:ext>
            </a:extLst>
          </p:cNvPr>
          <p:cNvSpPr txBox="1"/>
          <p:nvPr/>
        </p:nvSpPr>
        <p:spPr>
          <a:xfrm>
            <a:off x="10071576" y="3429000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SE module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7664F8-155A-28D2-CD36-7663A4F2DF4D}"/>
              </a:ext>
            </a:extLst>
          </p:cNvPr>
          <p:cNvSpPr txBox="1"/>
          <p:nvPr/>
        </p:nvSpPr>
        <p:spPr>
          <a:xfrm>
            <a:off x="7546106" y="5499240"/>
            <a:ext cx="30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Activation comparison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47076"/>
      </p:ext>
    </p:extLst>
  </p:cSld>
  <p:clrMapOvr>
    <a:masterClrMapping/>
  </p:clrMapOvr>
</p:sld>
</file>

<file path=ppt/theme/theme1.xml><?xml version="1.0" encoding="utf-8"?>
<a:theme xmlns:a="http://schemas.openxmlformats.org/drawingml/2006/main" name="兒童遊樂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39_TF03461883.potx" id="{3695179C-43BF-4D9E-8864-ABA95A1F4787}" vid="{287F8A78-20E1-4B79-BD19-FA60BDB2072A}"/>
    </a:ext>
  </a:extLst>
</a:theme>
</file>

<file path=ppt/theme/theme2.xml><?xml version="1.0" encoding="utf-8"?>
<a:theme xmlns:a="http://schemas.openxmlformats.org/drawingml/2006/main" name="Office 佈景主題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兒童遊樂教育簡報設計 (卡通插畫，寬螢幕)</Template>
  <TotalTime>425</TotalTime>
  <Words>671</Words>
  <Application>Microsoft Office PowerPoint</Application>
  <PresentationFormat>寬螢幕</PresentationFormat>
  <Paragraphs>171</Paragraphs>
  <Slides>34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Salesforce Sans</vt:lpstr>
      <vt:lpstr>微軟正黑體</vt:lpstr>
      <vt:lpstr>標楷體</vt:lpstr>
      <vt:lpstr>Arial</vt:lpstr>
      <vt:lpstr>Cambria Math</vt:lpstr>
      <vt:lpstr>Times New Roman</vt:lpstr>
      <vt:lpstr>Wingdings</vt:lpstr>
      <vt:lpstr>兒童遊樂 16X9</vt:lpstr>
      <vt:lpstr>AOC Proposal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AOC Proposal</dc:title>
  <dc:creator>王文楷</dc:creator>
  <cp:lastModifiedBy>王文楷</cp:lastModifiedBy>
  <cp:revision>92</cp:revision>
  <dcterms:created xsi:type="dcterms:W3CDTF">2024-05-05T17:52:17Z</dcterms:created>
  <dcterms:modified xsi:type="dcterms:W3CDTF">2024-05-06T15:52:34Z</dcterms:modified>
</cp:coreProperties>
</file>