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Nunito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A469A4-99D3-4EFA-A9B2-78D41510BEA1}">
  <a:tblStyle styleId="{58A469A4-99D3-4EFA-A9B2-78D41510BE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6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633f08e9d3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633f08e9d3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633f08ea53_5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633f08ea53_5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633f08ea53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633f08ea53_4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633f08e9d3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633f08e9d3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633f08ea53_5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633f08ea53_5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633f08ea53_5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633f08ea53_5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33f08e9d3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633f08e9d3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633f08ea53_7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633f08ea53_7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33f08e9d3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633f08e9d3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633f08e9d3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633f08e9d3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33f08ea53_5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633f08ea53_5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633f08ea53_5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633f08ea53_5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33f08e9d3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633f08e9d3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633f08ea53_7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633f08ea53_7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633f08ea53_7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633f08ea53_7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633f08e9d3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633f08e9d3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344750" y="905550"/>
            <a:ext cx="64545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Customer Profiling and Segmentation using LLM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344750" y="2533650"/>
            <a:ext cx="3157200" cy="13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Siva Ram Kottapalli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Nitish Satya Sai Gedela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Kevin Patel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Koushik Sai Veerella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1"/>
          </p:nvPr>
        </p:nvSpPr>
        <p:spPr>
          <a:xfrm>
            <a:off x="5306125" y="2533650"/>
            <a:ext cx="29124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Jian Yang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Michael Dessauer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( Westlake Chemical) </a:t>
            </a:r>
            <a:endParaRPr sz="1800"/>
          </a:p>
        </p:txBody>
      </p:sp>
      <p:pic>
        <p:nvPicPr>
          <p:cNvPr id="131" name="Google Shape;13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7150" y="3840450"/>
            <a:ext cx="2912399" cy="96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0275" y="4129625"/>
            <a:ext cx="2564099" cy="6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>
            <a:spLocks noGrp="1"/>
          </p:cNvSpPr>
          <p:nvPr>
            <p:ph type="title"/>
          </p:nvPr>
        </p:nvSpPr>
        <p:spPr>
          <a:xfrm>
            <a:off x="511050" y="444050"/>
            <a:ext cx="8121900" cy="6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2: Questions we have decided to Proceed </a:t>
            </a:r>
            <a:endParaRPr/>
          </a:p>
        </p:txBody>
      </p:sp>
      <p:sp>
        <p:nvSpPr>
          <p:cNvPr id="196" name="Google Shape;196;p22"/>
          <p:cNvSpPr txBox="1">
            <a:spLocks noGrp="1"/>
          </p:cNvSpPr>
          <p:nvPr>
            <p:ph type="body" idx="1"/>
          </p:nvPr>
        </p:nvSpPr>
        <p:spPr>
          <a:xfrm>
            <a:off x="511050" y="1316100"/>
            <a:ext cx="4014000" cy="31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638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Font typeface="Arial"/>
              <a:buChar char="●"/>
            </a:pPr>
            <a:r>
              <a:rPr lang="en" sz="1225">
                <a:latin typeface="Arial"/>
                <a:ea typeface="Arial"/>
                <a:cs typeface="Arial"/>
                <a:sym typeface="Arial"/>
              </a:rPr>
              <a:t>How does the company ensure quality control in their manufacturing process?',</a:t>
            </a:r>
            <a:endParaRPr sz="1225">
              <a:latin typeface="Arial"/>
              <a:ea typeface="Arial"/>
              <a:cs typeface="Arial"/>
              <a:sym typeface="Arial"/>
            </a:endParaRPr>
          </a:p>
          <a:p>
            <a:pPr marL="457200" lvl="0" indent="-30638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Font typeface="Arial"/>
              <a:buChar char="●"/>
            </a:pPr>
            <a:r>
              <a:rPr lang="en" sz="1225">
                <a:latin typeface="Arial"/>
                <a:ea typeface="Arial"/>
                <a:cs typeface="Arial"/>
                <a:sym typeface="Arial"/>
              </a:rPr>
              <a:t>What types of products does the company specialize in manufacturing?</a:t>
            </a:r>
            <a:endParaRPr sz="1225">
              <a:latin typeface="Arial"/>
              <a:ea typeface="Arial"/>
              <a:cs typeface="Arial"/>
              <a:sym typeface="Arial"/>
            </a:endParaRPr>
          </a:p>
          <a:p>
            <a:pPr marL="457200" lvl="0" indent="-30638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Font typeface="Arial"/>
              <a:buChar char="●"/>
            </a:pPr>
            <a:r>
              <a:rPr lang="en" sz="1225">
                <a:latin typeface="Arial"/>
                <a:ea typeface="Arial"/>
                <a:cs typeface="Arial"/>
                <a:sym typeface="Arial"/>
              </a:rPr>
              <a:t>How does the company's expertise set them apart in the industry, and what capabilities do they offer?</a:t>
            </a:r>
            <a:endParaRPr sz="1225">
              <a:latin typeface="Arial"/>
              <a:ea typeface="Arial"/>
              <a:cs typeface="Arial"/>
              <a:sym typeface="Arial"/>
            </a:endParaRPr>
          </a:p>
          <a:p>
            <a:pPr marL="457200" lvl="0" indent="-30638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Font typeface="Arial"/>
              <a:buChar char="●"/>
            </a:pPr>
            <a:r>
              <a:rPr lang="en" sz="1225">
                <a:latin typeface="Arial"/>
                <a:ea typeface="Arial"/>
                <a:cs typeface="Arial"/>
                <a:sym typeface="Arial"/>
              </a:rPr>
              <a:t>In which industries does the company provide their products and services?</a:t>
            </a:r>
            <a:endParaRPr sz="1225">
              <a:latin typeface="Arial"/>
              <a:ea typeface="Arial"/>
              <a:cs typeface="Arial"/>
              <a:sym typeface="Arial"/>
            </a:endParaRPr>
          </a:p>
          <a:p>
            <a:pPr marL="457200" lvl="0" indent="-30638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Font typeface="Arial"/>
              <a:buChar char="●"/>
            </a:pPr>
            <a:r>
              <a:rPr lang="en" sz="1225">
                <a:latin typeface="Arial"/>
                <a:ea typeface="Arial"/>
                <a:cs typeface="Arial"/>
                <a:sym typeface="Arial"/>
              </a:rPr>
              <a:t>What types of products does the company offer?</a:t>
            </a:r>
            <a:endParaRPr sz="1225">
              <a:latin typeface="Arial"/>
              <a:ea typeface="Arial"/>
              <a:cs typeface="Arial"/>
              <a:sym typeface="Arial"/>
            </a:endParaRPr>
          </a:p>
          <a:p>
            <a:pPr marL="457200" lvl="0" indent="-30638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Font typeface="Arial"/>
              <a:buChar char="●"/>
            </a:pPr>
            <a:r>
              <a:rPr lang="en" sz="1225">
                <a:latin typeface="Arial"/>
                <a:ea typeface="Arial"/>
                <a:cs typeface="Arial"/>
                <a:sym typeface="Arial"/>
              </a:rPr>
              <a:t>How does the company cater to the unique demands of different industries?</a:t>
            </a:r>
            <a:endParaRPr sz="1225">
              <a:latin typeface="Arial"/>
              <a:ea typeface="Arial"/>
              <a:cs typeface="Arial"/>
              <a:sym typeface="Arial"/>
            </a:endParaRPr>
          </a:p>
          <a:p>
            <a:pPr marL="457200" lvl="0" indent="-30638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Font typeface="Arial"/>
              <a:buChar char="●"/>
            </a:pPr>
            <a:r>
              <a:rPr lang="en" sz="1225">
                <a:latin typeface="Arial"/>
                <a:ea typeface="Arial"/>
                <a:cs typeface="Arial"/>
                <a:sym typeface="Arial"/>
              </a:rPr>
              <a:t>How does the company ensure quality and customer satisfaction in their products and services?</a:t>
            </a:r>
            <a:endParaRPr sz="1225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2"/>
          <p:cNvSpPr txBox="1">
            <a:spLocks noGrp="1"/>
          </p:cNvSpPr>
          <p:nvPr>
            <p:ph type="body" idx="2"/>
          </p:nvPr>
        </p:nvSpPr>
        <p:spPr>
          <a:xfrm>
            <a:off x="4638675" y="1316100"/>
            <a:ext cx="4123500" cy="31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638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Font typeface="Arial"/>
              <a:buChar char="●"/>
            </a:pPr>
            <a:r>
              <a:rPr lang="en" sz="1225">
                <a:latin typeface="Arial"/>
                <a:ea typeface="Arial"/>
                <a:cs typeface="Arial"/>
                <a:sym typeface="Arial"/>
              </a:rPr>
              <a:t>What is the purpose of the company?</a:t>
            </a:r>
            <a:endParaRPr sz="1225">
              <a:latin typeface="Arial"/>
              <a:ea typeface="Arial"/>
              <a:cs typeface="Arial"/>
              <a:sym typeface="Arial"/>
            </a:endParaRPr>
          </a:p>
          <a:p>
            <a:pPr marL="457200" lvl="0" indent="-30638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Font typeface="Arial"/>
              <a:buChar char="●"/>
            </a:pPr>
            <a:r>
              <a:rPr lang="en" sz="1225">
                <a:latin typeface="Arial"/>
                <a:ea typeface="Arial"/>
                <a:cs typeface="Arial"/>
                <a:sym typeface="Arial"/>
              </a:rPr>
              <a:t>Where is the company located and how long have they been in business?</a:t>
            </a:r>
            <a:endParaRPr sz="1225">
              <a:latin typeface="Arial"/>
              <a:ea typeface="Arial"/>
              <a:cs typeface="Arial"/>
              <a:sym typeface="Arial"/>
            </a:endParaRPr>
          </a:p>
          <a:p>
            <a:pPr marL="457200" lvl="0" indent="-30638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Font typeface="Arial"/>
              <a:buChar char="●"/>
            </a:pPr>
            <a:r>
              <a:rPr lang="en" sz="1225">
                <a:latin typeface="Arial"/>
                <a:ea typeface="Arial"/>
                <a:cs typeface="Arial"/>
                <a:sym typeface="Arial"/>
              </a:rPr>
              <a:t>How does the company ensure precision and quality in its processes?</a:t>
            </a:r>
            <a:endParaRPr sz="1225">
              <a:latin typeface="Arial"/>
              <a:ea typeface="Arial"/>
              <a:cs typeface="Arial"/>
              <a:sym typeface="Arial"/>
            </a:endParaRPr>
          </a:p>
          <a:p>
            <a:pPr marL="457200" lvl="0" indent="-30638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Font typeface="Arial"/>
              <a:buChar char="●"/>
            </a:pPr>
            <a:r>
              <a:rPr lang="en" sz="1225">
                <a:latin typeface="Arial"/>
                <a:ea typeface="Arial"/>
                <a:cs typeface="Arial"/>
                <a:sym typeface="Arial"/>
              </a:rPr>
              <a:t>What materials does the company use in its products?</a:t>
            </a:r>
            <a:endParaRPr sz="1225">
              <a:latin typeface="Arial"/>
              <a:ea typeface="Arial"/>
              <a:cs typeface="Arial"/>
              <a:sym typeface="Arial"/>
            </a:endParaRPr>
          </a:p>
          <a:p>
            <a:pPr marL="457200" lvl="0" indent="-30638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Font typeface="Arial"/>
              <a:buChar char="●"/>
            </a:pPr>
            <a:r>
              <a:rPr lang="en" sz="1225">
                <a:latin typeface="Arial"/>
                <a:ea typeface="Arial"/>
                <a:cs typeface="Arial"/>
                <a:sym typeface="Arial"/>
              </a:rPr>
              <a:t>How can customers contact the company to inquire about their solutions or services?</a:t>
            </a:r>
            <a:endParaRPr sz="1225">
              <a:latin typeface="Arial"/>
              <a:ea typeface="Arial"/>
              <a:cs typeface="Arial"/>
              <a:sym typeface="Arial"/>
            </a:endParaRPr>
          </a:p>
          <a:p>
            <a:pPr marL="457200" lvl="0" indent="-30638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Font typeface="Arial"/>
              <a:buChar char="●"/>
            </a:pPr>
            <a:r>
              <a:rPr lang="en" sz="1225">
                <a:latin typeface="Arial"/>
                <a:ea typeface="Arial"/>
                <a:cs typeface="Arial"/>
                <a:sym typeface="Arial"/>
              </a:rPr>
              <a:t>How does the company ensure that its manufacturing processes are efficient and cost-effective for customers?</a:t>
            </a:r>
            <a:endParaRPr sz="1225">
              <a:latin typeface="Arial"/>
              <a:ea typeface="Arial"/>
              <a:cs typeface="Arial"/>
              <a:sym typeface="Arial"/>
            </a:endParaRPr>
          </a:p>
          <a:p>
            <a:pPr marL="457200" lvl="0" indent="-30638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Font typeface="Arial"/>
              <a:buChar char="●"/>
            </a:pPr>
            <a:r>
              <a:rPr lang="en" sz="1225">
                <a:latin typeface="Arial"/>
                <a:ea typeface="Arial"/>
                <a:cs typeface="Arial"/>
                <a:sym typeface="Arial"/>
              </a:rPr>
              <a:t>How does the company offer precision, quality, and speed in its products and services?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>
            <a:spLocks noGrp="1"/>
          </p:cNvSpPr>
          <p:nvPr>
            <p:ph type="title"/>
          </p:nvPr>
        </p:nvSpPr>
        <p:spPr>
          <a:xfrm>
            <a:off x="983125" y="262375"/>
            <a:ext cx="7505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 approach analysis</a:t>
            </a:r>
            <a:endParaRPr/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125" y="963475"/>
            <a:ext cx="7147149" cy="364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>
            <a:spLocks noGrp="1"/>
          </p:cNvSpPr>
          <p:nvPr>
            <p:ph type="title"/>
          </p:nvPr>
        </p:nvSpPr>
        <p:spPr>
          <a:xfrm>
            <a:off x="511050" y="344550"/>
            <a:ext cx="8121900" cy="6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2: Proceed with answer</a:t>
            </a:r>
            <a:endParaRPr/>
          </a:p>
        </p:txBody>
      </p:sp>
      <p:sp>
        <p:nvSpPr>
          <p:cNvPr id="209" name="Google Shape;209;p24"/>
          <p:cNvSpPr txBox="1">
            <a:spLocks noGrp="1"/>
          </p:cNvSpPr>
          <p:nvPr>
            <p:ph type="body" idx="1"/>
          </p:nvPr>
        </p:nvSpPr>
        <p:spPr>
          <a:xfrm>
            <a:off x="511050" y="1010400"/>
            <a:ext cx="4014000" cy="12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638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Font typeface="Arial"/>
              <a:buChar char="●"/>
            </a:pPr>
            <a:r>
              <a:rPr lang="en" sz="1225">
                <a:latin typeface="Arial"/>
                <a:ea typeface="Arial"/>
                <a:cs typeface="Arial"/>
                <a:sym typeface="Arial"/>
              </a:rPr>
              <a:t>Combining all the answer into single summary and generate embeddings for the same.</a:t>
            </a:r>
            <a:endParaRPr sz="1225">
              <a:latin typeface="Arial"/>
              <a:ea typeface="Arial"/>
              <a:cs typeface="Arial"/>
              <a:sym typeface="Arial"/>
            </a:endParaRPr>
          </a:p>
          <a:p>
            <a:pPr marL="457200" lvl="0" indent="-30638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Font typeface="Arial"/>
              <a:buChar char="●"/>
            </a:pPr>
            <a:endParaRPr sz="1225">
              <a:latin typeface="Arial"/>
              <a:ea typeface="Arial"/>
              <a:cs typeface="Arial"/>
              <a:sym typeface="Arial"/>
            </a:endParaRPr>
          </a:p>
          <a:p>
            <a:pPr marL="457200" lvl="0" indent="-30638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Font typeface="Arial"/>
              <a:buChar char="●"/>
            </a:pPr>
            <a:r>
              <a:rPr lang="en" sz="1225">
                <a:latin typeface="Arial"/>
                <a:ea typeface="Arial"/>
                <a:cs typeface="Arial"/>
                <a:sym typeface="Arial"/>
              </a:rPr>
              <a:t>Data shape : N X 1536  </a:t>
            </a:r>
            <a:endParaRPr sz="1225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625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825">
                <a:latin typeface="Arial"/>
                <a:ea typeface="Arial"/>
                <a:cs typeface="Arial"/>
                <a:sym typeface="Arial"/>
              </a:rPr>
              <a:t>N : no of company  and  1536 : embedding shape for Ada-002 model</a:t>
            </a:r>
            <a:endParaRPr sz="825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4"/>
          <p:cNvSpPr txBox="1">
            <a:spLocks noGrp="1"/>
          </p:cNvSpPr>
          <p:nvPr>
            <p:ph type="body" idx="2"/>
          </p:nvPr>
        </p:nvSpPr>
        <p:spPr>
          <a:xfrm>
            <a:off x="4525050" y="1010400"/>
            <a:ext cx="4014000" cy="12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Treated Each answer individually by concatenating there individual embeddings and than cluster them.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Data shape : N X (1536 * 14) = N X 21504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625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825">
                <a:latin typeface="Arial"/>
                <a:ea typeface="Arial"/>
                <a:cs typeface="Arial"/>
                <a:sym typeface="Arial"/>
              </a:rPr>
              <a:t>N : no of company  and  1536 : embedding shape for Ada-002 model</a:t>
            </a:r>
            <a:endParaRPr/>
          </a:p>
        </p:txBody>
      </p:sp>
      <p:pic>
        <p:nvPicPr>
          <p:cNvPr id="211" name="Google Shape;211;p24"/>
          <p:cNvPicPr preferRelativeResize="0"/>
          <p:nvPr/>
        </p:nvPicPr>
        <p:blipFill rotWithShape="1">
          <a:blip r:embed="rId3">
            <a:alphaModFix/>
          </a:blip>
          <a:srcRect b="7209"/>
          <a:stretch/>
        </p:blipFill>
        <p:spPr>
          <a:xfrm>
            <a:off x="5111050" y="2363775"/>
            <a:ext cx="3750476" cy="213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875" y="2363775"/>
            <a:ext cx="4014000" cy="22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>
            <a:spLocks noGrp="1"/>
          </p:cNvSpPr>
          <p:nvPr>
            <p:ph type="title"/>
          </p:nvPr>
        </p:nvSpPr>
        <p:spPr>
          <a:xfrm>
            <a:off x="868600" y="7054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Silhouette Scores Comparison</a:t>
            </a:r>
            <a:endParaRPr/>
          </a:p>
        </p:txBody>
      </p:sp>
      <p:graphicFrame>
        <p:nvGraphicFramePr>
          <p:cNvPr id="218" name="Google Shape;218;p25" descr="silhouette_score comparision&#10;"/>
          <p:cNvGraphicFramePr/>
          <p:nvPr/>
        </p:nvGraphicFramePr>
        <p:xfrm>
          <a:off x="948400" y="166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{58A469A4-99D3-4EFA-A9B2-78D41510BEA1}</a:tableStyleId>
              </a:tblPr>
              <a:tblGrid>
                <a:gridCol w="181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2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0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Method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DBScan clustering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K-means with k=2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K-means with k = 7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Naive Approach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0.0084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0.0484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0.00824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200"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Q&amp;A approach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Summarised Answer Set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0.00637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0.0598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0.0115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Separate Answer based clustering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0.0115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0.0741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0.0258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>
            <a:spLocks noGrp="1"/>
          </p:cNvSpPr>
          <p:nvPr>
            <p:ph type="title"/>
          </p:nvPr>
        </p:nvSpPr>
        <p:spPr>
          <a:xfrm>
            <a:off x="785600" y="343850"/>
            <a:ext cx="78561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comparison (Naive, Q&amp;A)</a:t>
            </a:r>
            <a:endParaRPr/>
          </a:p>
        </p:txBody>
      </p:sp>
      <p:pic>
        <p:nvPicPr>
          <p:cNvPr id="224" name="Google Shape;2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350" y="1285625"/>
            <a:ext cx="3336649" cy="152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3325" y="1285625"/>
            <a:ext cx="4051750" cy="272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6"/>
          <p:cNvSpPr txBox="1">
            <a:spLocks noGrp="1"/>
          </p:cNvSpPr>
          <p:nvPr>
            <p:ph type="title"/>
          </p:nvPr>
        </p:nvSpPr>
        <p:spPr>
          <a:xfrm>
            <a:off x="470575" y="4068850"/>
            <a:ext cx="36942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Naive Approach</a:t>
            </a:r>
            <a:endParaRPr sz="2300"/>
          </a:p>
        </p:txBody>
      </p:sp>
      <p:pic>
        <p:nvPicPr>
          <p:cNvPr id="227" name="Google Shape;227;p26"/>
          <p:cNvPicPr preferRelativeResize="0"/>
          <p:nvPr/>
        </p:nvPicPr>
        <p:blipFill rotWithShape="1">
          <a:blip r:embed="rId5">
            <a:alphaModFix/>
          </a:blip>
          <a:srcRect t="8307"/>
          <a:stretch/>
        </p:blipFill>
        <p:spPr>
          <a:xfrm>
            <a:off x="489250" y="1285625"/>
            <a:ext cx="3931300" cy="272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6"/>
          <p:cNvSpPr txBox="1">
            <a:spLocks noGrp="1"/>
          </p:cNvSpPr>
          <p:nvPr>
            <p:ph type="title"/>
          </p:nvPr>
        </p:nvSpPr>
        <p:spPr>
          <a:xfrm>
            <a:off x="4847475" y="4161975"/>
            <a:ext cx="36942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Q&amp;A Approach</a:t>
            </a:r>
            <a:endParaRPr sz="23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>
            <a:spLocks noGrp="1"/>
          </p:cNvSpPr>
          <p:nvPr>
            <p:ph type="title"/>
          </p:nvPr>
        </p:nvSpPr>
        <p:spPr>
          <a:xfrm>
            <a:off x="1793575" y="225475"/>
            <a:ext cx="5756700" cy="6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 Plots with K=2, 4, 7 clusters</a:t>
            </a:r>
            <a:endParaRPr/>
          </a:p>
        </p:txBody>
      </p:sp>
      <p:pic>
        <p:nvPicPr>
          <p:cNvPr id="234" name="Google Shape;2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925" y="721625"/>
            <a:ext cx="4051750" cy="237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7"/>
          <p:cNvPicPr preferRelativeResize="0"/>
          <p:nvPr/>
        </p:nvPicPr>
        <p:blipFill rotWithShape="1">
          <a:blip r:embed="rId4">
            <a:alphaModFix/>
          </a:blip>
          <a:srcRect t="2669" b="6841"/>
          <a:stretch/>
        </p:blipFill>
        <p:spPr>
          <a:xfrm>
            <a:off x="2457125" y="2837650"/>
            <a:ext cx="4229750" cy="207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7"/>
          <p:cNvPicPr preferRelativeResize="0"/>
          <p:nvPr/>
        </p:nvPicPr>
        <p:blipFill rotWithShape="1">
          <a:blip r:embed="rId5">
            <a:alphaModFix/>
          </a:blip>
          <a:srcRect b="7209"/>
          <a:stretch/>
        </p:blipFill>
        <p:spPr>
          <a:xfrm>
            <a:off x="5189125" y="880375"/>
            <a:ext cx="3750476" cy="213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>
            <a:spLocks noGrp="1"/>
          </p:cNvSpPr>
          <p:nvPr>
            <p:ph type="title"/>
          </p:nvPr>
        </p:nvSpPr>
        <p:spPr>
          <a:xfrm>
            <a:off x="852600" y="305375"/>
            <a:ext cx="74388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Directions and Conclusion</a:t>
            </a:r>
            <a:endParaRPr/>
          </a:p>
        </p:txBody>
      </p:sp>
      <p:sp>
        <p:nvSpPr>
          <p:cNvPr id="248" name="Google Shape;248;p29"/>
          <p:cNvSpPr txBox="1">
            <a:spLocks noGrp="1"/>
          </p:cNvSpPr>
          <p:nvPr>
            <p:ph type="body" idx="1"/>
          </p:nvPr>
        </p:nvSpPr>
        <p:spPr>
          <a:xfrm>
            <a:off x="886100" y="1104150"/>
            <a:ext cx="7438800" cy="3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lnSpc>
                <a:spcPct val="23863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Conclusion:</a:t>
            </a:r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Leveraging LLMs can definitely help gain valuable insights from data.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Q&amp;A approach has improved the overall clustering performance and is a more structured approach than Naive Summaries Approach.</a:t>
            </a:r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238636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23863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Way Forward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more open and available sources to generate &amp; leverage information of potential customer profiles.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supervised clustering (with existing clients data) techniques to boost the objective of predicting potential customers using LLMs.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Knowledge Graph Generation for improving Answer quality for Text Data.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>
            <a:spLocks noGrp="1"/>
          </p:cNvSpPr>
          <p:nvPr>
            <p:ph type="title"/>
          </p:nvPr>
        </p:nvSpPr>
        <p:spPr>
          <a:xfrm>
            <a:off x="915525" y="2327550"/>
            <a:ext cx="75057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>
            <a:spLocks noGrp="1"/>
          </p:cNvSpPr>
          <p:nvPr>
            <p:ph type="title"/>
          </p:nvPr>
        </p:nvSpPr>
        <p:spPr>
          <a:xfrm>
            <a:off x="819150" y="601925"/>
            <a:ext cx="75057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Objective</a:t>
            </a:r>
            <a:endParaRPr sz="3100"/>
          </a:p>
        </p:txBody>
      </p:sp>
      <p:sp>
        <p:nvSpPr>
          <p:cNvPr id="138" name="Google Shape;138;p14"/>
          <p:cNvSpPr txBox="1">
            <a:spLocks noGrp="1"/>
          </p:cNvSpPr>
          <p:nvPr>
            <p:ph type="body" idx="1"/>
          </p:nvPr>
        </p:nvSpPr>
        <p:spPr>
          <a:xfrm>
            <a:off x="819150" y="1629100"/>
            <a:ext cx="7505700" cy="22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Implement Dynamic Web Scraping to gather data.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Leverage Large Language Models (LLMs) &amp; Clustering techniques on Web Scraped data to predict potential customers for targeted marketing strategies using only available public data.</a:t>
            </a:r>
            <a:endParaRPr sz="20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>
            <a:spLocks noGrp="1"/>
          </p:cNvSpPr>
          <p:nvPr>
            <p:ph type="title"/>
          </p:nvPr>
        </p:nvSpPr>
        <p:spPr>
          <a:xfrm>
            <a:off x="819150" y="329650"/>
            <a:ext cx="75057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Workflow </a:t>
            </a:r>
            <a:endParaRPr/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000" y="1556349"/>
            <a:ext cx="8310000" cy="21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459500" y="436625"/>
            <a:ext cx="3602100" cy="6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Web Scraping Summary</a:t>
            </a:r>
            <a:endParaRPr sz="2400"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2"/>
          </p:nvPr>
        </p:nvSpPr>
        <p:spPr>
          <a:xfrm>
            <a:off x="389300" y="1201500"/>
            <a:ext cx="3495900" cy="27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companies Count: </a:t>
            </a: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722</a:t>
            </a:r>
            <a:endParaRPr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Invalid/Duplicate Companies: </a:t>
            </a: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</a:t>
            </a:r>
            <a:endParaRPr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Companies Scraped: </a:t>
            </a: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675</a:t>
            </a:r>
            <a:endParaRPr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Constraints used for Scraping: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Depth crawled per website: </a:t>
            </a: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 URLs per company: </a:t>
            </a: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150</a:t>
            </a:r>
            <a:endParaRPr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</a:t>
            </a: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Selenium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 to PDFs (1 per company)</a:t>
            </a:r>
            <a:endParaRPr sz="1400"/>
          </a:p>
        </p:txBody>
      </p:sp>
      <p:sp>
        <p:nvSpPr>
          <p:cNvPr id="151" name="Google Shape;151;p16"/>
          <p:cNvSpPr txBox="1"/>
          <p:nvPr/>
        </p:nvSpPr>
        <p:spPr>
          <a:xfrm>
            <a:off x="3885200" y="1063700"/>
            <a:ext cx="4992300" cy="3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Beautiful Soup not effective for websites having </a:t>
            </a:r>
            <a:r>
              <a:rPr lang="en" sz="16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dynamic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web content.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Invalid/Duplicate websites: ~</a:t>
            </a:r>
            <a:r>
              <a:rPr lang="en" sz="16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 sz="16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Some website responses are </a:t>
            </a:r>
            <a:r>
              <a:rPr lang="en" sz="16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very slow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Some websites require </a:t>
            </a:r>
            <a:r>
              <a:rPr lang="en" sz="16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cookies acceptance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Some websites have most text content in other tags (like </a:t>
            </a:r>
            <a:r>
              <a:rPr lang="en" sz="16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br, div, meta, span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) than ‘</a:t>
            </a:r>
            <a:r>
              <a:rPr lang="en" sz="16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’ tags. 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Very limited </a:t>
            </a:r>
            <a:r>
              <a:rPr lang="en" sz="16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hrefs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" sz="16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text content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for some websites.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Some websites have text content in other languages - like </a:t>
            </a:r>
            <a:r>
              <a:rPr lang="en" sz="16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nl/fr/de/ja/es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Crawling for few companies was </a:t>
            </a:r>
            <a:r>
              <a:rPr lang="en" sz="16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blocked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100" b="1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4572000" y="377300"/>
            <a:ext cx="3696000" cy="5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819150" y="358300"/>
            <a:ext cx="37530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Data Collection Statistics</a:t>
            </a:r>
            <a:endParaRPr sz="2300"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6800" y="964900"/>
            <a:ext cx="1876700" cy="168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3050" y="2713534"/>
            <a:ext cx="3065200" cy="205386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7"/>
          <p:cNvSpPr txBox="1"/>
          <p:nvPr/>
        </p:nvSpPr>
        <p:spPr>
          <a:xfrm>
            <a:off x="819150" y="1136563"/>
            <a:ext cx="2759400" cy="15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33A44"/>
              </a:buClr>
              <a:buSzPts val="1100"/>
              <a:buChar char="●"/>
            </a:pPr>
            <a:r>
              <a:rPr lang="en" sz="11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Total files: </a:t>
            </a:r>
            <a:r>
              <a:rPr lang="en" sz="1100" b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675 </a:t>
            </a:r>
            <a:r>
              <a:rPr lang="en" sz="11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(1 per company)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Char char="●"/>
            </a:pPr>
            <a:r>
              <a:rPr lang="en" sz="11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Companies with &lt; 4 KB data: </a:t>
            </a:r>
            <a:r>
              <a:rPr lang="en" sz="1100" b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89</a:t>
            </a:r>
            <a:endParaRPr sz="1100" b="1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Char char="●"/>
            </a:pPr>
            <a:r>
              <a:rPr lang="en" sz="11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Companies with &gt; 4 KB data: </a:t>
            </a:r>
            <a:r>
              <a:rPr lang="en" sz="1100" b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586</a:t>
            </a:r>
            <a:endParaRPr sz="1100" b="1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Char char="●"/>
            </a:pPr>
            <a:r>
              <a:rPr lang="en" sz="11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Mean File Size: </a:t>
            </a:r>
            <a:r>
              <a:rPr lang="en" sz="1100" b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33.13</a:t>
            </a:r>
            <a:r>
              <a:rPr lang="en" sz="11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KB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Char char="●"/>
            </a:pPr>
            <a:r>
              <a:rPr lang="en" sz="11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Mean Word Count (per PDF): </a:t>
            </a:r>
            <a:r>
              <a:rPr lang="en" sz="1100" b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1302</a:t>
            </a:r>
            <a:endParaRPr sz="1100" b="1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Char char="●"/>
            </a:pPr>
            <a:r>
              <a:rPr lang="en" sz="11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Mean Char Count (per PDF): </a:t>
            </a:r>
            <a:r>
              <a:rPr lang="en" sz="1100" b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39628</a:t>
            </a:r>
            <a:endParaRPr sz="1100" b="1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Char char="●"/>
            </a:pPr>
            <a:r>
              <a:rPr lang="en" sz="11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Mean Char Count (per Page): </a:t>
            </a:r>
            <a:r>
              <a:rPr lang="en" sz="1100" b="1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2741</a:t>
            </a:r>
            <a:endParaRPr sz="1100" b="1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8788" y="2837288"/>
            <a:ext cx="2957825" cy="199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03625" y="758925"/>
            <a:ext cx="2889525" cy="1999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>
            <a:spLocks noGrp="1"/>
          </p:cNvSpPr>
          <p:nvPr>
            <p:ph type="title"/>
          </p:nvPr>
        </p:nvSpPr>
        <p:spPr>
          <a:xfrm>
            <a:off x="819150" y="329625"/>
            <a:ext cx="75057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1 : Naive Approach</a:t>
            </a:r>
            <a:endParaRPr/>
          </a:p>
        </p:txBody>
      </p:sp>
      <p:sp>
        <p:nvSpPr>
          <p:cNvPr id="168" name="Google Shape;168;p18"/>
          <p:cNvSpPr txBox="1">
            <a:spLocks noGrp="1"/>
          </p:cNvSpPr>
          <p:nvPr>
            <p:ph type="body" idx="1"/>
          </p:nvPr>
        </p:nvSpPr>
        <p:spPr>
          <a:xfrm>
            <a:off x="819150" y="1070150"/>
            <a:ext cx="7505700" cy="3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Aim</a:t>
            </a:r>
            <a:r>
              <a:rPr lang="en" sz="1600"/>
              <a:t> : Generate &amp; Compare Naive Summaries for all companies. 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/>
              <a:t>Input</a:t>
            </a:r>
            <a:r>
              <a:rPr lang="en" sz="1600"/>
              <a:t>: PDFs from Web Scraped data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/>
              <a:t>Output</a:t>
            </a:r>
            <a:r>
              <a:rPr lang="en" sz="1600"/>
              <a:t>:  Summarized Company data of ~</a:t>
            </a:r>
            <a:r>
              <a:rPr lang="en" sz="1600" b="1"/>
              <a:t>500</a:t>
            </a:r>
            <a:r>
              <a:rPr lang="en" sz="1600"/>
              <a:t> words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/>
              <a:t>Approach</a:t>
            </a:r>
            <a:r>
              <a:rPr lang="en" sz="1600"/>
              <a:t>: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In-depth study and experimentation of Text Splitters and chain_types (Stuffing, Map-Reduce, Refine,  Map-Rerank) for PDF Text Summarisation.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Leverage LangChain's 'load_summarize_chain' with the 'map_reduce' option and employ prompt engineering to derive summaries from input PDF</a:t>
            </a: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5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 Langchain Summarization Approaches</a:t>
            </a:r>
            <a:endParaRPr/>
          </a:p>
        </p:txBody>
      </p:sp>
      <p:sp>
        <p:nvSpPr>
          <p:cNvPr id="174" name="Google Shape;174;p19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Text Splitters</a:t>
            </a:r>
            <a:endParaRPr sz="1700" b="1"/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CharacterTextSplitter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RecursiveCharacterTextSplitter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TokenTextSplitter</a:t>
            </a:r>
            <a:endParaRPr sz="1700"/>
          </a:p>
        </p:txBody>
      </p:sp>
      <p:sp>
        <p:nvSpPr>
          <p:cNvPr id="175" name="Google Shape;175;p19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load_summarize_chain():</a:t>
            </a:r>
            <a:endParaRPr sz="1700" b="1"/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Stuff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Refine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Map-Reduce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>
            <a:spLocks noGrp="1"/>
          </p:cNvSpPr>
          <p:nvPr>
            <p:ph type="title"/>
          </p:nvPr>
        </p:nvSpPr>
        <p:spPr>
          <a:xfrm>
            <a:off x="819150" y="419100"/>
            <a:ext cx="28392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Embeddings</a:t>
            </a:r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body" idx="1"/>
          </p:nvPr>
        </p:nvSpPr>
        <p:spPr>
          <a:xfrm>
            <a:off x="470825" y="1095250"/>
            <a:ext cx="3975900" cy="32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54545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Summarized/Structured Company data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254545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Vector Embeddings of Textual data.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254545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254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OpenAIEmbeddings (text-embedding-ada-002) to convert character chunks into embeddings.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254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FAISS/Chroma DB to store the embedded chunks.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SzPts val="440"/>
              <a:buNone/>
            </a:pPr>
            <a:endParaRPr sz="720"/>
          </a:p>
        </p:txBody>
      </p:sp>
      <p:sp>
        <p:nvSpPr>
          <p:cNvPr id="182" name="Google Shape;182;p20"/>
          <p:cNvSpPr txBox="1">
            <a:spLocks noGrp="1"/>
          </p:cNvSpPr>
          <p:nvPr>
            <p:ph type="body" idx="2"/>
          </p:nvPr>
        </p:nvSpPr>
        <p:spPr>
          <a:xfrm>
            <a:off x="4770375" y="1265700"/>
            <a:ext cx="3906300" cy="31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Input: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Vector Embeddings of Text Data.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Output: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Clusters of companies.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Approach: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Unsupervised clustering of Vector Embeddings of Textual Data.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Utilize clustering techniques - K-Means, DBScan - to generate clusters of semantically similar companies.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Metrics (Silhoutte, distortion Scores) to evaluate performance of Clustering.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0"/>
          <p:cNvSpPr txBox="1">
            <a:spLocks noGrp="1"/>
          </p:cNvSpPr>
          <p:nvPr>
            <p:ph type="title"/>
          </p:nvPr>
        </p:nvSpPr>
        <p:spPr>
          <a:xfrm>
            <a:off x="5267950" y="374625"/>
            <a:ext cx="28392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>
            <a:spLocks noGrp="1"/>
          </p:cNvSpPr>
          <p:nvPr>
            <p:ph type="title"/>
          </p:nvPr>
        </p:nvSpPr>
        <p:spPr>
          <a:xfrm>
            <a:off x="819150" y="325050"/>
            <a:ext cx="75057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2 : Q&amp;A approach</a:t>
            </a:r>
            <a:endParaRPr/>
          </a:p>
        </p:txBody>
      </p:sp>
      <p:sp>
        <p:nvSpPr>
          <p:cNvPr id="189" name="Google Shape;189;p21"/>
          <p:cNvSpPr txBox="1">
            <a:spLocks noGrp="1"/>
          </p:cNvSpPr>
          <p:nvPr>
            <p:ph type="body" idx="1"/>
          </p:nvPr>
        </p:nvSpPr>
        <p:spPr>
          <a:xfrm>
            <a:off x="487875" y="945150"/>
            <a:ext cx="4027800" cy="3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Why ??</a:t>
            </a:r>
            <a:r>
              <a:rPr lang="en" sz="1400"/>
              <a:t> </a:t>
            </a:r>
            <a:r>
              <a:rPr lang="en" sz="1100"/>
              <a:t> To maintain contextual similarity for comparing companies (by </a:t>
            </a:r>
            <a:r>
              <a:rPr lang="en" sz="1100" b="1"/>
              <a:t>Q&amp;A</a:t>
            </a:r>
            <a:r>
              <a:rPr lang="en" sz="1100"/>
              <a:t>)</a:t>
            </a:r>
            <a:endParaRPr sz="1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Process : </a:t>
            </a:r>
            <a:endParaRPr sz="1400" b="1">
              <a:solidFill>
                <a:schemeClr val="lt1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 b="1"/>
              <a:t>Input</a:t>
            </a:r>
            <a:r>
              <a:rPr lang="en" sz="1100"/>
              <a:t>: PDFs from Web Scraped data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/>
              <a:t>Output</a:t>
            </a:r>
            <a:r>
              <a:rPr lang="en" sz="1100"/>
              <a:t>: Structured Representation of Company Data  (14xN (14 Questions. N dimensions for embedding model)).</a:t>
            </a:r>
            <a:endParaRPr sz="11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/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 b="1"/>
              <a:t>Approach</a:t>
            </a:r>
            <a:r>
              <a:rPr lang="en" sz="1100"/>
              <a:t>:</a:t>
            </a:r>
            <a:endParaRPr sz="1100"/>
          </a:p>
          <a:p>
            <a:pPr marL="62865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Generate Questions from PDFs using LangChain’s load_summarize_chain (question_prompt).</a:t>
            </a:r>
            <a:endParaRPr/>
          </a:p>
          <a:p>
            <a:pPr marL="62865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Refine Questions using Clustering &amp; Statistics.</a:t>
            </a:r>
            <a:endParaRPr/>
          </a:p>
          <a:p>
            <a:pPr marL="62865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 RAG (Retrieval Augmented Generation) approach to generate Answers for Select Questions.</a:t>
            </a:r>
            <a:endParaRPr/>
          </a:p>
          <a:p>
            <a:pPr marL="62865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Generate Answers &amp; Embeddings for Select Questions.</a:t>
            </a:r>
            <a:endParaRPr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18175"/>
            <a:ext cx="4323525" cy="3242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1000</Words>
  <Application>Microsoft Office PowerPoint</Application>
  <PresentationFormat>On-screen Show (16:9)</PresentationFormat>
  <Paragraphs>135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Nunito</vt:lpstr>
      <vt:lpstr>Arial</vt:lpstr>
      <vt:lpstr>Calibri</vt:lpstr>
      <vt:lpstr>Shift</vt:lpstr>
      <vt:lpstr>Potential Customer Profiling and Segmentation using LLM</vt:lpstr>
      <vt:lpstr>Objective</vt:lpstr>
      <vt:lpstr>Project Workflow </vt:lpstr>
      <vt:lpstr>Web Scraping Summary</vt:lpstr>
      <vt:lpstr>Data Collection Statistics</vt:lpstr>
      <vt:lpstr>Approach 1 : Naive Approach</vt:lpstr>
      <vt:lpstr>LLM Langchain Summarization Approaches</vt:lpstr>
      <vt:lpstr>Embeddings</vt:lpstr>
      <vt:lpstr>Approach 2 : Q&amp;A approach</vt:lpstr>
      <vt:lpstr>Approach 2: Questions we have decided to Proceed </vt:lpstr>
      <vt:lpstr>Q&amp;A approach analysis</vt:lpstr>
      <vt:lpstr>Approach 2: Proceed with answer</vt:lpstr>
      <vt:lpstr>Silhouette Scores Comparison</vt:lpstr>
      <vt:lpstr>Approach comparison (Naive, Q&amp;A)</vt:lpstr>
      <vt:lpstr>Q&amp;A Plots with K=2, 4, 7 clusters</vt:lpstr>
      <vt:lpstr>Future Directions and 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Potential Customer Profiling and Segmentation using LLM</dc:title>
  <cp:lastModifiedBy>Patel, Kevin</cp:lastModifiedBy>
  <cp:revision>1</cp:revision>
  <dcterms:modified xsi:type="dcterms:W3CDTF">2023-12-11T00:58:00Z</dcterms:modified>
</cp:coreProperties>
</file>