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63" r:id="rId5"/>
    <p:sldId id="260" r:id="rId6"/>
    <p:sldId id="261" r:id="rId7"/>
    <p:sldId id="264" r:id="rId8"/>
    <p:sldId id="267" r:id="rId9"/>
    <p:sldId id="266"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308A75E-183A-4293-A7D9-0442C35C531B}"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3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950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68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50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2883631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1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750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21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9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38448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84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70655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08A75E-183A-4293-A7D9-0442C35C531B}"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24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6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3027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36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41551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5953A3-4494-4B3D-9210-733F506B1171}" type="datetimeFigureOut">
              <a:rPr lang="en-IN" smtClean="0"/>
              <a:pPr/>
              <a:t>10-03-2022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08A75E-183A-4293-A7D9-0442C35C531B}" type="slidenum">
              <a:rPr lang="en-IN" smtClean="0"/>
              <a:pPr/>
              <a:t>‹#›</a:t>
            </a:fld>
            <a:endParaRPr lang="en-IN"/>
          </a:p>
        </p:txBody>
      </p:sp>
    </p:spTree>
    <p:extLst>
      <p:ext uri="{BB962C8B-B14F-4D97-AF65-F5344CB8AC3E}">
        <p14:creationId xmlns:p14="http://schemas.microsoft.com/office/powerpoint/2010/main" val="8570920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4053-A04E-472E-9356-CB6653582E2D}"/>
              </a:ext>
            </a:extLst>
          </p:cNvPr>
          <p:cNvSpPr>
            <a:spLocks noGrp="1"/>
          </p:cNvSpPr>
          <p:nvPr>
            <p:ph type="ctrTitle"/>
          </p:nvPr>
        </p:nvSpPr>
        <p:spPr>
          <a:xfrm>
            <a:off x="2755460" y="1944703"/>
            <a:ext cx="6815669" cy="1515533"/>
          </a:xfrm>
        </p:spPr>
        <p:txBody>
          <a:bodyPr>
            <a:normAutofit fontScale="90000"/>
          </a:bodyPr>
          <a:lstStyle/>
          <a:p>
            <a:r>
              <a:rPr lang="en-IN" sz="4400" dirty="0">
                <a:latin typeface="Times New Roman" panose="02020603050405020304" pitchFamily="18" charset="0"/>
                <a:cs typeface="Times New Roman" panose="02020603050405020304" pitchFamily="18" charset="0"/>
              </a:rPr>
              <a:t>Creative Thinking and Innovation</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Automated Bin Messenger</a:t>
            </a:r>
          </a:p>
        </p:txBody>
      </p:sp>
      <p:sp>
        <p:nvSpPr>
          <p:cNvPr id="3" name="Subtitle 2">
            <a:extLst>
              <a:ext uri="{FF2B5EF4-FFF2-40B4-BE49-F238E27FC236}">
                <a16:creationId xmlns:a16="http://schemas.microsoft.com/office/drawing/2014/main" id="{A5B5BBF5-DF82-4AFC-B666-AD0554ABD350}"/>
              </a:ext>
            </a:extLst>
          </p:cNvPr>
          <p:cNvSpPr>
            <a:spLocks noGrp="1"/>
          </p:cNvSpPr>
          <p:nvPr>
            <p:ph type="subTitle" idx="1"/>
          </p:nvPr>
        </p:nvSpPr>
        <p:spPr>
          <a:xfrm>
            <a:off x="6453352" y="3930865"/>
            <a:ext cx="3075738" cy="1320802"/>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By </a:t>
            </a:r>
          </a:p>
          <a:p>
            <a:r>
              <a:rPr lang="en-IN" dirty="0">
                <a:latin typeface="Times New Roman" panose="02020603050405020304" pitchFamily="18" charset="0"/>
                <a:cs typeface="Times New Roman" panose="02020603050405020304" pitchFamily="18" charset="0"/>
              </a:rPr>
              <a:t>E KEVIN FRASER (2019102064)</a:t>
            </a:r>
          </a:p>
          <a:p>
            <a:r>
              <a:rPr lang="en-IN" dirty="0">
                <a:latin typeface="Times New Roman" panose="02020603050405020304" pitchFamily="18" charset="0"/>
                <a:cs typeface="Times New Roman" panose="02020603050405020304" pitchFamily="18" charset="0"/>
              </a:rPr>
              <a:t>K LOGESH (2019102066)</a:t>
            </a:r>
          </a:p>
          <a:p>
            <a:r>
              <a:rPr lang="en-IN" dirty="0">
                <a:latin typeface="Times New Roman" panose="02020603050405020304" pitchFamily="18" charset="0"/>
                <a:cs typeface="Times New Roman" panose="02020603050405020304" pitchFamily="18" charset="0"/>
              </a:rPr>
              <a:t>D MOHITH (2019102087)</a:t>
            </a:r>
          </a:p>
          <a:p>
            <a:r>
              <a:rPr lang="en-IN" dirty="0">
                <a:latin typeface="Times New Roman" panose="02020603050405020304" pitchFamily="18" charset="0"/>
                <a:cs typeface="Times New Roman" panose="02020603050405020304" pitchFamily="18" charset="0"/>
              </a:rPr>
              <a:t>SS KRISHNAKUMAR(2019102065)</a:t>
            </a:r>
          </a:p>
        </p:txBody>
      </p:sp>
    </p:spTree>
    <p:extLst>
      <p:ext uri="{BB962C8B-B14F-4D97-AF65-F5344CB8AC3E}">
        <p14:creationId xmlns:p14="http://schemas.microsoft.com/office/powerpoint/2010/main" val="414684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E169-7DC1-47A6-8DEB-378A982BD38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D5660FD-CF72-4BC2-8F52-96B7432E3ABC}"/>
              </a:ext>
            </a:extLst>
          </p:cNvPr>
          <p:cNvSpPr>
            <a:spLocks noGrp="1"/>
          </p:cNvSpPr>
          <p:nvPr>
            <p:ph idx="1"/>
          </p:nvPr>
        </p:nvSpPr>
        <p:spPr/>
        <p:txBody>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 this work, we present an automated bin messenger  </a:t>
            </a:r>
            <a:r>
              <a:rPr lang="en-US" sz="1800" dirty="0">
                <a:effectLst/>
                <a:latin typeface="Times New Roman" panose="02020603050405020304" pitchFamily="18" charset="0"/>
                <a:ea typeface="Calibri" panose="020F0502020204030204" pitchFamily="34" charset="0"/>
              </a:rPr>
              <a:t>alerts the concerned authority via the GSM. </a:t>
            </a:r>
          </a:p>
          <a:p>
            <a:pPr>
              <a:lnSpc>
                <a:spcPct val="115000"/>
              </a:lnSpc>
              <a:spcAft>
                <a:spcPts val="1000"/>
              </a:spcAft>
            </a:pPr>
            <a:r>
              <a:rPr lang="en-IN" sz="1800"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here it provides the values which determine the amount of trash </a:t>
            </a:r>
            <a:r>
              <a:rPr lang="en-US" sz="1800" dirty="0">
                <a:effectLst/>
                <a:latin typeface="Times New Roman" panose="02020603050405020304" pitchFamily="18" charset="0"/>
                <a:ea typeface="Calibri" panose="020F0502020204030204" pitchFamily="34" charset="0"/>
              </a:rPr>
              <a:t>filled.</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This information is communicated to the caretakers using GSM technology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With the advent of technologies, all the things around us are getting smarter. The above-depicted model of smart trash is cost effective and can be implemented in malls, airports, hospitals, schools, and colleges. which reduces the burden of people</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5625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E3E1-1106-4494-9479-083CA0A0CF3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THANK YOU</a:t>
            </a:r>
          </a:p>
        </p:txBody>
      </p:sp>
      <p:pic>
        <p:nvPicPr>
          <p:cNvPr id="2050" name="Picture 2" descr="Different Ways to Say Thank-You — Emily Post">
            <a:extLst>
              <a:ext uri="{FF2B5EF4-FFF2-40B4-BE49-F238E27FC236}">
                <a16:creationId xmlns:a16="http://schemas.microsoft.com/office/drawing/2014/main" id="{0B9C69B2-80D3-4AD4-B0D9-9D68F09B5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06" y="2913529"/>
            <a:ext cx="5495365" cy="301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3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2A91-CFE6-4141-95D5-318C53DB57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Idea Overview</a:t>
            </a:r>
          </a:p>
        </p:txBody>
      </p:sp>
      <p:sp>
        <p:nvSpPr>
          <p:cNvPr id="3" name="Content Placeholder 2">
            <a:extLst>
              <a:ext uri="{FF2B5EF4-FFF2-40B4-BE49-F238E27FC236}">
                <a16:creationId xmlns:a16="http://schemas.microsoft.com/office/drawing/2014/main" id="{A6232582-873F-4BA9-A2B2-4FA79C155C72}"/>
              </a:ext>
            </a:extLst>
          </p:cNvPr>
          <p:cNvSpPr>
            <a:spLocks noGrp="1"/>
          </p:cNvSpPr>
          <p:nvPr>
            <p:ph idx="1"/>
          </p:nvPr>
        </p:nvSpPr>
        <p:spPr/>
        <p:txBody>
          <a:bodyPr>
            <a:normAutofit fontScale="92500" lnSpcReduction="20000"/>
          </a:bodyPr>
          <a:lstStyle/>
          <a:p>
            <a:r>
              <a:rPr lang="en-US" dirty="0"/>
              <a:t>With increase in population, the scenario of cleanliness with respect to garbage management is degrading tremendously. The overflow of garbage in public areas creates the unhygienic conditions in the nearby surrounding. In our city we see the garbage bins or dustbins placed at places overflowing. It creates unhygienic conditions and may provoke several diseases to the surrounding people. Generally, we see that they have a regular schedule of picking up these garbage bins or dustbins. This schedule varies as per the population of that place. It can be once in a day or twice in a day or in some cases once in two days. However we see that in case there is some festival or some function, lots of garbage material is generated by people in a particular area. To avoid all such situations, we are going to implement this project. </a:t>
            </a:r>
          </a:p>
          <a:p>
            <a:endParaRPr lang="en-IN" dirty="0"/>
          </a:p>
        </p:txBody>
      </p:sp>
    </p:spTree>
    <p:extLst>
      <p:ext uri="{BB962C8B-B14F-4D97-AF65-F5344CB8AC3E}">
        <p14:creationId xmlns:p14="http://schemas.microsoft.com/office/powerpoint/2010/main" val="244370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725A-AF66-4D39-9884-7E5FCD58617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28C6CD2-F2D4-4831-9E23-565909587F7A}"/>
              </a:ext>
            </a:extLst>
          </p:cNvPr>
          <p:cNvSpPr>
            <a:spLocks noGrp="1"/>
          </p:cNvSpPr>
          <p:nvPr>
            <p:ph idx="1"/>
          </p:nvPr>
        </p:nvSpPr>
        <p:spPr/>
        <p:txBody>
          <a:bodyPr>
            <a:norm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large number of dust bins are required for an office for waste management.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bins are replaced by a single automated bin installed in each floor of an office.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Automated Bin Messenger monitors the garbage level all the time and  gives information. If the threshold level is reached,</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warning message is sent to the concerned authority via SMS.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bins are used only to monitor the trash level in the bin and send an SMS to authority.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84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F5C-77AA-47DA-B133-DCBAB6907A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D862807A-BA20-4BD4-B4A0-56775F19E703}"/>
              </a:ext>
            </a:extLst>
          </p:cNvPr>
          <p:cNvSpPr>
            <a:spLocks noGrp="1"/>
          </p:cNvSpPr>
          <p:nvPr>
            <p:ph idx="1"/>
          </p:nvPr>
        </p:nvSpPr>
        <p:spPr/>
        <p:txBody>
          <a:bodyPr>
            <a:normAutofit lnSpcReduction="10000"/>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There needs to be a system that gives prior information of the filling of the bin that alerts the municipality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S</a:t>
            </a:r>
            <a:r>
              <a:rPr lang="en-IN" sz="1800" dirty="0">
                <a:solidFill>
                  <a:srgbClr val="000000"/>
                </a:solidFill>
                <a:effectLst/>
                <a:latin typeface="Times New Roman" panose="02020603050405020304" pitchFamily="18" charset="0"/>
                <a:ea typeface="Times New Roman" panose="02020603050405020304" pitchFamily="18" charset="0"/>
              </a:rPr>
              <a:t>o that they can clean the bin on time and safeguard the environment.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To avoid all such situations we intend to propose a solution for this problem "Smart Bin",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rPr>
              <a:t>hich will alarm and inform the authorized person when the bin is about to be filled.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429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D3DC-7EA4-4C7C-B1B7-61D2F3E87F2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D9C619C-37FA-4D4D-97EC-289A18EE7369}"/>
              </a:ext>
            </a:extLst>
          </p:cNvPr>
          <p:cNvSpPr>
            <a:spLocks noGrp="1"/>
          </p:cNvSpPr>
          <p:nvPr>
            <p:ph idx="1"/>
          </p:nvPr>
        </p:nvSpPr>
        <p:spPr/>
        <p:txBody>
          <a:bodyPr>
            <a:normAutofit/>
          </a:bodyPr>
          <a:lstStyle/>
          <a:p>
            <a:pP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In this work, we present an automated bin messenger </a:t>
            </a:r>
            <a:r>
              <a:rPr lang="en-IN" sz="1800" dirty="0">
                <a:solidFill>
                  <a:srgbClr val="000000"/>
                </a:solidFill>
                <a:effectLst/>
                <a:latin typeface="Times New Roman" panose="02020603050405020304" pitchFamily="18" charset="0"/>
                <a:ea typeface="Times New Roman" panose="02020603050405020304" pitchFamily="18" charset="0"/>
              </a:rPr>
              <a:t>alerts the concerned authority via the GSM. "Smart Bin", which will alarm and inform the authorized person when the bin is about to be filled. 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A project has been developed to control the overfilling of the dustbin by making the dustbin smart enough to notify itself for its cleaning.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 this project the smart dustbin management system is built on the microcontroller based system having ultrasonic sensors on each of the four dustbins that will show the current status of garbage on the LCD screen as well as on the mobile.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503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5A34-5B07-4922-B517-B6633CE1246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Need for the product</a:t>
            </a:r>
          </a:p>
        </p:txBody>
      </p:sp>
      <p:sp>
        <p:nvSpPr>
          <p:cNvPr id="3" name="Content Placeholder 2">
            <a:extLst>
              <a:ext uri="{FF2B5EF4-FFF2-40B4-BE49-F238E27FC236}">
                <a16:creationId xmlns:a16="http://schemas.microsoft.com/office/drawing/2014/main" id="{78395055-91A7-4392-BEAE-B2BEC260E4AA}"/>
              </a:ext>
            </a:extLst>
          </p:cNvPr>
          <p:cNvSpPr>
            <a:spLocks noGrp="1"/>
          </p:cNvSpPr>
          <p:nvPr>
            <p:ph idx="1"/>
          </p:nvPr>
        </p:nvSpPr>
        <p:spPr>
          <a:xfrm>
            <a:off x="1295400" y="2556932"/>
            <a:ext cx="10188387" cy="3646644"/>
          </a:xfrm>
        </p:spPr>
        <p:txBody>
          <a:bodyPr>
            <a:normAutofit/>
          </a:bodyPr>
          <a:lstStyle/>
          <a:p>
            <a:r>
              <a:rPr lang="en-US" dirty="0"/>
              <a:t>ARDUINO BOARD </a:t>
            </a:r>
          </a:p>
          <a:p>
            <a:r>
              <a:rPr lang="en-US" dirty="0"/>
              <a:t>GSM BOARD</a:t>
            </a:r>
          </a:p>
          <a:p>
            <a:r>
              <a:rPr lang="en-US" dirty="0"/>
              <a:t>ULTRA SONIC SENSOR</a:t>
            </a:r>
          </a:p>
          <a:p>
            <a:r>
              <a:rPr lang="en-US" dirty="0"/>
              <a:t>JUMPER CABLE</a:t>
            </a:r>
          </a:p>
          <a:p>
            <a:r>
              <a:rPr lang="en-IN" dirty="0"/>
              <a:t>SIM</a:t>
            </a:r>
          </a:p>
          <a:p>
            <a:r>
              <a:rPr lang="en-IN" dirty="0">
                <a:latin typeface="+mj-lt"/>
              </a:rPr>
              <a:t>IR SENSOR</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128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EE63-4D86-4223-8068-A207BFF2E5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Market Analysis </a:t>
            </a:r>
          </a:p>
        </p:txBody>
      </p:sp>
      <p:sp>
        <p:nvSpPr>
          <p:cNvPr id="3" name="Content Placeholder 2">
            <a:extLst>
              <a:ext uri="{FF2B5EF4-FFF2-40B4-BE49-F238E27FC236}">
                <a16:creationId xmlns:a16="http://schemas.microsoft.com/office/drawing/2014/main" id="{9BD509B4-C871-485A-A886-A8EE5D18217C}"/>
              </a:ext>
            </a:extLst>
          </p:cNvPr>
          <p:cNvSpPr>
            <a:spLocks noGrp="1"/>
          </p:cNvSpPr>
          <p:nvPr>
            <p:ph idx="1"/>
          </p:nvPr>
        </p:nvSpPr>
        <p:spPr/>
        <p:txBody>
          <a:bodyPr>
            <a:normAutofit fontScale="92500"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global waste management market size was valued at $1,612.0 billion in 2020, and is expected to reach $2,483.0 billion by 2030, registering a CAGR of 3.4% from 2021 to 2030. Waste management is the collection, transportation and disposable of garbage, sewage, and other waste products.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involves treating solid waste and disposing unwanted products and substances in a safe and efficient manner. Waste management includes all types of waste including solid, liquid, or gas. Waste management deals with municipal, industrial, and hazardous waste.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Municipal waste generally refers to residential waste and non-hazardous waste generated in towns and cities. Industrial waste refers to waste generated in industries while production and manufacturing processes.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Hazardous waste refers to waste generated in pharmaceuticals, medicals, chemicals, and paint manufacturing industries.</a:t>
            </a:r>
          </a:p>
          <a:p>
            <a:endParaRPr lang="en-IN" dirty="0"/>
          </a:p>
        </p:txBody>
      </p:sp>
    </p:spTree>
    <p:extLst>
      <p:ext uri="{BB962C8B-B14F-4D97-AF65-F5344CB8AC3E}">
        <p14:creationId xmlns:p14="http://schemas.microsoft.com/office/powerpoint/2010/main" val="240086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Financial Estimation</a:t>
            </a:r>
          </a:p>
        </p:txBody>
      </p:sp>
      <p:sp>
        <p:nvSpPr>
          <p:cNvPr id="3" name="Content Placeholder 2"/>
          <p:cNvSpPr>
            <a:spLocks noGrp="1"/>
          </p:cNvSpPr>
          <p:nvPr>
            <p:ph idx="1"/>
          </p:nvPr>
        </p:nvSpPr>
        <p:spPr/>
        <p:txBody>
          <a:bodyPr/>
          <a:lstStyle/>
          <a:p>
            <a:r>
              <a:rPr lang="en-US" dirty="0"/>
              <a:t>ARDUINO BOARD -RS.3200</a:t>
            </a:r>
          </a:p>
          <a:p>
            <a:r>
              <a:rPr lang="en-US" dirty="0"/>
              <a:t>GSM BOARD-RS.1500</a:t>
            </a:r>
          </a:p>
          <a:p>
            <a:r>
              <a:rPr lang="en-US" dirty="0"/>
              <a:t>ULTRA SONIC SENSOR- RS.100</a:t>
            </a:r>
          </a:p>
          <a:p>
            <a:r>
              <a:rPr lang="en-US" dirty="0"/>
              <a:t>JUMPER CABLE-RS.200</a:t>
            </a:r>
          </a:p>
          <a:p>
            <a:r>
              <a:rPr lang="en-IN" dirty="0"/>
              <a:t>SIM-RS.100</a:t>
            </a:r>
          </a:p>
          <a:p>
            <a:r>
              <a:rPr lang="en-IN" dirty="0">
                <a:latin typeface="+mj-lt"/>
              </a:rPr>
              <a:t>IR SENSOR-</a:t>
            </a:r>
            <a:r>
              <a:rPr lang="en-IN" dirty="0">
                <a:latin typeface="Times New Roman" panose="02020603050405020304" pitchFamily="18" charset="0"/>
                <a:cs typeface="Times New Roman" panose="02020603050405020304" pitchFamily="18" charset="0"/>
              </a:rPr>
              <a:t>RS.100</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116150E-FC2E-496C-9E2F-432E184AFEAF}"/>
              </a:ext>
            </a:extLst>
          </p:cNvPr>
          <p:cNvPicPr>
            <a:picLocks noChangeAspect="1"/>
          </p:cNvPicPr>
          <p:nvPr/>
        </p:nvPicPr>
        <p:blipFill>
          <a:blip r:embed="rId2"/>
          <a:stretch>
            <a:fillRect/>
          </a:stretch>
        </p:blipFill>
        <p:spPr>
          <a:xfrm>
            <a:off x="7490972" y="3083858"/>
            <a:ext cx="3329428" cy="2571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6154-AD1A-4545-AE8F-DC653F62C7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79ABDC-797B-4620-B612-B6874B575143}"/>
              </a:ext>
            </a:extLst>
          </p:cNvPr>
          <p:cNvSpPr>
            <a:spLocks noGrp="1"/>
          </p:cNvSpPr>
          <p:nvPr>
            <p:ph idx="1"/>
          </p:nvPr>
        </p:nvSpPr>
        <p:spPr/>
        <p:txBody>
          <a:bodyPr>
            <a:norm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[1] Narayan Sharma, </a:t>
            </a:r>
            <a:r>
              <a:rPr lang="en-IN" sz="1800" dirty="0" err="1">
                <a:effectLst/>
                <a:latin typeface="Times New Roman" panose="02020603050405020304" pitchFamily="18" charset="0"/>
                <a:ea typeface="Calibri" panose="020F0502020204030204" pitchFamily="34" charset="0"/>
              </a:rPr>
              <a:t>NirmanSingha</a:t>
            </a:r>
            <a:r>
              <a:rPr lang="en-IN" sz="1800" dirty="0">
                <a:effectLst/>
                <a:latin typeface="Times New Roman" panose="02020603050405020304" pitchFamily="18" charset="0"/>
                <a:ea typeface="Calibri" panose="020F0502020204030204" pitchFamily="34" charset="0"/>
              </a:rPr>
              <a:t>, Tanmoy Dutta (2015)“Smart Bin Implementation for Smart Cities”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International Journal of Scientific &amp; Engineering Research, vol 6, Issue 9, pp-787-789.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[2] K. Vidyasagar, M. </a:t>
            </a:r>
            <a:r>
              <a:rPr lang="en-IN" sz="1800" dirty="0" err="1">
                <a:effectLst/>
                <a:latin typeface="Times New Roman" panose="02020603050405020304" pitchFamily="18" charset="0"/>
                <a:ea typeface="Calibri" panose="020F0502020204030204" pitchFamily="34" charset="0"/>
              </a:rPr>
              <a:t>Sumalatha</a:t>
            </a:r>
            <a:r>
              <a:rPr lang="en-IN" sz="1800" dirty="0">
                <a:effectLst/>
                <a:latin typeface="Times New Roman" panose="02020603050405020304" pitchFamily="18" charset="0"/>
                <a:ea typeface="Calibri" panose="020F0502020204030204" pitchFamily="34" charset="0"/>
              </a:rPr>
              <a:t>, K. Swathi and M. Rambabu (2015)</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“Eco-friendly Environment with RFID Communication Imparted Waste Collecting Robot”,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Journal of Academia and Industrial Research (JAIR)Volume4,Issue2,pp.43-47.0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125838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175</TotalTime>
  <Words>865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Creative Thinking and Innovation Automated Bin Messenger</vt:lpstr>
      <vt:lpstr>Idea Overview</vt:lpstr>
      <vt:lpstr>PROBLEM STATEMENT</vt:lpstr>
      <vt:lpstr>EXISTING SOLUTION</vt:lpstr>
      <vt:lpstr>Proposed solution</vt:lpstr>
      <vt:lpstr>Need for the product</vt:lpstr>
      <vt:lpstr>Market Analysis </vt:lpstr>
      <vt:lpstr>Financial Estimation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Thinking and Innovation</dc:title>
  <dc:creator>EDWIN</dc:creator>
  <cp:lastModifiedBy>EDWIN</cp:lastModifiedBy>
  <cp:revision>22</cp:revision>
  <dcterms:created xsi:type="dcterms:W3CDTF">2022-03-03T15:40:11Z</dcterms:created>
  <dcterms:modified xsi:type="dcterms:W3CDTF">2022-03-10T08:24:56Z</dcterms:modified>
</cp:coreProperties>
</file>