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23A5950-A696-4607-9DDC-69C5C6576183}" type="datetimeFigureOut">
              <a:rPr lang="en-IN" smtClean="0"/>
              <a:t>12-04-2023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3A5B7F6-3A7E-4B79-9555-43C95C52DA8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5454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3A5950-A696-4607-9DDC-69C5C6576183}"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A5B7F6-3A7E-4B79-9555-43C95C52DA81}" type="slidenum">
              <a:rPr lang="en-IN" smtClean="0"/>
              <a:t>‹#›</a:t>
            </a:fld>
            <a:endParaRPr lang="en-IN"/>
          </a:p>
        </p:txBody>
      </p:sp>
    </p:spTree>
    <p:extLst>
      <p:ext uri="{BB962C8B-B14F-4D97-AF65-F5344CB8AC3E}">
        <p14:creationId xmlns:p14="http://schemas.microsoft.com/office/powerpoint/2010/main" val="1900140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A5950-A696-4607-9DDC-69C5C6576183}"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A5B7F6-3A7E-4B79-9555-43C95C52DA8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725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A5950-A696-4607-9DDC-69C5C6576183}"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A5B7F6-3A7E-4B79-9555-43C95C52DA8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4606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A5950-A696-4607-9DDC-69C5C6576183}"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A5B7F6-3A7E-4B79-9555-43C95C52DA81}" type="slidenum">
              <a:rPr lang="en-IN" smtClean="0"/>
              <a:t>‹#›</a:t>
            </a:fld>
            <a:endParaRPr lang="en-IN"/>
          </a:p>
        </p:txBody>
      </p:sp>
    </p:spTree>
    <p:extLst>
      <p:ext uri="{BB962C8B-B14F-4D97-AF65-F5344CB8AC3E}">
        <p14:creationId xmlns:p14="http://schemas.microsoft.com/office/powerpoint/2010/main" val="3230741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A5950-A696-4607-9DDC-69C5C6576183}"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A5B7F6-3A7E-4B79-9555-43C95C52DA8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7714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A5950-A696-4607-9DDC-69C5C6576183}"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A5B7F6-3A7E-4B79-9555-43C95C52DA8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7776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A5950-A696-4607-9DDC-69C5C6576183}"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A5B7F6-3A7E-4B79-9555-43C95C52DA8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0647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A5950-A696-4607-9DDC-69C5C6576183}"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A5B7F6-3A7E-4B79-9555-43C95C52DA8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494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A5950-A696-4607-9DDC-69C5C6576183}"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A5B7F6-3A7E-4B79-9555-43C95C52DA81}" type="slidenum">
              <a:rPr lang="en-IN" smtClean="0"/>
              <a:t>‹#›</a:t>
            </a:fld>
            <a:endParaRPr lang="en-IN"/>
          </a:p>
        </p:txBody>
      </p:sp>
    </p:spTree>
    <p:extLst>
      <p:ext uri="{BB962C8B-B14F-4D97-AF65-F5344CB8AC3E}">
        <p14:creationId xmlns:p14="http://schemas.microsoft.com/office/powerpoint/2010/main" val="3831489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A5950-A696-4607-9DDC-69C5C6576183}"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A5B7F6-3A7E-4B79-9555-43C95C52DA8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70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3A5950-A696-4607-9DDC-69C5C6576183}"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A5B7F6-3A7E-4B79-9555-43C95C52DA81}" type="slidenum">
              <a:rPr lang="en-IN" smtClean="0"/>
              <a:t>‹#›</a:t>
            </a:fld>
            <a:endParaRPr lang="en-IN"/>
          </a:p>
        </p:txBody>
      </p:sp>
    </p:spTree>
    <p:extLst>
      <p:ext uri="{BB962C8B-B14F-4D97-AF65-F5344CB8AC3E}">
        <p14:creationId xmlns:p14="http://schemas.microsoft.com/office/powerpoint/2010/main" val="2522265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3A5950-A696-4607-9DDC-69C5C6576183}" type="datetimeFigureOut">
              <a:rPr lang="en-IN" smtClean="0"/>
              <a:t>12-04-2023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A5B7F6-3A7E-4B79-9555-43C95C52DA8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3305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3A5950-A696-4607-9DDC-69C5C6576183}" type="datetimeFigureOut">
              <a:rPr lang="en-IN" smtClean="0"/>
              <a:t>12-04-2023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A5B7F6-3A7E-4B79-9555-43C95C52DA8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2745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A5950-A696-4607-9DDC-69C5C6576183}" type="datetimeFigureOut">
              <a:rPr lang="en-IN" smtClean="0"/>
              <a:t>12-04-2023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A5B7F6-3A7E-4B79-9555-43C95C52DA81}" type="slidenum">
              <a:rPr lang="en-IN" smtClean="0"/>
              <a:t>‹#›</a:t>
            </a:fld>
            <a:endParaRPr lang="en-IN"/>
          </a:p>
        </p:txBody>
      </p:sp>
    </p:spTree>
    <p:extLst>
      <p:ext uri="{BB962C8B-B14F-4D97-AF65-F5344CB8AC3E}">
        <p14:creationId xmlns:p14="http://schemas.microsoft.com/office/powerpoint/2010/main" val="2420186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3A5950-A696-4607-9DDC-69C5C6576183}"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A5B7F6-3A7E-4B79-9555-43C95C52DA8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199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3A5950-A696-4607-9DDC-69C5C6576183}"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A5B7F6-3A7E-4B79-9555-43C95C52DA81}" type="slidenum">
              <a:rPr lang="en-IN" smtClean="0"/>
              <a:t>‹#›</a:t>
            </a:fld>
            <a:endParaRPr lang="en-IN"/>
          </a:p>
        </p:txBody>
      </p:sp>
    </p:spTree>
    <p:extLst>
      <p:ext uri="{BB962C8B-B14F-4D97-AF65-F5344CB8AC3E}">
        <p14:creationId xmlns:p14="http://schemas.microsoft.com/office/powerpoint/2010/main" val="1143399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3A5950-A696-4607-9DDC-69C5C6576183}" type="datetimeFigureOut">
              <a:rPr lang="en-IN" smtClean="0"/>
              <a:t>12-04-2023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3A5B7F6-3A7E-4B79-9555-43C95C52DA81}" type="slidenum">
              <a:rPr lang="en-IN" smtClean="0"/>
              <a:t>‹#›</a:t>
            </a:fld>
            <a:endParaRPr lang="en-IN"/>
          </a:p>
        </p:txBody>
      </p:sp>
    </p:spTree>
    <p:extLst>
      <p:ext uri="{BB962C8B-B14F-4D97-AF65-F5344CB8AC3E}">
        <p14:creationId xmlns:p14="http://schemas.microsoft.com/office/powerpoint/2010/main" val="321533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38991-199D-FE5A-8A9E-19223095BC10}"/>
              </a:ext>
            </a:extLst>
          </p:cNvPr>
          <p:cNvSpPr>
            <a:spLocks noGrp="1"/>
          </p:cNvSpPr>
          <p:nvPr>
            <p:ph type="ctrTitle"/>
          </p:nvPr>
        </p:nvSpPr>
        <p:spPr>
          <a:xfrm>
            <a:off x="1945341" y="1122363"/>
            <a:ext cx="7978588" cy="1997355"/>
          </a:xfrm>
        </p:spPr>
        <p:txBody>
          <a:bodyPr>
            <a:normAutofit/>
          </a:bodyPr>
          <a:lstStyle/>
          <a:p>
            <a:r>
              <a:rPr lang="en-US" sz="3200" b="1" cap="all" dirty="0">
                <a:latin typeface="Times New Roman" pitchFamily="18" charset="0"/>
                <a:cs typeface="Times New Roman" pitchFamily="18" charset="0"/>
              </a:rPr>
              <a:t> RIVER WATER QUALITY Monitoring SYSTEM</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7A6FB35-7159-6DAD-6C80-CF1CC93F1B54}"/>
              </a:ext>
            </a:extLst>
          </p:cNvPr>
          <p:cNvSpPr>
            <a:spLocks noGrp="1"/>
          </p:cNvSpPr>
          <p:nvPr>
            <p:ph type="subTitle" idx="1"/>
          </p:nvPr>
        </p:nvSpPr>
        <p:spPr>
          <a:xfrm>
            <a:off x="2692398" y="3621741"/>
            <a:ext cx="6815669" cy="1730188"/>
          </a:xfrm>
        </p:spPr>
        <p:txBody>
          <a:bodyPr>
            <a:normAutofit/>
          </a:bodyPr>
          <a:lstStyle/>
          <a:p>
            <a:pPr algn="l" eaLnBrk="1" hangingPunct="1">
              <a:lnSpc>
                <a:spcPct val="80000"/>
              </a:lnSpc>
              <a:spcBef>
                <a:spcPts val="700"/>
              </a:spcBef>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pPr>
            <a:r>
              <a:rPr lang="en-US" altLang="en-US" b="1" dirty="0">
                <a:solidFill>
                  <a:srgbClr val="FF0000"/>
                </a:solidFill>
              </a:rPr>
              <a:t>Project Guide : B.LALITHA                         </a:t>
            </a:r>
            <a:r>
              <a:rPr lang="en-IN" altLang="en-US" sz="1700" b="1" dirty="0">
                <a:solidFill>
                  <a:srgbClr val="0000FF"/>
                </a:solidFill>
                <a:latin typeface="Arial" panose="020B0604020202020204" pitchFamily="34" charset="0"/>
                <a:cs typeface="Arial" panose="020B0604020202020204" pitchFamily="34" charset="0"/>
              </a:rPr>
              <a:t>Team Members:</a:t>
            </a:r>
          </a:p>
          <a:p>
            <a:pPr algn="r" eaLnBrk="1" hangingPunct="1">
              <a:lnSpc>
                <a:spcPct val="80000"/>
              </a:lnSpc>
              <a:spcBef>
                <a:spcPts val="700"/>
              </a:spcBef>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pPr>
            <a:r>
              <a:rPr lang="en-IN" altLang="en-US" sz="1700" b="1" dirty="0">
                <a:solidFill>
                  <a:srgbClr val="0000FF"/>
                </a:solidFill>
                <a:latin typeface="Arial" panose="020B0604020202020204" pitchFamily="34" charset="0"/>
                <a:cs typeface="Arial" panose="020B0604020202020204" pitchFamily="34" charset="0"/>
              </a:rPr>
              <a:t>E.KEVIN FRASER (2019102064)</a:t>
            </a:r>
          </a:p>
          <a:p>
            <a:pPr algn="r" eaLnBrk="1" hangingPunct="1">
              <a:lnSpc>
                <a:spcPct val="80000"/>
              </a:lnSpc>
              <a:spcBef>
                <a:spcPts val="700"/>
              </a:spcBef>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pPr>
            <a:r>
              <a:rPr lang="en-IN" altLang="en-US" sz="1700" b="1" dirty="0">
                <a:solidFill>
                  <a:srgbClr val="0000FF"/>
                </a:solidFill>
                <a:latin typeface="Arial" panose="020B0604020202020204" pitchFamily="34" charset="0"/>
                <a:cs typeface="Arial" panose="020B0604020202020204" pitchFamily="34" charset="0"/>
              </a:rPr>
              <a:t>K.LOGESH(2019102066)</a:t>
            </a:r>
          </a:p>
          <a:p>
            <a:pPr algn="r" eaLnBrk="1" hangingPunct="1">
              <a:lnSpc>
                <a:spcPct val="80000"/>
              </a:lnSpc>
              <a:spcBef>
                <a:spcPts val="700"/>
              </a:spcBef>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pPr>
            <a:r>
              <a:rPr lang="en-IN" altLang="en-US" sz="1700" b="1" dirty="0">
                <a:solidFill>
                  <a:srgbClr val="0000FF"/>
                </a:solidFill>
                <a:latin typeface="Arial" panose="020B0604020202020204" pitchFamily="34" charset="0"/>
                <a:cs typeface="Arial" panose="020B0604020202020204" pitchFamily="34" charset="0"/>
              </a:rPr>
              <a:t>M.PROMOTH KUMAR (2019102103)</a:t>
            </a:r>
          </a:p>
          <a:p>
            <a:pPr algn="l"/>
            <a:endParaRPr lang="en-US" altLang="en-US" b="1" dirty="0">
              <a:solidFill>
                <a:srgbClr val="FF0000"/>
              </a:solidFill>
            </a:endParaRPr>
          </a:p>
          <a:p>
            <a:pPr algn="l"/>
            <a:endParaRPr lang="en-IN" dirty="0"/>
          </a:p>
        </p:txBody>
      </p:sp>
    </p:spTree>
    <p:extLst>
      <p:ext uri="{BB962C8B-B14F-4D97-AF65-F5344CB8AC3E}">
        <p14:creationId xmlns:p14="http://schemas.microsoft.com/office/powerpoint/2010/main" val="1014984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D91E-8771-1BAF-3467-41F394512310}"/>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LIST OF MODULES</a:t>
            </a:r>
          </a:p>
        </p:txBody>
      </p:sp>
      <p:sp>
        <p:nvSpPr>
          <p:cNvPr id="3" name="Content Placeholder 2">
            <a:extLst>
              <a:ext uri="{FF2B5EF4-FFF2-40B4-BE49-F238E27FC236}">
                <a16:creationId xmlns:a16="http://schemas.microsoft.com/office/drawing/2014/main" id="{1538D5B6-44EE-8C41-B9C9-4F580728E661}"/>
              </a:ext>
            </a:extLst>
          </p:cNvPr>
          <p:cNvSpPr>
            <a:spLocks noGrp="1"/>
          </p:cNvSpPr>
          <p:nvPr>
            <p:ph idx="1"/>
          </p:nvPr>
        </p:nvSpPr>
        <p:spPr/>
        <p:txBody>
          <a:bodyPr/>
          <a:lstStyle/>
          <a:p>
            <a:pPr eaLnBrk="1" hangingPunct="1">
              <a:lnSpc>
                <a:spcPct val="150000"/>
              </a:lnSpc>
              <a:buFont typeface="Wingdings" panose="05000000000000000000" pitchFamily="2" charset="2"/>
              <a:buNone/>
            </a:pPr>
            <a:r>
              <a:rPr lang="en-IN" altLang="en-US" sz="2000" dirty="0">
                <a:latin typeface="Times New Roman" panose="02020603050405020304" pitchFamily="18" charset="0"/>
                <a:cs typeface="Times New Roman" panose="02020603050405020304" pitchFamily="18" charset="0"/>
              </a:rPr>
              <a:t>1.Micro Controller</a:t>
            </a:r>
          </a:p>
          <a:p>
            <a:pPr eaLnBrk="1" hangingPunct="1">
              <a:lnSpc>
                <a:spcPct val="150000"/>
              </a:lnSpc>
              <a:buFont typeface="Wingdings" panose="05000000000000000000" pitchFamily="2" charset="2"/>
              <a:buNone/>
            </a:pPr>
            <a:r>
              <a:rPr lang="en-IN" altLang="en-US" sz="2000" dirty="0">
                <a:latin typeface="Times New Roman" panose="02020603050405020304" pitchFamily="18" charset="0"/>
                <a:cs typeface="Times New Roman" panose="02020603050405020304" pitchFamily="18" charset="0"/>
              </a:rPr>
              <a:t>2.IOT Module</a:t>
            </a:r>
          </a:p>
          <a:p>
            <a:pPr eaLnBrk="1" hangingPunct="1">
              <a:lnSpc>
                <a:spcPct val="150000"/>
              </a:lnSpc>
              <a:buFont typeface="Wingdings" panose="05000000000000000000" pitchFamily="2" charset="2"/>
              <a:buNone/>
            </a:pPr>
            <a:r>
              <a:rPr lang="en-IN" altLang="en-US" sz="2000" dirty="0">
                <a:latin typeface="Times New Roman" panose="02020603050405020304" pitchFamily="18" charset="0"/>
                <a:cs typeface="Times New Roman" panose="02020603050405020304" pitchFamily="18" charset="0"/>
              </a:rPr>
              <a:t>3.PH Sensor</a:t>
            </a:r>
          </a:p>
          <a:p>
            <a:endParaRPr lang="en-IN" dirty="0"/>
          </a:p>
        </p:txBody>
      </p:sp>
    </p:spTree>
    <p:extLst>
      <p:ext uri="{BB962C8B-B14F-4D97-AF65-F5344CB8AC3E}">
        <p14:creationId xmlns:p14="http://schemas.microsoft.com/office/powerpoint/2010/main" val="898155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CDE0F-CD77-06F6-9741-7A8271E8F097}"/>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DESCRIPTION OF EACH AND EVERY MODULE</a:t>
            </a:r>
          </a:p>
        </p:txBody>
      </p:sp>
      <p:sp>
        <p:nvSpPr>
          <p:cNvPr id="3" name="Content Placeholder 2">
            <a:extLst>
              <a:ext uri="{FF2B5EF4-FFF2-40B4-BE49-F238E27FC236}">
                <a16:creationId xmlns:a16="http://schemas.microsoft.com/office/drawing/2014/main" id="{2556FFC8-A2A6-1BAA-C5C0-6E6295A8D66D}"/>
              </a:ext>
            </a:extLst>
          </p:cNvPr>
          <p:cNvSpPr>
            <a:spLocks noGrp="1"/>
          </p:cNvSpPr>
          <p:nvPr>
            <p:ph idx="1"/>
          </p:nvPr>
        </p:nvSpPr>
        <p:spPr/>
        <p:txBody>
          <a:bodyPr/>
          <a:lstStyle/>
          <a:p>
            <a:pPr marL="0" indent="0" algn="ctr">
              <a:buNone/>
            </a:pPr>
            <a:r>
              <a:rPr lang="en-IN" altLang="en-US" sz="2400" b="1" dirty="0">
                <a:latin typeface="Times New Roman" panose="02020603050405020304" pitchFamily="18" charset="0"/>
                <a:cs typeface="Times New Roman" panose="02020603050405020304" pitchFamily="18" charset="0"/>
              </a:rPr>
              <a:t>Micro Controller Unit</a:t>
            </a:r>
          </a:p>
          <a:p>
            <a:pPr marL="0" indent="0">
              <a:buNone/>
            </a:pPr>
            <a:r>
              <a:rPr lang="en-US" altLang="en-US" sz="2000" dirty="0">
                <a:latin typeface="Times New Roman" panose="02020603050405020304" pitchFamily="18" charset="0"/>
                <a:cs typeface="Times New Roman" panose="02020603050405020304" pitchFamily="18" charset="0"/>
              </a:rPr>
              <a:t>The Node MCU (</a:t>
            </a:r>
            <a:r>
              <a:rPr lang="en-US" altLang="en-US" sz="2000" b="1" i="1" dirty="0">
                <a:latin typeface="Times New Roman" panose="02020603050405020304" pitchFamily="18" charset="0"/>
                <a:cs typeface="Times New Roman" panose="02020603050405020304" pitchFamily="18" charset="0"/>
              </a:rPr>
              <a:t>N</a:t>
            </a:r>
            <a:r>
              <a:rPr lang="en-US" altLang="en-US" sz="2000" dirty="0">
                <a:latin typeface="Times New Roman" panose="02020603050405020304" pitchFamily="18" charset="0"/>
                <a:cs typeface="Times New Roman" panose="02020603050405020304" pitchFamily="18" charset="0"/>
              </a:rPr>
              <a:t>ode </a:t>
            </a:r>
            <a:r>
              <a:rPr lang="en-US" altLang="en-US" sz="2000" b="1" i="1" dirty="0">
                <a:latin typeface="Times New Roman" panose="02020603050405020304" pitchFamily="18" charset="0"/>
                <a:cs typeface="Times New Roman" panose="02020603050405020304" pitchFamily="18" charset="0"/>
              </a:rPr>
              <a:t>M</a:t>
            </a:r>
            <a:r>
              <a:rPr lang="en-US" altLang="en-US" sz="2000" dirty="0">
                <a:latin typeface="Times New Roman" panose="02020603050405020304" pitchFamily="18" charset="0"/>
                <a:cs typeface="Times New Roman" panose="02020603050405020304" pitchFamily="18" charset="0"/>
              </a:rPr>
              <a:t>icro </a:t>
            </a:r>
            <a:r>
              <a:rPr lang="en-US" altLang="en-US" sz="2000" b="1" i="1" dirty="0">
                <a:latin typeface="Times New Roman" panose="02020603050405020304" pitchFamily="18" charset="0"/>
                <a:cs typeface="Times New Roman" panose="02020603050405020304" pitchFamily="18" charset="0"/>
              </a:rPr>
              <a:t>C</a:t>
            </a:r>
            <a:r>
              <a:rPr lang="en-US" altLang="en-US" sz="2000" dirty="0">
                <a:latin typeface="Times New Roman" panose="02020603050405020304" pitchFamily="18" charset="0"/>
                <a:cs typeface="Times New Roman" panose="02020603050405020304" pitchFamily="18" charset="0"/>
              </a:rPr>
              <a:t>ontroller </a:t>
            </a:r>
            <a:r>
              <a:rPr lang="en-US" altLang="en-US" sz="2000" b="1" i="1" dirty="0">
                <a:latin typeface="Times New Roman" panose="02020603050405020304" pitchFamily="18" charset="0"/>
                <a:cs typeface="Times New Roman" panose="02020603050405020304" pitchFamily="18" charset="0"/>
              </a:rPr>
              <a:t>U</a:t>
            </a:r>
            <a:r>
              <a:rPr lang="en-US" altLang="en-US" sz="2000" dirty="0">
                <a:latin typeface="Times New Roman" panose="02020603050405020304" pitchFamily="18" charset="0"/>
                <a:cs typeface="Times New Roman" panose="02020603050405020304" pitchFamily="18" charset="0"/>
              </a:rPr>
              <a:t>nit) is an open-source software and hardware development environment built around an inexpensive System-on-a-Chip (SoC) called the ESP8266. The ESP8266, designed and manufactured by </a:t>
            </a:r>
            <a:r>
              <a:rPr lang="en-US" altLang="en-US" sz="2000" dirty="0" err="1">
                <a:latin typeface="Times New Roman" panose="02020603050405020304" pitchFamily="18" charset="0"/>
                <a:cs typeface="Times New Roman" panose="02020603050405020304" pitchFamily="18" charset="0"/>
              </a:rPr>
              <a:t>Espressif</a:t>
            </a:r>
            <a:r>
              <a:rPr lang="en-US" altLang="en-US" sz="2000" dirty="0">
                <a:latin typeface="Times New Roman" panose="02020603050405020304" pitchFamily="18" charset="0"/>
                <a:cs typeface="Times New Roman" panose="02020603050405020304" pitchFamily="18" charset="0"/>
              </a:rPr>
              <a:t> Systems, contains the crucial elements of a computer: CPU, RAM, networking (</a:t>
            </a:r>
            <a:r>
              <a:rPr lang="en-US" altLang="en-US" sz="2000" dirty="0" err="1">
                <a:latin typeface="Times New Roman" panose="02020603050405020304" pitchFamily="18" charset="0"/>
                <a:cs typeface="Times New Roman" panose="02020603050405020304" pitchFamily="18" charset="0"/>
              </a:rPr>
              <a:t>WiFi</a:t>
            </a:r>
            <a:r>
              <a:rPr lang="en-US" altLang="en-US" sz="2000" dirty="0">
                <a:latin typeface="Times New Roman" panose="02020603050405020304" pitchFamily="18" charset="0"/>
                <a:cs typeface="Times New Roman" panose="02020603050405020304" pitchFamily="18" charset="0"/>
              </a:rPr>
              <a:t>), and even a modern operating system and SDK. That makes it an excellent choice for Internet of Things (IoT) projects of all kinds.</a:t>
            </a:r>
          </a:p>
          <a:p>
            <a:pPr marL="0" indent="0">
              <a:buNone/>
            </a:pPr>
            <a:endParaRPr lang="en-IN" sz="2000" dirty="0"/>
          </a:p>
        </p:txBody>
      </p:sp>
    </p:spTree>
    <p:extLst>
      <p:ext uri="{BB962C8B-B14F-4D97-AF65-F5344CB8AC3E}">
        <p14:creationId xmlns:p14="http://schemas.microsoft.com/office/powerpoint/2010/main" val="295166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86EE5-7386-3039-B953-AE8CBA354DC3}"/>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DESCRIPTION OF EACH AND EVERY MODULE</a:t>
            </a:r>
            <a:endParaRPr lang="en-IN" sz="3200" dirty="0"/>
          </a:p>
        </p:txBody>
      </p:sp>
      <p:sp>
        <p:nvSpPr>
          <p:cNvPr id="3" name="Content Placeholder 2">
            <a:extLst>
              <a:ext uri="{FF2B5EF4-FFF2-40B4-BE49-F238E27FC236}">
                <a16:creationId xmlns:a16="http://schemas.microsoft.com/office/drawing/2014/main" id="{9A24C7D7-B69E-993A-97DE-9F8E793C60A8}"/>
              </a:ext>
            </a:extLst>
          </p:cNvPr>
          <p:cNvSpPr>
            <a:spLocks noGrp="1"/>
          </p:cNvSpPr>
          <p:nvPr>
            <p:ph idx="1"/>
          </p:nvPr>
        </p:nvSpPr>
        <p:spPr/>
        <p:txBody>
          <a:bodyPr/>
          <a:lstStyle/>
          <a:p>
            <a:pPr marL="0" indent="0" algn="ctr">
              <a:buNone/>
            </a:pPr>
            <a:r>
              <a:rPr lang="en-IN" altLang="en-US" sz="2400" b="1" dirty="0">
                <a:latin typeface="Times New Roman" panose="02020603050405020304" pitchFamily="18" charset="0"/>
                <a:cs typeface="Times New Roman" panose="02020603050405020304" pitchFamily="18" charset="0"/>
              </a:rPr>
              <a:t>IOT MODULE</a:t>
            </a:r>
          </a:p>
          <a:p>
            <a:pPr marL="0" indent="0">
              <a:buNone/>
            </a:pPr>
            <a:r>
              <a:rPr lang="en-US" altLang="en-US" sz="2000" dirty="0">
                <a:latin typeface="Times New Roman" panose="02020603050405020304" pitchFamily="18" charset="0"/>
                <a:cs typeface="Times New Roman" panose="02020603050405020304" pitchFamily="18" charset="0"/>
              </a:rPr>
              <a:t>The Internet of Things (IoT) describes the network of physical objects “things” that are embedded with sensors, software, and other technologies for the purpose of connecting and exchanging data with other devices and systems over the internet. Arduino Community launched their IoT platform called Arduino IoT Cloud. The Arduino IoT Cloud provides an end-to-end solution that makes building connected projects easy for makers, IoT enthusiasts, and professionals from start to finish. You can connect multiple devices to each other and allow them to exchange real-time data. You can also monitor data from anywhere using a simple user interface. </a:t>
            </a:r>
          </a:p>
          <a:p>
            <a:pPr marL="0" indent="0">
              <a:buNone/>
            </a:pPr>
            <a:endParaRPr lang="en-IN" sz="2000" dirty="0"/>
          </a:p>
        </p:txBody>
      </p:sp>
    </p:spTree>
    <p:extLst>
      <p:ext uri="{BB962C8B-B14F-4D97-AF65-F5344CB8AC3E}">
        <p14:creationId xmlns:p14="http://schemas.microsoft.com/office/powerpoint/2010/main" val="81767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84A-54A6-B896-1BE4-5354A7E9CC1D}"/>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DESCRIPTION OF EACH AND EVERY MODULE</a:t>
            </a:r>
            <a:endParaRPr lang="en-IN" sz="3200" b="1" dirty="0"/>
          </a:p>
        </p:txBody>
      </p:sp>
      <p:sp>
        <p:nvSpPr>
          <p:cNvPr id="3" name="Content Placeholder 2">
            <a:extLst>
              <a:ext uri="{FF2B5EF4-FFF2-40B4-BE49-F238E27FC236}">
                <a16:creationId xmlns:a16="http://schemas.microsoft.com/office/drawing/2014/main" id="{6CEE7E50-E971-B298-175B-E395F134C5FD}"/>
              </a:ext>
            </a:extLst>
          </p:cNvPr>
          <p:cNvSpPr>
            <a:spLocks noGrp="1"/>
          </p:cNvSpPr>
          <p:nvPr>
            <p:ph idx="1"/>
          </p:nvPr>
        </p:nvSpPr>
        <p:spPr/>
        <p:txBody>
          <a:bodyPr>
            <a:normAutofit/>
          </a:bodyPr>
          <a:lstStyle/>
          <a:p>
            <a:pPr marL="0" indent="0" algn="ctr">
              <a:buNone/>
            </a:pPr>
            <a:r>
              <a:rPr lang="en-IN" altLang="en-US" sz="2400" b="1" dirty="0">
                <a:latin typeface="Times New Roman" panose="02020603050405020304" pitchFamily="18" charset="0"/>
                <a:cs typeface="Times New Roman" panose="02020603050405020304" pitchFamily="18" charset="0"/>
              </a:rPr>
              <a:t>PH SENSOR</a:t>
            </a:r>
          </a:p>
          <a:p>
            <a:pPr marL="0" indent="0">
              <a:buNone/>
            </a:pPr>
            <a:r>
              <a:rPr lang="en-IN" altLang="en-US" sz="2000" dirty="0">
                <a:latin typeface="Times New Roman" panose="02020603050405020304" pitchFamily="18" charset="0"/>
                <a:cs typeface="Times New Roman" panose="02020603050405020304" pitchFamily="18" charset="0"/>
              </a:rPr>
              <a:t>A PH sensor is a scientific device used to accurately measure acidity and alkalinity in water and other liquid substances. It is an important device used in most industries, including power plants, pharmaceuticals, food &amp; beverage, primaries, chemicals, oil gas, and wastewaters. Different pH sensors work differently when it comes to measuring water quality. Therefore it's essential to know the different variations, so you can be able to pick the appropriate pH applications that will satisfy your requirements. Hence, in this article, you will learn all you need to know about pH sensors.</a:t>
            </a:r>
            <a:endParaRPr lang="en-US" altLang="en-US"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29238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9FC57-8559-DBCD-7C84-681DF46BBCA5}"/>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COMPLETED PROJECT WORK PLAN TIMETABLE</a:t>
            </a:r>
          </a:p>
        </p:txBody>
      </p:sp>
      <p:sp>
        <p:nvSpPr>
          <p:cNvPr id="3" name="Content Placeholder 2">
            <a:extLst>
              <a:ext uri="{FF2B5EF4-FFF2-40B4-BE49-F238E27FC236}">
                <a16:creationId xmlns:a16="http://schemas.microsoft.com/office/drawing/2014/main" id="{82FD614A-486C-0562-89FB-02D884C45BDD}"/>
              </a:ext>
            </a:extLst>
          </p:cNvPr>
          <p:cNvSpPr>
            <a:spLocks noGrp="1"/>
          </p:cNvSpPr>
          <p:nvPr>
            <p:ph idx="1"/>
          </p:nvPr>
        </p:nvSpPr>
        <p:spPr/>
        <p:txBody>
          <a:bodyPr>
            <a:normAutofit/>
          </a:bodyPr>
          <a:lstStyle/>
          <a:p>
            <a:pPr marL="0" indent="0">
              <a:buNone/>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JANUARY : TITLE SELECTION DONE</a:t>
            </a:r>
          </a:p>
          <a:p>
            <a:r>
              <a:rPr lang="en-IN" sz="2000" dirty="0">
                <a:latin typeface="Times New Roman" panose="02020603050405020304" pitchFamily="18" charset="0"/>
                <a:cs typeface="Times New Roman" panose="02020603050405020304" pitchFamily="18" charset="0"/>
              </a:rPr>
              <a:t>FEBRUARY : EMBEDDED C LAN COMPLETED</a:t>
            </a:r>
          </a:p>
          <a:p>
            <a:r>
              <a:rPr lang="en-IN" sz="2000" dirty="0">
                <a:latin typeface="Times New Roman" panose="02020603050405020304" pitchFamily="18" charset="0"/>
                <a:cs typeface="Times New Roman" panose="02020603050405020304" pitchFamily="18" charset="0"/>
              </a:rPr>
              <a:t>MARCH : IOT APPLICATION LAN COMPLETED </a:t>
            </a:r>
          </a:p>
          <a:p>
            <a:r>
              <a:rPr lang="en-IN" sz="2000" dirty="0">
                <a:latin typeface="Times New Roman" panose="02020603050405020304" pitchFamily="18" charset="0"/>
                <a:cs typeface="Times New Roman" panose="02020603050405020304" pitchFamily="18" charset="0"/>
              </a:rPr>
              <a:t>APRIL :    OVERALL PROJECT COMPLETED</a:t>
            </a:r>
          </a:p>
        </p:txBody>
      </p:sp>
    </p:spTree>
    <p:extLst>
      <p:ext uri="{BB962C8B-B14F-4D97-AF65-F5344CB8AC3E}">
        <p14:creationId xmlns:p14="http://schemas.microsoft.com/office/powerpoint/2010/main" val="4243491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BB09-6AB0-42A5-41A0-71FA6E127A2E}"/>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PROJECT DEMO</a:t>
            </a:r>
          </a:p>
        </p:txBody>
      </p:sp>
      <p:pic>
        <p:nvPicPr>
          <p:cNvPr id="5" name="Content Placeholder 4">
            <a:extLst>
              <a:ext uri="{FF2B5EF4-FFF2-40B4-BE49-F238E27FC236}">
                <a16:creationId xmlns:a16="http://schemas.microsoft.com/office/drawing/2014/main" id="{256C691D-D0A2-B1FE-4AC7-A03CC42DB5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2677208"/>
            <a:ext cx="9601200" cy="3078384"/>
          </a:xfrm>
        </p:spPr>
      </p:pic>
    </p:spTree>
    <p:extLst>
      <p:ext uri="{BB962C8B-B14F-4D97-AF65-F5344CB8AC3E}">
        <p14:creationId xmlns:p14="http://schemas.microsoft.com/office/powerpoint/2010/main" val="1744538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380D3-21F1-94DB-8971-976D0F278254}"/>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942E0B4-C2A8-3FB6-3DA0-14B95E01D848}"/>
              </a:ext>
            </a:extLst>
          </p:cNvPr>
          <p:cNvSpPr>
            <a:spLocks noGrp="1"/>
          </p:cNvSpPr>
          <p:nvPr>
            <p:ph idx="1"/>
          </p:nvPr>
        </p:nvSpPr>
        <p:spPr/>
        <p:txBody>
          <a:bodyPr>
            <a:normAutofit lnSpcReduction="10000"/>
          </a:bodyPr>
          <a:lstStyle/>
          <a:p>
            <a:pPr>
              <a:lnSpc>
                <a:spcPct val="150000"/>
              </a:lnSpc>
              <a:spcBef>
                <a:spcPct val="0"/>
              </a:spcBef>
              <a:buFontTx/>
              <a:buNone/>
            </a:pPr>
            <a:r>
              <a:rPr lang="en-IN" altLang="en-US" sz="2200" dirty="0">
                <a:latin typeface="Times New Roman" panose="02020603050405020304" pitchFamily="18" charset="0"/>
                <a:cs typeface="Times New Roman" panose="02020603050405020304" pitchFamily="18" charset="0"/>
              </a:rPr>
              <a:t>1] </a:t>
            </a:r>
            <a:r>
              <a:rPr lang="en-IN" altLang="en-US" sz="2200" dirty="0" err="1">
                <a:latin typeface="Times New Roman" panose="02020603050405020304" pitchFamily="18" charset="0"/>
                <a:cs typeface="Times New Roman" panose="02020603050405020304" pitchFamily="18" charset="0"/>
              </a:rPr>
              <a:t>Anchit</a:t>
            </a:r>
            <a:r>
              <a:rPr lang="en-IN" altLang="en-US" sz="2200" dirty="0">
                <a:latin typeface="Times New Roman" panose="02020603050405020304" pitchFamily="18" charset="0"/>
                <a:cs typeface="Times New Roman" panose="02020603050405020304" pitchFamily="18" charset="0"/>
              </a:rPr>
              <a:t> Garg, </a:t>
            </a:r>
            <a:r>
              <a:rPr lang="en-IN" altLang="en-US" sz="2200" dirty="0" err="1">
                <a:latin typeface="Times New Roman" panose="02020603050405020304" pitchFamily="18" charset="0"/>
                <a:cs typeface="Times New Roman" panose="02020603050405020304" pitchFamily="18" charset="0"/>
              </a:rPr>
              <a:t>Priyamitra</a:t>
            </a:r>
            <a:r>
              <a:rPr lang="en-IN" altLang="en-US" sz="2200" dirty="0">
                <a:latin typeface="Times New Roman" panose="02020603050405020304" pitchFamily="18" charset="0"/>
                <a:cs typeface="Times New Roman" panose="02020603050405020304" pitchFamily="18" charset="0"/>
              </a:rPr>
              <a:t> </a:t>
            </a:r>
            <a:r>
              <a:rPr lang="en-IN" altLang="en-US" sz="2200" dirty="0" err="1">
                <a:latin typeface="Times New Roman" panose="02020603050405020304" pitchFamily="18" charset="0"/>
                <a:cs typeface="Times New Roman" panose="02020603050405020304" pitchFamily="18" charset="0"/>
              </a:rPr>
              <a:t>Munoth</a:t>
            </a:r>
            <a:r>
              <a:rPr lang="en-IN" altLang="en-US" sz="2200" dirty="0">
                <a:latin typeface="Times New Roman" panose="02020603050405020304" pitchFamily="18" charset="0"/>
                <a:cs typeface="Times New Roman" panose="02020603050405020304" pitchFamily="18" charset="0"/>
              </a:rPr>
              <a:t> and Rohit Goyal, “Application of Soil Moisture Sensors in Agriculture: A Review”, Proc. Hydraulics, Vol. 21, pp. 1662-1672, 2019. </a:t>
            </a:r>
            <a:endParaRPr lang="en-US" altLang="en-US" sz="2200" dirty="0">
              <a:latin typeface="Times New Roman" panose="02020603050405020304" pitchFamily="18" charset="0"/>
              <a:cs typeface="Times New Roman" panose="02020603050405020304" pitchFamily="18" charset="0"/>
            </a:endParaRPr>
          </a:p>
          <a:p>
            <a:pPr>
              <a:lnSpc>
                <a:spcPct val="150000"/>
              </a:lnSpc>
              <a:spcBef>
                <a:spcPct val="0"/>
              </a:spcBef>
              <a:buFontTx/>
              <a:buNone/>
            </a:pPr>
            <a:r>
              <a:rPr lang="en-IN" altLang="en-US" sz="2200" dirty="0">
                <a:latin typeface="Times New Roman" panose="02020603050405020304" pitchFamily="18" charset="0"/>
                <a:cs typeface="Times New Roman" panose="02020603050405020304" pitchFamily="18" charset="0"/>
              </a:rPr>
              <a:t>[2] [Online] Available at: http://soil quality.org. </a:t>
            </a:r>
            <a:endParaRPr lang="en-US" altLang="en-US" sz="2200" dirty="0">
              <a:latin typeface="Times New Roman" panose="02020603050405020304" pitchFamily="18" charset="0"/>
              <a:cs typeface="Times New Roman" panose="02020603050405020304" pitchFamily="18" charset="0"/>
            </a:endParaRPr>
          </a:p>
          <a:p>
            <a:pPr>
              <a:lnSpc>
                <a:spcPct val="150000"/>
              </a:lnSpc>
              <a:spcBef>
                <a:spcPct val="0"/>
              </a:spcBef>
              <a:buFontTx/>
              <a:buNone/>
            </a:pPr>
            <a:r>
              <a:rPr lang="en-IN" altLang="en-US" sz="2200" dirty="0">
                <a:latin typeface="Times New Roman" panose="02020603050405020304" pitchFamily="18" charset="0"/>
                <a:cs typeface="Times New Roman" panose="02020603050405020304" pitchFamily="18" charset="0"/>
              </a:rPr>
              <a:t>[3] P. Sukumar, </a:t>
            </a:r>
            <a:r>
              <a:rPr lang="en-IN" altLang="en-US" sz="2200" dirty="0" err="1">
                <a:latin typeface="Times New Roman" panose="02020603050405020304" pitchFamily="18" charset="0"/>
                <a:cs typeface="Times New Roman" panose="02020603050405020304" pitchFamily="18" charset="0"/>
              </a:rPr>
              <a:t>Dr.</a:t>
            </a:r>
            <a:r>
              <a:rPr lang="en-IN" altLang="en-US" sz="2200" dirty="0">
                <a:latin typeface="Times New Roman" panose="02020603050405020304" pitchFamily="18" charset="0"/>
                <a:cs typeface="Times New Roman" panose="02020603050405020304" pitchFamily="18" charset="0"/>
              </a:rPr>
              <a:t> T. Kavitha, and V. </a:t>
            </a:r>
            <a:r>
              <a:rPr lang="en-IN" altLang="en-US" sz="2200" dirty="0" err="1">
                <a:latin typeface="Times New Roman" panose="02020603050405020304" pitchFamily="18" charset="0"/>
                <a:cs typeface="Times New Roman" panose="02020603050405020304" pitchFamily="18" charset="0"/>
              </a:rPr>
              <a:t>Jashanavi</a:t>
            </a:r>
            <a:r>
              <a:rPr lang="en-IN" altLang="en-US" sz="2200" dirty="0">
                <a:latin typeface="Times New Roman" panose="02020603050405020304" pitchFamily="18" charset="0"/>
                <a:cs typeface="Times New Roman" panose="02020603050405020304" pitchFamily="18" charset="0"/>
              </a:rPr>
              <a:t>, “Real Time soil Fertility Using IOT.”</a:t>
            </a:r>
            <a:r>
              <a:rPr lang="en-IN" altLang="en-US" sz="2200" dirty="0" err="1">
                <a:latin typeface="Times New Roman" panose="02020603050405020304" pitchFamily="18" charset="0"/>
                <a:cs typeface="Times New Roman" panose="02020603050405020304" pitchFamily="18" charset="0"/>
              </a:rPr>
              <a:t>Proc.NC’s</a:t>
            </a:r>
            <a:r>
              <a:rPr lang="en-IN" altLang="en-US" sz="2200" dirty="0">
                <a:latin typeface="Times New Roman" panose="02020603050405020304" pitchFamily="18" charset="0"/>
                <a:cs typeface="Times New Roman" panose="02020603050405020304" pitchFamily="18" charset="0"/>
              </a:rPr>
              <a:t> e-TIMES, 2018. </a:t>
            </a:r>
            <a:endParaRPr lang="en-US" altLang="en-US" sz="2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86794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50F8-2054-9765-E30C-CD2048F2E3A1}"/>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SCOPE OF THE PROJECT</a:t>
            </a:r>
          </a:p>
        </p:txBody>
      </p:sp>
      <p:sp>
        <p:nvSpPr>
          <p:cNvPr id="3" name="Content Placeholder 2">
            <a:extLst>
              <a:ext uri="{FF2B5EF4-FFF2-40B4-BE49-F238E27FC236}">
                <a16:creationId xmlns:a16="http://schemas.microsoft.com/office/drawing/2014/main" id="{D1DA3368-2C8E-D5CA-A242-B913F403F71D}"/>
              </a:ext>
            </a:extLst>
          </p:cNvPr>
          <p:cNvSpPr>
            <a:spLocks noGrp="1"/>
          </p:cNvSpPr>
          <p:nvPr>
            <p:ph idx="1"/>
          </p:nvPr>
        </p:nvSpPr>
        <p:spPr/>
        <p:txBody>
          <a:bodyPr>
            <a:normAutofit lnSpcReduction="10000"/>
          </a:bodyPr>
          <a:lstStyle/>
          <a:p>
            <a:pPr marL="285750" indent="-285750">
              <a:buFont typeface="Wingdings" panose="05000000000000000000" pitchFamily="2" charset="2"/>
              <a:buChar char="Ø"/>
              <a:defRPr/>
            </a:pPr>
            <a:r>
              <a:rPr lang="en-US" sz="2200" dirty="0">
                <a:latin typeface="Times New Roman" panose="02020603050405020304" pitchFamily="18" charset="0"/>
                <a:cs typeface="Times New Roman" panose="02020603050405020304" pitchFamily="18" charset="0"/>
              </a:rPr>
              <a:t>Water quality assessment: The primary objective of a river water quality monitoring system is to assess the quality of water in a river. This can involve measuring various physical, chemical, and biological parameters of the water to determine its quality.</a:t>
            </a:r>
          </a:p>
          <a:p>
            <a:pPr>
              <a:defRPr/>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defRPr/>
            </a:pPr>
            <a:r>
              <a:rPr lang="en-US" sz="2200" dirty="0">
                <a:latin typeface="Times New Roman" panose="02020603050405020304" pitchFamily="18" charset="0"/>
                <a:cs typeface="Times New Roman" panose="02020603050405020304" pitchFamily="18" charset="0"/>
              </a:rPr>
              <a:t>Environmental monitoring: A river water quality monitoring system can be used to monitor the environmental impact of various activities such as industrial discharges, agriculture, and urbanization on the river and its surrounding ecosystem.</a:t>
            </a:r>
          </a:p>
          <a:p>
            <a:endParaRPr lang="en-IN" dirty="0"/>
          </a:p>
        </p:txBody>
      </p:sp>
    </p:spTree>
    <p:extLst>
      <p:ext uri="{BB962C8B-B14F-4D97-AF65-F5344CB8AC3E}">
        <p14:creationId xmlns:p14="http://schemas.microsoft.com/office/powerpoint/2010/main" val="3102350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F1D2-AB5A-517A-8416-544140B22094}"/>
              </a:ext>
            </a:extLst>
          </p:cNvPr>
          <p:cNvSpPr>
            <a:spLocks noGrp="1"/>
          </p:cNvSpPr>
          <p:nvPr>
            <p:ph type="title"/>
          </p:nvPr>
        </p:nvSpPr>
        <p:spPr/>
        <p:txBody>
          <a:bodyPr>
            <a:normAutofit/>
          </a:bodyPr>
          <a:lstStyle/>
          <a:p>
            <a:r>
              <a:rPr lang="en-US" altLang="en-US" sz="3200" b="1" dirty="0">
                <a:solidFill>
                  <a:schemeClr val="tx1"/>
                </a:solidFill>
                <a:latin typeface="Arial" panose="020B0604020202020204" pitchFamily="34" charset="0"/>
                <a:cs typeface="Arial" panose="020B0604020202020204" pitchFamily="34" charset="0"/>
              </a:rPr>
              <a:t>Objectives of the Project Work</a:t>
            </a:r>
            <a:endParaRPr lang="en-IN" sz="3200" b="1"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620A7E9-C65D-A27B-A430-BCB74BC04E10}"/>
              </a:ext>
            </a:extLst>
          </p:cNvPr>
          <p:cNvSpPr>
            <a:spLocks noGrp="1"/>
          </p:cNvSpPr>
          <p:nvPr>
            <p:ph idx="1"/>
          </p:nvPr>
        </p:nvSpPr>
        <p:spPr/>
        <p:txBody>
          <a:bodyPr>
            <a:normAutofit/>
          </a:bodyPr>
          <a:lstStyle/>
          <a:p>
            <a:pPr algn="just">
              <a:lnSpc>
                <a:spcPct val="150000"/>
              </a:lnSpc>
              <a:spcBef>
                <a:spcPct val="0"/>
              </a:spcBef>
              <a:buFont typeface="Wingdings" panose="05000000000000000000" pitchFamily="2" charset="2"/>
              <a:buChar char="Ø"/>
            </a:pPr>
            <a:r>
              <a:rPr lang="en-IN" altLang="en-US" dirty="0">
                <a:latin typeface="Times New Roman" panose="02020603050405020304" pitchFamily="18" charset="0"/>
                <a:cs typeface="Times New Roman" panose="02020603050405020304" pitchFamily="18" charset="0"/>
              </a:rPr>
              <a:t>As this is an IoT “Internet of Things” based project, the PH can be monitored from anywhere around the world.</a:t>
            </a:r>
          </a:p>
          <a:p>
            <a:pPr algn="just">
              <a:lnSpc>
                <a:spcPct val="150000"/>
              </a:lnSpc>
              <a:spcBef>
                <a:spcPct val="0"/>
              </a:spcBef>
              <a:buFont typeface="Wingdings" panose="05000000000000000000" pitchFamily="2" charset="2"/>
              <a:buChar char="Ø"/>
            </a:pPr>
            <a:r>
              <a:rPr lang="en-IN" altLang="en-US" dirty="0">
                <a:latin typeface="Times New Roman" panose="02020603050405020304" pitchFamily="18" charset="0"/>
                <a:cs typeface="Times New Roman" panose="02020603050405020304" pitchFamily="18" charset="0"/>
              </a:rPr>
              <a:t> In this project, explained how to measure the pH value of the Well water, and also explained whether the water under test is good or bad for health.</a:t>
            </a:r>
            <a:endParaRPr lang="en-US" alt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45280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834C-2CA4-A872-BF0A-E41F2EB5ACA1}"/>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PROBLEM DEFINITION</a:t>
            </a:r>
          </a:p>
        </p:txBody>
      </p:sp>
      <p:sp>
        <p:nvSpPr>
          <p:cNvPr id="3" name="Content Placeholder 2">
            <a:extLst>
              <a:ext uri="{FF2B5EF4-FFF2-40B4-BE49-F238E27FC236}">
                <a16:creationId xmlns:a16="http://schemas.microsoft.com/office/drawing/2014/main" id="{A05253D9-E815-77E9-932C-4521B2699DED}"/>
              </a:ext>
            </a:extLst>
          </p:cNvPr>
          <p:cNvSpPr>
            <a:spLocks noGrp="1"/>
          </p:cNvSpPr>
          <p:nvPr>
            <p:ph idx="1"/>
          </p:nvPr>
        </p:nvSpPr>
        <p:spPr/>
        <p:txBody>
          <a:bodyPr>
            <a:normAutofit fontScale="92500" lnSpcReduction="10000"/>
          </a:bodyPr>
          <a:lstStyle/>
          <a:p>
            <a:pPr algn="just">
              <a:lnSpc>
                <a:spcPct val="150000"/>
              </a:lnSpc>
              <a:spcBef>
                <a:spcPct val="0"/>
              </a:spcBef>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Pollution of water is one of the main threats in recent times as drinking water is getting contaminated and polluted. </a:t>
            </a:r>
          </a:p>
          <a:p>
            <a:pPr algn="just">
              <a:lnSpc>
                <a:spcPct val="150000"/>
              </a:lnSpc>
              <a:spcBef>
                <a:spcPct val="0"/>
              </a:spcBef>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The polluted water can cause various diseases to humans and animals, which in turn affects the life cycle of the ecosystem.</a:t>
            </a:r>
          </a:p>
          <a:p>
            <a:pPr algn="just">
              <a:lnSpc>
                <a:spcPct val="150000"/>
              </a:lnSpc>
              <a:spcBef>
                <a:spcPct val="0"/>
              </a:spcBef>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If water pollution is detected in an early stage, suitable measures can be taken and critical situations can be avoided.</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9353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E071-D118-B9CB-5441-F560DE69CB5C}"/>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LITERATURE SURVEY OF THE PROJECT</a:t>
            </a:r>
          </a:p>
        </p:txBody>
      </p:sp>
      <p:sp>
        <p:nvSpPr>
          <p:cNvPr id="3" name="Content Placeholder 2">
            <a:extLst>
              <a:ext uri="{FF2B5EF4-FFF2-40B4-BE49-F238E27FC236}">
                <a16:creationId xmlns:a16="http://schemas.microsoft.com/office/drawing/2014/main" id="{CD5E7F8F-0213-172E-027E-24A02A7EEE7C}"/>
              </a:ext>
            </a:extLst>
          </p:cNvPr>
          <p:cNvSpPr>
            <a:spLocks noGrp="1"/>
          </p:cNvSpPr>
          <p:nvPr>
            <p:ph idx="1"/>
          </p:nvPr>
        </p:nvSpPr>
        <p:spPr/>
        <p:txBody>
          <a:bodyPr>
            <a:normAutofit fontScale="62500" lnSpcReduction="20000"/>
          </a:bodyPr>
          <a:lstStyle/>
          <a:p>
            <a:pPr algn="ctr" eaLnBrk="1" hangingPunct="1">
              <a:lnSpc>
                <a:spcPct val="150000"/>
              </a:lnSpc>
              <a:defRPr/>
            </a:pPr>
            <a:r>
              <a:rPr lang="en-US" altLang="en-US" b="1" dirty="0">
                <a:latin typeface="Times New Roman" panose="02020603050405020304" pitchFamily="18" charset="0"/>
                <a:cs typeface="Times New Roman" panose="02020603050405020304" pitchFamily="18" charset="0"/>
              </a:rPr>
              <a:t>INTEGRATING MULTIPLE IRRIGATION TECHNOLOGIES FOR OVERALL IMPROVEMENT IN IRRIGATION MANAGEMENT </a:t>
            </a:r>
            <a:br>
              <a:rPr lang="en-US" altLang="en-US" b="1" dirty="0">
                <a:latin typeface="Times New Roman" panose="02020603050405020304" pitchFamily="18" charset="0"/>
                <a:cs typeface="Times New Roman" panose="02020603050405020304" pitchFamily="18" charset="0"/>
              </a:rPr>
            </a:br>
            <a:r>
              <a:rPr lang="en-US" altLang="en-US" b="1" dirty="0">
                <a:latin typeface="Times New Roman" panose="02020603050405020304" pitchFamily="18" charset="0"/>
                <a:cs typeface="Times New Roman" panose="02020603050405020304" pitchFamily="18" charset="0"/>
              </a:rPr>
              <a:t>T.A. Howell*, S.A. O’Shaughnessy, and S.R. </a:t>
            </a:r>
            <a:r>
              <a:rPr lang="en-US" altLang="en-US" b="1" dirty="0" err="1">
                <a:latin typeface="Times New Roman" panose="02020603050405020304" pitchFamily="18" charset="0"/>
                <a:cs typeface="Times New Roman" panose="02020603050405020304" pitchFamily="18" charset="0"/>
              </a:rPr>
              <a:t>Evett</a:t>
            </a:r>
            <a:r>
              <a:rPr lang="en-US" altLang="en-US" b="1" dirty="0">
                <a:latin typeface="Times New Roman" panose="02020603050405020304" pitchFamily="18" charset="0"/>
                <a:cs typeface="Times New Roman" panose="02020603050405020304" pitchFamily="18" charset="0"/>
              </a:rPr>
              <a:t> </a:t>
            </a:r>
          </a:p>
          <a:p>
            <a:pPr marL="285750" indent="-285750" algn="just" eaLnBrk="1" hangingPunct="1">
              <a:lnSpc>
                <a:spcPct val="150000"/>
              </a:lnSpc>
              <a:buFont typeface="Wingdings" panose="05000000000000000000" pitchFamily="2" charset="2"/>
              <a:buChar char="Ø"/>
              <a:defRPr/>
            </a:pPr>
            <a:r>
              <a:rPr lang="en-US" altLang="en-US" sz="2900" dirty="0">
                <a:latin typeface="Times New Roman" panose="02020603050405020304" pitchFamily="18" charset="0"/>
                <a:cs typeface="Times New Roman" panose="02020603050405020304" pitchFamily="18" charset="0"/>
              </a:rPr>
              <a:t>There are many tools, techniques, and/or schemes to assist producers in irrigation water management and specifically in irrigation scheduling. </a:t>
            </a:r>
          </a:p>
          <a:p>
            <a:pPr marL="285750" indent="-285750" algn="just" eaLnBrk="1" hangingPunct="1">
              <a:lnSpc>
                <a:spcPct val="150000"/>
              </a:lnSpc>
              <a:buFont typeface="Wingdings" panose="05000000000000000000" pitchFamily="2" charset="2"/>
              <a:buChar char="Ø"/>
              <a:defRPr/>
            </a:pPr>
            <a:r>
              <a:rPr lang="en-US" altLang="en-US" sz="2900" dirty="0">
                <a:latin typeface="Times New Roman" panose="02020603050405020304" pitchFamily="18" charset="0"/>
                <a:cs typeface="Times New Roman" panose="02020603050405020304" pitchFamily="18" charset="0"/>
              </a:rPr>
              <a:t>This paper will highlight several of those but emphasize that several methods should be used simultaneously as an improved or advanced procedure to avoid biases and to improve reliability.</a:t>
            </a:r>
          </a:p>
          <a:p>
            <a:endParaRPr lang="en-IN" dirty="0"/>
          </a:p>
        </p:txBody>
      </p:sp>
    </p:spTree>
    <p:extLst>
      <p:ext uri="{BB962C8B-B14F-4D97-AF65-F5344CB8AC3E}">
        <p14:creationId xmlns:p14="http://schemas.microsoft.com/office/powerpoint/2010/main" val="3177898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20BCB-9FE1-8575-18F9-8287A791BF1E}"/>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8655507F-0070-7591-D570-30CB9FDC40CB}"/>
              </a:ext>
            </a:extLst>
          </p:cNvPr>
          <p:cNvSpPr>
            <a:spLocks noGrp="1"/>
          </p:cNvSpPr>
          <p:nvPr>
            <p:ph idx="1"/>
          </p:nvPr>
        </p:nvSpPr>
        <p:spPr/>
        <p:txBody>
          <a:bodyPr/>
          <a:lstStyle/>
          <a:p>
            <a:pPr>
              <a:spcBef>
                <a:spcPct val="0"/>
              </a:spcBef>
              <a:buFontTx/>
              <a:buNone/>
            </a:pPr>
            <a:r>
              <a:rPr lang="en-US" altLang="en-US" b="1" dirty="0">
                <a:latin typeface="Times New Roman" panose="02020603050405020304" pitchFamily="18" charset="0"/>
                <a:cs typeface="Times New Roman" panose="02020603050405020304" pitchFamily="18" charset="0"/>
              </a:rPr>
              <a:t>Hardware Requirements:</a:t>
            </a:r>
          </a:p>
          <a:p>
            <a:pPr>
              <a:spcBef>
                <a:spcPct val="0"/>
              </a:spcBef>
              <a:buFontTx/>
              <a:buNone/>
            </a:pPr>
            <a:r>
              <a:rPr lang="en-IN" altLang="en-US" dirty="0">
                <a:latin typeface="Times New Roman" panose="02020603050405020304" pitchFamily="18" charset="0"/>
                <a:cs typeface="Times New Roman" panose="02020603050405020304" pitchFamily="18" charset="0"/>
              </a:rPr>
              <a:t> </a:t>
            </a:r>
            <a:r>
              <a:rPr lang="en-IN" altLang="en-US" sz="2400" dirty="0">
                <a:latin typeface="Times New Roman" panose="02020603050405020304" pitchFamily="18" charset="0"/>
                <a:cs typeface="Times New Roman" panose="02020603050405020304" pitchFamily="18" charset="0"/>
              </a:rPr>
              <a:t>RAM                    -   256 MB(minimum)</a:t>
            </a:r>
            <a:endParaRPr lang="en-US" altLang="en-US" sz="2400" dirty="0">
              <a:latin typeface="Times New Roman" panose="02020603050405020304" pitchFamily="18" charset="0"/>
              <a:cs typeface="Times New Roman" panose="02020603050405020304" pitchFamily="18" charset="0"/>
            </a:endParaRPr>
          </a:p>
          <a:p>
            <a:pPr>
              <a:spcBef>
                <a:spcPct val="0"/>
              </a:spcBef>
              <a:buFontTx/>
              <a:buNone/>
            </a:pPr>
            <a:r>
              <a:rPr lang="en-IN" altLang="en-US" sz="2400" dirty="0">
                <a:latin typeface="Times New Roman" panose="02020603050405020304" pitchFamily="18" charset="0"/>
                <a:cs typeface="Times New Roman" panose="02020603050405020304" pitchFamily="18" charset="0"/>
              </a:rPr>
              <a:t>Hard Disk             -   20 GB minimum</a:t>
            </a:r>
            <a:endParaRPr lang="en-US" altLang="en-US" sz="2400" dirty="0">
              <a:latin typeface="Times New Roman" panose="02020603050405020304" pitchFamily="18" charset="0"/>
              <a:cs typeface="Times New Roman" panose="02020603050405020304" pitchFamily="18" charset="0"/>
            </a:endParaRPr>
          </a:p>
          <a:p>
            <a:pPr>
              <a:spcBef>
                <a:spcPct val="0"/>
              </a:spcBef>
              <a:buFontTx/>
              <a:buNone/>
            </a:pPr>
            <a:r>
              <a:rPr lang="en-IN" altLang="en-US" sz="2400" dirty="0">
                <a:latin typeface="Times New Roman" panose="02020603050405020304" pitchFamily="18" charset="0"/>
                <a:cs typeface="Times New Roman" panose="02020603050405020304" pitchFamily="18" charset="0"/>
              </a:rPr>
              <a:t>Operating system  -   Windows-7/8/10  (32 bit)</a:t>
            </a:r>
            <a:endParaRPr lang="en-US" altLang="en-US" sz="2400" dirty="0">
              <a:latin typeface="Times New Roman" panose="02020603050405020304" pitchFamily="18" charset="0"/>
              <a:cs typeface="Times New Roman" panose="02020603050405020304" pitchFamily="18" charset="0"/>
            </a:endParaRPr>
          </a:p>
          <a:p>
            <a:pPr>
              <a:spcBef>
                <a:spcPct val="0"/>
              </a:spcBef>
              <a:buFontTx/>
              <a:buNone/>
            </a:pPr>
            <a:r>
              <a:rPr lang="en-IN" altLang="en-US" sz="2400" dirty="0">
                <a:latin typeface="Times New Roman" panose="02020603050405020304" pitchFamily="18" charset="0"/>
                <a:cs typeface="Times New Roman" panose="02020603050405020304" pitchFamily="18" charset="0"/>
              </a:rPr>
              <a:t>Processor               -    Intel (minimum 2 GHz</a:t>
            </a:r>
            <a:r>
              <a:rPr lang="en-IN" altLang="en-US" sz="2800" dirty="0">
                <a:latin typeface="Times New Roman" panose="02020603050405020304" pitchFamily="18" charset="0"/>
                <a:cs typeface="Times New Roman" panose="02020603050405020304" pitchFamily="18" charset="0"/>
              </a:rPr>
              <a:t>)</a:t>
            </a:r>
            <a:r>
              <a:rPr lang="en-IN"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r>
              <a:rPr lang="en-US" altLang="en-US" b="1" dirty="0">
                <a:latin typeface="Times New Roman" panose="02020603050405020304" pitchFamily="18" charset="0"/>
                <a:cs typeface="Times New Roman" panose="02020603050405020304" pitchFamily="18" charset="0"/>
              </a:rPr>
              <a:t>Software Requirements:</a:t>
            </a:r>
          </a:p>
          <a:p>
            <a:pPr>
              <a:spcBef>
                <a:spcPct val="0"/>
              </a:spcBef>
              <a:buFontTx/>
              <a:buNone/>
            </a:pPr>
            <a:r>
              <a:rPr lang="en-US" altLang="en-US" sz="2400" dirty="0">
                <a:latin typeface="Times New Roman" panose="02020603050405020304" pitchFamily="18" charset="0"/>
                <a:cs typeface="Times New Roman" panose="02020603050405020304" pitchFamily="18" charset="0"/>
              </a:rPr>
              <a:t>IDE: Arduino</a:t>
            </a:r>
          </a:p>
          <a:p>
            <a:endParaRPr lang="en-IN" dirty="0"/>
          </a:p>
        </p:txBody>
      </p:sp>
    </p:spTree>
    <p:extLst>
      <p:ext uri="{BB962C8B-B14F-4D97-AF65-F5344CB8AC3E}">
        <p14:creationId xmlns:p14="http://schemas.microsoft.com/office/powerpoint/2010/main" val="3925055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4EEAA-FCCB-0701-E09C-D54831740746}"/>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77563399-5E4A-79A6-F628-B808D1DA8DB5}"/>
              </a:ext>
            </a:extLst>
          </p:cNvPr>
          <p:cNvSpPr>
            <a:spLocks noGrp="1"/>
          </p:cNvSpPr>
          <p:nvPr>
            <p:ph idx="1"/>
          </p:nvPr>
        </p:nvSpPr>
        <p:spPr/>
        <p:txBody>
          <a:bodyPr>
            <a:normAutofit fontScale="92500" lnSpcReduction="20000"/>
          </a:bodyPr>
          <a:lstStyle/>
          <a:p>
            <a:pPr marL="285750" indent="-285750" eaLnBrk="1" hangingPunct="1">
              <a:spcBef>
                <a:spcPct val="0"/>
              </a:spcBef>
              <a:buFont typeface="Wingdings" panose="05000000000000000000" pitchFamily="2" charset="2"/>
              <a:buChar char="Ø"/>
              <a:defRPr/>
            </a:pPr>
            <a:r>
              <a:rPr lang="en-US" altLang="en-US" sz="2400" dirty="0">
                <a:latin typeface="Times New Roman" panose="02020603050405020304" pitchFamily="18" charset="0"/>
                <a:cs typeface="Times New Roman" panose="02020603050405020304" pitchFamily="18" charset="0"/>
              </a:rPr>
              <a:t>River Watch: River Watch is a program that involves the use of volunteers to monitor the quality of rivers in the United States. Volunteers collect water samples and measure various water quality parameters such as pH, dissolved oxygen, and temperature. The data collected is uploaded to a central database for analysis.</a:t>
            </a:r>
          </a:p>
          <a:p>
            <a:pPr marL="285750" indent="-285750" eaLnBrk="1" hangingPunct="1">
              <a:spcBef>
                <a:spcPct val="0"/>
              </a:spcBef>
              <a:buFont typeface="Wingdings" panose="05000000000000000000" pitchFamily="2" charset="2"/>
              <a:buChar char="Ø"/>
              <a:defRPr/>
            </a:pPr>
            <a:endParaRPr lang="en-US" altLang="en-US" sz="2400" dirty="0">
              <a:latin typeface="Times New Roman" panose="02020603050405020304" pitchFamily="18" charset="0"/>
              <a:cs typeface="Times New Roman" panose="02020603050405020304" pitchFamily="18" charset="0"/>
            </a:endParaRPr>
          </a:p>
          <a:p>
            <a:pPr marL="285750" indent="-285750" eaLnBrk="1" hangingPunct="1">
              <a:spcBef>
                <a:spcPct val="0"/>
              </a:spcBef>
              <a:buFont typeface="Wingdings" panose="05000000000000000000" pitchFamily="2" charset="2"/>
              <a:buChar char="Ø"/>
              <a:defRPr/>
            </a:pPr>
            <a:r>
              <a:rPr lang="en-US" altLang="en-US" sz="2400" dirty="0">
                <a:latin typeface="Times New Roman" panose="02020603050405020304" pitchFamily="18" charset="0"/>
                <a:cs typeface="Times New Roman" panose="02020603050405020304" pitchFamily="18" charset="0"/>
              </a:rPr>
              <a:t>Remote Sensing: Remote sensing involves the use of satellites and aircraft to monitor water quality from a distance. This technique can detect the presence of pollutants in water bodies and can also measure various water quality parameters such as chlorophyll-a, turbidity, and total suspended solids.</a:t>
            </a:r>
          </a:p>
          <a:p>
            <a:endParaRPr lang="en-IN" dirty="0"/>
          </a:p>
        </p:txBody>
      </p:sp>
    </p:spTree>
    <p:extLst>
      <p:ext uri="{BB962C8B-B14F-4D97-AF65-F5344CB8AC3E}">
        <p14:creationId xmlns:p14="http://schemas.microsoft.com/office/powerpoint/2010/main" val="2913533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6B12-2E7A-9488-3C14-4E25B4375C27}"/>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NEED FOR NEW SYSTEM</a:t>
            </a:r>
          </a:p>
        </p:txBody>
      </p:sp>
      <p:sp>
        <p:nvSpPr>
          <p:cNvPr id="3" name="Content Placeholder 2">
            <a:extLst>
              <a:ext uri="{FF2B5EF4-FFF2-40B4-BE49-F238E27FC236}">
                <a16:creationId xmlns:a16="http://schemas.microsoft.com/office/drawing/2014/main" id="{66458A8D-83D5-1D31-DADD-37831DB473E2}"/>
              </a:ext>
            </a:extLst>
          </p:cNvPr>
          <p:cNvSpPr>
            <a:spLocks noGrp="1"/>
          </p:cNvSpPr>
          <p:nvPr>
            <p:ph idx="1"/>
          </p:nvPr>
        </p:nvSpPr>
        <p:spPr/>
        <p:txBody>
          <a:bodyPr>
            <a:normAutofit fontScale="92500" lnSpcReduction="10000"/>
          </a:bodyPr>
          <a:lstStyle/>
          <a:p>
            <a:pPr marL="285750" indent="-285750">
              <a:buFont typeface="Wingdings" panose="05000000000000000000" pitchFamily="2" charset="2"/>
              <a:buChar char="Ø"/>
              <a:defRPr/>
            </a:pPr>
            <a:r>
              <a:rPr lang="en-US" sz="2200" dirty="0">
                <a:latin typeface="Times New Roman" panose="02020603050405020304" pitchFamily="18" charset="0"/>
                <a:cs typeface="Times New Roman" panose="02020603050405020304" pitchFamily="18" charset="0"/>
              </a:rPr>
              <a:t>Human Health: The quality of water in rivers is directly related to the health of humans who use it for drinking, bathing, fishing, or other recreational activities. Poor water quality can lead to a variety of health issues, including skin rashes, gastrointestinal illnesses, and even more severe conditions like cancer.</a:t>
            </a:r>
          </a:p>
          <a:p>
            <a:pPr marL="285750" indent="-285750">
              <a:buFont typeface="Wingdings" panose="05000000000000000000" pitchFamily="2" charset="2"/>
              <a:buChar char="Ø"/>
              <a:defRPr/>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defRPr/>
            </a:pPr>
            <a:r>
              <a:rPr lang="en-US" sz="2200" dirty="0">
                <a:latin typeface="Times New Roman" panose="02020603050405020304" pitchFamily="18" charset="0"/>
                <a:cs typeface="Times New Roman" panose="02020603050405020304" pitchFamily="18" charset="0"/>
              </a:rPr>
              <a:t>Environmental Concerns: Rivers are also critical ecosystems, providing habitats for a wide range of plant and animal species. Poor water quality can harm these species, leading to the decline or even extinction of some species. Additionally, contaminated water can lead to toxic algal blooms, which can be harmful to both the environment and human health.</a:t>
            </a:r>
          </a:p>
          <a:p>
            <a:endParaRPr lang="en-IN" dirty="0"/>
          </a:p>
        </p:txBody>
      </p:sp>
    </p:spTree>
    <p:extLst>
      <p:ext uri="{BB962C8B-B14F-4D97-AF65-F5344CB8AC3E}">
        <p14:creationId xmlns:p14="http://schemas.microsoft.com/office/powerpoint/2010/main" val="808264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39113-B821-8809-760E-55829446864F}"/>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9BF90749-5764-B88C-73F1-1E235F59664C}"/>
              </a:ext>
            </a:extLst>
          </p:cNvPr>
          <p:cNvSpPr>
            <a:spLocks noGrp="1"/>
          </p:cNvSpPr>
          <p:nvPr>
            <p:ph idx="1"/>
          </p:nvPr>
        </p:nvSpPr>
        <p:spPr/>
        <p:txBody>
          <a:bodyPr>
            <a:normAutofit lnSpcReduction="10000"/>
          </a:bodyPr>
          <a:lstStyle/>
          <a:p>
            <a:r>
              <a:rPr lang="en-US" sz="2000" dirty="0">
                <a:latin typeface="Times New Roman" panose="02020603050405020304" pitchFamily="18" charset="0"/>
                <a:cs typeface="Times New Roman" panose="02020603050405020304" pitchFamily="18" charset="0"/>
              </a:rPr>
              <a:t>The main aim is to develop a system for continuous monitoring of river water quality at remote places using wireless sensor networks with low power consumption, low-cost and high detection accuracy </a:t>
            </a:r>
            <a:r>
              <a:rPr lang="en-US" sz="2000" dirty="0" err="1">
                <a:latin typeface="Times New Roman" panose="02020603050405020304" pitchFamily="18" charset="0"/>
                <a:cs typeface="Times New Roman" panose="02020603050405020304" pitchFamily="18" charset="0"/>
              </a:rPr>
              <a:t>pH.</a:t>
            </a:r>
            <a:endParaRPr lang="en-US" sz="2000" dirty="0">
              <a:latin typeface="Times New Roman" panose="02020603050405020304" pitchFamily="18" charset="0"/>
              <a:cs typeface="Times New Roman" panose="02020603050405020304" pitchFamily="18" charset="0"/>
            </a:endParaRPr>
          </a:p>
          <a:p>
            <a:pPr eaLnBrk="1" hangingPunct="1">
              <a:spcBef>
                <a:spcPct val="20000"/>
              </a:spcBef>
              <a:buFont typeface="Wingdings" panose="05000000000000000000" pitchFamily="2" charset="2"/>
              <a:buNone/>
              <a:defRPr/>
            </a:pPr>
            <a:endParaRPr lang="en-US" sz="1600" dirty="0"/>
          </a:p>
          <a:p>
            <a:pPr eaLnBrk="1" hangingPunct="1">
              <a:spcBef>
                <a:spcPct val="20000"/>
              </a:spcBef>
              <a:buFont typeface="Arial" panose="020B0604020202020204" pitchFamily="34" charset="0"/>
              <a:buChar char="•"/>
              <a:defRPr/>
            </a:pPr>
            <a:r>
              <a:rPr lang="en-US" sz="1600" dirty="0"/>
              <a:t> </a:t>
            </a:r>
            <a:r>
              <a:rPr lang="en-US" sz="2000" dirty="0">
                <a:latin typeface="Times New Roman" panose="02020603050405020304" pitchFamily="18" charset="0"/>
                <a:cs typeface="Times New Roman" panose="02020603050405020304" pitchFamily="18" charset="0"/>
              </a:rPr>
              <a:t>To measure water parameters such as pH value </a:t>
            </a:r>
          </a:p>
          <a:p>
            <a:pPr eaLnBrk="1" hangingPunct="1">
              <a:spcBef>
                <a:spcPct val="20000"/>
              </a:spcBef>
              <a:buFont typeface="Arial" panose="020B0604020202020204" pitchFamily="34" charset="0"/>
              <a:buChar char="•"/>
              <a:defRPr/>
            </a:pPr>
            <a:endParaRPr lang="en-US" sz="2000" dirty="0">
              <a:latin typeface="Times New Roman" panose="02020603050405020304" pitchFamily="18" charset="0"/>
              <a:cs typeface="Times New Roman" panose="02020603050405020304" pitchFamily="18" charset="0"/>
            </a:endParaRPr>
          </a:p>
          <a:p>
            <a:pPr eaLnBrk="1" hangingPunct="1">
              <a:spcBef>
                <a:spcPct val="20000"/>
              </a:spcBef>
              <a:buFont typeface="Arial" panose="020B0604020202020204" pitchFamily="34" charset="0"/>
              <a:buChar char="•"/>
              <a:defRPr/>
            </a:pPr>
            <a:r>
              <a:rPr lang="en-US" altLang="en-US" sz="2000" dirty="0">
                <a:latin typeface="Times New Roman" panose="02020603050405020304" pitchFamily="18" charset="0"/>
                <a:cs typeface="Times New Roman" panose="02020603050405020304" pitchFamily="18" charset="0"/>
              </a:rPr>
              <a:t>Compared to the conventional water quality testing techniques, sensor based water quality testing has many advantages such as accurate, high sensitivity, good selectivity, speed, fast response, low cost etc. parameters in real time.</a:t>
            </a:r>
            <a:endParaRPr lang="en-US" sz="2000" dirty="0">
              <a:latin typeface="Times New Roman" panose="02020603050405020304" pitchFamily="18" charset="0"/>
              <a:cs typeface="Times New Roman" panose="02020603050405020304" pitchFamily="18" charset="0"/>
            </a:endParaRPr>
          </a:p>
          <a:p>
            <a:pPr eaLnBrk="1" hangingPunct="1">
              <a:spcBef>
                <a:spcPct val="20000"/>
              </a:spcBef>
              <a:buFont typeface="Arial" panose="020B0604020202020204" pitchFamily="34" charset="0"/>
              <a:buChar char="•"/>
              <a:defRPr/>
            </a:pPr>
            <a:endParaRPr lang="en-US" sz="2000" dirty="0">
              <a:latin typeface="Times New Roman" panose="02020603050405020304" pitchFamily="18" charset="0"/>
              <a:cs typeface="Times New Roman" panose="02020603050405020304" pitchFamily="18" charset="0"/>
            </a:endParaRPr>
          </a:p>
          <a:p>
            <a:pPr eaLnBrk="1" hangingPunct="1">
              <a:spcBef>
                <a:spcPct val="20000"/>
              </a:spcBef>
              <a:buFont typeface="Arial" panose="020B0604020202020204" pitchFamily="34" charset="0"/>
              <a:buChar char="•"/>
              <a:defRPr/>
            </a:pPr>
            <a:endParaRPr lang="en-US" sz="2000" dirty="0">
              <a:latin typeface="Times New Roman" panose="02020603050405020304" pitchFamily="18" charset="0"/>
              <a:cs typeface="Times New Roman" panose="02020603050405020304" pitchFamily="18" charset="0"/>
            </a:endParaRPr>
          </a:p>
          <a:p>
            <a:pPr marL="285750" indent="-285750" eaLnBrk="1" hangingPunct="1">
              <a:spcBef>
                <a:spcPct val="20000"/>
              </a:spcBef>
              <a:buFont typeface="Wingdings" panose="05000000000000000000" pitchFamily="2" charset="2"/>
              <a:buChar char="Ø"/>
              <a:defRPr/>
            </a:pPr>
            <a:endParaRPr lang="en-US" sz="2000" dirty="0">
              <a:latin typeface="Times New Roman" panose="02020603050405020304" pitchFamily="18" charset="0"/>
              <a:cs typeface="Times New Roman" panose="02020603050405020304" pitchFamily="18" charset="0"/>
            </a:endParaRPr>
          </a:p>
          <a:p>
            <a:pPr marL="285750" indent="-285750" eaLnBrk="1" hangingPunct="1">
              <a:spcBef>
                <a:spcPct val="20000"/>
              </a:spcBef>
              <a:buFont typeface="Wingdings" panose="05000000000000000000" pitchFamily="2" charset="2"/>
              <a:buChar char="Ø"/>
              <a:defRP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46297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52</TotalTime>
  <Words>1158</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Garamond</vt:lpstr>
      <vt:lpstr>Times New Roman</vt:lpstr>
      <vt:lpstr>Wingdings</vt:lpstr>
      <vt:lpstr>Organic</vt:lpstr>
      <vt:lpstr> RIVER WATER QUALITY Monitoring SYSTEM</vt:lpstr>
      <vt:lpstr>SCOPE OF THE PROJECT</vt:lpstr>
      <vt:lpstr>Objectives of the Project Work</vt:lpstr>
      <vt:lpstr>PROBLEM DEFINITION</vt:lpstr>
      <vt:lpstr>LITERATURE SURVEY OF THE PROJECT</vt:lpstr>
      <vt:lpstr>REQUIREMENTS</vt:lpstr>
      <vt:lpstr>EXISTING SYSTEM</vt:lpstr>
      <vt:lpstr>NEED FOR NEW SYSTEM</vt:lpstr>
      <vt:lpstr>PROPOSED SYSTEM</vt:lpstr>
      <vt:lpstr>LIST OF MODULES</vt:lpstr>
      <vt:lpstr>DESCRIPTION OF EACH AND EVERY MODULE</vt:lpstr>
      <vt:lpstr>DESCRIPTION OF EACH AND EVERY MODULE</vt:lpstr>
      <vt:lpstr>DESCRIPTION OF EACH AND EVERY MODULE</vt:lpstr>
      <vt:lpstr>COMPLETED PROJECT WORK PLAN TIMETABLE</vt:lpstr>
      <vt:lpstr>PROJECT DEMO</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RIVER WATER QUALITY Monitoring</dc:title>
  <dc:creator>melvin gabriel</dc:creator>
  <cp:lastModifiedBy>melvin gabriel</cp:lastModifiedBy>
  <cp:revision>3</cp:revision>
  <dcterms:created xsi:type="dcterms:W3CDTF">2023-04-12T07:49:55Z</dcterms:created>
  <dcterms:modified xsi:type="dcterms:W3CDTF">2023-04-12T08:43:05Z</dcterms:modified>
</cp:coreProperties>
</file>