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  <p:sldMasterId id="2147483840" r:id="rId17"/>
  </p:sldMasterIdLst>
  <p:notesMasterIdLst>
    <p:notesMasterId r:id="rId38"/>
  </p:notesMasterIdLst>
  <p:sldIdLst>
    <p:sldId id="258" r:id="rId18"/>
    <p:sldId id="299" r:id="rId19"/>
    <p:sldId id="280" r:id="rId20"/>
    <p:sldId id="281" r:id="rId21"/>
    <p:sldId id="285" r:id="rId22"/>
    <p:sldId id="286" r:id="rId23"/>
    <p:sldId id="287" r:id="rId24"/>
    <p:sldId id="288" r:id="rId25"/>
    <p:sldId id="282" r:id="rId26"/>
    <p:sldId id="269" r:id="rId27"/>
    <p:sldId id="274" r:id="rId28"/>
    <p:sldId id="273" r:id="rId29"/>
    <p:sldId id="275" r:id="rId30"/>
    <p:sldId id="291" r:id="rId31"/>
    <p:sldId id="276" r:id="rId32"/>
    <p:sldId id="300" r:id="rId33"/>
    <p:sldId id="302" r:id="rId34"/>
    <p:sldId id="293" r:id="rId35"/>
    <p:sldId id="277" r:id="rId36"/>
    <p:sldId id="292" r:id="rId3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38" autoAdjust="0"/>
  </p:normalViewPr>
  <p:slideViewPr>
    <p:cSldViewPr snapToGrid="0" snapToObjects="1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2961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0C38B47-C3B7-8443-A58D-8B22D7D22AE0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sv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sv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sv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sv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2.sv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2.sv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2.sv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sv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>
            <a:fillRect/>
          </a:stretch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mobaxterm.mobatek.net/download-home-edition.html" TargetMode="External"/><Relationship Id="rId1" Type="http://schemas.openxmlformats.org/officeDocument/2006/relationships/slideLayout" Target="../slideLayouts/slideLayout18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#testbenches-for-custom-designs" TargetMode="External"/><Relationship Id="rId2" Type="http://schemas.openxmlformats.org/officeDocument/2006/relationships/hyperlink" Target="https://github.com/bol-edu/soclab-nthusp23/tree/main/lab/02.xsim-gcd#git-clone-soclab-nthusp23" TargetMode="External"/><Relationship Id="rId1" Type="http://schemas.openxmlformats.org/officeDocument/2006/relationships/slideLayout" Target="../slideLayouts/slideLayout169.xml"/><Relationship Id="rId5" Type="http://schemas.openxmlformats.org/officeDocument/2006/relationships/hyperlink" Target="https://github.com/bol-edu/caravel-soc_fpga-lab#git-clone-caravel-soc-fpga-labs" TargetMode="External"/><Relationship Id="rId4" Type="http://schemas.openxmlformats.org/officeDocument/2006/relationships/hyperlink" Target="https://github.com/bol-edu/caravel-soc_fpga#git-clone-caravel-soc-fpg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_Old_Builds_6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yberduck.io/download/" TargetMode="External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evelopershome.com/7-zip/" TargetMode="Externa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</a:rPr>
              <a:t>Ubuntu Vitis VM</a:t>
            </a:r>
            <a:r>
              <a:rPr lang="zh-TW" altLang="en-US" sz="44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</a:t>
            </a:r>
            <a:br>
              <a:rPr lang="zh-TW" altLang="en-US" sz="44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</a:br>
            <a:br>
              <a:rPr lang="zh-TW" altLang="en-US" sz="44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</a:br>
            <a:r>
              <a:rPr lang="zh-TW" altLang="en-US" sz="44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使用者手冊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35454"/>
            <a:ext cx="10515600" cy="1211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700" dirty="0"/>
              <a:t>2024/08</a:t>
            </a:r>
          </a:p>
          <a:p>
            <a:pPr>
              <a:lnSpc>
                <a:spcPct val="120000"/>
              </a:lnSpc>
            </a:pPr>
            <a:r>
              <a:rPr lang="en-US" altLang="zh-TW" sz="3600" dirty="0"/>
              <a:t>Vic Chen</a:t>
            </a:r>
            <a:endParaRPr 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2A9745-3033-6298-18BA-C02C51408846}"/>
              </a:ext>
            </a:extLst>
          </p:cNvPr>
          <p:cNvSpPr txBox="1"/>
          <p:nvPr/>
        </p:nvSpPr>
        <p:spPr>
          <a:xfrm>
            <a:off x="363894" y="5403215"/>
            <a:ext cx="357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Revision 1.1: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 Add 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Swapfile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(p.2, 11, 16, 17)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開發機開啟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257300"/>
            <a:ext cx="11263630" cy="451548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應該已安裝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VirtualBox 6.1.40+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點選解壓縮資料夾裡的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Ubuntu_20.04.4_Vitis_boledu.vbox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可被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VirtualBox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開啟</a:t>
            </a:r>
            <a:endParaRPr lang="en-US" alt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alt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dirty="0"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25" y="2713355"/>
            <a:ext cx="5964555" cy="1671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" y="2780030"/>
            <a:ext cx="5281930" cy="15367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604510" y="3383280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92150" y="1558290"/>
            <a:ext cx="11275060" cy="1496695"/>
          </a:xfrm>
        </p:spPr>
        <p:txBody>
          <a:bodyPr>
            <a:normAutofit fontScale="92500" lnSpcReduction="20000"/>
          </a:bodyPr>
          <a:lstStyle/>
          <a:p>
            <a:pPr fontAlgn="auto">
              <a:lnSpc>
                <a:spcPct val="100000"/>
              </a:lnSpc>
            </a:pPr>
            <a:r>
              <a:rPr sz="2200" dirty="0">
                <a:latin typeface="微軟正黑體" panose="020B0604030504040204" charset="-120"/>
                <a:ea typeface="微軟正黑體" panose="020B0604030504040204" charset="-120"/>
              </a:rPr>
              <a:t>優化VM開發機設定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</a:rPr>
              <a:t>先確定</a:t>
            </a:r>
            <a:r>
              <a:rPr lang="en-US" sz="2200" dirty="0">
                <a:latin typeface="微軟正黑體" panose="020B0604030504040204" charset="-120"/>
                <a:ea typeface="微軟正黑體" panose="020B0604030504040204" charset="-120"/>
              </a:rPr>
              <a:t>VM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</a:rPr>
              <a:t>是已關閉電源, 點選右鍵後點設定 -&gt; </a:t>
            </a: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</a:rPr>
              <a:t>系統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</a:rPr>
              <a:t>視實體機器資源可以調整增加記憶體(預設</a:t>
            </a: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</a:rPr>
              <a:t>最少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</a:rPr>
              <a:t>是</a:t>
            </a:r>
            <a:r>
              <a:rPr lang="en-US" sz="2200" dirty="0">
                <a:latin typeface="微軟正黑體" panose="020B0604030504040204" charset="-120"/>
                <a:ea typeface="微軟正黑體" panose="020B0604030504040204" charset="-120"/>
              </a:rPr>
              <a:t>16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</a:rPr>
              <a:t>GB)</a:t>
            </a:r>
            <a:r>
              <a:rPr sz="2200" dirty="0"/>
              <a:t> </a:t>
            </a: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zh-TW" sz="2000" dirty="0">
                <a:latin typeface="微軟正黑體" panose="020B0604030504040204" charset="-120"/>
                <a:ea typeface="微軟正黑體" panose="020B0604030504040204" charset="-120"/>
              </a:rPr>
              <a:t>調整</a:t>
            </a:r>
            <a:r>
              <a:rPr sz="2000" dirty="0">
                <a:latin typeface="微軟正黑體" panose="020B0604030504040204" charset="-120"/>
                <a:ea typeface="微軟正黑體" panose="020B0604030504040204" charset="-120"/>
              </a:rPr>
              <a:t>記憶體</a:t>
            </a:r>
            <a:r>
              <a:rPr lang="zh-TW" sz="2000" dirty="0">
                <a:latin typeface="微軟正黑體" panose="020B0604030504040204" charset="-120"/>
                <a:ea typeface="微軟正黑體" panose="020B0604030504040204" charset="-120"/>
              </a:rPr>
              <a:t>到</a:t>
            </a:r>
            <a:r>
              <a:rPr lang="en-US" sz="2000" dirty="0">
                <a:latin typeface="微軟正黑體" panose="020B0604030504040204" charset="-120"/>
                <a:ea typeface="微軟正黑體" panose="020B0604030504040204" charset="-120"/>
              </a:rPr>
              <a:t>16GB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以上，</a:t>
            </a:r>
            <a:r>
              <a:rPr lang="zh-TW" sz="2000" dirty="0">
                <a:latin typeface="微軟正黑體" panose="020B0604030504040204" charset="-120"/>
                <a:ea typeface="微軟正黑體" panose="020B0604030504040204" charset="-120"/>
              </a:rPr>
              <a:t>Caravel實驗中的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</a:rPr>
              <a:t>Vitis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工具效能及穩定度都會提高</a:t>
            </a:r>
            <a:endParaRPr lang="en-US" altLang="zh-TW" sz="2000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記憶體不夠的可以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</a:rPr>
              <a:t>create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</a:rPr>
              <a:t>Swap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</a:rPr>
              <a:t>File</a:t>
            </a: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Swapfile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要等進入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Ubuntu VM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後在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terminal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</a:rPr>
              <a:t>操作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開發機記憶體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3895090"/>
            <a:ext cx="4516755" cy="126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40" y="3136265"/>
            <a:ext cx="1623060" cy="283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985" y="2665442"/>
            <a:ext cx="4961554" cy="357343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915660" y="4404360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D7094B-2F51-B86D-790F-4DF1D02D574F}"/>
              </a:ext>
            </a:extLst>
          </p:cNvPr>
          <p:cNvSpPr/>
          <p:nvPr/>
        </p:nvSpPr>
        <p:spPr>
          <a:xfrm>
            <a:off x="8481527" y="3425126"/>
            <a:ext cx="3303036" cy="37401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92150" y="1558290"/>
            <a:ext cx="11183620" cy="89154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</a:rPr>
              <a:t>新增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VM開發機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</a:rPr>
              <a:t>網路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</a:rPr>
              <a:t>檔案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-&gt;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</a:rPr>
              <a:t>主機網路管理員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-&gt;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如果沒有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VirtualBox Host-Only Ethernet Adapter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請點選建立後並啟用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DHCP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5" y="2683510"/>
            <a:ext cx="2240280" cy="2811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0" y="3091180"/>
            <a:ext cx="6713220" cy="1691640"/>
          </a:xfrm>
          <a:prstGeom prst="rect">
            <a:avLst/>
          </a:prstGeom>
        </p:spPr>
      </p:pic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開發機網路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05555" y="3788410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92150" y="1558290"/>
            <a:ext cx="11183620" cy="89154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VM開發機點選右鍵後點設定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</a:rPr>
              <a:t>網路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-&gt;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介面卡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2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-&gt;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啟用僅限主機介面卡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-&gt;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名稱為剛才新增的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VirtualBox Host-Only Ethernet Adapter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2540635"/>
            <a:ext cx="4770755" cy="3474720"/>
          </a:xfrm>
          <a:prstGeom prst="rect">
            <a:avLst/>
          </a:prstGeom>
        </p:spPr>
      </p:pic>
      <p:sp>
        <p:nvSpPr>
          <p:cNvPr id="5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開發機網路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3656965"/>
            <a:ext cx="4516755" cy="126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40" y="2898140"/>
            <a:ext cx="1623060" cy="28321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877560" y="4166235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開發機快照點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257300"/>
            <a:ext cx="11546205" cy="195961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VM開發機提供兩個快照還原點</a:t>
            </a:r>
          </a:p>
          <a:p>
            <a:pPr lvl="1" fontAlgn="auto">
              <a:lnSpc>
                <a:spcPct val="100000"/>
              </a:lnSpc>
            </a:pPr>
            <a:r>
              <a:rPr sz="20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vitis installation (安裝好vitis 2022.1)</a:t>
            </a:r>
            <a:endParaRPr lang="en-US" sz="2000" dirty="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sz="20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vitis installation + labs presetup (安裝好vitis 2022.1</a:t>
            </a:r>
            <a:r>
              <a:rPr lang="en-US" sz="20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+</a:t>
            </a:r>
            <a:r>
              <a:rPr sz="20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SoC Lab課程中Caravel實驗</a:t>
            </a:r>
            <a:r>
              <a:rPr lang="zh-TW" sz="20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套件及設定</a:t>
            </a:r>
            <a:r>
              <a:rPr sz="20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)</a:t>
            </a:r>
          </a:p>
          <a:p>
            <a:pPr fontAlgn="auto">
              <a:lnSpc>
                <a:spcPct val="100000"/>
              </a:lnSpc>
            </a:pPr>
            <a:endParaRPr lang="en-US" alt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dirty="0"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2902585"/>
            <a:ext cx="4755515" cy="238823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95275" y="2518410"/>
            <a:ext cx="5375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點選快照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右鍵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還原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取消勾選建立目前電腦狀態快照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還原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45" y="2902585"/>
            <a:ext cx="4015740" cy="1866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48325" y="2518410"/>
            <a:ext cx="408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目前狀態已還原到指定快照，可以啟動</a:t>
            </a:r>
            <a:r>
              <a:rPr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VM開發機</a:t>
            </a:r>
            <a:endParaRPr lang="zh-TW" altLang="en-US" sz="14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33670" y="3557270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505" y="3633470"/>
            <a:ext cx="3358515" cy="259016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3600000">
            <a:off x="9543415" y="3248660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92150" y="1362825"/>
            <a:ext cx="11183620" cy="1370424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啟動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VM開發機後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如果系統有登出以密碼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登入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開啟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terminal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-&gt;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執行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ifconfig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找到目前虛擬機是透過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192.168.56.110 (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此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IP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在每個人的</a:t>
            </a:r>
            <a:r>
              <a:rPr sz="2200" dirty="0" err="1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虛擬機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應該都不同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請找到自己虛擬機的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IP)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與實體機器連接</a:t>
            </a:r>
          </a:p>
        </p:txBody>
      </p:sp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開發機登入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2530"/>
            <a:ext cx="4916170" cy="37693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909310" y="4199255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65" y="2432685"/>
            <a:ext cx="4963160" cy="38182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Swap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File </a:t>
            </a:r>
            <a:endParaRPr lang="zh-TW" altLang="en-US" sz="3600" b="1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7F7A6721-ADF5-4217-8DD3-1A79D50FC4DC}"/>
              </a:ext>
            </a:extLst>
          </p:cNvPr>
          <p:cNvSpPr txBox="1">
            <a:spLocks/>
          </p:cNvSpPr>
          <p:nvPr/>
        </p:nvSpPr>
        <p:spPr>
          <a:xfrm>
            <a:off x="692150" y="1869011"/>
            <a:ext cx="11183620" cy="137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Swap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是磁碟上的一塊區域，當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RAM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已滿時會被使用。當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Linux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系統的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RAM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用盡時，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inactive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的頁面會從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RAM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移動到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Swap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。在大多數況下，當在虛擬機上運行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Linux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時，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Swap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不存在，所以唯一的選擇是創造一個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Swap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File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AA300A26-3417-FF4B-2ADC-71B8E57D0D08}"/>
              </a:ext>
            </a:extLst>
          </p:cNvPr>
          <p:cNvSpPr txBox="1">
            <a:spLocks/>
          </p:cNvSpPr>
          <p:nvPr/>
        </p:nvSpPr>
        <p:spPr>
          <a:xfrm>
            <a:off x="692150" y="3157501"/>
            <a:ext cx="11183620" cy="46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Create a file that will be used for swap: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4CEFBA64-544F-00CC-FBDC-17C06C21253B}"/>
              </a:ext>
            </a:extLst>
          </p:cNvPr>
          <p:cNvSpPr txBox="1">
            <a:spLocks/>
          </p:cNvSpPr>
          <p:nvPr/>
        </p:nvSpPr>
        <p:spPr>
          <a:xfrm>
            <a:off x="692150" y="4473385"/>
            <a:ext cx="11183620" cy="7082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Only the root user should be able to write and read the swap file. To set the correct permissions type: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pic>
        <p:nvPicPr>
          <p:cNvPr id="19" name="圖片 18" descr="一張含有 字型, 文字, 圖形, 螢幕擷取畫面 的圖片&#10;&#10;自動產生的描述">
            <a:extLst>
              <a:ext uri="{FF2B5EF4-FFF2-40B4-BE49-F238E27FC236}">
                <a16:creationId xmlns:a16="http://schemas.microsoft.com/office/drawing/2014/main" id="{A05A1773-2AAE-EAA4-98B3-5925B422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3" y="5246270"/>
            <a:ext cx="4971668" cy="708214"/>
          </a:xfrm>
          <a:prstGeom prst="rect">
            <a:avLst/>
          </a:prstGeom>
        </p:spPr>
      </p:pic>
      <p:pic>
        <p:nvPicPr>
          <p:cNvPr id="22" name="圖片 21" descr="一張含有 文字, 字型, 圖形, 印刷術 的圖片&#10;&#10;自動產生的描述">
            <a:extLst>
              <a:ext uri="{FF2B5EF4-FFF2-40B4-BE49-F238E27FC236}">
                <a16:creationId xmlns:a16="http://schemas.microsoft.com/office/drawing/2014/main" id="{54FE5A09-9F03-BE68-A623-D29106C6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02" y="3618566"/>
            <a:ext cx="5883625" cy="70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6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Swap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File </a:t>
            </a:r>
            <a:endParaRPr lang="zh-TW" altLang="en-US" sz="3600" b="1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AA300A26-3417-FF4B-2ADC-71B8E57D0D08}"/>
              </a:ext>
            </a:extLst>
          </p:cNvPr>
          <p:cNvSpPr txBox="1">
            <a:spLocks/>
          </p:cNvSpPr>
          <p:nvPr/>
        </p:nvSpPr>
        <p:spPr>
          <a:xfrm>
            <a:off x="577850" y="1594468"/>
            <a:ext cx="11183620" cy="46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Use the </a:t>
            </a:r>
            <a:r>
              <a:rPr lang="en-US" altLang="zh-TW" sz="2200" dirty="0" err="1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mkswap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utility to set up the file as Linux swap area: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4CEFBA64-544F-00CC-FBDC-17C06C21253B}"/>
              </a:ext>
            </a:extLst>
          </p:cNvPr>
          <p:cNvSpPr txBox="1">
            <a:spLocks/>
          </p:cNvSpPr>
          <p:nvPr/>
        </p:nvSpPr>
        <p:spPr>
          <a:xfrm>
            <a:off x="577850" y="2910352"/>
            <a:ext cx="11183620" cy="7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Enable the swap with the following command: (</a:t>
            </a:r>
            <a:r>
              <a:rPr lang="en-US" altLang="zh-TW" sz="2200" dirty="0" err="1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everytime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when you login VM)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pic>
        <p:nvPicPr>
          <p:cNvPr id="3" name="圖片 2" descr="一張含有 文字, 字型, 圖形, 白色 的圖片&#10;&#10;自動產生的描述">
            <a:extLst>
              <a:ext uri="{FF2B5EF4-FFF2-40B4-BE49-F238E27FC236}">
                <a16:creationId xmlns:a16="http://schemas.microsoft.com/office/drawing/2014/main" id="{9BF9EF37-EE1D-44BE-1D01-DBE90B4A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02" y="2055533"/>
            <a:ext cx="4130947" cy="790148"/>
          </a:xfrm>
          <a:prstGeom prst="rect">
            <a:avLst/>
          </a:prstGeom>
        </p:spPr>
      </p:pic>
      <p:pic>
        <p:nvPicPr>
          <p:cNvPr id="5" name="圖片 4" descr="一張含有 文字, 字型, 圖形, 印刷術 的圖片&#10;&#10;自動產生的描述">
            <a:extLst>
              <a:ext uri="{FF2B5EF4-FFF2-40B4-BE49-F238E27FC236}">
                <a16:creationId xmlns:a16="http://schemas.microsoft.com/office/drawing/2014/main" id="{513C7184-4B4F-B3DF-A072-F079CD57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01" y="3428999"/>
            <a:ext cx="4130947" cy="731381"/>
          </a:xfrm>
          <a:prstGeom prst="rect">
            <a:avLst/>
          </a:prstGeom>
        </p:spPr>
      </p:pic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E0FA2A2B-7D1C-2267-A5F5-BBFB72DE6CB8}"/>
              </a:ext>
            </a:extLst>
          </p:cNvPr>
          <p:cNvSpPr txBox="1">
            <a:spLocks/>
          </p:cNvSpPr>
          <p:nvPr/>
        </p:nvSpPr>
        <p:spPr>
          <a:xfrm>
            <a:off x="577850" y="4160380"/>
            <a:ext cx="11183620" cy="7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Verify that the swap is active: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pic>
        <p:nvPicPr>
          <p:cNvPr id="10" name="圖片 9" descr="一張含有 文字, 字型, 圖形, 白色 的圖片&#10;&#10;自動產生的描述">
            <a:extLst>
              <a:ext uri="{FF2B5EF4-FFF2-40B4-BE49-F238E27FC236}">
                <a16:creationId xmlns:a16="http://schemas.microsoft.com/office/drawing/2014/main" id="{B910D129-8683-B7A2-2400-0690F75CD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01" y="4620909"/>
            <a:ext cx="4130947" cy="716031"/>
          </a:xfrm>
          <a:prstGeom prst="rect">
            <a:avLst/>
          </a:prstGeom>
        </p:spPr>
      </p:pic>
      <p:pic>
        <p:nvPicPr>
          <p:cNvPr id="12" name="圖片 11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8A3193FB-E441-6BD9-2EB5-3B204967A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256" y="5164865"/>
            <a:ext cx="5878928" cy="937829"/>
          </a:xfrm>
          <a:prstGeom prst="rect">
            <a:avLst/>
          </a:prstGeom>
        </p:spPr>
      </p:pic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0FCADA5C-20CB-38F8-5A80-BF84E3ABDFD9}"/>
              </a:ext>
            </a:extLst>
          </p:cNvPr>
          <p:cNvSpPr txBox="1">
            <a:spLocks/>
          </p:cNvSpPr>
          <p:nvPr/>
        </p:nvSpPr>
        <p:spPr>
          <a:xfrm>
            <a:off x="4379867" y="5370873"/>
            <a:ext cx="1789793" cy="5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Output: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8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開發機登入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463675"/>
            <a:ext cx="5181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下載安裝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MobaXterm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: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2" action="ppaction://hlinkfile"/>
              </a:rPr>
              <a:t>下載連結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endParaRPr lang="zh-TW" alt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1355" y="1937385"/>
            <a:ext cx="5721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開啟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MobaXterm Session-&gt;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連接到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192.168.56.110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以帳號密碼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登入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開始進行課程實驗</a:t>
            </a:r>
          </a:p>
        </p:txBody>
      </p:sp>
      <p:sp>
        <p:nvSpPr>
          <p:cNvPr id="6" name="Right Arrow 5"/>
          <p:cNvSpPr/>
          <p:nvPr/>
        </p:nvSpPr>
        <p:spPr>
          <a:xfrm rot="19140000">
            <a:off x="6468745" y="2037080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" y="2449830"/>
            <a:ext cx="5677535" cy="378523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54520" y="2204085"/>
            <a:ext cx="4693285" cy="382778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9113520" y="2113280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105" y="826135"/>
            <a:ext cx="4488180" cy="1177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18515" y="1487170"/>
            <a:ext cx="9910445" cy="89154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避免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MobaXterm SSH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閒置時斷線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MobaXterm Settings -&gt; Configuration </a:t>
            </a:r>
            <a:r>
              <a:rPr 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 </a:t>
            </a:r>
            <a:r>
              <a:rPr sz="2200" dirty="0" err="1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勾選SSH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keepalive(閒置時不斷線)</a:t>
            </a:r>
          </a:p>
        </p:txBody>
      </p:sp>
      <p:pic>
        <p:nvPicPr>
          <p:cNvPr id="51" name="圖片 51" descr="一張含有 文字 的圖片&#10;&#10;自動產生的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310130"/>
            <a:ext cx="5505450" cy="38906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MobaXterm</a:t>
            </a:r>
            <a:r>
              <a:rPr lang="zh-TW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設置</a:t>
            </a:r>
            <a:endParaRPr lang="zh-TW" altLang="en-US" b="1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5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安裝</a:t>
            </a:r>
            <a:r>
              <a:rPr lang="en-US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VM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開發機需要的資源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0" y="1252220"/>
            <a:ext cx="11031220" cy="448627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Windows/macOS/Ubuntu</a:t>
            </a: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作業系統</a:t>
            </a:r>
            <a:endParaRPr lang="zh-TW" altLang="en-US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啟動</a:t>
            </a:r>
            <a:r>
              <a:rPr lang="en-US" altLang="zh-TW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VM</a:t>
            </a: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前建議有</a:t>
            </a:r>
            <a:r>
              <a:rPr 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16GB</a:t>
            </a: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以上可用實體記憶體</a:t>
            </a:r>
            <a:endParaRPr lang="zh-TW" altLang="en-US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可先關閉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Chrome, …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等較占記憶體的程式</a:t>
            </a: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若實體記憶體不足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16GB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時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VM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，可以設定大約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8GB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來啟動執行，但是若執行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GUI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程式或是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Vivado Synthesis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時記憶體容易不足導致執行錯誤所以</a:t>
            </a:r>
            <a:r>
              <a:rPr lang="zh-TW" altLang="en-US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建議所有人在進入</a:t>
            </a:r>
            <a:r>
              <a:rPr lang="en-US" altLang="zh-TW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</a:t>
            </a:r>
            <a:r>
              <a:rPr lang="zh-TW" altLang="en-US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 </a:t>
            </a:r>
            <a:r>
              <a:rPr lang="en-US" altLang="zh-TW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VM</a:t>
            </a:r>
            <a:r>
              <a:rPr lang="zh-TW" altLang="en-US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之後再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另外創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swapfile</a:t>
            </a:r>
            <a:r>
              <a:rPr lang="zh-TW" altLang="en-US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來補足</a:t>
            </a:r>
            <a:r>
              <a:rPr lang="en-US" altLang="zh-TW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physical memory</a:t>
            </a:r>
            <a:r>
              <a:rPr lang="zh-TW" altLang="en-US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不夠的部分 </a:t>
            </a:r>
            <a:r>
              <a:rPr lang="en-US" altLang="zh-TW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(</a:t>
            </a:r>
            <a:r>
              <a:rPr lang="zh-TW" altLang="en-US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後續會補充</a:t>
            </a:r>
            <a:r>
              <a:rPr lang="en-US" altLang="zh-TW" sz="20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)</a:t>
            </a:r>
            <a:endParaRPr lang="zh-TW" altLang="en-US" sz="20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lvl="1" fontAlgn="auto">
              <a:lnSpc>
                <a:spcPct val="100000"/>
              </a:lnSpc>
            </a:pPr>
            <a:endParaRPr lang="en-US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108GB</a:t>
            </a: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以上硬碟空間及</a:t>
            </a:r>
            <a:r>
              <a:rPr lang="en-US" altLang="zh-TW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221</a:t>
            </a:r>
            <a:r>
              <a:rPr 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GB</a:t>
            </a: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以上硬碟空間</a:t>
            </a:r>
            <a:endParaRPr lang="zh-TW" altLang="en-US" sz="24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可為同顆硬碟空間或是各別在兩顆硬碟空間</a:t>
            </a:r>
          </a:p>
          <a:p>
            <a:pPr lvl="1" fontAlgn="auto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108GB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用來放置下載的VM開發機壓縮檔案</a:t>
            </a:r>
          </a:p>
          <a:p>
            <a:pPr lvl="1" fontAlgn="auto">
              <a:lnSpc>
                <a:spcPct val="100000"/>
              </a:lnSpc>
            </a:pP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221GB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用來放置解壓縮後VM開發機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endParaRPr lang="en-US" altLang="zh-TW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en-US" altLang="zh-TW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18515" y="1487170"/>
            <a:ext cx="11026140" cy="456311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還原快照點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vitis installation + labs presetup</a:t>
            </a: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後，</a:t>
            </a:r>
            <a:r>
              <a:rPr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SoC Lab課程中Caravel實驗</a:t>
            </a: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步驟的開始位置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(</a:t>
            </a:r>
            <a:r>
              <a:rPr 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省略實驗中套件安裝設定步驟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)</a:t>
            </a:r>
            <a:endParaRPr 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TW" sz="1885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https://github.com/bol-edu/soclab-nthusp23/tree/main/lab/02.xsim-gcd</a:t>
            </a:r>
          </a:p>
          <a:p>
            <a:pPr lvl="2" fontAlgn="auto">
              <a:lnSpc>
                <a:spcPct val="100000"/>
              </a:lnSpc>
            </a:pPr>
            <a:r>
              <a:rPr lang="zh-TW" sz="157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2" action="ppaction://hlinkfile"/>
              </a:rPr>
              <a:t>https://github.com/bol-edu/soclab-nthusp23/tree/main/lab/02.xsim-gcd#git-clone-soclab-nthusp23</a:t>
            </a:r>
            <a:endParaRPr lang="zh-TW" sz="157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TW" sz="1885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https://github.com/bol-edu/caravel-soc</a:t>
            </a:r>
          </a:p>
          <a:p>
            <a:pPr lvl="2" fontAlgn="auto">
              <a:lnSpc>
                <a:spcPct val="100000"/>
              </a:lnSpc>
            </a:pPr>
            <a:r>
              <a:rPr lang="zh-TW" sz="157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3" action="ppaction://hlinkfile"/>
              </a:rPr>
              <a:t>https://github.com/bol-edu/caravel-soc#testbenches-for-custom-designs</a:t>
            </a:r>
            <a:endParaRPr lang="zh-TW" sz="157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TW" sz="1885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https://github.com/bol-edu/caravel-soc_fpga</a:t>
            </a:r>
          </a:p>
          <a:p>
            <a:pPr lvl="2" fontAlgn="auto">
              <a:lnSpc>
                <a:spcPct val="100000"/>
              </a:lnSpc>
            </a:pPr>
            <a:r>
              <a:rPr lang="zh-TW" sz="157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4" action="ppaction://hlinkfile"/>
              </a:rPr>
              <a:t>https://github.com/bol-edu/caravel-soc_fpga#git-clone-caravel-soc-fpga</a:t>
            </a:r>
            <a:endParaRPr lang="zh-TW" sz="157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TW" sz="1885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https://github.com/bol-edu/caravel-soc_fpga-lab</a:t>
            </a:r>
          </a:p>
          <a:p>
            <a:pPr lvl="2" fontAlgn="auto">
              <a:lnSpc>
                <a:spcPct val="100000"/>
              </a:lnSpc>
            </a:pPr>
            <a:r>
              <a:rPr lang="zh-TW" sz="157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5" action="ppaction://hlinkfile"/>
              </a:rPr>
              <a:t>https://github.com/bol-edu/caravel-soc_fpga-lab#git-clone-caravel-soc-fpga-labs</a:t>
            </a:r>
            <a:endParaRPr lang="zh-TW" sz="157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1" fontAlgn="auto">
              <a:lnSpc>
                <a:spcPct val="100000"/>
              </a:lnSpc>
            </a:pPr>
            <a:endParaRPr lang="zh-TW" sz="1885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</p:txBody>
      </p:sp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附錄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05"/>
            <a:ext cx="10515600" cy="1325563"/>
          </a:xfrm>
        </p:spPr>
        <p:txBody>
          <a:bodyPr/>
          <a:lstStyle/>
          <a:p>
            <a:r>
              <a:rPr lang="en-US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 Vitis VM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預安裝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0" y="1162050"/>
            <a:ext cx="11183620" cy="529653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已安裝</a:t>
            </a:r>
            <a:r>
              <a:rPr 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 20.04.4</a:t>
            </a:r>
            <a:endParaRPr lang="en-US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sz="18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已安裝</a:t>
            </a:r>
            <a:r>
              <a:rPr 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Xilinx Vitis 2022.1</a:t>
            </a:r>
            <a:endParaRPr lang="en-US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XSIM/XELAB/XVLOG</a:t>
            </a:r>
          </a:p>
          <a:p>
            <a:pPr lvl="1" fontAlgn="auto">
              <a:lnSpc>
                <a:spcPct val="100000"/>
              </a:lnSpc>
            </a:pPr>
            <a:r>
              <a:rPr 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Vitis</a:t>
            </a:r>
          </a:p>
          <a:p>
            <a:pPr lvl="1" fontAlgn="auto">
              <a:lnSpc>
                <a:spcPct val="100000"/>
              </a:lnSpc>
            </a:pPr>
            <a:r>
              <a:rPr 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Vitis HLS</a:t>
            </a:r>
          </a:p>
          <a:p>
            <a:pPr lvl="1" fontAlgn="auto">
              <a:lnSpc>
                <a:spcPct val="100000"/>
              </a:lnSpc>
            </a:pPr>
            <a:r>
              <a:rPr 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Vivado</a:t>
            </a:r>
          </a:p>
          <a:p>
            <a:pPr fontAlgn="auto">
              <a:lnSpc>
                <a:spcPct val="100000"/>
              </a:lnSpc>
            </a:pPr>
            <a:endParaRPr lang="zh-TW" altLang="en-US" sz="18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已安裝開源套件</a:t>
            </a:r>
            <a:r>
              <a:rPr lang="en-US" altLang="zh-TW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 (SoC Lab</a:t>
            </a: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課程中</a:t>
            </a:r>
            <a:r>
              <a:rPr lang="en-US" altLang="zh-TW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Caravel</a:t>
            </a:r>
            <a:r>
              <a:rPr lang="zh-TW" altLang="en-US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實驗用</a:t>
            </a:r>
            <a:r>
              <a:rPr lang="en-US" altLang="zh-TW" sz="22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) </a:t>
            </a:r>
            <a:endParaRPr lang="zh-TW" altLang="en-US" sz="22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GTKWave v3.3.103</a:t>
            </a: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RISC-V GCC Toolchains rv32i-4.0.0</a:t>
            </a: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Icarus Verilog v10.3</a:t>
            </a: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vtags-3.11</a:t>
            </a:r>
          </a:p>
          <a:p>
            <a:pPr lvl="1" fontAlgn="auto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GDBWave</a:t>
            </a: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TW" sz="2300" b="1" dirty="0">
              <a:latin typeface="微軟正黑體" panose="020B0604030504040204" charset="-120"/>
              <a:ea typeface="微軟正黑體" panose="020B0604030504040204" charset="-12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安裝</a:t>
            </a:r>
            <a:r>
              <a:rPr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VirtualBox</a:t>
            </a:r>
            <a:r>
              <a:rPr 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VM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開發機管理軟體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70" y="2202815"/>
            <a:ext cx="6528435" cy="40195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1252855"/>
            <a:ext cx="105302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安裝VirtualBox 6.1.40以上版本及對應Extension Pack: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3" action="ppaction://hlinkfile"/>
              </a:rPr>
              <a:t>下載連結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 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(不建議安裝VirtualBox 7.x)</a:t>
            </a:r>
          </a:p>
          <a:p>
            <a:pPr fontAlgn="auto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下載</a:t>
            </a:r>
            <a:r>
              <a:rPr 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預安裝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2275"/>
            <a:ext cx="6752590" cy="43516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安裝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2" action="ppaction://hlinkfile"/>
              </a:rPr>
              <a:t>Cyberduck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雲端檔案下載工具並安裝後開啟</a:t>
            </a:r>
          </a:p>
          <a:p>
            <a:pPr fontAlgn="auto"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" y="2607310"/>
            <a:ext cx="6291580" cy="27673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37985" y="2486025"/>
            <a:ext cx="5076825" cy="315849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6306820" y="3808095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下載</a:t>
            </a:r>
            <a:r>
              <a:rPr 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預安裝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135" y="1416050"/>
            <a:ext cx="11574145" cy="145161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連線到個人的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Google Drive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前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請先確認課程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TA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已將你的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Gmail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加入可分享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vitis-vm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資料夾</a:t>
            </a:r>
          </a:p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透過Cyberduck連線到個人的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Google Drive，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新增連線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-&gt;Google Drive-&gt;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連線</a:t>
            </a:r>
            <a:endParaRPr lang="en-US" alt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2437765"/>
            <a:ext cx="6040755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下載</a:t>
            </a:r>
            <a:r>
              <a:rPr 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預安裝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5100"/>
            <a:ext cx="10215245" cy="99504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Cyberduc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k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開啟預設瀏覽器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手動輸入認證帳號密碼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-&gt;Open-&gt;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等待認證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開啟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Shared with me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資料夾</a:t>
            </a:r>
            <a:endParaRPr lang="en-US" altLang="zh-TW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8675" y="2059305"/>
            <a:ext cx="10841990" cy="4180205"/>
            <a:chOff x="1305" y="3273"/>
            <a:chExt cx="17074" cy="65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9" y="3273"/>
              <a:ext cx="9840" cy="3372"/>
            </a:xfrm>
            <a:prstGeom prst="rect">
              <a:avLst/>
            </a:prstGeom>
          </p:spPr>
        </p:pic>
        <p:pic>
          <p:nvPicPr>
            <p:cNvPr id="14" name="Picture 13" descr="D:\Downloads\Picture1.pngPicture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05" y="3739"/>
              <a:ext cx="6752" cy="47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" y="6803"/>
              <a:ext cx="3975" cy="301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7876" y="5167"/>
              <a:ext cx="589" cy="467"/>
            </a:xfrm>
            <a:prstGeom prst="rightArrow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6900000">
              <a:off x="12678" y="6290"/>
              <a:ext cx="589" cy="467"/>
            </a:xfrm>
            <a:prstGeom prst="rightArrow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3581" y="8993"/>
              <a:ext cx="589" cy="467"/>
            </a:xfrm>
            <a:prstGeom prst="rightArrow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5" y="6788"/>
              <a:ext cx="5914" cy="3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下載</a:t>
            </a:r>
            <a:r>
              <a:rPr 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 Vitis VM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預安裝</a:t>
            </a:r>
            <a:r>
              <a:rPr lang="zh-TW" altLang="en-US" sz="3600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1775"/>
            <a:ext cx="10215245" cy="99504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下載前先指定Cyberduc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k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下載資料夾，編輯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偏好設定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傳輸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選擇</a:t>
            </a:r>
          </a:p>
          <a:p>
            <a:pPr fontAlgn="auto"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60" y="2168525"/>
            <a:ext cx="782891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下載</a:t>
            </a:r>
            <a:r>
              <a:rPr lang="en-US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Ubuntu Vitis VM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cs typeface="Calibri" panose="020F0502020204030204" charset="0"/>
                <a:sym typeface="+mn-ea"/>
              </a:rPr>
              <a:t>預安裝</a:t>
            </a:r>
            <a:r>
              <a:rPr lang="zh-TW" altLang="en-US" b="1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開發機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0" y="1257300"/>
            <a:ext cx="11183620" cy="82423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下載共</a:t>
            </a:r>
            <a:r>
              <a:rPr lang="en-US" altLang="zh-CN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4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個檔案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108GB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到個人電腦後，再使用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  <a:hlinkClick r:id="rId2" action="ppaction://hlinkfile"/>
              </a:rPr>
              <a:t>7-Zip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工具解壓縮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(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點選Ubuntu_20.04.4_Vitis_boledu.7z.001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右鍵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-&gt;7-Zip-&gt;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解壓縮檔案</a:t>
            </a:r>
            <a:r>
              <a:rPr lang="en-US" altLang="zh-TW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) </a:t>
            </a:r>
            <a:r>
              <a:rPr lang="zh-TW" altLang="en-US" sz="22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到指定資料夾</a:t>
            </a:r>
            <a:endParaRPr lang="en-US" sz="22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45" y="3653155"/>
            <a:ext cx="4610100" cy="13411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225030" y="2896870"/>
            <a:ext cx="48475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將Ubuntu_20.04.4_Vitis_boledu.7z.001到</a:t>
            </a:r>
          </a:p>
          <a:p>
            <a:pPr algn="l"/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Ubuntu_20.04.4_Vitis_boledu.7z.00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4</a:t>
            </a:r>
            <a:endParaRPr lang="zh-TW" altLang="en-US" sz="1400" dirty="0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algn="l"/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解壓縮到指定資料夾，可以與範例指定的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D:\ISO-VM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不一樣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2230120"/>
            <a:ext cx="6141720" cy="38100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6898005" y="4175125"/>
            <a:ext cx="374015" cy="29654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1550" y="4319905"/>
            <a:ext cx="2646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全選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4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個檔案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右鍵</a:t>
            </a:r>
            <a:r>
              <a:rPr lang="en-US" altLang="zh-TW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-&gt;</a:t>
            </a:r>
            <a:r>
              <a:rPr lang="zh-TW" altLang="en-US" sz="1400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下載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1483</Words>
  <Application>Microsoft Office PowerPoint</Application>
  <PresentationFormat>寬螢幕</PresentationFormat>
  <Paragraphs>95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20</vt:i4>
      </vt:variant>
    </vt:vector>
  </HeadingPairs>
  <TitlesOfParts>
    <vt:vector size="41" baseType="lpstr">
      <vt:lpstr>微軟正黑體</vt:lpstr>
      <vt:lpstr>Arial</vt:lpstr>
      <vt:lpstr>Calibri</vt:lpstr>
      <vt:lpstr>Calibri Light</vt:lpstr>
      <vt:lpstr>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2_Office Theme</vt:lpstr>
      <vt:lpstr>9_Office Theme</vt:lpstr>
      <vt:lpstr>10_Office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Ubuntu Vitis VM開發機  使用者手冊</vt:lpstr>
      <vt:lpstr>安裝VM開發機需要的資源</vt:lpstr>
      <vt:lpstr>Ubuntu Vitis VM預安裝開發機</vt:lpstr>
      <vt:lpstr>安裝VirtualBox VM開發機管理軟體</vt:lpstr>
      <vt:lpstr>下載Ubuntu Vitis VM預安裝開發機</vt:lpstr>
      <vt:lpstr>下載Ubuntu Vitis VM預安裝開發機</vt:lpstr>
      <vt:lpstr>下載Ubuntu Vitis VM預安裝開發機</vt:lpstr>
      <vt:lpstr>下載Ubuntu Vitis VM預安裝開發機</vt:lpstr>
      <vt:lpstr>下載Ubuntu Vitis VM預安裝開發機</vt:lpstr>
      <vt:lpstr>Ubuntu Vitis VM開發機開啟</vt:lpstr>
      <vt:lpstr>Ubuntu Vitis VM開發機記憶體</vt:lpstr>
      <vt:lpstr>Ubuntu Vitis VM開發機網路</vt:lpstr>
      <vt:lpstr>Ubuntu Vitis VM開發機網路</vt:lpstr>
      <vt:lpstr>Ubuntu Vitis VM開發機快照點</vt:lpstr>
      <vt:lpstr>Ubuntu Vitis VM開發機登入</vt:lpstr>
      <vt:lpstr>Ubuntu VM Swap File </vt:lpstr>
      <vt:lpstr>Ubuntu VM Swap File </vt:lpstr>
      <vt:lpstr>Ubuntu Vitis VM開發機登入</vt:lpstr>
      <vt:lpstr>MobaXterm設置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冠晰 陳</cp:lastModifiedBy>
  <cp:revision>430</cp:revision>
  <cp:lastPrinted>2023-02-28T07:59:00Z</cp:lastPrinted>
  <dcterms:created xsi:type="dcterms:W3CDTF">2021-09-21T21:35:00Z</dcterms:created>
  <dcterms:modified xsi:type="dcterms:W3CDTF">2024-09-02T10:41:25Z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4359FF929885482DB0764F7FF6EDA7B3</vt:lpwstr>
  </property>
  <property fmtid="{D5CDD505-2E9C-101B-9397-08002B2CF9AE}" pid="3" name="KSOProductBuildVer">
    <vt:lpwstr>1033-11.2.0.11219</vt:lpwstr>
  </property>
</Properties>
</file>