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handoutMasterIdLst>
    <p:handoutMasterId r:id="rId22"/>
  </p:handoutMasterIdLst>
  <p:sldIdLst>
    <p:sldId id="3825" r:id="rId5"/>
    <p:sldId id="3826" r:id="rId6"/>
    <p:sldId id="3837" r:id="rId7"/>
    <p:sldId id="3835" r:id="rId8"/>
    <p:sldId id="3840" r:id="rId9"/>
    <p:sldId id="3841" r:id="rId10"/>
    <p:sldId id="3844" r:id="rId11"/>
    <p:sldId id="3845" r:id="rId12"/>
    <p:sldId id="3842" r:id="rId13"/>
    <p:sldId id="3846" r:id="rId14"/>
    <p:sldId id="3843" r:id="rId15"/>
    <p:sldId id="261" r:id="rId16"/>
    <p:sldId id="262" r:id="rId17"/>
    <p:sldId id="265" r:id="rId18"/>
    <p:sldId id="272" r:id="rId19"/>
    <p:sldId id="3834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0C5E1D-05F4-454D-86AC-69BCF7ABC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DD6E7-FAA2-4F27-AC17-2C2371D6F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1599-8320-46DE-B67A-99FCF59A2CB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E3648-7A90-4F22-B58F-6E56156D3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2D09C-071E-4404-A41B-61F6E7FD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7CDB-6736-4C1C-92B6-C0E5B7B73D5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3E549F-7EEE-4F85-80BD-26E2C7B9527E}" type="datetime1">
              <a:rPr lang="zh-TW" altLang="en-US" smtClean="0"/>
              <a:pPr/>
              <a:t>2022/6/9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0C6A29-4676-420C-BBE3-ACC2B80F64D4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75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63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83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06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48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49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95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114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65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8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64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/>
              <a:pPr>
                <a:defRPr/>
              </a:pPr>
              <a:t>‹#›</a:t>
            </a:fld>
            <a:endParaRPr lang="zh-TW" altLang="en-US" noProof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710" y="2235708"/>
            <a:ext cx="7263322" cy="2386584"/>
          </a:xfrm>
        </p:spPr>
        <p:txBody>
          <a:bodyPr rtlCol="0">
            <a:normAutofit/>
          </a:bodyPr>
          <a:lstStyle/>
          <a:p>
            <a:r>
              <a:rPr lang="zh-TW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  <a:br>
              <a:rPr lang="en-US" altLang="zh-TW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br>
              <a:rPr lang="en-US" altLang="zh-TW" sz="4400" dirty="0"/>
            </a:br>
            <a:r>
              <a:rPr lang="zh-TW" altLang="en-US" sz="2800" dirty="0"/>
              <a:t>基於</a:t>
            </a:r>
            <a:r>
              <a:rPr lang="en-US" altLang="zh-TW" sz="2800" dirty="0"/>
              <a:t>DevOps</a:t>
            </a:r>
            <a:r>
              <a:rPr lang="zh-TW" altLang="en-US" sz="2800" dirty="0"/>
              <a:t>之程式作業品質測試分析系統</a:t>
            </a:r>
            <a:r>
              <a:rPr lang="en-US" altLang="zh-TW" sz="2800" dirty="0"/>
              <a:t>NTCU-CS-PRJ-112-08</a:t>
            </a:r>
            <a:r>
              <a:rPr lang="zh-TW" altLang="en-US" sz="2800" dirty="0"/>
              <a:t> </a:t>
            </a:r>
            <a:endParaRPr lang="zh-TW" altLang="en-US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zh-TW" altLang="en-US" sz="2000" dirty="0"/>
              <a:t>：賴冠銘</a:t>
            </a:r>
            <a:r>
              <a:rPr lang="en-US" altLang="zh-TW" sz="2000" dirty="0"/>
              <a:t>,</a:t>
            </a:r>
            <a:r>
              <a:rPr lang="zh-TW" altLang="en-US" sz="2000" dirty="0"/>
              <a:t>巫信緯</a:t>
            </a:r>
            <a:r>
              <a:rPr lang="en-US" altLang="zh-TW" sz="2000" dirty="0"/>
              <a:t>,</a:t>
            </a:r>
            <a:r>
              <a:rPr lang="zh-TW" altLang="en-US" sz="2000" dirty="0"/>
              <a:t>許弘麒</a:t>
            </a:r>
            <a:endParaRPr lang="en-US" altLang="zh-TW" sz="2000" dirty="0"/>
          </a:p>
          <a:p>
            <a:pPr rtl="0"/>
            <a:r>
              <a:rPr lang="zh-TW" altLang="en-US" sz="2000" dirty="0"/>
              <a:t>指導教授：徐國勛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2080FFDC-CC55-86D2-FDF2-A5BEF9F7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後續工作</a:t>
            </a:r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BAC489C8-7C78-2420-3222-B7F899A43FCD}"/>
              </a:ext>
            </a:extLst>
          </p:cNvPr>
          <p:cNvSpPr txBox="1">
            <a:spLocks/>
          </p:cNvSpPr>
          <p:nvPr/>
        </p:nvSpPr>
        <p:spPr>
          <a:xfrm>
            <a:off x="408868" y="1285106"/>
            <a:ext cx="11170422" cy="42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架設系統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架設系統前端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Suggestion Code Generator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67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41" y="1394732"/>
            <a:ext cx="10024221" cy="3684588"/>
          </a:xfrm>
        </p:spPr>
        <p:txBody>
          <a:bodyPr rtlCol="0"/>
          <a:lstStyle/>
          <a:p>
            <a:pPr algn="just">
              <a:spcAft>
                <a:spcPts val="200"/>
              </a:spcAft>
            </a:pP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提供單元測試以及品質檢測。</a:t>
            </a:r>
          </a:p>
          <a:p>
            <a:pPr algn="just">
              <a:spcAft>
                <a:spcPts val="200"/>
              </a:spcAft>
            </a:pP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根據學生程式碼錯誤提供對應的建議。</a:t>
            </a:r>
          </a:p>
          <a:p>
            <a:pPr algn="just">
              <a:spcAft>
                <a:spcPts val="200"/>
              </a:spcAft>
            </a:pP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老師在出題時可以自由選擇自己出題或是從題庫出題。</a:t>
            </a:r>
          </a:p>
          <a:p>
            <a:pPr algn="just">
              <a:spcAft>
                <a:spcPts val="200"/>
              </a:spcAft>
            </a:pP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提供品質曲線圖以便學生了解進步狀況。</a:t>
            </a:r>
          </a:p>
          <a:p>
            <a:pPr algn="just">
              <a:spcAft>
                <a:spcPts val="200"/>
              </a:spcAft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報告結果整合到儀表板上。</a:t>
            </a: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F77C0C6E-B938-3E48-8D71-A1C156A1FEB7}"/>
              </a:ext>
            </a:extLst>
          </p:cNvPr>
          <p:cNvSpPr txBox="1">
            <a:spLocks/>
          </p:cNvSpPr>
          <p:nvPr/>
        </p:nvSpPr>
        <p:spPr>
          <a:xfrm>
            <a:off x="510041" y="313178"/>
            <a:ext cx="580644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</a:t>
            </a:r>
          </a:p>
        </p:txBody>
      </p:sp>
    </p:spTree>
    <p:extLst>
      <p:ext uri="{BB962C8B-B14F-4D97-AF65-F5344CB8AC3E}">
        <p14:creationId xmlns:p14="http://schemas.microsoft.com/office/powerpoint/2010/main" val="32584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505C91A-619D-B772-4D82-D84D241A5D4B}"/>
              </a:ext>
            </a:extLst>
          </p:cNvPr>
          <p:cNvGrpSpPr/>
          <p:nvPr/>
        </p:nvGrpSpPr>
        <p:grpSpPr>
          <a:xfrm>
            <a:off x="1073020" y="136526"/>
            <a:ext cx="10724302" cy="6600176"/>
            <a:chOff x="1160253" y="242596"/>
            <a:chExt cx="10637069" cy="641159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47B93D-9FAF-446D-8EA5-2F5668B3373B}"/>
                </a:ext>
              </a:extLst>
            </p:cNvPr>
            <p:cNvSpPr/>
            <p:nvPr/>
          </p:nvSpPr>
          <p:spPr>
            <a:xfrm>
              <a:off x="1160253" y="242596"/>
              <a:ext cx="10637069" cy="64115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5CA48A-EDB9-489D-A1A2-43BF079C477E}"/>
                </a:ext>
              </a:extLst>
            </p:cNvPr>
            <p:cNvSpPr/>
            <p:nvPr/>
          </p:nvSpPr>
          <p:spPr>
            <a:xfrm>
              <a:off x="1973502" y="1383888"/>
              <a:ext cx="9185909" cy="518247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9416"/>
              </p:ext>
            </p:extLst>
          </p:nvPr>
        </p:nvGraphicFramePr>
        <p:xfrm>
          <a:off x="2163245" y="2800230"/>
          <a:ext cx="856953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37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1091720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1126075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1092259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1089510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624929">
                  <a:extLst>
                    <a:ext uri="{9D8B030D-6E8A-4147-A177-3AD203B41FA5}">
                      <a16:colId xmlns:a16="http://schemas.microsoft.com/office/drawing/2014/main" val="2837895356"/>
                    </a:ext>
                  </a:extLst>
                </a:gridCol>
                <a:gridCol w="1447303">
                  <a:extLst>
                    <a:ext uri="{9D8B030D-6E8A-4147-A177-3AD203B41FA5}">
                      <a16:colId xmlns:a16="http://schemas.microsoft.com/office/drawing/2014/main" val="353636221"/>
                    </a:ext>
                  </a:extLst>
                </a:gridCol>
              </a:tblGrid>
              <a:tr h="955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單元測試分數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品質測試分數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觀看程式碼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36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36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8187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Compile</a:t>
                      </a:r>
                    </a:p>
                    <a:p>
                      <a:pPr algn="ctr"/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程式碼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建議程式碼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463966-6B82-474A-8E70-4A0CAB8E3F88}"/>
              </a:ext>
            </a:extLst>
          </p:cNvPr>
          <p:cNvSpPr txBox="1"/>
          <p:nvPr/>
        </p:nvSpPr>
        <p:spPr>
          <a:xfrm>
            <a:off x="10070194" y="922382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49688D-1558-DC9A-A191-C348E8E0ACB0}"/>
              </a:ext>
            </a:extLst>
          </p:cNvPr>
          <p:cNvSpPr txBox="1"/>
          <p:nvPr/>
        </p:nvSpPr>
        <p:spPr>
          <a:xfrm>
            <a:off x="5838489" y="914220"/>
            <a:ext cx="331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當前課程：</a:t>
            </a:r>
            <a:r>
              <a:rPr lang="en-US" altLang="zh-TW" sz="1800" dirty="0"/>
              <a:t>109-1</a:t>
            </a:r>
            <a:r>
              <a:rPr lang="zh-TW" altLang="en-US" sz="1800" dirty="0"/>
              <a:t>程式設計</a:t>
            </a:r>
            <a:r>
              <a:rPr lang="en-US" altLang="zh-TW" sz="1800" dirty="0"/>
              <a:t>A</a:t>
            </a:r>
            <a:r>
              <a:rPr lang="zh-TW" altLang="en-US" sz="1800" dirty="0"/>
              <a:t>班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5E5C2D-C7D4-77D6-3CCB-EF13930550F0}"/>
              </a:ext>
            </a:extLst>
          </p:cNvPr>
          <p:cNvSpPr txBox="1"/>
          <p:nvPr/>
        </p:nvSpPr>
        <p:spPr>
          <a:xfrm>
            <a:off x="9222427" y="918464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選擇課程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4FCA06-9E65-A840-605F-5FD67E0CC610}"/>
              </a:ext>
            </a:extLst>
          </p:cNvPr>
          <p:cNvSpPr/>
          <p:nvPr/>
        </p:nvSpPr>
        <p:spPr>
          <a:xfrm>
            <a:off x="2163246" y="2193575"/>
            <a:ext cx="8569532" cy="511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027515-813E-D424-437A-60AA7D2B75F0}"/>
              </a:ext>
            </a:extLst>
          </p:cNvPr>
          <p:cNvSpPr txBox="1"/>
          <p:nvPr/>
        </p:nvSpPr>
        <p:spPr>
          <a:xfrm>
            <a:off x="2191465" y="2275939"/>
            <a:ext cx="275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 </a:t>
            </a:r>
            <a:r>
              <a:rPr lang="en-US" altLang="zh-TW" sz="1600" dirty="0"/>
              <a:t>:</a:t>
            </a:r>
            <a:r>
              <a:rPr lang="zh-TW" altLang="en-US" sz="1600" dirty="0"/>
              <a:t>  王小美 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1A66A4-1A6A-A820-BCBC-14C0B0A6F710}"/>
              </a:ext>
            </a:extLst>
          </p:cNvPr>
          <p:cNvSpPr txBox="1"/>
          <p:nvPr/>
        </p:nvSpPr>
        <p:spPr>
          <a:xfrm>
            <a:off x="9088654" y="2291212"/>
            <a:ext cx="196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  <a:r>
              <a:rPr lang="en-US" altLang="zh-TW" sz="1600" dirty="0"/>
              <a:t>:HW_1</a:t>
            </a:r>
            <a:endParaRPr lang="zh-TW" altLang="en-US" sz="16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7CEA96E-5825-D84F-EAAF-EB5EC0E06B66}"/>
              </a:ext>
            </a:extLst>
          </p:cNvPr>
          <p:cNvGrpSpPr/>
          <p:nvPr/>
        </p:nvGrpSpPr>
        <p:grpSpPr>
          <a:xfrm>
            <a:off x="3485014" y="723963"/>
            <a:ext cx="1551949" cy="514272"/>
            <a:chOff x="3485014" y="723963"/>
            <a:chExt cx="1551949" cy="514272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AF700D32-A1ED-BC25-4964-CE802F8342C0}"/>
                </a:ext>
              </a:extLst>
            </p:cNvPr>
            <p:cNvSpPr/>
            <p:nvPr/>
          </p:nvSpPr>
          <p:spPr>
            <a:xfrm>
              <a:off x="3485014" y="723963"/>
              <a:ext cx="1551949" cy="5142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流程圖: 抽選 25">
              <a:extLst>
                <a:ext uri="{FF2B5EF4-FFF2-40B4-BE49-F238E27FC236}">
                  <a16:creationId xmlns:a16="http://schemas.microsoft.com/office/drawing/2014/main" id="{C7811C01-A299-F9ED-CB1E-46EC373727FB}"/>
                </a:ext>
              </a:extLst>
            </p:cNvPr>
            <p:cNvSpPr/>
            <p:nvPr/>
          </p:nvSpPr>
          <p:spPr>
            <a:xfrm rot="10800000">
              <a:off x="4629947" y="874699"/>
              <a:ext cx="311990" cy="212799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515521E-E9D7-F0D4-375B-24600D175E1E}"/>
              </a:ext>
            </a:extLst>
          </p:cNvPr>
          <p:cNvSpPr/>
          <p:nvPr/>
        </p:nvSpPr>
        <p:spPr>
          <a:xfrm>
            <a:off x="1949095" y="723963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D65D252-BC15-BDF6-094E-27158A2B80B8}"/>
              </a:ext>
            </a:extLst>
          </p:cNvPr>
          <p:cNvSpPr txBox="1"/>
          <p:nvPr/>
        </p:nvSpPr>
        <p:spPr>
          <a:xfrm>
            <a:off x="1858560" y="246705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&gt;HW_1&gt;</a:t>
            </a:r>
            <a:r>
              <a:rPr lang="zh-TW" altLang="en-US" sz="1600" dirty="0"/>
              <a:t>繳交狀態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3B10B66-FAAE-4584-A741-65951C144CF7}"/>
              </a:ext>
            </a:extLst>
          </p:cNvPr>
          <p:cNvSpPr txBox="1"/>
          <p:nvPr/>
        </p:nvSpPr>
        <p:spPr>
          <a:xfrm>
            <a:off x="2163248" y="1474417"/>
            <a:ext cx="85695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Git Repository : </a:t>
            </a:r>
          </a:p>
          <a:p>
            <a:r>
              <a:rPr lang="en-US" altLang="zh-TW" dirty="0"/>
              <a:t>http://120.108.204.152:10085/root/001_109_1_20220514_a001.git</a:t>
            </a:r>
            <a:endParaRPr lang="zh-TW" altLang="en-US" dirty="0"/>
          </a:p>
        </p:txBody>
      </p:sp>
      <p:sp>
        <p:nvSpPr>
          <p:cNvPr id="24" name="投影片編號版面配置區 19">
            <a:extLst>
              <a:ext uri="{FF2B5EF4-FFF2-40B4-BE49-F238E27FC236}">
                <a16:creationId xmlns:a16="http://schemas.microsoft.com/office/drawing/2014/main" id="{DB987482-C0CB-966F-273A-2FB397E5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122" y="6556859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FE07F5B2-1105-C5E4-E72F-68124125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224" y="6492875"/>
            <a:ext cx="154533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31" name="頁尾版面配置區 4">
            <a:extLst>
              <a:ext uri="{FF2B5EF4-FFF2-40B4-BE49-F238E27FC236}">
                <a16:creationId xmlns:a16="http://schemas.microsoft.com/office/drawing/2014/main" id="{AAC095AE-ADE8-D843-3263-DAF26735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0212" y="6531053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</p:spTree>
    <p:extLst>
      <p:ext uri="{BB962C8B-B14F-4D97-AF65-F5344CB8AC3E}">
        <p14:creationId xmlns:p14="http://schemas.microsoft.com/office/powerpoint/2010/main" val="215799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60F1EA3-D5B2-486C-BD33-3D7DD80D0C4C}"/>
              </a:ext>
            </a:extLst>
          </p:cNvPr>
          <p:cNvGrpSpPr/>
          <p:nvPr/>
        </p:nvGrpSpPr>
        <p:grpSpPr>
          <a:xfrm>
            <a:off x="847758" y="827907"/>
            <a:ext cx="9686504" cy="5428625"/>
            <a:chOff x="1480141" y="310361"/>
            <a:chExt cx="9871492" cy="5769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9A2A3-91BA-4BA3-BC55-26FF8E3AAE43}"/>
                </a:ext>
              </a:extLst>
            </p:cNvPr>
            <p:cNvSpPr/>
            <p:nvPr/>
          </p:nvSpPr>
          <p:spPr>
            <a:xfrm>
              <a:off x="1480141" y="310361"/>
              <a:ext cx="9871492" cy="5769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3DD3EA-917A-47B1-B5F7-1047BBAA6C3F}"/>
                </a:ext>
              </a:extLst>
            </p:cNvPr>
            <p:cNvSpPr/>
            <p:nvPr/>
          </p:nvSpPr>
          <p:spPr>
            <a:xfrm>
              <a:off x="2416493" y="1132340"/>
              <a:ext cx="8470233" cy="4529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51" y="2285924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38446" y="2280589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4570" y="2280589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263051" y="3951695"/>
            <a:ext cx="189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51174" y="3945784"/>
            <a:ext cx="250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184570" y="3935343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64522" y="1818484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519701" y="1852899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184569" y="1862384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可維護性曲線：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123B482-697C-25E6-0410-5C4AA0358DB3}"/>
              </a:ext>
            </a:extLst>
          </p:cNvPr>
          <p:cNvSpPr/>
          <p:nvPr/>
        </p:nvSpPr>
        <p:spPr>
          <a:xfrm>
            <a:off x="1766563" y="938515"/>
            <a:ext cx="1418323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FB7ACF3-7925-AD97-7DBC-8867CC50F294}"/>
              </a:ext>
            </a:extLst>
          </p:cNvPr>
          <p:cNvGrpSpPr/>
          <p:nvPr/>
        </p:nvGrpSpPr>
        <p:grpSpPr>
          <a:xfrm>
            <a:off x="3445768" y="932740"/>
            <a:ext cx="1551949" cy="514272"/>
            <a:chOff x="3393556" y="682473"/>
            <a:chExt cx="1551949" cy="531809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BC387E-7EE7-AFB4-413E-E705DDD44E67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2" name="流程圖: 抽選 21">
              <a:extLst>
                <a:ext uri="{FF2B5EF4-FFF2-40B4-BE49-F238E27FC236}">
                  <a16:creationId xmlns:a16="http://schemas.microsoft.com/office/drawing/2014/main" id="{CF17CB48-2BF0-51D8-71AE-E14E38DA4ECB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投影片編號版面配置區 19">
            <a:extLst>
              <a:ext uri="{FF2B5EF4-FFF2-40B4-BE49-F238E27FC236}">
                <a16:creationId xmlns:a16="http://schemas.microsoft.com/office/drawing/2014/main" id="{CD60FBC6-6679-60AF-FB96-ABE7EBBA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日期版面配置區 3">
            <a:extLst>
              <a:ext uri="{FF2B5EF4-FFF2-40B4-BE49-F238E27FC236}">
                <a16:creationId xmlns:a16="http://schemas.microsoft.com/office/drawing/2014/main" id="{0E981AE1-623A-1318-3B39-98C9EDFD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" y="6356348"/>
            <a:ext cx="154533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24" name="頁尾版面配置區 4">
            <a:extLst>
              <a:ext uri="{FF2B5EF4-FFF2-40B4-BE49-F238E27FC236}">
                <a16:creationId xmlns:a16="http://schemas.microsoft.com/office/drawing/2014/main" id="{5AFE9A45-6238-A892-C0FE-32E95850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5522" y="6356349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</p:spTree>
    <p:extLst>
      <p:ext uri="{BB962C8B-B14F-4D97-AF65-F5344CB8AC3E}">
        <p14:creationId xmlns:p14="http://schemas.microsoft.com/office/powerpoint/2010/main" val="255100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A112C0E-922D-39D9-A587-DDA07311FEC3}"/>
              </a:ext>
            </a:extLst>
          </p:cNvPr>
          <p:cNvGrpSpPr/>
          <p:nvPr/>
        </p:nvGrpSpPr>
        <p:grpSpPr>
          <a:xfrm>
            <a:off x="1160254" y="407493"/>
            <a:ext cx="9871492" cy="6043014"/>
            <a:chOff x="620085" y="261258"/>
            <a:chExt cx="9871492" cy="604301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620085" y="261258"/>
              <a:ext cx="9871492" cy="6043014"/>
              <a:chOff x="1480141" y="36553"/>
              <a:chExt cx="9871492" cy="604301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6553"/>
                <a:ext cx="9871492" cy="60430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374347" y="1133388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FC54D2A3-CCC1-4AB3-AFAB-7FF4C7170003}"/>
                </a:ext>
              </a:extLst>
            </p:cNvPr>
            <p:cNvSpPr/>
            <p:nvPr/>
          </p:nvSpPr>
          <p:spPr>
            <a:xfrm>
              <a:off x="4167482" y="4024406"/>
              <a:ext cx="1371600" cy="531845"/>
            </a:xfrm>
            <a:prstGeom prst="roundRect">
              <a:avLst/>
            </a:prstGeom>
            <a:solidFill>
              <a:schemeClr val="accent6">
                <a:lumMod val="75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題庫選題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882FF02-4063-4960-B808-BE22A279C725}"/>
                </a:ext>
              </a:extLst>
            </p:cNvPr>
            <p:cNvSpPr/>
            <p:nvPr/>
          </p:nvSpPr>
          <p:spPr>
            <a:xfrm>
              <a:off x="2093690" y="4024406"/>
              <a:ext cx="1371600" cy="531845"/>
            </a:xfrm>
            <a:prstGeom prst="roundRect">
              <a:avLst/>
            </a:prstGeom>
            <a:solidFill>
              <a:schemeClr val="accent6">
                <a:lumMod val="75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自行出題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3AD43E-7C24-463D-9047-D658E8A22186}"/>
                </a:ext>
              </a:extLst>
            </p:cNvPr>
            <p:cNvSpPr/>
            <p:nvPr/>
          </p:nvSpPr>
          <p:spPr>
            <a:xfrm>
              <a:off x="2100498" y="1668809"/>
              <a:ext cx="7114710" cy="5115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已選擇題目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EE01D2-7072-4096-AF6D-8E05458AEB45}"/>
                </a:ext>
              </a:extLst>
            </p:cNvPr>
            <p:cNvSpPr/>
            <p:nvPr/>
          </p:nvSpPr>
          <p:spPr>
            <a:xfrm>
              <a:off x="2093690" y="2408500"/>
              <a:ext cx="7114710" cy="51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  題目名稱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6BFE295-65A4-4868-847A-9BEAD7038D97}"/>
                </a:ext>
              </a:extLst>
            </p:cNvPr>
            <p:cNvSpPr/>
            <p:nvPr/>
          </p:nvSpPr>
          <p:spPr>
            <a:xfrm>
              <a:off x="2100498" y="3143430"/>
              <a:ext cx="7114710" cy="5115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2.</a:t>
              </a:r>
              <a:r>
                <a:rPr lang="zh-TW" altLang="en-US" dirty="0">
                  <a:solidFill>
                    <a:schemeClr val="tx1"/>
                  </a:solidFill>
                </a:rPr>
                <a:t>  題目名稱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EF0DDD9-5B60-4768-BB9B-A147C250F2DA}"/>
                </a:ext>
              </a:extLst>
            </p:cNvPr>
            <p:cNvSpPr txBox="1"/>
            <p:nvPr/>
          </p:nvSpPr>
          <p:spPr>
            <a:xfrm>
              <a:off x="1981356" y="5336001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zh-TW" altLang="en-US" dirty="0">
                  <a:solidFill>
                    <a:schemeClr val="tx1"/>
                  </a:solidFill>
                </a:rPr>
                <a:t>截止時間</a:t>
              </a:r>
              <a:r>
                <a:rPr lang="zh-TW" altLang="en-US" dirty="0"/>
                <a:t>：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A2E58F-DE88-4D55-978C-364D09643AFD}"/>
                </a:ext>
              </a:extLst>
            </p:cNvPr>
            <p:cNvSpPr/>
            <p:nvPr/>
          </p:nvSpPr>
          <p:spPr>
            <a:xfrm>
              <a:off x="3352956" y="5333529"/>
              <a:ext cx="2202875" cy="33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51BBA6C-F7CD-41F4-8110-B96E2AF08875}"/>
                </a:ext>
              </a:extLst>
            </p:cNvPr>
            <p:cNvSpPr/>
            <p:nvPr/>
          </p:nvSpPr>
          <p:spPr>
            <a:xfrm>
              <a:off x="8157393" y="5349304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發布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B31193-48D3-439E-ACC8-0FFAC9AC7A6D}"/>
                </a:ext>
              </a:extLst>
            </p:cNvPr>
            <p:cNvSpPr txBox="1"/>
            <p:nvPr/>
          </p:nvSpPr>
          <p:spPr>
            <a:xfrm>
              <a:off x="8740819" y="912312"/>
              <a:ext cx="1078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/>
                <a:t>登出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1FB890D-25EF-D416-6355-7A03801E9F7F}"/>
                </a:ext>
              </a:extLst>
            </p:cNvPr>
            <p:cNvSpPr txBox="1"/>
            <p:nvPr/>
          </p:nvSpPr>
          <p:spPr>
            <a:xfrm>
              <a:off x="1981356" y="483819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zh-TW" altLang="en-US" dirty="0">
                  <a:solidFill>
                    <a:schemeClr val="tx1"/>
                  </a:solidFill>
                </a:rPr>
                <a:t>發布時間</a:t>
              </a:r>
              <a:r>
                <a:rPr lang="zh-TW" altLang="en-US" dirty="0"/>
                <a:t>：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B2180A1-9F77-7E62-A444-B247A5CB2C1A}"/>
                </a:ext>
              </a:extLst>
            </p:cNvPr>
            <p:cNvSpPr/>
            <p:nvPr/>
          </p:nvSpPr>
          <p:spPr>
            <a:xfrm>
              <a:off x="3352956" y="4838194"/>
              <a:ext cx="2202875" cy="332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870A946-ACD9-5715-93D5-009CC6808BD7}"/>
                </a:ext>
              </a:extLst>
            </p:cNvPr>
            <p:cNvSpPr txBox="1"/>
            <p:nvPr/>
          </p:nvSpPr>
          <p:spPr>
            <a:xfrm>
              <a:off x="4712184" y="889879"/>
              <a:ext cx="3317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當前課程：</a:t>
              </a:r>
              <a:r>
                <a:rPr lang="en-US" altLang="zh-TW" sz="1800" dirty="0"/>
                <a:t>109-1</a:t>
              </a:r>
              <a:r>
                <a:rPr lang="zh-TW" altLang="en-US" sz="1800" dirty="0"/>
                <a:t>程式設計</a:t>
              </a:r>
              <a:r>
                <a:rPr lang="en-US" altLang="zh-TW" sz="1800" dirty="0"/>
                <a:t>A</a:t>
              </a:r>
              <a:r>
                <a:rPr lang="zh-TW" altLang="en-US" sz="1800" dirty="0"/>
                <a:t>班</a:t>
              </a:r>
            </a:p>
            <a:p>
              <a:endParaRPr lang="zh-TW" altLang="en-US" sz="1800" dirty="0"/>
            </a:p>
            <a:p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B832864-57B7-69F1-051C-D247F30E481D}"/>
                </a:ext>
              </a:extLst>
            </p:cNvPr>
            <p:cNvSpPr txBox="1"/>
            <p:nvPr/>
          </p:nvSpPr>
          <p:spPr>
            <a:xfrm>
              <a:off x="7944559" y="912312"/>
              <a:ext cx="1078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u="sng" dirty="0"/>
                <a:t>選擇課程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F205C30B-AC06-AFB2-B105-12C3045E4C43}"/>
                </a:ext>
              </a:extLst>
            </p:cNvPr>
            <p:cNvSpPr/>
            <p:nvPr/>
          </p:nvSpPr>
          <p:spPr>
            <a:xfrm>
              <a:off x="1514291" y="714178"/>
              <a:ext cx="1418323" cy="51427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主頁</a:t>
              </a: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86C78DE-F642-BACC-9D4C-7AA2D32E49E6}"/>
                </a:ext>
              </a:extLst>
            </p:cNvPr>
            <p:cNvGrpSpPr/>
            <p:nvPr/>
          </p:nvGrpSpPr>
          <p:grpSpPr>
            <a:xfrm>
              <a:off x="3046424" y="708188"/>
              <a:ext cx="1551949" cy="514272"/>
              <a:chOff x="3393556" y="682473"/>
              <a:chExt cx="1551949" cy="531809"/>
            </a:xfrm>
          </p:grpSpPr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CFE8B1E0-862B-870C-7F1C-BCD9FEEDD1EA}"/>
                  </a:ext>
                </a:extLst>
              </p:cNvPr>
              <p:cNvSpPr/>
              <p:nvPr/>
            </p:nvSpPr>
            <p:spPr>
              <a:xfrm>
                <a:off x="3393556" y="682473"/>
                <a:ext cx="1551949" cy="53180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管理</a:t>
                </a:r>
              </a:p>
            </p:txBody>
          </p:sp>
          <p:sp>
            <p:nvSpPr>
              <p:cNvPr id="32" name="流程圖: 抽選 31">
                <a:extLst>
                  <a:ext uri="{FF2B5EF4-FFF2-40B4-BE49-F238E27FC236}">
                    <a16:creationId xmlns:a16="http://schemas.microsoft.com/office/drawing/2014/main" id="{78C2CA98-1B9F-D213-F698-1B86FF50AB65}"/>
                  </a:ext>
                </a:extLst>
              </p:cNvPr>
              <p:cNvSpPr/>
              <p:nvPr/>
            </p:nvSpPr>
            <p:spPr>
              <a:xfrm rot="10800000">
                <a:off x="4538489" y="838349"/>
                <a:ext cx="311990" cy="220056"/>
              </a:xfrm>
              <a:prstGeom prst="flowChartExtra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A57BD0D-18E3-AF84-C1E4-14767730F2B4}"/>
                </a:ext>
              </a:extLst>
            </p:cNvPr>
            <p:cNvSpPr txBox="1"/>
            <p:nvPr/>
          </p:nvSpPr>
          <p:spPr>
            <a:xfrm>
              <a:off x="1411655" y="329346"/>
              <a:ext cx="7159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132B79"/>
                  </a:solidFill>
                  <a:effectLst/>
                </a:rPr>
                <a:t>現在位置：</a:t>
              </a:r>
              <a:r>
                <a:rPr lang="zh-TW" altLang="en-US" sz="1600" dirty="0">
                  <a:effectLst/>
                </a:rPr>
                <a:t>課程選擇</a:t>
              </a:r>
              <a:r>
                <a:rPr lang="en-US" altLang="zh-TW" sz="1600" dirty="0"/>
                <a:t>&gt;109-1</a:t>
              </a:r>
              <a:r>
                <a:rPr lang="zh-TW" altLang="en-US" sz="1600" dirty="0"/>
                <a:t>程式設計</a:t>
              </a:r>
              <a:r>
                <a:rPr lang="en-US" altLang="zh-TW" sz="1600" dirty="0"/>
                <a:t>A</a:t>
              </a:r>
              <a:r>
                <a:rPr lang="zh-TW" altLang="en-US" sz="1600" dirty="0"/>
                <a:t>班</a:t>
              </a:r>
              <a:r>
                <a:rPr lang="en-US" altLang="zh-TW" sz="1600" dirty="0"/>
                <a:t>&gt;</a:t>
              </a:r>
              <a:r>
                <a:rPr lang="zh-TW" altLang="en-US" sz="1600" dirty="0"/>
                <a:t>指派作業</a:t>
              </a:r>
            </a:p>
          </p:txBody>
        </p:sp>
      </p:grpSp>
      <p:sp>
        <p:nvSpPr>
          <p:cNvPr id="34" name="投影片編號版面配置區 19">
            <a:extLst>
              <a:ext uri="{FF2B5EF4-FFF2-40B4-BE49-F238E27FC236}">
                <a16:creationId xmlns:a16="http://schemas.microsoft.com/office/drawing/2014/main" id="{F34130F5-8318-AE17-4EA5-1ADF415C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9F2A10E1-F0BD-0B99-4487-D50C341C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" y="6356348"/>
            <a:ext cx="154533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36" name="頁尾版面配置區 4">
            <a:extLst>
              <a:ext uri="{FF2B5EF4-FFF2-40B4-BE49-F238E27FC236}">
                <a16:creationId xmlns:a16="http://schemas.microsoft.com/office/drawing/2014/main" id="{5F000DC9-8A29-448A-9E48-58DB3BF9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5522" y="6356349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</p:spTree>
    <p:extLst>
      <p:ext uri="{BB962C8B-B14F-4D97-AF65-F5344CB8AC3E}">
        <p14:creationId xmlns:p14="http://schemas.microsoft.com/office/powerpoint/2010/main" val="304658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9576" y="303122"/>
            <a:ext cx="9871492" cy="6177110"/>
            <a:chOff x="1034370" y="-159008"/>
            <a:chExt cx="9871492" cy="617711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34370" y="-159008"/>
              <a:ext cx="9871492" cy="6177110"/>
              <a:chOff x="1480141" y="-97543"/>
              <a:chExt cx="9871492" cy="617711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-97543"/>
                <a:ext cx="9871492" cy="61771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234789" y="1407309"/>
                <a:ext cx="7994908" cy="421773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274682" y="2182157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274682" y="2223692"/>
              <a:ext cx="1214579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202038" y="3590069"/>
              <a:ext cx="2308554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6" y="4155031"/>
              <a:ext cx="2143778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202037" y="4159538"/>
              <a:ext cx="2308555" cy="363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586145"/>
              <a:ext cx="2143779" cy="3514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442494" y="4786896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4682" y="3577604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4682" y="4147711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6265240" y="3586145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輸出</a:t>
              </a:r>
              <a:r>
                <a:rPr lang="en-US" altLang="zh-TW" dirty="0"/>
                <a:t>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6235668" y="4156569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輸入 </a:t>
              </a:r>
              <a:r>
                <a:rPr lang="en-US" altLang="zh-TW" dirty="0"/>
                <a:t>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258957" y="4858051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10213" y="1661622"/>
              <a:ext cx="1214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494966" y="2170580"/>
            <a:ext cx="2308555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BC30BF-E13E-4D49-8D16-FB961EC1FE5A}"/>
              </a:ext>
            </a:extLst>
          </p:cNvPr>
          <p:cNvSpPr txBox="1"/>
          <p:nvPr/>
        </p:nvSpPr>
        <p:spPr>
          <a:xfrm>
            <a:off x="9032527" y="1441991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u="sng" dirty="0"/>
              <a:t>登出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61A0221-1CB4-4823-BC01-5E70AB78C8EE}"/>
              </a:ext>
            </a:extLst>
          </p:cNvPr>
          <p:cNvSpPr/>
          <p:nvPr/>
        </p:nvSpPr>
        <p:spPr>
          <a:xfrm>
            <a:off x="5995322" y="5351911"/>
            <a:ext cx="1924328" cy="419877"/>
          </a:xfrm>
          <a:prstGeom prst="roundRect">
            <a:avLst>
              <a:gd name="adj" fmla="val 2555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提交原始碼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1E6A5B1-1A7A-B46A-D923-297C827782B6}"/>
              </a:ext>
            </a:extLst>
          </p:cNvPr>
          <p:cNvSpPr/>
          <p:nvPr/>
        </p:nvSpPr>
        <p:spPr>
          <a:xfrm>
            <a:off x="3605314" y="5317797"/>
            <a:ext cx="1924328" cy="419877"/>
          </a:xfrm>
          <a:prstGeom prst="roundRect">
            <a:avLst>
              <a:gd name="adj" fmla="val 2777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提交圖片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8536043-2D06-FB38-45DF-956C4F156934}"/>
              </a:ext>
            </a:extLst>
          </p:cNvPr>
          <p:cNvSpPr/>
          <p:nvPr/>
        </p:nvSpPr>
        <p:spPr>
          <a:xfrm>
            <a:off x="1814225" y="1166263"/>
            <a:ext cx="1437260" cy="51427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主頁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516D9A0-A4F3-A657-0C87-EB40078EEB11}"/>
              </a:ext>
            </a:extLst>
          </p:cNvPr>
          <p:cNvGrpSpPr/>
          <p:nvPr/>
        </p:nvGrpSpPr>
        <p:grpSpPr>
          <a:xfrm>
            <a:off x="3544674" y="1166264"/>
            <a:ext cx="1551949" cy="514272"/>
            <a:chOff x="3393556" y="682473"/>
            <a:chExt cx="1551949" cy="531809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A8774292-6AB8-B8BF-46B7-96C5C4E8C9EF}"/>
                </a:ext>
              </a:extLst>
            </p:cNvPr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39" name="流程圖: 抽選 38">
              <a:extLst>
                <a:ext uri="{FF2B5EF4-FFF2-40B4-BE49-F238E27FC236}">
                  <a16:creationId xmlns:a16="http://schemas.microsoft.com/office/drawing/2014/main" id="{D0513CD9-B722-1FC1-EB99-5D095B12A8E2}"/>
                </a:ext>
              </a:extLst>
            </p:cNvPr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EF12015-CBA1-D6EB-2016-8199D8880DD9}"/>
              </a:ext>
            </a:extLst>
          </p:cNvPr>
          <p:cNvSpPr txBox="1"/>
          <p:nvPr/>
        </p:nvSpPr>
        <p:spPr>
          <a:xfrm>
            <a:off x="1729319" y="669252"/>
            <a:ext cx="715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32B79"/>
                </a:solidFill>
                <a:effectLst/>
              </a:rPr>
              <a:t>現在位置：</a:t>
            </a:r>
            <a:r>
              <a:rPr lang="zh-TW" altLang="en-US" sz="1600" dirty="0">
                <a:effectLst/>
              </a:rPr>
              <a:t>課程選擇</a:t>
            </a:r>
            <a:r>
              <a:rPr lang="en-US" altLang="zh-TW" sz="1600" dirty="0"/>
              <a:t>&gt;109-1</a:t>
            </a:r>
            <a:r>
              <a:rPr lang="zh-TW" altLang="en-US" sz="1600" dirty="0"/>
              <a:t>程式設計</a:t>
            </a:r>
            <a:r>
              <a:rPr lang="en-US" altLang="zh-TW" sz="1600" dirty="0"/>
              <a:t>A</a:t>
            </a:r>
            <a:r>
              <a:rPr lang="zh-TW" altLang="en-US" sz="1600" dirty="0"/>
              <a:t>班</a:t>
            </a:r>
            <a:r>
              <a:rPr lang="en-US" altLang="zh-TW" sz="1600" dirty="0"/>
              <a:t>&gt;</a:t>
            </a:r>
            <a:r>
              <a:rPr lang="en-US" altLang="zh-TW" sz="1600" dirty="0">
                <a:effectLst/>
              </a:rPr>
              <a:t> </a:t>
            </a:r>
            <a:r>
              <a:rPr lang="zh-TW" altLang="en-US" sz="1600" dirty="0">
                <a:effectLst/>
              </a:rPr>
              <a:t>新增題目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BEC7551-FAD6-8D25-3B23-D6E02E53C535}"/>
              </a:ext>
            </a:extLst>
          </p:cNvPr>
          <p:cNvSpPr txBox="1"/>
          <p:nvPr/>
        </p:nvSpPr>
        <p:spPr>
          <a:xfrm>
            <a:off x="8401076" y="1447250"/>
            <a:ext cx="107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回上頁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AB502A3-ABBD-7F61-033B-79F94CC51802}"/>
              </a:ext>
            </a:extLst>
          </p:cNvPr>
          <p:cNvSpPr/>
          <p:nvPr/>
        </p:nvSpPr>
        <p:spPr>
          <a:xfrm>
            <a:off x="8094193" y="2350851"/>
            <a:ext cx="111967" cy="137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D06CA-BF1B-709D-D0A6-50DF0E56B93B}"/>
              </a:ext>
            </a:extLst>
          </p:cNvPr>
          <p:cNvSpPr txBox="1"/>
          <p:nvPr/>
        </p:nvSpPr>
        <p:spPr>
          <a:xfrm>
            <a:off x="8201301" y="2250290"/>
            <a:ext cx="2078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u="sng" dirty="0"/>
              <a:t>是否有測資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E889F029-A501-A0B1-C7BA-7E025739477E}"/>
              </a:ext>
            </a:extLst>
          </p:cNvPr>
          <p:cNvSpPr/>
          <p:nvPr/>
        </p:nvSpPr>
        <p:spPr>
          <a:xfrm>
            <a:off x="6219487" y="2145646"/>
            <a:ext cx="1604490" cy="379275"/>
          </a:xfrm>
          <a:prstGeom prst="roundRect">
            <a:avLst>
              <a:gd name="adj" fmla="val 2896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修改考古題</a:t>
            </a:r>
          </a:p>
        </p:txBody>
      </p:sp>
      <p:sp>
        <p:nvSpPr>
          <p:cNvPr id="34" name="投影片編號版面配置區 19">
            <a:extLst>
              <a:ext uri="{FF2B5EF4-FFF2-40B4-BE49-F238E27FC236}">
                <a16:creationId xmlns:a16="http://schemas.microsoft.com/office/drawing/2014/main" id="{6F27C0B5-82C7-1335-2A64-D12AD743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2" name="日期版面配置區 3">
            <a:extLst>
              <a:ext uri="{FF2B5EF4-FFF2-40B4-BE49-F238E27FC236}">
                <a16:creationId xmlns:a16="http://schemas.microsoft.com/office/drawing/2014/main" id="{5178646F-C088-8162-DD19-4F4FCAF2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" y="6356348"/>
            <a:ext cx="154533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45" name="頁尾版面配置區 4">
            <a:extLst>
              <a:ext uri="{FF2B5EF4-FFF2-40B4-BE49-F238E27FC236}">
                <a16:creationId xmlns:a16="http://schemas.microsoft.com/office/drawing/2014/main" id="{B70B5B2C-146F-0B86-4FC9-1032240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5522" y="6356349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</p:spTree>
    <p:extLst>
      <p:ext uri="{BB962C8B-B14F-4D97-AF65-F5344CB8AC3E}">
        <p14:creationId xmlns:p14="http://schemas.microsoft.com/office/powerpoint/2010/main" val="308263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220" y="6356348"/>
            <a:ext cx="154533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5522" y="6356349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ED2EA6-035B-9208-D81B-29E82EBB7492}"/>
              </a:ext>
            </a:extLst>
          </p:cNvPr>
          <p:cNvSpPr/>
          <p:nvPr/>
        </p:nvSpPr>
        <p:spPr>
          <a:xfrm>
            <a:off x="6630073" y="2807314"/>
            <a:ext cx="44640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rgbClr val="FFFFFF"/>
                </a:solidFill>
              </a:rPr>
              <a:t>目錄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4069080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摘要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zh-TW" altLang="en-US" dirty="0"/>
              <a:t>研究方法</a:t>
            </a:r>
            <a:endParaRPr lang="en-US" altLang="zh-TW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zh-TW" altLang="en-US" dirty="0"/>
              <a:t>使用工具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當前進度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後續工作</a:t>
            </a:r>
            <a:endParaRPr lang="en-US" altLang="zh-TW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zh-TW" altLang="en-US" dirty="0"/>
              <a:t>預期成果</a:t>
            </a:r>
            <a:endParaRPr lang="en-US" altLang="zh-TW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7B88DD-2AB4-07C2-CEEC-0DF1EEA1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96" y="4102082"/>
            <a:ext cx="3893124" cy="2003525"/>
          </a:xfrm>
          <a:prstGeom prst="rect">
            <a:avLst/>
          </a:prstGeom>
        </p:spPr>
      </p:pic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23E0C919-D3AB-23D1-550B-7DCA9A3A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" y="1530220"/>
            <a:ext cx="10814305" cy="4826130"/>
          </a:xfrm>
        </p:spPr>
        <p:txBody>
          <a:bodyPr rtlCol="0">
            <a:normAutofit/>
          </a:bodyPr>
          <a:lstStyle/>
          <a:p>
            <a:pPr indent="0" algn="just">
              <a:buNone/>
            </a:pPr>
            <a:r>
              <a:rPr lang="en-US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計畫</a:t>
            </a:r>
            <a:r>
              <a:rPr lang="zh-TW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開發一個程式批改的教學輔助系統，系統的功能除了擁有一般批改軟體有的單元測試</a:t>
            </a:r>
            <a:r>
              <a:rPr lang="zh-TW" alt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之外</a:t>
            </a:r>
            <a:r>
              <a:rPr lang="zh-TW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，再加入檢測程式品質的功能，並且在檢測</a:t>
            </a:r>
            <a:r>
              <a:rPr lang="zh-TW" alt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品質的同時提供使用者改善的建議，藉此讓使用者能根據系統給予的提示，提升程式碼撰寫的品質。</a:t>
            </a:r>
            <a:endParaRPr lang="en-US" altLang="zh-TW" sz="20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0" algn="just">
              <a:buNone/>
            </a:pPr>
            <a:r>
              <a:rPr lang="en-US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  <a:p>
            <a:pPr indent="0" algn="just">
              <a:buNone/>
            </a:pPr>
            <a:r>
              <a:rPr lang="en-US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根據研究，使用</a:t>
            </a:r>
            <a:r>
              <a:rPr lang="en-US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DevOps</a:t>
            </a:r>
            <a:r>
              <a:rPr lang="zh-TW" alt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開發模式有助於提升軟體程式碼品質，所以我們決定將</a:t>
            </a:r>
            <a:r>
              <a:rPr lang="en-US" altLang="zh-TW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DevOps</a:t>
            </a:r>
            <a:r>
              <a:rPr lang="zh-TW" alt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的開發模式套用在學生繳交程式作業之上，在學生熟悉軟體開發流程的同時，也能提升撰寫之程式碼的品質。</a:t>
            </a:r>
            <a:endParaRPr lang="en-US" altLang="zh-TW" sz="20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CABB539E-7B96-16ED-A49D-AC654004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454"/>
            <a:ext cx="5808663" cy="132556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</a:p>
        </p:txBody>
      </p:sp>
    </p:spTree>
    <p:extLst>
      <p:ext uri="{BB962C8B-B14F-4D97-AF65-F5344CB8AC3E}">
        <p14:creationId xmlns:p14="http://schemas.microsoft.com/office/powerpoint/2010/main" val="28607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365124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8" y="1538240"/>
            <a:ext cx="6850348" cy="4368038"/>
          </a:xfrm>
        </p:spPr>
        <p:txBody>
          <a:bodyPr rtlCol="0">
            <a:normAutofit/>
          </a:bodyPr>
          <a:lstStyle/>
          <a:p>
            <a:pPr indent="407035" algn="just"/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本計畫預計使用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作為繳交作業的工具，來達到上面所提到的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DevOps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開發模式的概念，以提升學生對於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DevOps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的熟悉度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407035" algn="just"/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關於單元測試，則透過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Maven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階段來進行，若程式通過單元測試檢測，才透過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進行程式品質檢測。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407035" algn="just"/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系統會由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歷次檢測報告中的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Bugs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程式錯誤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Vulnerability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漏洞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Smell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代碼異味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的數目來</a:t>
            </a:r>
            <a:r>
              <a:rPr lang="zh-TW" altLang="zh-TW" sz="2000" dirty="0"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繪製分析曲線圖</a:t>
            </a:r>
            <a:r>
              <a:rPr lang="zh-TW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分別對應程式品質規範中的安全性，可靠性及可維護性，可作為</a:t>
            </a:r>
            <a:r>
              <a:rPr lang="zh-TW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使用者改善程式碼品質的參考依據。</a:t>
            </a:r>
            <a:endParaRPr lang="zh-TW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3" name="圖片版面配置區 8">
            <a:extLst>
              <a:ext uri="{FF2B5EF4-FFF2-40B4-BE49-F238E27FC236}">
                <a16:creationId xmlns:a16="http://schemas.microsoft.com/office/drawing/2014/main" id="{1EC73195-7A75-5B2F-8C67-F4A0008872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622" r="4622"/>
          <a:stretch>
            <a:fillRect/>
          </a:stretch>
        </p:blipFill>
        <p:spPr>
          <a:xfrm>
            <a:off x="7415083" y="1028064"/>
            <a:ext cx="2207046" cy="2204178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D9BA380-8C8D-3916-4BD7-99EE3DB2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337" y="1424109"/>
            <a:ext cx="2335374" cy="1412087"/>
          </a:xfrm>
          <a:prstGeom prst="rect">
            <a:avLst/>
          </a:prstGeom>
        </p:spPr>
      </p:pic>
      <p:pic>
        <p:nvPicPr>
          <p:cNvPr id="19" name="圖片版面配置區 8">
            <a:extLst>
              <a:ext uri="{FF2B5EF4-FFF2-40B4-BE49-F238E27FC236}">
                <a16:creationId xmlns:a16="http://schemas.microsoft.com/office/drawing/2014/main" id="{5E6398FC-F102-77E9-7D15-987E9A2C03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355" r="10355"/>
          <a:stretch/>
        </p:blipFill>
        <p:spPr>
          <a:xfrm>
            <a:off x="7415083" y="3335727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33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2080FFDC-CC55-86D2-FDF2-A5BEF9F7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BAC489C8-7C78-2420-3222-B7F899A43FCD}"/>
              </a:ext>
            </a:extLst>
          </p:cNvPr>
          <p:cNvSpPr txBox="1">
            <a:spLocks/>
          </p:cNvSpPr>
          <p:nvPr/>
        </p:nvSpPr>
        <p:spPr>
          <a:xfrm>
            <a:off x="408868" y="1282589"/>
            <a:ext cx="5040210" cy="42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07035" algn="just"/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當學生將作業提交到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上後，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偵測到版本變更，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Maven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會做自動建置，系統會利用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Maven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階段的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Maven-surefire-plugin</a:t>
            </a:r>
            <a:r>
              <a:rPr lang="zh-TW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插件來調用</a:t>
            </a:r>
            <a:r>
              <a:rPr lang="en-US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Junit</a:t>
            </a:r>
            <a:r>
              <a:rPr lang="zh-TW" altLang="zh-TW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做單元測試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，通過單元測試後，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會進行程式的品質分析並產生報告。系統會分析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產生的報告，並將</a:t>
            </a:r>
            <a:r>
              <a:rPr lang="zh-TW" altLang="zh-TW" sz="2000" dirty="0"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需要的資料存入系統的資料庫中，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Generator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則會利用系統資料庫中的資料生成報告並將內容顯示在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Dashboard</a:t>
            </a:r>
            <a:r>
              <a:rPr lang="zh-TW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上。</a:t>
            </a:r>
            <a:endParaRPr lang="zh-TW" altLang="en-US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" name="image2.png">
            <a:extLst>
              <a:ext uri="{FF2B5EF4-FFF2-40B4-BE49-F238E27FC236}">
                <a16:creationId xmlns:a16="http://schemas.microsoft.com/office/drawing/2014/main" id="{A2234312-0551-D49B-805C-272A8A84BAE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82344" y="1028063"/>
            <a:ext cx="6100788" cy="4115795"/>
          </a:xfrm>
          <a:prstGeom prst="rect">
            <a:avLst/>
          </a:prstGeom>
          <a:ln/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3C719E-6772-370F-2237-400FBC584C57}"/>
              </a:ext>
            </a:extLst>
          </p:cNvPr>
          <p:cNvSpPr txBox="1"/>
          <p:nvPr/>
        </p:nvSpPr>
        <p:spPr>
          <a:xfrm>
            <a:off x="8078755" y="5143858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zh-TW" altLang="zh-TW" sz="1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系統資料流</a:t>
            </a:r>
            <a:endParaRPr lang="zh-TW" altLang="zh-TW" sz="14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1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2080FFDC-CC55-86D2-FDF2-A5BEF9F7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BAC489C8-7C78-2420-3222-B7F899A43FCD}"/>
              </a:ext>
            </a:extLst>
          </p:cNvPr>
          <p:cNvSpPr txBox="1">
            <a:spLocks/>
          </p:cNvSpPr>
          <p:nvPr/>
        </p:nvSpPr>
        <p:spPr>
          <a:xfrm>
            <a:off x="408868" y="1282589"/>
            <a:ext cx="3952117" cy="42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Project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Project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，我們撰寫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將每次作業提交的檢測過程分為多個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Stage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，並且在過程中對學生所提交的作業進行單元測試以及利用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檢測學生上傳的程式碼品質，並將過程中產生的報告存入系統中。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F680B3-5576-37FB-53AC-34808DFD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46" y="1282588"/>
            <a:ext cx="7099286" cy="4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2080FFDC-CC55-86D2-FDF2-A5BEF9F7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BAC489C8-7C78-2420-3222-B7F899A43FCD}"/>
              </a:ext>
            </a:extLst>
          </p:cNvPr>
          <p:cNvSpPr txBox="1">
            <a:spLocks/>
          </p:cNvSpPr>
          <p:nvPr/>
        </p:nvSpPr>
        <p:spPr>
          <a:xfrm>
            <a:off x="408868" y="1282589"/>
            <a:ext cx="4048832" cy="42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動態網頁爬蟲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(Selenium)</a:t>
            </a:r>
            <a:r>
              <a:rPr lang="zh-TW" altLang="en-US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b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Selenium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到網站上抓取題目的相關資訊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題目敘述、限制、程式碼</a:t>
            </a: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，並自動產生對應的測資，再將資料放進系統中，以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生成系統</a:t>
            </a:r>
            <a:r>
              <a: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預設的題目庫。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1069A6-0181-490E-666C-F08CEB5A2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69"/>
          <a:stretch/>
        </p:blipFill>
        <p:spPr>
          <a:xfrm>
            <a:off x="4457700" y="1282588"/>
            <a:ext cx="7457642" cy="45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2080FFDC-CC55-86D2-FDF2-A5BEF9F7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BAC489C8-7C78-2420-3222-B7F899A43FCD}"/>
              </a:ext>
            </a:extLst>
          </p:cNvPr>
          <p:cNvSpPr txBox="1">
            <a:spLocks/>
          </p:cNvSpPr>
          <p:nvPr/>
        </p:nvSpPr>
        <p:spPr>
          <a:xfrm>
            <a:off x="408868" y="1282589"/>
            <a:ext cx="3960909" cy="42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Restful API(Node.js)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HTTP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協定的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GET / POST / PUT / DELETE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向資料庫發送要求，取得需要的資源或是進行期望的動作，專題中我們使用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Restful API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取得系統中的題目庫並將每次檢測的結果存入資料庫中。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4A9415-C76A-57AC-4E85-E53846705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" b="27854"/>
          <a:stretch/>
        </p:blipFill>
        <p:spPr>
          <a:xfrm>
            <a:off x="4415691" y="1282589"/>
            <a:ext cx="7508831" cy="42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2022/6/4</a:t>
            </a:r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資訊專題期末報告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2080FFDC-CC55-86D2-FDF2-A5BEF9F7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當前進度</a:t>
            </a:r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BAC489C8-7C78-2420-3222-B7F899A43FCD}"/>
              </a:ext>
            </a:extLst>
          </p:cNvPr>
          <p:cNvSpPr txBox="1">
            <a:spLocks/>
          </p:cNvSpPr>
          <p:nvPr/>
        </p:nvSpPr>
        <p:spPr>
          <a:xfrm>
            <a:off x="408868" y="1285106"/>
            <a:ext cx="11170422" cy="42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架設系統使用環境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(GitLab , Jenkins , SonarQube)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架設系統題目庫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撰寫系統使用的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Restful API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Generator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SonarQube Report Analyzer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Jenkins Pipeline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完成系統前端模板設計規劃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0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0642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圖案簡報</Template>
  <TotalTime>0</TotalTime>
  <Words>987</Words>
  <Application>Microsoft Office PowerPoint</Application>
  <PresentationFormat>寬螢幕</PresentationFormat>
  <Paragraphs>192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JhengHei UI</vt:lpstr>
      <vt:lpstr>標楷體</vt:lpstr>
      <vt:lpstr>Arial</vt:lpstr>
      <vt:lpstr>Avenir Next LT Pro</vt:lpstr>
      <vt:lpstr>Times New Roman</vt:lpstr>
      <vt:lpstr>ShapesVTI</vt:lpstr>
      <vt:lpstr>資訊專題期末報告  基於DevOps之程式作業品質測試分析系統NTCU-CS-PRJ-112-08 </vt:lpstr>
      <vt:lpstr>目錄</vt:lpstr>
      <vt:lpstr>摘要</vt:lpstr>
      <vt:lpstr>研究方法</vt:lpstr>
      <vt:lpstr>研究方法</vt:lpstr>
      <vt:lpstr>使用工具</vt:lpstr>
      <vt:lpstr>使用工具</vt:lpstr>
      <vt:lpstr>使用工具</vt:lpstr>
      <vt:lpstr>當前進度</vt:lpstr>
      <vt:lpstr>後續工作</vt:lpstr>
      <vt:lpstr>PowerPoint 簡報</vt:lpstr>
      <vt:lpstr>PowerPoint 簡報</vt:lpstr>
      <vt:lpstr>PowerPoint 簡報</vt:lpstr>
      <vt:lpstr>PowerPoint 簡報</vt:lpstr>
      <vt:lpstr>PowerPoint 簡報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冠銘</dc:creator>
  <cp:lastModifiedBy>冠銘</cp:lastModifiedBy>
  <cp:revision>35</cp:revision>
  <dcterms:created xsi:type="dcterms:W3CDTF">2022-06-04T13:21:49Z</dcterms:created>
  <dcterms:modified xsi:type="dcterms:W3CDTF">2022-06-09T07:26:56Z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