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00">
          <p15:clr>
            <a:srgbClr val="A4A3A4"/>
          </p15:clr>
        </p15:guide>
        <p15:guide id="2" orient="horz" pos="3408">
          <p15:clr>
            <a:srgbClr val="A4A3A4"/>
          </p15:clr>
        </p15:guide>
        <p15:guide id="3" pos="6936">
          <p15:clr>
            <a:srgbClr val="A4A3A4"/>
          </p15:clr>
        </p15:guide>
        <p15:guide id="4" pos="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BFE3FC-4822-458A-AF0E-BD208A98C0F3}">
  <a:tblStyle styleId="{BFBFE3FC-4822-458A-AF0E-BD208A98C0F3}" styleName="Table_0">
    <a:wholeTbl>
      <a:tcTxStyle b="off" i="off">
        <a:font>
          <a:latin typeface="Avenir Next LT Pro"/>
          <a:ea typeface="Avenir Next LT Pro"/>
          <a:cs typeface="Avenir Next LT Pro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EBEA"/>
          </a:solidFill>
        </a:fill>
      </a:tcStyle>
    </a:wholeTbl>
    <a:band1H>
      <a:tcTxStyle/>
      <a:tcStyle>
        <a:tcBdr/>
        <a:fill>
          <a:solidFill>
            <a:srgbClr val="F8D5D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8D5D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1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2d62f8bc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2d62f8bc1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  <p:sp>
        <p:nvSpPr>
          <p:cNvPr id="267" name="Google Shape;267;g132d62f8bc1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11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15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2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25989117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3259891178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2"/>
              </a:buClr>
              <a:buSzPts val="20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13259891178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3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259891178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259891178_1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13259891178_1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2d62f8bc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2d62f8bc1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132d62f8bc1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259891178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3259891178_1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  <p:sp>
        <p:nvSpPr>
          <p:cNvPr id="223" name="Google Shape;223;g13259891178_1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259891178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259891178_2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13259891178_2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259891178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259891178_2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13259891178_2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259891178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3259891178_2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  <p:sp>
        <p:nvSpPr>
          <p:cNvPr id="256" name="Google Shape;256;g13259891178_2_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4000500" y="1087403"/>
            <a:ext cx="8191500" cy="5770597"/>
          </a:xfrm>
          <a:custGeom>
            <a:avLst/>
            <a:gdLst/>
            <a:ahLst/>
            <a:cxnLst/>
            <a:rect l="l" t="t" r="r" b="b"/>
            <a:pathLst>
              <a:path w="8191500" h="5770597" extrusionOk="0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2"/>
          <p:cNvCxnSpPr/>
          <p:nvPr/>
        </p:nvCxnSpPr>
        <p:spPr>
          <a:xfrm>
            <a:off x="406241" y="183933"/>
            <a:ext cx="0" cy="1597708"/>
          </a:xfrm>
          <a:prstGeom prst="straightConnector1">
            <a:avLst/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8" name="Google Shape;18;p2"/>
          <p:cNvSpPr/>
          <p:nvPr/>
        </p:nvSpPr>
        <p:spPr>
          <a:xfrm>
            <a:off x="5292348" y="1"/>
            <a:ext cx="2279742" cy="1267785"/>
          </a:xfrm>
          <a:custGeom>
            <a:avLst/>
            <a:gdLst/>
            <a:ahLst/>
            <a:cxnLst/>
            <a:rect l="l" t="t" r="r" b="b"/>
            <a:pathLst>
              <a:path w="2279742" h="1267785" extrusionOk="0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 flipH="1">
            <a:off x="0" y="2949740"/>
            <a:ext cx="1186451" cy="1771650"/>
          </a:xfrm>
          <a:custGeom>
            <a:avLst/>
            <a:gdLst/>
            <a:ahLst/>
            <a:cxnLst/>
            <a:rect l="l" t="t" r="r" b="b"/>
            <a:pathLst>
              <a:path w="1186451" h="1771650" extrusionOk="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 rot="-5400000">
            <a:off x="1539683" y="4203427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 3 欄">
  <p:cSld name="比較 3 欄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2918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2"/>
          <p:cNvSpPr txBox="1">
            <a:spLocks noGrp="1"/>
          </p:cNvSpPr>
          <p:nvPr>
            <p:ph type="body" idx="3"/>
          </p:nvPr>
        </p:nvSpPr>
        <p:spPr>
          <a:xfrm>
            <a:off x="4453128" y="1681163"/>
            <a:ext cx="32918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body" idx="4"/>
          </p:nvPr>
        </p:nvSpPr>
        <p:spPr>
          <a:xfrm>
            <a:off x="4453128" y="2505075"/>
            <a:ext cx="32918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5" name="Google Shape;115;p12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2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2"/>
          <p:cNvSpPr txBox="1">
            <a:spLocks noGrp="1"/>
          </p:cNvSpPr>
          <p:nvPr>
            <p:ph type="body" idx="5"/>
          </p:nvPr>
        </p:nvSpPr>
        <p:spPr>
          <a:xfrm>
            <a:off x="8065008" y="1681163"/>
            <a:ext cx="32918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body" idx="6"/>
          </p:nvPr>
        </p:nvSpPr>
        <p:spPr>
          <a:xfrm>
            <a:off x="8065008" y="2505075"/>
            <a:ext cx="32918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 2 張中型圖片的標題及內容">
  <p:cSld name="含 2 張中型圖片的標題及內容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>
            <a:spLocks noGrp="1"/>
          </p:cNvSpPr>
          <p:nvPr>
            <p:ph type="pic" idx="2"/>
          </p:nvPr>
        </p:nvSpPr>
        <p:spPr>
          <a:xfrm>
            <a:off x="7901259" y="2727729"/>
            <a:ext cx="4290740" cy="4130271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13"/>
          <p:cNvSpPr>
            <a:spLocks noGrp="1"/>
          </p:cNvSpPr>
          <p:nvPr>
            <p:ph type="pic" idx="3"/>
          </p:nvPr>
        </p:nvSpPr>
        <p:spPr>
          <a:xfrm>
            <a:off x="6261609" y="0"/>
            <a:ext cx="3519311" cy="3007909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3"/>
          <p:cNvSpPr/>
          <p:nvPr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3"/>
          <p:cNvSpPr/>
          <p:nvPr/>
        </p:nvSpPr>
        <p:spPr>
          <a:xfrm rot="-6040930" flipH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body" idx="1"/>
          </p:nvPr>
        </p:nvSpPr>
        <p:spPr>
          <a:xfrm>
            <a:off x="841248" y="1828800"/>
            <a:ext cx="5093208" cy="435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3" name="Google Shape;133;p14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4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>
  <p:cSld name="只有標題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9" name="Google Shape;139;p15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9" name="Google Shape;149;p16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58" name="Google Shape;158;p17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議程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 rot="-1790889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5788152" y="1527048"/>
            <a:ext cx="5111496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>
  <p:cSld name="標題及內容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1179576" y="1911096"/>
            <a:ext cx="9829800" cy="385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 extrusionOk="0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 2 張小圖片的標題及內容">
  <p:cSld name="含 2 張小圖片的標題及內容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>
            <a:spLocks noGrp="1"/>
          </p:cNvSpPr>
          <p:nvPr>
            <p:ph type="pic" idx="2"/>
          </p:nvPr>
        </p:nvSpPr>
        <p:spPr>
          <a:xfrm>
            <a:off x="7200479" y="1150210"/>
            <a:ext cx="2207046" cy="2204178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5"/>
          <p:cNvSpPr>
            <a:spLocks noGrp="1"/>
          </p:cNvSpPr>
          <p:nvPr>
            <p:ph type="pic" idx="3"/>
          </p:nvPr>
        </p:nvSpPr>
        <p:spPr>
          <a:xfrm>
            <a:off x="8444632" y="2579683"/>
            <a:ext cx="3096807" cy="3096807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539496" y="1825625"/>
            <a:ext cx="5806440" cy="435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5"/>
          <p:cNvSpPr/>
          <p:nvPr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結語">
  <p:cSld name="結語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/>
          <p:nvPr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7"/>
          <p:cNvSpPr/>
          <p:nvPr/>
        </p:nvSpPr>
        <p:spPr>
          <a:xfrm flipH="1">
            <a:off x="530529" y="0"/>
            <a:ext cx="1155142" cy="591009"/>
          </a:xfrm>
          <a:custGeom>
            <a:avLst/>
            <a:gdLst/>
            <a:ahLst/>
            <a:cxnLst/>
            <a:rect l="l" t="t" r="r" b="b"/>
            <a:pathLst>
              <a:path w="1155142" h="591009" extrusionOk="0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7"/>
          <p:cNvSpPr/>
          <p:nvPr/>
        </p:nvSpPr>
        <p:spPr>
          <a:xfrm flipH="1">
            <a:off x="3961511" y="-1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7"/>
          <p:cNvSpPr/>
          <p:nvPr/>
        </p:nvSpPr>
        <p:spPr>
          <a:xfrm flipH="1">
            <a:off x="0" y="2936831"/>
            <a:ext cx="159741" cy="552996"/>
          </a:xfrm>
          <a:custGeom>
            <a:avLst/>
            <a:gdLst/>
            <a:ahLst/>
            <a:cxnLst/>
            <a:rect l="l" t="t" r="r" b="b"/>
            <a:pathLst>
              <a:path w="159741" h="552996" extrusionOk="0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7"/>
          <p:cNvSpPr/>
          <p:nvPr/>
        </p:nvSpPr>
        <p:spPr>
          <a:xfrm flipH="1">
            <a:off x="0" y="5835649"/>
            <a:ext cx="1548180" cy="1022351"/>
          </a:xfrm>
          <a:custGeom>
            <a:avLst/>
            <a:gdLst/>
            <a:ahLst/>
            <a:cxnLst/>
            <a:rect l="l" t="t" r="r" b="b"/>
            <a:pathLst>
              <a:path w="1548180" h="1022351" extrusionOk="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7"/>
          <p:cNvSpPr/>
          <p:nvPr/>
        </p:nvSpPr>
        <p:spPr>
          <a:xfrm flipH="1">
            <a:off x="340505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 extrusionOk="0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7"/>
          <p:cNvSpPr/>
          <p:nvPr/>
        </p:nvSpPr>
        <p:spPr>
          <a:xfrm flipH="1">
            <a:off x="4132972" y="6258755"/>
            <a:ext cx="1565940" cy="599245"/>
          </a:xfrm>
          <a:custGeom>
            <a:avLst/>
            <a:gdLst/>
            <a:ahLst/>
            <a:cxnLst/>
            <a:rect l="l" t="t" r="r" b="b"/>
            <a:pathLst>
              <a:path w="1565940" h="599245" extrusionOk="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dt" idx="10"/>
          </p:nvPr>
        </p:nvSpPr>
        <p:spPr>
          <a:xfrm>
            <a:off x="1682496" y="6356350"/>
            <a:ext cx="15453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ftr" idx="11"/>
          </p:nvPr>
        </p:nvSpPr>
        <p:spPr>
          <a:xfrm>
            <a:off x="609904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ldNum" idx="12"/>
          </p:nvPr>
        </p:nvSpPr>
        <p:spPr>
          <a:xfrm>
            <a:off x="10506456" y="6356350"/>
            <a:ext cx="8503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6665976" y="2551176"/>
            <a:ext cx="4709160" cy="175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8"/>
          <p:cNvSpPr/>
          <p:nvPr/>
        </p:nvSpPr>
        <p:spPr>
          <a:xfrm rot="-1577571" flipH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noFill/>
          <a:ln w="127000" cap="rnd" cmpd="sng">
            <a:solidFill>
              <a:schemeClr val="accent4">
                <a:alpha val="94901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8"/>
          <p:cNvSpPr txBox="1"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 2">
  <p:cSld name="標題及內容 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7" name="Google Shape;87;p9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9"/>
          <p:cNvSpPr txBox="1">
            <a:spLocks noGrp="1"/>
          </p:cNvSpPr>
          <p:nvPr>
            <p:ph type="body" idx="1"/>
          </p:nvPr>
        </p:nvSpPr>
        <p:spPr>
          <a:xfrm>
            <a:off x="838200" y="1911096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圖片的引述投影片">
  <p:cSld name="含圖片的引述投影片"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>
            <a:spLocks noGrp="1"/>
          </p:cNvSpPr>
          <p:nvPr>
            <p:ph type="pic" idx="2"/>
          </p:nvPr>
        </p:nvSpPr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0"/>
          <p:cNvSpPr txBox="1"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prstGeom prst="rect">
            <a:avLst/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spcFirstLastPara="1" wrap="square" lIns="457200" tIns="45700" rIns="457200" bIns="2331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200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4" name="Google Shape;104;p11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1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ctrTitle"/>
          </p:nvPr>
        </p:nvSpPr>
        <p:spPr>
          <a:xfrm>
            <a:off x="4420904" y="2235708"/>
            <a:ext cx="7263322" cy="238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zh-TW" sz="4400" dirty="0">
                <a:latin typeface="標楷體" panose="03000509000000000000" pitchFamily="65" charset="-120"/>
                <a:ea typeface="標楷體" panose="03000509000000000000" pitchFamily="65" charset="-120"/>
                <a:sym typeface="Arial"/>
              </a:rPr>
              <a:t>資訊專題期末報告</a:t>
            </a:r>
            <a:br>
              <a:rPr lang="zh-TW" sz="4400" dirty="0">
                <a:latin typeface="Arial"/>
                <a:ea typeface="Arial"/>
                <a:cs typeface="Arial"/>
                <a:sym typeface="Arial"/>
              </a:rPr>
            </a:br>
            <a:br>
              <a:rPr lang="zh-TW" sz="4400" dirty="0"/>
            </a:br>
            <a:r>
              <a:rPr 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基於</a:t>
            </a:r>
            <a:r>
              <a:rPr 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r>
              <a:rPr 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之程式作業品質測試分析系統</a:t>
            </a:r>
            <a:r>
              <a:rPr 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NTCU-CS-PRJ-112-08 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66" name="Google Shape;166;p18"/>
          <p:cNvSpPr txBox="1"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zh-TW" sz="2000" dirty="0">
                <a:latin typeface="標楷體" panose="03000509000000000000" pitchFamily="65" charset="-120"/>
                <a:ea typeface="標楷體" panose="03000509000000000000" pitchFamily="65" charset="-120"/>
                <a:sym typeface="Arial"/>
              </a:rPr>
              <a:t>組員</a:t>
            </a:r>
            <a:r>
              <a:rPr 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：賴冠銘,巫信緯,許弘麒</a:t>
            </a:r>
            <a:endParaRPr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指導教授：徐國勛</a:t>
            </a:r>
            <a:endParaRPr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438" y="1394813"/>
            <a:ext cx="9915525" cy="50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8"/>
          <p:cNvSpPr txBox="1">
            <a:spLocks noGrp="1"/>
          </p:cNvSpPr>
          <p:nvPr>
            <p:ph type="title"/>
          </p:nvPr>
        </p:nvSpPr>
        <p:spPr>
          <a:xfrm>
            <a:off x="567446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工作項目</a:t>
            </a:r>
            <a:endParaRPr sz="40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71" name="Google Shape;271;p28"/>
          <p:cNvSpPr txBox="1">
            <a:spLocks noGrp="1"/>
          </p:cNvSpPr>
          <p:nvPr>
            <p:ph type="sldNum" idx="12"/>
          </p:nvPr>
        </p:nvSpPr>
        <p:spPr>
          <a:xfrm>
            <a:off x="86525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  <p:sp>
        <p:nvSpPr>
          <p:cNvPr id="272" name="Google Shape;272;p28"/>
          <p:cNvSpPr txBox="1"/>
          <p:nvPr/>
        </p:nvSpPr>
        <p:spPr>
          <a:xfrm>
            <a:off x="484175" y="4881375"/>
            <a:ext cx="929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3" name="Google Shape;2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6275" y="5889299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7450" y="3945449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8475" y="4985149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6025" y="2355975"/>
            <a:ext cx="3651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6275" y="1745675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09825" y="1539900"/>
            <a:ext cx="3651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92275" y="5404713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8475" y="3405249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2275" y="3930587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18600" y="1959750"/>
            <a:ext cx="347550" cy="3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7450" y="2778774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7450" y="5437237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2275" y="4529312"/>
            <a:ext cx="40020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243;p25">
            <a:extLst>
              <a:ext uri="{FF2B5EF4-FFF2-40B4-BE49-F238E27FC236}">
                <a16:creationId xmlns:a16="http://schemas.microsoft.com/office/drawing/2014/main" id="{BB70EF21-C78C-9C82-C809-849A329C664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576675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lang="zh-TW" sz="1200" b="0" i="0" u="none" strike="noStrike" cap="none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2022/6/14</a:t>
            </a:r>
            <a:endParaRPr dirty="0"/>
          </a:p>
        </p:txBody>
      </p:sp>
      <p:sp>
        <p:nvSpPr>
          <p:cNvPr id="20" name="Google Shape;415;p34">
            <a:extLst>
              <a:ext uri="{FF2B5EF4-FFF2-40B4-BE49-F238E27FC236}">
                <a16:creationId xmlns:a16="http://schemas.microsoft.com/office/drawing/2014/main" id="{41EFE2B8-8975-07D0-876C-EC92DB42390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lang="zh-TW" sz="1200" b="0" i="0" u="none" strike="noStrike" cap="none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資訊專題期末報告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lang="zh-TW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資訊專題期末報告</a:t>
            </a:r>
            <a:endParaRPr/>
          </a:p>
        </p:txBody>
      </p:sp>
      <p:sp>
        <p:nvSpPr>
          <p:cNvPr id="293" name="Google Shape;29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9"/>
          <p:cNvSpPr txBox="1">
            <a:spLocks noGrp="1"/>
          </p:cNvSpPr>
          <p:nvPr>
            <p:ph type="title"/>
          </p:nvPr>
        </p:nvSpPr>
        <p:spPr>
          <a:xfrm>
            <a:off x="408868" y="211235"/>
            <a:ext cx="5806440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FKai-SB"/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後續工作</a:t>
            </a:r>
            <a:endParaRPr/>
          </a:p>
        </p:txBody>
      </p:sp>
      <p:sp>
        <p:nvSpPr>
          <p:cNvPr id="295" name="Google Shape;295;p29"/>
          <p:cNvSpPr txBox="1"/>
          <p:nvPr/>
        </p:nvSpPr>
        <p:spPr>
          <a:xfrm>
            <a:off x="408868" y="1285106"/>
            <a:ext cx="11170422" cy="428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zh-TW" sz="20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架設系統後端</a:t>
            </a:r>
            <a:endParaRPr sz="2000" b="0" i="0" u="none" strike="noStrike" cap="none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342900" marR="0" lvl="0" indent="-34290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zh-TW" sz="20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架設系統前端</a:t>
            </a:r>
            <a:endParaRPr sz="2000" b="0" i="0" u="none" strike="noStrike" cap="none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342900" marR="0" lvl="0" indent="-34290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zh-TW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Suggestion Code Generator </a:t>
            </a: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243;p25">
            <a:extLst>
              <a:ext uri="{FF2B5EF4-FFF2-40B4-BE49-F238E27FC236}">
                <a16:creationId xmlns:a16="http://schemas.microsoft.com/office/drawing/2014/main" id="{365F9BD4-A1AE-4A44-42A6-EF1D79153EC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576675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lang="zh-TW" sz="1200" b="0" i="0" u="none" strike="noStrike" cap="none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2022/6/14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30"/>
          <p:cNvGrpSpPr/>
          <p:nvPr/>
        </p:nvGrpSpPr>
        <p:grpSpPr>
          <a:xfrm>
            <a:off x="1140265" y="353963"/>
            <a:ext cx="10442135" cy="5889522"/>
            <a:chOff x="1160253" y="242597"/>
            <a:chExt cx="10637069" cy="6241906"/>
          </a:xfrm>
        </p:grpSpPr>
        <p:sp>
          <p:nvSpPr>
            <p:cNvPr id="301" name="Google Shape;301;p30"/>
            <p:cNvSpPr/>
            <p:nvPr/>
          </p:nvSpPr>
          <p:spPr>
            <a:xfrm>
              <a:off x="1160253" y="242597"/>
              <a:ext cx="10637069" cy="6241906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D564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1902586" y="1522783"/>
              <a:ext cx="9256823" cy="4743452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rgbClr val="AD564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aphicFrame>
        <p:nvGraphicFramePr>
          <p:cNvPr id="303" name="Google Shape;303;p30"/>
          <p:cNvGraphicFramePr/>
          <p:nvPr>
            <p:extLst>
              <p:ext uri="{D42A27DB-BD31-4B8C-83A1-F6EECF244321}">
                <p14:modId xmlns:p14="http://schemas.microsoft.com/office/powerpoint/2010/main" val="3295740190"/>
              </p:ext>
            </p:extLst>
          </p:nvPr>
        </p:nvGraphicFramePr>
        <p:xfrm>
          <a:off x="2134535" y="2836789"/>
          <a:ext cx="8643300" cy="3058450"/>
        </p:xfrm>
        <a:graphic>
          <a:graphicData uri="http://schemas.openxmlformats.org/drawingml/2006/table">
            <a:tbl>
              <a:tblPr firstRow="1" bandRow="1">
                <a:noFill/>
                <a:tableStyleId>{BFBFE3FC-4822-458A-AF0E-BD208A98C0F3}</a:tableStyleId>
              </a:tblPr>
              <a:tblGrid>
                <a:gridCol w="110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4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44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63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venir"/>
                        <a:buNone/>
                      </a:pPr>
                      <a:endParaRPr sz="16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venir"/>
                        <a:buNone/>
                      </a:pPr>
                      <a:r>
                        <a:rPr lang="zh-TW" sz="1600" u="none" strike="noStrike" cap="none" dirty="0"/>
                        <a:t>繳交次序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venir"/>
                        <a:buNone/>
                      </a:pPr>
                      <a:endParaRPr sz="16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venir"/>
                        <a:buNone/>
                      </a:pPr>
                      <a:r>
                        <a:rPr lang="zh-TW" sz="1600" u="none" strike="noStrike" cap="none"/>
                        <a:t>繳交時間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venir"/>
                        <a:buNone/>
                      </a:pPr>
                      <a:endParaRPr sz="16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venir"/>
                        <a:buNone/>
                      </a:pPr>
                      <a:r>
                        <a:rPr lang="zh-TW" sz="1600" u="none" strike="noStrike" cap="none"/>
                        <a:t>單元測試分數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venir"/>
                        <a:buNone/>
                      </a:pPr>
                      <a:endParaRPr sz="16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venir"/>
                        <a:buNone/>
                      </a:pPr>
                      <a:r>
                        <a:rPr lang="zh-TW" sz="1600" u="none" strike="noStrike" cap="none"/>
                        <a:t>編譯結果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venir"/>
                        <a:buNone/>
                      </a:pPr>
                      <a:endParaRPr sz="16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venir"/>
                        <a:buNone/>
                      </a:pPr>
                      <a:r>
                        <a:rPr lang="zh-TW" sz="1600" u="none" strike="noStrike" cap="none"/>
                        <a:t>品質測試分數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venir"/>
                        <a:buNone/>
                      </a:pPr>
                      <a:endParaRPr sz="16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venir"/>
                        <a:buNone/>
                      </a:pPr>
                      <a:r>
                        <a:rPr lang="zh-TW" sz="1600" u="none" strike="noStrike" cap="none" dirty="0"/>
                        <a:t>觀看程式碼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venir"/>
                        <a:buNone/>
                      </a:pPr>
                      <a:endParaRPr sz="16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venir"/>
                        <a:buNone/>
                      </a:pPr>
                      <a:r>
                        <a:rPr lang="zh-TW" sz="1600" u="none" strike="noStrike" cap="none" dirty="0"/>
                        <a:t>建議程式碼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/>
                        <a:t>1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venir"/>
                        <a:buNone/>
                      </a:pPr>
                      <a:r>
                        <a:rPr lang="zh-TW" sz="1600" u="none" strike="noStrike" cap="none"/>
                        <a:t>2022/03/28 20:59</a:t>
                      </a:r>
                      <a:endParaRPr sz="16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/>
                        <a:t>0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Compile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Error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-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/>
                        <a:t>程式碼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/>
                        <a:t>檢視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7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/>
                        <a:t>2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venir"/>
                        <a:buNone/>
                      </a:pPr>
                      <a:r>
                        <a:rPr lang="zh-TW" sz="1600" u="none" strike="noStrike" cap="none"/>
                        <a:t>2022/03/28 21:59</a:t>
                      </a:r>
                      <a:endParaRPr sz="16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/>
                        <a:t>50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Compile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Success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-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strike="noStrike" cap="none"/>
                        <a:t>程式碼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venir"/>
                        <a:buNone/>
                      </a:pPr>
                      <a:r>
                        <a:rPr lang="zh-TW" sz="1600" dirty="0"/>
                        <a:t>檢視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4" name="Google Shape;304;p30"/>
          <p:cNvSpPr txBox="1"/>
          <p:nvPr/>
        </p:nvSpPr>
        <p:spPr>
          <a:xfrm>
            <a:off x="10209086" y="1070234"/>
            <a:ext cx="107888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0" i="0" u="sng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登出</a:t>
            </a:r>
            <a:endParaRPr dirty="0"/>
          </a:p>
        </p:txBody>
      </p:sp>
      <p:sp>
        <p:nvSpPr>
          <p:cNvPr id="305" name="Google Shape;305;p30"/>
          <p:cNvSpPr txBox="1"/>
          <p:nvPr/>
        </p:nvSpPr>
        <p:spPr>
          <a:xfrm>
            <a:off x="5835591" y="1073654"/>
            <a:ext cx="331705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當前課程：109-1程式設計A班</a:t>
            </a: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6" name="Google Shape;306;p30"/>
          <p:cNvSpPr txBox="1"/>
          <p:nvPr/>
        </p:nvSpPr>
        <p:spPr>
          <a:xfrm>
            <a:off x="9212693" y="1070234"/>
            <a:ext cx="107888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u="sng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選擇課程</a:t>
            </a:r>
            <a:endParaRPr dirty="0"/>
          </a:p>
        </p:txBody>
      </p:sp>
      <p:sp>
        <p:nvSpPr>
          <p:cNvPr id="307" name="Google Shape;307;p30"/>
          <p:cNvSpPr/>
          <p:nvPr/>
        </p:nvSpPr>
        <p:spPr>
          <a:xfrm>
            <a:off x="2163249" y="2193575"/>
            <a:ext cx="8614585" cy="511500"/>
          </a:xfrm>
          <a:prstGeom prst="rect">
            <a:avLst/>
          </a:prstGeom>
          <a:solidFill>
            <a:srgbClr val="FED4A1"/>
          </a:solidFill>
          <a:ln w="12700" cap="flat" cmpd="sng">
            <a:solidFill>
              <a:srgbClr val="AD564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8" name="Google Shape;308;p30"/>
          <p:cNvSpPr txBox="1"/>
          <p:nvPr/>
        </p:nvSpPr>
        <p:spPr>
          <a:xfrm>
            <a:off x="2191465" y="2275939"/>
            <a:ext cx="27504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學生姓名 :  王小美  </a:t>
            </a:r>
            <a:endParaRPr/>
          </a:p>
        </p:txBody>
      </p:sp>
      <p:sp>
        <p:nvSpPr>
          <p:cNvPr id="309" name="Google Shape;309;p30"/>
          <p:cNvSpPr txBox="1"/>
          <p:nvPr/>
        </p:nvSpPr>
        <p:spPr>
          <a:xfrm>
            <a:off x="9088654" y="2291212"/>
            <a:ext cx="19630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題目名稱:HW_1</a:t>
            </a:r>
            <a:endParaRPr sz="16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10" name="Google Shape;310;p30"/>
          <p:cNvGrpSpPr/>
          <p:nvPr/>
        </p:nvGrpSpPr>
        <p:grpSpPr>
          <a:xfrm>
            <a:off x="3477643" y="911895"/>
            <a:ext cx="1551949" cy="514272"/>
            <a:chOff x="3485014" y="723963"/>
            <a:chExt cx="1551949" cy="514272"/>
          </a:xfrm>
        </p:grpSpPr>
        <p:sp>
          <p:nvSpPr>
            <p:cNvPr id="311" name="Google Shape;311;p30"/>
            <p:cNvSpPr/>
            <p:nvPr/>
          </p:nvSpPr>
          <p:spPr>
            <a:xfrm>
              <a:off x="3485014" y="723963"/>
              <a:ext cx="1551949" cy="51427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rgbClr val="F4AB9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管理</a:t>
              </a: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 rot="10800000">
              <a:off x="4629947" y="874699"/>
              <a:ext cx="311990" cy="212799"/>
            </a:xfrm>
            <a:prstGeom prst="flowChartExtract">
              <a:avLst/>
            </a:prstGeom>
            <a:solidFill>
              <a:srgbClr val="F8C7BE"/>
            </a:solidFill>
            <a:ln w="38100" cap="flat" cmpd="sng">
              <a:solidFill>
                <a:srgbClr val="F8C7B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313" name="Google Shape;313;p30"/>
          <p:cNvSpPr/>
          <p:nvPr/>
        </p:nvSpPr>
        <p:spPr>
          <a:xfrm>
            <a:off x="1868994" y="904278"/>
            <a:ext cx="1418323" cy="51427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4AB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主頁</a:t>
            </a:r>
            <a:endParaRPr/>
          </a:p>
        </p:txBody>
      </p:sp>
      <p:sp>
        <p:nvSpPr>
          <p:cNvPr id="314" name="Google Shape;314;p30"/>
          <p:cNvSpPr txBox="1"/>
          <p:nvPr/>
        </p:nvSpPr>
        <p:spPr>
          <a:xfrm>
            <a:off x="1760839" y="475142"/>
            <a:ext cx="715975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rgbClr val="132B79"/>
                </a:solidFill>
                <a:latin typeface="Avenir"/>
                <a:ea typeface="Avenir"/>
                <a:cs typeface="Avenir"/>
                <a:sym typeface="Avenir"/>
              </a:rPr>
              <a:t>現在位置：</a:t>
            </a:r>
            <a:r>
              <a:rPr lang="zh-TW" sz="16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課程選擇&gt;109-1程式設計A班&gt;HW_1&gt;繳交狀態</a:t>
            </a:r>
            <a:endParaRPr dirty="0"/>
          </a:p>
        </p:txBody>
      </p:sp>
      <p:sp>
        <p:nvSpPr>
          <p:cNvPr id="315" name="Google Shape;315;p30"/>
          <p:cNvSpPr txBox="1"/>
          <p:nvPr/>
        </p:nvSpPr>
        <p:spPr>
          <a:xfrm>
            <a:off x="2163249" y="1711209"/>
            <a:ext cx="8614585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Git Repository : http://120.108.204.152:10085/root/001_109_1_20220514_a001.git</a:t>
            </a: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" name="Google Shape;415;p34">
            <a:extLst>
              <a:ext uri="{FF2B5EF4-FFF2-40B4-BE49-F238E27FC236}">
                <a16:creationId xmlns:a16="http://schemas.microsoft.com/office/drawing/2014/main" id="{386EFD24-22B4-A471-0C6D-99B28C34697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lang="zh-TW" sz="1200" b="0" i="0" u="none" strike="noStrike" cap="none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資訊專題期末報告</a:t>
            </a:r>
            <a:endParaRPr dirty="0"/>
          </a:p>
        </p:txBody>
      </p:sp>
      <p:sp>
        <p:nvSpPr>
          <p:cNvPr id="22" name="Google Shape;243;p25">
            <a:extLst>
              <a:ext uri="{FF2B5EF4-FFF2-40B4-BE49-F238E27FC236}">
                <a16:creationId xmlns:a16="http://schemas.microsoft.com/office/drawing/2014/main" id="{247F8DCB-DA01-1635-7128-74D1799109F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576675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lang="zh-TW" sz="1200" b="0" i="0" u="none" strike="noStrike" cap="none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2022/6/14</a:t>
            </a:r>
            <a:endParaRPr dirty="0"/>
          </a:p>
        </p:txBody>
      </p:sp>
      <p:sp>
        <p:nvSpPr>
          <p:cNvPr id="23" name="Google Shape;339;p31">
            <a:extLst>
              <a:ext uri="{FF2B5EF4-FFF2-40B4-BE49-F238E27FC236}">
                <a16:creationId xmlns:a16="http://schemas.microsoft.com/office/drawing/2014/main" id="{EC0AD1E7-0C00-583C-AC02-8AAB73B7C6A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31"/>
          <p:cNvGrpSpPr/>
          <p:nvPr/>
        </p:nvGrpSpPr>
        <p:grpSpPr>
          <a:xfrm>
            <a:off x="847824" y="196646"/>
            <a:ext cx="9686895" cy="5801516"/>
            <a:chOff x="1480141" y="-279709"/>
            <a:chExt cx="9871492" cy="6108272"/>
          </a:xfrm>
        </p:grpSpPr>
        <p:sp>
          <p:nvSpPr>
            <p:cNvPr id="324" name="Google Shape;324;p31"/>
            <p:cNvSpPr/>
            <p:nvPr/>
          </p:nvSpPr>
          <p:spPr>
            <a:xfrm>
              <a:off x="1480141" y="-279709"/>
              <a:ext cx="9871492" cy="61082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D564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2416493" y="1132341"/>
              <a:ext cx="8470233" cy="4074584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rgbClr val="AD564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pic>
        <p:nvPicPr>
          <p:cNvPr id="326" name="Google Shape;32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8551" y="2285924"/>
            <a:ext cx="2016133" cy="1583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4638446" y="2280589"/>
            <a:ext cx="2208673" cy="1583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7184570" y="2280589"/>
            <a:ext cx="2208673" cy="158303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1"/>
          <p:cNvSpPr txBox="1"/>
          <p:nvPr/>
        </p:nvSpPr>
        <p:spPr>
          <a:xfrm>
            <a:off x="2113494" y="3950446"/>
            <a:ext cx="18916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歷次Bugs數目</a:t>
            </a:r>
            <a:endParaRPr/>
          </a:p>
        </p:txBody>
      </p:sp>
      <p:sp>
        <p:nvSpPr>
          <p:cNvPr id="330" name="Google Shape;330;p31"/>
          <p:cNvSpPr txBox="1"/>
          <p:nvPr/>
        </p:nvSpPr>
        <p:spPr>
          <a:xfrm>
            <a:off x="4577706" y="3935343"/>
            <a:ext cx="25022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歷次vulnerability數目</a:t>
            </a:r>
            <a:endParaRPr dirty="0"/>
          </a:p>
        </p:txBody>
      </p:sp>
      <p:sp>
        <p:nvSpPr>
          <p:cNvPr id="331" name="Google Shape;331;p31"/>
          <p:cNvSpPr txBox="1"/>
          <p:nvPr/>
        </p:nvSpPr>
        <p:spPr>
          <a:xfrm>
            <a:off x="7184570" y="3935343"/>
            <a:ext cx="23531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歷次code smell數目</a:t>
            </a:r>
            <a:endParaRPr dirty="0"/>
          </a:p>
        </p:txBody>
      </p:sp>
      <p:sp>
        <p:nvSpPr>
          <p:cNvPr id="332" name="Google Shape;332;p31"/>
          <p:cNvSpPr txBox="1"/>
          <p:nvPr/>
        </p:nvSpPr>
        <p:spPr>
          <a:xfrm>
            <a:off x="2064522" y="1818484"/>
            <a:ext cx="21572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安全性曲線：</a:t>
            </a:r>
            <a:endParaRPr dirty="0"/>
          </a:p>
        </p:txBody>
      </p:sp>
      <p:sp>
        <p:nvSpPr>
          <p:cNvPr id="333" name="Google Shape;333;p31"/>
          <p:cNvSpPr txBox="1"/>
          <p:nvPr/>
        </p:nvSpPr>
        <p:spPr>
          <a:xfrm>
            <a:off x="4519701" y="1852899"/>
            <a:ext cx="22086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可靠性曲線：</a:t>
            </a:r>
            <a:endParaRPr/>
          </a:p>
        </p:txBody>
      </p:sp>
      <p:sp>
        <p:nvSpPr>
          <p:cNvPr id="334" name="Google Shape;334;p31"/>
          <p:cNvSpPr txBox="1"/>
          <p:nvPr/>
        </p:nvSpPr>
        <p:spPr>
          <a:xfrm>
            <a:off x="7184569" y="1862384"/>
            <a:ext cx="22086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可維護性曲線：</a:t>
            </a:r>
            <a:endParaRPr/>
          </a:p>
        </p:txBody>
      </p:sp>
      <p:sp>
        <p:nvSpPr>
          <p:cNvPr id="335" name="Google Shape;335;p31"/>
          <p:cNvSpPr/>
          <p:nvPr/>
        </p:nvSpPr>
        <p:spPr>
          <a:xfrm>
            <a:off x="1785663" y="859839"/>
            <a:ext cx="1418323" cy="51427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4AB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主頁</a:t>
            </a:r>
            <a:endParaRPr/>
          </a:p>
        </p:txBody>
      </p:sp>
      <p:grpSp>
        <p:nvGrpSpPr>
          <p:cNvPr id="336" name="Google Shape;336;p31"/>
          <p:cNvGrpSpPr/>
          <p:nvPr/>
        </p:nvGrpSpPr>
        <p:grpSpPr>
          <a:xfrm>
            <a:off x="3432773" y="859839"/>
            <a:ext cx="1551949" cy="514272"/>
            <a:chOff x="3393556" y="682473"/>
            <a:chExt cx="1551949" cy="531809"/>
          </a:xfrm>
        </p:grpSpPr>
        <p:sp>
          <p:nvSpPr>
            <p:cNvPr id="337" name="Google Shape;337;p31"/>
            <p:cNvSpPr/>
            <p:nvPr/>
          </p:nvSpPr>
          <p:spPr>
            <a:xfrm>
              <a:off x="3393556" y="682473"/>
              <a:ext cx="1551949" cy="53180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rgbClr val="F4AB9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管理</a:t>
              </a: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 rot="10800000">
              <a:off x="4538489" y="838349"/>
              <a:ext cx="311990" cy="220056"/>
            </a:xfrm>
            <a:prstGeom prst="flowChartExtract">
              <a:avLst/>
            </a:prstGeom>
            <a:solidFill>
              <a:srgbClr val="F8C7BE"/>
            </a:solidFill>
            <a:ln w="38100" cap="flat" cmpd="sng">
              <a:solidFill>
                <a:srgbClr val="F8C7B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339" name="Google Shape;33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314;p30">
            <a:extLst>
              <a:ext uri="{FF2B5EF4-FFF2-40B4-BE49-F238E27FC236}">
                <a16:creationId xmlns:a16="http://schemas.microsoft.com/office/drawing/2014/main" id="{09C6AC6D-2376-3899-CE4C-5BE4DB078CAB}"/>
              </a:ext>
            </a:extLst>
          </p:cNvPr>
          <p:cNvSpPr txBox="1"/>
          <p:nvPr/>
        </p:nvSpPr>
        <p:spPr>
          <a:xfrm>
            <a:off x="1766563" y="423177"/>
            <a:ext cx="715975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rgbClr val="132B79"/>
                </a:solidFill>
                <a:latin typeface="Avenir"/>
                <a:ea typeface="Avenir"/>
                <a:cs typeface="Avenir"/>
                <a:sym typeface="Avenir"/>
              </a:rPr>
              <a:t>現在位置：</a:t>
            </a:r>
            <a:r>
              <a:rPr lang="zh-TW" sz="16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課程選擇&gt;109-1程式設計A班&gt;HW_1&gt;繳交狀態</a:t>
            </a:r>
            <a:endParaRPr dirty="0"/>
          </a:p>
        </p:txBody>
      </p:sp>
      <p:sp>
        <p:nvSpPr>
          <p:cNvPr id="22" name="Google Shape;305;p30">
            <a:extLst>
              <a:ext uri="{FF2B5EF4-FFF2-40B4-BE49-F238E27FC236}">
                <a16:creationId xmlns:a16="http://schemas.microsoft.com/office/drawing/2014/main" id="{04C3D329-9939-5DE0-8269-A46B58E625B2}"/>
              </a:ext>
            </a:extLst>
          </p:cNvPr>
          <p:cNvSpPr txBox="1"/>
          <p:nvPr/>
        </p:nvSpPr>
        <p:spPr>
          <a:xfrm>
            <a:off x="5346441" y="1059483"/>
            <a:ext cx="331705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當前課程：109-1程式設計A班</a:t>
            </a:r>
            <a:endParaRPr dirty="0"/>
          </a:p>
        </p:txBody>
      </p:sp>
      <p:sp>
        <p:nvSpPr>
          <p:cNvPr id="24" name="Google Shape;306;p30">
            <a:extLst>
              <a:ext uri="{FF2B5EF4-FFF2-40B4-BE49-F238E27FC236}">
                <a16:creationId xmlns:a16="http://schemas.microsoft.com/office/drawing/2014/main" id="{EB89A2A6-FFFB-82CB-0E66-47EEB47ECE96}"/>
              </a:ext>
            </a:extLst>
          </p:cNvPr>
          <p:cNvSpPr txBox="1"/>
          <p:nvPr/>
        </p:nvSpPr>
        <p:spPr>
          <a:xfrm>
            <a:off x="8520222" y="1054097"/>
            <a:ext cx="107888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u="sng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選擇課程</a:t>
            </a:r>
            <a:endParaRPr dirty="0"/>
          </a:p>
        </p:txBody>
      </p:sp>
      <p:sp>
        <p:nvSpPr>
          <p:cNvPr id="25" name="Google Shape;304;p30">
            <a:extLst>
              <a:ext uri="{FF2B5EF4-FFF2-40B4-BE49-F238E27FC236}">
                <a16:creationId xmlns:a16="http://schemas.microsoft.com/office/drawing/2014/main" id="{BF81257E-A081-7E4E-27B6-1E5E9373145E}"/>
              </a:ext>
            </a:extLst>
          </p:cNvPr>
          <p:cNvSpPr txBox="1"/>
          <p:nvPr/>
        </p:nvSpPr>
        <p:spPr>
          <a:xfrm>
            <a:off x="9321677" y="1054097"/>
            <a:ext cx="107888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0" i="0" u="sng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登出</a:t>
            </a:r>
            <a:endParaRPr dirty="0"/>
          </a:p>
        </p:txBody>
      </p:sp>
      <p:sp>
        <p:nvSpPr>
          <p:cNvPr id="26" name="Google Shape;415;p34">
            <a:extLst>
              <a:ext uri="{FF2B5EF4-FFF2-40B4-BE49-F238E27FC236}">
                <a16:creationId xmlns:a16="http://schemas.microsoft.com/office/drawing/2014/main" id="{498D454E-8609-7493-8971-D48F3D65BD4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lang="zh-TW" sz="1200" b="0" i="0" u="none" strike="noStrike" cap="none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資訊專題期末報告</a:t>
            </a:r>
            <a:endParaRPr dirty="0"/>
          </a:p>
        </p:txBody>
      </p:sp>
      <p:sp>
        <p:nvSpPr>
          <p:cNvPr id="27" name="Google Shape;243;p25">
            <a:extLst>
              <a:ext uri="{FF2B5EF4-FFF2-40B4-BE49-F238E27FC236}">
                <a16:creationId xmlns:a16="http://schemas.microsoft.com/office/drawing/2014/main" id="{7B0CC9D3-65B1-CC74-004E-48C6AEDEF51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576675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lang="zh-TW" sz="1200" b="0" i="0" u="none" strike="noStrike" cap="none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2022/6/14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32"/>
          <p:cNvGrpSpPr/>
          <p:nvPr/>
        </p:nvGrpSpPr>
        <p:grpSpPr>
          <a:xfrm>
            <a:off x="1160257" y="314633"/>
            <a:ext cx="9655227" cy="5742038"/>
            <a:chOff x="620085" y="261258"/>
            <a:chExt cx="9871492" cy="6043014"/>
          </a:xfrm>
        </p:grpSpPr>
        <p:grpSp>
          <p:nvGrpSpPr>
            <p:cNvPr id="347" name="Google Shape;347;p32"/>
            <p:cNvGrpSpPr/>
            <p:nvPr/>
          </p:nvGrpSpPr>
          <p:grpSpPr>
            <a:xfrm>
              <a:off x="620085" y="261258"/>
              <a:ext cx="9871492" cy="6043014"/>
              <a:chOff x="1480141" y="36553"/>
              <a:chExt cx="9871492" cy="6043014"/>
            </a:xfrm>
          </p:grpSpPr>
          <p:sp>
            <p:nvSpPr>
              <p:cNvPr id="348" name="Google Shape;348;p32"/>
              <p:cNvSpPr/>
              <p:nvPr/>
            </p:nvSpPr>
            <p:spPr>
              <a:xfrm>
                <a:off x="1480141" y="36553"/>
                <a:ext cx="9871492" cy="604301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rgbClr val="AD564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2374347" y="1133388"/>
                <a:ext cx="7952763" cy="4529228"/>
              </a:xfrm>
              <a:prstGeom prst="rect">
                <a:avLst/>
              </a:prstGeom>
              <a:solidFill>
                <a:schemeClr val="lt2"/>
              </a:solidFill>
              <a:ln w="12700" cap="flat" cmpd="sng">
                <a:solidFill>
                  <a:srgbClr val="AD564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350" name="Google Shape;350;p32"/>
            <p:cNvSpPr/>
            <p:nvPr/>
          </p:nvSpPr>
          <p:spPr>
            <a:xfrm>
              <a:off x="4167482" y="4024406"/>
              <a:ext cx="1371600" cy="531845"/>
            </a:xfrm>
            <a:prstGeom prst="roundRect">
              <a:avLst>
                <a:gd name="adj" fmla="val 16667"/>
              </a:avLst>
            </a:prstGeom>
            <a:solidFill>
              <a:srgbClr val="CE7100">
                <a:alpha val="49803"/>
              </a:srgbClr>
            </a:solidFill>
            <a:ln w="12700" cap="flat" cmpd="sng">
              <a:solidFill>
                <a:srgbClr val="AD564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 dirty="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題庫選題</a:t>
              </a:r>
              <a:endParaRPr dirty="0"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2093690" y="4024406"/>
              <a:ext cx="1371600" cy="531845"/>
            </a:xfrm>
            <a:prstGeom prst="roundRect">
              <a:avLst>
                <a:gd name="adj" fmla="val 16667"/>
              </a:avLst>
            </a:prstGeom>
            <a:solidFill>
              <a:srgbClr val="CE7100">
                <a:alpha val="49803"/>
              </a:srgbClr>
            </a:solidFill>
            <a:ln w="12700" cap="flat" cmpd="sng">
              <a:solidFill>
                <a:srgbClr val="AD564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自行出題</a:t>
              </a: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2100498" y="1668809"/>
              <a:ext cx="7114710" cy="511552"/>
            </a:xfrm>
            <a:prstGeom prst="rect">
              <a:avLst/>
            </a:prstGeom>
            <a:solidFill>
              <a:srgbClr val="92BCF6"/>
            </a:solidFill>
            <a:ln w="12700" cap="flat" cmpd="sng">
              <a:solidFill>
                <a:srgbClr val="AD564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已選擇題目</a:t>
              </a: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2093690" y="2408500"/>
              <a:ext cx="7114710" cy="511552"/>
            </a:xfrm>
            <a:prstGeom prst="rect">
              <a:avLst/>
            </a:prstGeom>
            <a:solidFill>
              <a:srgbClr val="E5D4FC"/>
            </a:solidFill>
            <a:ln w="12700" cap="flat" cmpd="sng">
              <a:solidFill>
                <a:srgbClr val="AD564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1.  題目名稱</a:t>
              </a: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2100498" y="3143430"/>
              <a:ext cx="7114710" cy="511552"/>
            </a:xfrm>
            <a:prstGeom prst="rect">
              <a:avLst/>
            </a:prstGeom>
            <a:solidFill>
              <a:srgbClr val="E5D4FC"/>
            </a:solidFill>
            <a:ln w="12700" cap="flat" cmpd="sng">
              <a:solidFill>
                <a:srgbClr val="AD564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2.  題目名稱</a:t>
              </a:r>
              <a:endParaRPr/>
            </a:p>
          </p:txBody>
        </p:sp>
        <p:sp>
          <p:nvSpPr>
            <p:cNvPr id="355" name="Google Shape;355;p32"/>
            <p:cNvSpPr txBox="1"/>
            <p:nvPr/>
          </p:nvSpPr>
          <p:spPr>
            <a:xfrm>
              <a:off x="1981356" y="5305321"/>
              <a:ext cx="13716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截止時間：</a:t>
              </a:r>
              <a:endParaRPr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3352956" y="5333529"/>
              <a:ext cx="2202875" cy="332756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D564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8072374" y="5213494"/>
              <a:ext cx="1051008" cy="419877"/>
            </a:xfrm>
            <a:prstGeom prst="roundRect">
              <a:avLst>
                <a:gd name="adj" fmla="val 16667"/>
              </a:avLst>
            </a:prstGeom>
            <a:solidFill>
              <a:srgbClr val="2D2930"/>
            </a:solidFill>
            <a:ln w="12700" cap="flat" cmpd="sng">
              <a:solidFill>
                <a:srgbClr val="AD564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 dirty="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發布</a:t>
              </a:r>
              <a:endParaRPr dirty="0"/>
            </a:p>
          </p:txBody>
        </p:sp>
        <p:sp>
          <p:nvSpPr>
            <p:cNvPr id="358" name="Google Shape;358;p32"/>
            <p:cNvSpPr txBox="1"/>
            <p:nvPr/>
          </p:nvSpPr>
          <p:spPr>
            <a:xfrm>
              <a:off x="8740819" y="912312"/>
              <a:ext cx="1078800" cy="34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u="sng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登出</a:t>
              </a:r>
              <a:endParaRPr/>
            </a:p>
          </p:txBody>
        </p:sp>
        <p:sp>
          <p:nvSpPr>
            <p:cNvPr id="359" name="Google Shape;359;p32"/>
            <p:cNvSpPr txBox="1"/>
            <p:nvPr/>
          </p:nvSpPr>
          <p:spPr>
            <a:xfrm>
              <a:off x="1981356" y="4830491"/>
              <a:ext cx="13716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發布時間：</a:t>
              </a:r>
              <a:endParaRPr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3352956" y="4838194"/>
              <a:ext cx="2202875" cy="332756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D564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1" name="Google Shape;361;p32"/>
            <p:cNvSpPr txBox="1"/>
            <p:nvPr/>
          </p:nvSpPr>
          <p:spPr>
            <a:xfrm>
              <a:off x="4712184" y="889879"/>
              <a:ext cx="3317100" cy="93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當前課程：109-1程式設計A班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2" name="Google Shape;362;p32"/>
            <p:cNvSpPr txBox="1"/>
            <p:nvPr/>
          </p:nvSpPr>
          <p:spPr>
            <a:xfrm>
              <a:off x="7944559" y="912312"/>
              <a:ext cx="1078800" cy="34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u="sng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選擇課程</a:t>
              </a: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1514291" y="714178"/>
              <a:ext cx="1418323" cy="514272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F4AB9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主頁</a:t>
              </a:r>
              <a:endParaRPr/>
            </a:p>
          </p:txBody>
        </p:sp>
        <p:grpSp>
          <p:nvGrpSpPr>
            <p:cNvPr id="364" name="Google Shape;364;p32"/>
            <p:cNvGrpSpPr/>
            <p:nvPr/>
          </p:nvGrpSpPr>
          <p:grpSpPr>
            <a:xfrm>
              <a:off x="3046424" y="708188"/>
              <a:ext cx="1551949" cy="514272"/>
              <a:chOff x="3393556" y="682473"/>
              <a:chExt cx="1551949" cy="531809"/>
            </a:xfrm>
          </p:grpSpPr>
          <p:sp>
            <p:nvSpPr>
              <p:cNvPr id="365" name="Google Shape;365;p32"/>
              <p:cNvSpPr/>
              <p:nvPr/>
            </p:nvSpPr>
            <p:spPr>
              <a:xfrm>
                <a:off x="3393556" y="682473"/>
                <a:ext cx="1551949" cy="53180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38100" cap="flat" cmpd="sng">
                <a:solidFill>
                  <a:srgbClr val="F4AB9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管理</a:t>
                </a: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 rot="10800000">
                <a:off x="4538489" y="838349"/>
                <a:ext cx="311990" cy="220056"/>
              </a:xfrm>
              <a:prstGeom prst="flowChartExtract">
                <a:avLst/>
              </a:prstGeom>
              <a:solidFill>
                <a:srgbClr val="F8C7BE"/>
              </a:solidFill>
              <a:ln w="38100" cap="flat" cmpd="sng">
                <a:solidFill>
                  <a:srgbClr val="F8C7B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367" name="Google Shape;367;p32"/>
            <p:cNvSpPr txBox="1"/>
            <p:nvPr/>
          </p:nvSpPr>
          <p:spPr>
            <a:xfrm>
              <a:off x="1411655" y="329346"/>
              <a:ext cx="7159800" cy="34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solidFill>
                    <a:srgbClr val="132B79"/>
                  </a:solidFill>
                  <a:latin typeface="Avenir"/>
                  <a:ea typeface="Avenir"/>
                  <a:cs typeface="Avenir"/>
                  <a:sym typeface="Avenir"/>
                </a:rPr>
                <a:t>現在位置：</a:t>
              </a:r>
              <a:r>
                <a:rPr lang="zh-TW" sz="16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課程選擇&gt;109-1程式設計A班&gt;指派作業</a:t>
              </a:r>
              <a:endParaRPr/>
            </a:p>
          </p:txBody>
        </p:sp>
      </p:grpSp>
      <p:sp>
        <p:nvSpPr>
          <p:cNvPr id="368" name="Google Shape;36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415;p34">
            <a:extLst>
              <a:ext uri="{FF2B5EF4-FFF2-40B4-BE49-F238E27FC236}">
                <a16:creationId xmlns:a16="http://schemas.microsoft.com/office/drawing/2014/main" id="{B3486ACF-1ECD-5CEE-676C-DD0511A1E20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lang="zh-TW" sz="1200" b="0" i="0" u="none" strike="noStrike" cap="none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資訊專題期末報告</a:t>
            </a:r>
            <a:endParaRPr dirty="0"/>
          </a:p>
        </p:txBody>
      </p:sp>
      <p:sp>
        <p:nvSpPr>
          <p:cNvPr id="29" name="Google Shape;243;p25">
            <a:extLst>
              <a:ext uri="{FF2B5EF4-FFF2-40B4-BE49-F238E27FC236}">
                <a16:creationId xmlns:a16="http://schemas.microsoft.com/office/drawing/2014/main" id="{5A1C04A1-68F5-AF92-037B-A0E9A8E13F01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576675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lang="zh-TW" sz="1200" b="0" i="0" u="none" strike="noStrike" cap="none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2022/6/14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5"/>
          <p:cNvSpPr txBox="1"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zh-TW" dirty="0">
                <a:latin typeface="標楷體" panose="03000509000000000000" pitchFamily="65" charset="-120"/>
                <a:ea typeface="標楷體" panose="03000509000000000000" pitchFamily="65" charset="-120"/>
                <a:sym typeface="Arial"/>
              </a:rPr>
              <a:t>感謝您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6" name="Google Shape;426;p35"/>
          <p:cNvSpPr txBox="1">
            <a:spLocks noGrp="1"/>
          </p:cNvSpPr>
          <p:nvPr>
            <p:ph type="sldNum" idx="12"/>
          </p:nvPr>
        </p:nvSpPr>
        <p:spPr>
          <a:xfrm>
            <a:off x="10506456" y="6356350"/>
            <a:ext cx="8503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15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5"/>
          <p:cNvSpPr/>
          <p:nvPr/>
        </p:nvSpPr>
        <p:spPr>
          <a:xfrm>
            <a:off x="6467626" y="2807315"/>
            <a:ext cx="446402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400" b="0" cap="none" dirty="0">
                <a:solidFill>
                  <a:schemeClr val="dk1"/>
                </a:solidFill>
                <a:latin typeface="Times New Roman" panose="02020603050405020304" pitchFamily="18" charset="0"/>
                <a:ea typeface="Avenir"/>
                <a:cs typeface="Times New Roman" panose="02020603050405020304" pitchFamily="18" charset="0"/>
                <a:sym typeface="Avenir"/>
              </a:rPr>
              <a:t>Q&amp;A</a:t>
            </a:r>
            <a:endParaRPr sz="5400" b="0" cap="none" dirty="0">
              <a:solidFill>
                <a:schemeClr val="dk1"/>
              </a:solidFill>
              <a:latin typeface="Times New Roman" panose="02020603050405020304" pitchFamily="18" charset="0"/>
              <a:ea typeface="Avenir"/>
              <a:cs typeface="Times New Roman" panose="02020603050405020304" pitchFamily="18" charset="0"/>
              <a:sym typeface="Avenir"/>
            </a:endParaRPr>
          </a:p>
        </p:txBody>
      </p:sp>
      <p:sp>
        <p:nvSpPr>
          <p:cNvPr id="7" name="Google Shape;243;p25">
            <a:extLst>
              <a:ext uri="{FF2B5EF4-FFF2-40B4-BE49-F238E27FC236}">
                <a16:creationId xmlns:a16="http://schemas.microsoft.com/office/drawing/2014/main" id="{CDE41262-799B-70FC-EE35-F06A08C52EB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576675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lang="zh-TW" sz="1200" b="0" i="0" u="none" strike="noStrike" cap="none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2022/6/14</a:t>
            </a:r>
            <a:endParaRPr dirty="0"/>
          </a:p>
        </p:txBody>
      </p:sp>
      <p:sp>
        <p:nvSpPr>
          <p:cNvPr id="9" name="Google Shape;415;p34">
            <a:extLst>
              <a:ext uri="{FF2B5EF4-FFF2-40B4-BE49-F238E27FC236}">
                <a16:creationId xmlns:a16="http://schemas.microsoft.com/office/drawing/2014/main" id="{9A503322-F7AC-D080-6578-DEA627048DE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lang="zh-TW" sz="1200" b="0" i="0" u="none" strike="noStrike" cap="none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資訊專題期末報告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zh-TW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  <a:sym typeface="Arial"/>
            </a:endParaRPr>
          </a:p>
        </p:txBody>
      </p:sp>
      <p:sp>
        <p:nvSpPr>
          <p:cNvPr id="176" name="Google Shape;17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A1CE9B8-5E81-C622-11E8-3AA7DA6D2277}"/>
              </a:ext>
            </a:extLst>
          </p:cNvPr>
          <p:cNvSpPr txBox="1"/>
          <p:nvPr/>
        </p:nvSpPr>
        <p:spPr>
          <a:xfrm>
            <a:off x="6675709" y="1997839"/>
            <a:ext cx="33630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研究動機</a:t>
            </a:r>
            <a:endParaRPr lang="en-US" altLang="zh-TW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繳交流程</a:t>
            </a:r>
            <a:endParaRPr lang="en-US" altLang="zh-TW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lang="en-US" altLang="zh-TW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工作項目</a:t>
            </a:r>
            <a:endParaRPr lang="en-US" altLang="zh-TW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後續工作</a:t>
            </a:r>
            <a:endParaRPr lang="en-US" altLang="zh-TW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Google Shape;217;p23">
            <a:extLst>
              <a:ext uri="{FF2B5EF4-FFF2-40B4-BE49-F238E27FC236}">
                <a16:creationId xmlns:a16="http://schemas.microsoft.com/office/drawing/2014/main" id="{B51B2F2A-8E58-1055-5E4F-A992F023A18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lang="zh-TW" sz="1200" b="0" i="0" u="none" strike="noStrike" cap="none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資訊專題期末報告</a:t>
            </a:r>
            <a:endParaRPr dirty="0"/>
          </a:p>
        </p:txBody>
      </p:sp>
      <p:sp>
        <p:nvSpPr>
          <p:cNvPr id="8" name="Google Shape;182;p20">
            <a:extLst>
              <a:ext uri="{FF2B5EF4-FFF2-40B4-BE49-F238E27FC236}">
                <a16:creationId xmlns:a16="http://schemas.microsoft.com/office/drawing/2014/main" id="{4C7D5AA2-6A6F-042E-020C-BB1A080B49D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lang="zh-TW" sz="1200" b="0" i="0" u="none" strike="noStrike" cap="none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2022/6/14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lang="zh-TW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2022/6/14</a:t>
            </a:r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lang="zh-TW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資訊專題期末報告</a:t>
            </a:r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1"/>
          <p:cNvSpPr txBox="1">
            <a:spLocks noGrp="1"/>
          </p:cNvSpPr>
          <p:nvPr>
            <p:ph type="title"/>
          </p:nvPr>
        </p:nvSpPr>
        <p:spPr>
          <a:xfrm>
            <a:off x="480475" y="377704"/>
            <a:ext cx="5808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FKai-SB"/>
              <a:buNone/>
            </a:pPr>
            <a:r>
              <a:rPr lang="zh-TW" sz="4000" dirty="0">
                <a:latin typeface="DFKai-SB"/>
                <a:ea typeface="DFKai-SB"/>
                <a:cs typeface="DFKai-SB"/>
                <a:sym typeface="DFKai-SB"/>
              </a:rPr>
              <a:t>研究動機</a:t>
            </a:r>
            <a:endParaRPr dirty="0"/>
          </a:p>
        </p:txBody>
      </p:sp>
      <p:sp>
        <p:nvSpPr>
          <p:cNvPr id="197" name="Google Shape;197;p21"/>
          <p:cNvSpPr txBox="1">
            <a:spLocks noGrp="1"/>
          </p:cNvSpPr>
          <p:nvPr>
            <p:ph type="body" idx="1"/>
          </p:nvPr>
        </p:nvSpPr>
        <p:spPr>
          <a:xfrm>
            <a:off x="557895" y="1384920"/>
            <a:ext cx="6924453" cy="48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2"/>
              </a:buClr>
              <a:buSzPts val="2000"/>
              <a:buNone/>
            </a:pPr>
            <a:r>
              <a:rPr lang="zh-TW" sz="2000" dirty="0">
                <a:solidFill>
                  <a:srgbClr val="202122"/>
                </a:solidFill>
                <a:highlight>
                  <a:srgbClr val="FFFFFF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在軟體工程中，提到了幾個重要的軟體開發思維：</a:t>
            </a:r>
            <a:endParaRPr lang="en-US" altLang="zh-TW" sz="2000" dirty="0">
              <a:solidFill>
                <a:srgbClr val="202122"/>
              </a:solidFill>
              <a:highlight>
                <a:srgbClr val="FFFFFF"/>
              </a:highlight>
              <a:latin typeface="標楷體" panose="03000509000000000000" pitchFamily="65" charset="-120"/>
              <a:ea typeface="標楷體" panose="03000509000000000000" pitchFamily="65" charset="-120"/>
              <a:cs typeface="Times New Roman"/>
              <a:sym typeface="Times New Roman"/>
            </a:endParaRPr>
          </a:p>
          <a:p>
            <a:pPr indent="-457200">
              <a:buClr>
                <a:srgbClr val="202122"/>
              </a:buClr>
              <a:buSzPts val="2000"/>
              <a:buFont typeface="+mj-lt"/>
              <a:buAutoNum type="arabicPeriod"/>
            </a:pPr>
            <a:r>
              <a:rPr lang="zh-TW" altLang="en-US" sz="2000" dirty="0">
                <a:solidFill>
                  <a:srgbClr val="202122"/>
                </a:solidFill>
                <a:highlight>
                  <a:schemeClr val="lt1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軟體程式品質</a:t>
            </a:r>
            <a:r>
              <a:rPr lang="en-US" altLang="zh-TW" sz="2000" dirty="0">
                <a:solidFill>
                  <a:srgbClr val="202122"/>
                </a:solidFill>
                <a:highlight>
                  <a:schemeClr val="lt1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(</a:t>
            </a:r>
            <a:r>
              <a:rPr lang="zh-TW" altLang="en-US" sz="2000" dirty="0">
                <a:solidFill>
                  <a:srgbClr val="202122"/>
                </a:solidFill>
                <a:highlight>
                  <a:schemeClr val="lt1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避免技術債</a:t>
            </a:r>
            <a:r>
              <a:rPr lang="en-US" altLang="zh-TW" sz="2000" dirty="0">
                <a:solidFill>
                  <a:srgbClr val="202122"/>
                </a:solidFill>
                <a:highlight>
                  <a:schemeClr val="lt1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)</a:t>
            </a:r>
          </a:p>
          <a:p>
            <a:pPr indent="-457200">
              <a:buClr>
                <a:srgbClr val="202122"/>
              </a:buClr>
              <a:buSzPts val="2000"/>
              <a:buFont typeface="+mj-lt"/>
              <a:buAutoNum type="arabicPeriod"/>
            </a:pPr>
            <a:r>
              <a:rPr lang="zh-TW" altLang="en-US" sz="2000" dirty="0">
                <a:solidFill>
                  <a:srgbClr val="202122"/>
                </a:solidFill>
                <a:highlight>
                  <a:schemeClr val="lt1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開發流程</a:t>
            </a:r>
            <a:r>
              <a:rPr lang="en-US" altLang="zh-TW" sz="2000" dirty="0">
                <a:solidFill>
                  <a:srgbClr val="202122"/>
                </a:solidFill>
                <a:highlight>
                  <a:schemeClr val="lt1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(</a:t>
            </a:r>
            <a:r>
              <a:rPr lang="zh-TW" altLang="en-US" sz="2000" dirty="0">
                <a:solidFill>
                  <a:srgbClr val="202122"/>
                </a:solidFill>
                <a:highlight>
                  <a:schemeClr val="lt1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提升開發效率</a:t>
            </a:r>
            <a:r>
              <a:rPr lang="en-US" altLang="zh-TW" sz="2000" dirty="0">
                <a:solidFill>
                  <a:srgbClr val="202122"/>
                </a:solidFill>
                <a:highlight>
                  <a:schemeClr val="lt1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)</a:t>
            </a:r>
            <a:br>
              <a:rPr lang="zh-TW" sz="2200" dirty="0">
                <a:solidFill>
                  <a:srgbClr val="202122"/>
                </a:solidFill>
                <a:highlight>
                  <a:schemeClr val="lt1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</a:br>
            <a:endParaRPr sz="2200" dirty="0">
              <a:solidFill>
                <a:srgbClr val="202122"/>
              </a:solidFill>
              <a:highlight>
                <a:schemeClr val="lt1"/>
              </a:highlight>
              <a:latin typeface="標楷體" panose="03000509000000000000" pitchFamily="65" charset="-120"/>
              <a:ea typeface="標楷體" panose="03000509000000000000" pitchFamily="65" charset="-120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2"/>
              </a:buClr>
              <a:buSzPts val="2000"/>
              <a:buNone/>
            </a:pPr>
            <a:r>
              <a:rPr lang="zh-TW" altLang="en-US" sz="2000" dirty="0">
                <a:solidFill>
                  <a:srgbClr val="202122"/>
                </a:solidFill>
                <a:highlight>
                  <a:schemeClr val="lt1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透過</a:t>
            </a:r>
            <a:r>
              <a:rPr lang="en-US" altLang="zh-TW" sz="2000" dirty="0">
                <a:solidFill>
                  <a:srgbClr val="202122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GitLab, Jenkins, Maven </a:t>
            </a:r>
            <a:r>
              <a:rPr lang="zh-TW" altLang="en-US" sz="2000" dirty="0">
                <a:solidFill>
                  <a:srgbClr val="202122"/>
                </a:solidFill>
                <a:highlight>
                  <a:schemeClr val="lt1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建立符合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DevOps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開發流程的繳交環境，並透過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SonarQube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檢測學生繳交的作業，將結果以曲線圖方式匯整至儀表板上，方便學生了解作答狀況。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2"/>
              </a:buClr>
              <a:buSzPts val="2000"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針對老師出題，系統提供預設題目庫給老師選擇，也可透過系統介面新增題目，方便老師出題。</a:t>
            </a:r>
            <a:endParaRPr lang="en-US" altLang="zh-TW" sz="2000" dirty="0">
              <a:solidFill>
                <a:srgbClr val="202122"/>
              </a:solidFill>
              <a:highlight>
                <a:schemeClr val="lt1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7" name="Google Shape;187;p20">
            <a:extLst>
              <a:ext uri="{FF2B5EF4-FFF2-40B4-BE49-F238E27FC236}">
                <a16:creationId xmlns:a16="http://schemas.microsoft.com/office/drawing/2014/main" id="{7CAD0029-44C1-982E-0584-5D51DAAE7D3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3457" y="629649"/>
            <a:ext cx="3384280" cy="180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圖片版面配置區 8">
            <a:extLst>
              <a:ext uri="{FF2B5EF4-FFF2-40B4-BE49-F238E27FC236}">
                <a16:creationId xmlns:a16="http://schemas.microsoft.com/office/drawing/2014/main" id="{9BFBAD5A-8AE6-D4DF-8AA5-971892BDA80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355" r="10355"/>
          <a:stretch/>
        </p:blipFill>
        <p:spPr>
          <a:xfrm>
            <a:off x="8845024" y="2906448"/>
            <a:ext cx="1701147" cy="1698936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</p:pic>
      <p:pic>
        <p:nvPicPr>
          <p:cNvPr id="9" name="圖片版面配置區 8">
            <a:extLst>
              <a:ext uri="{FF2B5EF4-FFF2-40B4-BE49-F238E27FC236}">
                <a16:creationId xmlns:a16="http://schemas.microsoft.com/office/drawing/2014/main" id="{FE967D03-DD94-0D57-760A-E8469F0900D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622" r="4622"/>
          <a:stretch>
            <a:fillRect/>
          </a:stretch>
        </p:blipFill>
        <p:spPr>
          <a:xfrm>
            <a:off x="7482348" y="4423294"/>
            <a:ext cx="1571704" cy="1569662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D9FFB59-66EE-F445-937B-91EE67D8B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7700" y="4862190"/>
            <a:ext cx="1870113" cy="11307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>
            <a:spLocks noGrp="1"/>
          </p:cNvSpPr>
          <p:nvPr>
            <p:ph type="title"/>
          </p:nvPr>
        </p:nvSpPr>
        <p:spPr>
          <a:xfrm>
            <a:off x="495296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4000" dirty="0">
                <a:latin typeface="DFKai-SB"/>
                <a:ea typeface="DFKai-SB"/>
                <a:sym typeface="DFKai-SB"/>
              </a:rPr>
              <a:t>繳交流程</a:t>
            </a:r>
            <a:endParaRPr dirty="0"/>
          </a:p>
        </p:txBody>
      </p:sp>
      <p:sp>
        <p:nvSpPr>
          <p:cNvPr id="204" name="Google Shape;20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495300" y="1545500"/>
            <a:ext cx="99024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以下是系統繳交部分流程圖，其中學生繳交作業、批改的過程分別對應</a:t>
            </a:r>
            <a:r>
              <a:rPr 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DevOps</a:t>
            </a:r>
            <a:r>
              <a:rPr 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中的規劃、程式碼、建置、測試。</a:t>
            </a:r>
            <a:endParaRPr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541" y="2210571"/>
            <a:ext cx="7358950" cy="38311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43;p25">
            <a:extLst>
              <a:ext uri="{FF2B5EF4-FFF2-40B4-BE49-F238E27FC236}">
                <a16:creationId xmlns:a16="http://schemas.microsoft.com/office/drawing/2014/main" id="{7B189636-6D6E-9678-C508-66AA79161C3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576675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lang="zh-TW" sz="1200" b="0" i="0" u="none" strike="noStrike" cap="none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2022/6/14</a:t>
            </a:r>
            <a:endParaRPr dirty="0"/>
          </a:p>
        </p:txBody>
      </p:sp>
      <p:sp>
        <p:nvSpPr>
          <p:cNvPr id="9" name="Google Shape;217;p23">
            <a:extLst>
              <a:ext uri="{FF2B5EF4-FFF2-40B4-BE49-F238E27FC236}">
                <a16:creationId xmlns:a16="http://schemas.microsoft.com/office/drawing/2014/main" id="{9DCDA335-C456-7872-BCAA-380E9111BE7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lang="zh-TW" sz="1200" b="0" i="0" u="none" strike="noStrike" cap="none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資訊專題期末報告</a:t>
            </a:r>
            <a:endParaRPr dirty="0"/>
          </a:p>
        </p:txBody>
      </p:sp>
      <p:sp>
        <p:nvSpPr>
          <p:cNvPr id="11" name="矩形: 剪去對角角落 10">
            <a:extLst>
              <a:ext uri="{FF2B5EF4-FFF2-40B4-BE49-F238E27FC236}">
                <a16:creationId xmlns:a16="http://schemas.microsoft.com/office/drawing/2014/main" id="{A3A64B09-B6DF-C12F-8AE7-A2CCF3D36455}"/>
              </a:ext>
            </a:extLst>
          </p:cNvPr>
          <p:cNvSpPr/>
          <p:nvPr/>
        </p:nvSpPr>
        <p:spPr>
          <a:xfrm>
            <a:off x="9854472" y="3746090"/>
            <a:ext cx="474179" cy="277497"/>
          </a:xfrm>
          <a:prstGeom prst="snip2DiagRect">
            <a:avLst>
              <a:gd name="adj1" fmla="val 39765"/>
              <a:gd name="adj2" fmla="val 40201"/>
            </a:avLst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B18671F-32C4-C4CD-4BB9-385CDD7E45E3}"/>
              </a:ext>
            </a:extLst>
          </p:cNvPr>
          <p:cNvSpPr/>
          <p:nvPr/>
        </p:nvSpPr>
        <p:spPr>
          <a:xfrm>
            <a:off x="9871800" y="4339137"/>
            <a:ext cx="417701" cy="277498"/>
          </a:xfrm>
          <a:prstGeom prst="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4" name="菱形 13">
            <a:extLst>
              <a:ext uri="{FF2B5EF4-FFF2-40B4-BE49-F238E27FC236}">
                <a16:creationId xmlns:a16="http://schemas.microsoft.com/office/drawing/2014/main" id="{B3C4F1D9-FBE5-4495-C61A-E2E61DB25EDC}"/>
              </a:ext>
            </a:extLst>
          </p:cNvPr>
          <p:cNvSpPr/>
          <p:nvPr/>
        </p:nvSpPr>
        <p:spPr>
          <a:xfrm>
            <a:off x="9854472" y="4942992"/>
            <a:ext cx="474180" cy="277497"/>
          </a:xfrm>
          <a:prstGeom prst="diamon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1EC0609F-AB65-82F4-26CC-FEF95DE78204}"/>
              </a:ext>
            </a:extLst>
          </p:cNvPr>
          <p:cNvSpPr/>
          <p:nvPr/>
        </p:nvSpPr>
        <p:spPr>
          <a:xfrm>
            <a:off x="9943157" y="5457145"/>
            <a:ext cx="274985" cy="286815"/>
          </a:xfrm>
          <a:prstGeom prst="ellipse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9C81DEE-47FB-D14F-2FB5-8CE3671BD449}"/>
              </a:ext>
            </a:extLst>
          </p:cNvPr>
          <p:cNvSpPr txBox="1"/>
          <p:nvPr/>
        </p:nvSpPr>
        <p:spPr>
          <a:xfrm>
            <a:off x="10241565" y="3715963"/>
            <a:ext cx="1538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：資料庫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17F262E-890F-7854-903F-658B0F8A7F9C}"/>
              </a:ext>
            </a:extLst>
          </p:cNvPr>
          <p:cNvSpPr txBox="1"/>
          <p:nvPr/>
        </p:nvSpPr>
        <p:spPr>
          <a:xfrm>
            <a:off x="10236572" y="4318148"/>
            <a:ext cx="1538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DevOps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工具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14A38C3-0DF6-B886-79F6-E6C469335050}"/>
              </a:ext>
            </a:extLst>
          </p:cNvPr>
          <p:cNvSpPr txBox="1"/>
          <p:nvPr/>
        </p:nvSpPr>
        <p:spPr>
          <a:xfrm>
            <a:off x="10236572" y="4940523"/>
            <a:ext cx="1538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：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插件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B876CC6-7537-AB93-5A4A-AF7C39235885}"/>
              </a:ext>
            </a:extLst>
          </p:cNvPr>
          <p:cNvSpPr txBox="1"/>
          <p:nvPr/>
        </p:nvSpPr>
        <p:spPr>
          <a:xfrm>
            <a:off x="10236572" y="5431972"/>
            <a:ext cx="1538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：繳交工具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>
            <a:spLocks noGrp="1"/>
          </p:cNvSpPr>
          <p:nvPr>
            <p:ph type="title"/>
          </p:nvPr>
        </p:nvSpPr>
        <p:spPr>
          <a:xfrm>
            <a:off x="495296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4000" dirty="0">
                <a:latin typeface="DFKai-SB"/>
                <a:ea typeface="DFKai-SB"/>
                <a:cs typeface="DFKai-SB"/>
                <a:sym typeface="DFKai-SB"/>
              </a:rPr>
              <a:t>研究方法</a:t>
            </a:r>
            <a:endParaRPr dirty="0"/>
          </a:p>
        </p:txBody>
      </p: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lang="zh-TW" sz="1200" b="0" i="0" u="none" strike="noStrike" cap="none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資訊專題期末報告</a:t>
            </a:r>
            <a:endParaRPr dirty="0"/>
          </a:p>
        </p:txBody>
      </p:sp>
      <p:sp>
        <p:nvSpPr>
          <p:cNvPr id="218" name="Google Shape;218;p23"/>
          <p:cNvSpPr txBox="1">
            <a:spLocks noGrp="1"/>
          </p:cNvSpPr>
          <p:nvPr>
            <p:ph type="body" idx="1"/>
          </p:nvPr>
        </p:nvSpPr>
        <p:spPr>
          <a:xfrm>
            <a:off x="495296" y="1369350"/>
            <a:ext cx="4114800" cy="4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右圖為系統基本資料流，在學生繳交作業後會由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Maven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進行單元測試，並使用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SonarQube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進行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品質檢測，將兩者結果彙整至儀表板上。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以下，介紹系統中由我們開發的元件，包含：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1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Jenkins Pipeline Script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SonarQube Report Analyzer</a:t>
            </a:r>
          </a:p>
          <a:p>
            <a:pPr marL="342900" indent="-342900">
              <a:lnSpc>
                <a:spcPct val="11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 File Generator</a:t>
            </a:r>
          </a:p>
          <a:p>
            <a:pPr marL="342900" indent="-342900">
              <a:lnSpc>
                <a:spcPct val="11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系統題目庫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19" name="Google Shape;219;p23"/>
          <p:cNvPicPr preferRelativeResize="0"/>
          <p:nvPr/>
        </p:nvPicPr>
        <p:blipFill rotWithShape="1">
          <a:blip r:embed="rId3">
            <a:alphaModFix/>
          </a:blip>
          <a:srcRect t="1826"/>
          <a:stretch/>
        </p:blipFill>
        <p:spPr>
          <a:xfrm>
            <a:off x="4496900" y="1547725"/>
            <a:ext cx="7248673" cy="38681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43;p25">
            <a:extLst>
              <a:ext uri="{FF2B5EF4-FFF2-40B4-BE49-F238E27FC236}">
                <a16:creationId xmlns:a16="http://schemas.microsoft.com/office/drawing/2014/main" id="{CABF261D-A763-2921-46E3-3631C2A6C97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576675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lang="zh-TW" sz="1200" b="0" i="0" u="none" strike="noStrike" cap="none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2022/6/14</a:t>
            </a:r>
            <a:endParaRPr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C0F57288-9285-E3E8-732D-17ABC01803EA}"/>
              </a:ext>
            </a:extLst>
          </p:cNvPr>
          <p:cNvSpPr/>
          <p:nvPr/>
        </p:nvSpPr>
        <p:spPr>
          <a:xfrm>
            <a:off x="9388022" y="4226255"/>
            <a:ext cx="594178" cy="37200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8B11948-5997-C77A-E261-5AAC96F29337}"/>
              </a:ext>
            </a:extLst>
          </p:cNvPr>
          <p:cNvSpPr txBox="1"/>
          <p:nvPr/>
        </p:nvSpPr>
        <p:spPr>
          <a:xfrm>
            <a:off x="9907268" y="4258367"/>
            <a:ext cx="1538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開發元件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>
            <a:spLocks noGrp="1"/>
          </p:cNvSpPr>
          <p:nvPr>
            <p:ph type="title"/>
          </p:nvPr>
        </p:nvSpPr>
        <p:spPr>
          <a:xfrm>
            <a:off x="539496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Jenkins Pipeline Script</a:t>
            </a:r>
            <a:endParaRPr lang="zh-TW" altLang="en-US" sz="4000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sp>
        <p:nvSpPr>
          <p:cNvPr id="226" name="Google Shape;22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  <p:sp>
        <p:nvSpPr>
          <p:cNvPr id="227" name="Google Shape;227;p24"/>
          <p:cNvSpPr txBox="1"/>
          <p:nvPr/>
        </p:nvSpPr>
        <p:spPr>
          <a:xfrm>
            <a:off x="484175" y="4881375"/>
            <a:ext cx="929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9" name="Google Shape;229;p24"/>
          <p:cNvPicPr preferRelativeResize="0"/>
          <p:nvPr/>
        </p:nvPicPr>
        <p:blipFill rotWithShape="1">
          <a:blip r:embed="rId3">
            <a:alphaModFix/>
          </a:blip>
          <a:srcRect l="23983" t="15629" b="46737"/>
          <a:stretch/>
        </p:blipFill>
        <p:spPr>
          <a:xfrm>
            <a:off x="5136593" y="3616671"/>
            <a:ext cx="6948013" cy="207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4050" y="1336850"/>
            <a:ext cx="5532875" cy="207747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15;p34">
            <a:extLst>
              <a:ext uri="{FF2B5EF4-FFF2-40B4-BE49-F238E27FC236}">
                <a16:creationId xmlns:a16="http://schemas.microsoft.com/office/drawing/2014/main" id="{A83720A5-FA1B-985E-BBA2-19F87B02A46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lang="zh-TW" sz="1200" b="0" i="0" u="none" strike="noStrike" cap="none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資訊專題期末報告</a:t>
            </a:r>
            <a:endParaRPr dirty="0"/>
          </a:p>
        </p:txBody>
      </p:sp>
      <p:sp>
        <p:nvSpPr>
          <p:cNvPr id="9" name="Google Shape;243;p25">
            <a:extLst>
              <a:ext uri="{FF2B5EF4-FFF2-40B4-BE49-F238E27FC236}">
                <a16:creationId xmlns:a16="http://schemas.microsoft.com/office/drawing/2014/main" id="{73BE3936-8E38-237C-A1B2-A1EA3B4FEBDF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576675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lang="zh-TW" sz="1200" b="0" i="0" u="none" strike="noStrike" cap="none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2022/6/14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897D64D-C664-7D83-77AB-A24E194525B4}"/>
              </a:ext>
            </a:extLst>
          </p:cNvPr>
          <p:cNvSpPr txBox="1"/>
          <p:nvPr/>
        </p:nvSpPr>
        <p:spPr>
          <a:xfrm>
            <a:off x="539496" y="1545335"/>
            <a:ext cx="442579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製作目的：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將建置過程分為多個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stage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並依序執行，能有效掌控專案建置流程。</a:t>
            </a:r>
            <a:b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撰寫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Jenkins Pipeline script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，將建置過程分為七個階段，其中包含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Maven Unit Test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，及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SonarQube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的分析。</a:t>
            </a:r>
            <a:b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使用工具：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Pipeline Script</a:t>
            </a:r>
          </a:p>
          <a:p>
            <a:endParaRPr lang="en-US" altLang="zh-TW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>
            <a:spLocks noGrp="1"/>
          </p:cNvSpPr>
          <p:nvPr>
            <p:ph type="title"/>
          </p:nvPr>
        </p:nvSpPr>
        <p:spPr>
          <a:xfrm>
            <a:off x="539496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SonarQube Report Analyzer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484175" y="4881375"/>
            <a:ext cx="929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  <p:pic>
        <p:nvPicPr>
          <p:cNvPr id="240" name="Google Shape;240;p25"/>
          <p:cNvPicPr preferRelativeResize="0"/>
          <p:nvPr/>
        </p:nvPicPr>
        <p:blipFill rotWithShape="1">
          <a:blip r:embed="rId3">
            <a:alphaModFix/>
          </a:blip>
          <a:srcRect r="28779" b="18606"/>
          <a:stretch/>
        </p:blipFill>
        <p:spPr>
          <a:xfrm>
            <a:off x="6454524" y="3830511"/>
            <a:ext cx="5737476" cy="156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5"/>
          <p:cNvPicPr preferRelativeResize="0"/>
          <p:nvPr/>
        </p:nvPicPr>
        <p:blipFill rotWithShape="1">
          <a:blip r:embed="rId4">
            <a:alphaModFix/>
          </a:blip>
          <a:srcRect l="7499" r="16742" b="20306"/>
          <a:stretch/>
        </p:blipFill>
        <p:spPr>
          <a:xfrm>
            <a:off x="6454525" y="1358375"/>
            <a:ext cx="5344849" cy="244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lang="zh-TW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資訊專題期末報告</a:t>
            </a:r>
            <a:endParaRPr/>
          </a:p>
        </p:txBody>
      </p:sp>
      <p:sp>
        <p:nvSpPr>
          <p:cNvPr id="243" name="Google Shape;243;p25"/>
          <p:cNvSpPr txBox="1">
            <a:spLocks noGrp="1"/>
          </p:cNvSpPr>
          <p:nvPr>
            <p:ph type="dt" idx="10"/>
          </p:nvPr>
        </p:nvSpPr>
        <p:spPr>
          <a:xfrm>
            <a:off x="576675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lang="zh-TW" sz="1200" b="0" i="0" u="none" strike="noStrike" cap="none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2022/6/14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9539A1F-BC4A-C8D1-6C44-D9213DBB0307}"/>
              </a:ext>
            </a:extLst>
          </p:cNvPr>
          <p:cNvSpPr txBox="1"/>
          <p:nvPr/>
        </p:nvSpPr>
        <p:spPr>
          <a:xfrm>
            <a:off x="484175" y="1382286"/>
            <a:ext cx="60542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製作目的：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擷取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SonarQube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生成之報告內容，並存入資料庫中。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SonarQube Web API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擷取系統需要之內容，並將資料寫入資料庫中。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其中擷取內容包含：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三項指標安全性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Bugs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，可靠性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Vulnerability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，可維護性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 smell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的數目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的評估等級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使用工具：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Restful API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SonarQube Web API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>
            <a:spLocks noGrp="1"/>
          </p:cNvSpPr>
          <p:nvPr>
            <p:ph type="title"/>
          </p:nvPr>
        </p:nvSpPr>
        <p:spPr>
          <a:xfrm>
            <a:off x="539496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 File Generator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0" name="Google Shape;25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  <p:pic>
        <p:nvPicPr>
          <p:cNvPr id="252" name="Google Shape;252;p26"/>
          <p:cNvPicPr preferRelativeResize="0"/>
          <p:nvPr/>
        </p:nvPicPr>
        <p:blipFill rotWithShape="1">
          <a:blip r:embed="rId3">
            <a:alphaModFix/>
          </a:blip>
          <a:srcRect l="12971" r="7738"/>
          <a:stretch/>
        </p:blipFill>
        <p:spPr>
          <a:xfrm>
            <a:off x="6349675" y="1386150"/>
            <a:ext cx="5194150" cy="36408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4E8F422-08F6-E348-141C-5DBBDEE22CF5}"/>
              </a:ext>
            </a:extLst>
          </p:cNvPr>
          <p:cNvSpPr txBox="1"/>
          <p:nvPr/>
        </p:nvSpPr>
        <p:spPr>
          <a:xfrm>
            <a:off x="539496" y="1386150"/>
            <a:ext cx="52897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製作目的：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隱藏題目測資 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直接生成測試程式，減少老師出題負擔</a:t>
            </a:r>
            <a:b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取得題目庫中的測資，生成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Maven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單元測試的測試程式，並在建置的過程中替換學生提交的測試程式。</a:t>
            </a:r>
            <a:b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使用工具：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Restful API</a:t>
            </a:r>
          </a:p>
        </p:txBody>
      </p:sp>
      <p:sp>
        <p:nvSpPr>
          <p:cNvPr id="9" name="Google Shape;243;p25">
            <a:extLst>
              <a:ext uri="{FF2B5EF4-FFF2-40B4-BE49-F238E27FC236}">
                <a16:creationId xmlns:a16="http://schemas.microsoft.com/office/drawing/2014/main" id="{EB2AC380-4339-64E8-643E-71E3E20D306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576675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lang="zh-TW" sz="1200" b="0" i="0" u="none" strike="noStrike" cap="none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2022/6/14</a:t>
            </a:r>
            <a:endParaRPr dirty="0"/>
          </a:p>
        </p:txBody>
      </p:sp>
      <p:sp>
        <p:nvSpPr>
          <p:cNvPr id="10" name="Google Shape;415;p34">
            <a:extLst>
              <a:ext uri="{FF2B5EF4-FFF2-40B4-BE49-F238E27FC236}">
                <a16:creationId xmlns:a16="http://schemas.microsoft.com/office/drawing/2014/main" id="{0142CDA3-0C72-51CC-2963-E32157B7667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lang="zh-TW" sz="1200" b="0" i="0" u="none" strike="noStrike" cap="none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資訊專題期末報告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>
            <a:spLocks noGrp="1"/>
          </p:cNvSpPr>
          <p:nvPr>
            <p:ph type="title"/>
          </p:nvPr>
        </p:nvSpPr>
        <p:spPr>
          <a:xfrm>
            <a:off x="539496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系統題目庫</a:t>
            </a:r>
            <a:endParaRPr sz="4000" dirty="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59" name="Google Shape;25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  <p:sp>
        <p:nvSpPr>
          <p:cNvPr id="260" name="Google Shape;260;p27"/>
          <p:cNvSpPr txBox="1"/>
          <p:nvPr/>
        </p:nvSpPr>
        <p:spPr>
          <a:xfrm>
            <a:off x="484175" y="4881375"/>
            <a:ext cx="929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2" name="Google Shape;262;p27"/>
          <p:cNvPicPr preferRelativeResize="0"/>
          <p:nvPr/>
        </p:nvPicPr>
        <p:blipFill rotWithShape="1">
          <a:blip r:embed="rId3">
            <a:alphaModFix/>
          </a:blip>
          <a:srcRect l="12971" r="7738"/>
          <a:stretch/>
        </p:blipFill>
        <p:spPr>
          <a:xfrm>
            <a:off x="6192550" y="838950"/>
            <a:ext cx="5313361" cy="3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7"/>
          <p:cNvPicPr preferRelativeResize="0"/>
          <p:nvPr/>
        </p:nvPicPr>
        <p:blipFill rotWithShape="1">
          <a:blip r:embed="rId4">
            <a:alphaModFix/>
          </a:blip>
          <a:srcRect r="22636"/>
          <a:stretch/>
        </p:blipFill>
        <p:spPr>
          <a:xfrm>
            <a:off x="3896021" y="4840725"/>
            <a:ext cx="8135274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18CCAF1-4116-FC7B-B4D0-E1ED720AF13B}"/>
              </a:ext>
            </a:extLst>
          </p:cNvPr>
          <p:cNvSpPr txBox="1"/>
          <p:nvPr/>
        </p:nvSpPr>
        <p:spPr>
          <a:xfrm>
            <a:off x="520334" y="1415275"/>
            <a:ext cx="52214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製作目的：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可直接從系統選題，減少老師出題負擔</a:t>
            </a:r>
            <a:b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利用動態網頁爬蟲將題目從目標網站擷取下來，並且自行生成隨機測資，存入系統資料庫中。</a:t>
            </a:r>
            <a:b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使用工具：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Restful API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動態網頁爬蟲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Selenium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Google Shape;243;p25">
            <a:extLst>
              <a:ext uri="{FF2B5EF4-FFF2-40B4-BE49-F238E27FC236}">
                <a16:creationId xmlns:a16="http://schemas.microsoft.com/office/drawing/2014/main" id="{02A19BC1-DB94-9A0F-1946-F466DEAB8AB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576675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lang="zh-TW" sz="1200" b="0" i="0" u="none" strike="noStrike" cap="none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2022/6/14</a:t>
            </a:r>
            <a:endParaRPr dirty="0"/>
          </a:p>
        </p:txBody>
      </p:sp>
      <p:sp>
        <p:nvSpPr>
          <p:cNvPr id="12" name="Google Shape;415;p34">
            <a:extLst>
              <a:ext uri="{FF2B5EF4-FFF2-40B4-BE49-F238E27FC236}">
                <a16:creationId xmlns:a16="http://schemas.microsoft.com/office/drawing/2014/main" id="{01B3357A-618D-3F10-D517-27CCFC93BE3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lang="zh-TW" sz="1200" b="0" i="0" u="none" strike="noStrike" cap="none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資訊專題期末報告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876</Words>
  <Application>Microsoft Office PowerPoint</Application>
  <PresentationFormat>寬螢幕</PresentationFormat>
  <Paragraphs>184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Avenir</vt:lpstr>
      <vt:lpstr>DFKai-SB</vt:lpstr>
      <vt:lpstr>DFKai-SB</vt:lpstr>
      <vt:lpstr>Arial</vt:lpstr>
      <vt:lpstr>Times New Roman</vt:lpstr>
      <vt:lpstr>ShapesVTI</vt:lpstr>
      <vt:lpstr>資訊專題期末報告  基於DevOps之程式作業品質測試分析系統NTCU-CS-PRJ-112-08 </vt:lpstr>
      <vt:lpstr>目錄</vt:lpstr>
      <vt:lpstr>研究動機</vt:lpstr>
      <vt:lpstr>繳交流程</vt:lpstr>
      <vt:lpstr>研究方法</vt:lpstr>
      <vt:lpstr>Jenkins Pipeline Script</vt:lpstr>
      <vt:lpstr>SonarQube Report Analyzer</vt:lpstr>
      <vt:lpstr>Test File Generator</vt:lpstr>
      <vt:lpstr>系統題目庫</vt:lpstr>
      <vt:lpstr>工作項目</vt:lpstr>
      <vt:lpstr>後續工作</vt:lpstr>
      <vt:lpstr>PowerPoint 簡報</vt:lpstr>
      <vt:lpstr>PowerPoint 簡報</vt:lpstr>
      <vt:lpstr>PowerPoint 簡報</vt:lpstr>
      <vt:lpstr>感謝您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資訊專題期末報告  基於DevOps之程式作業品質測試分析系統NTCU-CS-PRJ-112-08 </dc:title>
  <cp:lastModifiedBy>冠銘</cp:lastModifiedBy>
  <cp:revision>23</cp:revision>
  <dcterms:modified xsi:type="dcterms:W3CDTF">2022-06-14T09:39:49Z</dcterms:modified>
</cp:coreProperties>
</file>