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6" r:id="rId4"/>
    <p:sldId id="271" r:id="rId5"/>
    <p:sldId id="259" r:id="rId6"/>
    <p:sldId id="260" r:id="rId7"/>
    <p:sldId id="261" r:id="rId8"/>
    <p:sldId id="262" r:id="rId9"/>
    <p:sldId id="267" r:id="rId10"/>
    <p:sldId id="278" r:id="rId11"/>
    <p:sldId id="272" r:id="rId12"/>
    <p:sldId id="265" r:id="rId13"/>
    <p:sldId id="264" r:id="rId14"/>
    <p:sldId id="275" r:id="rId15"/>
    <p:sldId id="273" r:id="rId16"/>
    <p:sldId id="274" r:id="rId17"/>
    <p:sldId id="276" r:id="rId18"/>
    <p:sldId id="277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8B1"/>
    <a:srgbClr val="F0F0F0"/>
    <a:srgbClr val="DAFCB0"/>
    <a:srgbClr val="BBB7F5"/>
    <a:srgbClr val="FF0066"/>
    <a:srgbClr val="AB7C89"/>
    <a:srgbClr val="E22657"/>
    <a:srgbClr val="E72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CDBDC-A422-4503-B1E0-7F562C66B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68FC06-3810-4F60-A254-1EAAB1C42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E22C95-A263-4F74-AF6C-0770C679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7E923C-7975-43DC-864C-EC2D0EB5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B4E3B0-44B8-4CEC-8F3E-E04E5EDD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1C4E0-7AF0-41C4-8814-2FBBECAB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961084-161B-41A4-809F-E10C989D1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CD262B-4C4C-44A6-8F7A-37EE27F9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1D74BD-6626-4819-B1D8-B033C6C8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DD6102-E501-4B26-8931-37C15F46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24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AB952C-9C9A-4E4B-84DB-5ECCB8517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CFD1F9-0950-4F09-A26C-F648FF490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B6AB4A-E9AD-43F6-BD4D-D6F490EF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FC4C5A-8618-4A30-94DD-B45A981A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20694C-E7C2-4C27-B1CC-2F2B2EBD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59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83E1EA-F001-42A8-97A4-BE6EE2D9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3E982-F3EB-4A28-A33C-E0D46176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B4B557-D0B8-4847-A474-FFCFB222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00D3C1-843F-479C-920D-04041AAF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A166B2-06DE-41B9-B120-2A1B767A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20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1D89B-FEBC-426B-B257-917A6EF1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7CB172-999B-4C66-9AB6-17354156A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0DED35-7591-4228-8F5C-5713C7C1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DC259C-6DE2-4FF9-BD2E-7B9E6360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D75575-5532-40D5-B54B-8F571E1A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92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48D53-0D4A-44B1-89FB-A3DA7CCD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DA40BE-9537-46FA-A64B-7FDBD8801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D934FD-4E04-44C1-8E48-51D4B71D8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BE106F-18FD-4248-9720-0CF3AAC9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00C0F6-7AB3-40F5-905B-DD2DFF69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E68133-7C03-4D95-844A-B0C2D9E6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46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D8095-8DB5-4EE4-BFFC-389C20AB1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468086-9F4D-44CC-A13C-59544AA7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2543DE-0E03-4D8A-ABA4-EBFDB7C2C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0C11BF-B6A0-454E-90D4-A398CD3F8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171CC9E-E818-4DE6-B778-73AD32283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622BA5F-1C32-4D2D-8DE0-6CF21262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5C63E9A-D25E-44EC-BA04-D5AE2E65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8C7267-45D8-4138-812C-DA002093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81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A093C-74E5-41A4-8385-40DAC189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39DAB9-332E-4C3D-8166-7C7BDE4E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58DC1DB-F1D9-45DC-A8A1-1878C096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8C3EE2-6B3F-47A1-95E6-1D089443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63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500F815-B47A-4520-8F9D-EA0585BE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E7428A-0241-4DAF-BD33-6D2BF08F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60FCDA-D68A-44EB-A0CE-077906C8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7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F2A8D-8244-4AFE-9E73-F661ADCA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D4392-F213-4F29-B678-A58325054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949D6A-268F-4A94-B333-B27FD177E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B7927B-85D5-4942-A3EE-6B6B601B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48A04E-3E59-4394-8447-77CC7315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10F504-D280-425C-8FC2-16431A2A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56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E5C901-FE95-4CE0-ACE1-5C9C3620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5A5BFC-545B-4F11-8FB0-722124C85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D3498B-9E5F-4430-9F1D-FEF03AEA4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83CC15-7C72-4E9C-B9E8-F0119FA0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6393BE-0CD3-4F7C-8950-87B2F32F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B1A3F2-3CDE-480F-93DD-82CFFF8C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41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8EE90D2-76D0-429A-AC13-CF85FCA7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C0D0C4-0EC0-45FA-A7D9-1EB662BBD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429453-A9A9-40E5-A8FA-95C874106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BA96-7E30-4652-80A4-910EA943EC06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05B446-3A4F-426D-83BD-C991684D5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D46A8F-4013-4873-A031-599F0E99C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95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onarqube.org/latest/user-guide/metric-definition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onarqube.org/latest/user-guide/metric-definition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C2B13D5E-8D78-4DDA-894D-94B660873A27}"/>
              </a:ext>
            </a:extLst>
          </p:cNvPr>
          <p:cNvSpPr/>
          <p:nvPr/>
        </p:nvSpPr>
        <p:spPr>
          <a:xfrm>
            <a:off x="1422398" y="749373"/>
            <a:ext cx="8672945" cy="436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F010B3-1D22-4471-B625-96C0519246A9}"/>
              </a:ext>
            </a:extLst>
          </p:cNvPr>
          <p:cNvSpPr/>
          <p:nvPr/>
        </p:nvSpPr>
        <p:spPr>
          <a:xfrm>
            <a:off x="5024580" y="3698550"/>
            <a:ext cx="1339273" cy="424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登入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9E49C4-7523-438A-8A2A-326A5361D822}"/>
              </a:ext>
            </a:extLst>
          </p:cNvPr>
          <p:cNvSpPr/>
          <p:nvPr/>
        </p:nvSpPr>
        <p:spPr>
          <a:xfrm>
            <a:off x="4313382" y="2004291"/>
            <a:ext cx="2890982" cy="397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8E002B7-1F26-4ED7-8AC0-B78EC90F8C3F}"/>
              </a:ext>
            </a:extLst>
          </p:cNvPr>
          <p:cNvSpPr/>
          <p:nvPr/>
        </p:nvSpPr>
        <p:spPr>
          <a:xfrm>
            <a:off x="4313382" y="2733964"/>
            <a:ext cx="2890982" cy="397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B5D7F09-D5F0-4AC3-9700-85BB7D70434C}"/>
              </a:ext>
            </a:extLst>
          </p:cNvPr>
          <p:cNvSpPr txBox="1"/>
          <p:nvPr/>
        </p:nvSpPr>
        <p:spPr>
          <a:xfrm>
            <a:off x="3475181" y="2021313"/>
            <a:ext cx="113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帳號</a:t>
            </a:r>
            <a:r>
              <a:rPr lang="en-US" altLang="zh-TW" dirty="0"/>
              <a:t> :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A4D9DDB-BCA4-4F0D-91F1-42CDE5A8A33B}"/>
              </a:ext>
            </a:extLst>
          </p:cNvPr>
          <p:cNvSpPr txBox="1"/>
          <p:nvPr/>
        </p:nvSpPr>
        <p:spPr>
          <a:xfrm>
            <a:off x="3475181" y="2761796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密碼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9B711B6-C4CE-4224-A84A-37CF6E62B0F8}"/>
              </a:ext>
            </a:extLst>
          </p:cNvPr>
          <p:cNvSpPr txBox="1"/>
          <p:nvPr/>
        </p:nvSpPr>
        <p:spPr>
          <a:xfrm>
            <a:off x="1293091" y="5347855"/>
            <a:ext cx="880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系統登入介面，若登入帳號為老師</a:t>
            </a:r>
            <a:r>
              <a:rPr lang="en-US" altLang="zh-TW" dirty="0"/>
              <a:t>/</a:t>
            </a:r>
            <a:r>
              <a:rPr lang="zh-TW" altLang="en-US" dirty="0"/>
              <a:t>助教，系統會將頁面導向管理者頁面，若登入帳號為學生，則會進入使用者介面。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9A992F6-186D-74F4-2DE8-C2F2B355AFED}"/>
              </a:ext>
            </a:extLst>
          </p:cNvPr>
          <p:cNvSpPr txBox="1"/>
          <p:nvPr/>
        </p:nvSpPr>
        <p:spPr>
          <a:xfrm>
            <a:off x="1422398" y="174322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管理者介面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714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F60F1EA3-D5B2-486C-BD33-3D7DD80D0C4C}"/>
              </a:ext>
            </a:extLst>
          </p:cNvPr>
          <p:cNvGrpSpPr/>
          <p:nvPr/>
        </p:nvGrpSpPr>
        <p:grpSpPr>
          <a:xfrm>
            <a:off x="824741" y="202583"/>
            <a:ext cx="9871492" cy="5769205"/>
            <a:chOff x="1480141" y="310361"/>
            <a:chExt cx="9871492" cy="576920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179A2A3-91BA-4BA3-BC55-26FF8E3AAE43}"/>
                </a:ext>
              </a:extLst>
            </p:cNvPr>
            <p:cNvSpPr/>
            <p:nvPr/>
          </p:nvSpPr>
          <p:spPr>
            <a:xfrm>
              <a:off x="1480141" y="310361"/>
              <a:ext cx="9871492" cy="5769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3DD3EA-917A-47B1-B5F7-1047BBAA6C3F}"/>
                </a:ext>
              </a:extLst>
            </p:cNvPr>
            <p:cNvSpPr/>
            <p:nvPr/>
          </p:nvSpPr>
          <p:spPr>
            <a:xfrm>
              <a:off x="2416493" y="1132340"/>
              <a:ext cx="7952763" cy="45292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CB08D08-BB04-44FF-BB17-47532240F84D}"/>
              </a:ext>
            </a:extLst>
          </p:cNvPr>
          <p:cNvSpPr/>
          <p:nvPr/>
        </p:nvSpPr>
        <p:spPr>
          <a:xfrm>
            <a:off x="2835744" y="1358140"/>
            <a:ext cx="2556588" cy="26880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15F59B67-7BF4-4D6B-B45B-EA590AA140A7}"/>
              </a:ext>
            </a:extLst>
          </p:cNvPr>
          <p:cNvSpPr/>
          <p:nvPr/>
        </p:nvSpPr>
        <p:spPr>
          <a:xfrm>
            <a:off x="8093444" y="4411693"/>
            <a:ext cx="690283" cy="4564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刪除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3F16AD2-3C8C-4496-97CB-07B034EF02B7}"/>
              </a:ext>
            </a:extLst>
          </p:cNvPr>
          <p:cNvSpPr/>
          <p:nvPr/>
        </p:nvSpPr>
        <p:spPr>
          <a:xfrm>
            <a:off x="2858757" y="4411694"/>
            <a:ext cx="690283" cy="4564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新增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ACB1C40-422D-4407-A38F-F22A005B5C44}"/>
              </a:ext>
            </a:extLst>
          </p:cNvPr>
          <p:cNvSpPr txBox="1"/>
          <p:nvPr/>
        </p:nvSpPr>
        <p:spPr>
          <a:xfrm>
            <a:off x="8783727" y="560829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u="sng" dirty="0"/>
              <a:t>登出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90801484-365E-4D63-BD58-7BA1AE2FCF35}"/>
              </a:ext>
            </a:extLst>
          </p:cNvPr>
          <p:cNvSpPr/>
          <p:nvPr/>
        </p:nvSpPr>
        <p:spPr>
          <a:xfrm>
            <a:off x="5415345" y="4411693"/>
            <a:ext cx="690283" cy="4564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匯入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28D5FA2-8090-ED1F-8EA7-458B74A44014}"/>
              </a:ext>
            </a:extLst>
          </p:cNvPr>
          <p:cNvSpPr txBox="1"/>
          <p:nvPr/>
        </p:nvSpPr>
        <p:spPr>
          <a:xfrm>
            <a:off x="1656426" y="532188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u="sng" dirty="0"/>
              <a:t>回上頁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5536E66-2D9F-0A5C-58C1-FDD09D86DFFA}"/>
              </a:ext>
            </a:extLst>
          </p:cNvPr>
          <p:cNvSpPr/>
          <p:nvPr/>
        </p:nvSpPr>
        <p:spPr>
          <a:xfrm>
            <a:off x="6227139" y="1358140"/>
            <a:ext cx="2556588" cy="26880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F535370-97B6-3080-35C4-D7F98834A632}"/>
              </a:ext>
            </a:extLst>
          </p:cNvPr>
          <p:cNvSpPr/>
          <p:nvPr/>
        </p:nvSpPr>
        <p:spPr>
          <a:xfrm>
            <a:off x="2835745" y="1358140"/>
            <a:ext cx="2556588" cy="4240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      </a:t>
            </a:r>
            <a:r>
              <a:rPr lang="en-US" altLang="zh-TW" dirty="0">
                <a:solidFill>
                  <a:schemeClr val="tx1"/>
                </a:solidFill>
              </a:rPr>
              <a:t>a001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4A3526F-747E-427D-0EC7-52DEE3F19AE4}"/>
              </a:ext>
            </a:extLst>
          </p:cNvPr>
          <p:cNvSpPr/>
          <p:nvPr/>
        </p:nvSpPr>
        <p:spPr>
          <a:xfrm>
            <a:off x="2835743" y="1788002"/>
            <a:ext cx="2556588" cy="4240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      </a:t>
            </a:r>
            <a:r>
              <a:rPr lang="en-US" altLang="zh-TW" dirty="0">
                <a:solidFill>
                  <a:schemeClr val="tx1"/>
                </a:solidFill>
              </a:rPr>
              <a:t>a002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B676198-CD89-F950-B230-CF937436C5A3}"/>
              </a:ext>
            </a:extLst>
          </p:cNvPr>
          <p:cNvSpPr/>
          <p:nvPr/>
        </p:nvSpPr>
        <p:spPr>
          <a:xfrm>
            <a:off x="3002214" y="1504202"/>
            <a:ext cx="139959" cy="158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C2AA85C-2E09-7879-3A4C-A80BCDD5F240}"/>
              </a:ext>
            </a:extLst>
          </p:cNvPr>
          <p:cNvSpPr/>
          <p:nvPr/>
        </p:nvSpPr>
        <p:spPr>
          <a:xfrm>
            <a:off x="3002213" y="1954946"/>
            <a:ext cx="139959" cy="158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32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6875831-5828-4758-BE9E-526FC4E49030}"/>
              </a:ext>
            </a:extLst>
          </p:cNvPr>
          <p:cNvGrpSpPr/>
          <p:nvPr/>
        </p:nvGrpSpPr>
        <p:grpSpPr>
          <a:xfrm>
            <a:off x="1053420" y="725146"/>
            <a:ext cx="9871492" cy="5769205"/>
            <a:chOff x="1034370" y="248896"/>
            <a:chExt cx="9871492" cy="5769205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60F1EA3-D5B2-486C-BD33-3D7DD80D0C4C}"/>
                </a:ext>
              </a:extLst>
            </p:cNvPr>
            <p:cNvGrpSpPr/>
            <p:nvPr/>
          </p:nvGrpSpPr>
          <p:grpSpPr>
            <a:xfrm>
              <a:off x="1034370" y="248896"/>
              <a:ext cx="9871492" cy="5769205"/>
              <a:chOff x="1480141" y="310361"/>
              <a:chExt cx="9871492" cy="5769205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179A2A3-91BA-4BA3-BC55-26FF8E3AAE43}"/>
                  </a:ext>
                </a:extLst>
              </p:cNvPr>
              <p:cNvSpPr/>
              <p:nvPr/>
            </p:nvSpPr>
            <p:spPr>
              <a:xfrm>
                <a:off x="1480141" y="310361"/>
                <a:ext cx="9871492" cy="5769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73DD3EA-917A-47B1-B5F7-1047BBAA6C3F}"/>
                  </a:ext>
                </a:extLst>
              </p:cNvPr>
              <p:cNvSpPr/>
              <p:nvPr/>
            </p:nvSpPr>
            <p:spPr>
              <a:xfrm>
                <a:off x="2234789" y="1095819"/>
                <a:ext cx="7994908" cy="452922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12D054A-5111-4829-A188-92B1A268A9E2}"/>
                </a:ext>
              </a:extLst>
            </p:cNvPr>
            <p:cNvSpPr/>
            <p:nvPr/>
          </p:nvSpPr>
          <p:spPr>
            <a:xfrm>
              <a:off x="2274682" y="2182157"/>
              <a:ext cx="7035282" cy="12494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AC031725-3D25-43F7-97A8-E3DF78B7F9DA}"/>
                </a:ext>
              </a:extLst>
            </p:cNvPr>
            <p:cNvSpPr txBox="1"/>
            <p:nvPr/>
          </p:nvSpPr>
          <p:spPr>
            <a:xfrm>
              <a:off x="2274682" y="2223692"/>
              <a:ext cx="1214579" cy="374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題目敘述：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AD51E7-33F8-4119-9E07-8B26FB57BA70}"/>
                </a:ext>
              </a:extLst>
            </p:cNvPr>
            <p:cNvSpPr/>
            <p:nvPr/>
          </p:nvSpPr>
          <p:spPr>
            <a:xfrm>
              <a:off x="3202038" y="3590069"/>
              <a:ext cx="2308554" cy="3693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53F8B20-713B-432D-B100-9C4B7B470490}"/>
                </a:ext>
              </a:extLst>
            </p:cNvPr>
            <p:cNvSpPr/>
            <p:nvPr/>
          </p:nvSpPr>
          <p:spPr>
            <a:xfrm>
              <a:off x="7166185" y="4155031"/>
              <a:ext cx="2239071" cy="3633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5A70845-3E90-4F50-9445-F38C4315A4D8}"/>
                </a:ext>
              </a:extLst>
            </p:cNvPr>
            <p:cNvSpPr/>
            <p:nvPr/>
          </p:nvSpPr>
          <p:spPr>
            <a:xfrm>
              <a:off x="3202037" y="4159538"/>
              <a:ext cx="2308555" cy="3633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239CFDE-295F-41C5-A642-C90F3DFD9AA6}"/>
                </a:ext>
              </a:extLst>
            </p:cNvPr>
            <p:cNvSpPr/>
            <p:nvPr/>
          </p:nvSpPr>
          <p:spPr>
            <a:xfrm>
              <a:off x="7166185" y="3586145"/>
              <a:ext cx="2188814" cy="35144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2CC00245-81E3-4A62-AA92-9711D7211B5B}"/>
                </a:ext>
              </a:extLst>
            </p:cNvPr>
            <p:cNvSpPr/>
            <p:nvPr/>
          </p:nvSpPr>
          <p:spPr>
            <a:xfrm>
              <a:off x="2442494" y="4786896"/>
              <a:ext cx="481689" cy="4745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+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8B88272-8FB8-4D31-AB5D-5D43092BABE1}"/>
                </a:ext>
              </a:extLst>
            </p:cNvPr>
            <p:cNvSpPr txBox="1"/>
            <p:nvPr/>
          </p:nvSpPr>
          <p:spPr>
            <a:xfrm>
              <a:off x="2274682" y="3577604"/>
              <a:ext cx="864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輸入</a:t>
              </a:r>
              <a:r>
                <a:rPr lang="en-US" altLang="zh-TW" dirty="0"/>
                <a:t> 1: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55917EA3-5F4F-46D0-826E-510A3C073474}"/>
                </a:ext>
              </a:extLst>
            </p:cNvPr>
            <p:cNvSpPr txBox="1"/>
            <p:nvPr/>
          </p:nvSpPr>
          <p:spPr>
            <a:xfrm>
              <a:off x="2274682" y="4147711"/>
              <a:ext cx="864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輸入 </a:t>
              </a:r>
              <a:r>
                <a:rPr lang="en-US" altLang="zh-TW" dirty="0"/>
                <a:t>2: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41D22E6E-DF11-4813-A0DF-1F50EB9A24F7}"/>
                </a:ext>
              </a:extLst>
            </p:cNvPr>
            <p:cNvSpPr txBox="1"/>
            <p:nvPr/>
          </p:nvSpPr>
          <p:spPr>
            <a:xfrm>
              <a:off x="6338630" y="3577202"/>
              <a:ext cx="115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輸出</a:t>
              </a:r>
              <a:r>
                <a:rPr lang="en-US" altLang="zh-TW" dirty="0"/>
                <a:t> 1: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37809EFC-70F3-461A-A911-D5A228CB8CDB}"/>
                </a:ext>
              </a:extLst>
            </p:cNvPr>
            <p:cNvSpPr txBox="1"/>
            <p:nvPr/>
          </p:nvSpPr>
          <p:spPr>
            <a:xfrm>
              <a:off x="6338630" y="4149093"/>
              <a:ext cx="115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輸入 </a:t>
              </a:r>
              <a:r>
                <a:rPr lang="en-US" altLang="zh-TW" dirty="0"/>
                <a:t>2:</a:t>
              </a:r>
              <a:endParaRPr lang="zh-TW" altLang="en-US" dirty="0"/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BD497614-9E73-4A8D-8460-60A014A9ED8A}"/>
                </a:ext>
              </a:extLst>
            </p:cNvPr>
            <p:cNvSpPr/>
            <p:nvPr/>
          </p:nvSpPr>
          <p:spPr>
            <a:xfrm>
              <a:off x="8503976" y="4841547"/>
              <a:ext cx="1051007" cy="41987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提交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BCFD329-CBA2-4A0A-8BD9-D5AA7CCCA6B2}"/>
                </a:ext>
              </a:extLst>
            </p:cNvPr>
            <p:cNvSpPr txBox="1"/>
            <p:nvPr/>
          </p:nvSpPr>
          <p:spPr>
            <a:xfrm>
              <a:off x="2274682" y="1262650"/>
              <a:ext cx="1214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題目名稱：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5FFD06A-791C-4C3E-904F-1666DEA00EEA}"/>
                </a:ext>
              </a:extLst>
            </p:cNvPr>
            <p:cNvSpPr/>
            <p:nvPr/>
          </p:nvSpPr>
          <p:spPr>
            <a:xfrm>
              <a:off x="3570168" y="1721943"/>
              <a:ext cx="2308555" cy="31914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F4301DF-CBDE-4875-9817-107AD7E5218B}"/>
              </a:ext>
            </a:extLst>
          </p:cNvPr>
          <p:cNvSpPr txBox="1"/>
          <p:nvPr/>
        </p:nvSpPr>
        <p:spPr>
          <a:xfrm>
            <a:off x="2293733" y="2169768"/>
            <a:ext cx="1214578" cy="37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題目類別：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35E4C3B-7E7A-4E98-B8A4-75738376AFBE}"/>
              </a:ext>
            </a:extLst>
          </p:cNvPr>
          <p:cNvSpPr/>
          <p:nvPr/>
        </p:nvSpPr>
        <p:spPr>
          <a:xfrm>
            <a:off x="3589217" y="1743674"/>
            <a:ext cx="2308555" cy="3191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6BC30BF-E13E-4D49-8D16-FB961EC1FE5A}"/>
              </a:ext>
            </a:extLst>
          </p:cNvPr>
          <p:cNvSpPr txBox="1"/>
          <p:nvPr/>
        </p:nvSpPr>
        <p:spPr>
          <a:xfrm>
            <a:off x="9048530" y="1042257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u="sng" dirty="0"/>
              <a:t>登出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C61A0221-1CB4-4823-BC01-5E70AB78C8EE}"/>
              </a:ext>
            </a:extLst>
          </p:cNvPr>
          <p:cNvSpPr/>
          <p:nvPr/>
        </p:nvSpPr>
        <p:spPr>
          <a:xfrm>
            <a:off x="6225849" y="5317798"/>
            <a:ext cx="1924328" cy="4198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提交原始碼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C1E6A5B1-1A7A-B46A-D923-297C827782B6}"/>
              </a:ext>
            </a:extLst>
          </p:cNvPr>
          <p:cNvSpPr/>
          <p:nvPr/>
        </p:nvSpPr>
        <p:spPr>
          <a:xfrm>
            <a:off x="3605314" y="5317797"/>
            <a:ext cx="1924328" cy="4198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提交圖片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24931A5-5039-77A9-9DA0-8EC32F280844}"/>
              </a:ext>
            </a:extLst>
          </p:cNvPr>
          <p:cNvSpPr txBox="1"/>
          <p:nvPr/>
        </p:nvSpPr>
        <p:spPr>
          <a:xfrm>
            <a:off x="4855658" y="65605"/>
            <a:ext cx="7035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題目庫的結構以</a:t>
            </a:r>
            <a:r>
              <a:rPr lang="en-US" altLang="zh-TW" dirty="0"/>
              <a:t>Normal input output</a:t>
            </a:r>
            <a:r>
              <a:rPr lang="zh-TW" altLang="en-US" b="1" dirty="0"/>
              <a:t>類型為主，包含題目類型，題目名稱，題目敘述，題目編號，</a:t>
            </a:r>
            <a:r>
              <a:rPr lang="en-US" altLang="zh-TW" b="1" dirty="0"/>
              <a:t> Input</a:t>
            </a:r>
            <a:r>
              <a:rPr lang="zh-TW" altLang="en-US" b="1" dirty="0"/>
              <a:t> ，</a:t>
            </a:r>
            <a:r>
              <a:rPr lang="en-US" altLang="zh-TW" b="1" dirty="0"/>
              <a:t> Output</a:t>
            </a:r>
            <a:r>
              <a:rPr lang="zh-TW" altLang="en-US" b="1" dirty="0"/>
              <a:t>，圖片</a:t>
            </a:r>
            <a:r>
              <a:rPr lang="en-US" altLang="zh-TW" b="1" dirty="0"/>
              <a:t>(URL)</a:t>
            </a: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28536043-2D06-FB38-45DF-956C4F156934}"/>
              </a:ext>
            </a:extLst>
          </p:cNvPr>
          <p:cNvSpPr/>
          <p:nvPr/>
        </p:nvSpPr>
        <p:spPr>
          <a:xfrm>
            <a:off x="1808068" y="895674"/>
            <a:ext cx="1418323" cy="51427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主頁</a:t>
            </a: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1516D9A0-A4F3-A657-0C87-EB40078EEB11}"/>
              </a:ext>
            </a:extLst>
          </p:cNvPr>
          <p:cNvGrpSpPr/>
          <p:nvPr/>
        </p:nvGrpSpPr>
        <p:grpSpPr>
          <a:xfrm>
            <a:off x="3508311" y="895048"/>
            <a:ext cx="1551949" cy="514272"/>
            <a:chOff x="3393556" y="682473"/>
            <a:chExt cx="1551949" cy="531809"/>
          </a:xfrm>
        </p:grpSpPr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A8774292-6AB8-B8BF-46B7-96C5C4E8C9EF}"/>
                </a:ext>
              </a:extLst>
            </p:cNvPr>
            <p:cNvSpPr/>
            <p:nvPr/>
          </p:nvSpPr>
          <p:spPr>
            <a:xfrm>
              <a:off x="3393556" y="682473"/>
              <a:ext cx="1551949" cy="53180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39" name="流程圖: 抽選 38">
              <a:extLst>
                <a:ext uri="{FF2B5EF4-FFF2-40B4-BE49-F238E27FC236}">
                  <a16:creationId xmlns:a16="http://schemas.microsoft.com/office/drawing/2014/main" id="{D0513CD9-B722-1FC1-EB99-5D095B12A8E2}"/>
                </a:ext>
              </a:extLst>
            </p:cNvPr>
            <p:cNvSpPr/>
            <p:nvPr/>
          </p:nvSpPr>
          <p:spPr>
            <a:xfrm rot="10800000">
              <a:off x="4538489" y="838349"/>
              <a:ext cx="311990" cy="220056"/>
            </a:xfrm>
            <a:prstGeom prst="flowChartExtra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2631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F60F1EA3-D5B2-486C-BD33-3D7DD80D0C4C}"/>
              </a:ext>
            </a:extLst>
          </p:cNvPr>
          <p:cNvGrpSpPr/>
          <p:nvPr/>
        </p:nvGrpSpPr>
        <p:grpSpPr>
          <a:xfrm>
            <a:off x="620085" y="535066"/>
            <a:ext cx="9871492" cy="5769205"/>
            <a:chOff x="1480141" y="310361"/>
            <a:chExt cx="9871492" cy="576920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179A2A3-91BA-4BA3-BC55-26FF8E3AAE43}"/>
                </a:ext>
              </a:extLst>
            </p:cNvPr>
            <p:cNvSpPr/>
            <p:nvPr/>
          </p:nvSpPr>
          <p:spPr>
            <a:xfrm>
              <a:off x="1480141" y="310361"/>
              <a:ext cx="9871492" cy="5769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3DD3EA-917A-47B1-B5F7-1047BBAA6C3F}"/>
                </a:ext>
              </a:extLst>
            </p:cNvPr>
            <p:cNvSpPr/>
            <p:nvPr/>
          </p:nvSpPr>
          <p:spPr>
            <a:xfrm>
              <a:off x="2374347" y="1133388"/>
              <a:ext cx="7952763" cy="45292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C54D2A3-CCC1-4AB3-AFAB-7FF4C7170003}"/>
              </a:ext>
            </a:extLst>
          </p:cNvPr>
          <p:cNvSpPr/>
          <p:nvPr/>
        </p:nvSpPr>
        <p:spPr>
          <a:xfrm>
            <a:off x="4184231" y="4016600"/>
            <a:ext cx="1371600" cy="531845"/>
          </a:xfrm>
          <a:prstGeom prst="roundRect">
            <a:avLst/>
          </a:prstGeom>
          <a:solidFill>
            <a:schemeClr val="accent6">
              <a:lumMod val="75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題庫選題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882FF02-4063-4960-B808-BE22A279C725}"/>
              </a:ext>
            </a:extLst>
          </p:cNvPr>
          <p:cNvSpPr/>
          <p:nvPr/>
        </p:nvSpPr>
        <p:spPr>
          <a:xfrm>
            <a:off x="2093690" y="4024406"/>
            <a:ext cx="1371600" cy="531845"/>
          </a:xfrm>
          <a:prstGeom prst="roundRect">
            <a:avLst/>
          </a:prstGeom>
          <a:solidFill>
            <a:schemeClr val="accent6">
              <a:lumMod val="75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自行出題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B3AD43E-7C24-463D-9047-D658E8A22186}"/>
              </a:ext>
            </a:extLst>
          </p:cNvPr>
          <p:cNvSpPr/>
          <p:nvPr/>
        </p:nvSpPr>
        <p:spPr>
          <a:xfrm>
            <a:off x="2100498" y="1668809"/>
            <a:ext cx="7114710" cy="5115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已選擇題目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EE01D2-7072-4096-AF6D-8E05458AEB45}"/>
              </a:ext>
            </a:extLst>
          </p:cNvPr>
          <p:cNvSpPr/>
          <p:nvPr/>
        </p:nvSpPr>
        <p:spPr>
          <a:xfrm>
            <a:off x="2093690" y="2408500"/>
            <a:ext cx="7114710" cy="511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1.</a:t>
            </a:r>
            <a:r>
              <a:rPr lang="zh-TW" altLang="en-US" dirty="0">
                <a:solidFill>
                  <a:schemeClr val="tx1"/>
                </a:solidFill>
              </a:rPr>
              <a:t>  題目名稱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6BFE295-65A4-4868-847A-9BEAD7038D97}"/>
              </a:ext>
            </a:extLst>
          </p:cNvPr>
          <p:cNvSpPr/>
          <p:nvPr/>
        </p:nvSpPr>
        <p:spPr>
          <a:xfrm>
            <a:off x="2100498" y="3143430"/>
            <a:ext cx="7114710" cy="511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2.</a:t>
            </a:r>
            <a:r>
              <a:rPr lang="zh-TW" altLang="en-US" dirty="0">
                <a:solidFill>
                  <a:schemeClr val="tx1"/>
                </a:solidFill>
              </a:rPr>
              <a:t>  題目名稱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EF0DDD9-5B60-4768-BB9B-A147C250F2DA}"/>
              </a:ext>
            </a:extLst>
          </p:cNvPr>
          <p:cNvSpPr txBox="1"/>
          <p:nvPr/>
        </p:nvSpPr>
        <p:spPr>
          <a:xfrm>
            <a:off x="1981356" y="533600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zh-TW" altLang="en-US" dirty="0">
                <a:solidFill>
                  <a:schemeClr val="tx1"/>
                </a:solidFill>
              </a:rPr>
              <a:t>截止時間</a:t>
            </a:r>
            <a:r>
              <a:rPr lang="zh-TW" altLang="en-US" dirty="0"/>
              <a:t>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0A2E58F-DE88-4D55-978C-364D09643AFD}"/>
              </a:ext>
            </a:extLst>
          </p:cNvPr>
          <p:cNvSpPr/>
          <p:nvPr/>
        </p:nvSpPr>
        <p:spPr>
          <a:xfrm>
            <a:off x="3352956" y="5333529"/>
            <a:ext cx="2202875" cy="3327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F51BBA6C-F7CD-41F4-8110-B96E2AF08875}"/>
              </a:ext>
            </a:extLst>
          </p:cNvPr>
          <p:cNvSpPr/>
          <p:nvPr/>
        </p:nvSpPr>
        <p:spPr>
          <a:xfrm>
            <a:off x="8157393" y="5349304"/>
            <a:ext cx="1051007" cy="41987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發布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0B31193-48D3-439E-ACC8-0FFAC9AC7A6D}"/>
              </a:ext>
            </a:extLst>
          </p:cNvPr>
          <p:cNvSpPr txBox="1"/>
          <p:nvPr/>
        </p:nvSpPr>
        <p:spPr>
          <a:xfrm>
            <a:off x="8740819" y="912312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u="sng" dirty="0"/>
              <a:t>登出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2A64B03-EB33-D8AF-FD21-287EA41500F5}"/>
              </a:ext>
            </a:extLst>
          </p:cNvPr>
          <p:cNvSpPr txBox="1"/>
          <p:nvPr/>
        </p:nvSpPr>
        <p:spPr>
          <a:xfrm>
            <a:off x="728086" y="5912532"/>
            <a:ext cx="828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/>
              <a:t>點擊題目名稱會跳出題目預覽及題目原始碼。</a:t>
            </a:r>
            <a:endParaRPr lang="en-US" altLang="zh-TW" sz="2200" dirty="0"/>
          </a:p>
          <a:p>
            <a:r>
              <a:rPr lang="zh-TW" altLang="en-US" sz="2200" dirty="0">
                <a:solidFill>
                  <a:srgbClr val="000000"/>
                </a:solidFill>
                <a:latin typeface="inherit"/>
              </a:rPr>
              <a:t>已</a:t>
            </a:r>
            <a:r>
              <a:rPr lang="zh-TW" altLang="en-US" sz="2200" b="0" i="0" dirty="0">
                <a:solidFill>
                  <a:srgbClr val="000000"/>
                </a:solidFill>
                <a:effectLst/>
                <a:latin typeface="inherit"/>
              </a:rPr>
              <a:t>選題目順序可拖拉互換。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1FB890D-25EF-D416-6355-7A03801E9F7F}"/>
              </a:ext>
            </a:extLst>
          </p:cNvPr>
          <p:cNvSpPr txBox="1"/>
          <p:nvPr/>
        </p:nvSpPr>
        <p:spPr>
          <a:xfrm>
            <a:off x="1981356" y="483819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zh-TW" altLang="en-US" dirty="0">
                <a:solidFill>
                  <a:schemeClr val="tx1"/>
                </a:solidFill>
              </a:rPr>
              <a:t>發布時間</a:t>
            </a:r>
            <a:r>
              <a:rPr lang="zh-TW" altLang="en-US" dirty="0"/>
              <a:t>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B2180A1-9F77-7E62-A444-B247A5CB2C1A}"/>
              </a:ext>
            </a:extLst>
          </p:cNvPr>
          <p:cNvSpPr/>
          <p:nvPr/>
        </p:nvSpPr>
        <p:spPr>
          <a:xfrm>
            <a:off x="3352956" y="4838194"/>
            <a:ext cx="2202875" cy="3327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870A946-ACD9-5715-93D5-009CC6808BD7}"/>
              </a:ext>
            </a:extLst>
          </p:cNvPr>
          <p:cNvSpPr txBox="1"/>
          <p:nvPr/>
        </p:nvSpPr>
        <p:spPr>
          <a:xfrm>
            <a:off x="4712184" y="889879"/>
            <a:ext cx="3317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當前課程：</a:t>
            </a:r>
            <a:r>
              <a:rPr lang="en-US" altLang="zh-TW" sz="1800" dirty="0"/>
              <a:t>109-1</a:t>
            </a:r>
            <a:r>
              <a:rPr lang="zh-TW" altLang="en-US" sz="1800" dirty="0"/>
              <a:t>程式設計</a:t>
            </a:r>
            <a:r>
              <a:rPr lang="en-US" altLang="zh-TW" sz="1800" dirty="0"/>
              <a:t>A</a:t>
            </a:r>
            <a:r>
              <a:rPr lang="zh-TW" altLang="en-US" sz="1800" dirty="0"/>
              <a:t>班</a:t>
            </a:r>
          </a:p>
          <a:p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B832864-57B7-69F1-051C-D247F30E481D}"/>
              </a:ext>
            </a:extLst>
          </p:cNvPr>
          <p:cNvSpPr txBox="1"/>
          <p:nvPr/>
        </p:nvSpPr>
        <p:spPr>
          <a:xfrm>
            <a:off x="7944559" y="912312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u="sng" dirty="0"/>
              <a:t>選擇課程</a:t>
            </a: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F205C30B-AC06-AFB2-B105-12C3045E4C43}"/>
              </a:ext>
            </a:extLst>
          </p:cNvPr>
          <p:cNvSpPr/>
          <p:nvPr/>
        </p:nvSpPr>
        <p:spPr>
          <a:xfrm>
            <a:off x="1514291" y="714178"/>
            <a:ext cx="1418323" cy="51427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主頁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86C78DE-F642-BACC-9D4C-7AA2D32E49E6}"/>
              </a:ext>
            </a:extLst>
          </p:cNvPr>
          <p:cNvGrpSpPr/>
          <p:nvPr/>
        </p:nvGrpSpPr>
        <p:grpSpPr>
          <a:xfrm>
            <a:off x="3046424" y="708188"/>
            <a:ext cx="1551949" cy="514272"/>
            <a:chOff x="3393556" y="682473"/>
            <a:chExt cx="1551949" cy="531809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CFE8B1E0-862B-870C-7F1C-BCD9FEEDD1EA}"/>
                </a:ext>
              </a:extLst>
            </p:cNvPr>
            <p:cNvSpPr/>
            <p:nvPr/>
          </p:nvSpPr>
          <p:spPr>
            <a:xfrm>
              <a:off x="3393556" y="682473"/>
              <a:ext cx="1551949" cy="53180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32" name="流程圖: 抽選 31">
              <a:extLst>
                <a:ext uri="{FF2B5EF4-FFF2-40B4-BE49-F238E27FC236}">
                  <a16:creationId xmlns:a16="http://schemas.microsoft.com/office/drawing/2014/main" id="{78C2CA98-1B9F-D213-F698-1B86FF50AB65}"/>
                </a:ext>
              </a:extLst>
            </p:cNvPr>
            <p:cNvSpPr/>
            <p:nvPr/>
          </p:nvSpPr>
          <p:spPr>
            <a:xfrm rot="10800000">
              <a:off x="4538489" y="838349"/>
              <a:ext cx="311990" cy="220056"/>
            </a:xfrm>
            <a:prstGeom prst="flowChartExtra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6588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F60F1EA3-D5B2-486C-BD33-3D7DD80D0C4C}"/>
              </a:ext>
            </a:extLst>
          </p:cNvPr>
          <p:cNvGrpSpPr/>
          <p:nvPr/>
        </p:nvGrpSpPr>
        <p:grpSpPr>
          <a:xfrm>
            <a:off x="892500" y="589664"/>
            <a:ext cx="9871492" cy="5769205"/>
            <a:chOff x="1480141" y="310361"/>
            <a:chExt cx="9871492" cy="576920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179A2A3-91BA-4BA3-BC55-26FF8E3AAE43}"/>
                </a:ext>
              </a:extLst>
            </p:cNvPr>
            <p:cNvSpPr/>
            <p:nvPr/>
          </p:nvSpPr>
          <p:spPr>
            <a:xfrm>
              <a:off x="1480141" y="310361"/>
              <a:ext cx="9871492" cy="5769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3DD3EA-917A-47B1-B5F7-1047BBAA6C3F}"/>
                </a:ext>
              </a:extLst>
            </p:cNvPr>
            <p:cNvSpPr/>
            <p:nvPr/>
          </p:nvSpPr>
          <p:spPr>
            <a:xfrm>
              <a:off x="2374347" y="1132340"/>
              <a:ext cx="7994909" cy="45292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7462B44E-A3E7-4377-B7DF-C3F610D7F3C6}"/>
              </a:ext>
            </a:extLst>
          </p:cNvPr>
          <p:cNvSpPr/>
          <p:nvPr/>
        </p:nvSpPr>
        <p:spPr>
          <a:xfrm>
            <a:off x="2234397" y="3152199"/>
            <a:ext cx="7146068" cy="511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A8AD764-57E2-4F15-977F-3DE030883C43}"/>
              </a:ext>
            </a:extLst>
          </p:cNvPr>
          <p:cNvSpPr/>
          <p:nvPr/>
        </p:nvSpPr>
        <p:spPr>
          <a:xfrm>
            <a:off x="2232199" y="3810813"/>
            <a:ext cx="7146068" cy="511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F1CF181-5C86-4D91-B0DE-23CF84C4968A}"/>
              </a:ext>
            </a:extLst>
          </p:cNvPr>
          <p:cNvSpPr/>
          <p:nvPr/>
        </p:nvSpPr>
        <p:spPr>
          <a:xfrm>
            <a:off x="2232199" y="4469944"/>
            <a:ext cx="7146067" cy="511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ED4E5E0-865D-4747-9773-2449A42A9687}"/>
              </a:ext>
            </a:extLst>
          </p:cNvPr>
          <p:cNvSpPr txBox="1"/>
          <p:nvPr/>
        </p:nvSpPr>
        <p:spPr>
          <a:xfrm>
            <a:off x="2270891" y="3246777"/>
            <a:ext cx="1203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題目名稱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5BE5BA8-F04E-4E8E-A1A0-C1E72EBB7133}"/>
              </a:ext>
            </a:extLst>
          </p:cNvPr>
          <p:cNvSpPr/>
          <p:nvPr/>
        </p:nvSpPr>
        <p:spPr>
          <a:xfrm>
            <a:off x="1946013" y="3349689"/>
            <a:ext cx="139959" cy="158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1FD849C-6CED-4553-AAEE-F444FC73D8A0}"/>
              </a:ext>
            </a:extLst>
          </p:cNvPr>
          <p:cNvSpPr/>
          <p:nvPr/>
        </p:nvSpPr>
        <p:spPr>
          <a:xfrm>
            <a:off x="1946593" y="3974291"/>
            <a:ext cx="139959" cy="158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72E9345-CEE1-4D22-BA0E-716FFC8C1345}"/>
              </a:ext>
            </a:extLst>
          </p:cNvPr>
          <p:cNvSpPr/>
          <p:nvPr/>
        </p:nvSpPr>
        <p:spPr>
          <a:xfrm>
            <a:off x="1946013" y="4647869"/>
            <a:ext cx="139959" cy="158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FF7EFE91-F585-4F4B-9439-7D428309495C}"/>
              </a:ext>
            </a:extLst>
          </p:cNvPr>
          <p:cNvSpPr/>
          <p:nvPr/>
        </p:nvSpPr>
        <p:spPr>
          <a:xfrm>
            <a:off x="8370890" y="5251245"/>
            <a:ext cx="1051007" cy="41987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確認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9136959-2841-4853-8BAF-559EFC139381}"/>
              </a:ext>
            </a:extLst>
          </p:cNvPr>
          <p:cNvSpPr/>
          <p:nvPr/>
        </p:nvSpPr>
        <p:spPr>
          <a:xfrm>
            <a:off x="2250315" y="1693927"/>
            <a:ext cx="7146067" cy="5115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題目總覽</a:t>
            </a:r>
          </a:p>
        </p:txBody>
      </p:sp>
      <p:graphicFrame>
        <p:nvGraphicFramePr>
          <p:cNvPr id="10" name="表格 11">
            <a:extLst>
              <a:ext uri="{FF2B5EF4-FFF2-40B4-BE49-F238E27FC236}">
                <a16:creationId xmlns:a16="http://schemas.microsoft.com/office/drawing/2014/main" id="{3E72ABDF-EE5C-44FA-B0CE-8E3E80CE6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880478"/>
              </p:ext>
            </p:extLst>
          </p:nvPr>
        </p:nvGraphicFramePr>
        <p:xfrm>
          <a:off x="2232199" y="2479205"/>
          <a:ext cx="7146067" cy="509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637">
                  <a:extLst>
                    <a:ext uri="{9D8B030D-6E8A-4147-A177-3AD203B41FA5}">
                      <a16:colId xmlns:a16="http://schemas.microsoft.com/office/drawing/2014/main" val="3876447690"/>
                    </a:ext>
                  </a:extLst>
                </a:gridCol>
                <a:gridCol w="1642870">
                  <a:extLst>
                    <a:ext uri="{9D8B030D-6E8A-4147-A177-3AD203B41FA5}">
                      <a16:colId xmlns:a16="http://schemas.microsoft.com/office/drawing/2014/main" val="4180359026"/>
                    </a:ext>
                  </a:extLst>
                </a:gridCol>
                <a:gridCol w="1688841">
                  <a:extLst>
                    <a:ext uri="{9D8B030D-6E8A-4147-A177-3AD203B41FA5}">
                      <a16:colId xmlns:a16="http://schemas.microsoft.com/office/drawing/2014/main" val="3118486117"/>
                    </a:ext>
                  </a:extLst>
                </a:gridCol>
                <a:gridCol w="2109719">
                  <a:extLst>
                    <a:ext uri="{9D8B030D-6E8A-4147-A177-3AD203B41FA5}">
                      <a16:colId xmlns:a16="http://schemas.microsoft.com/office/drawing/2014/main" val="3664489545"/>
                    </a:ext>
                  </a:extLst>
                </a:gridCol>
              </a:tblGrid>
              <a:tr h="5099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Tree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Graph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Search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Mathematics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101313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7D8ABF92-1DD2-4CA9-B2BF-34AA3CC43391}"/>
              </a:ext>
            </a:extLst>
          </p:cNvPr>
          <p:cNvSpPr txBox="1"/>
          <p:nvPr/>
        </p:nvSpPr>
        <p:spPr>
          <a:xfrm>
            <a:off x="8838824" y="882013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u="sng" dirty="0"/>
              <a:t>登出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6CDC2E0-473B-4C0E-AC53-4162D6D0548F}"/>
              </a:ext>
            </a:extLst>
          </p:cNvPr>
          <p:cNvSpPr txBox="1"/>
          <p:nvPr/>
        </p:nvSpPr>
        <p:spPr>
          <a:xfrm>
            <a:off x="960548" y="5931698"/>
            <a:ext cx="8283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/>
              <a:t>點擊題目名稱會跳出題目預覽及題目原始碼。</a:t>
            </a:r>
            <a:endParaRPr lang="en-US" altLang="zh-TW" sz="2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6D6B01F-DB87-5C14-BA14-F1036F97B45A}"/>
              </a:ext>
            </a:extLst>
          </p:cNvPr>
          <p:cNvSpPr txBox="1"/>
          <p:nvPr/>
        </p:nvSpPr>
        <p:spPr>
          <a:xfrm>
            <a:off x="960548" y="6358869"/>
            <a:ext cx="8283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/>
              <a:t>已經選過的題目會打勾，無法重複選取。</a:t>
            </a:r>
            <a:endParaRPr lang="en-US" altLang="zh-TW" sz="2200" dirty="0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4B385E04-990D-A18D-6FEA-20255D3B6712}"/>
              </a:ext>
            </a:extLst>
          </p:cNvPr>
          <p:cNvSpPr/>
          <p:nvPr/>
        </p:nvSpPr>
        <p:spPr>
          <a:xfrm>
            <a:off x="1786706" y="771037"/>
            <a:ext cx="1418323" cy="51427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主頁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51A74435-9DD0-DF2C-76F8-62B70830ABD6}"/>
              </a:ext>
            </a:extLst>
          </p:cNvPr>
          <p:cNvGrpSpPr/>
          <p:nvPr/>
        </p:nvGrpSpPr>
        <p:grpSpPr>
          <a:xfrm>
            <a:off x="3318839" y="765047"/>
            <a:ext cx="1551949" cy="514272"/>
            <a:chOff x="3393556" y="682473"/>
            <a:chExt cx="1551949" cy="531809"/>
          </a:xfrm>
        </p:grpSpPr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B44A6F65-36CE-0B43-6ECD-35E689FFC522}"/>
                </a:ext>
              </a:extLst>
            </p:cNvPr>
            <p:cNvSpPr/>
            <p:nvPr/>
          </p:nvSpPr>
          <p:spPr>
            <a:xfrm>
              <a:off x="3393556" y="682473"/>
              <a:ext cx="1551949" cy="53180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30" name="流程圖: 抽選 29">
              <a:extLst>
                <a:ext uri="{FF2B5EF4-FFF2-40B4-BE49-F238E27FC236}">
                  <a16:creationId xmlns:a16="http://schemas.microsoft.com/office/drawing/2014/main" id="{B6043FB0-BF6C-3C43-2DA3-1E356A84B88F}"/>
                </a:ext>
              </a:extLst>
            </p:cNvPr>
            <p:cNvSpPr/>
            <p:nvPr/>
          </p:nvSpPr>
          <p:spPr>
            <a:xfrm rot="10800000">
              <a:off x="4538489" y="838349"/>
              <a:ext cx="311990" cy="220056"/>
            </a:xfrm>
            <a:prstGeom prst="flowChartExtra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49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C2B13D5E-8D78-4DDA-894D-94B660873A27}"/>
              </a:ext>
            </a:extLst>
          </p:cNvPr>
          <p:cNvSpPr/>
          <p:nvPr/>
        </p:nvSpPr>
        <p:spPr>
          <a:xfrm>
            <a:off x="1422398" y="749373"/>
            <a:ext cx="8672945" cy="436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F010B3-1D22-4471-B625-96C0519246A9}"/>
              </a:ext>
            </a:extLst>
          </p:cNvPr>
          <p:cNvSpPr/>
          <p:nvPr/>
        </p:nvSpPr>
        <p:spPr>
          <a:xfrm>
            <a:off x="5024580" y="3698550"/>
            <a:ext cx="1339273" cy="424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登入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9E49C4-7523-438A-8A2A-326A5361D822}"/>
              </a:ext>
            </a:extLst>
          </p:cNvPr>
          <p:cNvSpPr/>
          <p:nvPr/>
        </p:nvSpPr>
        <p:spPr>
          <a:xfrm>
            <a:off x="4313382" y="2004291"/>
            <a:ext cx="2890982" cy="397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8E002B7-1F26-4ED7-8AC0-B78EC90F8C3F}"/>
              </a:ext>
            </a:extLst>
          </p:cNvPr>
          <p:cNvSpPr/>
          <p:nvPr/>
        </p:nvSpPr>
        <p:spPr>
          <a:xfrm>
            <a:off x="4313382" y="2733964"/>
            <a:ext cx="2890982" cy="397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B5D7F09-D5F0-4AC3-9700-85BB7D70434C}"/>
              </a:ext>
            </a:extLst>
          </p:cNvPr>
          <p:cNvSpPr txBox="1"/>
          <p:nvPr/>
        </p:nvSpPr>
        <p:spPr>
          <a:xfrm>
            <a:off x="3475181" y="2021313"/>
            <a:ext cx="113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帳號</a:t>
            </a:r>
            <a:r>
              <a:rPr lang="en-US" altLang="zh-TW" dirty="0"/>
              <a:t> :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A4D9DDB-BCA4-4F0D-91F1-42CDE5A8A33B}"/>
              </a:ext>
            </a:extLst>
          </p:cNvPr>
          <p:cNvSpPr txBox="1"/>
          <p:nvPr/>
        </p:nvSpPr>
        <p:spPr>
          <a:xfrm>
            <a:off x="3475181" y="2761796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密碼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9B711B6-C4CE-4224-A84A-37CF6E62B0F8}"/>
              </a:ext>
            </a:extLst>
          </p:cNvPr>
          <p:cNvSpPr txBox="1"/>
          <p:nvPr/>
        </p:nvSpPr>
        <p:spPr>
          <a:xfrm>
            <a:off x="1293091" y="5347855"/>
            <a:ext cx="880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系統登入介面，若登入帳號為老師</a:t>
            </a:r>
            <a:r>
              <a:rPr lang="en-US" altLang="zh-TW" dirty="0"/>
              <a:t>/</a:t>
            </a:r>
            <a:r>
              <a:rPr lang="zh-TW" altLang="en-US" dirty="0"/>
              <a:t>助教，系統會將頁面導向管理者頁面，若登入帳號為學生，則會進入使用者介面。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ADDE498-9D91-C813-47D9-95F7365721A5}"/>
              </a:ext>
            </a:extLst>
          </p:cNvPr>
          <p:cNvSpPr txBox="1"/>
          <p:nvPr/>
        </p:nvSpPr>
        <p:spPr>
          <a:xfrm>
            <a:off x="1422398" y="193556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使用者介面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5191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70B9941E-81F4-460F-B3EC-6AB689E5AD78}"/>
              </a:ext>
            </a:extLst>
          </p:cNvPr>
          <p:cNvGrpSpPr/>
          <p:nvPr/>
        </p:nvGrpSpPr>
        <p:grpSpPr>
          <a:xfrm>
            <a:off x="941064" y="370436"/>
            <a:ext cx="9871492" cy="5769205"/>
            <a:chOff x="1480141" y="310361"/>
            <a:chExt cx="9871492" cy="576920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0BF9DB3-DC22-4A54-B078-4B75E30DA14F}"/>
                </a:ext>
              </a:extLst>
            </p:cNvPr>
            <p:cNvSpPr/>
            <p:nvPr/>
          </p:nvSpPr>
          <p:spPr>
            <a:xfrm>
              <a:off x="1480141" y="310361"/>
              <a:ext cx="9871492" cy="5769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8B30A6A-6DE6-4946-9F57-76AEE398644F}"/>
                </a:ext>
              </a:extLst>
            </p:cNvPr>
            <p:cNvSpPr/>
            <p:nvPr/>
          </p:nvSpPr>
          <p:spPr>
            <a:xfrm>
              <a:off x="2416493" y="1132340"/>
              <a:ext cx="7952763" cy="45292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A88FA02D-6494-BAD7-E7C6-822440CE1748}"/>
              </a:ext>
            </a:extLst>
          </p:cNvPr>
          <p:cNvGrpSpPr/>
          <p:nvPr/>
        </p:nvGrpSpPr>
        <p:grpSpPr>
          <a:xfrm>
            <a:off x="2361821" y="1539633"/>
            <a:ext cx="7052767" cy="460676"/>
            <a:chOff x="2040869" y="1311173"/>
            <a:chExt cx="7223451" cy="46067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1975A01-E3CA-F612-7A27-CE97AD484D3D}"/>
                </a:ext>
              </a:extLst>
            </p:cNvPr>
            <p:cNvSpPr/>
            <p:nvPr/>
          </p:nvSpPr>
          <p:spPr>
            <a:xfrm>
              <a:off x="2040869" y="1311173"/>
              <a:ext cx="7223451" cy="46067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5552DAA-A7AF-69E6-F029-160CA5F01BEF}"/>
                </a:ext>
              </a:extLst>
            </p:cNvPr>
            <p:cNvSpPr txBox="1"/>
            <p:nvPr/>
          </p:nvSpPr>
          <p:spPr>
            <a:xfrm>
              <a:off x="5050768" y="1386380"/>
              <a:ext cx="1203649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課程選擇</a:t>
              </a:r>
            </a:p>
          </p:txBody>
        </p:sp>
      </p:grp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5D67DF2-85E0-C1B1-1C4A-AFAF22BFC3E6}"/>
              </a:ext>
            </a:extLst>
          </p:cNvPr>
          <p:cNvSpPr/>
          <p:nvPr/>
        </p:nvSpPr>
        <p:spPr>
          <a:xfrm>
            <a:off x="2361821" y="2275001"/>
            <a:ext cx="3236546" cy="45646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學期</a:t>
            </a:r>
          </a:p>
        </p:txBody>
      </p:sp>
      <p:sp>
        <p:nvSpPr>
          <p:cNvPr id="22" name="流程圖: 抽選 21">
            <a:extLst>
              <a:ext uri="{FF2B5EF4-FFF2-40B4-BE49-F238E27FC236}">
                <a16:creationId xmlns:a16="http://schemas.microsoft.com/office/drawing/2014/main" id="{44110EA6-7E9A-391B-DCCA-AEF633D47410}"/>
              </a:ext>
            </a:extLst>
          </p:cNvPr>
          <p:cNvSpPr/>
          <p:nvPr/>
        </p:nvSpPr>
        <p:spPr>
          <a:xfrm rot="10800000">
            <a:off x="5154617" y="2394377"/>
            <a:ext cx="338813" cy="217711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A47C55F6-C3D0-3273-200D-C29F8D4379C6}"/>
              </a:ext>
            </a:extLst>
          </p:cNvPr>
          <p:cNvSpPr/>
          <p:nvPr/>
        </p:nvSpPr>
        <p:spPr>
          <a:xfrm>
            <a:off x="6475807" y="2275000"/>
            <a:ext cx="2938781" cy="45646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課程名稱</a:t>
            </a:r>
          </a:p>
        </p:txBody>
      </p:sp>
      <p:sp>
        <p:nvSpPr>
          <p:cNvPr id="24" name="流程圖: 抽選 23">
            <a:extLst>
              <a:ext uri="{FF2B5EF4-FFF2-40B4-BE49-F238E27FC236}">
                <a16:creationId xmlns:a16="http://schemas.microsoft.com/office/drawing/2014/main" id="{BDDA29BD-2FC2-33FC-E0AA-7E4463814125}"/>
              </a:ext>
            </a:extLst>
          </p:cNvPr>
          <p:cNvSpPr/>
          <p:nvPr/>
        </p:nvSpPr>
        <p:spPr>
          <a:xfrm rot="10800000">
            <a:off x="9020738" y="2416738"/>
            <a:ext cx="338813" cy="217711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B777406-58B7-D41D-2E9B-A2CB3CB75D58}"/>
              </a:ext>
            </a:extLst>
          </p:cNvPr>
          <p:cNvSpPr/>
          <p:nvPr/>
        </p:nvSpPr>
        <p:spPr>
          <a:xfrm>
            <a:off x="2361821" y="3045438"/>
            <a:ext cx="7052767" cy="460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DFC723D-F2A9-0D9A-9593-CBB14F729F27}"/>
              </a:ext>
            </a:extLst>
          </p:cNvPr>
          <p:cNvSpPr txBox="1"/>
          <p:nvPr/>
        </p:nvSpPr>
        <p:spPr>
          <a:xfrm>
            <a:off x="3648054" y="3106499"/>
            <a:ext cx="121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109-1</a:t>
            </a:r>
            <a:endParaRPr lang="zh-TW" altLang="en-US" sz="16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15814DA-2BF3-C18F-A710-392D3E688FD3}"/>
              </a:ext>
            </a:extLst>
          </p:cNvPr>
          <p:cNvSpPr txBox="1"/>
          <p:nvPr/>
        </p:nvSpPr>
        <p:spPr>
          <a:xfrm>
            <a:off x="7476289" y="3106499"/>
            <a:ext cx="121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程式設計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CC3A868-DB27-76B9-5CAC-5532B73B3C81}"/>
              </a:ext>
            </a:extLst>
          </p:cNvPr>
          <p:cNvSpPr/>
          <p:nvPr/>
        </p:nvSpPr>
        <p:spPr>
          <a:xfrm>
            <a:off x="2361821" y="3776596"/>
            <a:ext cx="7052767" cy="460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5C11F4E-CC82-A8F9-B045-4E9A08F2C659}"/>
              </a:ext>
            </a:extLst>
          </p:cNvPr>
          <p:cNvSpPr txBox="1"/>
          <p:nvPr/>
        </p:nvSpPr>
        <p:spPr>
          <a:xfrm>
            <a:off x="3648054" y="3837657"/>
            <a:ext cx="121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109-2</a:t>
            </a:r>
            <a:endParaRPr lang="zh-TW" altLang="en-US" sz="16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5AC20D2-550A-E725-750D-1C3AC52FBFFD}"/>
              </a:ext>
            </a:extLst>
          </p:cNvPr>
          <p:cNvSpPr txBox="1"/>
          <p:nvPr/>
        </p:nvSpPr>
        <p:spPr>
          <a:xfrm>
            <a:off x="7476289" y="3837657"/>
            <a:ext cx="121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程式設計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54EFC14-B664-254E-3D96-42F48D4CBEF5}"/>
              </a:ext>
            </a:extLst>
          </p:cNvPr>
          <p:cNvSpPr txBox="1"/>
          <p:nvPr/>
        </p:nvSpPr>
        <p:spPr>
          <a:xfrm>
            <a:off x="9020738" y="716516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u="sng" dirty="0"/>
              <a:t>登出</a:t>
            </a:r>
          </a:p>
        </p:txBody>
      </p:sp>
    </p:spTree>
    <p:extLst>
      <p:ext uri="{BB962C8B-B14F-4D97-AF65-F5344CB8AC3E}">
        <p14:creationId xmlns:p14="http://schemas.microsoft.com/office/powerpoint/2010/main" val="794543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768EB23-1260-992C-8C52-262D2CD3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715" y="539245"/>
            <a:ext cx="9888569" cy="5779509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A1DB41B-04FB-D88B-EE51-87E0D6E79C2B}"/>
              </a:ext>
            </a:extLst>
          </p:cNvPr>
          <p:cNvSpPr/>
          <p:nvPr/>
        </p:nvSpPr>
        <p:spPr>
          <a:xfrm>
            <a:off x="2101351" y="693666"/>
            <a:ext cx="1418323" cy="51427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主頁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442C29B-13AE-3852-1782-3C24D5DC2B22}"/>
              </a:ext>
            </a:extLst>
          </p:cNvPr>
          <p:cNvGrpSpPr/>
          <p:nvPr/>
        </p:nvGrpSpPr>
        <p:grpSpPr>
          <a:xfrm>
            <a:off x="2276669" y="1670132"/>
            <a:ext cx="7473820" cy="460676"/>
            <a:chOff x="2040873" y="1645194"/>
            <a:chExt cx="7223451" cy="622235"/>
          </a:xfrm>
          <a:solidFill>
            <a:srgbClr val="FBB8B1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1B3CA4B-4288-280B-841A-100CFE8C04CD}"/>
                </a:ext>
              </a:extLst>
            </p:cNvPr>
            <p:cNvSpPr/>
            <p:nvPr/>
          </p:nvSpPr>
          <p:spPr>
            <a:xfrm>
              <a:off x="2040873" y="1645194"/>
              <a:ext cx="7223451" cy="622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945FF54-8DA5-8AA6-5F03-F224EB3122AF}"/>
                </a:ext>
              </a:extLst>
            </p:cNvPr>
            <p:cNvSpPr txBox="1"/>
            <p:nvPr/>
          </p:nvSpPr>
          <p:spPr>
            <a:xfrm>
              <a:off x="2314721" y="1787035"/>
              <a:ext cx="1203649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題目名稱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9BD366A-94C6-1548-6A28-6ACF0B7206E5}"/>
                </a:ext>
              </a:extLst>
            </p:cNvPr>
            <p:cNvSpPr txBox="1"/>
            <p:nvPr/>
          </p:nvSpPr>
          <p:spPr>
            <a:xfrm>
              <a:off x="5440000" y="1778524"/>
              <a:ext cx="1773573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出題日期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2EBA6B7-B92C-179E-5A5B-2828AE126033}"/>
                </a:ext>
              </a:extLst>
            </p:cNvPr>
            <p:cNvSpPr txBox="1"/>
            <p:nvPr/>
          </p:nvSpPr>
          <p:spPr>
            <a:xfrm>
              <a:off x="3805102" y="1787205"/>
              <a:ext cx="1301906" cy="4096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答對人數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16E99A4-7960-BF4B-2B02-6129B0CB4886}"/>
                </a:ext>
              </a:extLst>
            </p:cNvPr>
            <p:cNvSpPr txBox="1"/>
            <p:nvPr/>
          </p:nvSpPr>
          <p:spPr>
            <a:xfrm>
              <a:off x="7306264" y="1787205"/>
              <a:ext cx="1773573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截止日期</a:t>
              </a: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BC419B7-E371-DB21-5E7E-B42D350DA933}"/>
              </a:ext>
            </a:extLst>
          </p:cNvPr>
          <p:cNvSpPr txBox="1"/>
          <p:nvPr/>
        </p:nvSpPr>
        <p:spPr>
          <a:xfrm>
            <a:off x="3768055" y="848596"/>
            <a:ext cx="3317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當前課程：</a:t>
            </a:r>
            <a:r>
              <a:rPr lang="en-US" altLang="zh-TW" sz="1800" dirty="0"/>
              <a:t>109-1</a:t>
            </a:r>
            <a:r>
              <a:rPr lang="zh-TW" altLang="en-US" sz="1800" dirty="0"/>
              <a:t>程式設計</a:t>
            </a:r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4304601-6753-21F4-4B7E-D321DB11A4D5}"/>
              </a:ext>
            </a:extLst>
          </p:cNvPr>
          <p:cNvSpPr txBox="1"/>
          <p:nvPr/>
        </p:nvSpPr>
        <p:spPr>
          <a:xfrm>
            <a:off x="7983812" y="869384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u="sng" dirty="0"/>
              <a:t>選擇課程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7308E13-914D-929B-2EBE-E7CED2F87C4A}"/>
              </a:ext>
            </a:extLst>
          </p:cNvPr>
          <p:cNvSpPr txBox="1"/>
          <p:nvPr/>
        </p:nvSpPr>
        <p:spPr>
          <a:xfrm>
            <a:off x="9162005" y="852140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u="sng" dirty="0"/>
              <a:t>登出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E850196-BB23-2D7B-462F-F1C429E48E58}"/>
              </a:ext>
            </a:extLst>
          </p:cNvPr>
          <p:cNvGrpSpPr/>
          <p:nvPr/>
        </p:nvGrpSpPr>
        <p:grpSpPr>
          <a:xfrm>
            <a:off x="2276669" y="2381317"/>
            <a:ext cx="7473820" cy="460676"/>
            <a:chOff x="2144786" y="3066245"/>
            <a:chExt cx="7205263" cy="46067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887545C-314B-8539-988C-7C380397F419}"/>
                </a:ext>
              </a:extLst>
            </p:cNvPr>
            <p:cNvSpPr/>
            <p:nvPr/>
          </p:nvSpPr>
          <p:spPr>
            <a:xfrm>
              <a:off x="2144786" y="3066245"/>
              <a:ext cx="7205263" cy="4606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BFE576D-F61D-A580-192D-A6FE619A97CD}"/>
                </a:ext>
              </a:extLst>
            </p:cNvPr>
            <p:cNvSpPr txBox="1"/>
            <p:nvPr/>
          </p:nvSpPr>
          <p:spPr>
            <a:xfrm>
              <a:off x="2220062" y="3122758"/>
              <a:ext cx="1203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HW_1</a:t>
              </a:r>
              <a:endParaRPr lang="zh-TW" altLang="en-US" sz="16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7D1E456-057C-8ADE-D5F4-FC78A3F42C14}"/>
                </a:ext>
              </a:extLst>
            </p:cNvPr>
            <p:cNvSpPr txBox="1"/>
            <p:nvPr/>
          </p:nvSpPr>
          <p:spPr>
            <a:xfrm>
              <a:off x="5535355" y="3126925"/>
              <a:ext cx="1873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2022/03/28 12:00</a:t>
              </a:r>
              <a:r>
                <a:rPr lang="zh-TW" altLang="en-US" sz="1600" dirty="0"/>
                <a:t> 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B9430901-B842-1461-1770-1EFFEEF1F98B}"/>
                </a:ext>
              </a:extLst>
            </p:cNvPr>
            <p:cNvSpPr txBox="1"/>
            <p:nvPr/>
          </p:nvSpPr>
          <p:spPr>
            <a:xfrm>
              <a:off x="4096675" y="3122758"/>
              <a:ext cx="17735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zh-TW" altLang="en-US" sz="16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086670D-3F8A-878E-3AC3-F64127D60F78}"/>
                </a:ext>
              </a:extLst>
            </p:cNvPr>
            <p:cNvSpPr txBox="1"/>
            <p:nvPr/>
          </p:nvSpPr>
          <p:spPr>
            <a:xfrm>
              <a:off x="7299299" y="3122758"/>
              <a:ext cx="19643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2022/03/29 12:00</a:t>
              </a:r>
              <a:r>
                <a:rPr lang="zh-TW" altLang="en-US" sz="16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4264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F30AC43A-2E4A-400B-B46E-D58A20D75DE9}"/>
              </a:ext>
            </a:extLst>
          </p:cNvPr>
          <p:cNvGrpSpPr/>
          <p:nvPr/>
        </p:nvGrpSpPr>
        <p:grpSpPr>
          <a:xfrm>
            <a:off x="1160254" y="165465"/>
            <a:ext cx="9871492" cy="5769205"/>
            <a:chOff x="1661775" y="344627"/>
            <a:chExt cx="9871492" cy="576920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547B93D-9FAF-446D-8EA5-2F5668B3373B}"/>
                </a:ext>
              </a:extLst>
            </p:cNvPr>
            <p:cNvSpPr/>
            <p:nvPr/>
          </p:nvSpPr>
          <p:spPr>
            <a:xfrm>
              <a:off x="1661775" y="344627"/>
              <a:ext cx="9871492" cy="5769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15CA48A-EDB9-489D-A1A2-43BF079C477E}"/>
                </a:ext>
              </a:extLst>
            </p:cNvPr>
            <p:cNvSpPr/>
            <p:nvPr/>
          </p:nvSpPr>
          <p:spPr>
            <a:xfrm>
              <a:off x="2416493" y="1132340"/>
              <a:ext cx="7952763" cy="46465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7FFE2C8-B993-43AE-A8CE-F97862A6A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065525"/>
              </p:ext>
            </p:extLst>
          </p:nvPr>
        </p:nvGraphicFramePr>
        <p:xfrm>
          <a:off x="2163245" y="1897186"/>
          <a:ext cx="7529632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2">
                  <a:extLst>
                    <a:ext uri="{9D8B030D-6E8A-4147-A177-3AD203B41FA5}">
                      <a16:colId xmlns:a16="http://schemas.microsoft.com/office/drawing/2014/main" val="179598156"/>
                    </a:ext>
                  </a:extLst>
                </a:gridCol>
                <a:gridCol w="1183689">
                  <a:extLst>
                    <a:ext uri="{9D8B030D-6E8A-4147-A177-3AD203B41FA5}">
                      <a16:colId xmlns:a16="http://schemas.microsoft.com/office/drawing/2014/main" val="677377432"/>
                    </a:ext>
                  </a:extLst>
                </a:gridCol>
                <a:gridCol w="1220938">
                  <a:extLst>
                    <a:ext uri="{9D8B030D-6E8A-4147-A177-3AD203B41FA5}">
                      <a16:colId xmlns:a16="http://schemas.microsoft.com/office/drawing/2014/main" val="1251898511"/>
                    </a:ext>
                  </a:extLst>
                </a:gridCol>
                <a:gridCol w="1184273">
                  <a:extLst>
                    <a:ext uri="{9D8B030D-6E8A-4147-A177-3AD203B41FA5}">
                      <a16:colId xmlns:a16="http://schemas.microsoft.com/office/drawing/2014/main" val="3497637602"/>
                    </a:ext>
                  </a:extLst>
                </a:gridCol>
                <a:gridCol w="1181293">
                  <a:extLst>
                    <a:ext uri="{9D8B030D-6E8A-4147-A177-3AD203B41FA5}">
                      <a16:colId xmlns:a16="http://schemas.microsoft.com/office/drawing/2014/main" val="2141072194"/>
                    </a:ext>
                  </a:extLst>
                </a:gridCol>
                <a:gridCol w="1569227">
                  <a:extLst>
                    <a:ext uri="{9D8B030D-6E8A-4147-A177-3AD203B41FA5}">
                      <a16:colId xmlns:a16="http://schemas.microsoft.com/office/drawing/2014/main" val="353636221"/>
                    </a:ext>
                  </a:extLst>
                </a:gridCol>
              </a:tblGrid>
              <a:tr h="9823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繳交次序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繳交時間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單元測試分數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編譯結果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品質測試分數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建議程式碼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156098"/>
                  </a:ext>
                </a:extLst>
              </a:tr>
              <a:tr h="757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2022/03/28 20:59</a:t>
                      </a:r>
                      <a:endParaRPr lang="zh-TW" altLang="en-US" sz="1600" dirty="0"/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Compile</a:t>
                      </a:r>
                    </a:p>
                    <a:p>
                      <a:pPr algn="ctr"/>
                      <a:r>
                        <a:rPr lang="en-US" altLang="zh-TW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建議程式碼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92926"/>
                  </a:ext>
                </a:extLst>
              </a:tr>
              <a:tr h="757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2022/03/28 21:59</a:t>
                      </a:r>
                      <a:endParaRPr lang="zh-TW" altLang="en-US" sz="1600" dirty="0"/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Compile</a:t>
                      </a:r>
                    </a:p>
                    <a:p>
                      <a:pPr algn="ctr"/>
                      <a:r>
                        <a:rPr lang="en-US" altLang="zh-TW" dirty="0"/>
                        <a:t>Success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建議程式碼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79553"/>
                  </a:ext>
                </a:extLst>
              </a:tr>
              <a:tr h="842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2022/03/28 23:59</a:t>
                      </a:r>
                      <a:endParaRPr lang="zh-TW" altLang="en-US" sz="1600" dirty="0"/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Compile</a:t>
                      </a:r>
                    </a:p>
                    <a:p>
                      <a:pPr algn="ctr"/>
                      <a:r>
                        <a:rPr lang="en-US" altLang="zh-TW" dirty="0"/>
                        <a:t>Success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建議程式碼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13813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D66F52D4-CDF1-4BC7-9197-D6E2AD205304}"/>
              </a:ext>
            </a:extLst>
          </p:cNvPr>
          <p:cNvSpPr txBox="1"/>
          <p:nvPr/>
        </p:nvSpPr>
        <p:spPr>
          <a:xfrm>
            <a:off x="1120830" y="5934670"/>
            <a:ext cx="9871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DashBoard</a:t>
            </a:r>
            <a:r>
              <a:rPr lang="zh-TW" altLang="en-US" dirty="0"/>
              <a:t>內容包含：</a:t>
            </a:r>
            <a:r>
              <a:rPr lang="zh-TW" altLang="en-US" sz="1800" dirty="0"/>
              <a:t>繳交次序</a:t>
            </a:r>
            <a:r>
              <a:rPr lang="zh-TW" altLang="en-US" dirty="0"/>
              <a:t>，</a:t>
            </a:r>
            <a:r>
              <a:rPr lang="zh-TW" altLang="en-US" sz="1800" dirty="0"/>
              <a:t>繳交時間，繳交分數，編譯結果，建議程式碼，觀看程式碼，歷次繳交的品質</a:t>
            </a:r>
            <a:r>
              <a:rPr lang="zh-TW" altLang="en-US" dirty="0"/>
              <a:t>曲線。</a:t>
            </a:r>
            <a:endParaRPr lang="en-US" altLang="zh-TW" dirty="0"/>
          </a:p>
          <a:p>
            <a:r>
              <a:rPr lang="zh-TW" altLang="en-US" dirty="0"/>
              <a:t>點擊品質分數，會跳出</a:t>
            </a:r>
            <a:r>
              <a:rPr lang="en-US" altLang="zh-TW" dirty="0"/>
              <a:t>SonarQube</a:t>
            </a:r>
            <a:r>
              <a:rPr lang="zh-TW" altLang="en-US" dirty="0"/>
              <a:t>的檢測報告。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B463966-6B82-474A-8E70-4A0CAB8E3F88}"/>
              </a:ext>
            </a:extLst>
          </p:cNvPr>
          <p:cNvSpPr txBox="1"/>
          <p:nvPr/>
        </p:nvSpPr>
        <p:spPr>
          <a:xfrm>
            <a:off x="9153439" y="464696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u="sng" dirty="0"/>
              <a:t>登出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549688D-1558-DC9A-A191-C348E8E0ACB0}"/>
              </a:ext>
            </a:extLst>
          </p:cNvPr>
          <p:cNvSpPr txBox="1"/>
          <p:nvPr/>
        </p:nvSpPr>
        <p:spPr>
          <a:xfrm>
            <a:off x="3455934" y="473119"/>
            <a:ext cx="3317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當前課程：</a:t>
            </a:r>
            <a:r>
              <a:rPr lang="en-US" altLang="zh-TW" sz="1800" dirty="0"/>
              <a:t>109-1</a:t>
            </a:r>
            <a:r>
              <a:rPr lang="zh-TW" altLang="en-US" sz="1800" dirty="0"/>
              <a:t>程式設計</a:t>
            </a:r>
            <a:r>
              <a:rPr lang="en-US" altLang="zh-TW" sz="1800" dirty="0"/>
              <a:t>A</a:t>
            </a:r>
            <a:r>
              <a:rPr lang="zh-TW" altLang="en-US" sz="1800" dirty="0"/>
              <a:t>班</a:t>
            </a:r>
          </a:p>
          <a:p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15E5C2D-C7D4-77D6-3CCB-EF13930550F0}"/>
              </a:ext>
            </a:extLst>
          </p:cNvPr>
          <p:cNvSpPr txBox="1"/>
          <p:nvPr/>
        </p:nvSpPr>
        <p:spPr>
          <a:xfrm>
            <a:off x="8372785" y="464696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u="sng" dirty="0"/>
              <a:t>選擇課程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E4FCA06-9E65-A840-605F-5FD67E0CC610}"/>
              </a:ext>
            </a:extLst>
          </p:cNvPr>
          <p:cNvSpPr/>
          <p:nvPr/>
        </p:nvSpPr>
        <p:spPr>
          <a:xfrm>
            <a:off x="2163247" y="1160209"/>
            <a:ext cx="7529634" cy="5115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7027515-813E-D424-437A-60AA7D2B75F0}"/>
              </a:ext>
            </a:extLst>
          </p:cNvPr>
          <p:cNvSpPr txBox="1"/>
          <p:nvPr/>
        </p:nvSpPr>
        <p:spPr>
          <a:xfrm>
            <a:off x="2353373" y="1259905"/>
            <a:ext cx="275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學生姓名 </a:t>
            </a:r>
            <a:r>
              <a:rPr lang="en-US" altLang="zh-TW" sz="1600" dirty="0"/>
              <a:t>:</a:t>
            </a:r>
            <a:r>
              <a:rPr lang="zh-TW" altLang="en-US" sz="1600" dirty="0"/>
              <a:t>  王小美  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51A66A4-1A6A-A820-BCBC-14C0B0A6F710}"/>
              </a:ext>
            </a:extLst>
          </p:cNvPr>
          <p:cNvSpPr txBox="1"/>
          <p:nvPr/>
        </p:nvSpPr>
        <p:spPr>
          <a:xfrm>
            <a:off x="8065673" y="1246708"/>
            <a:ext cx="1963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題目名稱</a:t>
            </a:r>
            <a:r>
              <a:rPr lang="en-US" altLang="zh-TW" sz="1600" dirty="0"/>
              <a:t>:HW_1</a:t>
            </a:r>
            <a:endParaRPr lang="zh-TW" altLang="en-US" sz="1600" dirty="0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7515521E-E9D7-F0D4-375B-24600D175E1E}"/>
              </a:ext>
            </a:extLst>
          </p:cNvPr>
          <p:cNvSpPr/>
          <p:nvPr/>
        </p:nvSpPr>
        <p:spPr>
          <a:xfrm>
            <a:off x="1914972" y="308291"/>
            <a:ext cx="1418323" cy="51427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主頁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6497372-3590-AA0D-AE32-F994B5339B49}"/>
              </a:ext>
            </a:extLst>
          </p:cNvPr>
          <p:cNvSpPr txBox="1"/>
          <p:nvPr/>
        </p:nvSpPr>
        <p:spPr>
          <a:xfrm>
            <a:off x="1120830" y="5587334"/>
            <a:ext cx="976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Git Repository : http://120.108.204.152:10085/root/fibonaccinumber_109_1_20220514_a001.git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1183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F60F1EA3-D5B2-486C-BD33-3D7DD80D0C4C}"/>
              </a:ext>
            </a:extLst>
          </p:cNvPr>
          <p:cNvGrpSpPr/>
          <p:nvPr/>
        </p:nvGrpSpPr>
        <p:grpSpPr>
          <a:xfrm>
            <a:off x="847758" y="286218"/>
            <a:ext cx="9871492" cy="5769205"/>
            <a:chOff x="1480141" y="310361"/>
            <a:chExt cx="9871492" cy="576920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179A2A3-91BA-4BA3-BC55-26FF8E3AAE43}"/>
                </a:ext>
              </a:extLst>
            </p:cNvPr>
            <p:cNvSpPr/>
            <p:nvPr/>
          </p:nvSpPr>
          <p:spPr>
            <a:xfrm>
              <a:off x="1480141" y="310361"/>
              <a:ext cx="9871492" cy="5769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3DD3EA-917A-47B1-B5F7-1047BBAA6C3F}"/>
                </a:ext>
              </a:extLst>
            </p:cNvPr>
            <p:cNvSpPr/>
            <p:nvPr/>
          </p:nvSpPr>
          <p:spPr>
            <a:xfrm>
              <a:off x="2416493" y="1132340"/>
              <a:ext cx="7952763" cy="45292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圖片 25">
            <a:extLst>
              <a:ext uri="{FF2B5EF4-FFF2-40B4-BE49-F238E27FC236}">
                <a16:creationId xmlns:a16="http://schemas.microsoft.com/office/drawing/2014/main" id="{1F99F126-4EC0-43E6-AA21-D8D425A23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98" y="1924702"/>
            <a:ext cx="2016133" cy="158303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BECC4324-588D-4ACB-9A23-835D98F02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79167" y="1924702"/>
            <a:ext cx="2208673" cy="158303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D3939316-4635-4F46-8AB0-BB20F0A0A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81796" y="1899681"/>
            <a:ext cx="2208673" cy="158303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2E2ABDB-A923-49D4-9369-FC8BD12874AD}"/>
              </a:ext>
            </a:extLst>
          </p:cNvPr>
          <p:cNvSpPr txBox="1"/>
          <p:nvPr/>
        </p:nvSpPr>
        <p:spPr>
          <a:xfrm>
            <a:off x="2325737" y="3554016"/>
            <a:ext cx="156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歷次</a:t>
            </a:r>
            <a:r>
              <a:rPr lang="en-US" altLang="zh-TW" dirty="0"/>
              <a:t>Bugs</a:t>
            </a:r>
            <a:r>
              <a:rPr lang="zh-TW" altLang="en-US" dirty="0"/>
              <a:t>數目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40080C-06C7-458E-B1B9-70A9A7151565}"/>
              </a:ext>
            </a:extLst>
          </p:cNvPr>
          <p:cNvSpPr txBox="1"/>
          <p:nvPr/>
        </p:nvSpPr>
        <p:spPr>
          <a:xfrm>
            <a:off x="4682278" y="3554016"/>
            <a:ext cx="235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歷次</a:t>
            </a:r>
            <a:r>
              <a:rPr lang="en-US" altLang="zh-TW" dirty="0"/>
              <a:t>vulnerability</a:t>
            </a:r>
            <a:r>
              <a:rPr lang="zh-TW" altLang="en-US" dirty="0"/>
              <a:t>數目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303FFED-98BE-4345-8ED8-6BCED8FDCA7C}"/>
              </a:ext>
            </a:extLst>
          </p:cNvPr>
          <p:cNvSpPr txBox="1"/>
          <p:nvPr/>
        </p:nvSpPr>
        <p:spPr>
          <a:xfrm>
            <a:off x="7300235" y="3554016"/>
            <a:ext cx="217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歷次</a:t>
            </a:r>
            <a:r>
              <a:rPr lang="en-US" altLang="zh-TW" dirty="0"/>
              <a:t>code smell</a:t>
            </a:r>
            <a:r>
              <a:rPr lang="zh-TW" altLang="en-US" dirty="0"/>
              <a:t>數目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52EAACE-D099-4A5F-98FE-00DC41C6A618}"/>
              </a:ext>
            </a:extLst>
          </p:cNvPr>
          <p:cNvSpPr txBox="1"/>
          <p:nvPr/>
        </p:nvSpPr>
        <p:spPr>
          <a:xfrm>
            <a:off x="2099997" y="1483567"/>
            <a:ext cx="215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安全性曲線：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F2EDD6A-2409-417A-9C58-9B9DF545AD66}"/>
              </a:ext>
            </a:extLst>
          </p:cNvPr>
          <p:cNvSpPr txBox="1"/>
          <p:nvPr/>
        </p:nvSpPr>
        <p:spPr>
          <a:xfrm>
            <a:off x="4651174" y="1477346"/>
            <a:ext cx="220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可靠性曲線：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27B5469-B41E-4060-B1EB-968E25A120B2}"/>
              </a:ext>
            </a:extLst>
          </p:cNvPr>
          <p:cNvSpPr txBox="1"/>
          <p:nvPr/>
        </p:nvSpPr>
        <p:spPr>
          <a:xfrm>
            <a:off x="7253803" y="1494697"/>
            <a:ext cx="220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可維護性曲線：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707A494-4F10-8721-0C3B-703E35BF70A7}"/>
              </a:ext>
            </a:extLst>
          </p:cNvPr>
          <p:cNvSpPr txBox="1"/>
          <p:nvPr/>
        </p:nvSpPr>
        <p:spPr>
          <a:xfrm>
            <a:off x="2001904" y="413957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Metric Definitions | SonarQube Docs</a:t>
            </a:r>
            <a:endParaRPr lang="zh-TW" altLang="en-US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123B482-697C-25E6-0410-5C4AA0358DB3}"/>
              </a:ext>
            </a:extLst>
          </p:cNvPr>
          <p:cNvSpPr/>
          <p:nvPr/>
        </p:nvSpPr>
        <p:spPr>
          <a:xfrm>
            <a:off x="1784110" y="448809"/>
            <a:ext cx="1418323" cy="51427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主頁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7FB7ACF3-7925-AD97-7DBC-8867CC50F294}"/>
              </a:ext>
            </a:extLst>
          </p:cNvPr>
          <p:cNvGrpSpPr/>
          <p:nvPr/>
        </p:nvGrpSpPr>
        <p:grpSpPr>
          <a:xfrm>
            <a:off x="3362810" y="450732"/>
            <a:ext cx="1551949" cy="514272"/>
            <a:chOff x="3393556" y="682473"/>
            <a:chExt cx="1551949" cy="531809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3ABC387E-7EE7-AFB4-413E-E705DDD44E67}"/>
                </a:ext>
              </a:extLst>
            </p:cNvPr>
            <p:cNvSpPr/>
            <p:nvPr/>
          </p:nvSpPr>
          <p:spPr>
            <a:xfrm>
              <a:off x="3393556" y="682473"/>
              <a:ext cx="1551949" cy="53180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22" name="流程圖: 抽選 21">
              <a:extLst>
                <a:ext uri="{FF2B5EF4-FFF2-40B4-BE49-F238E27FC236}">
                  <a16:creationId xmlns:a16="http://schemas.microsoft.com/office/drawing/2014/main" id="{CF17CB48-2BF0-51D8-71AE-E14E38DA4ECB}"/>
                </a:ext>
              </a:extLst>
            </p:cNvPr>
            <p:cNvSpPr/>
            <p:nvPr/>
          </p:nvSpPr>
          <p:spPr>
            <a:xfrm rot="10800000">
              <a:off x="4538489" y="838349"/>
              <a:ext cx="311990" cy="220056"/>
            </a:xfrm>
            <a:prstGeom prst="flowChartExtra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029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2D9DBF1F-3B91-49EF-BF9B-4EC72D99E009}"/>
              </a:ext>
            </a:extLst>
          </p:cNvPr>
          <p:cNvSpPr txBox="1"/>
          <p:nvPr/>
        </p:nvSpPr>
        <p:spPr>
          <a:xfrm>
            <a:off x="745364" y="5918513"/>
            <a:ext cx="8910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老師登入後，會顯示選擇課程的畫面，其中包含學期，課程名稱，班別。</a:t>
            </a:r>
            <a:endParaRPr lang="en-US" altLang="zh-TW" dirty="0"/>
          </a:p>
          <a:p>
            <a:r>
              <a:rPr lang="zh-TW" altLang="en-US" dirty="0"/>
              <a:t>老師可用下拉式選單搜尋想查詢之班別。</a:t>
            </a:r>
            <a:endParaRPr lang="en-US" altLang="zh-TW" dirty="0"/>
          </a:p>
          <a:p>
            <a:r>
              <a:rPr lang="zh-TW" altLang="en-US" dirty="0"/>
              <a:t>系統功能為一下拉式選單可選擇增加題目庫題目及系統帳號管理。</a:t>
            </a:r>
            <a:endParaRPr lang="en-US" altLang="zh-TW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4E71B39-6420-4616-8A5C-A61B3100538B}"/>
              </a:ext>
            </a:extLst>
          </p:cNvPr>
          <p:cNvGrpSpPr/>
          <p:nvPr/>
        </p:nvGrpSpPr>
        <p:grpSpPr>
          <a:xfrm>
            <a:off x="839898" y="152867"/>
            <a:ext cx="9871492" cy="5769205"/>
            <a:chOff x="1480141" y="310361"/>
            <a:chExt cx="9871492" cy="5769205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A6EB8FA-9BB0-4926-AFC5-6239456ED9C6}"/>
                </a:ext>
              </a:extLst>
            </p:cNvPr>
            <p:cNvSpPr/>
            <p:nvPr/>
          </p:nvSpPr>
          <p:spPr>
            <a:xfrm>
              <a:off x="1480141" y="310361"/>
              <a:ext cx="9871492" cy="5769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73B765B-D497-47F7-899C-334C40B2943F}"/>
                </a:ext>
              </a:extLst>
            </p:cNvPr>
            <p:cNvSpPr/>
            <p:nvPr/>
          </p:nvSpPr>
          <p:spPr>
            <a:xfrm>
              <a:off x="2380901" y="861027"/>
              <a:ext cx="7952763" cy="45292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CFC2A31-A8E2-43F6-80A3-82727890F80D}"/>
              </a:ext>
            </a:extLst>
          </p:cNvPr>
          <p:cNvGrpSpPr/>
          <p:nvPr/>
        </p:nvGrpSpPr>
        <p:grpSpPr>
          <a:xfrm>
            <a:off x="2065736" y="1539633"/>
            <a:ext cx="7223451" cy="460676"/>
            <a:chOff x="2040869" y="1311173"/>
            <a:chExt cx="7223451" cy="46067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1B1478F-B409-4929-A6CB-94A87EB5C67C}"/>
                </a:ext>
              </a:extLst>
            </p:cNvPr>
            <p:cNvSpPr/>
            <p:nvPr/>
          </p:nvSpPr>
          <p:spPr>
            <a:xfrm>
              <a:off x="2040869" y="1311173"/>
              <a:ext cx="7223451" cy="46067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1B3359A-F5EF-45D1-AD60-DB386743183C}"/>
                </a:ext>
              </a:extLst>
            </p:cNvPr>
            <p:cNvSpPr txBox="1"/>
            <p:nvPr/>
          </p:nvSpPr>
          <p:spPr>
            <a:xfrm>
              <a:off x="5050768" y="1386380"/>
              <a:ext cx="1203649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課程選擇</a:t>
              </a: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DCE7FFA2-5903-CDC8-84BC-49C1AF548B29}"/>
              </a:ext>
            </a:extLst>
          </p:cNvPr>
          <p:cNvSpPr/>
          <p:nvPr/>
        </p:nvSpPr>
        <p:spPr>
          <a:xfrm>
            <a:off x="2067994" y="3045438"/>
            <a:ext cx="7223451" cy="460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AD6F4F3-2080-1BA8-6432-CC7861654A48}"/>
              </a:ext>
            </a:extLst>
          </p:cNvPr>
          <p:cNvSpPr/>
          <p:nvPr/>
        </p:nvSpPr>
        <p:spPr>
          <a:xfrm>
            <a:off x="2067993" y="3826442"/>
            <a:ext cx="7223451" cy="460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CFAC5F6-A69F-3546-C15B-ECB0D91F12B2}"/>
              </a:ext>
            </a:extLst>
          </p:cNvPr>
          <p:cNvSpPr txBox="1"/>
          <p:nvPr/>
        </p:nvSpPr>
        <p:spPr>
          <a:xfrm>
            <a:off x="2304446" y="3110599"/>
            <a:ext cx="121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109-1</a:t>
            </a:r>
            <a:endParaRPr lang="zh-TW" altLang="en-US" sz="16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3EB5618E-312A-4098-2414-059FEAC99307}"/>
              </a:ext>
            </a:extLst>
          </p:cNvPr>
          <p:cNvSpPr txBox="1"/>
          <p:nvPr/>
        </p:nvSpPr>
        <p:spPr>
          <a:xfrm>
            <a:off x="5068991" y="3071898"/>
            <a:ext cx="121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程式設計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486F957-89F2-EAD7-28D4-3BCCF5C188FD}"/>
              </a:ext>
            </a:extLst>
          </p:cNvPr>
          <p:cNvSpPr txBox="1"/>
          <p:nvPr/>
        </p:nvSpPr>
        <p:spPr>
          <a:xfrm>
            <a:off x="8022285" y="3106499"/>
            <a:ext cx="121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r>
              <a:rPr lang="zh-TW" altLang="en-US" sz="1600" dirty="0"/>
              <a:t>班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A3EF0276-AB80-13BC-98A4-96D3FDC71E74}"/>
              </a:ext>
            </a:extLst>
          </p:cNvPr>
          <p:cNvSpPr txBox="1"/>
          <p:nvPr/>
        </p:nvSpPr>
        <p:spPr>
          <a:xfrm>
            <a:off x="2304446" y="3869308"/>
            <a:ext cx="121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109-1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6B65032-BDBB-681B-994F-DCDACC208A59}"/>
              </a:ext>
            </a:extLst>
          </p:cNvPr>
          <p:cNvSpPr txBox="1"/>
          <p:nvPr/>
        </p:nvSpPr>
        <p:spPr>
          <a:xfrm>
            <a:off x="5088379" y="3887503"/>
            <a:ext cx="121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程式設計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28656BF-8028-2B8A-CA4F-031C15F1F47B}"/>
              </a:ext>
            </a:extLst>
          </p:cNvPr>
          <p:cNvSpPr txBox="1"/>
          <p:nvPr/>
        </p:nvSpPr>
        <p:spPr>
          <a:xfrm>
            <a:off x="8022285" y="3869308"/>
            <a:ext cx="121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r>
              <a:rPr lang="zh-TW" altLang="en-US" sz="1600" dirty="0"/>
              <a:t>班</a:t>
            </a: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B41E9995-4053-C62C-F863-DA00ACBC30FE}"/>
              </a:ext>
            </a:extLst>
          </p:cNvPr>
          <p:cNvSpPr/>
          <p:nvPr/>
        </p:nvSpPr>
        <p:spPr>
          <a:xfrm>
            <a:off x="2065736" y="883208"/>
            <a:ext cx="1725195" cy="4564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系統功能</a:t>
            </a: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C7D7B70A-3AD0-01FD-4776-95D635F0715C}"/>
              </a:ext>
            </a:extLst>
          </p:cNvPr>
          <p:cNvSpPr/>
          <p:nvPr/>
        </p:nvSpPr>
        <p:spPr>
          <a:xfrm>
            <a:off x="4206393" y="892536"/>
            <a:ext cx="1725195" cy="4564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課程管理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A4A2EFBB-1998-573B-4C98-CD6F400FE974}"/>
              </a:ext>
            </a:extLst>
          </p:cNvPr>
          <p:cNvSpPr/>
          <p:nvPr/>
        </p:nvSpPr>
        <p:spPr>
          <a:xfrm>
            <a:off x="2062064" y="2256191"/>
            <a:ext cx="1967268" cy="45646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學期</a:t>
            </a: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6DFA03ED-BDE6-F0F1-F06F-A63B4DED65B9}"/>
              </a:ext>
            </a:extLst>
          </p:cNvPr>
          <p:cNvSpPr/>
          <p:nvPr/>
        </p:nvSpPr>
        <p:spPr>
          <a:xfrm>
            <a:off x="4554089" y="2256750"/>
            <a:ext cx="2201274" cy="45646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課程名稱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953F3343-9C61-AD82-F055-BD361E69320D}"/>
              </a:ext>
            </a:extLst>
          </p:cNvPr>
          <p:cNvSpPr/>
          <p:nvPr/>
        </p:nvSpPr>
        <p:spPr>
          <a:xfrm>
            <a:off x="7278629" y="2269989"/>
            <a:ext cx="2010558" cy="45646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班別</a:t>
            </a:r>
          </a:p>
        </p:txBody>
      </p:sp>
      <p:sp>
        <p:nvSpPr>
          <p:cNvPr id="11" name="流程圖: 抽選 10">
            <a:extLst>
              <a:ext uri="{FF2B5EF4-FFF2-40B4-BE49-F238E27FC236}">
                <a16:creationId xmlns:a16="http://schemas.microsoft.com/office/drawing/2014/main" id="{E9AE4672-E557-F0BD-2538-AFA8399E47EA}"/>
              </a:ext>
            </a:extLst>
          </p:cNvPr>
          <p:cNvSpPr/>
          <p:nvPr/>
        </p:nvSpPr>
        <p:spPr>
          <a:xfrm rot="10800000">
            <a:off x="3642985" y="2399322"/>
            <a:ext cx="338813" cy="217711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流程圖: 抽選 41">
            <a:extLst>
              <a:ext uri="{FF2B5EF4-FFF2-40B4-BE49-F238E27FC236}">
                <a16:creationId xmlns:a16="http://schemas.microsoft.com/office/drawing/2014/main" id="{5EFF0A96-9A55-8374-B013-B84947236374}"/>
              </a:ext>
            </a:extLst>
          </p:cNvPr>
          <p:cNvSpPr/>
          <p:nvPr/>
        </p:nvSpPr>
        <p:spPr>
          <a:xfrm rot="10800000">
            <a:off x="6367525" y="2400333"/>
            <a:ext cx="338813" cy="217711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流程圖: 抽選 42">
            <a:extLst>
              <a:ext uri="{FF2B5EF4-FFF2-40B4-BE49-F238E27FC236}">
                <a16:creationId xmlns:a16="http://schemas.microsoft.com/office/drawing/2014/main" id="{E480B2F9-0436-2FA6-E499-EF0ECF49F427}"/>
              </a:ext>
            </a:extLst>
          </p:cNvPr>
          <p:cNvSpPr/>
          <p:nvPr/>
        </p:nvSpPr>
        <p:spPr>
          <a:xfrm rot="10800000">
            <a:off x="8900414" y="2399322"/>
            <a:ext cx="338813" cy="217711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90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F60F1EA3-D5B2-486C-BD33-3D7DD80D0C4C}"/>
              </a:ext>
            </a:extLst>
          </p:cNvPr>
          <p:cNvGrpSpPr/>
          <p:nvPr/>
        </p:nvGrpSpPr>
        <p:grpSpPr>
          <a:xfrm>
            <a:off x="824741" y="202583"/>
            <a:ext cx="9871492" cy="5769205"/>
            <a:chOff x="1480141" y="310361"/>
            <a:chExt cx="9871492" cy="576920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179A2A3-91BA-4BA3-BC55-26FF8E3AAE43}"/>
                </a:ext>
              </a:extLst>
            </p:cNvPr>
            <p:cNvSpPr/>
            <p:nvPr/>
          </p:nvSpPr>
          <p:spPr>
            <a:xfrm>
              <a:off x="1480141" y="310361"/>
              <a:ext cx="9871492" cy="5769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3DD3EA-917A-47B1-B5F7-1047BBAA6C3F}"/>
                </a:ext>
              </a:extLst>
            </p:cNvPr>
            <p:cNvSpPr/>
            <p:nvPr/>
          </p:nvSpPr>
          <p:spPr>
            <a:xfrm>
              <a:off x="2416493" y="1132340"/>
              <a:ext cx="7952763" cy="45292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CB08D08-BB04-44FF-BB17-47532240F84D}"/>
              </a:ext>
            </a:extLst>
          </p:cNvPr>
          <p:cNvSpPr/>
          <p:nvPr/>
        </p:nvSpPr>
        <p:spPr>
          <a:xfrm>
            <a:off x="2119649" y="1908827"/>
            <a:ext cx="2556588" cy="26880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2920702-5222-4F31-B96C-4AD901E91458}"/>
              </a:ext>
            </a:extLst>
          </p:cNvPr>
          <p:cNvGrpSpPr/>
          <p:nvPr/>
        </p:nvGrpSpPr>
        <p:grpSpPr>
          <a:xfrm>
            <a:off x="5064018" y="1908827"/>
            <a:ext cx="3732660" cy="2567541"/>
            <a:chOff x="5753969" y="1531236"/>
            <a:chExt cx="3732660" cy="2466704"/>
          </a:xfrm>
        </p:grpSpPr>
        <p:sp>
          <p:nvSpPr>
            <p:cNvPr id="3" name="流程圖: 程序 2">
              <a:extLst>
                <a:ext uri="{FF2B5EF4-FFF2-40B4-BE49-F238E27FC236}">
                  <a16:creationId xmlns:a16="http://schemas.microsoft.com/office/drawing/2014/main" id="{F21BC60C-63E3-4967-97B2-530C120F4A3D}"/>
                </a:ext>
              </a:extLst>
            </p:cNvPr>
            <p:cNvSpPr/>
            <p:nvPr/>
          </p:nvSpPr>
          <p:spPr>
            <a:xfrm>
              <a:off x="6656017" y="1531236"/>
              <a:ext cx="2817661" cy="438539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流程圖: 程序 19">
              <a:extLst>
                <a:ext uri="{FF2B5EF4-FFF2-40B4-BE49-F238E27FC236}">
                  <a16:creationId xmlns:a16="http://schemas.microsoft.com/office/drawing/2014/main" id="{40E524F7-F601-4AE4-9BE6-6AE11766E448}"/>
                </a:ext>
              </a:extLst>
            </p:cNvPr>
            <p:cNvSpPr/>
            <p:nvPr/>
          </p:nvSpPr>
          <p:spPr>
            <a:xfrm>
              <a:off x="6656016" y="2309442"/>
              <a:ext cx="2817662" cy="438539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15F59B67-7BF4-4D6B-B45B-EA590AA140A7}"/>
                </a:ext>
              </a:extLst>
            </p:cNvPr>
            <p:cNvSpPr/>
            <p:nvPr/>
          </p:nvSpPr>
          <p:spPr>
            <a:xfrm>
              <a:off x="8796346" y="3559400"/>
              <a:ext cx="690283" cy="4385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刪除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E203049-BAEB-4870-862C-C90A29B85DC3}"/>
                </a:ext>
              </a:extLst>
            </p:cNvPr>
            <p:cNvSpPr txBox="1"/>
            <p:nvPr/>
          </p:nvSpPr>
          <p:spPr>
            <a:xfrm>
              <a:off x="5753969" y="1583311"/>
              <a:ext cx="765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帳號：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C6FE42E-DB10-4BDB-854C-58C0CC5619C2}"/>
                </a:ext>
              </a:extLst>
            </p:cNvPr>
            <p:cNvSpPr txBox="1"/>
            <p:nvPr/>
          </p:nvSpPr>
          <p:spPr>
            <a:xfrm>
              <a:off x="5753969" y="2354718"/>
              <a:ext cx="765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密碼：</a:t>
              </a: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64C7663E-4B93-42E2-8D83-2B6F7BECC4B9}"/>
              </a:ext>
            </a:extLst>
          </p:cNvPr>
          <p:cNvSpPr/>
          <p:nvPr/>
        </p:nvSpPr>
        <p:spPr>
          <a:xfrm>
            <a:off x="5966064" y="4037828"/>
            <a:ext cx="690283" cy="4385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修改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3F16AD2-3C8C-4496-97CB-07B034EF02B7}"/>
              </a:ext>
            </a:extLst>
          </p:cNvPr>
          <p:cNvSpPr/>
          <p:nvPr/>
        </p:nvSpPr>
        <p:spPr>
          <a:xfrm>
            <a:off x="5966063" y="3330900"/>
            <a:ext cx="690283" cy="4564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新增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ACB1C40-422D-4407-A38F-F22A005B5C44}"/>
              </a:ext>
            </a:extLst>
          </p:cNvPr>
          <p:cNvSpPr txBox="1"/>
          <p:nvPr/>
        </p:nvSpPr>
        <p:spPr>
          <a:xfrm>
            <a:off x="8783727" y="560829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u="sng" dirty="0"/>
              <a:t>登出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90801484-365E-4D63-BD58-7BA1AE2FCF35}"/>
              </a:ext>
            </a:extLst>
          </p:cNvPr>
          <p:cNvSpPr/>
          <p:nvPr/>
        </p:nvSpPr>
        <p:spPr>
          <a:xfrm>
            <a:off x="8106395" y="3330900"/>
            <a:ext cx="690283" cy="4564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匯入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28D5FA2-8090-ED1F-8EA7-458B74A44014}"/>
              </a:ext>
            </a:extLst>
          </p:cNvPr>
          <p:cNvSpPr txBox="1"/>
          <p:nvPr/>
        </p:nvSpPr>
        <p:spPr>
          <a:xfrm>
            <a:off x="1656426" y="532188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u="sng" dirty="0"/>
              <a:t>回上頁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E6ECF68E-8A0D-B962-71B1-D87D29D2D4C5}"/>
              </a:ext>
            </a:extLst>
          </p:cNvPr>
          <p:cNvSpPr/>
          <p:nvPr/>
        </p:nvSpPr>
        <p:spPr>
          <a:xfrm>
            <a:off x="2119649" y="1269604"/>
            <a:ext cx="2556588" cy="4564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管理者帳號</a:t>
            </a:r>
          </a:p>
        </p:txBody>
      </p:sp>
    </p:spTree>
    <p:extLst>
      <p:ext uri="{BB962C8B-B14F-4D97-AF65-F5344CB8AC3E}">
        <p14:creationId xmlns:p14="http://schemas.microsoft.com/office/powerpoint/2010/main" val="115501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6875831-5828-4758-BE9E-526FC4E49030}"/>
              </a:ext>
            </a:extLst>
          </p:cNvPr>
          <p:cNvGrpSpPr/>
          <p:nvPr/>
        </p:nvGrpSpPr>
        <p:grpSpPr>
          <a:xfrm>
            <a:off x="1053420" y="711936"/>
            <a:ext cx="9871492" cy="5769205"/>
            <a:chOff x="1034370" y="248896"/>
            <a:chExt cx="9871492" cy="5769205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60F1EA3-D5B2-486C-BD33-3D7DD80D0C4C}"/>
                </a:ext>
              </a:extLst>
            </p:cNvPr>
            <p:cNvGrpSpPr/>
            <p:nvPr/>
          </p:nvGrpSpPr>
          <p:grpSpPr>
            <a:xfrm>
              <a:off x="1034370" y="248896"/>
              <a:ext cx="9871492" cy="5769205"/>
              <a:chOff x="1480141" y="310361"/>
              <a:chExt cx="9871492" cy="5769205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179A2A3-91BA-4BA3-BC55-26FF8E3AAE43}"/>
                  </a:ext>
                </a:extLst>
              </p:cNvPr>
              <p:cNvSpPr/>
              <p:nvPr/>
            </p:nvSpPr>
            <p:spPr>
              <a:xfrm>
                <a:off x="1480141" y="310361"/>
                <a:ext cx="9871492" cy="5769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73DD3EA-917A-47B1-B5F7-1047BBAA6C3F}"/>
                  </a:ext>
                </a:extLst>
              </p:cNvPr>
              <p:cNvSpPr/>
              <p:nvPr/>
            </p:nvSpPr>
            <p:spPr>
              <a:xfrm>
                <a:off x="2234789" y="1095819"/>
                <a:ext cx="7994908" cy="452922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12D054A-5111-4829-A188-92B1A268A9E2}"/>
                </a:ext>
              </a:extLst>
            </p:cNvPr>
            <p:cNvSpPr/>
            <p:nvPr/>
          </p:nvSpPr>
          <p:spPr>
            <a:xfrm>
              <a:off x="2274682" y="2182157"/>
              <a:ext cx="7035282" cy="12494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AC031725-3D25-43F7-97A8-E3DF78B7F9DA}"/>
                </a:ext>
              </a:extLst>
            </p:cNvPr>
            <p:cNvSpPr txBox="1"/>
            <p:nvPr/>
          </p:nvSpPr>
          <p:spPr>
            <a:xfrm>
              <a:off x="2274682" y="2223692"/>
              <a:ext cx="1214579" cy="374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題目敘述：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AD51E7-33F8-4119-9E07-8B26FB57BA70}"/>
                </a:ext>
              </a:extLst>
            </p:cNvPr>
            <p:cNvSpPr/>
            <p:nvPr/>
          </p:nvSpPr>
          <p:spPr>
            <a:xfrm>
              <a:off x="3202038" y="3590069"/>
              <a:ext cx="2308554" cy="3693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53F8B20-713B-432D-B100-9C4B7B470490}"/>
                </a:ext>
              </a:extLst>
            </p:cNvPr>
            <p:cNvSpPr/>
            <p:nvPr/>
          </p:nvSpPr>
          <p:spPr>
            <a:xfrm>
              <a:off x="7166185" y="4155031"/>
              <a:ext cx="2239071" cy="3633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5A70845-3E90-4F50-9445-F38C4315A4D8}"/>
                </a:ext>
              </a:extLst>
            </p:cNvPr>
            <p:cNvSpPr/>
            <p:nvPr/>
          </p:nvSpPr>
          <p:spPr>
            <a:xfrm>
              <a:off x="3202037" y="4159538"/>
              <a:ext cx="2308555" cy="3633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239CFDE-295F-41C5-A642-C90F3DFD9AA6}"/>
                </a:ext>
              </a:extLst>
            </p:cNvPr>
            <p:cNvSpPr/>
            <p:nvPr/>
          </p:nvSpPr>
          <p:spPr>
            <a:xfrm>
              <a:off x="7166185" y="3586145"/>
              <a:ext cx="2188814" cy="35144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2CC00245-81E3-4A62-AA92-9711D7211B5B}"/>
                </a:ext>
              </a:extLst>
            </p:cNvPr>
            <p:cNvSpPr/>
            <p:nvPr/>
          </p:nvSpPr>
          <p:spPr>
            <a:xfrm>
              <a:off x="2442494" y="4786896"/>
              <a:ext cx="481689" cy="4745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+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8B88272-8FB8-4D31-AB5D-5D43092BABE1}"/>
                </a:ext>
              </a:extLst>
            </p:cNvPr>
            <p:cNvSpPr txBox="1"/>
            <p:nvPr/>
          </p:nvSpPr>
          <p:spPr>
            <a:xfrm>
              <a:off x="2274682" y="3577604"/>
              <a:ext cx="864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輸入</a:t>
              </a:r>
              <a:r>
                <a:rPr lang="en-US" altLang="zh-TW" dirty="0"/>
                <a:t> 1: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55917EA3-5F4F-46D0-826E-510A3C073474}"/>
                </a:ext>
              </a:extLst>
            </p:cNvPr>
            <p:cNvSpPr txBox="1"/>
            <p:nvPr/>
          </p:nvSpPr>
          <p:spPr>
            <a:xfrm>
              <a:off x="2274682" y="4147711"/>
              <a:ext cx="864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輸入 </a:t>
              </a:r>
              <a:r>
                <a:rPr lang="en-US" altLang="zh-TW" dirty="0"/>
                <a:t>2: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41D22E6E-DF11-4813-A0DF-1F50EB9A24F7}"/>
                </a:ext>
              </a:extLst>
            </p:cNvPr>
            <p:cNvSpPr txBox="1"/>
            <p:nvPr/>
          </p:nvSpPr>
          <p:spPr>
            <a:xfrm>
              <a:off x="6338630" y="3577202"/>
              <a:ext cx="115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輸出</a:t>
              </a:r>
              <a:r>
                <a:rPr lang="en-US" altLang="zh-TW" dirty="0"/>
                <a:t> 1: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37809EFC-70F3-461A-A911-D5A228CB8CDB}"/>
                </a:ext>
              </a:extLst>
            </p:cNvPr>
            <p:cNvSpPr txBox="1"/>
            <p:nvPr/>
          </p:nvSpPr>
          <p:spPr>
            <a:xfrm>
              <a:off x="6338630" y="4149093"/>
              <a:ext cx="115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輸入 </a:t>
              </a:r>
              <a:r>
                <a:rPr lang="en-US" altLang="zh-TW" dirty="0"/>
                <a:t>2:</a:t>
              </a:r>
              <a:endParaRPr lang="zh-TW" altLang="en-US" dirty="0"/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BD497614-9E73-4A8D-8460-60A014A9ED8A}"/>
                </a:ext>
              </a:extLst>
            </p:cNvPr>
            <p:cNvSpPr/>
            <p:nvPr/>
          </p:nvSpPr>
          <p:spPr>
            <a:xfrm>
              <a:off x="8503976" y="4961618"/>
              <a:ext cx="1051007" cy="41987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提交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BCFD329-CBA2-4A0A-8BD9-D5AA7CCCA6B2}"/>
                </a:ext>
              </a:extLst>
            </p:cNvPr>
            <p:cNvSpPr txBox="1"/>
            <p:nvPr/>
          </p:nvSpPr>
          <p:spPr>
            <a:xfrm>
              <a:off x="2274682" y="1262650"/>
              <a:ext cx="1214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題目名稱：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5FFD06A-791C-4C3E-904F-1666DEA00EEA}"/>
                </a:ext>
              </a:extLst>
            </p:cNvPr>
            <p:cNvSpPr/>
            <p:nvPr/>
          </p:nvSpPr>
          <p:spPr>
            <a:xfrm>
              <a:off x="3570168" y="1721943"/>
              <a:ext cx="2308555" cy="31914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F4301DF-CBDE-4875-9817-107AD7E5218B}"/>
              </a:ext>
            </a:extLst>
          </p:cNvPr>
          <p:cNvSpPr txBox="1"/>
          <p:nvPr/>
        </p:nvSpPr>
        <p:spPr>
          <a:xfrm>
            <a:off x="2293733" y="2169768"/>
            <a:ext cx="1214578" cy="37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題目類別：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35E4C3B-7E7A-4E98-B8A4-75738376AFBE}"/>
              </a:ext>
            </a:extLst>
          </p:cNvPr>
          <p:cNvSpPr/>
          <p:nvPr/>
        </p:nvSpPr>
        <p:spPr>
          <a:xfrm>
            <a:off x="3589217" y="1743674"/>
            <a:ext cx="2308555" cy="3191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6BC30BF-E13E-4D49-8D16-FB961EC1FE5A}"/>
              </a:ext>
            </a:extLst>
          </p:cNvPr>
          <p:cNvSpPr txBox="1"/>
          <p:nvPr/>
        </p:nvSpPr>
        <p:spPr>
          <a:xfrm>
            <a:off x="9048530" y="1042257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u="sng" dirty="0"/>
              <a:t>登出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C61A0221-1CB4-4823-BC01-5E70AB78C8EE}"/>
              </a:ext>
            </a:extLst>
          </p:cNvPr>
          <p:cNvSpPr/>
          <p:nvPr/>
        </p:nvSpPr>
        <p:spPr>
          <a:xfrm>
            <a:off x="6221374" y="5527735"/>
            <a:ext cx="1924328" cy="4198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提交原始碼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C1E6A5B1-1A7A-B46A-D923-297C827782B6}"/>
              </a:ext>
            </a:extLst>
          </p:cNvPr>
          <p:cNvSpPr/>
          <p:nvPr/>
        </p:nvSpPr>
        <p:spPr>
          <a:xfrm>
            <a:off x="3605314" y="5500410"/>
            <a:ext cx="1924328" cy="4198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提交圖片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24931A5-5039-77A9-9DA0-8EC32F280844}"/>
              </a:ext>
            </a:extLst>
          </p:cNvPr>
          <p:cNvSpPr txBox="1"/>
          <p:nvPr/>
        </p:nvSpPr>
        <p:spPr>
          <a:xfrm>
            <a:off x="4855658" y="65605"/>
            <a:ext cx="7035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題目庫的結構以</a:t>
            </a:r>
            <a:r>
              <a:rPr lang="en-US" altLang="zh-TW" dirty="0"/>
              <a:t>Normal input output</a:t>
            </a:r>
            <a:r>
              <a:rPr lang="zh-TW" altLang="en-US" b="1" dirty="0"/>
              <a:t>類型為主，包含題目類型，題目名稱，題目敘述，題目編號，</a:t>
            </a:r>
            <a:r>
              <a:rPr lang="en-US" altLang="zh-TW" b="1" dirty="0"/>
              <a:t> Input</a:t>
            </a:r>
            <a:r>
              <a:rPr lang="zh-TW" altLang="en-US" b="1" dirty="0"/>
              <a:t> ，</a:t>
            </a:r>
            <a:r>
              <a:rPr lang="en-US" altLang="zh-TW" b="1" dirty="0"/>
              <a:t> Output</a:t>
            </a:r>
            <a:r>
              <a:rPr lang="zh-TW" altLang="en-US" b="1" dirty="0"/>
              <a:t>，圖片</a:t>
            </a:r>
            <a:r>
              <a:rPr lang="en-US" altLang="zh-TW" b="1" dirty="0"/>
              <a:t>(URL)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93A8682-AD0B-1CB5-1E2B-F6682887FC87}"/>
              </a:ext>
            </a:extLst>
          </p:cNvPr>
          <p:cNvSpPr txBox="1"/>
          <p:nvPr/>
        </p:nvSpPr>
        <p:spPr>
          <a:xfrm>
            <a:off x="1754290" y="1026058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u="sng" dirty="0"/>
              <a:t>回上頁</a:t>
            </a:r>
          </a:p>
        </p:txBody>
      </p:sp>
    </p:spTree>
    <p:extLst>
      <p:ext uri="{BB962C8B-B14F-4D97-AF65-F5344CB8AC3E}">
        <p14:creationId xmlns:p14="http://schemas.microsoft.com/office/powerpoint/2010/main" val="160695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>
            <a:extLst>
              <a:ext uri="{FF2B5EF4-FFF2-40B4-BE49-F238E27FC236}">
                <a16:creationId xmlns:a16="http://schemas.microsoft.com/office/drawing/2014/main" id="{94E71B39-6420-4616-8A5C-A61B3100538B}"/>
              </a:ext>
            </a:extLst>
          </p:cNvPr>
          <p:cNvGrpSpPr/>
          <p:nvPr/>
        </p:nvGrpSpPr>
        <p:grpSpPr>
          <a:xfrm>
            <a:off x="951866" y="544397"/>
            <a:ext cx="9871492" cy="5769205"/>
            <a:chOff x="1480141" y="310361"/>
            <a:chExt cx="9871492" cy="5769205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A6EB8FA-9BB0-4926-AFC5-6239456ED9C6}"/>
                </a:ext>
              </a:extLst>
            </p:cNvPr>
            <p:cNvSpPr/>
            <p:nvPr/>
          </p:nvSpPr>
          <p:spPr>
            <a:xfrm>
              <a:off x="1480141" y="310361"/>
              <a:ext cx="9871492" cy="5769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73B765B-D497-47F7-899C-334C40B2943F}"/>
                </a:ext>
              </a:extLst>
            </p:cNvPr>
            <p:cNvSpPr/>
            <p:nvPr/>
          </p:nvSpPr>
          <p:spPr>
            <a:xfrm>
              <a:off x="2363929" y="1132340"/>
              <a:ext cx="8005327" cy="45292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2D9DBF1F-3B91-49EF-BF9B-4EC72D99E009}"/>
              </a:ext>
            </a:extLst>
          </p:cNvPr>
          <p:cNvSpPr txBox="1"/>
          <p:nvPr/>
        </p:nvSpPr>
        <p:spPr>
          <a:xfrm>
            <a:off x="930246" y="5992154"/>
            <a:ext cx="891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Home</a:t>
            </a:r>
            <a:r>
              <a:rPr lang="zh-TW" altLang="en-US" dirty="0"/>
              <a:t> 會顯示目前所指派的所有題目及作答人數，總人數，目前答對人數及出題時間。若點擊題目名稱可查看該題作答狀況。</a:t>
            </a:r>
            <a:endParaRPr lang="en-US" altLang="zh-TW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CFC2A31-A8E2-43F6-80A3-82727890F80D}"/>
              </a:ext>
            </a:extLst>
          </p:cNvPr>
          <p:cNvGrpSpPr/>
          <p:nvPr/>
        </p:nvGrpSpPr>
        <p:grpSpPr>
          <a:xfrm>
            <a:off x="2136710" y="2192079"/>
            <a:ext cx="7473820" cy="475900"/>
            <a:chOff x="2040873" y="1645194"/>
            <a:chExt cx="7223451" cy="622235"/>
          </a:xfrm>
          <a:solidFill>
            <a:srgbClr val="FBB8B1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1B1478F-B409-4929-A6CB-94A87EB5C67C}"/>
                </a:ext>
              </a:extLst>
            </p:cNvPr>
            <p:cNvSpPr/>
            <p:nvPr/>
          </p:nvSpPr>
          <p:spPr>
            <a:xfrm>
              <a:off x="2040873" y="1645194"/>
              <a:ext cx="7223451" cy="622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1B3359A-F5EF-45D1-AD60-DB386743183C}"/>
                </a:ext>
              </a:extLst>
            </p:cNvPr>
            <p:cNvSpPr txBox="1"/>
            <p:nvPr/>
          </p:nvSpPr>
          <p:spPr>
            <a:xfrm>
              <a:off x="2119378" y="1770113"/>
              <a:ext cx="1203649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題目名稱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D66B1F9-DB0C-41BF-82A1-9E21CFB838A5}"/>
                </a:ext>
              </a:extLst>
            </p:cNvPr>
            <p:cNvSpPr txBox="1"/>
            <p:nvPr/>
          </p:nvSpPr>
          <p:spPr>
            <a:xfrm>
              <a:off x="3163106" y="1770113"/>
              <a:ext cx="1952919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作答人數</a:t>
              </a:r>
              <a:r>
                <a:rPr lang="en-US" altLang="zh-TW" sz="1600" dirty="0"/>
                <a:t>/</a:t>
              </a:r>
              <a:r>
                <a:rPr lang="zh-TW" altLang="en-US" sz="1600" dirty="0"/>
                <a:t>總人數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A2D5189-606B-40AE-A123-C74628433EE6}"/>
                </a:ext>
              </a:extLst>
            </p:cNvPr>
            <p:cNvSpPr txBox="1"/>
            <p:nvPr/>
          </p:nvSpPr>
          <p:spPr>
            <a:xfrm>
              <a:off x="6042570" y="1763702"/>
              <a:ext cx="1773573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出題日期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7204755D-85E3-4403-B59D-640B828F992D}"/>
                </a:ext>
              </a:extLst>
            </p:cNvPr>
            <p:cNvSpPr txBox="1"/>
            <p:nvPr/>
          </p:nvSpPr>
          <p:spPr>
            <a:xfrm>
              <a:off x="4828273" y="1784794"/>
              <a:ext cx="10392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答對人數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28132171-4580-47C6-87E9-2E22CD6616C7}"/>
                </a:ext>
              </a:extLst>
            </p:cNvPr>
            <p:cNvSpPr txBox="1"/>
            <p:nvPr/>
          </p:nvSpPr>
          <p:spPr>
            <a:xfrm>
              <a:off x="7816143" y="1743870"/>
              <a:ext cx="127362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截止日期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DA6C0AB-2EEE-46C7-82C3-E798E2B472C0}"/>
              </a:ext>
            </a:extLst>
          </p:cNvPr>
          <p:cNvGrpSpPr/>
          <p:nvPr/>
        </p:nvGrpSpPr>
        <p:grpSpPr>
          <a:xfrm>
            <a:off x="2136710" y="2896127"/>
            <a:ext cx="7677728" cy="460676"/>
            <a:chOff x="2144786" y="3066245"/>
            <a:chExt cx="7401844" cy="46067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431356F-A58E-4668-86E4-A700F87CDB05}"/>
                </a:ext>
              </a:extLst>
            </p:cNvPr>
            <p:cNvSpPr/>
            <p:nvPr/>
          </p:nvSpPr>
          <p:spPr>
            <a:xfrm>
              <a:off x="2144786" y="3066245"/>
              <a:ext cx="7205263" cy="4606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2070363-5C06-4F13-A3FE-968776A210DC}"/>
                </a:ext>
              </a:extLst>
            </p:cNvPr>
            <p:cNvSpPr txBox="1"/>
            <p:nvPr/>
          </p:nvSpPr>
          <p:spPr>
            <a:xfrm>
              <a:off x="2220062" y="3122758"/>
              <a:ext cx="1203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HW_1</a:t>
              </a:r>
              <a:endParaRPr lang="zh-TW" altLang="en-US" sz="1600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81764AF-EB4D-4EAD-84A3-5A58683EE8A8}"/>
                </a:ext>
              </a:extLst>
            </p:cNvPr>
            <p:cNvSpPr txBox="1"/>
            <p:nvPr/>
          </p:nvSpPr>
          <p:spPr>
            <a:xfrm>
              <a:off x="3811964" y="3122758"/>
              <a:ext cx="1203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5/10</a:t>
              </a:r>
              <a:endParaRPr lang="zh-TW" altLang="en-US" sz="16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87DF2E6-B4E0-4F7E-A623-9370D98D01FA}"/>
                </a:ext>
              </a:extLst>
            </p:cNvPr>
            <p:cNvSpPr txBox="1"/>
            <p:nvPr/>
          </p:nvSpPr>
          <p:spPr>
            <a:xfrm>
              <a:off x="5839250" y="3115923"/>
              <a:ext cx="1873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2022/03/28 12:00</a:t>
              </a:r>
              <a:r>
                <a:rPr lang="zh-TW" altLang="en-US" sz="1600" dirty="0"/>
                <a:t> 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0430438F-4933-4BA1-A757-B31BA6E6ACEB}"/>
                </a:ext>
              </a:extLst>
            </p:cNvPr>
            <p:cNvSpPr txBox="1"/>
            <p:nvPr/>
          </p:nvSpPr>
          <p:spPr>
            <a:xfrm>
              <a:off x="5212195" y="3099840"/>
              <a:ext cx="17735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zh-TW" altLang="en-US" sz="16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A86833FB-62D5-4AEB-B66C-FC0345A8C7A9}"/>
                </a:ext>
              </a:extLst>
            </p:cNvPr>
            <p:cNvSpPr txBox="1"/>
            <p:nvPr/>
          </p:nvSpPr>
          <p:spPr>
            <a:xfrm>
              <a:off x="7582282" y="3122758"/>
              <a:ext cx="19643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2022/03/29 12:00</a:t>
              </a:r>
              <a:r>
                <a:rPr lang="zh-TW" altLang="en-US" sz="1600" dirty="0"/>
                <a:t> </a:t>
              </a: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941E6BEF-AAC1-46CD-820E-D68C9E0B3A1C}"/>
              </a:ext>
            </a:extLst>
          </p:cNvPr>
          <p:cNvSpPr txBox="1"/>
          <p:nvPr/>
        </p:nvSpPr>
        <p:spPr>
          <a:xfrm>
            <a:off x="8361854" y="935424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u="sng" dirty="0"/>
              <a:t>選擇課程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47BD14F-8C53-19E7-F0C6-2A9D95190DF2}"/>
              </a:ext>
            </a:extLst>
          </p:cNvPr>
          <p:cNvSpPr txBox="1"/>
          <p:nvPr/>
        </p:nvSpPr>
        <p:spPr>
          <a:xfrm>
            <a:off x="4978604" y="912438"/>
            <a:ext cx="3317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當前課程：</a:t>
            </a:r>
            <a:r>
              <a:rPr lang="en-US" altLang="zh-TW" sz="1800" dirty="0"/>
              <a:t>109-1</a:t>
            </a:r>
            <a:r>
              <a:rPr lang="zh-TW" altLang="en-US" sz="1800" dirty="0"/>
              <a:t>程式設計</a:t>
            </a:r>
            <a:r>
              <a:rPr lang="en-US" altLang="zh-TW" sz="1800" dirty="0"/>
              <a:t>A</a:t>
            </a:r>
            <a:r>
              <a:rPr lang="zh-TW" altLang="en-US" sz="1800" dirty="0"/>
              <a:t>班</a:t>
            </a:r>
          </a:p>
          <a:p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F016515-24C8-4005-85C7-4E2A2105D89F}"/>
              </a:ext>
            </a:extLst>
          </p:cNvPr>
          <p:cNvSpPr txBox="1"/>
          <p:nvPr/>
        </p:nvSpPr>
        <p:spPr>
          <a:xfrm>
            <a:off x="9041621" y="929812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u="sng" dirty="0"/>
              <a:t>登出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B31F0728-9C94-DC01-7D9A-D7DED1153912}"/>
              </a:ext>
            </a:extLst>
          </p:cNvPr>
          <p:cNvSpPr/>
          <p:nvPr/>
        </p:nvSpPr>
        <p:spPr>
          <a:xfrm>
            <a:off x="1835654" y="688056"/>
            <a:ext cx="1377232" cy="535709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主頁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01AB074-39B3-A3C3-54CE-22BA761FB576}"/>
              </a:ext>
            </a:extLst>
          </p:cNvPr>
          <p:cNvGrpSpPr/>
          <p:nvPr/>
        </p:nvGrpSpPr>
        <p:grpSpPr>
          <a:xfrm>
            <a:off x="3393556" y="691956"/>
            <a:ext cx="1551949" cy="531809"/>
            <a:chOff x="3393556" y="682473"/>
            <a:chExt cx="1551949" cy="531809"/>
          </a:xfrm>
        </p:grpSpPr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595B0C69-F92C-ED2F-4837-9D69117C2CFE}"/>
                </a:ext>
              </a:extLst>
            </p:cNvPr>
            <p:cNvSpPr/>
            <p:nvPr/>
          </p:nvSpPr>
          <p:spPr>
            <a:xfrm>
              <a:off x="3393556" y="682473"/>
              <a:ext cx="1551949" cy="53180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35" name="流程圖: 抽選 34">
              <a:extLst>
                <a:ext uri="{FF2B5EF4-FFF2-40B4-BE49-F238E27FC236}">
                  <a16:creationId xmlns:a16="http://schemas.microsoft.com/office/drawing/2014/main" id="{90FCCA06-95E9-4F9A-F2D5-252E7E8651F5}"/>
                </a:ext>
              </a:extLst>
            </p:cNvPr>
            <p:cNvSpPr/>
            <p:nvPr/>
          </p:nvSpPr>
          <p:spPr>
            <a:xfrm rot="10800000">
              <a:off x="4538489" y="838349"/>
              <a:ext cx="311990" cy="220056"/>
            </a:xfrm>
            <a:prstGeom prst="flowChartExtra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B011ADA7-E2CA-A7BB-1D6B-DBAFAAC401CD}"/>
              </a:ext>
            </a:extLst>
          </p:cNvPr>
          <p:cNvSpPr/>
          <p:nvPr/>
        </p:nvSpPr>
        <p:spPr>
          <a:xfrm>
            <a:off x="8519854" y="1500891"/>
            <a:ext cx="1076821" cy="4269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43217BC-5261-B81D-DF4D-1CF32A23B4AD}"/>
              </a:ext>
            </a:extLst>
          </p:cNvPr>
          <p:cNvSpPr txBox="1"/>
          <p:nvPr/>
        </p:nvSpPr>
        <p:spPr>
          <a:xfrm>
            <a:off x="8578578" y="1542359"/>
            <a:ext cx="100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已發布</a:t>
            </a:r>
          </a:p>
        </p:txBody>
      </p:sp>
    </p:spTree>
    <p:extLst>
      <p:ext uri="{BB962C8B-B14F-4D97-AF65-F5344CB8AC3E}">
        <p14:creationId xmlns:p14="http://schemas.microsoft.com/office/powerpoint/2010/main" val="266552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8F657BCC-A25A-4324-A53E-75D469D38E5A}"/>
              </a:ext>
            </a:extLst>
          </p:cNvPr>
          <p:cNvGrpSpPr/>
          <p:nvPr/>
        </p:nvGrpSpPr>
        <p:grpSpPr>
          <a:xfrm>
            <a:off x="1051545" y="354377"/>
            <a:ext cx="9871492" cy="5769205"/>
            <a:chOff x="1480141" y="310361"/>
            <a:chExt cx="9871492" cy="576920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FF095AC-EA53-4B0D-9DD7-69611B59CA7A}"/>
                </a:ext>
              </a:extLst>
            </p:cNvPr>
            <p:cNvSpPr/>
            <p:nvPr/>
          </p:nvSpPr>
          <p:spPr>
            <a:xfrm>
              <a:off x="1480141" y="310361"/>
              <a:ext cx="9871492" cy="5769205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2C14263-033F-469E-B751-571A5550D1A4}"/>
                </a:ext>
              </a:extLst>
            </p:cNvPr>
            <p:cNvSpPr/>
            <p:nvPr/>
          </p:nvSpPr>
          <p:spPr>
            <a:xfrm>
              <a:off x="2374347" y="1132340"/>
              <a:ext cx="7994909" cy="4529228"/>
            </a:xfrm>
            <a:prstGeom prst="rect">
              <a:avLst/>
            </a:prstGeom>
            <a:solidFill>
              <a:schemeClr val="bg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7E432620-54E0-412E-9801-5752E0D6075D}"/>
              </a:ext>
            </a:extLst>
          </p:cNvPr>
          <p:cNvSpPr/>
          <p:nvPr/>
        </p:nvSpPr>
        <p:spPr>
          <a:xfrm>
            <a:off x="2352552" y="2123961"/>
            <a:ext cx="7223451" cy="511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0836AAC-1AE7-4E78-B310-0607FE1B2E7A}"/>
              </a:ext>
            </a:extLst>
          </p:cNvPr>
          <p:cNvSpPr/>
          <p:nvPr/>
        </p:nvSpPr>
        <p:spPr>
          <a:xfrm>
            <a:off x="2354926" y="1471303"/>
            <a:ext cx="1123950" cy="45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2DDA6B6-AC9E-44E6-8C2A-E192B29E21C1}"/>
              </a:ext>
            </a:extLst>
          </p:cNvPr>
          <p:cNvSpPr txBox="1"/>
          <p:nvPr/>
        </p:nvSpPr>
        <p:spPr>
          <a:xfrm>
            <a:off x="2424516" y="2194412"/>
            <a:ext cx="105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學生姓名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BCC1F22-1D70-42C9-A2A3-00FBAB7A8A99}"/>
              </a:ext>
            </a:extLst>
          </p:cNvPr>
          <p:cNvSpPr txBox="1"/>
          <p:nvPr/>
        </p:nvSpPr>
        <p:spPr>
          <a:xfrm>
            <a:off x="4208801" y="2209859"/>
            <a:ext cx="105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作答次數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A22B14-68F0-479D-BE3E-884C5E5C86D4}"/>
              </a:ext>
            </a:extLst>
          </p:cNvPr>
          <p:cNvSpPr txBox="1"/>
          <p:nvPr/>
        </p:nvSpPr>
        <p:spPr>
          <a:xfrm>
            <a:off x="2366819" y="1520228"/>
            <a:ext cx="111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題目名稱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F13232B-28A6-499E-A2BC-2E4881D9B179}"/>
              </a:ext>
            </a:extLst>
          </p:cNvPr>
          <p:cNvSpPr txBox="1"/>
          <p:nvPr/>
        </p:nvSpPr>
        <p:spPr>
          <a:xfrm>
            <a:off x="6340688" y="2210460"/>
            <a:ext cx="105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作答分數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5BC47AA-7A83-4A46-AFF9-B9301BC03B65}"/>
              </a:ext>
            </a:extLst>
          </p:cNvPr>
          <p:cNvSpPr txBox="1"/>
          <p:nvPr/>
        </p:nvSpPr>
        <p:spPr>
          <a:xfrm>
            <a:off x="8467101" y="2209859"/>
            <a:ext cx="105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繳交時間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23FD51A-6343-4709-B540-EBA4C73A5713}"/>
              </a:ext>
            </a:extLst>
          </p:cNvPr>
          <p:cNvSpPr/>
          <p:nvPr/>
        </p:nvSpPr>
        <p:spPr>
          <a:xfrm>
            <a:off x="2358290" y="2906780"/>
            <a:ext cx="7223451" cy="511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1B3F69F-C18B-48ED-9E16-480B00720A82}"/>
              </a:ext>
            </a:extLst>
          </p:cNvPr>
          <p:cNvSpPr txBox="1"/>
          <p:nvPr/>
        </p:nvSpPr>
        <p:spPr>
          <a:xfrm>
            <a:off x="2486388" y="3023180"/>
            <a:ext cx="105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王小美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C979B2A-B65A-4B9C-B2D8-0C5EA8FA4494}"/>
              </a:ext>
            </a:extLst>
          </p:cNvPr>
          <p:cNvSpPr txBox="1"/>
          <p:nvPr/>
        </p:nvSpPr>
        <p:spPr>
          <a:xfrm>
            <a:off x="4229958" y="3013694"/>
            <a:ext cx="105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3</a:t>
            </a:r>
            <a:endParaRPr lang="zh-TW" altLang="en-US" sz="16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6E105BF-7DFE-4634-8C9A-6CB052F2C55B}"/>
              </a:ext>
            </a:extLst>
          </p:cNvPr>
          <p:cNvSpPr txBox="1"/>
          <p:nvPr/>
        </p:nvSpPr>
        <p:spPr>
          <a:xfrm>
            <a:off x="7864638" y="3013694"/>
            <a:ext cx="1761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2022/03/27 23:59</a:t>
            </a:r>
            <a:endParaRPr lang="zh-TW" altLang="en-US" sz="16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900248B-BB08-43CD-85F2-997E9361E864}"/>
              </a:ext>
            </a:extLst>
          </p:cNvPr>
          <p:cNvSpPr txBox="1"/>
          <p:nvPr/>
        </p:nvSpPr>
        <p:spPr>
          <a:xfrm>
            <a:off x="6402315" y="3015909"/>
            <a:ext cx="105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100</a:t>
            </a:r>
            <a:endParaRPr lang="zh-TW" altLang="en-US" sz="16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9832ED0-4DA5-41CE-B23A-1B75382F0D2F}"/>
              </a:ext>
            </a:extLst>
          </p:cNvPr>
          <p:cNvSpPr txBox="1"/>
          <p:nvPr/>
        </p:nvSpPr>
        <p:spPr>
          <a:xfrm>
            <a:off x="1051545" y="5791482"/>
            <a:ext cx="9871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該題作答情況包含學生姓名，作答次數，作答分數及繳交時間。當點擊學生姓名後，可以看到該題該學生的儀表板。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906AD00-31E1-4F6E-8BA6-CF54B21C73A2}"/>
              </a:ext>
            </a:extLst>
          </p:cNvPr>
          <p:cNvSpPr txBox="1"/>
          <p:nvPr/>
        </p:nvSpPr>
        <p:spPr>
          <a:xfrm>
            <a:off x="9196410" y="740908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u="sng" dirty="0"/>
              <a:t>登出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A9A177C-9811-4B95-A809-431CEE9341A0}"/>
              </a:ext>
            </a:extLst>
          </p:cNvPr>
          <p:cNvSpPr/>
          <p:nvPr/>
        </p:nvSpPr>
        <p:spPr>
          <a:xfrm>
            <a:off x="8452053" y="1474469"/>
            <a:ext cx="1123950" cy="45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0BE31F6-AB25-4928-97DC-9A04A5538AEA}"/>
              </a:ext>
            </a:extLst>
          </p:cNvPr>
          <p:cNvSpPr txBox="1"/>
          <p:nvPr/>
        </p:nvSpPr>
        <p:spPr>
          <a:xfrm>
            <a:off x="8467101" y="1521516"/>
            <a:ext cx="111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曲線圖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5C6954E-6EAA-1471-860A-73B5FB821D12}"/>
              </a:ext>
            </a:extLst>
          </p:cNvPr>
          <p:cNvSpPr txBox="1"/>
          <p:nvPr/>
        </p:nvSpPr>
        <p:spPr>
          <a:xfrm>
            <a:off x="5083648" y="764151"/>
            <a:ext cx="3317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當前課程：</a:t>
            </a:r>
            <a:r>
              <a:rPr lang="en-US" altLang="zh-TW" sz="1800" dirty="0"/>
              <a:t>109-1</a:t>
            </a:r>
            <a:r>
              <a:rPr lang="zh-TW" altLang="en-US" sz="1800" dirty="0"/>
              <a:t>程式設計</a:t>
            </a:r>
            <a:r>
              <a:rPr lang="en-US" altLang="zh-TW" sz="1800" dirty="0"/>
              <a:t>A</a:t>
            </a:r>
            <a:r>
              <a:rPr lang="zh-TW" altLang="en-US" sz="1800" dirty="0"/>
              <a:t>班</a:t>
            </a:r>
          </a:p>
          <a:p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846E873-CA1A-3516-B433-604E0FB4EB9E}"/>
              </a:ext>
            </a:extLst>
          </p:cNvPr>
          <p:cNvSpPr txBox="1"/>
          <p:nvPr/>
        </p:nvSpPr>
        <p:spPr>
          <a:xfrm>
            <a:off x="8385665" y="745146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u="sng" dirty="0"/>
              <a:t>選擇課程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69FCDFF8-3730-BC3D-3B02-3E11E99FC2F3}"/>
              </a:ext>
            </a:extLst>
          </p:cNvPr>
          <p:cNvSpPr/>
          <p:nvPr/>
        </p:nvSpPr>
        <p:spPr>
          <a:xfrm>
            <a:off x="1940697" y="559538"/>
            <a:ext cx="1418323" cy="51427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主頁</a:t>
            </a:r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62D31DC7-6AC4-6828-B605-AF45E7F6D621}"/>
              </a:ext>
            </a:extLst>
          </p:cNvPr>
          <p:cNvGrpSpPr/>
          <p:nvPr/>
        </p:nvGrpSpPr>
        <p:grpSpPr>
          <a:xfrm>
            <a:off x="3478876" y="559538"/>
            <a:ext cx="1504181" cy="524162"/>
            <a:chOff x="3393556" y="682473"/>
            <a:chExt cx="1551949" cy="531809"/>
          </a:xfrm>
        </p:grpSpPr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E6C63DB8-2E43-D297-8FE5-F5CBE0A8128D}"/>
                </a:ext>
              </a:extLst>
            </p:cNvPr>
            <p:cNvSpPr/>
            <p:nvPr/>
          </p:nvSpPr>
          <p:spPr>
            <a:xfrm>
              <a:off x="3393556" y="682473"/>
              <a:ext cx="1551949" cy="53180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45" name="流程圖: 抽選 44">
              <a:extLst>
                <a:ext uri="{FF2B5EF4-FFF2-40B4-BE49-F238E27FC236}">
                  <a16:creationId xmlns:a16="http://schemas.microsoft.com/office/drawing/2014/main" id="{D6842E3C-670D-4D80-6863-C664751C37CE}"/>
                </a:ext>
              </a:extLst>
            </p:cNvPr>
            <p:cNvSpPr/>
            <p:nvPr/>
          </p:nvSpPr>
          <p:spPr>
            <a:xfrm rot="10800000">
              <a:off x="4556416" y="840594"/>
              <a:ext cx="311990" cy="220056"/>
            </a:xfrm>
            <a:prstGeom prst="flowChartExtra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676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F30AC43A-2E4A-400B-B46E-D58A20D75DE9}"/>
              </a:ext>
            </a:extLst>
          </p:cNvPr>
          <p:cNvGrpSpPr/>
          <p:nvPr/>
        </p:nvGrpSpPr>
        <p:grpSpPr>
          <a:xfrm>
            <a:off x="1160254" y="173465"/>
            <a:ext cx="9871492" cy="5769205"/>
            <a:chOff x="1661775" y="344627"/>
            <a:chExt cx="9871492" cy="576920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547B93D-9FAF-446D-8EA5-2F5668B3373B}"/>
                </a:ext>
              </a:extLst>
            </p:cNvPr>
            <p:cNvSpPr/>
            <p:nvPr/>
          </p:nvSpPr>
          <p:spPr>
            <a:xfrm>
              <a:off x="1661775" y="344627"/>
              <a:ext cx="9871492" cy="5769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15CA48A-EDB9-489D-A1A2-43BF079C477E}"/>
                </a:ext>
              </a:extLst>
            </p:cNvPr>
            <p:cNvSpPr/>
            <p:nvPr/>
          </p:nvSpPr>
          <p:spPr>
            <a:xfrm>
              <a:off x="2416493" y="1132340"/>
              <a:ext cx="7952763" cy="46465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7FFE2C8-B993-43AE-A8CE-F97862A6A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33630"/>
              </p:ext>
            </p:extLst>
          </p:nvPr>
        </p:nvGraphicFramePr>
        <p:xfrm>
          <a:off x="2163246" y="1897186"/>
          <a:ext cx="7529634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528">
                  <a:extLst>
                    <a:ext uri="{9D8B030D-6E8A-4147-A177-3AD203B41FA5}">
                      <a16:colId xmlns:a16="http://schemas.microsoft.com/office/drawing/2014/main" val="179598156"/>
                    </a:ext>
                  </a:extLst>
                </a:gridCol>
                <a:gridCol w="959242">
                  <a:extLst>
                    <a:ext uri="{9D8B030D-6E8A-4147-A177-3AD203B41FA5}">
                      <a16:colId xmlns:a16="http://schemas.microsoft.com/office/drawing/2014/main" val="677377432"/>
                    </a:ext>
                  </a:extLst>
                </a:gridCol>
                <a:gridCol w="989428">
                  <a:extLst>
                    <a:ext uri="{9D8B030D-6E8A-4147-A177-3AD203B41FA5}">
                      <a16:colId xmlns:a16="http://schemas.microsoft.com/office/drawing/2014/main" val="1251898511"/>
                    </a:ext>
                  </a:extLst>
                </a:gridCol>
                <a:gridCol w="959715">
                  <a:extLst>
                    <a:ext uri="{9D8B030D-6E8A-4147-A177-3AD203B41FA5}">
                      <a16:colId xmlns:a16="http://schemas.microsoft.com/office/drawing/2014/main" val="3497637602"/>
                    </a:ext>
                  </a:extLst>
                </a:gridCol>
                <a:gridCol w="957300">
                  <a:extLst>
                    <a:ext uri="{9D8B030D-6E8A-4147-A177-3AD203B41FA5}">
                      <a16:colId xmlns:a16="http://schemas.microsoft.com/office/drawing/2014/main" val="2141072194"/>
                    </a:ext>
                  </a:extLst>
                </a:gridCol>
                <a:gridCol w="1427746">
                  <a:extLst>
                    <a:ext uri="{9D8B030D-6E8A-4147-A177-3AD203B41FA5}">
                      <a16:colId xmlns:a16="http://schemas.microsoft.com/office/drawing/2014/main" val="2837895356"/>
                    </a:ext>
                  </a:extLst>
                </a:gridCol>
                <a:gridCol w="1271675">
                  <a:extLst>
                    <a:ext uri="{9D8B030D-6E8A-4147-A177-3AD203B41FA5}">
                      <a16:colId xmlns:a16="http://schemas.microsoft.com/office/drawing/2014/main" val="353636221"/>
                    </a:ext>
                  </a:extLst>
                </a:gridCol>
              </a:tblGrid>
              <a:tr h="9161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繳交次序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繳交時間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單元測試分數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編譯結果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品質測試分數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觀看程式碼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建議程式碼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156098"/>
                  </a:ext>
                </a:extLst>
              </a:tr>
              <a:tr h="7067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2022/03/28 20:59</a:t>
                      </a:r>
                      <a:endParaRPr lang="zh-TW" altLang="en-US" sz="1600" dirty="0"/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Compile</a:t>
                      </a:r>
                    </a:p>
                    <a:p>
                      <a:pPr algn="ctr"/>
                      <a:r>
                        <a:rPr lang="en-US" altLang="zh-TW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建議程式碼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92926"/>
                  </a:ext>
                </a:extLst>
              </a:tr>
              <a:tr h="7067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2022/03/28 21:59</a:t>
                      </a:r>
                      <a:endParaRPr lang="zh-TW" altLang="en-US" sz="1600" dirty="0"/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Compile</a:t>
                      </a:r>
                    </a:p>
                    <a:p>
                      <a:pPr algn="ctr"/>
                      <a:r>
                        <a:rPr lang="en-US" altLang="zh-TW" dirty="0"/>
                        <a:t>Success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程式碼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建議程式碼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79553"/>
                  </a:ext>
                </a:extLst>
              </a:tr>
              <a:tr h="7852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2022/03/28 23:59</a:t>
                      </a:r>
                      <a:endParaRPr lang="zh-TW" altLang="en-US" sz="1600" dirty="0"/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Compile</a:t>
                      </a:r>
                    </a:p>
                    <a:p>
                      <a:pPr algn="ctr"/>
                      <a:r>
                        <a:rPr lang="en-US" altLang="zh-TW" dirty="0"/>
                        <a:t>Success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程式碼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建議程式碼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13813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D66F52D4-CDF1-4BC7-9197-D6E2AD205304}"/>
              </a:ext>
            </a:extLst>
          </p:cNvPr>
          <p:cNvSpPr txBox="1"/>
          <p:nvPr/>
        </p:nvSpPr>
        <p:spPr>
          <a:xfrm>
            <a:off x="1067142" y="5934670"/>
            <a:ext cx="9871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DashBoard</a:t>
            </a:r>
            <a:r>
              <a:rPr lang="zh-TW" altLang="en-US" dirty="0"/>
              <a:t>內容包含：</a:t>
            </a:r>
            <a:r>
              <a:rPr lang="zh-TW" altLang="en-US" sz="1800" dirty="0"/>
              <a:t>繳交次序</a:t>
            </a:r>
            <a:r>
              <a:rPr lang="zh-TW" altLang="en-US" dirty="0"/>
              <a:t>，</a:t>
            </a:r>
            <a:r>
              <a:rPr lang="zh-TW" altLang="en-US" sz="1800" dirty="0"/>
              <a:t>繳交時間，繳交分數，編譯結果，建議程式碼，觀看程式碼，歷次繳交的品質</a:t>
            </a:r>
            <a:r>
              <a:rPr lang="zh-TW" altLang="en-US" dirty="0"/>
              <a:t>曲線。</a:t>
            </a:r>
            <a:endParaRPr lang="en-US" altLang="zh-TW" dirty="0"/>
          </a:p>
          <a:p>
            <a:r>
              <a:rPr lang="zh-TW" altLang="en-US" dirty="0"/>
              <a:t>點擊品質分數，會跳出</a:t>
            </a:r>
            <a:r>
              <a:rPr lang="en-US" altLang="zh-TW" dirty="0"/>
              <a:t>SonarQube</a:t>
            </a:r>
            <a:r>
              <a:rPr lang="zh-TW" altLang="en-US" dirty="0"/>
              <a:t>的檢測報告。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B463966-6B82-474A-8E70-4A0CAB8E3F88}"/>
              </a:ext>
            </a:extLst>
          </p:cNvPr>
          <p:cNvSpPr txBox="1"/>
          <p:nvPr/>
        </p:nvSpPr>
        <p:spPr>
          <a:xfrm>
            <a:off x="9153439" y="464696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u="sng" dirty="0"/>
              <a:t>登出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549688D-1558-DC9A-A191-C348E8E0ACB0}"/>
              </a:ext>
            </a:extLst>
          </p:cNvPr>
          <p:cNvSpPr txBox="1"/>
          <p:nvPr/>
        </p:nvSpPr>
        <p:spPr>
          <a:xfrm>
            <a:off x="5036963" y="460948"/>
            <a:ext cx="3317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當前課程：</a:t>
            </a:r>
            <a:r>
              <a:rPr lang="en-US" altLang="zh-TW" sz="1800" dirty="0"/>
              <a:t>109-1</a:t>
            </a:r>
            <a:r>
              <a:rPr lang="zh-TW" altLang="en-US" sz="1800" dirty="0"/>
              <a:t>程式設計</a:t>
            </a:r>
            <a:r>
              <a:rPr lang="en-US" altLang="zh-TW" sz="1800" dirty="0"/>
              <a:t>A</a:t>
            </a:r>
            <a:r>
              <a:rPr lang="zh-TW" altLang="en-US" sz="1800" dirty="0"/>
              <a:t>班</a:t>
            </a:r>
          </a:p>
          <a:p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15E5C2D-C7D4-77D6-3CCB-EF13930550F0}"/>
              </a:ext>
            </a:extLst>
          </p:cNvPr>
          <p:cNvSpPr txBox="1"/>
          <p:nvPr/>
        </p:nvSpPr>
        <p:spPr>
          <a:xfrm>
            <a:off x="8372785" y="464696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u="sng" dirty="0"/>
              <a:t>選擇課程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E4FCA06-9E65-A840-605F-5FD67E0CC610}"/>
              </a:ext>
            </a:extLst>
          </p:cNvPr>
          <p:cNvSpPr/>
          <p:nvPr/>
        </p:nvSpPr>
        <p:spPr>
          <a:xfrm>
            <a:off x="2163247" y="1160209"/>
            <a:ext cx="7529634" cy="5115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7027515-813E-D424-437A-60AA7D2B75F0}"/>
              </a:ext>
            </a:extLst>
          </p:cNvPr>
          <p:cNvSpPr txBox="1"/>
          <p:nvPr/>
        </p:nvSpPr>
        <p:spPr>
          <a:xfrm>
            <a:off x="2353373" y="1259905"/>
            <a:ext cx="275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學生姓名 </a:t>
            </a:r>
            <a:r>
              <a:rPr lang="en-US" altLang="zh-TW" sz="1600" dirty="0"/>
              <a:t>:</a:t>
            </a:r>
            <a:r>
              <a:rPr lang="zh-TW" altLang="en-US" sz="1600" dirty="0"/>
              <a:t>  王小美  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51A66A4-1A6A-A820-BCBC-14C0B0A6F710}"/>
              </a:ext>
            </a:extLst>
          </p:cNvPr>
          <p:cNvSpPr txBox="1"/>
          <p:nvPr/>
        </p:nvSpPr>
        <p:spPr>
          <a:xfrm>
            <a:off x="8065673" y="1246708"/>
            <a:ext cx="1963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題目名稱</a:t>
            </a:r>
            <a:r>
              <a:rPr lang="en-US" altLang="zh-TW" sz="1600" dirty="0"/>
              <a:t>:HW_1</a:t>
            </a:r>
            <a:endParaRPr lang="zh-TW" altLang="en-US" sz="1600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53BA990-FFAE-D971-9EFE-3B1609665DCB}"/>
              </a:ext>
            </a:extLst>
          </p:cNvPr>
          <p:cNvGrpSpPr/>
          <p:nvPr/>
        </p:nvGrpSpPr>
        <p:grpSpPr>
          <a:xfrm>
            <a:off x="3466244" y="302016"/>
            <a:ext cx="1551949" cy="514272"/>
            <a:chOff x="3393556" y="682473"/>
            <a:chExt cx="1551949" cy="531809"/>
          </a:xfrm>
        </p:grpSpPr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AF700D32-A1ED-BC25-4964-CE802F8342C0}"/>
                </a:ext>
              </a:extLst>
            </p:cNvPr>
            <p:cNvSpPr/>
            <p:nvPr/>
          </p:nvSpPr>
          <p:spPr>
            <a:xfrm>
              <a:off x="3393556" y="682473"/>
              <a:ext cx="1551949" cy="53180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26" name="流程圖: 抽選 25">
              <a:extLst>
                <a:ext uri="{FF2B5EF4-FFF2-40B4-BE49-F238E27FC236}">
                  <a16:creationId xmlns:a16="http://schemas.microsoft.com/office/drawing/2014/main" id="{C7811C01-A299-F9ED-CB1E-46EC373727FB}"/>
                </a:ext>
              </a:extLst>
            </p:cNvPr>
            <p:cNvSpPr/>
            <p:nvPr/>
          </p:nvSpPr>
          <p:spPr>
            <a:xfrm rot="10800000">
              <a:off x="4538489" y="838349"/>
              <a:ext cx="311990" cy="220056"/>
            </a:xfrm>
            <a:prstGeom prst="flowChartExtra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7515521E-E9D7-F0D4-375B-24600D175E1E}"/>
              </a:ext>
            </a:extLst>
          </p:cNvPr>
          <p:cNvSpPr/>
          <p:nvPr/>
        </p:nvSpPr>
        <p:spPr>
          <a:xfrm>
            <a:off x="1914972" y="308291"/>
            <a:ext cx="1418323" cy="51427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主頁</a:t>
            </a:r>
          </a:p>
        </p:txBody>
      </p:sp>
    </p:spTree>
    <p:extLst>
      <p:ext uri="{BB962C8B-B14F-4D97-AF65-F5344CB8AC3E}">
        <p14:creationId xmlns:p14="http://schemas.microsoft.com/office/powerpoint/2010/main" val="215799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F60F1EA3-D5B2-486C-BD33-3D7DD80D0C4C}"/>
              </a:ext>
            </a:extLst>
          </p:cNvPr>
          <p:cNvGrpSpPr/>
          <p:nvPr/>
        </p:nvGrpSpPr>
        <p:grpSpPr>
          <a:xfrm>
            <a:off x="847758" y="286218"/>
            <a:ext cx="9871492" cy="5769205"/>
            <a:chOff x="1480141" y="310361"/>
            <a:chExt cx="9871492" cy="576920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179A2A3-91BA-4BA3-BC55-26FF8E3AAE43}"/>
                </a:ext>
              </a:extLst>
            </p:cNvPr>
            <p:cNvSpPr/>
            <p:nvPr/>
          </p:nvSpPr>
          <p:spPr>
            <a:xfrm>
              <a:off x="1480141" y="310361"/>
              <a:ext cx="9871492" cy="5769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3DD3EA-917A-47B1-B5F7-1047BBAA6C3F}"/>
                </a:ext>
              </a:extLst>
            </p:cNvPr>
            <p:cNvSpPr/>
            <p:nvPr/>
          </p:nvSpPr>
          <p:spPr>
            <a:xfrm>
              <a:off x="2416493" y="1132340"/>
              <a:ext cx="7952763" cy="45292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圖片 25">
            <a:extLst>
              <a:ext uri="{FF2B5EF4-FFF2-40B4-BE49-F238E27FC236}">
                <a16:creationId xmlns:a16="http://schemas.microsoft.com/office/drawing/2014/main" id="{1F99F126-4EC0-43E6-AA21-D8D425A23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98" y="1924702"/>
            <a:ext cx="2016133" cy="158303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BECC4324-588D-4ACB-9A23-835D98F02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79167" y="1924702"/>
            <a:ext cx="2208673" cy="158303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D3939316-4635-4F46-8AB0-BB20F0A0A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81796" y="1899681"/>
            <a:ext cx="2208673" cy="158303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2E2ABDB-A923-49D4-9369-FC8BD12874AD}"/>
              </a:ext>
            </a:extLst>
          </p:cNvPr>
          <p:cNvSpPr txBox="1"/>
          <p:nvPr/>
        </p:nvSpPr>
        <p:spPr>
          <a:xfrm>
            <a:off x="2325737" y="3554016"/>
            <a:ext cx="156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歷次</a:t>
            </a:r>
            <a:r>
              <a:rPr lang="en-US" altLang="zh-TW" dirty="0"/>
              <a:t>Bugs</a:t>
            </a:r>
            <a:r>
              <a:rPr lang="zh-TW" altLang="en-US" dirty="0"/>
              <a:t>數目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40080C-06C7-458E-B1B9-70A9A7151565}"/>
              </a:ext>
            </a:extLst>
          </p:cNvPr>
          <p:cNvSpPr txBox="1"/>
          <p:nvPr/>
        </p:nvSpPr>
        <p:spPr>
          <a:xfrm>
            <a:off x="4682278" y="3554016"/>
            <a:ext cx="235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歷次</a:t>
            </a:r>
            <a:r>
              <a:rPr lang="en-US" altLang="zh-TW" dirty="0"/>
              <a:t>vulnerability</a:t>
            </a:r>
            <a:r>
              <a:rPr lang="zh-TW" altLang="en-US" dirty="0"/>
              <a:t>數目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303FFED-98BE-4345-8ED8-6BCED8FDCA7C}"/>
              </a:ext>
            </a:extLst>
          </p:cNvPr>
          <p:cNvSpPr txBox="1"/>
          <p:nvPr/>
        </p:nvSpPr>
        <p:spPr>
          <a:xfrm>
            <a:off x="7300235" y="3554016"/>
            <a:ext cx="217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歷次</a:t>
            </a:r>
            <a:r>
              <a:rPr lang="en-US" altLang="zh-TW" dirty="0"/>
              <a:t>code smell</a:t>
            </a:r>
            <a:r>
              <a:rPr lang="zh-TW" altLang="en-US" dirty="0"/>
              <a:t>數目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52EAACE-D099-4A5F-98FE-00DC41C6A618}"/>
              </a:ext>
            </a:extLst>
          </p:cNvPr>
          <p:cNvSpPr txBox="1"/>
          <p:nvPr/>
        </p:nvSpPr>
        <p:spPr>
          <a:xfrm>
            <a:off x="2099997" y="1483567"/>
            <a:ext cx="215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安全性曲線：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F2EDD6A-2409-417A-9C58-9B9DF545AD66}"/>
              </a:ext>
            </a:extLst>
          </p:cNvPr>
          <p:cNvSpPr txBox="1"/>
          <p:nvPr/>
        </p:nvSpPr>
        <p:spPr>
          <a:xfrm>
            <a:off x="4651174" y="1477346"/>
            <a:ext cx="220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可靠性曲線：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27B5469-B41E-4060-B1EB-968E25A120B2}"/>
              </a:ext>
            </a:extLst>
          </p:cNvPr>
          <p:cNvSpPr txBox="1"/>
          <p:nvPr/>
        </p:nvSpPr>
        <p:spPr>
          <a:xfrm>
            <a:off x="7253803" y="1494697"/>
            <a:ext cx="220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可維護性曲線：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707A494-4F10-8721-0C3B-703E35BF70A7}"/>
              </a:ext>
            </a:extLst>
          </p:cNvPr>
          <p:cNvSpPr txBox="1"/>
          <p:nvPr/>
        </p:nvSpPr>
        <p:spPr>
          <a:xfrm>
            <a:off x="2001904" y="413957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Metric Definitions | SonarQube Docs</a:t>
            </a:r>
            <a:endParaRPr lang="zh-TW" altLang="en-US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123B482-697C-25E6-0410-5C4AA0358DB3}"/>
              </a:ext>
            </a:extLst>
          </p:cNvPr>
          <p:cNvSpPr/>
          <p:nvPr/>
        </p:nvSpPr>
        <p:spPr>
          <a:xfrm>
            <a:off x="1784110" y="448809"/>
            <a:ext cx="1418323" cy="51427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主頁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7FB7ACF3-7925-AD97-7DBC-8867CC50F294}"/>
              </a:ext>
            </a:extLst>
          </p:cNvPr>
          <p:cNvGrpSpPr/>
          <p:nvPr/>
        </p:nvGrpSpPr>
        <p:grpSpPr>
          <a:xfrm>
            <a:off x="3362810" y="450732"/>
            <a:ext cx="1551949" cy="514272"/>
            <a:chOff x="3393556" y="682473"/>
            <a:chExt cx="1551949" cy="531809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3ABC387E-7EE7-AFB4-413E-E705DDD44E67}"/>
                </a:ext>
              </a:extLst>
            </p:cNvPr>
            <p:cNvSpPr/>
            <p:nvPr/>
          </p:nvSpPr>
          <p:spPr>
            <a:xfrm>
              <a:off x="3393556" y="682473"/>
              <a:ext cx="1551949" cy="53180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22" name="流程圖: 抽選 21">
              <a:extLst>
                <a:ext uri="{FF2B5EF4-FFF2-40B4-BE49-F238E27FC236}">
                  <a16:creationId xmlns:a16="http://schemas.microsoft.com/office/drawing/2014/main" id="{CF17CB48-2BF0-51D8-71AE-E14E38DA4ECB}"/>
                </a:ext>
              </a:extLst>
            </p:cNvPr>
            <p:cNvSpPr/>
            <p:nvPr/>
          </p:nvSpPr>
          <p:spPr>
            <a:xfrm rot="10800000">
              <a:off x="4538489" y="838349"/>
              <a:ext cx="311990" cy="220056"/>
            </a:xfrm>
            <a:prstGeom prst="flowChartExtra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100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70B9941E-81F4-460F-B3EC-6AB689E5AD78}"/>
              </a:ext>
            </a:extLst>
          </p:cNvPr>
          <p:cNvGrpSpPr/>
          <p:nvPr/>
        </p:nvGrpSpPr>
        <p:grpSpPr>
          <a:xfrm>
            <a:off x="941064" y="407758"/>
            <a:ext cx="9871492" cy="5769205"/>
            <a:chOff x="1480141" y="310361"/>
            <a:chExt cx="9871492" cy="576920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0BF9DB3-DC22-4A54-B078-4B75E30DA14F}"/>
                </a:ext>
              </a:extLst>
            </p:cNvPr>
            <p:cNvSpPr/>
            <p:nvPr/>
          </p:nvSpPr>
          <p:spPr>
            <a:xfrm>
              <a:off x="1480141" y="310361"/>
              <a:ext cx="9871492" cy="5769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8B30A6A-6DE6-4946-9F57-76AEE398644F}"/>
                </a:ext>
              </a:extLst>
            </p:cNvPr>
            <p:cNvSpPr/>
            <p:nvPr/>
          </p:nvSpPr>
          <p:spPr>
            <a:xfrm>
              <a:off x="2416493" y="1132340"/>
              <a:ext cx="7952763" cy="45292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DB27D6-34DB-4EF1-BCF3-3AFB83075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7416" y="1276925"/>
            <a:ext cx="7952763" cy="4351338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+mj-ea"/>
                <a:ea typeface="+mj-ea"/>
              </a:rPr>
              <a:t>“</a:t>
            </a:r>
            <a:r>
              <a:rPr lang="zh-TW" altLang="en-US" sz="2000" dirty="0">
                <a:latin typeface="+mj-ea"/>
                <a:ea typeface="+mj-ea"/>
              </a:rPr>
              <a:t>管理</a:t>
            </a:r>
            <a:r>
              <a:rPr lang="en-US" altLang="zh-TW" sz="2000" dirty="0">
                <a:latin typeface="+mj-ea"/>
                <a:ea typeface="+mj-ea"/>
              </a:rPr>
              <a:t>”</a:t>
            </a:r>
            <a:r>
              <a:rPr lang="zh-TW" altLang="en-US" sz="2000" dirty="0"/>
              <a:t>為一個下拉式的選單，其中的內容有：</a:t>
            </a:r>
            <a:br>
              <a:rPr lang="en-US" altLang="zh-TW" sz="2000" dirty="0"/>
            </a:br>
            <a:r>
              <a:rPr lang="en-US" altLang="zh-TW" sz="2000" dirty="0"/>
              <a:t>1. </a:t>
            </a:r>
            <a:r>
              <a:rPr lang="zh-TW" altLang="en-US" sz="2000" dirty="0"/>
              <a:t>新增題目</a:t>
            </a:r>
            <a:br>
              <a:rPr lang="en-US" altLang="zh-TW" sz="2000" dirty="0"/>
            </a:br>
            <a:r>
              <a:rPr lang="en-US" altLang="zh-TW" sz="2000" dirty="0"/>
              <a:t>2. </a:t>
            </a:r>
            <a:r>
              <a:rPr lang="zh-TW" altLang="en-US" sz="2000" dirty="0"/>
              <a:t>指派作業</a:t>
            </a:r>
            <a:br>
              <a:rPr lang="en-US" altLang="zh-TW" sz="2000" dirty="0"/>
            </a:br>
            <a:r>
              <a:rPr lang="en-US" altLang="zh-TW" sz="2000" dirty="0"/>
              <a:t>3.</a:t>
            </a:r>
            <a:r>
              <a:rPr lang="zh-TW" altLang="en-US" sz="2000" dirty="0"/>
              <a:t> 新增課程學生</a:t>
            </a:r>
            <a:br>
              <a:rPr lang="en-US" altLang="zh-TW" sz="2000" dirty="0"/>
            </a:br>
            <a:endParaRPr lang="en-US" altLang="zh-TW" sz="20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0B79D34D-FD56-3193-4E65-5BEC9D43C01E}"/>
              </a:ext>
            </a:extLst>
          </p:cNvPr>
          <p:cNvSpPr/>
          <p:nvPr/>
        </p:nvSpPr>
        <p:spPr>
          <a:xfrm>
            <a:off x="1877416" y="584763"/>
            <a:ext cx="1418323" cy="51427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主頁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DB15127-42DE-1E35-FACC-8350A5702F08}"/>
              </a:ext>
            </a:extLst>
          </p:cNvPr>
          <p:cNvGrpSpPr/>
          <p:nvPr/>
        </p:nvGrpSpPr>
        <p:grpSpPr>
          <a:xfrm>
            <a:off x="3568084" y="584763"/>
            <a:ext cx="1551949" cy="514272"/>
            <a:chOff x="3393556" y="682473"/>
            <a:chExt cx="1551949" cy="531809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48717DE4-A2B2-CB30-E699-04C7113871C0}"/>
                </a:ext>
              </a:extLst>
            </p:cNvPr>
            <p:cNvSpPr/>
            <p:nvPr/>
          </p:nvSpPr>
          <p:spPr>
            <a:xfrm>
              <a:off x="3393556" y="682473"/>
              <a:ext cx="1551949" cy="53180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18" name="流程圖: 抽選 17">
              <a:extLst>
                <a:ext uri="{FF2B5EF4-FFF2-40B4-BE49-F238E27FC236}">
                  <a16:creationId xmlns:a16="http://schemas.microsoft.com/office/drawing/2014/main" id="{1853B271-5084-D244-3DE5-839BB4689DEF}"/>
                </a:ext>
              </a:extLst>
            </p:cNvPr>
            <p:cNvSpPr/>
            <p:nvPr/>
          </p:nvSpPr>
          <p:spPr>
            <a:xfrm rot="10800000">
              <a:off x="4538489" y="838349"/>
              <a:ext cx="311990" cy="220056"/>
            </a:xfrm>
            <a:prstGeom prst="flowChartExtra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378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907</Words>
  <Application>Microsoft Office PowerPoint</Application>
  <PresentationFormat>寬螢幕</PresentationFormat>
  <Paragraphs>260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inherit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冠銘 賴</dc:creator>
  <cp:lastModifiedBy>冠銘</cp:lastModifiedBy>
  <cp:revision>42</cp:revision>
  <dcterms:created xsi:type="dcterms:W3CDTF">2022-03-13T14:30:05Z</dcterms:created>
  <dcterms:modified xsi:type="dcterms:W3CDTF">2022-05-24T08:57:28Z</dcterms:modified>
</cp:coreProperties>
</file>