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7"/>
  </p:notesMasterIdLst>
  <p:sldIdLst>
    <p:sldId id="256" r:id="rId2"/>
    <p:sldId id="257" r:id="rId3"/>
    <p:sldId id="261" r:id="rId4"/>
    <p:sldId id="258" r:id="rId5"/>
    <p:sldId id="259" r:id="rId6"/>
    <p:sldId id="260" r:id="rId7"/>
    <p:sldId id="264" r:id="rId8"/>
    <p:sldId id="265" r:id="rId9"/>
    <p:sldId id="263" r:id="rId10"/>
    <p:sldId id="266" r:id="rId11"/>
    <p:sldId id="267" r:id="rId12"/>
    <p:sldId id="270" r:id="rId13"/>
    <p:sldId id="271" r:id="rId14"/>
    <p:sldId id="269" r:id="rId15"/>
    <p:sldId id="272" r:id="rId16"/>
    <p:sldId id="276" r:id="rId17"/>
    <p:sldId id="273" r:id="rId18"/>
    <p:sldId id="274" r:id="rId19"/>
    <p:sldId id="275" r:id="rId20"/>
    <p:sldId id="277" r:id="rId21"/>
    <p:sldId id="279" r:id="rId22"/>
    <p:sldId id="280" r:id="rId23"/>
    <p:sldId id="281" r:id="rId24"/>
    <p:sldId id="282" r:id="rId25"/>
    <p:sldId id="278"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8788" autoAdjust="0"/>
  </p:normalViewPr>
  <p:slideViewPr>
    <p:cSldViewPr snapToGrid="0">
      <p:cViewPr varScale="1">
        <p:scale>
          <a:sx n="45" d="100"/>
          <a:sy n="45" d="100"/>
        </p:scale>
        <p:origin x="998" y="29"/>
      </p:cViewPr>
      <p:guideLst/>
    </p:cSldViewPr>
  </p:slideViewPr>
  <p:notesTextViewPr>
    <p:cViewPr>
      <p:scale>
        <a:sx n="1" d="1"/>
        <a:sy n="1" d="1"/>
      </p:scale>
      <p:origin x="0" y="0"/>
    </p:cViewPr>
  </p:notesTextViewPr>
  <p:notesViewPr>
    <p:cSldViewPr snapToGrid="0">
      <p:cViewPr varScale="1">
        <p:scale>
          <a:sx n="43" d="100"/>
          <a:sy n="43" d="100"/>
        </p:scale>
        <p:origin x="2294"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DE5A73-5C9A-4AC6-9D98-9124ACBB0D06}" type="datetimeFigureOut">
              <a:rPr lang="zh-CN" altLang="en-US" smtClean="0"/>
              <a:t>2016/5/9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0A9053-0CB1-4881-BC0C-300C67552AB4}" type="slidenum">
              <a:rPr lang="zh-CN" altLang="en-US" smtClean="0"/>
              <a:t>‹#›</a:t>
            </a:fld>
            <a:endParaRPr lang="zh-CN" altLang="en-US"/>
          </a:p>
        </p:txBody>
      </p:sp>
    </p:spTree>
    <p:extLst>
      <p:ext uri="{BB962C8B-B14F-4D97-AF65-F5344CB8AC3E}">
        <p14:creationId xmlns:p14="http://schemas.microsoft.com/office/powerpoint/2010/main" val="1670292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作者来自</a:t>
            </a:r>
            <a:r>
              <a:rPr lang="en-US" altLang="zh-CN" dirty="0" err="1" smtClean="0"/>
              <a:t>mit</a:t>
            </a:r>
            <a:r>
              <a:rPr lang="en-US" altLang="zh-CN" dirty="0" smtClean="0"/>
              <a:t> </a:t>
            </a:r>
            <a:r>
              <a:rPr lang="zh-CN" altLang="en-US" dirty="0" smtClean="0"/>
              <a:t>和</a:t>
            </a:r>
            <a:r>
              <a:rPr lang="zh-CN" altLang="en-US" dirty="0" smtClean="0"/>
              <a:t>剑桥</a:t>
            </a:r>
            <a:r>
              <a:rPr lang="en-US" altLang="zh-CN" dirty="0" smtClean="0"/>
              <a:t>.2012</a:t>
            </a:r>
            <a:r>
              <a:rPr lang="zh-CN" altLang="en-US" dirty="0" smtClean="0"/>
              <a:t>年</a:t>
            </a:r>
            <a:r>
              <a:rPr lang="en-US" altLang="zh-CN" dirty="0" smtClean="0"/>
              <a:t>4</a:t>
            </a:r>
            <a:r>
              <a:rPr lang="zh-CN" altLang="en-US" dirty="0" smtClean="0"/>
              <a:t>月</a:t>
            </a:r>
            <a:r>
              <a:rPr lang="zh-CN" altLang="en-US" baseline="0" dirty="0" smtClean="0"/>
              <a:t> </a:t>
            </a:r>
            <a:r>
              <a:rPr lang="en-US" altLang="zh-CN" sz="1200" b="0" i="0" kern="1200" dirty="0" smtClean="0">
                <a:solidFill>
                  <a:schemeClr val="tx1"/>
                </a:solidFill>
                <a:effectLst/>
                <a:latin typeface="+mn-lt"/>
                <a:ea typeface="+mn-ea"/>
                <a:cs typeface="+mn-cs"/>
              </a:rPr>
              <a:t>ACM  European Conference on Computer Systems(</a:t>
            </a:r>
            <a:r>
              <a:rPr lang="en-US" altLang="zh-CN" sz="1200" b="0" i="0" kern="1200" dirty="0" err="1" smtClean="0">
                <a:solidFill>
                  <a:schemeClr val="tx1"/>
                </a:solidFill>
                <a:effectLst/>
                <a:latin typeface="+mn-lt"/>
                <a:ea typeface="+mn-ea"/>
                <a:cs typeface="+mn-cs"/>
              </a:rPr>
              <a:t>Eurosys</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是计算机系统领域国际著名会议，反应了世界主要计算机系统方向的最新贡献和进展</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在工业界与学术界具有较强的影响力。</a:t>
            </a:r>
            <a:endParaRPr lang="zh-CN" altLang="en-US" dirty="0"/>
          </a:p>
        </p:txBody>
      </p:sp>
      <p:sp>
        <p:nvSpPr>
          <p:cNvPr id="4" name="灯片编号占位符 3"/>
          <p:cNvSpPr>
            <a:spLocks noGrp="1"/>
          </p:cNvSpPr>
          <p:nvPr>
            <p:ph type="sldNum" sz="quarter" idx="10"/>
          </p:nvPr>
        </p:nvSpPr>
        <p:spPr/>
        <p:txBody>
          <a:bodyPr/>
          <a:lstStyle/>
          <a:p>
            <a:fld id="{4B0A9053-0CB1-4881-BC0C-300C67552AB4}" type="slidenum">
              <a:rPr lang="zh-CN" altLang="en-US" smtClean="0"/>
              <a:t>1</a:t>
            </a:fld>
            <a:endParaRPr lang="zh-CN" altLang="en-US"/>
          </a:p>
        </p:txBody>
      </p:sp>
    </p:spTree>
    <p:extLst>
      <p:ext uri="{BB962C8B-B14F-4D97-AF65-F5344CB8AC3E}">
        <p14:creationId xmlns:p14="http://schemas.microsoft.com/office/powerpoint/2010/main" val="3712587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场景</a:t>
            </a:r>
            <a:r>
              <a:rPr lang="en-US" altLang="zh-CN" dirty="0" smtClean="0"/>
              <a:t>1</a:t>
            </a:r>
            <a:r>
              <a:rPr lang="zh-CN" altLang="en-US" dirty="0" smtClean="0"/>
              <a:t>：一个短期负载受阻于一个内核，可能是因为这个内核正在执行</a:t>
            </a:r>
            <a:r>
              <a:rPr lang="en-US" altLang="zh-CN" dirty="0" smtClean="0"/>
              <a:t>CPU</a:t>
            </a:r>
            <a:r>
              <a:rPr lang="zh-CN" altLang="en-US" dirty="0" smtClean="0"/>
              <a:t>密集操作或者无关的</a:t>
            </a:r>
            <a:r>
              <a:rPr lang="en-US" altLang="zh-CN" dirty="0" smtClean="0"/>
              <a:t>CPU</a:t>
            </a:r>
            <a:r>
              <a:rPr lang="zh-CN" altLang="en-US" dirty="0" smtClean="0"/>
              <a:t>密集操作在运行。</a:t>
            </a:r>
            <a:endParaRPr lang="en-US" altLang="zh-CN" dirty="0" smtClean="0"/>
          </a:p>
          <a:p>
            <a:r>
              <a:rPr lang="zh-CN" altLang="en-US" dirty="0" smtClean="0"/>
              <a:t>解决方案：</a:t>
            </a:r>
            <a:r>
              <a:rPr lang="en-US" altLang="zh-CN" dirty="0" smtClean="0"/>
              <a:t>Affinity-Accept</a:t>
            </a:r>
            <a:r>
              <a:rPr lang="zh-CN" altLang="en-US" dirty="0" smtClean="0"/>
              <a:t>执行连接窃取操作。运行在某个内核的应用线程接收来自另一个内核的传入连接。</a:t>
            </a:r>
          </a:p>
          <a:p>
            <a:endParaRPr lang="zh-CN" altLang="en-US" dirty="0"/>
          </a:p>
        </p:txBody>
      </p:sp>
      <p:sp>
        <p:nvSpPr>
          <p:cNvPr id="4" name="灯片编号占位符 3"/>
          <p:cNvSpPr>
            <a:spLocks noGrp="1"/>
          </p:cNvSpPr>
          <p:nvPr>
            <p:ph type="sldNum" sz="quarter" idx="10"/>
          </p:nvPr>
        </p:nvSpPr>
        <p:spPr/>
        <p:txBody>
          <a:bodyPr/>
          <a:lstStyle/>
          <a:p>
            <a:fld id="{4B0A9053-0CB1-4881-BC0C-300C67552AB4}" type="slidenum">
              <a:rPr lang="zh-CN" altLang="en-US" smtClean="0"/>
              <a:t>10</a:t>
            </a:fld>
            <a:endParaRPr lang="zh-CN" altLang="en-US"/>
          </a:p>
        </p:txBody>
      </p:sp>
    </p:spTree>
    <p:extLst>
      <p:ext uri="{BB962C8B-B14F-4D97-AF65-F5344CB8AC3E}">
        <p14:creationId xmlns:p14="http://schemas.microsoft.com/office/powerpoint/2010/main" val="2801771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场景</a:t>
            </a:r>
            <a:r>
              <a:rPr lang="en-US" altLang="zh-CN" dirty="0" smtClean="0"/>
              <a:t>2</a:t>
            </a:r>
            <a:r>
              <a:rPr lang="zh-CN" altLang="en-US" dirty="0" smtClean="0"/>
              <a:t>：长期负载不均衡</a:t>
            </a:r>
            <a:endParaRPr lang="en-US" altLang="zh-CN" dirty="0" smtClean="0"/>
          </a:p>
          <a:p>
            <a:r>
              <a:rPr lang="zh-CN" altLang="en-US" dirty="0" smtClean="0"/>
              <a:t>原因：网卡对流组分配不均匀；长期运行</a:t>
            </a:r>
            <a:r>
              <a:rPr lang="en-US" altLang="zh-CN" dirty="0" smtClean="0"/>
              <a:t>CPU</a:t>
            </a:r>
            <a:r>
              <a:rPr lang="zh-CN" altLang="en-US" dirty="0" smtClean="0"/>
              <a:t>密集执行的无关进程；</a:t>
            </a:r>
            <a:r>
              <a:rPr lang="en-US" altLang="zh-CN" dirty="0" smtClean="0"/>
              <a:t>CPU</a:t>
            </a:r>
            <a:r>
              <a:rPr lang="zh-CN" altLang="en-US" dirty="0" smtClean="0"/>
              <a:t>内核性能不同。</a:t>
            </a:r>
            <a:endParaRPr lang="en-US" altLang="zh-CN" dirty="0" smtClean="0"/>
          </a:p>
          <a:p>
            <a:r>
              <a:rPr lang="zh-CN" altLang="en-US" dirty="0" smtClean="0"/>
              <a:t>处理方法：</a:t>
            </a:r>
            <a:r>
              <a:rPr lang="en-US" altLang="zh-CN" dirty="0" smtClean="0"/>
              <a:t>Affinity-Accept</a:t>
            </a:r>
            <a:r>
              <a:rPr lang="zh-CN" altLang="en-US" dirty="0" smtClean="0"/>
              <a:t>实施流组迁移，更改在网卡的</a:t>
            </a:r>
            <a:r>
              <a:rPr lang="en-US" altLang="zh-CN" dirty="0" err="1" smtClean="0"/>
              <a:t>FDir</a:t>
            </a:r>
            <a:r>
              <a:rPr lang="zh-CN" altLang="en-US" dirty="0" smtClean="0"/>
              <a:t>表中的流组分配。</a:t>
            </a:r>
            <a:endParaRPr lang="zh-CN" altLang="en-US" dirty="0"/>
          </a:p>
        </p:txBody>
      </p:sp>
      <p:sp>
        <p:nvSpPr>
          <p:cNvPr id="4" name="灯片编号占位符 3"/>
          <p:cNvSpPr>
            <a:spLocks noGrp="1"/>
          </p:cNvSpPr>
          <p:nvPr>
            <p:ph type="sldNum" sz="quarter" idx="10"/>
          </p:nvPr>
        </p:nvSpPr>
        <p:spPr/>
        <p:txBody>
          <a:bodyPr/>
          <a:lstStyle/>
          <a:p>
            <a:fld id="{4B0A9053-0CB1-4881-BC0C-300C67552AB4}" type="slidenum">
              <a:rPr lang="zh-CN" altLang="en-US" smtClean="0"/>
              <a:t>11</a:t>
            </a:fld>
            <a:endParaRPr lang="zh-CN" altLang="en-US"/>
          </a:p>
        </p:txBody>
      </p:sp>
    </p:spTree>
    <p:extLst>
      <p:ext uri="{BB962C8B-B14F-4D97-AF65-F5344CB8AC3E}">
        <p14:creationId xmlns:p14="http://schemas.microsoft.com/office/powerpoint/2010/main" val="816336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窃取机制</a:t>
            </a:r>
            <a:endParaRPr lang="en-US" altLang="zh-CN" dirty="0" smtClean="0"/>
          </a:p>
          <a:p>
            <a:r>
              <a:rPr lang="zh-CN" altLang="en-US" dirty="0" smtClean="0"/>
              <a:t>当某个窃取者内核决定从一个受害者内核窃取一个连接，它获得一把受害者本地接收队列的锁，将一个连接从队列出列。一旦连接已经被窃取，偷窃者内核执行代码处理这个连接，但是受害者内核仍旧执行传入数据包处理。</a:t>
            </a:r>
            <a:endParaRPr lang="en-US" altLang="zh-CN" dirty="0" smtClean="0"/>
          </a:p>
          <a:p>
            <a:r>
              <a:rPr lang="zh-CN" altLang="en-US" dirty="0" smtClean="0"/>
              <a:t>这样做为了解决负载不均衡，短期连接窃取链式违反了类同连接的目标。</a:t>
            </a:r>
          </a:p>
          <a:p>
            <a:endParaRPr lang="zh-CN" altLang="en-US" dirty="0"/>
          </a:p>
        </p:txBody>
      </p:sp>
      <p:sp>
        <p:nvSpPr>
          <p:cNvPr id="4" name="灯片编号占位符 3"/>
          <p:cNvSpPr>
            <a:spLocks noGrp="1"/>
          </p:cNvSpPr>
          <p:nvPr>
            <p:ph type="sldNum" sz="quarter" idx="10"/>
          </p:nvPr>
        </p:nvSpPr>
        <p:spPr/>
        <p:txBody>
          <a:bodyPr/>
          <a:lstStyle/>
          <a:p>
            <a:fld id="{4B0A9053-0CB1-4881-BC0C-300C67552AB4}" type="slidenum">
              <a:rPr lang="zh-CN" altLang="en-US" smtClean="0"/>
              <a:t>12</a:t>
            </a:fld>
            <a:endParaRPr lang="zh-CN" altLang="en-US"/>
          </a:p>
        </p:txBody>
      </p:sp>
    </p:spTree>
    <p:extLst>
      <p:ext uri="{BB962C8B-B14F-4D97-AF65-F5344CB8AC3E}">
        <p14:creationId xmlns:p14="http://schemas.microsoft.com/office/powerpoint/2010/main" val="3242130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偷窃策略</a:t>
            </a:r>
            <a:endParaRPr lang="en-US" altLang="zh-CN" dirty="0" smtClean="0"/>
          </a:p>
          <a:p>
            <a:r>
              <a:rPr lang="zh-CN" altLang="en-US" dirty="0" smtClean="0"/>
              <a:t>为了解决一个内核应该何时从另一个内核窃取流入连接，</a:t>
            </a:r>
            <a:r>
              <a:rPr lang="en-US" altLang="zh-CN" dirty="0" smtClean="0"/>
              <a:t>Affinity-Accept</a:t>
            </a:r>
            <a:r>
              <a:rPr lang="zh-CN" altLang="en-US" dirty="0" smtClean="0"/>
              <a:t>需要判断每个内核是忙还是不忙。</a:t>
            </a:r>
            <a:endParaRPr lang="en-US" altLang="zh-CN" dirty="0" smtClean="0"/>
          </a:p>
          <a:p>
            <a:r>
              <a:rPr lang="zh-CN" altLang="en-US" dirty="0" smtClean="0"/>
              <a:t>每个内核根据自己本地接受队列超时长度决定自身忙碌状态。不忙的内核试图从忙碌的内核偷窃连接。</a:t>
            </a:r>
            <a:endParaRPr lang="en-US" altLang="zh-CN" dirty="0" smtClean="0"/>
          </a:p>
          <a:p>
            <a:r>
              <a:rPr lang="zh-CN" altLang="en-US" dirty="0" smtClean="0"/>
              <a:t>忙碌的内核从不从其它内核窃取连接。</a:t>
            </a:r>
          </a:p>
          <a:p>
            <a:endParaRPr lang="zh-CN" altLang="en-US" dirty="0"/>
          </a:p>
        </p:txBody>
      </p:sp>
      <p:sp>
        <p:nvSpPr>
          <p:cNvPr id="4" name="灯片编号占位符 3"/>
          <p:cNvSpPr>
            <a:spLocks noGrp="1"/>
          </p:cNvSpPr>
          <p:nvPr>
            <p:ph type="sldNum" sz="quarter" idx="10"/>
          </p:nvPr>
        </p:nvSpPr>
        <p:spPr/>
        <p:txBody>
          <a:bodyPr/>
          <a:lstStyle/>
          <a:p>
            <a:fld id="{4B0A9053-0CB1-4881-BC0C-300C67552AB4}" type="slidenum">
              <a:rPr lang="zh-CN" altLang="en-US" smtClean="0"/>
              <a:t>13</a:t>
            </a:fld>
            <a:endParaRPr lang="zh-CN" altLang="en-US"/>
          </a:p>
        </p:txBody>
      </p:sp>
    </p:spTree>
    <p:extLst>
      <p:ext uri="{BB962C8B-B14F-4D97-AF65-F5344CB8AC3E}">
        <p14:creationId xmlns:p14="http://schemas.microsoft.com/office/powerpoint/2010/main" val="4077487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跟踪繁忙内核</a:t>
            </a:r>
            <a:endParaRPr lang="en-US" altLang="zh-CN" dirty="0" smtClean="0"/>
          </a:p>
          <a:p>
            <a:r>
              <a:rPr lang="zh-CN" altLang="en-US" dirty="0" smtClean="0"/>
              <a:t>每一个内核根据它的接受队列长度决定它的忙碌状态。</a:t>
            </a:r>
            <a:endParaRPr lang="en-US" altLang="zh-CN" dirty="0" smtClean="0"/>
          </a:p>
          <a:p>
            <a:r>
              <a:rPr lang="zh-CN" altLang="en-US" dirty="0" smtClean="0"/>
              <a:t>利用最大本地接受队列长度，</a:t>
            </a:r>
            <a:r>
              <a:rPr lang="en-US" altLang="zh-CN" dirty="0" smtClean="0"/>
              <a:t>Affinity-Accept</a:t>
            </a:r>
            <a:r>
              <a:rPr lang="zh-CN" altLang="en-US" dirty="0" smtClean="0"/>
              <a:t>设置队列长度的一个高位线和一个低位值。这些值决定何时一个内核标记为忙，何时一个内核的忙状态被清除。</a:t>
            </a:r>
            <a:endParaRPr lang="en-US" altLang="zh-CN" dirty="0" smtClean="0"/>
          </a:p>
          <a:p>
            <a:r>
              <a:rPr lang="zh-CN" altLang="en-US" dirty="0" smtClean="0"/>
              <a:t>作者实验确定最大局部接受队列长度的</a:t>
            </a:r>
            <a:r>
              <a:rPr lang="en-US" altLang="zh-CN" dirty="0" smtClean="0"/>
              <a:t>75%</a:t>
            </a:r>
            <a:r>
              <a:rPr lang="zh-CN" altLang="en-US" dirty="0" smtClean="0"/>
              <a:t>和</a:t>
            </a:r>
            <a:r>
              <a:rPr lang="en-US" altLang="zh-CN" dirty="0" smtClean="0"/>
              <a:t>10%</a:t>
            </a:r>
            <a:r>
              <a:rPr lang="zh-CN" altLang="en-US" dirty="0" smtClean="0"/>
              <a:t>作为硬件的高低水线。</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solidFill>
                <a:srgbClr val="000000"/>
              </a:solidFill>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000000"/>
                </a:solidFill>
                <a:latin typeface="微软雅黑" panose="020B0503020204020204" pitchFamily="34" charset="-122"/>
                <a:ea typeface="微软雅黑" panose="020B0503020204020204" pitchFamily="34" charset="-122"/>
              </a:rPr>
              <a:t>1</a:t>
            </a:r>
            <a:r>
              <a:rPr lang="en-US" altLang="zh-CN" dirty="0" smtClean="0">
                <a:solidFill>
                  <a:srgbClr val="000000"/>
                </a:solidFill>
                <a:latin typeface="微软雅黑" panose="020B0503020204020204" pitchFamily="34" charset="-122"/>
                <a:ea typeface="微软雅黑" panose="020B0503020204020204" pitchFamily="34" charset="-122"/>
              </a:rPr>
              <a:t>.</a:t>
            </a:r>
            <a:r>
              <a:rPr lang="zh-CN" altLang="en-US" dirty="0" smtClean="0">
                <a:solidFill>
                  <a:srgbClr val="000000"/>
                </a:solidFill>
                <a:latin typeface="微软雅黑" panose="020B0503020204020204" pitchFamily="34" charset="-122"/>
                <a:ea typeface="微软雅黑" panose="020B0503020204020204" pitchFamily="34" charset="-122"/>
              </a:rPr>
              <a:t>当一个内核的本地接受队列长度超过了高位线，</a:t>
            </a:r>
            <a:r>
              <a:rPr lang="en-US" altLang="zh-CN" dirty="0" smtClean="0">
                <a:solidFill>
                  <a:srgbClr val="000000"/>
                </a:solidFill>
                <a:latin typeface="微软雅黑" panose="020B0503020204020204" pitchFamily="34" charset="-122"/>
                <a:ea typeface="微软雅黑" panose="020B0503020204020204" pitchFamily="34" charset="-122"/>
              </a:rPr>
              <a:t>Affinity-Accept</a:t>
            </a:r>
            <a:r>
              <a:rPr lang="zh-CN" altLang="en-US" dirty="0" smtClean="0">
                <a:solidFill>
                  <a:srgbClr val="000000"/>
                </a:solidFill>
                <a:latin typeface="微软雅黑" panose="020B0503020204020204" pitchFamily="34" charset="-122"/>
                <a:ea typeface="微软雅黑" panose="020B0503020204020204" pitchFamily="34" charset="-122"/>
              </a:rPr>
              <a:t>标记这个内核状态是忙。</a:t>
            </a:r>
            <a:endParaRPr lang="en-US" altLang="zh-CN" dirty="0" smtClean="0">
              <a:solidFill>
                <a:srgbClr val="000000"/>
              </a:solidFill>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000000"/>
                </a:solidFill>
                <a:latin typeface="微软雅黑" panose="020B0503020204020204" pitchFamily="34" charset="-122"/>
                <a:ea typeface="微软雅黑" panose="020B0503020204020204" pitchFamily="34" charset="-122"/>
              </a:rPr>
              <a:t>2.</a:t>
            </a:r>
            <a:r>
              <a:rPr lang="zh-CN" altLang="en-US" dirty="0" smtClean="0">
                <a:solidFill>
                  <a:srgbClr val="000000"/>
                </a:solidFill>
                <a:latin typeface="微软雅黑" panose="020B0503020204020204" pitchFamily="34" charset="-122"/>
                <a:ea typeface="微软雅黑" panose="020B0503020204020204" pitchFamily="34" charset="-122"/>
              </a:rPr>
              <a:t>既然许多应用接收到连接爆发，接受队列的长度就会显著波动。因此，</a:t>
            </a:r>
            <a:r>
              <a:rPr lang="en-US" altLang="zh-CN" dirty="0" smtClean="0">
                <a:solidFill>
                  <a:srgbClr val="000000"/>
                </a:solidFill>
                <a:latin typeface="微软雅黑" panose="020B0503020204020204" pitchFamily="34" charset="-122"/>
                <a:ea typeface="微软雅黑" panose="020B0503020204020204" pitchFamily="34" charset="-122"/>
              </a:rPr>
              <a:t>Affinity-Accept</a:t>
            </a:r>
            <a:r>
              <a:rPr lang="zh-CN" altLang="en-US" dirty="0" smtClean="0">
                <a:solidFill>
                  <a:srgbClr val="000000"/>
                </a:solidFill>
                <a:latin typeface="微软雅黑" panose="020B0503020204020204" pitchFamily="34" charset="-122"/>
                <a:ea typeface="微软雅黑" panose="020B0503020204020204" pitchFamily="34" charset="-122"/>
              </a:rPr>
              <a:t>对标记内核不忙是很多谨慎的，它利用一个运行的平均值取代瞬时队列长度。每次一个连接加入到本地队列，就要更新这个加权平均值。</a:t>
            </a:r>
            <a:endParaRPr lang="en-US" altLang="zh-CN" dirty="0" smtClean="0">
              <a:solidFill>
                <a:srgbClr val="000000"/>
              </a:solidFill>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000000"/>
                </a:solidFill>
                <a:latin typeface="微软雅黑" panose="020B0503020204020204" pitchFamily="34" charset="-122"/>
                <a:ea typeface="微软雅黑" panose="020B0503020204020204" pitchFamily="34" charset="-122"/>
              </a:rPr>
              <a:t>3.</a:t>
            </a:r>
            <a:r>
              <a:rPr lang="zh-CN" altLang="en-US" dirty="0" smtClean="0">
                <a:solidFill>
                  <a:srgbClr val="000000"/>
                </a:solidFill>
                <a:latin typeface="微软雅黑" panose="020B0503020204020204" pitchFamily="34" charset="-122"/>
                <a:ea typeface="微软雅黑" panose="020B0503020204020204" pitchFamily="34" charset="-122"/>
              </a:rPr>
              <a:t>我们通过实验确定最大局部接受队列长度的</a:t>
            </a:r>
            <a:r>
              <a:rPr lang="en-US" altLang="zh-CN" dirty="0" smtClean="0">
                <a:solidFill>
                  <a:srgbClr val="000000"/>
                </a:solidFill>
                <a:latin typeface="微软雅黑" panose="020B0503020204020204" pitchFamily="34" charset="-122"/>
                <a:ea typeface="微软雅黑" panose="020B0503020204020204" pitchFamily="34" charset="-122"/>
              </a:rPr>
              <a:t>75%</a:t>
            </a:r>
            <a:r>
              <a:rPr lang="zh-CN" altLang="en-US" dirty="0" smtClean="0">
                <a:solidFill>
                  <a:srgbClr val="000000"/>
                </a:solidFill>
                <a:latin typeface="微软雅黑" panose="020B0503020204020204" pitchFamily="34" charset="-122"/>
                <a:ea typeface="微软雅黑" panose="020B0503020204020204" pitchFamily="34" charset="-122"/>
              </a:rPr>
              <a:t>和</a:t>
            </a:r>
            <a:r>
              <a:rPr lang="en-US" altLang="zh-CN" dirty="0" smtClean="0">
                <a:solidFill>
                  <a:srgbClr val="000000"/>
                </a:solidFill>
                <a:latin typeface="微软雅黑" panose="020B0503020204020204" pitchFamily="34" charset="-122"/>
                <a:ea typeface="微软雅黑" panose="020B0503020204020204" pitchFamily="34" charset="-122"/>
              </a:rPr>
              <a:t>10%</a:t>
            </a:r>
            <a:r>
              <a:rPr lang="zh-CN" altLang="en-US" dirty="0" smtClean="0">
                <a:solidFill>
                  <a:srgbClr val="000000"/>
                </a:solidFill>
                <a:latin typeface="微软雅黑" panose="020B0503020204020204" pitchFamily="34" charset="-122"/>
                <a:ea typeface="微软雅黑" panose="020B0503020204020204" pitchFamily="34" charset="-122"/>
              </a:rPr>
              <a:t>作为我们硬件的高低水线。</a:t>
            </a:r>
            <a:endParaRPr lang="en-US" altLang="zh-CN" dirty="0" smtClean="0">
              <a:solidFill>
                <a:srgbClr val="000000"/>
              </a:solidFill>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000000"/>
                </a:solidFill>
                <a:latin typeface="微软雅黑" panose="020B0503020204020204" pitchFamily="34" charset="-122"/>
                <a:ea typeface="微软雅黑" panose="020B0503020204020204" pitchFamily="34" charset="-122"/>
              </a:rPr>
              <a:t>4.</a:t>
            </a:r>
            <a:r>
              <a:rPr lang="zh-CN" altLang="en-US" dirty="0" smtClean="0">
                <a:solidFill>
                  <a:srgbClr val="FF0000"/>
                </a:solidFill>
                <a:latin typeface="微软雅黑" panose="020B0503020204020204" pitchFamily="34" charset="-122"/>
                <a:ea typeface="微软雅黑" panose="020B0503020204020204" pitchFamily="34" charset="-122"/>
              </a:rPr>
              <a:t>这个数值对于其它硬件可能需要调整。</a:t>
            </a:r>
            <a:endParaRPr lang="zh-CN" altLang="en-US" dirty="0" smtClean="0">
              <a:solidFill>
                <a:srgbClr val="FF0000"/>
              </a:solidFill>
            </a:endParaRPr>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4B0A9053-0CB1-4881-BC0C-300C67552AB4}" type="slidenum">
              <a:rPr lang="zh-CN" altLang="en-US" smtClean="0"/>
              <a:t>14</a:t>
            </a:fld>
            <a:endParaRPr lang="zh-CN" altLang="en-US"/>
          </a:p>
        </p:txBody>
      </p:sp>
    </p:spTree>
    <p:extLst>
      <p:ext uri="{BB962C8B-B14F-4D97-AF65-F5344CB8AC3E}">
        <p14:creationId xmlns:p14="http://schemas.microsoft.com/office/powerpoint/2010/main" val="742074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为了确保发现忙内核不成为自身性能的瓶颈，</a:t>
            </a:r>
            <a:r>
              <a:rPr lang="en-US" altLang="zh-CN" dirty="0" smtClean="0"/>
              <a:t>Affinity-Accept</a:t>
            </a:r>
            <a:r>
              <a:rPr lang="zh-CN" altLang="en-US" dirty="0" smtClean="0"/>
              <a:t>必须允许不忙的内核能有效的确定其它内核的忙碌状态。为了实现这一点，</a:t>
            </a:r>
            <a:r>
              <a:rPr lang="en-US" altLang="zh-CN" dirty="0" smtClean="0"/>
              <a:t>Affinity-Accept</a:t>
            </a:r>
            <a:r>
              <a:rPr lang="zh-CN" altLang="en-US" dirty="0" smtClean="0"/>
              <a:t>对每一个监听套接字维持一个位向量，每一个核心对应一位用来反映这个核心的忙状态。通过简单的读取，一个核心能够确定哪一个核心是忙的。如果所有核心处于不忙状态，包含位向量的缓冲线在所有内核中保存。如果服务器超载并且所有内核都是忙的，这个缓存线不能读或者更新。</a:t>
            </a:r>
          </a:p>
          <a:p>
            <a:endParaRPr lang="zh-CN" altLang="en-US" dirty="0"/>
          </a:p>
        </p:txBody>
      </p:sp>
      <p:sp>
        <p:nvSpPr>
          <p:cNvPr id="4" name="灯片编号占位符 3"/>
          <p:cNvSpPr>
            <a:spLocks noGrp="1"/>
          </p:cNvSpPr>
          <p:nvPr>
            <p:ph type="sldNum" sz="quarter" idx="10"/>
          </p:nvPr>
        </p:nvSpPr>
        <p:spPr/>
        <p:txBody>
          <a:bodyPr/>
          <a:lstStyle/>
          <a:p>
            <a:fld id="{4B0A9053-0CB1-4881-BC0C-300C67552AB4}" type="slidenum">
              <a:rPr lang="zh-CN" altLang="en-US" smtClean="0"/>
              <a:t>15</a:t>
            </a:fld>
            <a:endParaRPr lang="zh-CN" altLang="en-US"/>
          </a:p>
        </p:txBody>
      </p:sp>
    </p:spTree>
    <p:extLst>
      <p:ext uri="{BB962C8B-B14F-4D97-AF65-F5344CB8AC3E}">
        <p14:creationId xmlns:p14="http://schemas.microsoft.com/office/powerpoint/2010/main" val="1231857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群组迁移</a:t>
            </a:r>
            <a:endParaRPr lang="en-US" altLang="zh-CN" dirty="0" smtClean="0"/>
          </a:p>
          <a:p>
            <a:r>
              <a:rPr lang="zh-CN" altLang="en-US" dirty="0" smtClean="0"/>
              <a:t>为了决定何时实施群组迁移，</a:t>
            </a:r>
            <a:r>
              <a:rPr lang="en-US" altLang="zh-CN" dirty="0" smtClean="0"/>
              <a:t>Affinity-Accept</a:t>
            </a:r>
            <a:r>
              <a:rPr lang="zh-CN" altLang="en-US" dirty="0" smtClean="0"/>
              <a:t>根据一个内核从其它内核偷窃连接的次数来处理。</a:t>
            </a:r>
            <a:endParaRPr lang="en-US" altLang="zh-CN" dirty="0" smtClean="0"/>
          </a:p>
          <a:p>
            <a:r>
              <a:rPr lang="zh-CN" altLang="en-US" dirty="0" smtClean="0"/>
              <a:t>每隔</a:t>
            </a:r>
            <a:r>
              <a:rPr lang="en-US" altLang="zh-CN" dirty="0" smtClean="0"/>
              <a:t>100</a:t>
            </a:r>
            <a:r>
              <a:rPr lang="zh-CN" altLang="en-US" dirty="0" smtClean="0"/>
              <a:t>毫秒，每一个不忙的内核找到它偷取连接次数最多的受害者，迁移流群从这个受害者内核到自身。</a:t>
            </a:r>
            <a:endParaRPr lang="en-US" altLang="zh-CN" dirty="0" smtClean="0"/>
          </a:p>
          <a:p>
            <a:r>
              <a:rPr lang="zh-CN" altLang="en-US" dirty="0" smtClean="0"/>
              <a:t>在我们的配置中，每</a:t>
            </a:r>
            <a:r>
              <a:rPr lang="en-US" altLang="zh-CN" dirty="0" smtClean="0"/>
              <a:t>100</a:t>
            </a:r>
            <a:r>
              <a:rPr lang="zh-CN" altLang="en-US" dirty="0" smtClean="0"/>
              <a:t>毫秒偷取一二个流群就足够了。忙状态的内核不会迁移额外的流组给自己。</a:t>
            </a:r>
          </a:p>
          <a:p>
            <a:endParaRPr lang="zh-CN" altLang="en-US" dirty="0"/>
          </a:p>
        </p:txBody>
      </p:sp>
      <p:sp>
        <p:nvSpPr>
          <p:cNvPr id="4" name="灯片编号占位符 3"/>
          <p:cNvSpPr>
            <a:spLocks noGrp="1"/>
          </p:cNvSpPr>
          <p:nvPr>
            <p:ph type="sldNum" sz="quarter" idx="10"/>
          </p:nvPr>
        </p:nvSpPr>
        <p:spPr/>
        <p:txBody>
          <a:bodyPr/>
          <a:lstStyle/>
          <a:p>
            <a:fld id="{4B0A9053-0CB1-4881-BC0C-300C67552AB4}" type="slidenum">
              <a:rPr lang="zh-CN" altLang="en-US" smtClean="0"/>
              <a:t>16</a:t>
            </a:fld>
            <a:endParaRPr lang="zh-CN" altLang="en-US"/>
          </a:p>
        </p:txBody>
      </p:sp>
    </p:spTree>
    <p:extLst>
      <p:ext uri="{BB962C8B-B14F-4D97-AF65-F5344CB8AC3E}">
        <p14:creationId xmlns:p14="http://schemas.microsoft.com/office/powerpoint/2010/main" val="1115429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实现</a:t>
            </a:r>
            <a:r>
              <a:rPr lang="en-US" altLang="zh-CN" dirty="0" smtClean="0"/>
              <a:t>Affinity-Accept</a:t>
            </a:r>
          </a:p>
          <a:p>
            <a:r>
              <a:rPr lang="en-US" altLang="zh-CN" dirty="0" smtClean="0"/>
              <a:t>Affinity-Accept</a:t>
            </a:r>
            <a:r>
              <a:rPr lang="zh-CN" altLang="en-US" dirty="0" smtClean="0"/>
              <a:t>部署在</a:t>
            </a:r>
            <a:r>
              <a:rPr lang="en-US" altLang="zh-CN" dirty="0" smtClean="0"/>
              <a:t>LINUX2.6.35</a:t>
            </a:r>
            <a:r>
              <a:rPr lang="zh-CN" altLang="en-US" dirty="0" smtClean="0"/>
              <a:t>内核，打了一些补丁，包括</a:t>
            </a:r>
            <a:r>
              <a:rPr lang="en-US" altLang="zh-CN" dirty="0" smtClean="0"/>
              <a:t>TCP</a:t>
            </a:r>
            <a:r>
              <a:rPr lang="zh-CN" altLang="en-US" dirty="0" smtClean="0"/>
              <a:t>监听套接字变化。</a:t>
            </a:r>
            <a:endParaRPr lang="en-US" altLang="zh-CN" dirty="0" smtClean="0"/>
          </a:p>
          <a:p>
            <a:r>
              <a:rPr lang="en-US" altLang="zh-CN" dirty="0" smtClean="0"/>
              <a:t>Affinity-Accept</a:t>
            </a:r>
            <a:r>
              <a:rPr lang="zh-CN" altLang="en-US" dirty="0" smtClean="0"/>
              <a:t>没有创建任何新的系统调用，对</a:t>
            </a:r>
            <a:r>
              <a:rPr lang="en-US" altLang="zh-CN" dirty="0" smtClean="0"/>
              <a:t>accept</a:t>
            </a:r>
            <a:r>
              <a:rPr lang="zh-CN" altLang="en-US" dirty="0" smtClean="0"/>
              <a:t>（）修改。作者对基础内核增加了</a:t>
            </a:r>
            <a:r>
              <a:rPr lang="en-US" altLang="zh-CN" dirty="0" smtClean="0"/>
              <a:t>1200</a:t>
            </a:r>
            <a:r>
              <a:rPr lang="zh-CN" altLang="en-US" dirty="0" smtClean="0"/>
              <a:t>行代码。</a:t>
            </a:r>
            <a:endParaRPr lang="en-US" altLang="zh-CN" dirty="0" smtClean="0"/>
          </a:p>
          <a:p>
            <a:r>
              <a:rPr lang="zh-CN" altLang="en-US" dirty="0" smtClean="0"/>
              <a:t>通过一个新的内核模块来实现连接负载平衡，代码大约</a:t>
            </a:r>
            <a:r>
              <a:rPr lang="en-US" altLang="zh-CN" dirty="0" smtClean="0"/>
              <a:t>800</a:t>
            </a:r>
            <a:r>
              <a:rPr lang="zh-CN" altLang="en-US" dirty="0" smtClean="0"/>
              <a:t>行。</a:t>
            </a:r>
          </a:p>
          <a:p>
            <a:endParaRPr lang="zh-CN" altLang="en-US" dirty="0"/>
          </a:p>
        </p:txBody>
      </p:sp>
      <p:sp>
        <p:nvSpPr>
          <p:cNvPr id="4" name="灯片编号占位符 3"/>
          <p:cNvSpPr>
            <a:spLocks noGrp="1"/>
          </p:cNvSpPr>
          <p:nvPr>
            <p:ph type="sldNum" sz="quarter" idx="10"/>
          </p:nvPr>
        </p:nvSpPr>
        <p:spPr/>
        <p:txBody>
          <a:bodyPr/>
          <a:lstStyle/>
          <a:p>
            <a:fld id="{4B0A9053-0CB1-4881-BC0C-300C67552AB4}" type="slidenum">
              <a:rPr lang="zh-CN" altLang="en-US" smtClean="0"/>
              <a:t>17</a:t>
            </a:fld>
            <a:endParaRPr lang="zh-CN" altLang="en-US"/>
          </a:p>
        </p:txBody>
      </p:sp>
    </p:spTree>
    <p:extLst>
      <p:ext uri="{BB962C8B-B14F-4D97-AF65-F5344CB8AC3E}">
        <p14:creationId xmlns:p14="http://schemas.microsoft.com/office/powerpoint/2010/main" val="20329478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实现</a:t>
            </a:r>
            <a:r>
              <a:rPr lang="en-US" altLang="zh-CN" dirty="0" smtClean="0"/>
              <a:t>Affinity-Accept</a:t>
            </a:r>
          </a:p>
          <a:p>
            <a:r>
              <a:rPr lang="zh-CN" altLang="en-US" dirty="0" smtClean="0"/>
              <a:t>作者对驱动进行修改增加了一个模式来配置</a:t>
            </a:r>
            <a:r>
              <a:rPr lang="en-US" altLang="zh-CN" dirty="0" err="1" smtClean="0"/>
              <a:t>FDir</a:t>
            </a:r>
            <a:r>
              <a:rPr lang="zh-CN" altLang="en-US" dirty="0" smtClean="0"/>
              <a:t>硬件这样连接负载平衡器能在内核之间迁移连接。作者也增加了一个接口在不同内核之间迁移流群。这些变更需要大约</a:t>
            </a:r>
            <a:r>
              <a:rPr lang="en-US" altLang="zh-CN" dirty="0" smtClean="0"/>
              <a:t>700</a:t>
            </a:r>
            <a:r>
              <a:rPr lang="zh-CN" altLang="en-US" dirty="0" smtClean="0"/>
              <a:t>行代码。</a:t>
            </a:r>
          </a:p>
          <a:p>
            <a:r>
              <a:rPr lang="zh-CN" altLang="en-US" dirty="0" smtClean="0"/>
              <a:t>作者修改了</a:t>
            </a:r>
            <a:r>
              <a:rPr lang="en-US" altLang="zh-CN" dirty="0" smtClean="0"/>
              <a:t>Apache HTTP</a:t>
            </a:r>
            <a:r>
              <a:rPr lang="zh-CN" altLang="en-US" dirty="0" smtClean="0"/>
              <a:t>服务器</a:t>
            </a:r>
            <a:r>
              <a:rPr lang="en-US" altLang="zh-CN" dirty="0" smtClean="0"/>
              <a:t>2.2.14</a:t>
            </a:r>
            <a:r>
              <a:rPr lang="zh-CN" altLang="en-US" dirty="0" smtClean="0"/>
              <a:t>版本去禁用一个互斥锁，它用来序列化多个关于调用</a:t>
            </a:r>
            <a:r>
              <a:rPr lang="en-US" altLang="zh-CN" dirty="0" smtClean="0"/>
              <a:t>accept</a:t>
            </a:r>
            <a:r>
              <a:rPr lang="zh-CN" altLang="en-US" dirty="0" smtClean="0"/>
              <a:t>和</a:t>
            </a:r>
            <a:r>
              <a:rPr lang="en-US" altLang="zh-CN" dirty="0" smtClean="0"/>
              <a:t>poll</a:t>
            </a:r>
            <a:r>
              <a:rPr lang="zh-CN" altLang="en-US" dirty="0" smtClean="0"/>
              <a:t>的进程。</a:t>
            </a:r>
          </a:p>
          <a:p>
            <a:endParaRPr lang="zh-CN" altLang="en-US" dirty="0"/>
          </a:p>
        </p:txBody>
      </p:sp>
      <p:sp>
        <p:nvSpPr>
          <p:cNvPr id="4" name="灯片编号占位符 3"/>
          <p:cNvSpPr>
            <a:spLocks noGrp="1"/>
          </p:cNvSpPr>
          <p:nvPr>
            <p:ph type="sldNum" sz="quarter" idx="10"/>
          </p:nvPr>
        </p:nvSpPr>
        <p:spPr/>
        <p:txBody>
          <a:bodyPr/>
          <a:lstStyle/>
          <a:p>
            <a:fld id="{4B0A9053-0CB1-4881-BC0C-300C67552AB4}" type="slidenum">
              <a:rPr lang="zh-CN" altLang="en-US" smtClean="0"/>
              <a:t>18</a:t>
            </a:fld>
            <a:endParaRPr lang="zh-CN" altLang="en-US"/>
          </a:p>
        </p:txBody>
      </p:sp>
    </p:spTree>
    <p:extLst>
      <p:ext uri="{BB962C8B-B14F-4D97-AF65-F5344CB8AC3E}">
        <p14:creationId xmlns:p14="http://schemas.microsoft.com/office/powerpoint/2010/main" val="967142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要想获得</a:t>
            </a:r>
            <a:r>
              <a:rPr lang="en-US" altLang="zh-CN" sz="1200" b="0" i="0" kern="1200" dirty="0" smtClean="0">
                <a:solidFill>
                  <a:schemeClr val="tx1"/>
                </a:solidFill>
                <a:effectLst/>
                <a:latin typeface="+mn-lt"/>
                <a:ea typeface="+mn-ea"/>
                <a:cs typeface="+mn-cs"/>
              </a:rPr>
              <a:t>Affinity-Accept</a:t>
            </a:r>
            <a:r>
              <a:rPr lang="zh-CN" altLang="en-US" sz="1200" b="0" i="0" kern="1200" dirty="0" smtClean="0">
                <a:solidFill>
                  <a:schemeClr val="tx1"/>
                </a:solidFill>
                <a:effectLst/>
                <a:latin typeface="+mn-lt"/>
                <a:ea typeface="+mn-ea"/>
                <a:cs typeface="+mn-cs"/>
              </a:rPr>
              <a:t>带来的性能必须在应用程序中添加一些实现。</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这部分描述在</a:t>
            </a:r>
            <a:r>
              <a:rPr lang="en-US" altLang="zh-CN" sz="1200" b="0" i="0" kern="1200" dirty="0" smtClean="0">
                <a:solidFill>
                  <a:schemeClr val="tx1"/>
                </a:solidFill>
                <a:effectLst/>
                <a:latin typeface="+mn-lt"/>
                <a:ea typeface="+mn-ea"/>
                <a:cs typeface="+mn-cs"/>
              </a:rPr>
              <a:t>web </a:t>
            </a:r>
            <a:r>
              <a:rPr lang="zh-CN" altLang="en-US" sz="1200" b="0" i="0" kern="1200" dirty="0" smtClean="0">
                <a:solidFill>
                  <a:schemeClr val="tx1"/>
                </a:solidFill>
                <a:effectLst/>
                <a:latin typeface="+mn-lt"/>
                <a:ea typeface="+mn-ea"/>
                <a:cs typeface="+mn-cs"/>
              </a:rPr>
              <a:t>服务器环境下的实现，但是这些原则适用于所有类型的网络应用</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dirty="0" smtClean="0"/>
              <a:t>测评</a:t>
            </a:r>
            <a:endParaRPr lang="en-US" altLang="zh-CN" dirty="0" smtClean="0"/>
          </a:p>
          <a:p>
            <a:r>
              <a:rPr lang="zh-CN" altLang="en-US" dirty="0" smtClean="0"/>
              <a:t>作者在运行</a:t>
            </a:r>
            <a:r>
              <a:rPr lang="en-US" altLang="zh-CN" dirty="0" smtClean="0"/>
              <a:t>Apache</a:t>
            </a:r>
            <a:r>
              <a:rPr lang="zh-CN" altLang="en-US" dirty="0" smtClean="0"/>
              <a:t>的</a:t>
            </a:r>
            <a:r>
              <a:rPr lang="en-US" altLang="zh-CN" dirty="0" smtClean="0"/>
              <a:t>48</a:t>
            </a:r>
            <a:r>
              <a:rPr lang="zh-CN" altLang="en-US" dirty="0" smtClean="0"/>
              <a:t>核心的</a:t>
            </a:r>
            <a:r>
              <a:rPr lang="en-US" altLang="zh-CN" dirty="0" smtClean="0"/>
              <a:t>LINUX</a:t>
            </a:r>
            <a:r>
              <a:rPr lang="zh-CN" altLang="en-US" dirty="0" smtClean="0"/>
              <a:t>系统进行了测试。</a:t>
            </a:r>
            <a:endParaRPr lang="en-US" altLang="zh-CN" dirty="0" smtClean="0"/>
          </a:p>
          <a:p>
            <a:r>
              <a:rPr lang="zh-CN" altLang="en-US" dirty="0" smtClean="0"/>
              <a:t>采用</a:t>
            </a:r>
            <a:r>
              <a:rPr lang="en-US" altLang="zh-CN" dirty="0" smtClean="0"/>
              <a:t>Affinity-Accept</a:t>
            </a:r>
            <a:r>
              <a:rPr lang="zh-CN" altLang="en-US" dirty="0" smtClean="0"/>
              <a:t>后吞吐量达到原来</a:t>
            </a:r>
            <a:r>
              <a:rPr lang="en-US" altLang="zh-CN" dirty="0" smtClean="0"/>
              <a:t>2.8</a:t>
            </a:r>
            <a:r>
              <a:rPr lang="zh-CN" altLang="en-US" dirty="0" smtClean="0"/>
              <a:t>倍。</a:t>
            </a:r>
            <a:endParaRPr lang="en-US" altLang="zh-CN" dirty="0" smtClean="0"/>
          </a:p>
          <a:p>
            <a:r>
              <a:rPr lang="zh-CN" altLang="en-US" dirty="0" smtClean="0"/>
              <a:t>每个连接在同一个核心运行在</a:t>
            </a:r>
            <a:r>
              <a:rPr lang="en-US" altLang="zh-CN" dirty="0" smtClean="0"/>
              <a:t>TCP</a:t>
            </a:r>
            <a:r>
              <a:rPr lang="zh-CN" altLang="en-US" dirty="0" smtClean="0"/>
              <a:t>协议栈的时间花费上，降低了</a:t>
            </a:r>
            <a:r>
              <a:rPr lang="en-US" altLang="zh-CN" dirty="0" smtClean="0"/>
              <a:t>30%</a:t>
            </a:r>
            <a:r>
              <a:rPr lang="zh-CN" altLang="en-US" dirty="0" smtClean="0"/>
              <a:t>，整体吞吐量改善了</a:t>
            </a:r>
            <a:r>
              <a:rPr lang="en-US" altLang="zh-CN" dirty="0" smtClean="0"/>
              <a:t>24%</a:t>
            </a:r>
            <a:r>
              <a:rPr lang="zh-CN" altLang="en-US" dirty="0" smtClean="0"/>
              <a:t>。</a:t>
            </a:r>
          </a:p>
          <a:p>
            <a:endParaRPr lang="zh-CN" altLang="en-US" dirty="0"/>
          </a:p>
        </p:txBody>
      </p:sp>
      <p:sp>
        <p:nvSpPr>
          <p:cNvPr id="4" name="灯片编号占位符 3"/>
          <p:cNvSpPr>
            <a:spLocks noGrp="1"/>
          </p:cNvSpPr>
          <p:nvPr>
            <p:ph type="sldNum" sz="quarter" idx="10"/>
          </p:nvPr>
        </p:nvSpPr>
        <p:spPr/>
        <p:txBody>
          <a:bodyPr/>
          <a:lstStyle/>
          <a:p>
            <a:fld id="{4B0A9053-0CB1-4881-BC0C-300C67552AB4}" type="slidenum">
              <a:rPr lang="zh-CN" altLang="en-US" smtClean="0"/>
              <a:t>19</a:t>
            </a:fld>
            <a:endParaRPr lang="zh-CN" altLang="en-US"/>
          </a:p>
        </p:txBody>
      </p:sp>
    </p:spTree>
    <p:extLst>
      <p:ext uri="{BB962C8B-B14F-4D97-AF65-F5344CB8AC3E}">
        <p14:creationId xmlns:p14="http://schemas.microsoft.com/office/powerpoint/2010/main" val="3318408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主要工作：</a:t>
            </a:r>
            <a:endParaRPr lang="en-US" altLang="zh-CN" dirty="0" smtClean="0"/>
          </a:p>
          <a:p>
            <a:r>
              <a:rPr lang="en-US" altLang="zh-CN" dirty="0" smtClean="0"/>
              <a:t>1.</a:t>
            </a:r>
            <a:r>
              <a:rPr lang="zh-CN" altLang="en-US" dirty="0" smtClean="0"/>
              <a:t>提出了一种称作</a:t>
            </a:r>
            <a:r>
              <a:rPr lang="en-US" altLang="zh-CN" dirty="0" smtClean="0"/>
              <a:t>Affinity-Accept</a:t>
            </a:r>
            <a:r>
              <a:rPr lang="zh-CN" altLang="en-US" dirty="0" smtClean="0"/>
              <a:t>的新设计，它</a:t>
            </a:r>
            <a:r>
              <a:rPr lang="zh-CN" altLang="en-US" dirty="0" smtClean="0"/>
              <a:t>能让某个特定</a:t>
            </a:r>
            <a:r>
              <a:rPr lang="en-US" altLang="zh-CN" dirty="0" smtClean="0"/>
              <a:t>TCP</a:t>
            </a:r>
            <a:r>
              <a:rPr lang="zh-CN" altLang="en-US" dirty="0" smtClean="0"/>
              <a:t>连接的所有相关处理活动在</a:t>
            </a:r>
            <a:r>
              <a:rPr lang="zh-CN" altLang="en-US" dirty="0" smtClean="0"/>
              <a:t>同一个内核上</a:t>
            </a:r>
            <a:r>
              <a:rPr lang="zh-CN" altLang="en-US" dirty="0" smtClean="0"/>
              <a:t>完成。</a:t>
            </a:r>
            <a:endParaRPr lang="en-US" altLang="zh-CN" dirty="0" smtClean="0"/>
          </a:p>
          <a:p>
            <a:r>
              <a:rPr lang="en-US" altLang="zh-CN" dirty="0" smtClean="0"/>
              <a:t>2.</a:t>
            </a:r>
            <a:r>
              <a:rPr lang="zh-CN" altLang="en-US" dirty="0" smtClean="0"/>
              <a:t>在</a:t>
            </a:r>
            <a:r>
              <a:rPr lang="en-US" altLang="zh-CN" dirty="0" smtClean="0"/>
              <a:t>LINUX</a:t>
            </a:r>
            <a:r>
              <a:rPr lang="zh-CN" altLang="en-US" dirty="0" smtClean="0"/>
              <a:t>系统实现了</a:t>
            </a:r>
            <a:r>
              <a:rPr lang="en-US" altLang="zh-CN" dirty="0" smtClean="0"/>
              <a:t>Affinity-Accept</a:t>
            </a:r>
            <a:r>
              <a:rPr lang="zh-CN" altLang="en-US" dirty="0" smtClean="0"/>
              <a:t>设计。</a:t>
            </a:r>
            <a:endParaRPr lang="en-US" altLang="zh-CN" dirty="0" smtClean="0"/>
          </a:p>
          <a:p>
            <a:r>
              <a:rPr lang="en-US" altLang="zh-CN" dirty="0" smtClean="0"/>
              <a:t>3.</a:t>
            </a:r>
            <a:r>
              <a:rPr lang="zh-CN" altLang="en-US" dirty="0" smtClean="0"/>
              <a:t>针对</a:t>
            </a:r>
            <a:r>
              <a:rPr lang="en-US" altLang="zh-CN" dirty="0" smtClean="0"/>
              <a:t>Apache</a:t>
            </a:r>
            <a:r>
              <a:rPr lang="zh-CN" altLang="en-US" dirty="0" smtClean="0"/>
              <a:t>这个网络服务器在</a:t>
            </a:r>
            <a:r>
              <a:rPr lang="en-US" altLang="zh-CN" dirty="0" smtClean="0"/>
              <a:t>48</a:t>
            </a:r>
            <a:r>
              <a:rPr lang="zh-CN" altLang="en-US" dirty="0" smtClean="0"/>
              <a:t>核心的</a:t>
            </a:r>
            <a:r>
              <a:rPr lang="en-US" altLang="zh-CN" dirty="0" smtClean="0"/>
              <a:t>AMD</a:t>
            </a:r>
            <a:r>
              <a:rPr lang="zh-CN" altLang="en-US" dirty="0" smtClean="0"/>
              <a:t>系统上进行测试</a:t>
            </a:r>
            <a:r>
              <a:rPr lang="zh-CN" altLang="en-US" dirty="0" smtClean="0"/>
              <a:t>。</a:t>
            </a:r>
            <a:endParaRPr lang="en-US" altLang="zh-CN" dirty="0" smtClean="0"/>
          </a:p>
          <a:p>
            <a:endParaRPr lang="en-US" altLang="zh-CN" dirty="0" smtClean="0"/>
          </a:p>
          <a:p>
            <a:r>
              <a:rPr lang="zh-CN" altLang="en-US" dirty="0" smtClean="0"/>
              <a:t>测试结果显示，</a:t>
            </a:r>
            <a:r>
              <a:rPr lang="en-US" altLang="zh-CN" dirty="0" smtClean="0"/>
              <a:t>A-A</a:t>
            </a:r>
            <a:r>
              <a:rPr lang="zh-CN" altLang="en-US" dirty="0" smtClean="0"/>
              <a:t>能家少</a:t>
            </a:r>
            <a:r>
              <a:rPr lang="en-US" altLang="zh-CN" dirty="0" smtClean="0"/>
              <a:t>30%</a:t>
            </a:r>
            <a:r>
              <a:rPr lang="zh-CN" altLang="en-US" dirty="0" smtClean="0"/>
              <a:t>花费在</a:t>
            </a:r>
            <a:r>
              <a:rPr lang="en-US" altLang="zh-CN" dirty="0" smtClean="0"/>
              <a:t>TCP</a:t>
            </a:r>
            <a:r>
              <a:rPr lang="zh-CN" altLang="en-US" dirty="0" smtClean="0"/>
              <a:t>协议栈时间，整个吞吐量提高</a:t>
            </a:r>
            <a:r>
              <a:rPr lang="en-US" altLang="zh-CN" dirty="0" smtClean="0"/>
              <a:t>24%</a:t>
            </a:r>
            <a:r>
              <a:rPr lang="zh-CN" altLang="en-US" dirty="0" smtClean="0"/>
              <a:t>。</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Measurements show that for the Apache web server serving static files on a 48-core AMD system, Affinity-Accept reduces time spent in the TCP stack by 30% and improves overall throughput by 24%.</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B0A9053-0CB1-4881-BC0C-300C67552AB4}" type="slidenum">
              <a:rPr lang="zh-CN" altLang="en-US" smtClean="0"/>
              <a:t>2</a:t>
            </a:fld>
            <a:endParaRPr lang="zh-CN" altLang="en-US"/>
          </a:p>
        </p:txBody>
      </p:sp>
    </p:spTree>
    <p:extLst>
      <p:ext uri="{BB962C8B-B14F-4D97-AF65-F5344CB8AC3E}">
        <p14:creationId xmlns:p14="http://schemas.microsoft.com/office/powerpoint/2010/main" val="42814887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作者利用两种套接字来评价自己的设计</a:t>
            </a:r>
            <a:endParaRPr lang="en-US" altLang="zh-CN" dirty="0" smtClean="0"/>
          </a:p>
          <a:p>
            <a:r>
              <a:rPr lang="en-US" altLang="zh-CN" dirty="0" smtClean="0"/>
              <a:t>Stock-Accept: Linux</a:t>
            </a:r>
            <a:r>
              <a:rPr lang="zh-CN" altLang="en-US" dirty="0" smtClean="0"/>
              <a:t>默认设置；采用一个接收队列</a:t>
            </a:r>
            <a:endParaRPr lang="en-US" altLang="zh-CN" dirty="0" smtClean="0"/>
          </a:p>
          <a:p>
            <a:r>
              <a:rPr lang="en-US" altLang="zh-CN" dirty="0" smtClean="0"/>
              <a:t>Fine-Accept</a:t>
            </a:r>
            <a:r>
              <a:rPr lang="zh-CN" altLang="en-US" dirty="0" smtClean="0"/>
              <a:t>：与</a:t>
            </a:r>
            <a:r>
              <a:rPr lang="en-US" altLang="zh-CN" dirty="0" smtClean="0"/>
              <a:t>Affinity</a:t>
            </a:r>
            <a:r>
              <a:rPr lang="en-US" altLang="zh-CN" baseline="0" dirty="0" smtClean="0"/>
              <a:t>-Accept</a:t>
            </a:r>
            <a:r>
              <a:rPr lang="zh-CN" altLang="en-US" baseline="0" dirty="0" smtClean="0"/>
              <a:t>相似，但是并不维持连接与内核的同类关系；以循环方式从克隆接收队列取出连接。</a:t>
            </a:r>
            <a:endParaRPr lang="en-US" altLang="zh-CN" baseline="0" dirty="0" smtClean="0"/>
          </a:p>
          <a:p>
            <a:r>
              <a:rPr lang="en-US" altLang="zh-CN" baseline="0" dirty="0" smtClean="0"/>
              <a:t>	</a:t>
            </a:r>
            <a:r>
              <a:rPr lang="zh-CN" altLang="en-US" baseline="0" dirty="0" smtClean="0"/>
              <a:t>有多个接收队列，每个队列拥有自己的保护锁。多个连接可以并行接收，无需平衡负载。</a:t>
            </a:r>
            <a:endParaRPr lang="en-US" altLang="zh-CN" baseline="0" dirty="0" smtClean="0"/>
          </a:p>
          <a:p>
            <a:r>
              <a:rPr lang="en-US" altLang="zh-CN" baseline="0" dirty="0" smtClean="0"/>
              <a:t>Web server</a:t>
            </a:r>
            <a:r>
              <a:rPr lang="zh-CN" altLang="en-US" baseline="0" dirty="0" smtClean="0"/>
              <a:t>：</a:t>
            </a:r>
            <a:r>
              <a:rPr lang="en-US" altLang="zh-CN" baseline="0" dirty="0" smtClean="0"/>
              <a:t>Apache </a:t>
            </a:r>
            <a:r>
              <a:rPr lang="zh-CN" altLang="en-US" baseline="0" dirty="0" smtClean="0"/>
              <a:t>和</a:t>
            </a:r>
            <a:r>
              <a:rPr lang="en-US" altLang="zh-CN" baseline="0" dirty="0" err="1" smtClean="0"/>
              <a:t>Lighttpd</a:t>
            </a:r>
            <a:r>
              <a:rPr lang="en-US" altLang="zh-CN" baseline="0" dirty="0" smtClean="0"/>
              <a:t> </a:t>
            </a:r>
          </a:p>
          <a:p>
            <a:r>
              <a:rPr lang="zh-CN" altLang="en-US" dirty="0" smtClean="0"/>
              <a:t>图</a:t>
            </a:r>
            <a:r>
              <a:rPr lang="en-US" altLang="zh-CN" dirty="0" smtClean="0"/>
              <a:t>2,3</a:t>
            </a:r>
            <a:r>
              <a:rPr lang="zh-CN" altLang="en-US" dirty="0" smtClean="0"/>
              <a:t>表明</a:t>
            </a:r>
            <a:r>
              <a:rPr lang="en-US" altLang="zh-CN" dirty="0" smtClean="0"/>
              <a:t>Affinity-Accept</a:t>
            </a:r>
            <a:r>
              <a:rPr lang="zh-CN" altLang="en-US" dirty="0" smtClean="0"/>
              <a:t>在吞吐量上优于</a:t>
            </a:r>
            <a:r>
              <a:rPr lang="en-US" altLang="zh-CN" dirty="0" smtClean="0"/>
              <a:t>Fine-Accept</a:t>
            </a:r>
            <a:r>
              <a:rPr lang="zh-CN" altLang="en-US" dirty="0" smtClean="0"/>
              <a:t>。</a:t>
            </a:r>
            <a:r>
              <a:rPr lang="en-US" altLang="zh-CN" dirty="0" smtClean="0"/>
              <a:t>24%</a:t>
            </a:r>
            <a:r>
              <a:rPr lang="zh-CN" altLang="en-US" dirty="0" smtClean="0"/>
              <a:t>（</a:t>
            </a:r>
            <a:r>
              <a:rPr lang="en-US" altLang="zh-CN" dirty="0" smtClean="0"/>
              <a:t>17%</a:t>
            </a:r>
            <a:r>
              <a:rPr lang="zh-CN" altLang="en-US" dirty="0" smtClean="0"/>
              <a:t>）</a:t>
            </a:r>
            <a:endParaRPr lang="en-US" altLang="zh-CN" dirty="0" smtClean="0"/>
          </a:p>
          <a:p>
            <a:r>
              <a:rPr lang="zh-CN" altLang="en-US" dirty="0" smtClean="0"/>
              <a:t>表</a:t>
            </a:r>
            <a:r>
              <a:rPr lang="en-US" altLang="zh-CN" dirty="0" smtClean="0"/>
              <a:t>2</a:t>
            </a:r>
            <a:r>
              <a:rPr lang="zh-CN" altLang="en-US" dirty="0" smtClean="0"/>
              <a:t>表明，</a:t>
            </a:r>
            <a:r>
              <a:rPr lang="en-US" altLang="zh-CN" dirty="0" smtClean="0"/>
              <a:t>Fine-Accept</a:t>
            </a:r>
            <a:r>
              <a:rPr lang="zh-CN" altLang="en-US" dirty="0" smtClean="0"/>
              <a:t>也能避免监听套接字瓶颈。这说明本地连接处理对于实现高</a:t>
            </a:r>
            <a:r>
              <a:rPr lang="zh-CN" altLang="en-US" dirty="0" smtClean="0"/>
              <a:t>吞吐量很重要</a:t>
            </a:r>
            <a:r>
              <a:rPr lang="zh-CN" altLang="en-US" dirty="0" smtClean="0"/>
              <a:t>，甚至高于解决保护锁竞争带来的好处。</a:t>
            </a:r>
            <a:endParaRPr lang="zh-CN" altLang="en-US" dirty="0"/>
          </a:p>
        </p:txBody>
      </p:sp>
      <p:sp>
        <p:nvSpPr>
          <p:cNvPr id="4" name="灯片编号占位符 3"/>
          <p:cNvSpPr>
            <a:spLocks noGrp="1"/>
          </p:cNvSpPr>
          <p:nvPr>
            <p:ph type="sldNum" sz="quarter" idx="10"/>
          </p:nvPr>
        </p:nvSpPr>
        <p:spPr/>
        <p:txBody>
          <a:bodyPr/>
          <a:lstStyle/>
          <a:p>
            <a:fld id="{4B0A9053-0CB1-4881-BC0C-300C67552AB4}" type="slidenum">
              <a:rPr lang="zh-CN" altLang="en-US" smtClean="0"/>
              <a:t>20</a:t>
            </a:fld>
            <a:endParaRPr lang="zh-CN" altLang="en-US"/>
          </a:p>
        </p:txBody>
      </p:sp>
    </p:spTree>
    <p:extLst>
      <p:ext uri="{BB962C8B-B14F-4D97-AF65-F5344CB8AC3E}">
        <p14:creationId xmlns:p14="http://schemas.microsoft.com/office/powerpoint/2010/main" val="3101792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为了发现为什么</a:t>
            </a:r>
            <a:r>
              <a:rPr lang="en-US" altLang="zh-CN" dirty="0" smtClean="0"/>
              <a:t>A-A</a:t>
            </a:r>
            <a:r>
              <a:rPr lang="zh-CN" altLang="en-US" dirty="0" smtClean="0"/>
              <a:t>优于</a:t>
            </a:r>
            <a:r>
              <a:rPr lang="en-US" altLang="zh-CN" dirty="0" smtClean="0"/>
              <a:t>F-A</a:t>
            </a:r>
            <a:r>
              <a:rPr lang="zh-CN" altLang="en-US" dirty="0" smtClean="0"/>
              <a:t>，作者设置内核记录一些性能计数器时间（各种类型的系统调用和中断）。</a:t>
            </a:r>
            <a:endParaRPr lang="en-US" altLang="zh-CN" dirty="0" smtClean="0"/>
          </a:p>
          <a:p>
            <a:r>
              <a:rPr lang="zh-CN" altLang="en-US" dirty="0" smtClean="0"/>
              <a:t>表</a:t>
            </a:r>
            <a:r>
              <a:rPr lang="en-US" altLang="zh-CN" dirty="0" smtClean="0"/>
              <a:t>3</a:t>
            </a:r>
            <a:r>
              <a:rPr lang="zh-CN" altLang="en-US" dirty="0" smtClean="0"/>
              <a:t>记录了</a:t>
            </a:r>
            <a:r>
              <a:rPr lang="en-US" altLang="zh-CN" dirty="0" smtClean="0"/>
              <a:t>3</a:t>
            </a:r>
            <a:r>
              <a:rPr lang="zh-CN" altLang="en-US" dirty="0" smtClean="0"/>
              <a:t>种性能</a:t>
            </a:r>
            <a:r>
              <a:rPr lang="zh-CN" altLang="en-US" dirty="0" smtClean="0"/>
              <a:t>计数器的追踪情况（时钟周期，指令计数器和</a:t>
            </a:r>
            <a:r>
              <a:rPr lang="en-US" altLang="zh-CN" dirty="0" smtClean="0"/>
              <a:t>L2</a:t>
            </a:r>
            <a:r>
              <a:rPr lang="zh-CN" altLang="en-US" dirty="0" smtClean="0"/>
              <a:t>二级缓存缺失信息），表</a:t>
            </a:r>
            <a:r>
              <a:rPr lang="en-US" altLang="zh-CN" dirty="0" smtClean="0"/>
              <a:t>3</a:t>
            </a:r>
            <a:r>
              <a:rPr lang="zh-CN" altLang="en-US" dirty="0" smtClean="0"/>
              <a:t>说明，完成相同工作，</a:t>
            </a:r>
            <a:r>
              <a:rPr lang="en-US" altLang="zh-CN" dirty="0" smtClean="0"/>
              <a:t>F-A</a:t>
            </a:r>
            <a:r>
              <a:rPr lang="zh-CN" altLang="en-US" dirty="0" smtClean="0"/>
              <a:t>要比</a:t>
            </a:r>
            <a:r>
              <a:rPr lang="en-US" altLang="zh-CN" dirty="0" smtClean="0"/>
              <a:t>A-A</a:t>
            </a:r>
            <a:r>
              <a:rPr lang="zh-CN" altLang="en-US" dirty="0" smtClean="0"/>
              <a:t>多用</a:t>
            </a:r>
            <a:r>
              <a:rPr lang="en-US" altLang="zh-CN" dirty="0" smtClean="0"/>
              <a:t>40%</a:t>
            </a:r>
            <a:r>
              <a:rPr lang="zh-CN" altLang="en-US" dirty="0" smtClean="0"/>
              <a:t>的时钟周期。在与网络协议栈相关的系统调用和中断中，</a:t>
            </a:r>
            <a:r>
              <a:rPr lang="en-US" altLang="zh-CN" dirty="0" smtClean="0"/>
              <a:t>A-A</a:t>
            </a:r>
            <a:r>
              <a:rPr lang="zh-CN" altLang="en-US" dirty="0" smtClean="0"/>
              <a:t>与</a:t>
            </a:r>
            <a:r>
              <a:rPr lang="en-US" altLang="zh-CN" dirty="0" smtClean="0"/>
              <a:t>F-A</a:t>
            </a:r>
            <a:r>
              <a:rPr lang="zh-CN" altLang="en-US" dirty="0" smtClean="0"/>
              <a:t>相比，改进达到</a:t>
            </a:r>
            <a:r>
              <a:rPr lang="en-US" altLang="zh-CN" dirty="0" smtClean="0"/>
              <a:t>30%</a:t>
            </a:r>
            <a:r>
              <a:rPr lang="zh-CN" altLang="en-US" dirty="0" smtClean="0"/>
              <a:t>。</a:t>
            </a:r>
            <a:endParaRPr lang="en-US" altLang="zh-CN" dirty="0" smtClean="0"/>
          </a:p>
          <a:p>
            <a:r>
              <a:rPr lang="zh-CN" altLang="en-US" dirty="0" smtClean="0"/>
              <a:t>在应用层</a:t>
            </a:r>
            <a:r>
              <a:rPr lang="en-US" altLang="zh-CN" dirty="0" smtClean="0"/>
              <a:t>A-A</a:t>
            </a:r>
            <a:r>
              <a:rPr lang="zh-CN" altLang="en-US" dirty="0" smtClean="0"/>
              <a:t>改进不超过</a:t>
            </a:r>
            <a:r>
              <a:rPr lang="en-US" altLang="zh-CN" dirty="0" smtClean="0"/>
              <a:t>24%</a:t>
            </a:r>
            <a:r>
              <a:rPr lang="zh-CN" altLang="en-US" dirty="0" smtClean="0"/>
              <a:t>，表明在运行</a:t>
            </a:r>
            <a:r>
              <a:rPr lang="en-US" altLang="zh-CN" dirty="0" smtClean="0"/>
              <a:t>Apache</a:t>
            </a:r>
            <a:r>
              <a:rPr lang="zh-CN" altLang="en-US" dirty="0" smtClean="0"/>
              <a:t>时，机器处理任务要比处理数据输入输出多很多。</a:t>
            </a:r>
            <a:endParaRPr lang="en-US" altLang="zh-CN" dirty="0" smtClean="0"/>
          </a:p>
          <a:p>
            <a:endParaRPr lang="en-US" altLang="zh-CN" dirty="0" smtClean="0"/>
          </a:p>
          <a:p>
            <a:r>
              <a:rPr lang="zh-CN" altLang="en-US" dirty="0" smtClean="0"/>
              <a:t>作者利用内核性能分析工具</a:t>
            </a:r>
            <a:r>
              <a:rPr lang="en-US" altLang="zh-CN" dirty="0" err="1" smtClean="0"/>
              <a:t>Dprof</a:t>
            </a:r>
            <a:r>
              <a:rPr lang="zh-CN" altLang="en-US" dirty="0" smtClean="0"/>
              <a:t>，分析最常用的数据结构和访问这些数据结构的模式。</a:t>
            </a:r>
            <a:endParaRPr lang="en-US" altLang="zh-CN" dirty="0" smtClean="0"/>
          </a:p>
          <a:p>
            <a:r>
              <a:rPr lang="zh-CN" altLang="en-US" dirty="0" smtClean="0"/>
              <a:t>表</a:t>
            </a:r>
            <a:r>
              <a:rPr lang="en-US" altLang="zh-CN" dirty="0" smtClean="0"/>
              <a:t>4</a:t>
            </a:r>
            <a:r>
              <a:rPr lang="zh-CN" altLang="en-US" dirty="0" smtClean="0"/>
              <a:t>，显示了连接数据和数据处理的最主要共享对象。显示出</a:t>
            </a:r>
            <a:r>
              <a:rPr lang="en-US" altLang="zh-CN" dirty="0" smtClean="0"/>
              <a:t>A-A</a:t>
            </a:r>
            <a:r>
              <a:rPr lang="zh-CN" altLang="en-US" dirty="0" smtClean="0"/>
              <a:t>减少了需要访问共享缓存的数据超过了</a:t>
            </a:r>
            <a:r>
              <a:rPr lang="en-US" altLang="zh-CN" dirty="0" smtClean="0"/>
              <a:t>50%</a:t>
            </a:r>
          </a:p>
          <a:p>
            <a:endParaRPr lang="zh-CN" altLang="en-US" dirty="0"/>
          </a:p>
        </p:txBody>
      </p:sp>
      <p:sp>
        <p:nvSpPr>
          <p:cNvPr id="4" name="灯片编号占位符 3"/>
          <p:cNvSpPr>
            <a:spLocks noGrp="1"/>
          </p:cNvSpPr>
          <p:nvPr>
            <p:ph type="sldNum" sz="quarter" idx="10"/>
          </p:nvPr>
        </p:nvSpPr>
        <p:spPr/>
        <p:txBody>
          <a:bodyPr/>
          <a:lstStyle/>
          <a:p>
            <a:fld id="{4B0A9053-0CB1-4881-BC0C-300C67552AB4}" type="slidenum">
              <a:rPr lang="zh-CN" altLang="en-US" smtClean="0"/>
              <a:t>21</a:t>
            </a:fld>
            <a:endParaRPr lang="zh-CN" altLang="en-US"/>
          </a:p>
        </p:txBody>
      </p:sp>
    </p:spTree>
    <p:extLst>
      <p:ext uri="{BB962C8B-B14F-4D97-AF65-F5344CB8AC3E}">
        <p14:creationId xmlns:p14="http://schemas.microsoft.com/office/powerpoint/2010/main" val="36434944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a:t>
            </a:r>
            <a:r>
              <a:rPr lang="en-US" altLang="zh-CN" dirty="0" smtClean="0"/>
              <a:t>4 </a:t>
            </a:r>
            <a:r>
              <a:rPr lang="zh-CN" altLang="en-US" dirty="0" smtClean="0"/>
              <a:t>绘制了内存访问延迟的积累分布函数。访问延迟较大的访问要么是访问内存要么是访问远程缓存。</a:t>
            </a:r>
            <a:endParaRPr lang="en-US" altLang="zh-CN" dirty="0" smtClean="0"/>
          </a:p>
          <a:p>
            <a:r>
              <a:rPr lang="zh-CN" altLang="en-US" dirty="0" smtClean="0"/>
              <a:t>图中表明，</a:t>
            </a:r>
            <a:r>
              <a:rPr lang="en-US" altLang="zh-CN" dirty="0" smtClean="0"/>
              <a:t>A-A</a:t>
            </a:r>
            <a:r>
              <a:rPr lang="zh-CN" altLang="en-US" dirty="0" smtClean="0"/>
              <a:t>对访问延迟的减少优于</a:t>
            </a:r>
            <a:r>
              <a:rPr lang="en-US" altLang="zh-CN" dirty="0" smtClean="0"/>
              <a:t>F-A</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B0A9053-0CB1-4881-BC0C-300C67552AB4}" type="slidenum">
              <a:rPr lang="zh-CN" altLang="en-US" smtClean="0"/>
              <a:t>22</a:t>
            </a:fld>
            <a:endParaRPr lang="zh-CN" altLang="en-US"/>
          </a:p>
        </p:txBody>
      </p:sp>
    </p:spTree>
    <p:extLst>
      <p:ext uri="{BB962C8B-B14F-4D97-AF65-F5344CB8AC3E}">
        <p14:creationId xmlns:p14="http://schemas.microsoft.com/office/powerpoint/2010/main" val="40438480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a:t>
            </a:r>
            <a:r>
              <a:rPr lang="en-US" altLang="zh-CN" dirty="0" smtClean="0"/>
              <a:t>5,6</a:t>
            </a:r>
            <a:r>
              <a:rPr lang="zh-CN" altLang="en-US" dirty="0" smtClean="0"/>
              <a:t>显示了在</a:t>
            </a:r>
            <a:r>
              <a:rPr lang="en-US" altLang="zh-CN" dirty="0" smtClean="0"/>
              <a:t>Intel</a:t>
            </a:r>
            <a:r>
              <a:rPr lang="zh-CN" altLang="en-US" dirty="0" smtClean="0"/>
              <a:t>机器上运行</a:t>
            </a:r>
            <a:r>
              <a:rPr lang="en-US" altLang="zh-CN" dirty="0" smtClean="0"/>
              <a:t>Apache</a:t>
            </a:r>
            <a:r>
              <a:rPr lang="zh-CN" altLang="en-US" dirty="0" smtClean="0"/>
              <a:t>和</a:t>
            </a:r>
            <a:r>
              <a:rPr lang="en-US" altLang="zh-CN" dirty="0" err="1" smtClean="0"/>
              <a:t>Lighttpd</a:t>
            </a:r>
            <a:r>
              <a:rPr lang="zh-CN" altLang="en-US" dirty="0" smtClean="0"/>
              <a:t>性能。</a:t>
            </a:r>
            <a:r>
              <a:rPr lang="en-US" altLang="zh-CN" dirty="0" smtClean="0"/>
              <a:t>A-A</a:t>
            </a:r>
            <a:r>
              <a:rPr lang="zh-CN" altLang="en-US" dirty="0" smtClean="0"/>
              <a:t>优于</a:t>
            </a:r>
            <a:r>
              <a:rPr lang="en-US" altLang="zh-CN" dirty="0" smtClean="0"/>
              <a:t>F-A</a:t>
            </a:r>
            <a:r>
              <a:rPr lang="zh-CN" altLang="en-US" dirty="0" smtClean="0"/>
              <a:t>的幅度小于</a:t>
            </a:r>
            <a:r>
              <a:rPr lang="en-US" altLang="zh-CN" dirty="0" smtClean="0"/>
              <a:t>AMD</a:t>
            </a:r>
            <a:r>
              <a:rPr lang="zh-CN" altLang="en-US" dirty="0" smtClean="0"/>
              <a:t>机器。</a:t>
            </a:r>
            <a:endParaRPr lang="en-US" altLang="zh-CN" dirty="0" smtClean="0"/>
          </a:p>
          <a:p>
            <a:r>
              <a:rPr lang="zh-CN" altLang="en-US" dirty="0" smtClean="0"/>
              <a:t>作者分析是因为在</a:t>
            </a:r>
            <a:r>
              <a:rPr lang="en-US" altLang="zh-CN" dirty="0" smtClean="0"/>
              <a:t>Intel</a:t>
            </a:r>
            <a:r>
              <a:rPr lang="zh-CN" altLang="en-US" dirty="0" smtClean="0"/>
              <a:t>平台上内存访问速度更快，内部连接更快。</a:t>
            </a:r>
            <a:endParaRPr lang="zh-CN" altLang="en-US" dirty="0"/>
          </a:p>
        </p:txBody>
      </p:sp>
      <p:sp>
        <p:nvSpPr>
          <p:cNvPr id="4" name="灯片编号占位符 3"/>
          <p:cNvSpPr>
            <a:spLocks noGrp="1"/>
          </p:cNvSpPr>
          <p:nvPr>
            <p:ph type="sldNum" sz="quarter" idx="10"/>
          </p:nvPr>
        </p:nvSpPr>
        <p:spPr/>
        <p:txBody>
          <a:bodyPr/>
          <a:lstStyle/>
          <a:p>
            <a:fld id="{4B0A9053-0CB1-4881-BC0C-300C67552AB4}" type="slidenum">
              <a:rPr lang="zh-CN" altLang="en-US" smtClean="0"/>
              <a:t>23</a:t>
            </a:fld>
            <a:endParaRPr lang="zh-CN" altLang="en-US"/>
          </a:p>
        </p:txBody>
      </p:sp>
    </p:spTree>
    <p:extLst>
      <p:ext uri="{BB962C8B-B14F-4D97-AF65-F5344CB8AC3E}">
        <p14:creationId xmlns:p14="http://schemas.microsoft.com/office/powerpoint/2010/main" val="18036541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a:t>
            </a:r>
            <a:r>
              <a:rPr lang="en-US" altLang="zh-CN" dirty="0" smtClean="0"/>
              <a:t>7</a:t>
            </a:r>
            <a:r>
              <a:rPr lang="zh-CN" altLang="en-US" dirty="0" smtClean="0"/>
              <a:t>显示了每个连接请求数变化对吞吐量的影响。在所有点上</a:t>
            </a:r>
            <a:r>
              <a:rPr lang="en-US" altLang="zh-CN" dirty="0" smtClean="0"/>
              <a:t>A-A</a:t>
            </a:r>
            <a:r>
              <a:rPr lang="zh-CN" altLang="en-US" dirty="0" smtClean="0"/>
              <a:t>优于</a:t>
            </a:r>
            <a:r>
              <a:rPr lang="en-US" altLang="zh-CN" dirty="0" smtClean="0"/>
              <a:t>F-A</a:t>
            </a:r>
            <a:r>
              <a:rPr lang="zh-CN" altLang="en-US" dirty="0" smtClean="0"/>
              <a:t>。当每个连接请求数很高情况下，保护锁竞争不再是</a:t>
            </a:r>
            <a:r>
              <a:rPr lang="en-US" altLang="zh-CN" dirty="0" smtClean="0"/>
              <a:t>S-A</a:t>
            </a:r>
            <a:r>
              <a:rPr lang="zh-CN" altLang="en-US" dirty="0" smtClean="0"/>
              <a:t>瓶颈，它性能接近</a:t>
            </a:r>
            <a:r>
              <a:rPr lang="en-US" altLang="zh-CN" dirty="0" smtClean="0"/>
              <a:t>F-A</a:t>
            </a:r>
            <a:r>
              <a:rPr lang="zh-CN" altLang="en-US" dirty="0" smtClean="0"/>
              <a:t>。当请求数超出一定范围，吞吐量有所下降。</a:t>
            </a:r>
            <a:endParaRPr lang="en-US" altLang="zh-CN" dirty="0" smtClean="0"/>
          </a:p>
          <a:p>
            <a:r>
              <a:rPr lang="zh-CN" altLang="en-US" dirty="0" smtClean="0"/>
              <a:t>图</a:t>
            </a:r>
            <a:r>
              <a:rPr lang="en-US" altLang="zh-CN" dirty="0" smtClean="0"/>
              <a:t>8</a:t>
            </a:r>
            <a:r>
              <a:rPr lang="en-US" altLang="zh-CN" baseline="0" dirty="0" smtClean="0"/>
              <a:t> </a:t>
            </a:r>
            <a:r>
              <a:rPr lang="zh-CN" altLang="en-US" baseline="0" dirty="0" smtClean="0"/>
              <a:t>显示同一连接判断时间增加后对系统性能影响。判定时间变长，吞吐量有下降。随着判定时间加大，活跃连接数增大，将会无法放入网卡的流操作表。</a:t>
            </a:r>
            <a:endParaRPr lang="en-US" altLang="zh-CN" baseline="0" dirty="0" smtClean="0"/>
          </a:p>
          <a:p>
            <a:r>
              <a:rPr lang="zh-CN" altLang="en-US" baseline="0" dirty="0" smtClean="0"/>
              <a:t>图</a:t>
            </a:r>
            <a:r>
              <a:rPr lang="en-US" altLang="zh-CN" baseline="0" dirty="0" smtClean="0"/>
              <a:t>9</a:t>
            </a:r>
            <a:r>
              <a:rPr lang="zh-CN" altLang="en-US" baseline="0" dirty="0" smtClean="0"/>
              <a:t>表明文件尺寸对于</a:t>
            </a:r>
            <a:r>
              <a:rPr lang="en-US" altLang="zh-CN" baseline="0" dirty="0" smtClean="0"/>
              <a:t>A-A</a:t>
            </a:r>
            <a:r>
              <a:rPr lang="zh-CN" altLang="en-US" baseline="0" dirty="0" smtClean="0"/>
              <a:t>的影响。当文件平均尺寸在</a:t>
            </a:r>
            <a:r>
              <a:rPr lang="en-US" altLang="zh-CN" baseline="0" dirty="0" smtClean="0"/>
              <a:t>10byte-1kbyte</a:t>
            </a:r>
            <a:r>
              <a:rPr lang="zh-CN" altLang="en-US" baseline="0" dirty="0" smtClean="0"/>
              <a:t>时，</a:t>
            </a:r>
            <a:r>
              <a:rPr lang="en-US" altLang="zh-CN" baseline="0" dirty="0" smtClean="0"/>
              <a:t>F-A</a:t>
            </a:r>
            <a:r>
              <a:rPr lang="zh-CN" altLang="en-US" baseline="0" dirty="0" smtClean="0"/>
              <a:t>和</a:t>
            </a:r>
            <a:r>
              <a:rPr lang="en-US" altLang="zh-CN" baseline="0" dirty="0" smtClean="0"/>
              <a:t>A-A</a:t>
            </a:r>
            <a:r>
              <a:rPr lang="zh-CN" altLang="en-US" baseline="0" dirty="0" smtClean="0"/>
              <a:t>优于</a:t>
            </a:r>
            <a:r>
              <a:rPr lang="en-US" altLang="zh-CN" baseline="0" dirty="0" smtClean="0"/>
              <a:t>S-A</a:t>
            </a:r>
            <a:r>
              <a:rPr lang="zh-CN" altLang="en-US" baseline="0" dirty="0" smtClean="0"/>
              <a:t>，而</a:t>
            </a:r>
            <a:r>
              <a:rPr lang="en-US" altLang="zh-CN" baseline="0" dirty="0" smtClean="0"/>
              <a:t>A-A</a:t>
            </a:r>
            <a:r>
              <a:rPr lang="zh-CN" altLang="en-US" baseline="0" dirty="0" smtClean="0"/>
              <a:t>优于</a:t>
            </a:r>
            <a:r>
              <a:rPr lang="en-US" altLang="zh-CN" baseline="0" dirty="0" smtClean="0"/>
              <a:t>F-A</a:t>
            </a:r>
            <a:r>
              <a:rPr lang="zh-CN" altLang="en-US" baseline="0" dirty="0" smtClean="0"/>
              <a:t>。</a:t>
            </a:r>
            <a:endParaRPr lang="en-US" altLang="zh-CN" baseline="0" dirty="0" smtClean="0"/>
          </a:p>
          <a:p>
            <a:r>
              <a:rPr lang="zh-CN" altLang="en-US" baseline="0" dirty="0" smtClean="0"/>
              <a:t>当文件平均大小低于</a:t>
            </a:r>
            <a:r>
              <a:rPr lang="en-US" altLang="zh-CN" baseline="0" dirty="0" smtClean="0"/>
              <a:t>1k</a:t>
            </a:r>
            <a:r>
              <a:rPr lang="zh-CN" altLang="en-US" baseline="0" dirty="0" smtClean="0"/>
              <a:t>字节，</a:t>
            </a:r>
            <a:r>
              <a:rPr lang="en-US" altLang="zh-CN" baseline="0" dirty="0" smtClean="0"/>
              <a:t>F-A</a:t>
            </a:r>
            <a:r>
              <a:rPr lang="zh-CN" altLang="en-US" baseline="0" dirty="0" smtClean="0"/>
              <a:t>和</a:t>
            </a:r>
            <a:r>
              <a:rPr lang="en-US" altLang="zh-CN" baseline="0" dirty="0" smtClean="0"/>
              <a:t>A-A</a:t>
            </a:r>
            <a:r>
              <a:rPr lang="zh-CN" altLang="en-US" baseline="0" dirty="0" smtClean="0"/>
              <a:t>都使</a:t>
            </a:r>
            <a:r>
              <a:rPr lang="en-US" altLang="zh-CN" baseline="0" dirty="0" smtClean="0"/>
              <a:t>NIC</a:t>
            </a:r>
            <a:r>
              <a:rPr lang="zh-CN" altLang="en-US" baseline="0" dirty="0" smtClean="0"/>
              <a:t>达到饱和工作状态，请求速度下降，服务器内核闲置。</a:t>
            </a:r>
            <a:endParaRPr lang="zh-CN" altLang="en-US" dirty="0"/>
          </a:p>
        </p:txBody>
      </p:sp>
      <p:sp>
        <p:nvSpPr>
          <p:cNvPr id="4" name="灯片编号占位符 3"/>
          <p:cNvSpPr>
            <a:spLocks noGrp="1"/>
          </p:cNvSpPr>
          <p:nvPr>
            <p:ph type="sldNum" sz="quarter" idx="10"/>
          </p:nvPr>
        </p:nvSpPr>
        <p:spPr/>
        <p:txBody>
          <a:bodyPr/>
          <a:lstStyle/>
          <a:p>
            <a:fld id="{4B0A9053-0CB1-4881-BC0C-300C67552AB4}" type="slidenum">
              <a:rPr lang="zh-CN" altLang="en-US" smtClean="0"/>
              <a:t>24</a:t>
            </a:fld>
            <a:endParaRPr lang="zh-CN" altLang="en-US"/>
          </a:p>
        </p:txBody>
      </p:sp>
    </p:spTree>
    <p:extLst>
      <p:ext uri="{BB962C8B-B14F-4D97-AF65-F5344CB8AC3E}">
        <p14:creationId xmlns:p14="http://schemas.microsoft.com/office/powerpoint/2010/main" val="41077377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0A9053-0CB1-4881-BC0C-300C67552AB4}" type="slidenum">
              <a:rPr lang="zh-CN" altLang="en-US" smtClean="0"/>
              <a:t>25</a:t>
            </a:fld>
            <a:endParaRPr lang="zh-CN" altLang="en-US"/>
          </a:p>
        </p:txBody>
      </p:sp>
    </p:spTree>
    <p:extLst>
      <p:ext uri="{BB962C8B-B14F-4D97-AF65-F5344CB8AC3E}">
        <p14:creationId xmlns:p14="http://schemas.microsoft.com/office/powerpoint/2010/main" val="1613683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LINUX</a:t>
            </a:r>
            <a:r>
              <a:rPr lang="en-US" altLang="zh-CN" baseline="0" dirty="0" smtClean="0"/>
              <a:t> </a:t>
            </a:r>
            <a:r>
              <a:rPr lang="zh-CN" altLang="en-US" baseline="0" dirty="0" smtClean="0"/>
              <a:t>处理网络通信：套接字</a:t>
            </a:r>
            <a:r>
              <a:rPr lang="en-US" altLang="zh-CN" baseline="0" dirty="0" smtClean="0"/>
              <a:t>Socket</a:t>
            </a:r>
          </a:p>
          <a:p>
            <a:r>
              <a:rPr lang="en-US" altLang="zh-CN" baseline="0" dirty="0" smtClean="0"/>
              <a:t>1</a:t>
            </a:r>
            <a:r>
              <a:rPr lang="en-US" altLang="zh-CN" baseline="0" dirty="0" smtClean="0"/>
              <a:t>.</a:t>
            </a:r>
            <a:r>
              <a:rPr lang="zh-CN" altLang="en-US" baseline="0" dirty="0" smtClean="0"/>
              <a:t>服务器端 </a:t>
            </a:r>
            <a:r>
              <a:rPr lang="en-US" altLang="zh-CN" baseline="0" dirty="0" smtClean="0"/>
              <a:t>  </a:t>
            </a:r>
            <a:r>
              <a:rPr lang="zh-CN" altLang="en-US" baseline="0" dirty="0" smtClean="0"/>
              <a:t>  服务器</a:t>
            </a:r>
            <a:r>
              <a:rPr lang="en-US" altLang="zh-CN" baseline="0" dirty="0" smtClean="0"/>
              <a:t>app</a:t>
            </a:r>
            <a:r>
              <a:rPr lang="zh-CN" altLang="en-US" baseline="0" dirty="0" smtClean="0"/>
              <a:t>首先启动，声明一个</a:t>
            </a:r>
            <a:r>
              <a:rPr lang="en-US" altLang="zh-CN" baseline="0" dirty="0" smtClean="0"/>
              <a:t>socket-&gt;</a:t>
            </a:r>
            <a:r>
              <a:rPr lang="zh-CN" altLang="en-US" baseline="0" dirty="0" smtClean="0"/>
              <a:t>等待客户端连接请求</a:t>
            </a:r>
            <a:r>
              <a:rPr lang="en-US" altLang="zh-CN" baseline="0" dirty="0" smtClean="0"/>
              <a:t>-&gt;listen</a:t>
            </a:r>
            <a:r>
              <a:rPr lang="zh-CN" altLang="en-US" baseline="0" dirty="0" smtClean="0"/>
              <a:t>创建队列保存所有请求</a:t>
            </a:r>
            <a:r>
              <a:rPr lang="en-US" altLang="zh-CN" baseline="0" dirty="0" smtClean="0"/>
              <a:t>-&gt;accept</a:t>
            </a:r>
            <a:r>
              <a:rPr lang="zh-CN" altLang="en-US" baseline="0" dirty="0" smtClean="0"/>
              <a:t>接受客户请求，创建套接字与客户通信 </a:t>
            </a:r>
            <a:endParaRPr lang="en-US" altLang="zh-CN" baseline="0" dirty="0" smtClean="0"/>
          </a:p>
          <a:p>
            <a:r>
              <a:rPr lang="en-US" altLang="zh-CN" baseline="0" dirty="0" smtClean="0"/>
              <a:t>2</a:t>
            </a:r>
            <a:r>
              <a:rPr lang="en-US" altLang="zh-CN" baseline="0" dirty="0" smtClean="0"/>
              <a:t>.</a:t>
            </a:r>
            <a:r>
              <a:rPr lang="zh-CN" altLang="en-US" baseline="0" dirty="0" smtClean="0"/>
              <a:t>客户端： </a:t>
            </a:r>
            <a:r>
              <a:rPr lang="en-US" altLang="zh-CN" baseline="0" dirty="0" smtClean="0"/>
              <a:t>    </a:t>
            </a:r>
            <a:r>
              <a:rPr lang="zh-CN" altLang="en-US" baseline="0" dirty="0" smtClean="0"/>
              <a:t>创建客户端套接字，调用</a:t>
            </a:r>
            <a:r>
              <a:rPr lang="en-US" altLang="zh-CN" baseline="0" dirty="0" smtClean="0"/>
              <a:t>connect</a:t>
            </a:r>
            <a:r>
              <a:rPr lang="zh-CN" altLang="en-US" baseline="0" dirty="0" smtClean="0"/>
              <a:t>与服务器建立连接，将服务器套接字作为地址。</a:t>
            </a:r>
            <a:endParaRPr lang="en-US" altLang="zh-CN" baseline="0" dirty="0" smtClean="0"/>
          </a:p>
          <a:p>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FF0000"/>
                </a:solidFill>
              </a:rPr>
              <a:t>多核系统处理</a:t>
            </a:r>
            <a:r>
              <a:rPr lang="en-US" altLang="zh-CN" dirty="0" smtClean="0">
                <a:solidFill>
                  <a:srgbClr val="FF0000"/>
                </a:solidFill>
              </a:rPr>
              <a:t>TCP</a:t>
            </a:r>
            <a:r>
              <a:rPr lang="zh-CN" altLang="en-US" dirty="0" smtClean="0">
                <a:solidFill>
                  <a:srgbClr val="FF0000"/>
                </a:solidFill>
              </a:rPr>
              <a:t>连接的理想策略</a:t>
            </a:r>
            <a:endParaRPr lang="en-US" altLang="zh-CN"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    </a:t>
            </a:r>
            <a:r>
              <a:rPr lang="zh-CN" altLang="en-US" dirty="0" smtClean="0"/>
              <a:t>把连接指派到不同内核，保证每个连接完全由一个内核处理。</a:t>
            </a:r>
            <a:endParaRPr lang="en-US" altLang="zh-CN" dirty="0" smtClean="0"/>
          </a:p>
          <a:p>
            <a:r>
              <a:rPr lang="zh-CN" altLang="en-US" dirty="0" smtClean="0"/>
              <a:t>    它能消除内核中每个连接状态的保护竞争，能消除一个连接被多核处理所引发的缓存一致性问题。</a:t>
            </a:r>
            <a:endParaRPr lang="en-US" altLang="zh-CN" dirty="0" smtClean="0"/>
          </a:p>
          <a:p>
            <a:r>
              <a:rPr lang="zh-CN" altLang="en-US" dirty="0" smtClean="0"/>
              <a:t>    运行在不同内核上的活动彼此之间尽可能不发生相互作用</a:t>
            </a:r>
          </a:p>
          <a:p>
            <a:endParaRPr lang="zh-CN" altLang="en-US" dirty="0"/>
          </a:p>
        </p:txBody>
      </p:sp>
      <p:sp>
        <p:nvSpPr>
          <p:cNvPr id="4" name="灯片编号占位符 3"/>
          <p:cNvSpPr>
            <a:spLocks noGrp="1"/>
          </p:cNvSpPr>
          <p:nvPr>
            <p:ph type="sldNum" sz="quarter" idx="10"/>
          </p:nvPr>
        </p:nvSpPr>
        <p:spPr/>
        <p:txBody>
          <a:bodyPr/>
          <a:lstStyle/>
          <a:p>
            <a:fld id="{4B0A9053-0CB1-4881-BC0C-300C67552AB4}" type="slidenum">
              <a:rPr lang="zh-CN" altLang="en-US" smtClean="0"/>
              <a:t>3</a:t>
            </a:fld>
            <a:endParaRPr lang="zh-CN" altLang="en-US"/>
          </a:p>
        </p:txBody>
      </p:sp>
    </p:spTree>
    <p:extLst>
      <p:ext uri="{BB962C8B-B14F-4D97-AF65-F5344CB8AC3E}">
        <p14:creationId xmlns:p14="http://schemas.microsoft.com/office/powerpoint/2010/main" val="827588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在现实中，即便是相互独立的请求也难以避免不同核心上的业务相互影响。</a:t>
            </a:r>
            <a:endParaRPr lang="en-US" altLang="zh-CN" sz="1200" b="0" i="0" kern="1200" dirty="0" smtClean="0">
              <a:solidFill>
                <a:schemeClr val="tx1"/>
              </a:solidFill>
              <a:effectLst/>
              <a:latin typeface="+mn-lt"/>
              <a:ea typeface="+mn-ea"/>
              <a:cs typeface="+mn-cs"/>
            </a:endParaRPr>
          </a:p>
          <a:p>
            <a:r>
              <a:rPr lang="zh-CN" altLang="en-US" dirty="0" smtClean="0"/>
              <a:t>现实困难</a:t>
            </a:r>
            <a:endParaRPr lang="en-US" altLang="zh-CN" dirty="0" smtClean="0"/>
          </a:p>
          <a:p>
            <a:pPr marL="514350" indent="-514350">
              <a:buFont typeface="+mj-lt"/>
              <a:buAutoNum type="arabicPeriod"/>
            </a:pPr>
            <a:r>
              <a:rPr lang="zh-CN" altLang="en-US" dirty="0" smtClean="0"/>
              <a:t>内核通常序列化处理给定</a:t>
            </a:r>
            <a:r>
              <a:rPr lang="en-US" altLang="zh-CN" dirty="0" smtClean="0"/>
              <a:t>TCP</a:t>
            </a:r>
            <a:r>
              <a:rPr lang="zh-CN" altLang="en-US" dirty="0" smtClean="0"/>
              <a:t>端口上的新连接。</a:t>
            </a:r>
            <a:endParaRPr lang="en-US" altLang="zh-CN" dirty="0" smtClean="0"/>
          </a:p>
          <a:p>
            <a:pPr marL="514350" indent="-514350">
              <a:buFont typeface="+mj-lt"/>
              <a:buAutoNum type="arabicPeriod"/>
            </a:pPr>
            <a:r>
              <a:rPr lang="zh-CN" altLang="en-US" dirty="0" smtClean="0"/>
              <a:t>几乎无法让所有涉及到一</a:t>
            </a:r>
            <a:r>
              <a:rPr lang="zh-CN" altLang="en-US" dirty="0" smtClean="0"/>
              <a:t>个连接的</a:t>
            </a:r>
            <a:r>
              <a:rPr lang="zh-CN" altLang="en-US" dirty="0" smtClean="0"/>
              <a:t>活动只在同一个内核上处理，比如数据包交付，内核级</a:t>
            </a:r>
            <a:r>
              <a:rPr lang="en-US" altLang="zh-CN" dirty="0" smtClean="0"/>
              <a:t>TCP</a:t>
            </a:r>
            <a:r>
              <a:rPr lang="zh-CN" altLang="en-US" dirty="0" smtClean="0"/>
              <a:t>处理，用户进程执行，数据包传输，内存分配等。</a:t>
            </a:r>
            <a:endParaRPr lang="en-US" altLang="zh-CN" dirty="0" smtClean="0"/>
          </a:p>
          <a:p>
            <a:pPr marL="514350" indent="-514350">
              <a:buFont typeface="+mj-lt"/>
              <a:buAutoNum type="arabicPeriod"/>
            </a:pPr>
            <a:r>
              <a:rPr lang="zh-CN" altLang="en-US" dirty="0" smtClean="0"/>
              <a:t>内核和</a:t>
            </a:r>
            <a:r>
              <a:rPr lang="en-US" altLang="zh-CN" dirty="0" smtClean="0"/>
              <a:t>TCP</a:t>
            </a:r>
            <a:r>
              <a:rPr lang="zh-CN" altLang="en-US" dirty="0" smtClean="0"/>
              <a:t>连接的一对一匹配可能和其它调度策略发生冲突，比如负载平衡。</a:t>
            </a:r>
            <a:endParaRPr lang="en-US" altLang="zh-CN" dirty="0" smtClean="0"/>
          </a:p>
          <a:p>
            <a:pPr marL="514350" indent="-514350">
              <a:buFont typeface="+mj-lt"/>
              <a:buAutoNum type="arabicPeriod"/>
            </a:pPr>
            <a:r>
              <a:rPr lang="zh-CN" altLang="en-US" dirty="0" smtClean="0"/>
              <a:t>应用程序的设计可能不完全兼容连接的独立处理。</a:t>
            </a:r>
          </a:p>
          <a:p>
            <a:endParaRPr lang="zh-CN" altLang="en-US" dirty="0"/>
          </a:p>
        </p:txBody>
      </p:sp>
      <p:sp>
        <p:nvSpPr>
          <p:cNvPr id="4" name="灯片编号占位符 3"/>
          <p:cNvSpPr>
            <a:spLocks noGrp="1"/>
          </p:cNvSpPr>
          <p:nvPr>
            <p:ph type="sldNum" sz="quarter" idx="10"/>
          </p:nvPr>
        </p:nvSpPr>
        <p:spPr/>
        <p:txBody>
          <a:bodyPr/>
          <a:lstStyle/>
          <a:p>
            <a:fld id="{4B0A9053-0CB1-4881-BC0C-300C67552AB4}" type="slidenum">
              <a:rPr lang="zh-CN" altLang="en-US" smtClean="0"/>
              <a:t>4</a:t>
            </a:fld>
            <a:endParaRPr lang="zh-CN" altLang="en-US"/>
          </a:p>
        </p:txBody>
      </p:sp>
    </p:spTree>
    <p:extLst>
      <p:ext uri="{BB962C8B-B14F-4D97-AF65-F5344CB8AC3E}">
        <p14:creationId xmlns:p14="http://schemas.microsoft.com/office/powerpoint/2010/main" val="2723623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DMA</a:t>
            </a:r>
            <a:r>
              <a:rPr lang="zh-CN" altLang="en-US" dirty="0" smtClean="0"/>
              <a:t>允许外围设备和主内存之间直接传输 </a:t>
            </a:r>
            <a:r>
              <a:rPr lang="en-US" altLang="zh-CN" dirty="0" smtClean="0"/>
              <a:t>I/O </a:t>
            </a:r>
            <a:r>
              <a:rPr lang="zh-CN" altLang="en-US" dirty="0" smtClean="0"/>
              <a:t>数据。数据传输可以以两种方式触发：一种软件请求数据，另一种由硬件异步传输。</a:t>
            </a:r>
          </a:p>
          <a:p>
            <a:r>
              <a:rPr lang="zh-CN" altLang="en-US" dirty="0" smtClean="0"/>
              <a:t>以数据采集设备为例：</a:t>
            </a:r>
          </a:p>
          <a:p>
            <a:r>
              <a:rPr lang="zh-CN" altLang="en-US" dirty="0" smtClean="0"/>
              <a:t>（</a:t>
            </a:r>
            <a:r>
              <a:rPr lang="en-US" altLang="zh-CN" dirty="0" smtClean="0"/>
              <a:t>1</a:t>
            </a:r>
            <a:r>
              <a:rPr lang="zh-CN" altLang="en-US" dirty="0" smtClean="0"/>
              <a:t>）硬件发出中断来通知新的数据已经到达。</a:t>
            </a:r>
          </a:p>
          <a:p>
            <a:r>
              <a:rPr lang="zh-CN" altLang="en-US" dirty="0" smtClean="0"/>
              <a:t>（</a:t>
            </a:r>
            <a:r>
              <a:rPr lang="en-US" altLang="zh-CN" dirty="0" smtClean="0"/>
              <a:t>2</a:t>
            </a:r>
            <a:r>
              <a:rPr lang="zh-CN" altLang="en-US" dirty="0" smtClean="0"/>
              <a:t>）中断处理程序分配一个</a:t>
            </a:r>
            <a:r>
              <a:rPr lang="en-US" altLang="zh-CN" dirty="0" smtClean="0"/>
              <a:t>DMA</a:t>
            </a:r>
            <a:r>
              <a:rPr lang="zh-CN" altLang="en-US" dirty="0" smtClean="0"/>
              <a:t>缓冲区。</a:t>
            </a:r>
          </a:p>
          <a:p>
            <a:r>
              <a:rPr lang="zh-CN" altLang="en-US" dirty="0" smtClean="0"/>
              <a:t>（</a:t>
            </a:r>
            <a:r>
              <a:rPr lang="en-US" altLang="zh-CN" dirty="0" smtClean="0"/>
              <a:t>3</a:t>
            </a:r>
            <a:r>
              <a:rPr lang="zh-CN" altLang="en-US" dirty="0" smtClean="0"/>
              <a:t>）外围设备将数据写入缓冲区，然后在完成时发出另一个中断。</a:t>
            </a:r>
          </a:p>
          <a:p>
            <a:r>
              <a:rPr lang="zh-CN" altLang="en-US" dirty="0" smtClean="0"/>
              <a:t>（</a:t>
            </a:r>
            <a:r>
              <a:rPr lang="en-US" altLang="zh-CN" dirty="0" smtClean="0"/>
              <a:t>4</a:t>
            </a:r>
            <a:r>
              <a:rPr lang="zh-CN" altLang="en-US" dirty="0" smtClean="0"/>
              <a:t>）处理程序利用</a:t>
            </a:r>
            <a:r>
              <a:rPr lang="en-US" altLang="zh-CN" dirty="0" smtClean="0"/>
              <a:t>DMA</a:t>
            </a:r>
            <a:r>
              <a:rPr lang="zh-CN" altLang="en-US" dirty="0" smtClean="0"/>
              <a:t>分发新的数据，唤醒任何相关进程。</a:t>
            </a:r>
          </a:p>
          <a:p>
            <a:r>
              <a:rPr lang="zh-CN" altLang="en-US" dirty="0" smtClean="0"/>
              <a:t>网卡传输也是如此，网卡有一个循环缓冲区（通常叫做 </a:t>
            </a:r>
            <a:r>
              <a:rPr lang="en-US" altLang="zh-CN" dirty="0" smtClean="0"/>
              <a:t>DMA </a:t>
            </a:r>
            <a:r>
              <a:rPr lang="zh-CN" altLang="en-US" dirty="0" smtClean="0"/>
              <a:t>环形缓冲区）建立在与处理器共享的内存中。每一个输入数据包被放置在环形缓冲区中下一个可用缓冲区，并且发出中断。然后驱动程序将网络数据包传给内核的其它部分处理，并在环形缓冲区中放置一个新的 </a:t>
            </a:r>
            <a:r>
              <a:rPr lang="en-US" altLang="zh-CN" dirty="0" smtClean="0"/>
              <a:t>DMA </a:t>
            </a:r>
            <a:r>
              <a:rPr lang="zh-CN" altLang="en-US" dirty="0" smtClean="0"/>
              <a:t>缓冲区。 驱动程序在初始化时分配</a:t>
            </a:r>
            <a:r>
              <a:rPr lang="en-US" altLang="zh-CN" dirty="0" smtClean="0"/>
              <a:t>DMA</a:t>
            </a:r>
            <a:r>
              <a:rPr lang="zh-CN" altLang="en-US" dirty="0" smtClean="0"/>
              <a:t>缓冲区，并使用它们直到停止运行。</a:t>
            </a:r>
            <a:endParaRPr lang="en-US" altLang="zh-CN" dirty="0" smtClean="0"/>
          </a:p>
          <a:p>
            <a:endParaRPr lang="en-US" altLang="zh-CN" dirty="0" smtClean="0"/>
          </a:p>
          <a:p>
            <a:r>
              <a:rPr lang="en-US" altLang="zh-CN" dirty="0" smtClean="0"/>
              <a:t>Affinity-Accept</a:t>
            </a:r>
            <a:r>
              <a:rPr lang="zh-CN" altLang="en-US" dirty="0" smtClean="0"/>
              <a:t>利用网卡把流入数据包分配到不同</a:t>
            </a:r>
            <a:r>
              <a:rPr lang="en-US" altLang="zh-CN" dirty="0" smtClean="0"/>
              <a:t>RX DMA </a:t>
            </a:r>
            <a:r>
              <a:rPr lang="zh-CN" altLang="en-US" dirty="0" smtClean="0"/>
              <a:t>环中，保证同一来源的数据包映射到同一内核，</a:t>
            </a:r>
            <a:endParaRPr lang="en-US" altLang="zh-CN" dirty="0" smtClean="0"/>
          </a:p>
          <a:p>
            <a:r>
              <a:rPr lang="en-US" altLang="zh-CN" dirty="0" smtClean="0"/>
              <a:t>Affinity-aware</a:t>
            </a:r>
            <a:r>
              <a:rPr lang="zh-CN" altLang="en-US" dirty="0" smtClean="0"/>
              <a:t>没有采用强制特定</a:t>
            </a:r>
            <a:r>
              <a:rPr lang="en-US" altLang="zh-CN" dirty="0" smtClean="0"/>
              <a:t>TCP</a:t>
            </a:r>
            <a:r>
              <a:rPr lang="zh-CN" altLang="en-US" dirty="0" smtClean="0"/>
              <a:t>连接或者线程到特定内核的方法，而是安排系统调用</a:t>
            </a:r>
            <a:r>
              <a:rPr lang="en-US" altLang="zh-CN" dirty="0" smtClean="0"/>
              <a:t>accept</a:t>
            </a:r>
            <a:r>
              <a:rPr lang="zh-CN" altLang="en-US" dirty="0" smtClean="0"/>
              <a:t>（）优先返回本地连接给运行在本地内核的线程。</a:t>
            </a:r>
            <a:endParaRPr lang="en-US" altLang="zh-CN" dirty="0" smtClean="0"/>
          </a:p>
          <a:p>
            <a:r>
              <a:rPr lang="zh-CN" altLang="en-US" dirty="0" smtClean="0"/>
              <a:t>动态均衡每个内核负载通过网卡的</a:t>
            </a:r>
            <a:r>
              <a:rPr lang="en-US" altLang="zh-CN" dirty="0" smtClean="0"/>
              <a:t>RX DMA</a:t>
            </a:r>
            <a:r>
              <a:rPr lang="zh-CN" altLang="en-US" dirty="0" smtClean="0"/>
              <a:t>环，抵消中短期的变化</a:t>
            </a:r>
            <a:endParaRPr lang="en-US" altLang="zh-CN"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B0A9053-0CB1-4881-BC0C-300C67552AB4}" type="slidenum">
              <a:rPr lang="zh-CN" altLang="en-US" smtClean="0"/>
              <a:t>5</a:t>
            </a:fld>
            <a:endParaRPr lang="zh-CN" altLang="en-US"/>
          </a:p>
        </p:txBody>
      </p:sp>
    </p:spTree>
    <p:extLst>
      <p:ext uri="{BB962C8B-B14F-4D97-AF65-F5344CB8AC3E}">
        <p14:creationId xmlns:p14="http://schemas.microsoft.com/office/powerpoint/2010/main" val="780330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建立</a:t>
            </a:r>
            <a:r>
              <a:rPr lang="en-US" altLang="zh-CN" dirty="0" smtClean="0"/>
              <a:t>TCP</a:t>
            </a:r>
            <a:r>
              <a:rPr lang="zh-CN" altLang="en-US" dirty="0" smtClean="0"/>
              <a:t>连接要经过</a:t>
            </a:r>
            <a:r>
              <a:rPr lang="en-US" altLang="zh-CN" dirty="0" smtClean="0"/>
              <a:t>3</a:t>
            </a:r>
            <a:r>
              <a:rPr lang="zh-CN" altLang="en-US" dirty="0" smtClean="0"/>
              <a:t>次握手：</a:t>
            </a:r>
            <a:r>
              <a:rPr lang="en-US" altLang="zh-CN" dirty="0" smtClean="0"/>
              <a:t>SYN</a:t>
            </a:r>
            <a:r>
              <a:rPr lang="zh-CN" altLang="en-US" dirty="0" smtClean="0"/>
              <a:t>，</a:t>
            </a:r>
            <a:r>
              <a:rPr lang="en-US" altLang="zh-CN" dirty="0" smtClean="0"/>
              <a:t>SYN+ACK</a:t>
            </a:r>
            <a:r>
              <a:rPr lang="zh-CN" altLang="en-US" dirty="0" smtClean="0"/>
              <a:t>，</a:t>
            </a:r>
            <a:r>
              <a:rPr lang="en-US" altLang="zh-CN" dirty="0" smtClean="0"/>
              <a:t>ACK</a:t>
            </a:r>
            <a:r>
              <a:rPr lang="zh-CN" altLang="en-US" dirty="0" smtClean="0"/>
              <a:t>。我们把完成握手过程的连接称作已建立的连接。</a:t>
            </a:r>
            <a:endParaRPr lang="en-US" altLang="zh-CN" dirty="0" smtClean="0"/>
          </a:p>
          <a:p>
            <a:r>
              <a:rPr lang="zh-CN" altLang="en-US" dirty="0" smtClean="0"/>
              <a:t>在</a:t>
            </a:r>
            <a:r>
              <a:rPr lang="en-US" altLang="zh-CN" dirty="0" smtClean="0"/>
              <a:t>Linux</a:t>
            </a:r>
            <a:r>
              <a:rPr lang="zh-CN" altLang="en-US" dirty="0" smtClean="0"/>
              <a:t>中，</a:t>
            </a:r>
            <a:r>
              <a:rPr lang="en-US" altLang="zh-CN" dirty="0" smtClean="0"/>
              <a:t>TCP Listen Socket</a:t>
            </a:r>
            <a:r>
              <a:rPr lang="zh-CN" altLang="en-US" dirty="0" smtClean="0"/>
              <a:t>包含两种数据结构：</a:t>
            </a:r>
            <a:r>
              <a:rPr lang="en-US" altLang="zh-CN" dirty="0" smtClean="0"/>
              <a:t>request hash table</a:t>
            </a:r>
            <a:r>
              <a:rPr lang="zh-CN" altLang="en-US" dirty="0" smtClean="0"/>
              <a:t>；</a:t>
            </a:r>
            <a:r>
              <a:rPr lang="en-US" altLang="zh-CN" dirty="0" smtClean="0"/>
              <a:t>Accept</a:t>
            </a:r>
            <a:r>
              <a:rPr lang="en-US" altLang="zh-CN" baseline="0" dirty="0" smtClean="0"/>
              <a:t> queue</a:t>
            </a:r>
          </a:p>
          <a:p>
            <a:r>
              <a:rPr lang="en-US" altLang="zh-CN" baseline="0" dirty="0" smtClean="0"/>
              <a:t>Request hash table </a:t>
            </a:r>
            <a:r>
              <a:rPr lang="zh-CN" altLang="en-US" baseline="0" dirty="0" smtClean="0"/>
              <a:t>记录只有</a:t>
            </a:r>
            <a:r>
              <a:rPr lang="en-US" altLang="zh-CN" baseline="0" dirty="0" smtClean="0"/>
              <a:t>SYN</a:t>
            </a:r>
            <a:r>
              <a:rPr lang="zh-CN" altLang="en-US" baseline="0" dirty="0" smtClean="0"/>
              <a:t>却没有收到</a:t>
            </a:r>
            <a:r>
              <a:rPr lang="en-US" altLang="zh-CN" baseline="0" dirty="0" smtClean="0"/>
              <a:t>ACK</a:t>
            </a:r>
            <a:r>
              <a:rPr lang="zh-CN" altLang="en-US" baseline="0" dirty="0" smtClean="0"/>
              <a:t>的连接；</a:t>
            </a:r>
            <a:r>
              <a:rPr lang="en-US" altLang="zh-CN" baseline="0" dirty="0" smtClean="0"/>
              <a:t>Accept</a:t>
            </a:r>
            <a:r>
              <a:rPr lang="zh-CN" altLang="en-US" baseline="0" dirty="0" smtClean="0"/>
              <a:t>记录已经完成三次握手的连接。</a:t>
            </a:r>
            <a:endParaRPr lang="en-US" altLang="zh-CN" baseline="0" dirty="0" smtClean="0"/>
          </a:p>
          <a:p>
            <a:r>
              <a:rPr lang="zh-CN" altLang="en-US" baseline="0" dirty="0" smtClean="0"/>
              <a:t>当一个</a:t>
            </a:r>
            <a:r>
              <a:rPr lang="en-US" altLang="zh-CN" baseline="0" dirty="0" smtClean="0"/>
              <a:t>SYN</a:t>
            </a:r>
            <a:r>
              <a:rPr lang="zh-CN" altLang="en-US" baseline="0" dirty="0" smtClean="0"/>
              <a:t>的连接进入</a:t>
            </a:r>
            <a:r>
              <a:rPr lang="en-US" altLang="zh-CN" baseline="0" dirty="0" err="1" smtClean="0"/>
              <a:t>hashTable</a:t>
            </a:r>
            <a:r>
              <a:rPr lang="zh-CN" altLang="en-US" baseline="0" dirty="0" smtClean="0"/>
              <a:t>，创建了实体并且触发</a:t>
            </a:r>
            <a:r>
              <a:rPr lang="en-US" altLang="zh-CN" baseline="0" dirty="0" smtClean="0"/>
              <a:t>ACK+SYN</a:t>
            </a:r>
            <a:r>
              <a:rPr lang="zh-CN" altLang="en-US" baseline="0" dirty="0" smtClean="0"/>
              <a:t>响应后，</a:t>
            </a:r>
            <a:r>
              <a:rPr lang="en-US" altLang="zh-CN" baseline="0" dirty="0" smtClean="0"/>
              <a:t>ACK</a:t>
            </a:r>
            <a:r>
              <a:rPr lang="zh-CN" altLang="en-US" baseline="0" dirty="0" smtClean="0"/>
              <a:t>送出后，从</a:t>
            </a:r>
            <a:r>
              <a:rPr lang="en-US" altLang="zh-CN" baseline="0" dirty="0" smtClean="0"/>
              <a:t>table</a:t>
            </a:r>
            <a:r>
              <a:rPr lang="zh-CN" altLang="en-US" baseline="0" dirty="0" smtClean="0"/>
              <a:t>删除，进入</a:t>
            </a:r>
            <a:r>
              <a:rPr lang="en-US" altLang="zh-CN" baseline="0" dirty="0" smtClean="0"/>
              <a:t>Accept queue</a:t>
            </a:r>
            <a:r>
              <a:rPr lang="zh-CN" altLang="en-US" baseline="0" dirty="0" smtClean="0"/>
              <a:t>队列。应用程序通过</a:t>
            </a:r>
            <a:r>
              <a:rPr lang="en-US" altLang="zh-CN" baseline="0" dirty="0" smtClean="0"/>
              <a:t>accept</a:t>
            </a:r>
            <a:r>
              <a:rPr lang="zh-CN" altLang="en-US" baseline="0" dirty="0" smtClean="0"/>
              <a:t>调用取走一个建立好的</a:t>
            </a:r>
            <a:r>
              <a:rPr lang="en-US" altLang="zh-CN" baseline="0" dirty="0" smtClean="0"/>
              <a:t>TCP</a:t>
            </a:r>
            <a:r>
              <a:rPr lang="zh-CN" altLang="en-US" baseline="0" dirty="0" smtClean="0"/>
              <a:t>连接。</a:t>
            </a:r>
            <a:endParaRPr lang="en-US" altLang="zh-CN" baseline="0" dirty="0" smtClean="0"/>
          </a:p>
          <a:p>
            <a:r>
              <a:rPr lang="zh-CN" altLang="en-US" baseline="0" dirty="0" smtClean="0"/>
              <a:t>每一个套接字对应一个保护锁，每个保护锁在同一时间只允许一个内核处理这个连接。而往往一个应用程序同时有多个活跃连接（比如多个用户同时访问某个</a:t>
            </a:r>
            <a:r>
              <a:rPr lang="en-US" altLang="zh-CN" baseline="0" dirty="0" smtClean="0"/>
              <a:t>web</a:t>
            </a:r>
            <a:r>
              <a:rPr lang="zh-CN" altLang="en-US" baseline="0" dirty="0" smtClean="0"/>
              <a:t>应用）。在多核系统中可以并发运行，但是在多核系统中共享建立好的连接的状态很困难。</a:t>
            </a:r>
            <a:endParaRPr lang="en-US" altLang="zh-CN" dirty="0" smtClean="0"/>
          </a:p>
          <a:p>
            <a:r>
              <a:rPr lang="zh-CN" altLang="en-US" dirty="0" smtClean="0"/>
              <a:t>监听套接字锁保护两种数据结构：请求哈希表和接受队列。作者撤除单一的监听套接字锁，对其拆分为多个锁分别保护部分数据结构。接受队列分成每个内核接受队列，用自己的锁来保护。用分开的锁来保护请求哈希表中的每一个。这样做可以避免监听套接字上锁的竞争。在第</a:t>
            </a:r>
            <a:r>
              <a:rPr lang="en-US" altLang="zh-CN" dirty="0" smtClean="0"/>
              <a:t>5</a:t>
            </a:r>
            <a:r>
              <a:rPr lang="zh-CN" altLang="en-US" dirty="0" smtClean="0"/>
              <a:t>部分详细描述。</a:t>
            </a:r>
            <a:br>
              <a:rPr lang="zh-CN" altLang="en-US" dirty="0" smtClean="0"/>
            </a:br>
            <a:endParaRPr lang="zh-CN" altLang="en-US" dirty="0" smtClean="0"/>
          </a:p>
          <a:p>
            <a:r>
              <a:rPr lang="zh-CN" altLang="en-US" dirty="0" smtClean="0"/>
              <a:t>为实现类同连接，</a:t>
            </a:r>
            <a:r>
              <a:rPr lang="en-US" altLang="zh-CN" dirty="0" smtClean="0"/>
              <a:t>Affinity-Accept</a:t>
            </a:r>
            <a:r>
              <a:rPr lang="zh-CN" altLang="en-US" dirty="0" smtClean="0"/>
              <a:t>修改</a:t>
            </a:r>
            <a:r>
              <a:rPr lang="en-US" altLang="zh-CN" dirty="0" smtClean="0"/>
              <a:t>accept</a:t>
            </a:r>
            <a:r>
              <a:rPr lang="zh-CN" altLang="en-US" dirty="0" smtClean="0"/>
              <a:t>（）这个系统调用的行为。当某个应用调用</a:t>
            </a:r>
            <a:r>
              <a:rPr lang="en-US" altLang="zh-CN" dirty="0" smtClean="0"/>
              <a:t>accept</a:t>
            </a:r>
            <a:r>
              <a:rPr lang="zh-CN" altLang="en-US" dirty="0" smtClean="0"/>
              <a:t>（），</a:t>
            </a:r>
            <a:r>
              <a:rPr lang="en-US" altLang="zh-CN" dirty="0" smtClean="0"/>
              <a:t>Affinity-Accept</a:t>
            </a:r>
            <a:r>
              <a:rPr lang="zh-CN" altLang="en-US" dirty="0" smtClean="0"/>
              <a:t>返回一个连接，该连接来自本内核的接受队列，和监听套接字一致。如果没有可供使用的本地连接，</a:t>
            </a:r>
            <a:r>
              <a:rPr lang="en-US" altLang="zh-CN" dirty="0" smtClean="0"/>
              <a:t>accept</a:t>
            </a:r>
            <a:r>
              <a:rPr lang="zh-CN" altLang="en-US" dirty="0" smtClean="0"/>
              <a:t>（）休眠。当新的连接抵达，网络独占唤醒任何在本地内核接受队列中的所有线程。这就能实现</a:t>
            </a:r>
            <a:r>
              <a:rPr lang="zh-CN" altLang="en-US" dirty="0" smtClean="0"/>
              <a:t>所有连接</a:t>
            </a:r>
            <a:r>
              <a:rPr lang="zh-CN" altLang="en-US" dirty="0" smtClean="0"/>
              <a:t>处理在本内核实施。</a:t>
            </a:r>
          </a:p>
          <a:p>
            <a:endParaRPr lang="zh-CN" altLang="en-US" dirty="0"/>
          </a:p>
        </p:txBody>
      </p:sp>
      <p:sp>
        <p:nvSpPr>
          <p:cNvPr id="4" name="灯片编号占位符 3"/>
          <p:cNvSpPr>
            <a:spLocks noGrp="1"/>
          </p:cNvSpPr>
          <p:nvPr>
            <p:ph type="sldNum" sz="quarter" idx="10"/>
          </p:nvPr>
        </p:nvSpPr>
        <p:spPr/>
        <p:txBody>
          <a:bodyPr/>
          <a:lstStyle/>
          <a:p>
            <a:fld id="{4B0A9053-0CB1-4881-BC0C-300C67552AB4}" type="slidenum">
              <a:rPr lang="zh-CN" altLang="en-US" smtClean="0"/>
              <a:t>6</a:t>
            </a:fld>
            <a:endParaRPr lang="zh-CN" altLang="en-US"/>
          </a:p>
        </p:txBody>
      </p:sp>
    </p:spTree>
    <p:extLst>
      <p:ext uri="{BB962C8B-B14F-4D97-AF65-F5344CB8AC3E}">
        <p14:creationId xmlns:p14="http://schemas.microsoft.com/office/powerpoint/2010/main" val="4023847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在设备上都有缓存即设备内存 </a:t>
            </a:r>
            <a:r>
              <a:rPr lang="en-US" altLang="zh-CN" sz="1200" b="0" i="0" kern="1200" dirty="0" smtClean="0">
                <a:solidFill>
                  <a:schemeClr val="tx1"/>
                </a:solidFill>
                <a:effectLst/>
                <a:latin typeface="+mn-lt"/>
                <a:ea typeface="+mn-ea"/>
                <a:cs typeface="+mn-cs"/>
              </a:rPr>
              <a:t>RX</a:t>
            </a:r>
            <a:r>
              <a:rPr lang="zh-CN" altLang="en-US" sz="1200" b="0" i="0" kern="1200" dirty="0" smtClean="0">
                <a:solidFill>
                  <a:schemeClr val="tx1"/>
                </a:solidFill>
                <a:effectLst/>
                <a:latin typeface="+mn-lt"/>
                <a:ea typeface="+mn-ea"/>
                <a:cs typeface="+mn-cs"/>
              </a:rPr>
              <a:t>（接收） </a:t>
            </a:r>
            <a:r>
              <a:rPr lang="en-US" altLang="zh-CN" sz="1200" b="0" i="0" kern="1200" dirty="0" smtClean="0">
                <a:solidFill>
                  <a:schemeClr val="tx1"/>
                </a:solidFill>
                <a:effectLst/>
                <a:latin typeface="+mn-lt"/>
                <a:ea typeface="+mn-ea"/>
                <a:cs typeface="+mn-cs"/>
              </a:rPr>
              <a:t>FIFO  TX</a:t>
            </a:r>
            <a:r>
              <a:rPr lang="zh-CN" altLang="en-US" sz="1200" b="0" i="0" kern="1200" dirty="0" smtClean="0">
                <a:solidFill>
                  <a:schemeClr val="tx1"/>
                </a:solidFill>
                <a:effectLst/>
                <a:latin typeface="+mn-lt"/>
                <a:ea typeface="+mn-ea"/>
                <a:cs typeface="+mn-cs"/>
              </a:rPr>
              <a:t>（传输）</a:t>
            </a:r>
          </a:p>
          <a:p>
            <a:r>
              <a:rPr lang="en-US" altLang="zh-CN" sz="1200" b="0" i="0" kern="1200" dirty="0" smtClean="0">
                <a:solidFill>
                  <a:schemeClr val="tx1"/>
                </a:solidFill>
                <a:effectLst/>
                <a:latin typeface="+mn-lt"/>
                <a:ea typeface="+mn-ea"/>
                <a:cs typeface="+mn-cs"/>
              </a:rPr>
              <a:t>2.DMA</a:t>
            </a:r>
            <a:r>
              <a:rPr lang="zh-CN" altLang="en-US" sz="1200" b="0" i="0" kern="1200" dirty="0" smtClean="0">
                <a:solidFill>
                  <a:schemeClr val="tx1"/>
                </a:solidFill>
                <a:effectLst/>
                <a:latin typeface="+mn-lt"/>
                <a:ea typeface="+mn-ea"/>
                <a:cs typeface="+mn-cs"/>
              </a:rPr>
              <a:t>描述符数组（</a:t>
            </a:r>
            <a:r>
              <a:rPr lang="en-US" altLang="zh-CN" sz="1200" b="0" i="0" kern="1200" dirty="0" smtClean="0">
                <a:solidFill>
                  <a:schemeClr val="tx1"/>
                </a:solidFill>
                <a:effectLst/>
                <a:latin typeface="+mn-lt"/>
                <a:ea typeface="+mn-ea"/>
                <a:cs typeface="+mn-cs"/>
              </a:rPr>
              <a:t>DMA Descriptor Array/Ring/Chain</a:t>
            </a:r>
            <a:r>
              <a:rPr lang="zh-CN" altLang="en-US" sz="1200" b="0" i="0" kern="1200" dirty="0" smtClean="0">
                <a:solidFill>
                  <a:schemeClr val="tx1"/>
                </a:solidFill>
                <a:effectLst/>
                <a:latin typeface="+mn-lt"/>
                <a:ea typeface="+mn-ea"/>
                <a:cs typeface="+mn-cs"/>
              </a:rPr>
              <a:t>）是一个指针数组，每个指针指向一个描述符。</a:t>
            </a:r>
            <a:endParaRPr lang="en-US" altLang="zh-CN" sz="1200" b="0" i="0" kern="1200" dirty="0" smtClean="0">
              <a:solidFill>
                <a:schemeClr val="tx1"/>
              </a:solidFill>
              <a:effectLst/>
              <a:latin typeface="+mn-lt"/>
              <a:ea typeface="+mn-ea"/>
              <a:cs typeface="+mn-cs"/>
            </a:endParaRPr>
          </a:p>
          <a:p>
            <a:r>
              <a:rPr lang="zh-CN" altLang="en-US" dirty="0" smtClean="0"/>
              <a:t>假定多核机器有一个网卡，它使用多个硬件</a:t>
            </a:r>
            <a:r>
              <a:rPr lang="en-US" altLang="zh-CN" dirty="0" smtClean="0"/>
              <a:t>DMA</a:t>
            </a:r>
            <a:r>
              <a:rPr lang="zh-CN" altLang="en-US" dirty="0" smtClean="0"/>
              <a:t>环。</a:t>
            </a:r>
            <a:endParaRPr lang="en-US" altLang="zh-CN" dirty="0" smtClean="0"/>
          </a:p>
          <a:p>
            <a:r>
              <a:rPr lang="zh-CN" altLang="en-US" dirty="0" smtClean="0"/>
              <a:t>每一个内核对应一个</a:t>
            </a:r>
            <a:r>
              <a:rPr lang="en-US" altLang="zh-CN" dirty="0" smtClean="0"/>
              <a:t>RX</a:t>
            </a:r>
            <a:r>
              <a:rPr lang="zh-CN" altLang="en-US" dirty="0" smtClean="0"/>
              <a:t>，一</a:t>
            </a:r>
            <a:r>
              <a:rPr lang="zh-CN" altLang="en-US" dirty="0" smtClean="0"/>
              <a:t>个</a:t>
            </a:r>
            <a:r>
              <a:rPr lang="en-US" altLang="zh-CN" dirty="0" smtClean="0"/>
              <a:t>TX</a:t>
            </a:r>
            <a:endParaRPr lang="en-US" altLang="zh-CN" dirty="0" smtClean="0"/>
          </a:p>
          <a:p>
            <a:r>
              <a:rPr lang="en-US" altLang="zh-CN" dirty="0" smtClean="0"/>
              <a:t>DMA </a:t>
            </a:r>
            <a:r>
              <a:rPr lang="zh-CN" altLang="en-US" dirty="0" smtClean="0"/>
              <a:t>环把处理传入和传出数据包的负载分散到许多的内核上。</a:t>
            </a:r>
            <a:endParaRPr lang="en-US" altLang="zh-CN" dirty="0" smtClean="0"/>
          </a:p>
          <a:p>
            <a:r>
              <a:rPr lang="zh-CN" altLang="en-US" dirty="0" smtClean="0"/>
              <a:t>多个</a:t>
            </a:r>
            <a:r>
              <a:rPr lang="en-US" altLang="zh-CN" dirty="0" smtClean="0"/>
              <a:t>DMA</a:t>
            </a:r>
            <a:r>
              <a:rPr lang="zh-CN" altLang="en-US" dirty="0" smtClean="0"/>
              <a:t>环的优势是当内核访问自己的</a:t>
            </a:r>
            <a:r>
              <a:rPr lang="en-US" altLang="zh-CN" dirty="0" smtClean="0"/>
              <a:t>DMA</a:t>
            </a:r>
            <a:r>
              <a:rPr lang="zh-CN" altLang="en-US" dirty="0" smtClean="0"/>
              <a:t>环时，无需进行同步处理。</a:t>
            </a:r>
            <a:endParaRPr lang="en-US" altLang="zh-CN" dirty="0" smtClean="0"/>
          </a:p>
          <a:p>
            <a:pPr marL="0" indent="0">
              <a:buNone/>
            </a:pPr>
            <a:r>
              <a:rPr lang="zh-CN" altLang="en-US" dirty="0" smtClean="0"/>
              <a:t>类同接受利用网卡的数据包路由来实现来自同一连接的传入数据包导向同一内核。网卡对每一个数据包五元组（协议号，源</a:t>
            </a:r>
            <a:r>
              <a:rPr lang="en-US" altLang="zh-CN" dirty="0" err="1" smtClean="0"/>
              <a:t>ip</a:t>
            </a:r>
            <a:r>
              <a:rPr lang="zh-CN" altLang="en-US" dirty="0" smtClean="0"/>
              <a:t>，目的</a:t>
            </a:r>
            <a:r>
              <a:rPr lang="en-US" altLang="zh-CN" dirty="0" err="1" smtClean="0"/>
              <a:t>ip</a:t>
            </a:r>
            <a:r>
              <a:rPr lang="zh-CN" altLang="en-US" dirty="0" smtClean="0"/>
              <a:t>，源端口，目的端口）哈希处理，利用</a:t>
            </a:r>
            <a:r>
              <a:rPr lang="en-US" altLang="zh-CN" dirty="0" smtClean="0"/>
              <a:t>hash</a:t>
            </a:r>
            <a:r>
              <a:rPr lang="zh-CN" altLang="en-US" dirty="0" smtClean="0"/>
              <a:t>结果查找对应的</a:t>
            </a:r>
            <a:r>
              <a:rPr lang="en-US" altLang="zh-CN" dirty="0" smtClean="0"/>
              <a:t>RX DMA ring</a:t>
            </a:r>
            <a:r>
              <a:rPr lang="zh-CN" altLang="en-US" dirty="0" smtClean="0"/>
              <a:t>。既然来自同一连接的数据包具有相同的哈希值，那么网卡就转发这些来自同一</a:t>
            </a:r>
            <a:r>
              <a:rPr lang="en-US" altLang="zh-CN" dirty="0" smtClean="0"/>
              <a:t>TCP</a:t>
            </a:r>
            <a:r>
              <a:rPr lang="zh-CN" altLang="en-US" dirty="0" smtClean="0"/>
              <a:t>链接的数据包到一个 </a:t>
            </a:r>
            <a:r>
              <a:rPr lang="en-US" altLang="zh-CN" dirty="0" smtClean="0"/>
              <a:t>DMA</a:t>
            </a:r>
            <a:r>
              <a:rPr lang="zh-CN" altLang="en-US" dirty="0" smtClean="0"/>
              <a:t>环。</a:t>
            </a:r>
          </a:p>
          <a:p>
            <a:endParaRPr lang="zh-CN" altLang="en-US" dirty="0"/>
          </a:p>
        </p:txBody>
      </p:sp>
      <p:sp>
        <p:nvSpPr>
          <p:cNvPr id="4" name="灯片编号占位符 3"/>
          <p:cNvSpPr>
            <a:spLocks noGrp="1"/>
          </p:cNvSpPr>
          <p:nvPr>
            <p:ph type="sldNum" sz="quarter" idx="10"/>
          </p:nvPr>
        </p:nvSpPr>
        <p:spPr/>
        <p:txBody>
          <a:bodyPr/>
          <a:lstStyle/>
          <a:p>
            <a:fld id="{4B0A9053-0CB1-4881-BC0C-300C67552AB4}" type="slidenum">
              <a:rPr lang="zh-CN" altLang="en-US" smtClean="0"/>
              <a:t>7</a:t>
            </a:fld>
            <a:endParaRPr lang="zh-CN" altLang="en-US"/>
          </a:p>
        </p:txBody>
      </p:sp>
    </p:spTree>
    <p:extLst>
      <p:ext uri="{BB962C8B-B14F-4D97-AF65-F5344CB8AC3E}">
        <p14:creationId xmlns:p14="http://schemas.microsoft.com/office/powerpoint/2010/main" val="3429466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IXGBE</a:t>
            </a:r>
            <a:r>
              <a:rPr lang="zh-CN" altLang="en-US" dirty="0" smtClean="0"/>
              <a:t>网卡使用一个流操纵表，称为流流向。</a:t>
            </a:r>
            <a:r>
              <a:rPr lang="en-US" altLang="zh-CN" dirty="0" err="1" smtClean="0"/>
              <a:t>FDir</a:t>
            </a:r>
            <a:r>
              <a:rPr lang="zh-CN" altLang="en-US" dirty="0" smtClean="0"/>
              <a:t>把数据流指向</a:t>
            </a:r>
            <a:r>
              <a:rPr lang="en-US" altLang="zh-CN" dirty="0" smtClean="0"/>
              <a:t>64</a:t>
            </a:r>
            <a:r>
              <a:rPr lang="zh-CN" altLang="en-US" dirty="0" smtClean="0"/>
              <a:t>个不同的</a:t>
            </a:r>
            <a:r>
              <a:rPr lang="en-US" altLang="zh-CN" dirty="0" smtClean="0"/>
              <a:t>DMA rings</a:t>
            </a:r>
            <a:r>
              <a:rPr lang="zh-CN" altLang="en-US" dirty="0" smtClean="0"/>
              <a:t>。</a:t>
            </a:r>
            <a:endParaRPr lang="en-US" altLang="zh-CN" dirty="0" smtClean="0"/>
          </a:p>
          <a:p>
            <a:r>
              <a:rPr lang="en-US" altLang="zh-CN" dirty="0" err="1" smtClean="0"/>
              <a:t>FDir</a:t>
            </a:r>
            <a:r>
              <a:rPr lang="zh-CN" altLang="en-US" dirty="0" smtClean="0"/>
              <a:t>表能映射特定数据流到特定的</a:t>
            </a:r>
            <a:r>
              <a:rPr lang="en-US" altLang="zh-CN" dirty="0" smtClean="0"/>
              <a:t>DMA</a:t>
            </a:r>
            <a:r>
              <a:rPr lang="zh-CN" altLang="en-US" dirty="0" smtClean="0"/>
              <a:t>环，并且</a:t>
            </a:r>
            <a:r>
              <a:rPr lang="en-US" altLang="zh-CN" dirty="0" err="1" smtClean="0"/>
              <a:t>FDir</a:t>
            </a:r>
            <a:r>
              <a:rPr lang="zh-CN" altLang="en-US" dirty="0" smtClean="0"/>
              <a:t>表没有足够空间保存所有的流的五元组。为了避免这个难题，我们更改哈希函数仅仅利用数据包五元组的一个子集。</a:t>
            </a:r>
            <a:endParaRPr lang="en-US" altLang="zh-CN" dirty="0" smtClean="0"/>
          </a:p>
          <a:p>
            <a:r>
              <a:rPr lang="zh-CN" altLang="en-US" dirty="0" smtClean="0"/>
              <a:t>作者让网卡对源端口的</a:t>
            </a:r>
            <a:r>
              <a:rPr lang="en-US" altLang="zh-CN" dirty="0" smtClean="0"/>
              <a:t>12</a:t>
            </a:r>
            <a:r>
              <a:rPr lang="zh-CN" altLang="en-US" dirty="0" smtClean="0"/>
              <a:t>位进行哈希，总共有</a:t>
            </a:r>
            <a:r>
              <a:rPr lang="en-US" altLang="zh-CN" dirty="0" smtClean="0"/>
              <a:t>4096</a:t>
            </a:r>
            <a:r>
              <a:rPr lang="zh-CN" altLang="en-US" dirty="0" smtClean="0"/>
              <a:t>个值，映射它们到</a:t>
            </a:r>
            <a:r>
              <a:rPr lang="en-US" altLang="zh-CN" dirty="0" smtClean="0"/>
              <a:t>RX DMA </a:t>
            </a:r>
            <a:r>
              <a:rPr lang="zh-CN" altLang="en-US" dirty="0" smtClean="0"/>
              <a:t>环在不同内核分摊负载。这种方法把内核每次建立新连接都要和网卡通信解放出来，避免每个活跃连接都需要在硬件表中对应一个实体。</a:t>
            </a:r>
          </a:p>
          <a:p>
            <a:endParaRPr lang="zh-CN" altLang="en-US" dirty="0"/>
          </a:p>
        </p:txBody>
      </p:sp>
      <p:sp>
        <p:nvSpPr>
          <p:cNvPr id="4" name="灯片编号占位符 3"/>
          <p:cNvSpPr>
            <a:spLocks noGrp="1"/>
          </p:cNvSpPr>
          <p:nvPr>
            <p:ph type="sldNum" sz="quarter" idx="10"/>
          </p:nvPr>
        </p:nvSpPr>
        <p:spPr/>
        <p:txBody>
          <a:bodyPr/>
          <a:lstStyle/>
          <a:p>
            <a:fld id="{4B0A9053-0CB1-4881-BC0C-300C67552AB4}" type="slidenum">
              <a:rPr lang="zh-CN" altLang="en-US" smtClean="0"/>
              <a:t>8</a:t>
            </a:fld>
            <a:endParaRPr lang="zh-CN" altLang="en-US"/>
          </a:p>
        </p:txBody>
      </p:sp>
    </p:spTree>
    <p:extLst>
      <p:ext uri="{BB962C8B-B14F-4D97-AF65-F5344CB8AC3E}">
        <p14:creationId xmlns:p14="http://schemas.microsoft.com/office/powerpoint/2010/main" val="2785173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可能发生这样事情：一个内核忙于接受连接，而其他内核却在闲置。一个理想系统应该把连接从忙碌的本地接受队列卸载到其他闲置内核。</a:t>
            </a:r>
            <a:endParaRPr lang="en-US" altLang="zh-CN" dirty="0" smtClean="0"/>
          </a:p>
          <a:p>
            <a:r>
              <a:rPr lang="zh-CN" altLang="en-US" dirty="0" smtClean="0"/>
              <a:t>分两类：</a:t>
            </a:r>
            <a:endParaRPr lang="en-US" altLang="zh-CN" dirty="0" smtClean="0"/>
          </a:p>
          <a:p>
            <a:pPr lvl="1"/>
            <a:r>
              <a:rPr lang="zh-CN" altLang="en-US" dirty="0" smtClean="0"/>
              <a:t>短期负载不均衡；</a:t>
            </a:r>
            <a:endParaRPr lang="en-US" altLang="zh-CN" dirty="0" smtClean="0"/>
          </a:p>
          <a:p>
            <a:pPr lvl="1"/>
            <a:r>
              <a:rPr lang="zh-CN" altLang="en-US" dirty="0" smtClean="0"/>
              <a:t>长期负载不均衡</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B0A9053-0CB1-4881-BC0C-300C67552AB4}" type="slidenum">
              <a:rPr lang="zh-CN" altLang="en-US" smtClean="0"/>
              <a:t>9</a:t>
            </a:fld>
            <a:endParaRPr lang="zh-CN" altLang="en-US"/>
          </a:p>
        </p:txBody>
      </p:sp>
    </p:spTree>
    <p:extLst>
      <p:ext uri="{BB962C8B-B14F-4D97-AF65-F5344CB8AC3E}">
        <p14:creationId xmlns:p14="http://schemas.microsoft.com/office/powerpoint/2010/main" val="908907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5CBF160-E37A-4DD6-A934-F6DC9C30A7F1}" type="datetimeFigureOut">
              <a:rPr lang="zh-CN" altLang="en-US" smtClean="0"/>
              <a:t>2016/5/9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0122C3-40D3-4C93-94DB-5B7C9D869CE1}"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8014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5CBF160-E37A-4DD6-A934-F6DC9C30A7F1}" type="datetimeFigureOut">
              <a:rPr lang="zh-CN" altLang="en-US" smtClean="0"/>
              <a:t>2016/5/9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0122C3-40D3-4C93-94DB-5B7C9D869CE1}" type="slidenum">
              <a:rPr lang="zh-CN" altLang="en-US" smtClean="0"/>
              <a:t>‹#›</a:t>
            </a:fld>
            <a:endParaRPr lang="zh-CN" altLang="en-US"/>
          </a:p>
        </p:txBody>
      </p:sp>
    </p:spTree>
    <p:extLst>
      <p:ext uri="{BB962C8B-B14F-4D97-AF65-F5344CB8AC3E}">
        <p14:creationId xmlns:p14="http://schemas.microsoft.com/office/powerpoint/2010/main" val="2905995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5CBF160-E37A-4DD6-A934-F6DC9C30A7F1}" type="datetimeFigureOut">
              <a:rPr lang="zh-CN" altLang="en-US" smtClean="0"/>
              <a:t>2016/5/9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0122C3-40D3-4C93-94DB-5B7C9D869CE1}" type="slidenum">
              <a:rPr lang="zh-CN" altLang="en-US" smtClean="0"/>
              <a:t>‹#›</a:t>
            </a:fld>
            <a:endParaRPr lang="zh-CN" altLang="en-US"/>
          </a:p>
        </p:txBody>
      </p:sp>
    </p:spTree>
    <p:extLst>
      <p:ext uri="{BB962C8B-B14F-4D97-AF65-F5344CB8AC3E}">
        <p14:creationId xmlns:p14="http://schemas.microsoft.com/office/powerpoint/2010/main" val="2870263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5CBF160-E37A-4DD6-A934-F6DC9C30A7F1}" type="datetimeFigureOut">
              <a:rPr lang="zh-CN" altLang="en-US" smtClean="0"/>
              <a:t>2016/5/9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0122C3-40D3-4C93-94DB-5B7C9D869CE1}" type="slidenum">
              <a:rPr lang="zh-CN" altLang="en-US" smtClean="0"/>
              <a:t>‹#›</a:t>
            </a:fld>
            <a:endParaRPr lang="zh-CN" altLang="en-US"/>
          </a:p>
        </p:txBody>
      </p:sp>
    </p:spTree>
    <p:extLst>
      <p:ext uri="{BB962C8B-B14F-4D97-AF65-F5344CB8AC3E}">
        <p14:creationId xmlns:p14="http://schemas.microsoft.com/office/powerpoint/2010/main" val="2346477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5CBF160-E37A-4DD6-A934-F6DC9C30A7F1}" type="datetimeFigureOut">
              <a:rPr lang="zh-CN" altLang="en-US" smtClean="0"/>
              <a:t>2016/5/9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0122C3-40D3-4C93-94DB-5B7C9D869CE1}"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576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5CBF160-E37A-4DD6-A934-F6DC9C30A7F1}" type="datetimeFigureOut">
              <a:rPr lang="zh-CN" altLang="en-US" smtClean="0"/>
              <a:t>2016/5/9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C0122C3-40D3-4C93-94DB-5B7C9D869CE1}" type="slidenum">
              <a:rPr lang="zh-CN" altLang="en-US" smtClean="0"/>
              <a:t>‹#›</a:t>
            </a:fld>
            <a:endParaRPr lang="zh-CN" altLang="en-US"/>
          </a:p>
        </p:txBody>
      </p:sp>
    </p:spTree>
    <p:extLst>
      <p:ext uri="{BB962C8B-B14F-4D97-AF65-F5344CB8AC3E}">
        <p14:creationId xmlns:p14="http://schemas.microsoft.com/office/powerpoint/2010/main" val="107110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5CBF160-E37A-4DD6-A934-F6DC9C30A7F1}" type="datetimeFigureOut">
              <a:rPr lang="zh-CN" altLang="en-US" smtClean="0"/>
              <a:t>2016/5/9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C0122C3-40D3-4C93-94DB-5B7C9D869CE1}" type="slidenum">
              <a:rPr lang="zh-CN" altLang="en-US" smtClean="0"/>
              <a:t>‹#›</a:t>
            </a:fld>
            <a:endParaRPr lang="zh-CN" altLang="en-US"/>
          </a:p>
        </p:txBody>
      </p:sp>
    </p:spTree>
    <p:extLst>
      <p:ext uri="{BB962C8B-B14F-4D97-AF65-F5344CB8AC3E}">
        <p14:creationId xmlns:p14="http://schemas.microsoft.com/office/powerpoint/2010/main" val="1463701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5CBF160-E37A-4DD6-A934-F6DC9C30A7F1}" type="datetimeFigureOut">
              <a:rPr lang="zh-CN" altLang="en-US" smtClean="0"/>
              <a:t>2016/5/9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C0122C3-40D3-4C93-94DB-5B7C9D869CE1}" type="slidenum">
              <a:rPr lang="zh-CN" altLang="en-US" smtClean="0"/>
              <a:t>‹#›</a:t>
            </a:fld>
            <a:endParaRPr lang="zh-CN" altLang="en-US"/>
          </a:p>
        </p:txBody>
      </p:sp>
    </p:spTree>
    <p:extLst>
      <p:ext uri="{BB962C8B-B14F-4D97-AF65-F5344CB8AC3E}">
        <p14:creationId xmlns:p14="http://schemas.microsoft.com/office/powerpoint/2010/main" val="62932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5CBF160-E37A-4DD6-A934-F6DC9C30A7F1}" type="datetimeFigureOut">
              <a:rPr lang="zh-CN" altLang="en-US" smtClean="0"/>
              <a:t>2016/5/9</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7C0122C3-40D3-4C93-94DB-5B7C9D869CE1}" type="slidenum">
              <a:rPr lang="zh-CN" altLang="en-US" smtClean="0"/>
              <a:t>‹#›</a:t>
            </a:fld>
            <a:endParaRPr lang="zh-CN" altLang="en-US"/>
          </a:p>
        </p:txBody>
      </p:sp>
    </p:spTree>
    <p:extLst>
      <p:ext uri="{BB962C8B-B14F-4D97-AF65-F5344CB8AC3E}">
        <p14:creationId xmlns:p14="http://schemas.microsoft.com/office/powerpoint/2010/main" val="3669732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5CBF160-E37A-4DD6-A934-F6DC9C30A7F1}" type="datetimeFigureOut">
              <a:rPr lang="zh-CN" altLang="en-US" smtClean="0"/>
              <a:t>2016/5/9</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C0122C3-40D3-4C93-94DB-5B7C9D869CE1}" type="slidenum">
              <a:rPr lang="zh-CN" altLang="en-US" smtClean="0"/>
              <a:t>‹#›</a:t>
            </a:fld>
            <a:endParaRPr lang="zh-CN" altLang="en-US"/>
          </a:p>
        </p:txBody>
      </p:sp>
    </p:spTree>
    <p:extLst>
      <p:ext uri="{BB962C8B-B14F-4D97-AF65-F5344CB8AC3E}">
        <p14:creationId xmlns:p14="http://schemas.microsoft.com/office/powerpoint/2010/main" val="596857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5CBF160-E37A-4DD6-A934-F6DC9C30A7F1}" type="datetimeFigureOut">
              <a:rPr lang="zh-CN" altLang="en-US" smtClean="0"/>
              <a:t>2016/5/9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C0122C3-40D3-4C93-94DB-5B7C9D869CE1}" type="slidenum">
              <a:rPr lang="zh-CN" altLang="en-US" smtClean="0"/>
              <a:t>‹#›</a:t>
            </a:fld>
            <a:endParaRPr lang="zh-CN" altLang="en-US"/>
          </a:p>
        </p:txBody>
      </p:sp>
    </p:spTree>
    <p:extLst>
      <p:ext uri="{BB962C8B-B14F-4D97-AF65-F5344CB8AC3E}">
        <p14:creationId xmlns:p14="http://schemas.microsoft.com/office/powerpoint/2010/main" val="2483266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5CBF160-E37A-4DD6-A934-F6DC9C30A7F1}" type="datetimeFigureOut">
              <a:rPr lang="zh-CN" altLang="en-US" smtClean="0"/>
              <a:t>2016/5/9</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C0122C3-40D3-4C93-94DB-5B7C9D869CE1}"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635517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5400" dirty="0"/>
              <a:t>Improving Network Connection Locality on Multicore </a:t>
            </a:r>
            <a:r>
              <a:rPr lang="en-US" altLang="zh-CN" sz="5400" dirty="0" smtClean="0"/>
              <a:t>Systems</a:t>
            </a:r>
            <a:r>
              <a:rPr lang="en-US" altLang="zh-CN" dirty="0" smtClean="0"/>
              <a:t/>
            </a:r>
            <a:br>
              <a:rPr lang="en-US" altLang="zh-CN" dirty="0" smtClean="0"/>
            </a:br>
            <a:endParaRPr lang="zh-CN" altLang="en-US" dirty="0"/>
          </a:p>
        </p:txBody>
      </p:sp>
      <p:sp>
        <p:nvSpPr>
          <p:cNvPr id="3" name="副标题 2"/>
          <p:cNvSpPr>
            <a:spLocks noGrp="1"/>
          </p:cNvSpPr>
          <p:nvPr>
            <p:ph type="subTitle" idx="1"/>
          </p:nvPr>
        </p:nvSpPr>
        <p:spPr/>
        <p:txBody>
          <a:bodyPr/>
          <a:lstStyle/>
          <a:p>
            <a:r>
              <a:rPr lang="en-US" altLang="zh-CN" dirty="0"/>
              <a:t>EuroSys’12, April 10–13, 2012 </a:t>
            </a:r>
            <a:endParaRPr lang="zh-CN" altLang="en-US" dirty="0"/>
          </a:p>
        </p:txBody>
      </p:sp>
      <p:sp>
        <p:nvSpPr>
          <p:cNvPr id="4" name="文本框 3"/>
          <p:cNvSpPr txBox="1"/>
          <p:nvPr/>
        </p:nvSpPr>
        <p:spPr>
          <a:xfrm>
            <a:off x="8412480" y="5165209"/>
            <a:ext cx="3177540" cy="369332"/>
          </a:xfrm>
          <a:prstGeom prst="rect">
            <a:avLst/>
          </a:prstGeom>
          <a:noFill/>
        </p:spPr>
        <p:txBody>
          <a:bodyPr wrap="square" rtlCol="0">
            <a:spAutoFit/>
          </a:bodyPr>
          <a:lstStyle/>
          <a:p>
            <a:r>
              <a:rPr lang="zh-CN" altLang="en-US" dirty="0" smtClean="0"/>
              <a:t>            张凯</a:t>
            </a:r>
            <a:endParaRPr lang="zh-CN" altLang="en-US" dirty="0"/>
          </a:p>
        </p:txBody>
      </p:sp>
    </p:spTree>
    <p:extLst>
      <p:ext uri="{BB962C8B-B14F-4D97-AF65-F5344CB8AC3E}">
        <p14:creationId xmlns:p14="http://schemas.microsoft.com/office/powerpoint/2010/main" val="22120150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a:t>
            </a:r>
            <a:r>
              <a:rPr lang="en-US" altLang="zh-CN" b="1" dirty="0" smtClean="0"/>
              <a:t>hort-term load </a:t>
            </a:r>
            <a:r>
              <a:rPr lang="en-US" altLang="zh-CN" b="1" dirty="0"/>
              <a:t>imbalance</a:t>
            </a:r>
            <a:endParaRPr lang="zh-CN" altLang="en-US" b="1" dirty="0"/>
          </a:p>
        </p:txBody>
      </p:sp>
      <p:sp>
        <p:nvSpPr>
          <p:cNvPr id="3" name="内容占位符 2"/>
          <p:cNvSpPr>
            <a:spLocks noGrp="1"/>
          </p:cNvSpPr>
          <p:nvPr>
            <p:ph idx="1"/>
          </p:nvPr>
        </p:nvSpPr>
        <p:spPr>
          <a:xfrm>
            <a:off x="584615" y="1845734"/>
            <a:ext cx="11182663" cy="4023360"/>
          </a:xfrm>
        </p:spPr>
        <p:txBody>
          <a:bodyPr>
            <a:normAutofit/>
          </a:bodyPr>
          <a:lstStyle/>
          <a:p>
            <a:r>
              <a:rPr lang="en-US" altLang="zh-CN" sz="3600" dirty="0" smtClean="0"/>
              <a:t>Cause:</a:t>
            </a:r>
          </a:p>
          <a:p>
            <a:pPr marL="201168" lvl="1" indent="0">
              <a:buNone/>
            </a:pPr>
            <a:r>
              <a:rPr lang="en-US" altLang="zh-CN" sz="3200" dirty="0" smtClean="0"/>
              <a:t>  Handling a </a:t>
            </a:r>
            <a:r>
              <a:rPr lang="en-US" altLang="zh-CN" sz="3200" dirty="0"/>
              <a:t>CPU-intensive request, or an unrelated </a:t>
            </a:r>
            <a:r>
              <a:rPr lang="en-US" altLang="zh-CN" sz="3200" dirty="0" smtClean="0"/>
              <a:t>CPU-intensive process </a:t>
            </a:r>
            <a:r>
              <a:rPr lang="en-US" altLang="zh-CN" sz="3200" dirty="0"/>
              <a:t>runs on that core</a:t>
            </a:r>
            <a:r>
              <a:rPr lang="en-US" altLang="zh-CN" sz="3200" dirty="0" smtClean="0"/>
              <a:t>.</a:t>
            </a:r>
          </a:p>
          <a:p>
            <a:r>
              <a:rPr lang="en-US" altLang="zh-CN" sz="3600" dirty="0" smtClean="0"/>
              <a:t>Treatment: </a:t>
            </a:r>
          </a:p>
          <a:p>
            <a:r>
              <a:rPr lang="en-US" altLang="zh-CN" sz="3600" dirty="0" smtClean="0"/>
              <a:t>   </a:t>
            </a:r>
            <a:r>
              <a:rPr lang="en-US" altLang="zh-CN" sz="3200" dirty="0" smtClean="0"/>
              <a:t>Affinity-Accept </a:t>
            </a:r>
            <a:r>
              <a:rPr lang="en-US" altLang="zh-CN" sz="3200" dirty="0"/>
              <a:t>performs connection stealing</a:t>
            </a:r>
            <a:endParaRPr lang="zh-CN" altLang="en-US" sz="3200" dirty="0"/>
          </a:p>
        </p:txBody>
      </p:sp>
    </p:spTree>
    <p:extLst>
      <p:ext uri="{BB962C8B-B14F-4D97-AF65-F5344CB8AC3E}">
        <p14:creationId xmlns:p14="http://schemas.microsoft.com/office/powerpoint/2010/main" val="31219038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Longer-term </a:t>
            </a:r>
            <a:r>
              <a:rPr lang="en-US" altLang="zh-CN" b="1" dirty="0"/>
              <a:t>load imbalance</a:t>
            </a:r>
            <a:endParaRPr lang="zh-CN" altLang="en-US" b="1" dirty="0"/>
          </a:p>
        </p:txBody>
      </p:sp>
      <p:sp>
        <p:nvSpPr>
          <p:cNvPr id="3" name="内容占位符 2"/>
          <p:cNvSpPr>
            <a:spLocks noGrp="1"/>
          </p:cNvSpPr>
          <p:nvPr>
            <p:ph idx="1"/>
          </p:nvPr>
        </p:nvSpPr>
        <p:spPr>
          <a:xfrm>
            <a:off x="1097280" y="1845733"/>
            <a:ext cx="10058400" cy="4317999"/>
          </a:xfrm>
        </p:spPr>
        <p:txBody>
          <a:bodyPr>
            <a:normAutofit lnSpcReduction="10000"/>
          </a:bodyPr>
          <a:lstStyle/>
          <a:p>
            <a:r>
              <a:rPr lang="en-US" altLang="zh-CN" sz="3200" dirty="0" smtClean="0"/>
              <a:t>Cause:</a:t>
            </a:r>
            <a:r>
              <a:rPr lang="en-US" altLang="zh-CN" sz="3200" dirty="0"/>
              <a:t> </a:t>
            </a:r>
            <a:endParaRPr lang="en-US" altLang="zh-CN" sz="3200" dirty="0" smtClean="0"/>
          </a:p>
          <a:p>
            <a:pPr marL="578358" lvl="1" indent="-285750"/>
            <a:r>
              <a:rPr lang="en-US" altLang="zh-CN" sz="3200" dirty="0" smtClean="0"/>
              <a:t>an </a:t>
            </a:r>
            <a:r>
              <a:rPr lang="en-US" altLang="zh-CN" sz="3200" dirty="0"/>
              <a:t>uneven distribution of flow groups in the </a:t>
            </a:r>
            <a:r>
              <a:rPr lang="en-US" altLang="zh-CN" sz="3200" dirty="0" smtClean="0"/>
              <a:t>NIC</a:t>
            </a:r>
          </a:p>
          <a:p>
            <a:pPr marL="578358" lvl="1" indent="-285750"/>
            <a:r>
              <a:rPr lang="en-US" altLang="zh-CN" sz="3200" dirty="0" smtClean="0"/>
              <a:t>unrelated </a:t>
            </a:r>
            <a:r>
              <a:rPr lang="en-US" altLang="zh-CN" sz="3200" dirty="0"/>
              <a:t>long-running CPU-intensive </a:t>
            </a:r>
            <a:r>
              <a:rPr lang="en-US" altLang="zh-CN" sz="3200" dirty="0" smtClean="0"/>
              <a:t>processes</a:t>
            </a:r>
          </a:p>
          <a:p>
            <a:pPr marL="578358" lvl="1" indent="-285750"/>
            <a:r>
              <a:rPr lang="en-US" altLang="zh-CN" sz="3200" dirty="0" smtClean="0"/>
              <a:t>differences </a:t>
            </a:r>
            <a:r>
              <a:rPr lang="en-US" altLang="zh-CN" sz="3200" dirty="0"/>
              <a:t>in CPU performance (e.g., some CPUs may </a:t>
            </a:r>
            <a:r>
              <a:rPr lang="en-US" altLang="zh-CN" sz="3200" dirty="0" smtClean="0"/>
              <a:t>be further </a:t>
            </a:r>
            <a:r>
              <a:rPr lang="en-US" altLang="zh-CN" sz="3200" dirty="0"/>
              <a:t>away from DRAM</a:t>
            </a:r>
            <a:r>
              <a:rPr lang="en-US" altLang="zh-CN" sz="3200" dirty="0" smtClean="0"/>
              <a:t>).</a:t>
            </a:r>
          </a:p>
          <a:p>
            <a:r>
              <a:rPr lang="en-US" altLang="zh-CN" sz="3600" dirty="0"/>
              <a:t>Treatment: </a:t>
            </a:r>
          </a:p>
          <a:p>
            <a:r>
              <a:rPr lang="en-US" altLang="zh-CN" sz="3200" dirty="0" smtClean="0"/>
              <a:t>   Affinity-Accept </a:t>
            </a:r>
            <a:r>
              <a:rPr lang="en-US" altLang="zh-CN" sz="3200" dirty="0"/>
              <a:t>implements flow group migration, in which it </a:t>
            </a:r>
            <a:r>
              <a:rPr lang="en-US" altLang="zh-CN" sz="3200" dirty="0" smtClean="0"/>
              <a:t>changes the </a:t>
            </a:r>
            <a:r>
              <a:rPr lang="en-US" altLang="zh-CN" sz="3200" dirty="0"/>
              <a:t>assignment of flow groups in the NIC’s </a:t>
            </a:r>
            <a:r>
              <a:rPr lang="en-US" altLang="zh-CN" sz="3200" dirty="0" err="1"/>
              <a:t>FDir</a:t>
            </a:r>
            <a:r>
              <a:rPr lang="en-US" altLang="zh-CN" sz="3200" dirty="0"/>
              <a:t> </a:t>
            </a:r>
            <a:r>
              <a:rPr lang="en-US" altLang="zh-CN" sz="3200" dirty="0" smtClean="0"/>
              <a:t>table</a:t>
            </a:r>
            <a:r>
              <a:rPr lang="zh-CN" altLang="en-US" sz="3200" dirty="0" smtClean="0"/>
              <a:t>。</a:t>
            </a:r>
            <a:endParaRPr lang="zh-CN" altLang="en-US" sz="3200" dirty="0"/>
          </a:p>
        </p:txBody>
      </p:sp>
    </p:spTree>
    <p:extLst>
      <p:ext uri="{BB962C8B-B14F-4D97-AF65-F5344CB8AC3E}">
        <p14:creationId xmlns:p14="http://schemas.microsoft.com/office/powerpoint/2010/main" val="11661080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Connection mechanism</a:t>
            </a:r>
            <a:endParaRPr lang="zh-CN" altLang="en-US" b="1" dirty="0"/>
          </a:p>
        </p:txBody>
      </p:sp>
      <p:sp>
        <p:nvSpPr>
          <p:cNvPr id="3" name="内容占位符 2"/>
          <p:cNvSpPr>
            <a:spLocks noGrp="1"/>
          </p:cNvSpPr>
          <p:nvPr>
            <p:ph idx="1"/>
          </p:nvPr>
        </p:nvSpPr>
        <p:spPr/>
        <p:txBody>
          <a:bodyPr/>
          <a:lstStyle/>
          <a:p>
            <a:r>
              <a:rPr lang="en-US" altLang="zh-CN" sz="3200" dirty="0" smtClean="0"/>
              <a:t>Acquires </a:t>
            </a:r>
            <a:r>
              <a:rPr lang="en-US" altLang="zh-CN" sz="3200" dirty="0"/>
              <a:t>the lock </a:t>
            </a:r>
            <a:r>
              <a:rPr lang="en-US" altLang="zh-CN" sz="3200" dirty="0" smtClean="0"/>
              <a:t>on the </a:t>
            </a:r>
            <a:r>
              <a:rPr lang="en-US" altLang="zh-CN" sz="3200" dirty="0"/>
              <a:t>victim’s local accept </a:t>
            </a:r>
            <a:r>
              <a:rPr lang="en-US" altLang="zh-CN" sz="3200" dirty="0" smtClean="0"/>
              <a:t>queue</a:t>
            </a:r>
            <a:r>
              <a:rPr lang="zh-CN" altLang="en-US" sz="3200" dirty="0" smtClean="0"/>
              <a:t>，</a:t>
            </a:r>
            <a:r>
              <a:rPr lang="en-US" altLang="zh-CN" sz="3200" dirty="0" smtClean="0"/>
              <a:t>and </a:t>
            </a:r>
            <a:r>
              <a:rPr lang="en-US" altLang="zh-CN" sz="3200" dirty="0" err="1"/>
              <a:t>dequeues</a:t>
            </a:r>
            <a:r>
              <a:rPr lang="en-US" altLang="zh-CN" sz="3200" dirty="0"/>
              <a:t> a </a:t>
            </a:r>
            <a:r>
              <a:rPr lang="en-US" altLang="zh-CN" sz="3200" dirty="0" smtClean="0"/>
              <a:t>connection from </a:t>
            </a:r>
            <a:r>
              <a:rPr lang="en-US" altLang="zh-CN" sz="3200" dirty="0"/>
              <a:t>it</a:t>
            </a:r>
            <a:r>
              <a:rPr lang="en-US" altLang="zh-CN" sz="3200" dirty="0" smtClean="0"/>
              <a:t>.</a:t>
            </a:r>
          </a:p>
          <a:p>
            <a:r>
              <a:rPr lang="en-US" altLang="zh-CN" sz="3200" dirty="0" smtClean="0"/>
              <a:t>Executes application </a:t>
            </a:r>
            <a:r>
              <a:rPr lang="en-US" altLang="zh-CN" sz="3200" dirty="0"/>
              <a:t>code to process the </a:t>
            </a:r>
            <a:r>
              <a:rPr lang="en-US" altLang="zh-CN" sz="3200" dirty="0" smtClean="0"/>
              <a:t>connection</a:t>
            </a:r>
            <a:endParaRPr lang="en-US" altLang="zh-CN" dirty="0" smtClean="0"/>
          </a:p>
          <a:p>
            <a:endParaRPr lang="zh-CN" altLang="en-US" dirty="0"/>
          </a:p>
        </p:txBody>
      </p:sp>
    </p:spTree>
    <p:extLst>
      <p:ext uri="{BB962C8B-B14F-4D97-AF65-F5344CB8AC3E}">
        <p14:creationId xmlns:p14="http://schemas.microsoft.com/office/powerpoint/2010/main" val="33992339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Stealing policy</a:t>
            </a:r>
            <a:endParaRPr lang="zh-CN" altLang="en-US" b="1" dirty="0"/>
          </a:p>
        </p:txBody>
      </p:sp>
      <p:sp>
        <p:nvSpPr>
          <p:cNvPr id="3" name="内容占位符 2"/>
          <p:cNvSpPr>
            <a:spLocks noGrp="1"/>
          </p:cNvSpPr>
          <p:nvPr>
            <p:ph idx="1"/>
          </p:nvPr>
        </p:nvSpPr>
        <p:spPr>
          <a:xfrm>
            <a:off x="592667" y="1845734"/>
            <a:ext cx="11142133" cy="4023360"/>
          </a:xfrm>
        </p:spPr>
        <p:txBody>
          <a:bodyPr>
            <a:normAutofit/>
          </a:bodyPr>
          <a:lstStyle/>
          <a:p>
            <a:r>
              <a:rPr lang="en-US" altLang="zh-CN" sz="3200" dirty="0" smtClean="0"/>
              <a:t>Affinity-Accept designates </a:t>
            </a:r>
            <a:r>
              <a:rPr lang="en-US" altLang="zh-CN" sz="3200" dirty="0"/>
              <a:t>each core to be either busy or non-busy</a:t>
            </a:r>
            <a:r>
              <a:rPr lang="en-US" altLang="zh-CN" sz="3200" dirty="0" smtClean="0"/>
              <a:t>.</a:t>
            </a:r>
          </a:p>
          <a:p>
            <a:r>
              <a:rPr lang="en-US" altLang="zh-CN" sz="3200" dirty="0"/>
              <a:t>Each </a:t>
            </a:r>
            <a:r>
              <a:rPr lang="en-US" altLang="zh-CN" sz="3200" dirty="0" smtClean="0"/>
              <a:t>core determines </a:t>
            </a:r>
            <a:r>
              <a:rPr lang="en-US" altLang="zh-CN" sz="3200" dirty="0"/>
              <a:t>its own busy status depending on the length of </a:t>
            </a:r>
            <a:r>
              <a:rPr lang="en-US" altLang="zh-CN" sz="3200" dirty="0" smtClean="0"/>
              <a:t>its local </a:t>
            </a:r>
            <a:r>
              <a:rPr lang="en-US" altLang="zh-CN" sz="3200" dirty="0"/>
              <a:t>accept queue over </a:t>
            </a:r>
            <a:r>
              <a:rPr lang="en-US" altLang="zh-CN" sz="3200" dirty="0" smtClean="0"/>
              <a:t>time.</a:t>
            </a:r>
          </a:p>
          <a:p>
            <a:r>
              <a:rPr lang="en-US" altLang="zh-CN" sz="3200" dirty="0"/>
              <a:t>Non-busy cores try to steal connections from </a:t>
            </a:r>
            <a:r>
              <a:rPr lang="en-US" altLang="zh-CN" sz="3200" dirty="0" smtClean="0"/>
              <a:t>busy cores.</a:t>
            </a:r>
          </a:p>
          <a:p>
            <a:r>
              <a:rPr lang="en-US" altLang="zh-CN" sz="3200" dirty="0" smtClean="0"/>
              <a:t>Busy cores </a:t>
            </a:r>
            <a:r>
              <a:rPr lang="en-US" altLang="zh-CN" sz="3200" dirty="0"/>
              <a:t>never steal connections from other cores.</a:t>
            </a:r>
            <a:r>
              <a:rPr lang="zh-CN" altLang="en-US" sz="3200" dirty="0" smtClean="0"/>
              <a:t>。</a:t>
            </a:r>
            <a:endParaRPr lang="zh-CN" altLang="en-US" sz="3200" dirty="0"/>
          </a:p>
        </p:txBody>
      </p:sp>
    </p:spTree>
    <p:extLst>
      <p:ext uri="{BB962C8B-B14F-4D97-AF65-F5344CB8AC3E}">
        <p14:creationId xmlns:p14="http://schemas.microsoft.com/office/powerpoint/2010/main" val="22989543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Tracking busy cores</a:t>
            </a:r>
            <a:endParaRPr lang="zh-CN" altLang="en-US" b="1" dirty="0"/>
          </a:p>
        </p:txBody>
      </p:sp>
      <p:sp>
        <p:nvSpPr>
          <p:cNvPr id="3" name="内容占位符 2"/>
          <p:cNvSpPr>
            <a:spLocks noGrp="1"/>
          </p:cNvSpPr>
          <p:nvPr>
            <p:ph idx="1"/>
          </p:nvPr>
        </p:nvSpPr>
        <p:spPr/>
        <p:txBody>
          <a:bodyPr>
            <a:normAutofit/>
          </a:bodyPr>
          <a:lstStyle/>
          <a:p>
            <a:r>
              <a:rPr lang="en-US" altLang="zh-CN" sz="3200" dirty="0"/>
              <a:t>Each core determines its busy status based on its </a:t>
            </a:r>
            <a:r>
              <a:rPr lang="en-US" altLang="zh-CN" sz="3200" dirty="0" smtClean="0"/>
              <a:t>local accept </a:t>
            </a:r>
            <a:r>
              <a:rPr lang="en-US" altLang="zh-CN" sz="3200" dirty="0"/>
              <a:t>queue length</a:t>
            </a:r>
            <a:r>
              <a:rPr lang="en-US" altLang="zh-CN" sz="3200" dirty="0" smtClean="0"/>
              <a:t>.</a:t>
            </a:r>
          </a:p>
          <a:p>
            <a:r>
              <a:rPr lang="en-US" altLang="zh-CN" sz="3200" dirty="0"/>
              <a:t>Using the max local accept queue length</a:t>
            </a:r>
            <a:r>
              <a:rPr lang="en-US" altLang="zh-CN" sz="3200" dirty="0" smtClean="0"/>
              <a:t>, Affinity-Accept </a:t>
            </a:r>
            <a:r>
              <a:rPr lang="en-US" altLang="zh-CN" sz="3200" dirty="0"/>
              <a:t>sets high and low watermark values for </a:t>
            </a:r>
            <a:r>
              <a:rPr lang="en-US" altLang="zh-CN" sz="3200" dirty="0" smtClean="0"/>
              <a:t>the queue</a:t>
            </a:r>
          </a:p>
          <a:p>
            <a:r>
              <a:rPr lang="en-US" altLang="zh-CN" sz="3200" dirty="0"/>
              <a:t>These values determine when a core </a:t>
            </a:r>
            <a:r>
              <a:rPr lang="en-US" altLang="zh-CN" sz="3200" dirty="0" smtClean="0"/>
              <a:t>gets marked </a:t>
            </a:r>
            <a:r>
              <a:rPr lang="en-US" altLang="zh-CN" sz="3200" dirty="0"/>
              <a:t>as busy</a:t>
            </a:r>
            <a:r>
              <a:rPr lang="en-US" altLang="zh-CN" sz="3200" dirty="0" smtClean="0"/>
              <a:t> length and </a:t>
            </a:r>
            <a:r>
              <a:rPr lang="en-US" altLang="zh-CN" sz="3200" dirty="0"/>
              <a:t>when a core’s busy status is </a:t>
            </a:r>
            <a:r>
              <a:rPr lang="en-US" altLang="zh-CN" sz="3200" dirty="0" smtClean="0"/>
              <a:t>cleared.</a:t>
            </a:r>
          </a:p>
        </p:txBody>
      </p:sp>
    </p:spTree>
    <p:extLst>
      <p:ext uri="{BB962C8B-B14F-4D97-AF65-F5344CB8AC3E}">
        <p14:creationId xmlns:p14="http://schemas.microsoft.com/office/powerpoint/2010/main" val="7835972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sz="4000" baseline="-25000" dirty="0" smtClean="0"/>
              <a:t>Ensure </a:t>
            </a:r>
            <a:r>
              <a:rPr lang="en-US" altLang="zh-CN" sz="4000" baseline="-25000" dirty="0"/>
              <a:t>that finding busy cores does not become </a:t>
            </a:r>
            <a:r>
              <a:rPr lang="en-US" altLang="zh-CN" sz="4000" baseline="-25000" dirty="0" smtClean="0"/>
              <a:t>a performance </a:t>
            </a:r>
            <a:r>
              <a:rPr lang="en-US" altLang="zh-CN" sz="4000" baseline="-25000" dirty="0"/>
              <a:t>bottleneck in </a:t>
            </a:r>
            <a:r>
              <a:rPr lang="en-US" altLang="zh-CN" sz="4000" baseline="-25000" dirty="0" smtClean="0"/>
              <a:t>itself</a:t>
            </a:r>
            <a:r>
              <a:rPr lang="zh-CN" altLang="en-US" sz="4000" baseline="-25000" dirty="0" smtClean="0"/>
              <a:t>。</a:t>
            </a:r>
            <a:endParaRPr lang="en-US" altLang="zh-CN" sz="4000" baseline="-25000" dirty="0" smtClean="0"/>
          </a:p>
          <a:p>
            <a:r>
              <a:rPr lang="en-US" altLang="zh-CN" sz="4000" baseline="-25000" dirty="0" smtClean="0"/>
              <a:t>Affinity-Accept maintains </a:t>
            </a:r>
            <a:r>
              <a:rPr lang="en-US" altLang="zh-CN" sz="4000" baseline="-25000" dirty="0"/>
              <a:t>a bit vector for each listen socket, containing </a:t>
            </a:r>
            <a:r>
              <a:rPr lang="en-US" altLang="zh-CN" sz="4000" baseline="-25000" dirty="0" smtClean="0"/>
              <a:t>one bit </a:t>
            </a:r>
            <a:r>
              <a:rPr lang="en-US" altLang="zh-CN" sz="4000" baseline="-25000" dirty="0"/>
              <a:t>per core, which reflects the busy status of that </a:t>
            </a:r>
            <a:r>
              <a:rPr lang="en-US" altLang="zh-CN" sz="4000" baseline="-25000" dirty="0" smtClean="0"/>
              <a:t>core.</a:t>
            </a:r>
            <a:endParaRPr lang="en-US" altLang="zh-CN" sz="4000" baseline="-25000" dirty="0" smtClean="0"/>
          </a:p>
          <a:p>
            <a:endParaRPr lang="zh-CN" altLang="en-US" dirty="0"/>
          </a:p>
        </p:txBody>
      </p:sp>
    </p:spTree>
    <p:extLst>
      <p:ext uri="{BB962C8B-B14F-4D97-AF65-F5344CB8AC3E}">
        <p14:creationId xmlns:p14="http://schemas.microsoft.com/office/powerpoint/2010/main" val="16666401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Flow Group Migration</a:t>
            </a:r>
            <a:endParaRPr lang="zh-CN" altLang="en-US" b="1" dirty="0"/>
          </a:p>
        </p:txBody>
      </p:sp>
      <p:sp>
        <p:nvSpPr>
          <p:cNvPr id="3" name="内容占位符 2"/>
          <p:cNvSpPr>
            <a:spLocks noGrp="1"/>
          </p:cNvSpPr>
          <p:nvPr>
            <p:ph idx="1"/>
          </p:nvPr>
        </p:nvSpPr>
        <p:spPr>
          <a:xfrm>
            <a:off x="1097280" y="1845734"/>
            <a:ext cx="10891520" cy="4023360"/>
          </a:xfrm>
        </p:spPr>
        <p:txBody>
          <a:bodyPr>
            <a:normAutofit/>
          </a:bodyPr>
          <a:lstStyle/>
          <a:p>
            <a:r>
              <a:rPr lang="en-US" altLang="zh-CN" sz="3200" dirty="0" smtClean="0"/>
              <a:t>Every 100ms</a:t>
            </a:r>
            <a:r>
              <a:rPr lang="en-US" altLang="zh-CN" sz="3200" dirty="0"/>
              <a:t>, each non-busy core finds the victim core from </a:t>
            </a:r>
            <a:r>
              <a:rPr lang="en-US" altLang="zh-CN" sz="3200" dirty="0" smtClean="0"/>
              <a:t>which it </a:t>
            </a:r>
            <a:r>
              <a:rPr lang="en-US" altLang="zh-CN" sz="3200" dirty="0"/>
              <a:t>has stolen the largest number of connections, and </a:t>
            </a:r>
            <a:r>
              <a:rPr lang="en-US" altLang="zh-CN" sz="3200" dirty="0" smtClean="0"/>
              <a:t>migrates one </a:t>
            </a:r>
            <a:r>
              <a:rPr lang="en-US" altLang="zh-CN" sz="3200" dirty="0"/>
              <a:t>flow group from that core to </a:t>
            </a:r>
            <a:r>
              <a:rPr lang="en-US" altLang="zh-CN" sz="3200" dirty="0" smtClean="0"/>
              <a:t>itself.</a:t>
            </a:r>
          </a:p>
          <a:p>
            <a:r>
              <a:rPr lang="en-US" altLang="zh-CN" sz="3200" dirty="0" smtClean="0"/>
              <a:t>In our configuration,</a:t>
            </a:r>
            <a:r>
              <a:rPr lang="en-US" altLang="zh-CN" sz="3200" dirty="0"/>
              <a:t> stealing one flow group every 100ms </a:t>
            </a:r>
            <a:r>
              <a:rPr lang="en-US" altLang="zh-CN" sz="3200" dirty="0" smtClean="0"/>
              <a:t>was sufficient</a:t>
            </a:r>
            <a:r>
              <a:rPr lang="en-US" altLang="zh-CN" sz="3200" dirty="0"/>
              <a:t>.</a:t>
            </a:r>
            <a:endParaRPr lang="en-US" altLang="zh-CN" sz="3200" dirty="0" smtClean="0"/>
          </a:p>
          <a:p>
            <a:r>
              <a:rPr lang="en-US" altLang="zh-CN" sz="3200" dirty="0"/>
              <a:t>Busy cores do not migrate additional flow </a:t>
            </a:r>
            <a:r>
              <a:rPr lang="en-US" altLang="zh-CN" sz="3200" dirty="0" smtClean="0"/>
              <a:t>groups to </a:t>
            </a:r>
            <a:r>
              <a:rPr lang="en-US" altLang="zh-CN" sz="3200" dirty="0"/>
              <a:t>themselves.</a:t>
            </a:r>
            <a:endParaRPr lang="zh-CN" altLang="en-US" sz="3200" dirty="0"/>
          </a:p>
        </p:txBody>
      </p:sp>
    </p:spTree>
    <p:extLst>
      <p:ext uri="{BB962C8B-B14F-4D97-AF65-F5344CB8AC3E}">
        <p14:creationId xmlns:p14="http://schemas.microsoft.com/office/powerpoint/2010/main" val="38969517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Implementation</a:t>
            </a:r>
            <a:r>
              <a:rPr lang="en-US" altLang="zh-CN" b="1" dirty="0"/>
              <a:t> </a:t>
            </a:r>
            <a:endParaRPr lang="zh-CN" altLang="en-US" b="1" dirty="0"/>
          </a:p>
        </p:txBody>
      </p:sp>
      <p:sp>
        <p:nvSpPr>
          <p:cNvPr id="3" name="内容占位符 2"/>
          <p:cNvSpPr>
            <a:spLocks noGrp="1"/>
          </p:cNvSpPr>
          <p:nvPr>
            <p:ph idx="1"/>
          </p:nvPr>
        </p:nvSpPr>
        <p:spPr/>
        <p:txBody>
          <a:bodyPr>
            <a:normAutofit/>
          </a:bodyPr>
          <a:lstStyle/>
          <a:p>
            <a:r>
              <a:rPr lang="en-US" altLang="zh-CN" sz="2800" dirty="0" smtClean="0"/>
              <a:t>Affinity-Accept</a:t>
            </a:r>
            <a:r>
              <a:rPr lang="zh-CN" altLang="en-US" sz="2800" dirty="0" smtClean="0"/>
              <a:t>部署在</a:t>
            </a:r>
            <a:r>
              <a:rPr lang="en-US" altLang="zh-CN" sz="2800" dirty="0" smtClean="0"/>
              <a:t>LINUX2.6.35</a:t>
            </a:r>
            <a:r>
              <a:rPr lang="zh-CN" altLang="en-US" sz="2800" dirty="0" smtClean="0"/>
              <a:t>内核，打了一些补丁，包括</a:t>
            </a:r>
            <a:r>
              <a:rPr lang="en-US" altLang="zh-CN" sz="2800" dirty="0" smtClean="0"/>
              <a:t>TCP</a:t>
            </a:r>
            <a:r>
              <a:rPr lang="zh-CN" altLang="en-US" sz="2800" dirty="0" smtClean="0"/>
              <a:t>监听套接字变化。</a:t>
            </a:r>
            <a:endParaRPr lang="en-US" altLang="zh-CN" sz="2800" dirty="0" smtClean="0"/>
          </a:p>
          <a:p>
            <a:r>
              <a:rPr lang="en-US" altLang="zh-CN" sz="2800" dirty="0" smtClean="0"/>
              <a:t>Affinity-Accept</a:t>
            </a:r>
            <a:r>
              <a:rPr lang="zh-CN" altLang="en-US" sz="2800" dirty="0" smtClean="0"/>
              <a:t>没有创建任何新的系统调用，对</a:t>
            </a:r>
            <a:r>
              <a:rPr lang="en-US" altLang="zh-CN" sz="2800" dirty="0" smtClean="0"/>
              <a:t>accept</a:t>
            </a:r>
            <a:r>
              <a:rPr lang="zh-CN" altLang="en-US" sz="2800" dirty="0" smtClean="0"/>
              <a:t>（）修改。作者对基础内核增加了</a:t>
            </a:r>
            <a:r>
              <a:rPr lang="en-US" altLang="zh-CN" sz="2800" dirty="0" smtClean="0"/>
              <a:t>1200</a:t>
            </a:r>
            <a:r>
              <a:rPr lang="zh-CN" altLang="en-US" sz="2800" dirty="0" smtClean="0"/>
              <a:t>行代码</a:t>
            </a:r>
            <a:r>
              <a:rPr lang="zh-CN" altLang="en-US" sz="2800" dirty="0" smtClean="0"/>
              <a:t>。</a:t>
            </a:r>
            <a:endParaRPr lang="en-US" altLang="zh-CN" sz="2800" dirty="0" smtClean="0"/>
          </a:p>
          <a:p>
            <a:r>
              <a:rPr lang="zh-CN" altLang="en-US" sz="2800" dirty="0" smtClean="0"/>
              <a:t>通过</a:t>
            </a:r>
            <a:r>
              <a:rPr lang="zh-CN" altLang="en-US" sz="2800" dirty="0"/>
              <a:t>一个新的内核模块来实现连接负载平衡，代码大约</a:t>
            </a:r>
            <a:r>
              <a:rPr lang="en-US" altLang="zh-CN" sz="2800" dirty="0"/>
              <a:t>800</a:t>
            </a:r>
            <a:r>
              <a:rPr lang="zh-CN" altLang="en-US" sz="2800" dirty="0"/>
              <a:t>行。</a:t>
            </a:r>
          </a:p>
          <a:p>
            <a:endParaRPr lang="zh-CN" altLang="en-US" dirty="0"/>
          </a:p>
        </p:txBody>
      </p:sp>
    </p:spTree>
    <p:extLst>
      <p:ext uri="{BB962C8B-B14F-4D97-AF65-F5344CB8AC3E}">
        <p14:creationId xmlns:p14="http://schemas.microsoft.com/office/powerpoint/2010/main" val="42383001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Implementation</a:t>
            </a:r>
            <a:endParaRPr lang="zh-CN" altLang="en-US" dirty="0"/>
          </a:p>
        </p:txBody>
      </p:sp>
      <p:sp>
        <p:nvSpPr>
          <p:cNvPr id="3" name="内容占位符 2"/>
          <p:cNvSpPr>
            <a:spLocks noGrp="1"/>
          </p:cNvSpPr>
          <p:nvPr>
            <p:ph idx="1"/>
          </p:nvPr>
        </p:nvSpPr>
        <p:spPr/>
        <p:txBody>
          <a:bodyPr/>
          <a:lstStyle/>
          <a:p>
            <a:r>
              <a:rPr lang="zh-CN" altLang="en-US" sz="2800" dirty="0"/>
              <a:t>作者对驱动进行修改增加了一个模式来配置</a:t>
            </a:r>
            <a:r>
              <a:rPr lang="en-US" altLang="zh-CN" sz="2800" dirty="0" err="1"/>
              <a:t>FDir</a:t>
            </a:r>
            <a:r>
              <a:rPr lang="zh-CN" altLang="en-US" sz="2800" dirty="0"/>
              <a:t>硬件这样连接负载平衡器能在内核之间迁移连接。作者也增加了一个接口在不同内核之间迁移流群。这些变更需要大约</a:t>
            </a:r>
            <a:r>
              <a:rPr lang="en-US" altLang="zh-CN" sz="2800" dirty="0"/>
              <a:t>700</a:t>
            </a:r>
            <a:r>
              <a:rPr lang="zh-CN" altLang="en-US" sz="2800" dirty="0"/>
              <a:t>行代码。</a:t>
            </a:r>
          </a:p>
          <a:p>
            <a:r>
              <a:rPr lang="zh-CN" altLang="en-US" sz="2800" dirty="0"/>
              <a:t>作者修改了</a:t>
            </a:r>
            <a:r>
              <a:rPr lang="en-US" altLang="zh-CN" sz="2800" dirty="0"/>
              <a:t>Apache HTTP</a:t>
            </a:r>
            <a:r>
              <a:rPr lang="zh-CN" altLang="en-US" sz="2800" dirty="0"/>
              <a:t>服务器</a:t>
            </a:r>
            <a:r>
              <a:rPr lang="en-US" altLang="zh-CN" sz="2800" dirty="0"/>
              <a:t>2.2.14</a:t>
            </a:r>
            <a:r>
              <a:rPr lang="zh-CN" altLang="en-US" sz="2800" dirty="0"/>
              <a:t>版本去禁用一个互斥锁，它用来序列化多个关于调用</a:t>
            </a:r>
            <a:r>
              <a:rPr lang="en-US" altLang="zh-CN" sz="2800" dirty="0"/>
              <a:t>accept</a:t>
            </a:r>
            <a:r>
              <a:rPr lang="zh-CN" altLang="en-US" sz="2800" dirty="0"/>
              <a:t>和</a:t>
            </a:r>
            <a:r>
              <a:rPr lang="en-US" altLang="zh-CN" sz="2800" dirty="0"/>
              <a:t>poll</a:t>
            </a:r>
            <a:r>
              <a:rPr lang="zh-CN" altLang="en-US" sz="2800" dirty="0"/>
              <a:t>的进程。</a:t>
            </a:r>
          </a:p>
          <a:p>
            <a:endParaRPr lang="zh-CN" altLang="en-US" dirty="0"/>
          </a:p>
        </p:txBody>
      </p:sp>
    </p:spTree>
    <p:extLst>
      <p:ext uri="{BB962C8B-B14F-4D97-AF65-F5344CB8AC3E}">
        <p14:creationId xmlns:p14="http://schemas.microsoft.com/office/powerpoint/2010/main" val="12233510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Evaluation</a:t>
            </a:r>
            <a:endParaRPr lang="zh-CN" altLang="en-US" b="1" dirty="0"/>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r>
              <a:rPr lang="zh-CN" altLang="en-US" dirty="0" smtClean="0"/>
              <a:t>采用</a:t>
            </a:r>
            <a:r>
              <a:rPr lang="en-US" altLang="zh-CN" dirty="0"/>
              <a:t>Affinity-Accept</a:t>
            </a:r>
            <a:r>
              <a:rPr lang="zh-CN" altLang="en-US" dirty="0"/>
              <a:t>后吞吐量达到原来</a:t>
            </a:r>
            <a:r>
              <a:rPr lang="en-US" altLang="zh-CN" dirty="0"/>
              <a:t>2.8</a:t>
            </a:r>
            <a:r>
              <a:rPr lang="zh-CN" altLang="en-US" dirty="0"/>
              <a:t>倍</a:t>
            </a:r>
            <a:r>
              <a:rPr lang="zh-CN" altLang="en-US" dirty="0" smtClean="0"/>
              <a:t>。</a:t>
            </a:r>
            <a:endParaRPr lang="en-US" altLang="zh-CN" dirty="0" smtClean="0"/>
          </a:p>
          <a:p>
            <a:r>
              <a:rPr lang="zh-CN" altLang="en-US" dirty="0" smtClean="0"/>
              <a:t>每个</a:t>
            </a:r>
            <a:r>
              <a:rPr lang="zh-CN" altLang="en-US" dirty="0"/>
              <a:t>连接在同一个核心运行</a:t>
            </a:r>
            <a:r>
              <a:rPr lang="zh-CN" altLang="en-US" dirty="0" smtClean="0"/>
              <a:t>在</a:t>
            </a:r>
            <a:r>
              <a:rPr lang="en-US" altLang="zh-CN" dirty="0" smtClean="0"/>
              <a:t>TCP</a:t>
            </a:r>
            <a:r>
              <a:rPr lang="zh-CN" altLang="en-US" dirty="0" smtClean="0"/>
              <a:t>协议</a:t>
            </a:r>
            <a:r>
              <a:rPr lang="zh-CN" altLang="en-US" dirty="0"/>
              <a:t>栈的时间花费上，降低了</a:t>
            </a:r>
            <a:r>
              <a:rPr lang="en-US" altLang="zh-CN" dirty="0"/>
              <a:t>30%</a:t>
            </a:r>
            <a:r>
              <a:rPr lang="zh-CN" altLang="en-US" dirty="0"/>
              <a:t>，整体吞吐量改善了</a:t>
            </a:r>
            <a:r>
              <a:rPr lang="en-US" altLang="zh-CN" dirty="0"/>
              <a:t>24%</a:t>
            </a:r>
            <a:r>
              <a:rPr lang="zh-CN" altLang="en-US" dirty="0" smtClean="0"/>
              <a:t>。</a:t>
            </a:r>
            <a:endParaRPr lang="en-US" altLang="zh-CN" dirty="0" smtClean="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901559386"/>
              </p:ext>
            </p:extLst>
          </p:nvPr>
        </p:nvGraphicFramePr>
        <p:xfrm>
          <a:off x="1097280" y="1845734"/>
          <a:ext cx="10803466" cy="1245310"/>
        </p:xfrm>
        <a:graphic>
          <a:graphicData uri="http://schemas.openxmlformats.org/drawingml/2006/table">
            <a:tbl>
              <a:tblPr firstRow="1" bandRow="1">
                <a:tableStyleId>{5C22544A-7EE6-4342-B048-85BDC9FD1C3A}</a:tableStyleId>
              </a:tblPr>
              <a:tblGrid>
                <a:gridCol w="1005681"/>
                <a:gridCol w="1066632"/>
                <a:gridCol w="1325673"/>
                <a:gridCol w="1173296"/>
                <a:gridCol w="1081870"/>
                <a:gridCol w="792356"/>
                <a:gridCol w="975207"/>
                <a:gridCol w="1222057"/>
                <a:gridCol w="2160694"/>
              </a:tblGrid>
              <a:tr h="513790">
                <a:tc>
                  <a:txBody>
                    <a:bodyPr/>
                    <a:lstStyle/>
                    <a:p>
                      <a:r>
                        <a:rPr lang="zh-CN" altLang="en-US" sz="1000" dirty="0" smtClean="0"/>
                        <a:t>服务器</a:t>
                      </a:r>
                      <a:endParaRPr lang="zh-CN" altLang="en-US" sz="1000" dirty="0"/>
                    </a:p>
                  </a:txBody>
                  <a:tcPr/>
                </a:tc>
                <a:tc>
                  <a:txBody>
                    <a:bodyPr/>
                    <a:lstStyle/>
                    <a:p>
                      <a:r>
                        <a:rPr lang="en-US" altLang="zh-CN" sz="1000" dirty="0" smtClean="0"/>
                        <a:t>CPU</a:t>
                      </a:r>
                      <a:r>
                        <a:rPr lang="zh-CN" altLang="en-US" sz="1000" dirty="0" smtClean="0"/>
                        <a:t>数量</a:t>
                      </a:r>
                      <a:endParaRPr lang="zh-CN" altLang="en-US" sz="1000" dirty="0"/>
                    </a:p>
                  </a:txBody>
                  <a:tcPr/>
                </a:tc>
                <a:tc>
                  <a:txBody>
                    <a:bodyPr/>
                    <a:lstStyle/>
                    <a:p>
                      <a:r>
                        <a:rPr lang="en-US" altLang="zh-CN" sz="1000" dirty="0" smtClean="0"/>
                        <a:t>CPU</a:t>
                      </a:r>
                      <a:r>
                        <a:rPr lang="zh-CN" altLang="en-US" sz="1000" dirty="0" smtClean="0"/>
                        <a:t>内核数</a:t>
                      </a:r>
                      <a:endParaRPr lang="zh-CN" altLang="en-US" sz="1000" dirty="0"/>
                    </a:p>
                  </a:txBody>
                  <a:tcPr/>
                </a:tc>
                <a:tc>
                  <a:txBody>
                    <a:bodyPr/>
                    <a:lstStyle/>
                    <a:p>
                      <a:r>
                        <a:rPr lang="en-US" altLang="zh-CN" sz="1000" dirty="0" smtClean="0"/>
                        <a:t>CPU</a:t>
                      </a:r>
                      <a:r>
                        <a:rPr lang="zh-CN" altLang="en-US" sz="1000" dirty="0" smtClean="0"/>
                        <a:t>频率</a:t>
                      </a:r>
                      <a:endParaRPr lang="zh-CN" altLang="en-US" sz="1000" dirty="0"/>
                    </a:p>
                  </a:txBody>
                  <a:tcPr/>
                </a:tc>
                <a:tc>
                  <a:txBody>
                    <a:bodyPr/>
                    <a:lstStyle/>
                    <a:p>
                      <a:r>
                        <a:rPr lang="en-US" altLang="zh-CN" sz="1000" dirty="0" smtClean="0"/>
                        <a:t>L1/Core</a:t>
                      </a:r>
                      <a:endParaRPr lang="zh-CN" altLang="en-US" sz="1000" dirty="0"/>
                    </a:p>
                  </a:txBody>
                  <a:tcPr/>
                </a:tc>
                <a:tc>
                  <a:txBody>
                    <a:bodyPr/>
                    <a:lstStyle/>
                    <a:p>
                      <a:r>
                        <a:rPr lang="en-US" altLang="zh-CN" sz="1000" dirty="0" smtClean="0"/>
                        <a:t>L2</a:t>
                      </a:r>
                      <a:endParaRPr lang="zh-CN" altLang="en-US" sz="1000" dirty="0"/>
                    </a:p>
                  </a:txBody>
                  <a:tcPr/>
                </a:tc>
                <a:tc>
                  <a:txBody>
                    <a:bodyPr/>
                    <a:lstStyle/>
                    <a:p>
                      <a:r>
                        <a:rPr lang="en-US" altLang="zh-CN" sz="1000" dirty="0" smtClean="0"/>
                        <a:t>L3/Chip</a:t>
                      </a:r>
                      <a:endParaRPr lang="zh-CN" altLang="en-US" sz="1000" dirty="0"/>
                    </a:p>
                  </a:txBody>
                  <a:tcPr>
                    <a:lnR w="12700" cap="flat" cmpd="sng" algn="ctr">
                      <a:solidFill>
                        <a:schemeClr val="tx1"/>
                      </a:solidFill>
                      <a:prstDash val="solid"/>
                      <a:round/>
                      <a:headEnd type="none" w="med" len="med"/>
                      <a:tailEnd type="none" w="med" len="med"/>
                    </a:lnR>
                  </a:tcPr>
                </a:tc>
                <a:tc>
                  <a:txBody>
                    <a:bodyPr/>
                    <a:lstStyle/>
                    <a:p>
                      <a:r>
                        <a:rPr lang="en-US" altLang="zh-CN" sz="1000" dirty="0" smtClean="0"/>
                        <a:t>Off-chip</a:t>
                      </a:r>
                    </a:p>
                    <a:p>
                      <a:r>
                        <a:rPr lang="en-US" altLang="zh-CN" sz="1000" dirty="0" smtClean="0"/>
                        <a:t>DRAM/chip</a:t>
                      </a:r>
                      <a:endParaRPr lang="zh-CN"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sz="1000" dirty="0" smtClean="0"/>
                        <a:t>Ethernet Card</a:t>
                      </a:r>
                      <a:endParaRPr lang="zh-CN" altLang="en-US" sz="1000" dirty="0"/>
                    </a:p>
                  </a:txBody>
                  <a:tcPr>
                    <a:lnL w="12700" cap="flat" cmpd="sng" algn="ctr">
                      <a:solidFill>
                        <a:schemeClr val="tx1"/>
                      </a:solidFill>
                      <a:prstDash val="solid"/>
                      <a:round/>
                      <a:headEnd type="none" w="med" len="med"/>
                      <a:tailEnd type="none" w="med" len="med"/>
                    </a:lnL>
                  </a:tcPr>
                </a:tc>
              </a:tr>
              <a:tr h="297672">
                <a:tc>
                  <a:txBody>
                    <a:bodyPr/>
                    <a:lstStyle/>
                    <a:p>
                      <a:r>
                        <a:rPr lang="en-US" altLang="zh-CN" sz="1800" dirty="0" smtClean="0"/>
                        <a:t>AMD</a:t>
                      </a:r>
                      <a:endParaRPr lang="zh-CN" altLang="en-US" sz="1800" dirty="0"/>
                    </a:p>
                  </a:txBody>
                  <a:tcPr/>
                </a:tc>
                <a:tc>
                  <a:txBody>
                    <a:bodyPr/>
                    <a:lstStyle/>
                    <a:p>
                      <a:r>
                        <a:rPr lang="en-US" altLang="zh-CN" sz="1600" dirty="0" smtClean="0"/>
                        <a:t>8</a:t>
                      </a:r>
                      <a:endParaRPr lang="zh-CN" altLang="en-US" sz="1600" dirty="0"/>
                    </a:p>
                  </a:txBody>
                  <a:tcPr/>
                </a:tc>
                <a:tc>
                  <a:txBody>
                    <a:bodyPr/>
                    <a:lstStyle/>
                    <a:p>
                      <a:r>
                        <a:rPr lang="en-US" altLang="zh-CN" sz="1600" dirty="0" smtClean="0"/>
                        <a:t>6</a:t>
                      </a:r>
                      <a:endParaRPr lang="zh-CN" altLang="en-US" sz="1600" dirty="0"/>
                    </a:p>
                  </a:txBody>
                  <a:tcPr/>
                </a:tc>
                <a:tc>
                  <a:txBody>
                    <a:bodyPr/>
                    <a:lstStyle/>
                    <a:p>
                      <a:r>
                        <a:rPr lang="en-US" altLang="zh-CN" sz="1600" dirty="0" smtClean="0"/>
                        <a:t>2.4G</a:t>
                      </a:r>
                      <a:endParaRPr lang="zh-CN" altLang="en-US" sz="1600" dirty="0"/>
                    </a:p>
                  </a:txBody>
                  <a:tcPr/>
                </a:tc>
                <a:tc>
                  <a:txBody>
                    <a:bodyPr/>
                    <a:lstStyle/>
                    <a:p>
                      <a:r>
                        <a:rPr lang="en-US" altLang="zh-CN" sz="1600" dirty="0" smtClean="0"/>
                        <a:t>64K</a:t>
                      </a:r>
                      <a:endParaRPr lang="zh-CN" altLang="en-US" sz="1600" dirty="0"/>
                    </a:p>
                  </a:txBody>
                  <a:tcPr/>
                </a:tc>
                <a:tc>
                  <a:txBody>
                    <a:bodyPr/>
                    <a:lstStyle/>
                    <a:p>
                      <a:r>
                        <a:rPr lang="en-US" altLang="zh-CN" sz="1600" dirty="0" smtClean="0"/>
                        <a:t>512K</a:t>
                      </a:r>
                      <a:endParaRPr lang="zh-CN" altLang="en-US" sz="1600" dirty="0"/>
                    </a:p>
                  </a:txBody>
                  <a:tcPr/>
                </a:tc>
                <a:tc>
                  <a:txBody>
                    <a:bodyPr/>
                    <a:lstStyle/>
                    <a:p>
                      <a:r>
                        <a:rPr lang="en-US" altLang="zh-CN" sz="1600" dirty="0" smtClean="0"/>
                        <a:t>6M</a:t>
                      </a:r>
                      <a:endParaRPr lang="zh-CN" altLang="en-US" sz="1600" dirty="0"/>
                    </a:p>
                  </a:txBody>
                  <a:tcPr>
                    <a:lnR w="12700" cap="flat" cmpd="sng" algn="ctr">
                      <a:solidFill>
                        <a:schemeClr val="tx1"/>
                      </a:solidFill>
                      <a:prstDash val="solid"/>
                      <a:round/>
                      <a:headEnd type="none" w="med" len="med"/>
                      <a:tailEnd type="none" w="med" len="med"/>
                    </a:lnR>
                  </a:tcPr>
                </a:tc>
                <a:tc>
                  <a:txBody>
                    <a:bodyPr/>
                    <a:lstStyle/>
                    <a:p>
                      <a:r>
                        <a:rPr lang="en-US" altLang="zh-CN" sz="1600" dirty="0" smtClean="0"/>
                        <a:t>8G</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sz="1600" dirty="0" smtClean="0"/>
                        <a:t>Dual-port Intel</a:t>
                      </a:r>
                      <a:r>
                        <a:rPr lang="en-US" altLang="zh-CN" sz="1600" baseline="0" dirty="0" smtClean="0"/>
                        <a:t> 82599</a:t>
                      </a:r>
                      <a:endParaRPr lang="zh-CN" altLang="en-US" sz="1600" dirty="0"/>
                    </a:p>
                  </a:txBody>
                  <a:tcPr>
                    <a:lnL w="12700" cap="flat" cmpd="sng" algn="ctr">
                      <a:solidFill>
                        <a:schemeClr val="tx1"/>
                      </a:solidFill>
                      <a:prstDash val="solid"/>
                      <a:round/>
                      <a:headEnd type="none" w="med" len="med"/>
                      <a:tailEnd type="none" w="med" len="med"/>
                    </a:lnL>
                  </a:tcPr>
                </a:tc>
              </a:tr>
              <a:tr h="297672">
                <a:tc>
                  <a:txBody>
                    <a:bodyPr/>
                    <a:lstStyle/>
                    <a:p>
                      <a:r>
                        <a:rPr lang="en-US" altLang="zh-CN" sz="1800" dirty="0" smtClean="0"/>
                        <a:t>Intel</a:t>
                      </a:r>
                      <a:endParaRPr lang="zh-CN" altLang="en-US" sz="1800" dirty="0"/>
                    </a:p>
                  </a:txBody>
                  <a:tcPr/>
                </a:tc>
                <a:tc>
                  <a:txBody>
                    <a:bodyPr/>
                    <a:lstStyle/>
                    <a:p>
                      <a:r>
                        <a:rPr lang="en-US" altLang="zh-CN" sz="1600" dirty="0" smtClean="0"/>
                        <a:t>8</a:t>
                      </a:r>
                      <a:endParaRPr lang="zh-CN" altLang="en-US" sz="1600" dirty="0"/>
                    </a:p>
                  </a:txBody>
                  <a:tcPr/>
                </a:tc>
                <a:tc>
                  <a:txBody>
                    <a:bodyPr/>
                    <a:lstStyle/>
                    <a:p>
                      <a:r>
                        <a:rPr lang="en-US" altLang="zh-CN" sz="1600" dirty="0" smtClean="0"/>
                        <a:t>10</a:t>
                      </a:r>
                      <a:endParaRPr lang="zh-CN" altLang="en-US" sz="1600" dirty="0"/>
                    </a:p>
                  </a:txBody>
                  <a:tcPr/>
                </a:tc>
                <a:tc>
                  <a:txBody>
                    <a:bodyPr/>
                    <a:lstStyle/>
                    <a:p>
                      <a:r>
                        <a:rPr lang="en-US" altLang="zh-CN" sz="1600" dirty="0" smtClean="0"/>
                        <a:t>2.4G</a:t>
                      </a:r>
                      <a:endParaRPr lang="zh-CN" altLang="en-US" sz="1600" dirty="0"/>
                    </a:p>
                  </a:txBody>
                  <a:tcPr/>
                </a:tc>
                <a:tc>
                  <a:txBody>
                    <a:bodyPr/>
                    <a:lstStyle/>
                    <a:p>
                      <a:r>
                        <a:rPr lang="en-US" altLang="zh-CN" sz="1600" dirty="0" smtClean="0"/>
                        <a:t>32K</a:t>
                      </a:r>
                      <a:endParaRPr lang="zh-CN" altLang="en-US" sz="1600" dirty="0"/>
                    </a:p>
                  </a:txBody>
                  <a:tcPr/>
                </a:tc>
                <a:tc>
                  <a:txBody>
                    <a:bodyPr/>
                    <a:lstStyle/>
                    <a:p>
                      <a:r>
                        <a:rPr lang="en-US" altLang="zh-CN" sz="1600" dirty="0" smtClean="0"/>
                        <a:t>256K</a:t>
                      </a:r>
                      <a:endParaRPr lang="zh-CN" altLang="en-US" sz="1600" dirty="0"/>
                    </a:p>
                  </a:txBody>
                  <a:tcPr/>
                </a:tc>
                <a:tc>
                  <a:txBody>
                    <a:bodyPr/>
                    <a:lstStyle/>
                    <a:p>
                      <a:r>
                        <a:rPr lang="en-US" altLang="zh-CN" sz="1600" dirty="0" smtClean="0"/>
                        <a:t>30M</a:t>
                      </a:r>
                      <a:endParaRPr lang="zh-CN" altLang="en-US" sz="1600" dirty="0"/>
                    </a:p>
                  </a:txBody>
                  <a:tcPr>
                    <a:lnR w="12700" cap="flat" cmpd="sng" algn="ctr">
                      <a:solidFill>
                        <a:schemeClr val="tx1"/>
                      </a:solidFill>
                      <a:prstDash val="solid"/>
                      <a:round/>
                      <a:headEnd type="none" w="med" len="med"/>
                      <a:tailEnd type="none" w="med" len="med"/>
                    </a:lnR>
                  </a:tcPr>
                </a:tc>
                <a:tc>
                  <a:txBody>
                    <a:bodyPr/>
                    <a:lstStyle/>
                    <a:p>
                      <a:r>
                        <a:rPr lang="en-US" altLang="zh-CN" sz="1600" dirty="0" smtClean="0"/>
                        <a:t>32G</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Dual-port Intel</a:t>
                      </a:r>
                      <a:r>
                        <a:rPr lang="en-US" altLang="zh-CN" sz="1600" baseline="0" dirty="0" smtClean="0"/>
                        <a:t> 82599</a:t>
                      </a:r>
                      <a:endParaRPr lang="zh-CN" altLang="en-US" sz="1600" dirty="0"/>
                    </a:p>
                  </a:txBody>
                  <a:tcPr>
                    <a:lnL w="12700" cap="flat" cmpd="sng" algn="ctr">
                      <a:solidFill>
                        <a:schemeClr val="tx1"/>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25068654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Our work</a:t>
            </a:r>
            <a:endParaRPr lang="zh-CN" altLang="en-US" dirty="0"/>
          </a:p>
        </p:txBody>
      </p:sp>
      <p:sp>
        <p:nvSpPr>
          <p:cNvPr id="3" name="内容占位符 2"/>
          <p:cNvSpPr>
            <a:spLocks noGrp="1"/>
          </p:cNvSpPr>
          <p:nvPr>
            <p:ph idx="1"/>
          </p:nvPr>
        </p:nvSpPr>
        <p:spPr>
          <a:xfrm>
            <a:off x="838200" y="1825625"/>
            <a:ext cx="11353800" cy="4351338"/>
          </a:xfrm>
        </p:spPr>
        <p:txBody>
          <a:bodyPr>
            <a:normAutofit/>
          </a:bodyPr>
          <a:lstStyle/>
          <a:p>
            <a:r>
              <a:rPr lang="en-US" altLang="zh-CN" dirty="0"/>
              <a:t>We present a new design, called Affinity-Accept, </a:t>
            </a:r>
            <a:r>
              <a:rPr lang="en-US" altLang="zh-CN" dirty="0" smtClean="0"/>
              <a:t>that causes </a:t>
            </a:r>
            <a:r>
              <a:rPr lang="en-US" altLang="zh-CN" dirty="0"/>
              <a:t>all processing for a given TCP connection to </a:t>
            </a:r>
            <a:r>
              <a:rPr lang="en-US" altLang="zh-CN" dirty="0" smtClean="0"/>
              <a:t>occur on </a:t>
            </a:r>
            <a:r>
              <a:rPr lang="en-US" altLang="zh-CN" dirty="0"/>
              <a:t>the same core</a:t>
            </a:r>
            <a:r>
              <a:rPr lang="en-US" altLang="zh-CN" dirty="0" smtClean="0"/>
              <a:t>.</a:t>
            </a:r>
          </a:p>
          <a:p>
            <a:r>
              <a:rPr lang="en-US" altLang="zh-CN" dirty="0" smtClean="0"/>
              <a:t>We </a:t>
            </a:r>
            <a:r>
              <a:rPr lang="en-US" altLang="zh-CN" dirty="0"/>
              <a:t>implemented this design in </a:t>
            </a:r>
            <a:r>
              <a:rPr lang="en-US" altLang="zh-CN" dirty="0" smtClean="0"/>
              <a:t>Linux.</a:t>
            </a:r>
          </a:p>
          <a:p>
            <a:r>
              <a:rPr lang="en-US" altLang="zh-CN" dirty="0"/>
              <a:t>An evaluation of Affinity-Accept shows that on </a:t>
            </a:r>
            <a:r>
              <a:rPr lang="en-US" altLang="zh-CN" dirty="0" smtClean="0"/>
              <a:t>workloads that </a:t>
            </a:r>
            <a:r>
              <a:rPr lang="en-US" altLang="zh-CN" dirty="0"/>
              <a:t>establish new connections at high </a:t>
            </a:r>
            <a:r>
              <a:rPr lang="en-US" altLang="zh-CN" dirty="0" smtClean="0"/>
              <a:t>rates, </a:t>
            </a:r>
            <a:r>
              <a:rPr lang="en-US" altLang="zh-CN" dirty="0"/>
              <a:t>modifications significantly improve </a:t>
            </a:r>
            <a:r>
              <a:rPr lang="en-US" altLang="zh-CN" dirty="0" smtClean="0"/>
              <a:t>application performance </a:t>
            </a:r>
            <a:r>
              <a:rPr lang="en-US" altLang="zh-CN" dirty="0"/>
              <a:t>on large multi-core machines.</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3849431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6096000" y="635350"/>
            <a:ext cx="4503420" cy="3115537"/>
          </a:xfrm>
          <a:prstGeom prst="rect">
            <a:avLst/>
          </a:prstGeom>
        </p:spPr>
      </p:pic>
      <p:pic>
        <p:nvPicPr>
          <p:cNvPr id="6" name="图片 5"/>
          <p:cNvPicPr>
            <a:picLocks noChangeAspect="1"/>
          </p:cNvPicPr>
          <p:nvPr/>
        </p:nvPicPr>
        <p:blipFill>
          <a:blip r:embed="rId4"/>
          <a:stretch>
            <a:fillRect/>
          </a:stretch>
        </p:blipFill>
        <p:spPr>
          <a:xfrm>
            <a:off x="838199" y="3750888"/>
            <a:ext cx="10515601" cy="2523744"/>
          </a:xfrm>
          <a:prstGeom prst="rect">
            <a:avLst/>
          </a:prstGeom>
        </p:spPr>
      </p:pic>
      <p:pic>
        <p:nvPicPr>
          <p:cNvPr id="7" name="图片 6"/>
          <p:cNvPicPr>
            <a:picLocks noChangeAspect="1"/>
          </p:cNvPicPr>
          <p:nvPr/>
        </p:nvPicPr>
        <p:blipFill>
          <a:blip r:embed="rId5"/>
          <a:stretch>
            <a:fillRect/>
          </a:stretch>
        </p:blipFill>
        <p:spPr>
          <a:xfrm>
            <a:off x="1415322" y="526150"/>
            <a:ext cx="4680677" cy="3333935"/>
          </a:xfrm>
          <a:prstGeom prst="rect">
            <a:avLst/>
          </a:prstGeom>
        </p:spPr>
      </p:pic>
    </p:spTree>
    <p:extLst>
      <p:ext uri="{BB962C8B-B14F-4D97-AF65-F5344CB8AC3E}">
        <p14:creationId xmlns:p14="http://schemas.microsoft.com/office/powerpoint/2010/main" val="37265816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440056" y="983933"/>
            <a:ext cx="4278490" cy="3839528"/>
          </a:xfrm>
          <a:prstGeom prst="rect">
            <a:avLst/>
          </a:prstGeom>
        </p:spPr>
      </p:pic>
      <p:pic>
        <p:nvPicPr>
          <p:cNvPr id="5" name="图片 4"/>
          <p:cNvPicPr>
            <a:picLocks noChangeAspect="1"/>
          </p:cNvPicPr>
          <p:nvPr/>
        </p:nvPicPr>
        <p:blipFill>
          <a:blip r:embed="rId4"/>
          <a:stretch>
            <a:fillRect/>
          </a:stretch>
        </p:blipFill>
        <p:spPr>
          <a:xfrm>
            <a:off x="5046206" y="525781"/>
            <a:ext cx="7145794" cy="4297680"/>
          </a:xfrm>
          <a:prstGeom prst="rect">
            <a:avLst/>
          </a:prstGeom>
        </p:spPr>
      </p:pic>
    </p:spTree>
    <p:extLst>
      <p:ext uri="{BB962C8B-B14F-4D97-AF65-F5344CB8AC3E}">
        <p14:creationId xmlns:p14="http://schemas.microsoft.com/office/powerpoint/2010/main" val="10144892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a:stretch>
            <a:fillRect/>
          </a:stretch>
        </p:blipFill>
        <p:spPr>
          <a:xfrm>
            <a:off x="2286000" y="923115"/>
            <a:ext cx="6472273" cy="4945874"/>
          </a:xfrm>
          <a:prstGeom prst="rect">
            <a:avLst/>
          </a:prstGeom>
        </p:spPr>
      </p:pic>
    </p:spTree>
    <p:extLst>
      <p:ext uri="{BB962C8B-B14F-4D97-AF65-F5344CB8AC3E}">
        <p14:creationId xmlns:p14="http://schemas.microsoft.com/office/powerpoint/2010/main" val="35401502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0" y="1485900"/>
            <a:ext cx="5758295" cy="4000500"/>
          </a:xfrm>
          <a:prstGeom prst="rect">
            <a:avLst/>
          </a:prstGeom>
        </p:spPr>
      </p:pic>
      <p:pic>
        <p:nvPicPr>
          <p:cNvPr id="5" name="图片 4"/>
          <p:cNvPicPr>
            <a:picLocks noChangeAspect="1"/>
          </p:cNvPicPr>
          <p:nvPr/>
        </p:nvPicPr>
        <p:blipFill>
          <a:blip r:embed="rId4"/>
          <a:stretch>
            <a:fillRect/>
          </a:stretch>
        </p:blipFill>
        <p:spPr>
          <a:xfrm>
            <a:off x="6032615" y="1485900"/>
            <a:ext cx="5464947" cy="3881438"/>
          </a:xfrm>
          <a:prstGeom prst="rect">
            <a:avLst/>
          </a:prstGeom>
        </p:spPr>
      </p:pic>
      <p:sp>
        <p:nvSpPr>
          <p:cNvPr id="6" name="矩形 5"/>
          <p:cNvSpPr/>
          <p:nvPr/>
        </p:nvSpPr>
        <p:spPr>
          <a:xfrm>
            <a:off x="2623279" y="592574"/>
            <a:ext cx="4156522" cy="369332"/>
          </a:xfrm>
          <a:prstGeom prst="rect">
            <a:avLst/>
          </a:prstGeom>
        </p:spPr>
        <p:txBody>
          <a:bodyPr wrap="none">
            <a:spAutoFit/>
          </a:bodyPr>
          <a:lstStyle/>
          <a:p>
            <a:r>
              <a:rPr lang="zh-CN" altLang="en-US" dirty="0"/>
              <a:t>在</a:t>
            </a:r>
            <a:r>
              <a:rPr lang="en-US" altLang="zh-CN" dirty="0"/>
              <a:t>Intel</a:t>
            </a:r>
            <a:r>
              <a:rPr lang="zh-CN" altLang="en-US" dirty="0"/>
              <a:t>机器上运行</a:t>
            </a:r>
            <a:r>
              <a:rPr lang="en-US" altLang="zh-CN" dirty="0"/>
              <a:t>Apache</a:t>
            </a:r>
            <a:r>
              <a:rPr lang="zh-CN" altLang="en-US" dirty="0"/>
              <a:t>和</a:t>
            </a:r>
            <a:r>
              <a:rPr lang="en-US" altLang="zh-CN" dirty="0" err="1"/>
              <a:t>Lighttpd</a:t>
            </a:r>
            <a:r>
              <a:rPr lang="zh-CN" altLang="en-US" dirty="0"/>
              <a:t>性能</a:t>
            </a:r>
          </a:p>
        </p:txBody>
      </p:sp>
    </p:spTree>
    <p:extLst>
      <p:ext uri="{BB962C8B-B14F-4D97-AF65-F5344CB8AC3E}">
        <p14:creationId xmlns:p14="http://schemas.microsoft.com/office/powerpoint/2010/main" val="18607303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3"/>
          <a:stretch>
            <a:fillRect/>
          </a:stretch>
        </p:blipFill>
        <p:spPr>
          <a:xfrm>
            <a:off x="0" y="1737360"/>
            <a:ext cx="3927893" cy="2805638"/>
          </a:xfrm>
          <a:prstGeom prst="rect">
            <a:avLst/>
          </a:prstGeom>
        </p:spPr>
      </p:pic>
      <p:pic>
        <p:nvPicPr>
          <p:cNvPr id="5" name="图片 4"/>
          <p:cNvPicPr>
            <a:picLocks noChangeAspect="1"/>
          </p:cNvPicPr>
          <p:nvPr/>
        </p:nvPicPr>
        <p:blipFill>
          <a:blip r:embed="rId4"/>
          <a:stretch>
            <a:fillRect/>
          </a:stretch>
        </p:blipFill>
        <p:spPr>
          <a:xfrm>
            <a:off x="3792369" y="1303020"/>
            <a:ext cx="4212960" cy="3239978"/>
          </a:xfrm>
          <a:prstGeom prst="rect">
            <a:avLst/>
          </a:prstGeom>
        </p:spPr>
      </p:pic>
      <p:pic>
        <p:nvPicPr>
          <p:cNvPr id="6" name="图片 5"/>
          <p:cNvPicPr>
            <a:picLocks noChangeAspect="1"/>
          </p:cNvPicPr>
          <p:nvPr/>
        </p:nvPicPr>
        <p:blipFill>
          <a:blip r:embed="rId5"/>
          <a:stretch>
            <a:fillRect/>
          </a:stretch>
        </p:blipFill>
        <p:spPr>
          <a:xfrm>
            <a:off x="8005329" y="1380924"/>
            <a:ext cx="4064751" cy="3162074"/>
          </a:xfrm>
          <a:prstGeom prst="rect">
            <a:avLst/>
          </a:prstGeom>
        </p:spPr>
      </p:pic>
    </p:spTree>
    <p:extLst>
      <p:ext uri="{BB962C8B-B14F-4D97-AF65-F5344CB8AC3E}">
        <p14:creationId xmlns:p14="http://schemas.microsoft.com/office/powerpoint/2010/main" val="8505009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chor="ctr">
            <a:normAutofit/>
          </a:bodyPr>
          <a:lstStyle/>
          <a:p>
            <a:pPr marL="0" indent="0" algn="ctr">
              <a:buNone/>
            </a:pPr>
            <a:r>
              <a:rPr lang="en-US" altLang="zh-CN" sz="6000" dirty="0" smtClean="0"/>
              <a:t>END</a:t>
            </a:r>
            <a:endParaRPr lang="zh-CN" altLang="en-US" sz="6000" dirty="0"/>
          </a:p>
        </p:txBody>
      </p:sp>
    </p:spTree>
    <p:extLst>
      <p:ext uri="{BB962C8B-B14F-4D97-AF65-F5344CB8AC3E}">
        <p14:creationId xmlns:p14="http://schemas.microsoft.com/office/powerpoint/2010/main" val="20509850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257" y="365125"/>
            <a:ext cx="11930743" cy="1325563"/>
          </a:xfrm>
        </p:spPr>
        <p:txBody>
          <a:bodyPr>
            <a:normAutofit/>
          </a:bodyPr>
          <a:lstStyle/>
          <a:p>
            <a:r>
              <a:rPr lang="en-US" altLang="zh-CN" b="1" dirty="0" smtClean="0"/>
              <a:t> </a:t>
            </a:r>
            <a:r>
              <a:rPr lang="en-US" altLang="zh-CN" b="1" dirty="0"/>
              <a:t>G</a:t>
            </a:r>
            <a:r>
              <a:rPr lang="en-US" altLang="zh-CN" b="1" dirty="0" smtClean="0"/>
              <a:t>ood policy </a:t>
            </a:r>
            <a:r>
              <a:rPr lang="en-US" altLang="zh-CN" sz="3100" b="1" dirty="0" smtClean="0"/>
              <a:t>for processing TCP connections on a multiprocessor</a:t>
            </a:r>
            <a:endParaRPr lang="zh-CN" altLang="en-US" sz="3100" b="1" dirty="0"/>
          </a:p>
        </p:txBody>
      </p:sp>
      <p:sp>
        <p:nvSpPr>
          <p:cNvPr id="3" name="内容占位符 2"/>
          <p:cNvSpPr>
            <a:spLocks noGrp="1"/>
          </p:cNvSpPr>
          <p:nvPr>
            <p:ph idx="1"/>
          </p:nvPr>
        </p:nvSpPr>
        <p:spPr>
          <a:xfrm>
            <a:off x="838200" y="1825625"/>
            <a:ext cx="11353800" cy="4351338"/>
          </a:xfrm>
        </p:spPr>
        <p:txBody>
          <a:bodyPr>
            <a:normAutofit/>
          </a:bodyPr>
          <a:lstStyle/>
          <a:p>
            <a:r>
              <a:rPr lang="en-US" altLang="zh-CN" sz="2800" dirty="0" smtClean="0"/>
              <a:t>Divide </a:t>
            </a:r>
            <a:r>
              <a:rPr lang="en-US" altLang="zh-CN" sz="2800" dirty="0"/>
              <a:t>the </a:t>
            </a:r>
            <a:r>
              <a:rPr lang="en-US" altLang="zh-CN" sz="2800" dirty="0" smtClean="0"/>
              <a:t>connections among </a:t>
            </a:r>
            <a:r>
              <a:rPr lang="en-US" altLang="zh-CN" sz="2800" dirty="0"/>
              <a:t>the cores, and to ensure that each connection </a:t>
            </a:r>
            <a:r>
              <a:rPr lang="en-US" altLang="zh-CN" sz="2800" dirty="0" smtClean="0"/>
              <a:t>is handled </a:t>
            </a:r>
            <a:r>
              <a:rPr lang="en-US" altLang="zh-CN" sz="2800" dirty="0"/>
              <a:t>entirely on one </a:t>
            </a:r>
            <a:r>
              <a:rPr lang="en-US" altLang="zh-CN" sz="2800" dirty="0" smtClean="0"/>
              <a:t>core</a:t>
            </a:r>
          </a:p>
          <a:p>
            <a:pPr lvl="1"/>
            <a:r>
              <a:rPr lang="en-US" altLang="zh-CN" dirty="0" err="1" smtClean="0"/>
              <a:t>Dliminates</a:t>
            </a:r>
            <a:r>
              <a:rPr lang="en-US" altLang="zh-CN" dirty="0" smtClean="0"/>
              <a:t> contention </a:t>
            </a:r>
            <a:r>
              <a:rPr lang="en-US" altLang="zh-CN" dirty="0"/>
              <a:t>for the locks that guard each connection’s </a:t>
            </a:r>
            <a:r>
              <a:rPr lang="en-US" altLang="zh-CN" dirty="0" smtClean="0"/>
              <a:t>state in </a:t>
            </a:r>
            <a:r>
              <a:rPr lang="en-US" altLang="zh-CN" dirty="0"/>
              <a:t>the </a:t>
            </a:r>
            <a:r>
              <a:rPr lang="en-US" altLang="zh-CN" dirty="0" smtClean="0"/>
              <a:t>kernel</a:t>
            </a:r>
            <a:endParaRPr lang="en-US" altLang="zh-CN" dirty="0"/>
          </a:p>
          <a:p>
            <a:pPr lvl="1"/>
            <a:r>
              <a:rPr lang="en-US" altLang="zh-CN" dirty="0" err="1" smtClean="0"/>
              <a:t>Dliminates</a:t>
            </a:r>
            <a:r>
              <a:rPr lang="en-US" altLang="zh-CN" dirty="0" smtClean="0"/>
              <a:t> </a:t>
            </a:r>
            <a:r>
              <a:rPr lang="en-US" altLang="zh-CN" dirty="0"/>
              <a:t>cache coherence traffic</a:t>
            </a:r>
            <a:endParaRPr lang="zh-CN" altLang="en-US" dirty="0" smtClean="0"/>
          </a:p>
        </p:txBody>
      </p:sp>
    </p:spTree>
    <p:extLst>
      <p:ext uri="{BB962C8B-B14F-4D97-AF65-F5344CB8AC3E}">
        <p14:creationId xmlns:p14="http://schemas.microsoft.com/office/powerpoint/2010/main" val="12098665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Problem</a:t>
            </a:r>
            <a:endParaRPr lang="zh-CN" altLang="en-US" b="1" dirty="0"/>
          </a:p>
        </p:txBody>
      </p:sp>
      <p:sp>
        <p:nvSpPr>
          <p:cNvPr id="3" name="内容占位符 2"/>
          <p:cNvSpPr>
            <a:spLocks noGrp="1"/>
          </p:cNvSpPr>
          <p:nvPr>
            <p:ph idx="1"/>
          </p:nvPr>
        </p:nvSpPr>
        <p:spPr>
          <a:xfrm>
            <a:off x="160020" y="1943100"/>
            <a:ext cx="12031980" cy="4233863"/>
          </a:xfrm>
        </p:spPr>
        <p:txBody>
          <a:bodyPr/>
          <a:lstStyle/>
          <a:p>
            <a:pPr marL="514350" indent="-514350">
              <a:buFont typeface="+mj-lt"/>
              <a:buAutoNum type="arabicPeriod"/>
            </a:pPr>
            <a:r>
              <a:rPr lang="en-US" altLang="zh-CN" dirty="0" smtClean="0"/>
              <a:t>The </a:t>
            </a:r>
            <a:r>
              <a:rPr lang="en-US" altLang="zh-CN" dirty="0"/>
              <a:t>kernel </a:t>
            </a:r>
            <a:r>
              <a:rPr lang="en-US" altLang="zh-CN" dirty="0" smtClean="0"/>
              <a:t>typically serializes </a:t>
            </a:r>
            <a:r>
              <a:rPr lang="en-US" altLang="zh-CN" dirty="0"/>
              <a:t>processing of new connections on a given TCP </a:t>
            </a:r>
            <a:r>
              <a:rPr lang="en-US" altLang="zh-CN" dirty="0" smtClean="0"/>
              <a:t>port.</a:t>
            </a:r>
          </a:p>
          <a:p>
            <a:pPr marL="514350" indent="-514350">
              <a:buFont typeface="+mj-lt"/>
              <a:buAutoNum type="arabicPeriod"/>
            </a:pPr>
            <a:r>
              <a:rPr lang="en-US" altLang="zh-CN" dirty="0" smtClean="0"/>
              <a:t>No </a:t>
            </a:r>
            <a:r>
              <a:rPr lang="en-US" altLang="zh-CN" dirty="0"/>
              <a:t>way to cause all of the </a:t>
            </a:r>
            <a:r>
              <a:rPr lang="en-US" altLang="zh-CN" dirty="0" smtClean="0"/>
              <a:t>activities related </a:t>
            </a:r>
            <a:r>
              <a:rPr lang="en-US" altLang="zh-CN" dirty="0"/>
              <a:t>to a given connection to happen on the same </a:t>
            </a:r>
            <a:r>
              <a:rPr lang="en-US" altLang="zh-CN" dirty="0" smtClean="0"/>
              <a:t>core.</a:t>
            </a:r>
            <a:endParaRPr lang="en-US" altLang="zh-CN" dirty="0"/>
          </a:p>
          <a:p>
            <a:pPr marL="514350" indent="-514350">
              <a:buFont typeface="+mj-lt"/>
              <a:buAutoNum type="arabicPeriod"/>
            </a:pPr>
            <a:r>
              <a:rPr lang="en-US" altLang="zh-CN" dirty="0" smtClean="0"/>
              <a:t>The </a:t>
            </a:r>
            <a:r>
              <a:rPr lang="en-US" altLang="zh-CN" dirty="0"/>
              <a:t>connection-on-one-core goal </a:t>
            </a:r>
            <a:r>
              <a:rPr lang="en-US" altLang="zh-CN" dirty="0" smtClean="0"/>
              <a:t>may conflict </a:t>
            </a:r>
            <a:r>
              <a:rPr lang="en-US" altLang="zh-CN" dirty="0"/>
              <a:t>with other scheduling policies</a:t>
            </a:r>
            <a:endParaRPr lang="en-US" altLang="zh-CN" dirty="0" smtClean="0"/>
          </a:p>
          <a:p>
            <a:pPr marL="514350" indent="-514350">
              <a:buFont typeface="+mj-lt"/>
              <a:buAutoNum type="arabicPeriod"/>
            </a:pPr>
            <a:r>
              <a:rPr lang="en-US" altLang="zh-CN" dirty="0" smtClean="0"/>
              <a:t>The </a:t>
            </a:r>
            <a:r>
              <a:rPr lang="en-US" altLang="zh-CN" dirty="0"/>
              <a:t>application’s design may not be </a:t>
            </a:r>
            <a:r>
              <a:rPr lang="en-US" altLang="zh-CN" dirty="0" smtClean="0"/>
              <a:t>fully compatible </a:t>
            </a:r>
            <a:r>
              <a:rPr lang="en-US" altLang="zh-CN" dirty="0"/>
              <a:t>with independent processing of connections.</a:t>
            </a:r>
            <a:endParaRPr lang="zh-CN" altLang="en-US" dirty="0"/>
          </a:p>
        </p:txBody>
      </p:sp>
    </p:spTree>
    <p:extLst>
      <p:ext uri="{BB962C8B-B14F-4D97-AF65-F5344CB8AC3E}">
        <p14:creationId xmlns:p14="http://schemas.microsoft.com/office/powerpoint/2010/main" val="32423571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en-US" altLang="zh-CN" b="1" dirty="0" smtClean="0"/>
              <a:t>Affinity-aware Listen Socket</a:t>
            </a:r>
            <a:endParaRPr lang="zh-CN" altLang="en-US" b="1" dirty="0"/>
          </a:p>
        </p:txBody>
      </p:sp>
      <p:sp>
        <p:nvSpPr>
          <p:cNvPr id="3" name="内容占位符 2"/>
          <p:cNvSpPr>
            <a:spLocks noGrp="1"/>
          </p:cNvSpPr>
          <p:nvPr>
            <p:ph idx="1"/>
          </p:nvPr>
        </p:nvSpPr>
        <p:spPr/>
        <p:txBody>
          <a:bodyPr>
            <a:normAutofit/>
          </a:bodyPr>
          <a:lstStyle/>
          <a:p>
            <a:pPr marL="0" indent="0">
              <a:buNone/>
            </a:pPr>
            <a:r>
              <a:rPr lang="en-US" altLang="zh-CN" dirty="0"/>
              <a:t>design</a:t>
            </a:r>
            <a:r>
              <a:rPr lang="zh-CN" altLang="en-US" dirty="0"/>
              <a:t>：</a:t>
            </a:r>
            <a:r>
              <a:rPr lang="en-US" altLang="zh-CN" dirty="0"/>
              <a:t>Affinity-aware Listen Socket</a:t>
            </a:r>
          </a:p>
          <a:p>
            <a:pPr marL="457200" indent="-457200">
              <a:buFont typeface="+mj-lt"/>
              <a:buAutoNum type="arabicPeriod"/>
            </a:pPr>
            <a:r>
              <a:rPr lang="en-US" altLang="zh-CN" dirty="0"/>
              <a:t>Affinity-Accept uses the NIC to spread incoming packets among many RX DMA rings, in a way that ensures packets from a single flow always map to the same core .</a:t>
            </a:r>
          </a:p>
          <a:p>
            <a:pPr marL="457200" indent="-457200">
              <a:buFont typeface="+mj-lt"/>
              <a:buAutoNum type="arabicPeriod"/>
            </a:pPr>
            <a:r>
              <a:rPr lang="en-US" altLang="zh-CN" dirty="0"/>
              <a:t>Affinity-Accept arranges for the accept() system call to preferentially return local connections to threads running on the local core</a:t>
            </a:r>
            <a:r>
              <a:rPr lang="zh-CN" altLang="en-US" dirty="0"/>
              <a:t>。</a:t>
            </a:r>
          </a:p>
          <a:p>
            <a:pPr marL="457200" indent="-457200">
              <a:buFont typeface="+mj-lt"/>
              <a:buAutoNum type="arabicPeriod"/>
            </a:pPr>
            <a:r>
              <a:rPr lang="en-US" altLang="zh-CN" dirty="0"/>
              <a:t>Affinity-</a:t>
            </a:r>
            <a:r>
              <a:rPr lang="en-US" altLang="zh-CN" dirty="0" err="1"/>
              <a:t>Accept’s</a:t>
            </a:r>
            <a:r>
              <a:rPr lang="en-US" altLang="zh-CN" dirty="0"/>
              <a:t> design is a mechanism to dynamically balance the load offered by the NIC’s RX DMA rings to each core, to counteract both </a:t>
            </a:r>
            <a:r>
              <a:rPr lang="en-US" altLang="zh-CN" dirty="0" err="1"/>
              <a:t>shortand</a:t>
            </a:r>
            <a:r>
              <a:rPr lang="en-US" altLang="zh-CN" dirty="0"/>
              <a:t> long-term variations</a:t>
            </a:r>
          </a:p>
          <a:p>
            <a:endParaRPr lang="zh-CN" altLang="en-US" dirty="0"/>
          </a:p>
        </p:txBody>
      </p:sp>
    </p:spTree>
    <p:extLst>
      <p:ext uri="{BB962C8B-B14F-4D97-AF65-F5344CB8AC3E}">
        <p14:creationId xmlns:p14="http://schemas.microsoft.com/office/powerpoint/2010/main" val="3204935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just"/>
            <a:r>
              <a:rPr lang="en-US" altLang="zh-CN" b="1" dirty="0" smtClean="0"/>
              <a:t>TCP listen socket in Linux</a:t>
            </a:r>
            <a:endParaRPr lang="zh-CN" altLang="en-US" b="1" dirty="0"/>
          </a:p>
        </p:txBody>
      </p:sp>
      <p:pic>
        <p:nvPicPr>
          <p:cNvPr id="4" name="内容占位符 3"/>
          <p:cNvPicPr>
            <a:picLocks noGrp="1" noChangeAspect="1"/>
          </p:cNvPicPr>
          <p:nvPr>
            <p:ph idx="1"/>
          </p:nvPr>
        </p:nvPicPr>
        <p:blipFill>
          <a:blip r:embed="rId3"/>
          <a:stretch>
            <a:fillRect/>
          </a:stretch>
        </p:blipFill>
        <p:spPr>
          <a:xfrm>
            <a:off x="2640013" y="1933575"/>
            <a:ext cx="6972300" cy="3848100"/>
          </a:xfrm>
          <a:prstGeom prst="rect">
            <a:avLst/>
          </a:prstGeom>
        </p:spPr>
      </p:pic>
    </p:spTree>
    <p:extLst>
      <p:ext uri="{BB962C8B-B14F-4D97-AF65-F5344CB8AC3E}">
        <p14:creationId xmlns:p14="http://schemas.microsoft.com/office/powerpoint/2010/main" val="35079257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80" y="286603"/>
            <a:ext cx="10058400" cy="1039277"/>
          </a:xfrm>
        </p:spPr>
        <p:txBody>
          <a:bodyPr/>
          <a:lstStyle/>
          <a:p>
            <a:r>
              <a:rPr lang="en-US" altLang="zh-CN" dirty="0"/>
              <a:t>Connection Routing in the NIC</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l"/>
            </a:pPr>
            <a:r>
              <a:rPr lang="en-US" altLang="zh-CN" dirty="0"/>
              <a:t>Intel’s 82599 10Gbit Ethernet </a:t>
            </a:r>
            <a:r>
              <a:rPr lang="en-US" altLang="zh-CN" dirty="0" smtClean="0"/>
              <a:t>card exposes </a:t>
            </a:r>
            <a:r>
              <a:rPr lang="en-US" altLang="zh-CN" dirty="0"/>
              <a:t>multiple hardware DMA rings</a:t>
            </a:r>
            <a:r>
              <a:rPr lang="en-US" altLang="zh-CN" dirty="0" smtClean="0"/>
              <a:t>.</a:t>
            </a:r>
          </a:p>
          <a:p>
            <a:pPr>
              <a:buFont typeface="Wingdings" panose="05000000000000000000" pitchFamily="2" charset="2"/>
              <a:buChar char="l"/>
            </a:pPr>
            <a:r>
              <a:rPr lang="en-US" altLang="zh-CN" dirty="0" smtClean="0"/>
              <a:t>Assigning each </a:t>
            </a:r>
            <a:r>
              <a:rPr lang="en-US" altLang="zh-CN" dirty="0"/>
              <a:t>core one RX and one TX DMA ring spreads </a:t>
            </a:r>
            <a:r>
              <a:rPr lang="en-US" altLang="zh-CN" dirty="0" smtClean="0"/>
              <a:t>the load </a:t>
            </a:r>
            <a:r>
              <a:rPr lang="en-US" altLang="zh-CN" dirty="0"/>
              <a:t>of processing incoming and outgoing packets </a:t>
            </a:r>
            <a:r>
              <a:rPr lang="en-US" altLang="zh-CN" dirty="0" smtClean="0"/>
              <a:t>among many</a:t>
            </a:r>
            <a:r>
              <a:rPr lang="zh-CN" altLang="en-US" dirty="0" smtClean="0"/>
              <a:t>。</a:t>
            </a:r>
            <a:endParaRPr lang="en-US" altLang="zh-CN" dirty="0" smtClean="0"/>
          </a:p>
          <a:p>
            <a:pPr>
              <a:buFont typeface="Wingdings" panose="05000000000000000000" pitchFamily="2" charset="2"/>
              <a:buChar char="l"/>
            </a:pPr>
            <a:r>
              <a:rPr lang="en-US" altLang="zh-CN" dirty="0" smtClean="0"/>
              <a:t>Affinity-Accept configure </a:t>
            </a:r>
            <a:r>
              <a:rPr lang="en-US" altLang="zh-CN" dirty="0"/>
              <a:t>the NIC to route incoming packets </a:t>
            </a:r>
            <a:r>
              <a:rPr lang="en-US" altLang="zh-CN" dirty="0" smtClean="0"/>
              <a:t>from the </a:t>
            </a:r>
            <a:r>
              <a:rPr lang="en-US" altLang="zh-CN" dirty="0"/>
              <a:t>same connection to the same core.</a:t>
            </a:r>
            <a:endParaRPr lang="zh-CN" altLang="en-US" dirty="0"/>
          </a:p>
        </p:txBody>
      </p:sp>
    </p:spTree>
    <p:extLst>
      <p:ext uri="{BB962C8B-B14F-4D97-AF65-F5344CB8AC3E}">
        <p14:creationId xmlns:p14="http://schemas.microsoft.com/office/powerpoint/2010/main" val="4325563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80" y="286603"/>
            <a:ext cx="10058400" cy="902117"/>
          </a:xfrm>
        </p:spPr>
        <p:txBody>
          <a:bodyPr/>
          <a:lstStyle/>
          <a:p>
            <a:r>
              <a:rPr lang="en-US" altLang="zh-CN" dirty="0"/>
              <a:t>Connection Routing in the NIC</a:t>
            </a:r>
            <a:endParaRPr lang="zh-CN" altLang="en-US" dirty="0"/>
          </a:p>
        </p:txBody>
      </p:sp>
      <p:sp>
        <p:nvSpPr>
          <p:cNvPr id="3" name="内容占位符 2"/>
          <p:cNvSpPr>
            <a:spLocks noGrp="1"/>
          </p:cNvSpPr>
          <p:nvPr>
            <p:ph idx="1"/>
          </p:nvPr>
        </p:nvSpPr>
        <p:spPr/>
        <p:txBody>
          <a:bodyPr/>
          <a:lstStyle/>
          <a:p>
            <a:r>
              <a:rPr lang="en-US" altLang="zh-CN" dirty="0"/>
              <a:t>IXGBE</a:t>
            </a:r>
            <a:r>
              <a:rPr lang="zh-CN" altLang="en-US" dirty="0"/>
              <a:t>网卡使用一个流操纵</a:t>
            </a:r>
            <a:r>
              <a:rPr lang="zh-CN" altLang="en-US" dirty="0" smtClean="0"/>
              <a:t>表：</a:t>
            </a:r>
            <a:r>
              <a:rPr lang="en-US" altLang="zh-CN" dirty="0" err="1" smtClean="0"/>
              <a:t>FDir</a:t>
            </a:r>
            <a:r>
              <a:rPr lang="zh-CN" altLang="en-US" dirty="0"/>
              <a:t>把数据流指向</a:t>
            </a:r>
            <a:r>
              <a:rPr lang="en-US" altLang="zh-CN" dirty="0"/>
              <a:t>64</a:t>
            </a:r>
            <a:r>
              <a:rPr lang="zh-CN" altLang="en-US" dirty="0"/>
              <a:t>个不同的</a:t>
            </a:r>
            <a:r>
              <a:rPr lang="en-US" altLang="zh-CN" dirty="0"/>
              <a:t>DMA rings</a:t>
            </a:r>
            <a:r>
              <a:rPr lang="zh-CN" altLang="en-US" dirty="0" smtClean="0"/>
              <a:t>。</a:t>
            </a:r>
            <a:endParaRPr lang="en-US" altLang="zh-CN" dirty="0" smtClean="0"/>
          </a:p>
          <a:p>
            <a:r>
              <a:rPr lang="en-US" altLang="zh-CN" dirty="0" err="1" smtClean="0"/>
              <a:t>FDir</a:t>
            </a:r>
            <a:r>
              <a:rPr lang="zh-CN" altLang="en-US" dirty="0" smtClean="0"/>
              <a:t>表能</a:t>
            </a:r>
            <a:r>
              <a:rPr lang="zh-CN" altLang="en-US" dirty="0"/>
              <a:t>映射特定数据流到特定的</a:t>
            </a:r>
            <a:r>
              <a:rPr lang="en-US" altLang="zh-CN" dirty="0"/>
              <a:t>DMA</a:t>
            </a:r>
            <a:r>
              <a:rPr lang="zh-CN" altLang="en-US" dirty="0"/>
              <a:t>环，并且</a:t>
            </a:r>
            <a:r>
              <a:rPr lang="en-US" altLang="zh-CN" dirty="0" err="1"/>
              <a:t>FDir</a:t>
            </a:r>
            <a:r>
              <a:rPr lang="zh-CN" altLang="en-US" dirty="0"/>
              <a:t>表没有足够空间保存所有的流的五元组</a:t>
            </a:r>
            <a:r>
              <a:rPr lang="zh-CN" altLang="en-US" dirty="0" smtClean="0"/>
              <a:t>。</a:t>
            </a:r>
            <a:endParaRPr lang="en-US" altLang="zh-CN" dirty="0" smtClean="0"/>
          </a:p>
          <a:p>
            <a:r>
              <a:rPr lang="zh-CN" altLang="en-US" dirty="0" smtClean="0"/>
              <a:t>更改</a:t>
            </a:r>
            <a:r>
              <a:rPr lang="zh-CN" altLang="en-US" dirty="0"/>
              <a:t>哈希</a:t>
            </a:r>
            <a:r>
              <a:rPr lang="zh-CN" altLang="en-US" dirty="0" smtClean="0"/>
              <a:t>函数让</a:t>
            </a:r>
            <a:r>
              <a:rPr lang="zh-CN" altLang="en-US" dirty="0"/>
              <a:t>网卡对源端口的</a:t>
            </a:r>
            <a:r>
              <a:rPr lang="en-US" altLang="zh-CN" dirty="0"/>
              <a:t>12</a:t>
            </a:r>
            <a:r>
              <a:rPr lang="zh-CN" altLang="en-US" dirty="0"/>
              <a:t>位进行哈希</a:t>
            </a:r>
            <a:r>
              <a:rPr lang="zh-CN" altLang="en-US" dirty="0" smtClean="0"/>
              <a:t>，映射</a:t>
            </a:r>
            <a:r>
              <a:rPr lang="zh-CN" altLang="en-US" dirty="0"/>
              <a:t>它们到</a:t>
            </a:r>
            <a:r>
              <a:rPr lang="en-US" altLang="zh-CN" dirty="0"/>
              <a:t>RX DMA </a:t>
            </a:r>
            <a:r>
              <a:rPr lang="zh-CN" altLang="en-US" dirty="0"/>
              <a:t>环在不同内核分摊负载</a:t>
            </a:r>
            <a:r>
              <a:rPr lang="zh-CN" altLang="en-US" dirty="0" smtClean="0"/>
              <a:t>。</a:t>
            </a:r>
            <a:endParaRPr lang="zh-CN" altLang="en-US" dirty="0"/>
          </a:p>
        </p:txBody>
      </p:sp>
    </p:spTree>
    <p:extLst>
      <p:ext uri="{BB962C8B-B14F-4D97-AF65-F5344CB8AC3E}">
        <p14:creationId xmlns:p14="http://schemas.microsoft.com/office/powerpoint/2010/main" val="34895040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482" y="286603"/>
            <a:ext cx="10016197" cy="1450757"/>
          </a:xfrm>
        </p:spPr>
        <p:txBody>
          <a:bodyPr/>
          <a:lstStyle/>
          <a:p>
            <a:r>
              <a:rPr lang="en-US" altLang="zh-CN" b="1" dirty="0"/>
              <a:t>Connection Load </a:t>
            </a:r>
            <a:r>
              <a:rPr lang="en-US" altLang="zh-CN" b="1" dirty="0" smtClean="0"/>
              <a:t>Balance</a:t>
            </a:r>
            <a:endParaRPr lang="zh-CN" altLang="en-US" b="1" dirty="0"/>
          </a:p>
        </p:txBody>
      </p:sp>
      <p:sp>
        <p:nvSpPr>
          <p:cNvPr id="3" name="内容占位符 2"/>
          <p:cNvSpPr>
            <a:spLocks noGrp="1"/>
          </p:cNvSpPr>
          <p:nvPr>
            <p:ph idx="1"/>
          </p:nvPr>
        </p:nvSpPr>
        <p:spPr>
          <a:xfrm>
            <a:off x="731520" y="1845734"/>
            <a:ext cx="10424160" cy="4023360"/>
          </a:xfrm>
        </p:spPr>
        <p:txBody>
          <a:bodyPr>
            <a:normAutofit/>
          </a:bodyPr>
          <a:lstStyle/>
          <a:p>
            <a:r>
              <a:rPr lang="en-US" altLang="zh-CN" sz="2800" dirty="0" smtClean="0"/>
              <a:t>When </a:t>
            </a:r>
            <a:r>
              <a:rPr lang="en-US" altLang="zh-CN" sz="2800" dirty="0"/>
              <a:t>one core is too busy to </a:t>
            </a:r>
            <a:r>
              <a:rPr lang="en-US" altLang="zh-CN" sz="2800" dirty="0" smtClean="0"/>
              <a:t>accept connections</a:t>
            </a:r>
            <a:r>
              <a:rPr lang="en-US" altLang="zh-CN" sz="2800" dirty="0"/>
              <a:t>, other cores may be idle. </a:t>
            </a:r>
            <a:endParaRPr lang="en-US" altLang="zh-CN" sz="2800" dirty="0" smtClean="0"/>
          </a:p>
          <a:p>
            <a:r>
              <a:rPr lang="en-US" altLang="zh-CN" sz="2800" dirty="0" smtClean="0"/>
              <a:t>An </a:t>
            </a:r>
            <a:r>
              <a:rPr lang="en-US" altLang="zh-CN" sz="2800" dirty="0"/>
              <a:t>ideal system </a:t>
            </a:r>
            <a:r>
              <a:rPr lang="en-US" altLang="zh-CN" sz="2800" dirty="0" smtClean="0"/>
              <a:t>would offload </a:t>
            </a:r>
            <a:r>
              <a:rPr lang="en-US" altLang="zh-CN" sz="2800" dirty="0"/>
              <a:t>connections from the local accept queue to other </a:t>
            </a:r>
            <a:r>
              <a:rPr lang="en-US" altLang="zh-CN" sz="2800" dirty="0" smtClean="0"/>
              <a:t>idle cores.</a:t>
            </a:r>
          </a:p>
          <a:p>
            <a:r>
              <a:rPr lang="en-US" altLang="zh-CN" sz="2800" dirty="0" smtClean="0"/>
              <a:t>Two cases</a:t>
            </a:r>
            <a:r>
              <a:rPr lang="zh-CN" altLang="en-US" sz="2800" dirty="0" smtClean="0"/>
              <a:t>：</a:t>
            </a:r>
            <a:endParaRPr lang="en-US" altLang="zh-CN" sz="2800" dirty="0" smtClean="0"/>
          </a:p>
          <a:p>
            <a:pPr marL="578358" lvl="1" indent="-285750">
              <a:buFont typeface="Wingdings" panose="05000000000000000000" pitchFamily="2" charset="2"/>
              <a:buChar char="l"/>
            </a:pPr>
            <a:r>
              <a:rPr lang="en-US" altLang="zh-CN" sz="2400" dirty="0" smtClean="0"/>
              <a:t>a short-term load </a:t>
            </a:r>
            <a:r>
              <a:rPr lang="en-US" altLang="zh-CN" sz="2400" dirty="0"/>
              <a:t>spike on one </a:t>
            </a:r>
            <a:r>
              <a:rPr lang="en-US" altLang="zh-CN" sz="2400" dirty="0" smtClean="0"/>
              <a:t>core</a:t>
            </a:r>
          </a:p>
          <a:p>
            <a:pPr marL="578358" lvl="1" indent="-285750">
              <a:buFont typeface="Wingdings" panose="05000000000000000000" pitchFamily="2" charset="2"/>
              <a:buChar char="l"/>
            </a:pPr>
            <a:r>
              <a:rPr lang="en-US" altLang="zh-CN" sz="2400" dirty="0"/>
              <a:t>a longer-term load imbalance</a:t>
            </a:r>
            <a:endParaRPr lang="en-US" altLang="zh-CN" sz="2400" dirty="0" smtClean="0"/>
          </a:p>
        </p:txBody>
      </p:sp>
    </p:spTree>
    <p:extLst>
      <p:ext uri="{BB962C8B-B14F-4D97-AF65-F5344CB8AC3E}">
        <p14:creationId xmlns:p14="http://schemas.microsoft.com/office/powerpoint/2010/main" val="3630993400"/>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767</TotalTime>
  <Words>3081</Words>
  <Application>Microsoft Office PowerPoint</Application>
  <PresentationFormat>宽屏</PresentationFormat>
  <Paragraphs>248</Paragraphs>
  <Slides>25</Slides>
  <Notes>25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25</vt:i4>
      </vt:variant>
    </vt:vector>
  </HeadingPairs>
  <TitlesOfParts>
    <vt:vector size="31" baseType="lpstr">
      <vt:lpstr>宋体</vt:lpstr>
      <vt:lpstr>微软雅黑</vt:lpstr>
      <vt:lpstr>Calibri</vt:lpstr>
      <vt:lpstr>Calibri Light</vt:lpstr>
      <vt:lpstr>Wingdings</vt:lpstr>
      <vt:lpstr>回顾</vt:lpstr>
      <vt:lpstr>Improving Network Connection Locality on Multicore Systems </vt:lpstr>
      <vt:lpstr>Our work</vt:lpstr>
      <vt:lpstr> Good policy for processing TCP connections on a multiprocessor</vt:lpstr>
      <vt:lpstr>Problem</vt:lpstr>
      <vt:lpstr> Affinity-aware Listen Socket</vt:lpstr>
      <vt:lpstr>TCP listen socket in Linux</vt:lpstr>
      <vt:lpstr>Connection Routing in the NIC</vt:lpstr>
      <vt:lpstr>Connection Routing in the NIC</vt:lpstr>
      <vt:lpstr>Connection Load Balance</vt:lpstr>
      <vt:lpstr>Short-term load imbalance</vt:lpstr>
      <vt:lpstr>Longer-term load imbalance</vt:lpstr>
      <vt:lpstr>Connection mechanism</vt:lpstr>
      <vt:lpstr>Stealing policy</vt:lpstr>
      <vt:lpstr>Tracking busy cores</vt:lpstr>
      <vt:lpstr>PowerPoint 演示文稿</vt:lpstr>
      <vt:lpstr>Flow Group Migration</vt:lpstr>
      <vt:lpstr>Implementation </vt:lpstr>
      <vt:lpstr>Implementation</vt:lpstr>
      <vt:lpstr>Evaluation</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Network Connection Locality on Multicore Systems</dc:title>
  <dc:creator>kevin</dc:creator>
  <cp:lastModifiedBy>kevin</cp:lastModifiedBy>
  <cp:revision>70</cp:revision>
  <dcterms:created xsi:type="dcterms:W3CDTF">2016-04-12T04:51:52Z</dcterms:created>
  <dcterms:modified xsi:type="dcterms:W3CDTF">2016-05-09T08:51:31Z</dcterms:modified>
</cp:coreProperties>
</file>