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1"/>
  </p:sldMasterIdLst>
  <p:notesMasterIdLst>
    <p:notesMasterId r:id="rId29"/>
  </p:notesMasterIdLst>
  <p:sldIdLst>
    <p:sldId id="256" r:id="rId2"/>
    <p:sldId id="257" r:id="rId3"/>
    <p:sldId id="276" r:id="rId4"/>
    <p:sldId id="282" r:id="rId5"/>
    <p:sldId id="277" r:id="rId6"/>
    <p:sldId id="278" r:id="rId7"/>
    <p:sldId id="279" r:id="rId8"/>
    <p:sldId id="258" r:id="rId9"/>
    <p:sldId id="273" r:id="rId10"/>
    <p:sldId id="286" r:id="rId11"/>
    <p:sldId id="272" r:id="rId12"/>
    <p:sldId id="259" r:id="rId13"/>
    <p:sldId id="260" r:id="rId14"/>
    <p:sldId id="261" r:id="rId15"/>
    <p:sldId id="267" r:id="rId16"/>
    <p:sldId id="287" r:id="rId17"/>
    <p:sldId id="268" r:id="rId18"/>
    <p:sldId id="274" r:id="rId19"/>
    <p:sldId id="275" r:id="rId20"/>
    <p:sldId id="265" r:id="rId21"/>
    <p:sldId id="266" r:id="rId22"/>
    <p:sldId id="262" r:id="rId23"/>
    <p:sldId id="281" r:id="rId24"/>
    <p:sldId id="280" r:id="rId25"/>
    <p:sldId id="285" r:id="rId26"/>
    <p:sldId id="283" r:id="rId27"/>
    <p:sldId id="284" r:id="rId2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57E"/>
    <a:srgbClr val="A70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CD069-A825-E249-83FB-33B53C9F9FEE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09E4-B443-1147-8EB5-1EAEBCD4338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64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09E4-B443-1147-8EB5-1EAEBCD4338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72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09E4-B443-1147-8EB5-1EAEBCD4338A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4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7A49BB-2C94-4A48-9246-86C59A06E805}" type="datetimeFigureOut">
              <a:rPr kumimoji="1" lang="zh-TW" altLang="en-US" smtClean="0"/>
              <a:t>14/1/19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B154257-D9AE-594D-8F3C-B808CD1619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11" Type="http://schemas.openxmlformats.org/officeDocument/2006/relationships/image" Target="../media/image11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ttlerobotics.org/encoder/nov98/neural.html" TargetMode="External"/><Relationship Id="rId4" Type="http://schemas.openxmlformats.org/officeDocument/2006/relationships/hyperlink" Target="http://www.mathworks.com/products/neural-network/" TargetMode="External"/><Relationship Id="rId5" Type="http://schemas.openxmlformats.org/officeDocument/2006/relationships/hyperlink" Target="http://www.mathworks.com/help/stats/kmeans.html" TargetMode="External"/><Relationship Id="rId6" Type="http://schemas.openxmlformats.org/officeDocument/2006/relationships/hyperlink" Target="http://www.mathworks.com/help/stats/classificationtreecla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m.i2r.a-star.edu.sg/datasets/krbd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cortex.snowcron.com/neural_network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m.i2r.a-star.edu.sg/datasets/krbd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 rot="19140000">
            <a:off x="1463260" y="2722045"/>
            <a:ext cx="6511131" cy="1094380"/>
          </a:xfrm>
        </p:spPr>
        <p:txBody>
          <a:bodyPr/>
          <a:lstStyle/>
          <a:p>
            <a:r>
              <a:rPr kumimoji="1" lang="en-US" altLang="zh-TW" dirty="0" smtClean="0"/>
              <a:t>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132" y="2367265"/>
            <a:ext cx="9814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Data mining for bio-chip analysis :</a:t>
            </a:r>
          </a:p>
          <a:p>
            <a:r>
              <a:rPr kumimoji="1" lang="en-US" altLang="zh-TW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4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                    a study of breast cancer</a:t>
            </a:r>
            <a:endParaRPr kumimoji="1" lang="zh-TW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53335" y="5131658"/>
            <a:ext cx="653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Department of Computer Science and Information Engineering</a:t>
            </a:r>
          </a:p>
          <a:p>
            <a:r>
              <a:rPr kumimoji="1" lang="en-US" altLang="zh-TW" dirty="0" smtClean="0"/>
              <a:t>Student : Kai-Yun Ku</a:t>
            </a:r>
          </a:p>
          <a:p>
            <a:r>
              <a:rPr kumimoji="1" lang="en-US" altLang="zh-TW" dirty="0" smtClean="0"/>
              <a:t>Director : Chia-Yen Lee, Ph.D.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7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12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2" r="-16496" b="33328"/>
          <a:stretch/>
        </p:blipFill>
        <p:spPr>
          <a:xfrm>
            <a:off x="501685" y="627196"/>
            <a:ext cx="9093047" cy="5409568"/>
          </a:xfrm>
        </p:spPr>
      </p:pic>
    </p:spTree>
    <p:extLst>
      <p:ext uri="{BB962C8B-B14F-4D97-AF65-F5344CB8AC3E}">
        <p14:creationId xmlns:p14="http://schemas.microsoft.com/office/powerpoint/2010/main" val="90531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598" y="561995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- Classification tree analysis :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616" y="985195"/>
            <a:ext cx="8693384" cy="608077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en-US" altLang="zh-TW" sz="2000" dirty="0" smtClean="0">
                <a:solidFill>
                  <a:srgbClr val="800000"/>
                </a:solidFill>
              </a:rPr>
              <a:t>Purpose : To find the critical variables which are useful  when  we predict  the patient whether relapse or not</a:t>
            </a:r>
          </a:p>
          <a:p>
            <a:pPr>
              <a:buFontTx/>
              <a:buChar char="-"/>
            </a:pPr>
            <a:r>
              <a:rPr kumimoji="1" lang="en-US" altLang="zh-TW" sz="2000" dirty="0" smtClean="0">
                <a:solidFill>
                  <a:srgbClr val="800000"/>
                </a:solidFill>
              </a:rPr>
              <a:t>As the figure 1 , figure 2 , figure 3 , we can </a:t>
            </a:r>
            <a:r>
              <a:rPr kumimoji="1" lang="en-US" altLang="zh-TW" sz="2000" dirty="0">
                <a:solidFill>
                  <a:srgbClr val="800000"/>
                </a:solidFill>
              </a:rPr>
              <a:t>c</a:t>
            </a:r>
            <a:r>
              <a:rPr kumimoji="1" lang="en-US" altLang="zh-TW" sz="2000" dirty="0" smtClean="0">
                <a:solidFill>
                  <a:srgbClr val="800000"/>
                </a:solidFill>
              </a:rPr>
              <a:t>onclude:</a:t>
            </a: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TW" sz="1900" dirty="0" smtClean="0">
                <a:solidFill>
                  <a:srgbClr val="000000"/>
                </a:solidFill>
              </a:rPr>
              <a:t> &gt; gene name:</a:t>
            </a: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   1. AL080059:Continuous &lt; -0.1935 </a:t>
            </a: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                          and                                          =&gt; output : 1         -  support :   </a:t>
            </a:r>
            <a:endParaRPr kumimoji="1" lang="en-US" altLang="zh-TW" sz="900" dirty="0" smtClean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 smtClean="0">
                <a:solidFill>
                  <a:srgbClr val="000000"/>
                </a:solidFill>
              </a:rPr>
              <a:t>          </a:t>
            </a:r>
            <a:r>
              <a:rPr kumimoji="1" lang="en-US" altLang="zh-TW" sz="1800" dirty="0">
                <a:solidFill>
                  <a:srgbClr val="000000"/>
                </a:solidFill>
              </a:rPr>
              <a:t>NM_013438:Continuous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&gt;= </a:t>
            </a:r>
            <a:r>
              <a:rPr kumimoji="1" lang="en-US" altLang="zh-TW" sz="1800" dirty="0">
                <a:solidFill>
                  <a:srgbClr val="000000"/>
                </a:solidFill>
              </a:rPr>
              <a:t>0.1505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          (relapse)            confidence : 100%</a:t>
            </a: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   2. AL080059</a:t>
            </a:r>
            <a:r>
              <a:rPr kumimoji="1" lang="en-US" altLang="zh-TW" sz="1800" dirty="0">
                <a:solidFill>
                  <a:srgbClr val="000000"/>
                </a:solidFill>
              </a:rPr>
              <a:t>:Continuous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&gt;= </a:t>
            </a:r>
            <a:r>
              <a:rPr kumimoji="1" lang="en-US" altLang="zh-TW" sz="1800" dirty="0">
                <a:solidFill>
                  <a:srgbClr val="000000"/>
                </a:solidFill>
              </a:rPr>
              <a:t>-0.1935 </a:t>
            </a: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                             and                                        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sz="1800" dirty="0">
                <a:solidFill>
                  <a:srgbClr val="000000"/>
                </a:solidFill>
              </a:rPr>
              <a:t>=&gt; output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: 0         -  support :   </a:t>
            </a:r>
            <a:endParaRPr kumimoji="1" lang="en-US" altLang="zh-TW" sz="1800" dirty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        </a:t>
            </a:r>
            <a:r>
              <a:rPr lang="en-US" altLang="zh-TW" sz="1800" dirty="0" smtClean="0">
                <a:solidFill>
                  <a:srgbClr val="000000"/>
                </a:solidFill>
              </a:rPr>
              <a:t>Contig46934_RC </a:t>
            </a:r>
            <a:r>
              <a:rPr lang="en-US" altLang="zh-TW" sz="1800" dirty="0">
                <a:solidFill>
                  <a:srgbClr val="000000"/>
                </a:solidFill>
              </a:rPr>
              <a:t>: continuous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&gt;=0.34         (non-relapse)       confidence : 75%</a:t>
            </a:r>
          </a:p>
          <a:p>
            <a:pPr marL="0" indent="0"/>
            <a:endParaRPr kumimoji="1" lang="en-US" altLang="zh-TW" sz="800" dirty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    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3. </a:t>
            </a:r>
            <a:r>
              <a:rPr kumimoji="1" lang="en-US" altLang="zh-TW" sz="1800" dirty="0">
                <a:solidFill>
                  <a:srgbClr val="000000"/>
                </a:solidFill>
              </a:rPr>
              <a:t>AL080059:Continuous &gt;= -0.1935 </a:t>
            </a:r>
            <a:endParaRPr kumimoji="1" lang="en-US" altLang="zh-TW" sz="1800" dirty="0" smtClean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 smtClean="0">
                <a:solidFill>
                  <a:srgbClr val="000000"/>
                </a:solidFill>
              </a:rPr>
              <a:t>                              and</a:t>
            </a:r>
            <a:endParaRPr kumimoji="1" lang="en-US" altLang="zh-TW" sz="1800" dirty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 smtClean="0">
                <a:solidFill>
                  <a:srgbClr val="000000"/>
                </a:solidFill>
              </a:rPr>
              <a:t>            NM_013438</a:t>
            </a:r>
            <a:r>
              <a:rPr kumimoji="1" lang="en-US" altLang="zh-TW" sz="1800" dirty="0">
                <a:solidFill>
                  <a:srgbClr val="000000"/>
                </a:solidFill>
              </a:rPr>
              <a:t>: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Continuous &lt; 0.1505       =&gt; output : 1           -  support :</a:t>
            </a:r>
            <a:endParaRPr kumimoji="1" lang="en-US" altLang="zh-TW" sz="1800" dirty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                             and                                            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(relapse)                confidence : 100%</a:t>
            </a:r>
            <a:endParaRPr kumimoji="1" lang="en-US" altLang="zh-TW" sz="1800" dirty="0">
              <a:solidFill>
                <a:srgbClr val="000000"/>
              </a:solidFill>
            </a:endParaRPr>
          </a:p>
          <a:p>
            <a:pPr marL="0" indent="0"/>
            <a:r>
              <a:rPr kumimoji="1" lang="en-US" altLang="zh-TW" sz="1800" dirty="0">
                <a:solidFill>
                  <a:srgbClr val="000000"/>
                </a:solidFill>
              </a:rPr>
              <a:t>           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</a:rPr>
              <a:t>NM_020244 </a:t>
            </a:r>
            <a:r>
              <a:rPr lang="en-US" altLang="zh-TW" sz="1800" dirty="0">
                <a:solidFill>
                  <a:srgbClr val="000000"/>
                </a:solidFill>
              </a:rPr>
              <a:t>: </a:t>
            </a:r>
            <a:r>
              <a:rPr lang="en-US" altLang="zh-TW" sz="1800" dirty="0" smtClean="0">
                <a:solidFill>
                  <a:srgbClr val="000000"/>
                </a:solidFill>
              </a:rPr>
              <a:t>continuous &lt; -0.546</a:t>
            </a:r>
            <a:r>
              <a:rPr kumimoji="1" lang="en-US" altLang="zh-TW" sz="1800" dirty="0" smtClean="0">
                <a:solidFill>
                  <a:srgbClr val="000000"/>
                </a:solidFill>
              </a:rPr>
              <a:t>                                </a:t>
            </a:r>
            <a:endParaRPr kumimoji="1" lang="en-US" altLang="zh-TW" sz="1800" dirty="0">
              <a:solidFill>
                <a:srgbClr val="0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5598" y="66349"/>
            <a:ext cx="700791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98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方程式" r:id="rId3" imgW="114300" imgH="165100" progId="Equation.3">
                  <p:embed/>
                </p:oleObj>
              </mc:Choice>
              <mc:Fallback>
                <p:oleObj name="方程式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42635"/>
              </p:ext>
            </p:extLst>
          </p:nvPr>
        </p:nvGraphicFramePr>
        <p:xfrm>
          <a:off x="7880863" y="2849931"/>
          <a:ext cx="351156" cy="4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方程式" r:id="rId5" imgW="228600" imgH="393700" progId="Equation.3">
                  <p:embed/>
                </p:oleObj>
              </mc:Choice>
              <mc:Fallback>
                <p:oleObj name="方程式" r:id="rId5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0863" y="2849931"/>
                        <a:ext cx="351156" cy="4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136943"/>
              </p:ext>
            </p:extLst>
          </p:nvPr>
        </p:nvGraphicFramePr>
        <p:xfrm>
          <a:off x="7880126" y="3962117"/>
          <a:ext cx="35189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方程式" r:id="rId7" imgW="228600" imgH="393700" progId="Equation.3">
                  <p:embed/>
                </p:oleObj>
              </mc:Choice>
              <mc:Fallback>
                <p:oleObj name="方程式" r:id="rId7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0126" y="3962117"/>
                        <a:ext cx="35189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888795"/>
              </p:ext>
            </p:extLst>
          </p:nvPr>
        </p:nvGraphicFramePr>
        <p:xfrm>
          <a:off x="7957916" y="5730750"/>
          <a:ext cx="36283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方程式" r:id="rId9" imgW="228600" imgH="393700" progId="Equation.3">
                  <p:embed/>
                </p:oleObj>
              </mc:Choice>
              <mc:Fallback>
                <p:oleObj name="方程式" r:id="rId9" imgW="228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7916" y="5730750"/>
                        <a:ext cx="36283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 descr="GSBD_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3" y="1457743"/>
            <a:ext cx="1816228" cy="12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495" y="702949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- 50 Variables : classification tree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內容版面配置區 11" descr="螢幕快照 2013-11-12 上午8.58.03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27018" r="1178" b="11521"/>
          <a:stretch/>
        </p:blipFill>
        <p:spPr>
          <a:xfrm>
            <a:off x="168008" y="1293427"/>
            <a:ext cx="8501743" cy="4267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3982128" y="5561166"/>
            <a:ext cx="164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Figure 1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7495" y="56618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77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761" y="611674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- 100 Variables : classification tree 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6" name="內容版面配置區 5" descr="螢幕快照 2013-11-12 上午9.23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26196" r="1377" b="12922"/>
          <a:stretch/>
        </p:blipFill>
        <p:spPr>
          <a:xfrm>
            <a:off x="426183" y="1354582"/>
            <a:ext cx="8384668" cy="429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029160" y="5650878"/>
            <a:ext cx="13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Figure 2</a:t>
            </a:r>
          </a:p>
          <a:p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132" y="50494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074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7495" y="614744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- 300 Variables : classification tree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6" name="內容版面配置區 5" descr="螢幕快照 2013-11-12 上午9.47.00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4881" r="1103" b="12046"/>
          <a:stretch/>
        </p:blipFill>
        <p:spPr>
          <a:xfrm>
            <a:off x="203809" y="1355459"/>
            <a:ext cx="8638396" cy="4092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3879617" y="5632581"/>
            <a:ext cx="15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Figure 3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7495" y="56618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64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9407" y="635352"/>
            <a:ext cx="9101004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Model user interface provided by MATLAB introduction :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861" y="1194707"/>
            <a:ext cx="7520940" cy="4434380"/>
          </a:xfrm>
        </p:spPr>
        <p:txBody>
          <a:bodyPr>
            <a:normAutofit/>
          </a:bodyPr>
          <a:lstStyle/>
          <a:p>
            <a:pPr marL="0" indent="0"/>
            <a:r>
              <a:rPr kumimoji="1" lang="en-US" altLang="zh-TW" sz="2000" dirty="0" smtClean="0"/>
              <a:t>- User interface provided by </a:t>
            </a:r>
            <a:r>
              <a:rPr kumimoji="1" lang="en-US" altLang="zh-TW" sz="2000" dirty="0" err="1" smtClean="0"/>
              <a:t>matlab</a:t>
            </a:r>
            <a:r>
              <a:rPr kumimoji="1" lang="en-US" altLang="zh-TW" sz="2000" dirty="0" smtClean="0"/>
              <a:t>  </a:t>
            </a:r>
            <a:r>
              <a:rPr kumimoji="1" lang="en-US" altLang="zh-TW" sz="2000" dirty="0" err="1" smtClean="0"/>
              <a:t>nntool</a:t>
            </a:r>
            <a:r>
              <a:rPr kumimoji="1" lang="en-US" altLang="zh-TW" sz="2000" dirty="0" smtClean="0"/>
              <a:t> box :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&gt; neural network architecture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&gt; algorithms : data division ( training ,  validation, testing )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&gt; performance : </a:t>
            </a:r>
            <a:r>
              <a:rPr kumimoji="1" lang="en-US" altLang="zh-TW" sz="2000" dirty="0"/>
              <a:t>Mean Squared Error ( MSE </a:t>
            </a:r>
            <a:r>
              <a:rPr kumimoji="1" lang="en-US" altLang="zh-TW" sz="2000" dirty="0" smtClean="0"/>
              <a:t>)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&gt; progressing information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&gt; result</a:t>
            </a:r>
          </a:p>
          <a:p>
            <a:pPr marL="285750" indent="-285750">
              <a:buFontTx/>
              <a:buChar char="-"/>
            </a:pPr>
            <a:endParaRPr kumimoji="1" lang="en-US" altLang="zh-TW" sz="800" dirty="0" smtClean="0"/>
          </a:p>
          <a:p>
            <a:pPr marL="285750" indent="-285750">
              <a:buFontTx/>
              <a:buChar char="-"/>
            </a:pPr>
            <a:r>
              <a:rPr kumimoji="1" lang="en-US" altLang="zh-TW" sz="2000" dirty="0" smtClean="0"/>
              <a:t>Show some interfaces with different </a:t>
            </a:r>
          </a:p>
          <a:p>
            <a:pPr marL="0" indent="0"/>
            <a:r>
              <a:rPr kumimoji="1" lang="en-US" altLang="zh-TW" sz="2000" dirty="0" smtClean="0"/>
              <a:t>     parameters about 50 variables , 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100 variables , and 300 variables</a:t>
            </a:r>
          </a:p>
          <a:p>
            <a:pPr marL="285750" indent="-285750">
              <a:buFontTx/>
              <a:buChar char="-"/>
            </a:pPr>
            <a:endParaRPr kumimoji="1" lang="en-US" altLang="zh-TW" dirty="0" smtClean="0"/>
          </a:p>
          <a:p>
            <a:pPr>
              <a:buFontTx/>
              <a:buChar char="-"/>
            </a:pP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7495" y="69651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29968" y="3324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」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68" y="2022709"/>
            <a:ext cx="7642981" cy="48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495" y="1249746"/>
            <a:ext cx="8321040" cy="3877584"/>
          </a:xfrm>
        </p:spPr>
        <p:txBody>
          <a:bodyPr>
            <a:normAutofit/>
          </a:bodyPr>
          <a:lstStyle/>
          <a:p>
            <a:pPr marL="457200" indent="-457200">
              <a:buFont typeface="Wingdings" charset="0"/>
              <a:buChar char="Ø"/>
            </a:pPr>
            <a:r>
              <a:rPr kumimoji="1" lang="en-US" altLang="zh-TW" sz="2000" b="0" dirty="0" smtClean="0"/>
              <a:t>Training </a:t>
            </a:r>
            <a:r>
              <a:rPr kumimoji="1" lang="en-US" altLang="zh-TW" sz="2000" b="0" dirty="0"/>
              <a:t>Set: this data set is used to adjust the weights on the neural network. </a:t>
            </a:r>
            <a:endParaRPr kumimoji="1" lang="en-US" altLang="zh-TW" sz="2000" b="0" dirty="0" smtClean="0"/>
          </a:p>
          <a:p>
            <a:pPr marL="457200" indent="-457200">
              <a:buFont typeface="Wingdings" charset="0"/>
              <a:buChar char="Ø"/>
            </a:pPr>
            <a:r>
              <a:rPr kumimoji="1" lang="en-US" altLang="zh-TW" sz="2000" b="0" dirty="0" smtClean="0"/>
              <a:t> Validation </a:t>
            </a:r>
            <a:r>
              <a:rPr kumimoji="1" lang="en-US" altLang="zh-TW" sz="2000" b="0" dirty="0"/>
              <a:t>Set: the error on the validation set is monitored during the training process. Validation error normally decreases during the initial phase of training, as does the training set error. However, </a:t>
            </a:r>
            <a:r>
              <a:rPr kumimoji="1" lang="en-US" altLang="zh-TW" sz="2000" b="0" dirty="0" err="1"/>
              <a:t>whenthe</a:t>
            </a:r>
            <a:r>
              <a:rPr kumimoji="1" lang="en-US" altLang="zh-TW" sz="2000" b="0" dirty="0"/>
              <a:t> network begins to </a:t>
            </a:r>
            <a:r>
              <a:rPr kumimoji="1" lang="en-US" altLang="zh-TW" sz="2000" b="0" dirty="0" err="1"/>
              <a:t>overfit</a:t>
            </a:r>
            <a:r>
              <a:rPr kumimoji="1" lang="en-US" altLang="zh-TW" sz="2000" b="0" dirty="0"/>
              <a:t> the data, the error on the validation set typically begins to rise. </a:t>
            </a:r>
          </a:p>
          <a:p>
            <a:pPr marL="457200" indent="-457200">
              <a:buFont typeface="Wingdings" charset="0"/>
              <a:buChar char="Ø"/>
            </a:pPr>
            <a:r>
              <a:rPr kumimoji="1" lang="en-US" altLang="zh-TW" sz="2000" b="0" dirty="0" smtClean="0"/>
              <a:t>Testing </a:t>
            </a:r>
            <a:r>
              <a:rPr kumimoji="1" lang="en-US" altLang="zh-TW" sz="2000" b="0" dirty="0"/>
              <a:t>Set: this data set is used only for testing the final solution in order to confirm the actual predictive power of the network.</a:t>
            </a:r>
            <a:endParaRPr kumimoji="1" lang="zh-TW" altLang="en-US" sz="2000" b="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7495" y="56618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4498" y="677902"/>
            <a:ext cx="9101004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-Divide Data for Optimal Neural Network Training :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48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4139" y="637440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- 50 variables 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內容版面配置區 7" descr="螢幕快照 2013-10-28 下午6.25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1651" b="4600"/>
          <a:stretch/>
        </p:blipFill>
        <p:spPr>
          <a:xfrm>
            <a:off x="674139" y="1186079"/>
            <a:ext cx="7520940" cy="5383803"/>
          </a:xfrm>
        </p:spPr>
      </p:pic>
      <p:sp>
        <p:nvSpPr>
          <p:cNvPr id="9" name="文字方塊 8"/>
          <p:cNvSpPr txBox="1"/>
          <p:nvPr/>
        </p:nvSpPr>
        <p:spPr>
          <a:xfrm>
            <a:off x="403278" y="27905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94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074" y="643034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- 100 variables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4" name="內容版面配置區 3" descr="螢幕快照 2013-10-28 下午6.40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1376" b="5475"/>
          <a:stretch/>
        </p:blipFill>
        <p:spPr>
          <a:xfrm>
            <a:off x="387495" y="1191675"/>
            <a:ext cx="8172512" cy="5064610"/>
          </a:xfrm>
        </p:spPr>
      </p:pic>
      <p:sp>
        <p:nvSpPr>
          <p:cNvPr id="8" name="文字方塊 7"/>
          <p:cNvSpPr txBox="1"/>
          <p:nvPr/>
        </p:nvSpPr>
        <p:spPr>
          <a:xfrm>
            <a:off x="387495" y="56618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3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480" y="564633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- 300 variables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6" name="內容版面配置區 5" descr="螢幕快照 2013-10-28 下午7.01.3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t="353" r="4660" b="5202"/>
          <a:stretch/>
        </p:blipFill>
        <p:spPr>
          <a:xfrm>
            <a:off x="627107" y="1113273"/>
            <a:ext cx="7572313" cy="5299809"/>
          </a:xfrm>
        </p:spPr>
      </p:pic>
      <p:sp>
        <p:nvSpPr>
          <p:cNvPr id="7" name="文字方塊 6"/>
          <p:cNvSpPr txBox="1"/>
          <p:nvPr/>
        </p:nvSpPr>
        <p:spPr>
          <a:xfrm>
            <a:off x="387495" y="56618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464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7681" y="22102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4000" b="1" cap="none" dirty="0">
                <a:ln w="11430"/>
                <a:solidFill>
                  <a:srgbClr val="863204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kumimoji="1" lang="en-US" altLang="zh-TW" sz="4000" b="1" cap="none" dirty="0" smtClean="0">
                <a:ln w="11430"/>
                <a:solidFill>
                  <a:srgbClr val="863204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utline</a:t>
            </a:r>
            <a:endParaRPr kumimoji="1" lang="zh-TW" altLang="en-US" sz="4000" b="1" cap="none" dirty="0">
              <a:ln w="11430"/>
              <a:solidFill>
                <a:srgbClr val="863204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913" y="976400"/>
            <a:ext cx="7520940" cy="4840846"/>
          </a:xfrm>
        </p:spPr>
        <p:txBody>
          <a:bodyPr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buFontTx/>
              <a:buChar char="-"/>
            </a:pPr>
            <a:r>
              <a:rPr kumimoji="1" lang="en-US" altLang="zh-TW" sz="4000" dirty="0" smtClean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</a:p>
          <a:p>
            <a:pPr marL="0" indent="0"/>
            <a:r>
              <a:rPr kumimoji="1" lang="en-US" altLang="zh-TW" sz="4000" dirty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kumimoji="1" lang="en-US" altLang="zh-TW" sz="4000" dirty="0" smtClean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</a:p>
          <a:p>
            <a:pPr>
              <a:buFontTx/>
              <a:buChar char="-"/>
            </a:pPr>
            <a:r>
              <a:rPr kumimoji="1" lang="en-US" altLang="zh-TW" sz="4000" dirty="0" smtClean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</a:p>
          <a:p>
            <a:pPr>
              <a:buFontTx/>
              <a:buChar char="-"/>
            </a:pPr>
            <a:endParaRPr kumimoji="1" lang="en-US" altLang="zh-TW" sz="4000" dirty="0" smtClean="0">
              <a:ln w="1905"/>
              <a:solidFill>
                <a:srgbClr val="66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Tx/>
              <a:buChar char="-"/>
            </a:pPr>
            <a:endParaRPr kumimoji="1" lang="en-US" altLang="zh-TW" sz="4000" dirty="0">
              <a:ln w="1905"/>
              <a:solidFill>
                <a:srgbClr val="6600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Tx/>
              <a:buChar char="-"/>
            </a:pPr>
            <a:r>
              <a:rPr kumimoji="1" lang="en-US" altLang="zh-TW" sz="4000" dirty="0" smtClean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 – for breast cancer</a:t>
            </a:r>
          </a:p>
          <a:p>
            <a:pPr>
              <a:buFontTx/>
              <a:buChar char="-"/>
            </a:pPr>
            <a:r>
              <a:rPr kumimoji="1" lang="en-US" altLang="zh-TW" sz="4000" dirty="0" smtClean="0">
                <a:ln w="1905"/>
                <a:solidFill>
                  <a:srgbClr val="66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</a:p>
          <a:p>
            <a:pPr marL="0" indent="0"/>
            <a:endParaRPr kumimoji="1" lang="zh-TW" altLang="en-US" sz="32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91504" y="1536035"/>
            <a:ext cx="4797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/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background &amp; motivation</a:t>
            </a:r>
          </a:p>
          <a:p>
            <a:r>
              <a:rPr kumimoji="1" lang="zh-TW" altLang="en-US" sz="2400" dirty="0" smtClean="0">
                <a:solidFill>
                  <a:srgbClr val="800000"/>
                </a:solidFill>
              </a:rPr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objective</a:t>
            </a:r>
          </a:p>
          <a:p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91504" y="2847870"/>
            <a:ext cx="3715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660066"/>
                </a:solidFill>
              </a:rPr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Research framework</a:t>
            </a:r>
          </a:p>
          <a:p>
            <a:r>
              <a:rPr kumimoji="1" lang="zh-TW" altLang="en-US" sz="2400" dirty="0" smtClean="0">
                <a:solidFill>
                  <a:srgbClr val="800000"/>
                </a:solidFill>
              </a:rPr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Clustering</a:t>
            </a:r>
          </a:p>
          <a:p>
            <a:r>
              <a:rPr kumimoji="1" lang="zh-TW" altLang="en-US" sz="2400" dirty="0" smtClean="0">
                <a:solidFill>
                  <a:srgbClr val="800000"/>
                </a:solidFill>
              </a:rPr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Neural network</a:t>
            </a:r>
          </a:p>
          <a:p>
            <a:r>
              <a:rPr kumimoji="1" lang="zh-TW" altLang="en-US" sz="2400" dirty="0" smtClean="0">
                <a:solidFill>
                  <a:srgbClr val="800000"/>
                </a:solidFill>
              </a:rPr>
              <a:t>。</a:t>
            </a:r>
            <a:r>
              <a:rPr kumimoji="1" lang="en-US" altLang="zh-TW" sz="2400" dirty="0" smtClean="0">
                <a:solidFill>
                  <a:srgbClr val="800000"/>
                </a:solidFill>
              </a:rPr>
              <a:t>Decision tree</a:t>
            </a:r>
            <a:endParaRPr kumimoji="1" lang="zh-TW" alt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4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071" y="705908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- 50 Variables : performance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5" name="內容版面配置區 4" descr="螢幕快照 2013-10-28 下午6.33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" r="-540" b="8682"/>
          <a:stretch/>
        </p:blipFill>
        <p:spPr>
          <a:xfrm>
            <a:off x="705496" y="1270072"/>
            <a:ext cx="7287516" cy="4016865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22960" y="5177178"/>
            <a:ext cx="7520940" cy="1656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TW" sz="1800" dirty="0" smtClean="0"/>
              <a:t>-  X axis:</a:t>
            </a:r>
          </a:p>
          <a:p>
            <a:pPr marL="0" indent="0"/>
            <a:r>
              <a:rPr kumimoji="1" lang="en-US" altLang="zh-TW" sz="1800" dirty="0" smtClean="0"/>
              <a:t>    label:  epochs ( number of iterations ) </a:t>
            </a:r>
          </a:p>
          <a:p>
            <a:pPr marL="0" indent="0"/>
            <a:r>
              <a:rPr kumimoji="1" lang="en-US" altLang="zh-TW" sz="1800" dirty="0" smtClean="0"/>
              <a:t>-  Y axis:</a:t>
            </a:r>
          </a:p>
          <a:p>
            <a:pPr marL="0" indent="0"/>
            <a:r>
              <a:rPr kumimoji="1" lang="en-US" altLang="zh-TW" sz="1800" dirty="0" smtClean="0"/>
              <a:t>    label: Mean Squared Error ( MSE )</a:t>
            </a:r>
            <a:endParaRPr kumimoji="1" lang="en-US" altLang="zh-TW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6525" y="136831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84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84" y="726725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- 100 Variables : performance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pic>
        <p:nvPicPr>
          <p:cNvPr id="5" name="內容版面配置區 4" descr="螢幕快照 2013-10-28 下午6.43.2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r="62" b="8102"/>
          <a:stretch/>
        </p:blipFill>
        <p:spPr>
          <a:xfrm>
            <a:off x="642784" y="1275365"/>
            <a:ext cx="7520940" cy="4061097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22960" y="5198890"/>
            <a:ext cx="7520940" cy="1656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TW" sz="1800" dirty="0" smtClean="0"/>
              <a:t>-  X axis:</a:t>
            </a:r>
          </a:p>
          <a:p>
            <a:pPr marL="0" indent="0"/>
            <a:r>
              <a:rPr kumimoji="1" lang="en-US" altLang="zh-TW" sz="1800" dirty="0" smtClean="0"/>
              <a:t>    label:  epochs ( number of iterations )</a:t>
            </a:r>
          </a:p>
          <a:p>
            <a:pPr marL="0" indent="0"/>
            <a:r>
              <a:rPr kumimoji="1" lang="en-US" altLang="zh-TW" sz="1800" dirty="0" smtClean="0"/>
              <a:t>-  Y axis:</a:t>
            </a:r>
          </a:p>
          <a:p>
            <a:pPr marL="0" indent="0"/>
            <a:r>
              <a:rPr kumimoji="1" lang="en-US" altLang="zh-TW" sz="1800" dirty="0" smtClean="0"/>
              <a:t>    label: Mean Squared Error ( MSE )</a:t>
            </a:r>
            <a:endParaRPr kumimoji="1" lang="en-US" altLang="zh-TW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495" y="144684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06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825" y="715982"/>
            <a:ext cx="7520940" cy="548640"/>
          </a:xfrm>
        </p:spPr>
        <p:txBody>
          <a:bodyPr>
            <a:normAutofit/>
          </a:bodyPr>
          <a:lstStyle/>
          <a:p>
            <a:r>
              <a:rPr kumimoji="1" lang="en-US" altLang="zh-TW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- 300 Variables: performance</a:t>
            </a:r>
            <a:endParaRPr kumimoji="1" lang="zh-TW" altLang="en-US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22960" y="5198890"/>
            <a:ext cx="7520940" cy="1656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TW" sz="1800" dirty="0" smtClean="0"/>
              <a:t>-  X axis:</a:t>
            </a:r>
          </a:p>
          <a:p>
            <a:pPr marL="0" indent="0"/>
            <a:r>
              <a:rPr kumimoji="1" lang="en-US" altLang="zh-TW" sz="1800" dirty="0" smtClean="0"/>
              <a:t>    label:  epochs ( number of iterations )</a:t>
            </a:r>
          </a:p>
          <a:p>
            <a:pPr marL="0" indent="0"/>
            <a:r>
              <a:rPr kumimoji="1" lang="en-US" altLang="zh-TW" sz="1800" dirty="0" smtClean="0"/>
              <a:t>-  Y axis:</a:t>
            </a:r>
          </a:p>
          <a:p>
            <a:pPr marL="0" indent="0"/>
            <a:r>
              <a:rPr kumimoji="1" lang="en-US" altLang="zh-TW" sz="1800" dirty="0" smtClean="0"/>
              <a:t>    label: Mean Squared Error ( MSE )</a:t>
            </a:r>
            <a:endParaRPr kumimoji="1" lang="en-US" altLang="zh-TW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7495" y="69651"/>
            <a:ext cx="7352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  <p:pic>
        <p:nvPicPr>
          <p:cNvPr id="9" name="內容版面配置區 8" descr="var_300_final 拷貝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7" b="4600"/>
          <a:stretch/>
        </p:blipFill>
        <p:spPr>
          <a:xfrm>
            <a:off x="602536" y="1264621"/>
            <a:ext cx="8004504" cy="3934269"/>
          </a:xfrm>
        </p:spPr>
      </p:pic>
    </p:spTree>
    <p:extLst>
      <p:ext uri="{BB962C8B-B14F-4D97-AF65-F5344CB8AC3E}">
        <p14:creationId xmlns:p14="http://schemas.microsoft.com/office/powerpoint/2010/main" val="375325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597" y="24032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 :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374" y="990869"/>
            <a:ext cx="8066278" cy="3579849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 &gt;  About this project, I construct the BPN model by dataset about breast cancer, if a patient give the those 24481 genes, I can use the model to predict the patient will relapse or not after their </a:t>
            </a:r>
            <a:r>
              <a:rPr kumimoji="1" lang="en-US" altLang="zh-TW" sz="2000" dirty="0"/>
              <a:t>initial diagnosis for interval of at least 5 </a:t>
            </a:r>
            <a:r>
              <a:rPr kumimoji="1" lang="en-US" altLang="zh-TW" sz="2000" dirty="0" smtClean="0"/>
              <a:t>years.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 smtClean="0"/>
              <a:t> &gt; I find the critical genes to determine relapse or not, if you give me the value of those critical genes, I just compare the value and get the prediction result.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278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532" y="24032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9194" y="1061399"/>
            <a:ext cx="9183194" cy="5796601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[</a:t>
            </a:r>
            <a:r>
              <a:rPr kumimoji="1" lang="en-US" altLang="zh-TW" dirty="0"/>
              <a:t>01] </a:t>
            </a:r>
            <a:r>
              <a:rPr kumimoji="1" lang="en-US" altLang="zh-TW" dirty="0" err="1"/>
              <a:t>Jinyan</a:t>
            </a:r>
            <a:r>
              <a:rPr kumimoji="1" lang="en-US" altLang="zh-TW" dirty="0"/>
              <a:t> Li, </a:t>
            </a:r>
            <a:r>
              <a:rPr kumimoji="1" lang="en-US" altLang="zh-TW" dirty="0" err="1"/>
              <a:t>Huiqing</a:t>
            </a:r>
            <a:r>
              <a:rPr kumimoji="1" lang="en-US" altLang="zh-TW" dirty="0"/>
              <a:t> Liu, </a:t>
            </a:r>
            <a:r>
              <a:rPr kumimoji="1" lang="en-US" altLang="zh-TW" dirty="0" err="1"/>
              <a:t>Limsoon</a:t>
            </a:r>
            <a:r>
              <a:rPr kumimoji="1" lang="en-US" altLang="zh-TW" dirty="0"/>
              <a:t> Wong. "Mean-entropy discretized features are effective for classifying high-dimensional biomedical data." The 3rd ACM SIGKDD Workshop on Data Mining in Bioinformatics , pages 17 - 24, 2003.</a:t>
            </a:r>
          </a:p>
          <a:p>
            <a:r>
              <a:rPr kumimoji="1" lang="en-US" altLang="zh-TW" dirty="0"/>
              <a:t>[02] “Kent Ridge Bio-medical Dataset”, available at:</a:t>
            </a:r>
          </a:p>
          <a:p>
            <a:r>
              <a:rPr kumimoji="1" lang="en-US" altLang="zh-TW" dirty="0"/>
              <a:t>        ” </a:t>
            </a:r>
            <a:r>
              <a:rPr kumimoji="1" lang="en-US" altLang="zh-TW" dirty="0">
                <a:hlinkClick r:id="rId2"/>
              </a:rPr>
              <a:t>http://datam.i2r.a-star.edu.sg/datasets/krbd/index.html</a:t>
            </a:r>
            <a:r>
              <a:rPr kumimoji="1" lang="en-US" altLang="zh-TW" dirty="0"/>
              <a:t>”</a:t>
            </a:r>
            <a:r>
              <a:rPr kumimoji="1" lang="en-US" altLang="zh-TW"/>
              <a:t>, </a:t>
            </a:r>
            <a:r>
              <a:rPr kumimoji="1" lang="en-US" altLang="zh-TW" smtClean="0"/>
              <a:t>accessed </a:t>
            </a:r>
            <a:r>
              <a:rPr kumimoji="1" lang="en-US" altLang="zh-TW" dirty="0"/>
              <a:t>on </a:t>
            </a:r>
            <a:r>
              <a:rPr kumimoji="1" lang="en-US" altLang="zh-TW" dirty="0" smtClean="0"/>
              <a:t>November.1.2013</a:t>
            </a:r>
            <a:endParaRPr kumimoji="1" lang="en-US" altLang="zh-TW" dirty="0"/>
          </a:p>
          <a:p>
            <a:r>
              <a:rPr kumimoji="1" lang="en-US" altLang="zh-TW" dirty="0"/>
              <a:t>[03] </a:t>
            </a:r>
            <a:r>
              <a:rPr kumimoji="1" lang="en-US" altLang="zh-TW" dirty="0" err="1"/>
              <a:t>Jiawei</a:t>
            </a:r>
            <a:r>
              <a:rPr kumimoji="1" lang="en-US" altLang="zh-TW" dirty="0"/>
              <a:t> Han and </a:t>
            </a:r>
            <a:r>
              <a:rPr kumimoji="1" lang="en-US" altLang="zh-TW" dirty="0" err="1"/>
              <a:t>Micheline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Kamber</a:t>
            </a:r>
            <a:r>
              <a:rPr kumimoji="1" lang="en-US" altLang="zh-TW" dirty="0"/>
              <a:t>, “Data Mining Concepts and Techniques  second edition”, MORGAN KAUFMANN, San Francisco, 2007</a:t>
            </a:r>
          </a:p>
          <a:p>
            <a:r>
              <a:rPr kumimoji="1" lang="en-US" altLang="zh-TW" dirty="0"/>
              <a:t>[04] Pete McCollum, “An Introduction to Back-Propagation Neural Networks”, available at: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smtClean="0"/>
              <a:t>“ </a:t>
            </a:r>
            <a:r>
              <a:rPr kumimoji="1" lang="en-US" altLang="zh-TW" dirty="0" smtClean="0">
                <a:hlinkClick r:id="rId3"/>
              </a:rPr>
              <a:t>http</a:t>
            </a:r>
            <a:r>
              <a:rPr kumimoji="1" lang="en-US" altLang="zh-TW" dirty="0">
                <a:hlinkClick r:id="rId3"/>
              </a:rPr>
              <a:t>://www.seattlerobotics.org/encoder/nov98/</a:t>
            </a:r>
            <a:r>
              <a:rPr kumimoji="1" lang="en-US" altLang="zh-TW" dirty="0" smtClean="0">
                <a:hlinkClick r:id="rId3"/>
              </a:rPr>
              <a:t>neural.html</a:t>
            </a:r>
            <a:r>
              <a:rPr kumimoji="1" lang="en-US" altLang="zh-TW" dirty="0" smtClean="0"/>
              <a:t> “, </a:t>
            </a:r>
            <a:r>
              <a:rPr kumimoji="1" lang="en-US" altLang="zh-TW" dirty="0"/>
              <a:t>accessed </a:t>
            </a:r>
            <a:r>
              <a:rPr kumimoji="1" lang="en-US" altLang="zh-TW" dirty="0" smtClean="0"/>
              <a:t>November.1.2013</a:t>
            </a:r>
          </a:p>
          <a:p>
            <a:r>
              <a:rPr kumimoji="1" lang="en-US" altLang="zh-TW" dirty="0" smtClean="0"/>
              <a:t>[05] </a:t>
            </a:r>
            <a:r>
              <a:rPr kumimoji="1" lang="en-US" altLang="zh-TW" dirty="0" err="1" smtClean="0"/>
              <a:t>Mathworks</a:t>
            </a:r>
            <a:r>
              <a:rPr kumimoji="1" lang="en-US" altLang="zh-TW" dirty="0" smtClean="0"/>
              <a:t>, 2013, “Neural Network Toolbox”</a:t>
            </a:r>
            <a:r>
              <a:rPr kumimoji="1" lang="en-US" altLang="zh-TW" dirty="0"/>
              <a:t>, available at</a:t>
            </a:r>
            <a:r>
              <a:rPr kumimoji="1" lang="en-US" altLang="zh-TW" dirty="0" smtClean="0"/>
              <a:t>:</a:t>
            </a:r>
          </a:p>
          <a:p>
            <a:r>
              <a:rPr kumimoji="1" lang="en-US" altLang="zh-TW" dirty="0"/>
              <a:t> </a:t>
            </a:r>
            <a:r>
              <a:rPr kumimoji="1" lang="en-US" altLang="zh-TW" dirty="0" smtClean="0"/>
              <a:t>       “ </a:t>
            </a:r>
            <a:r>
              <a:rPr kumimoji="1" lang="en-US" altLang="zh-TW" dirty="0" smtClean="0">
                <a:hlinkClick r:id="rId4"/>
              </a:rPr>
              <a:t>http</a:t>
            </a:r>
            <a:r>
              <a:rPr kumimoji="1" lang="en-US" altLang="zh-TW" dirty="0">
                <a:hlinkClick r:id="rId4"/>
              </a:rPr>
              <a:t>://www.mathworks.com/products/neural-network</a:t>
            </a:r>
            <a:r>
              <a:rPr kumimoji="1" lang="en-US" altLang="zh-TW" dirty="0" smtClean="0">
                <a:hlinkClick r:id="rId4"/>
              </a:rPr>
              <a:t>/</a:t>
            </a:r>
            <a:r>
              <a:rPr kumimoji="1" lang="en-US" altLang="zh-TW" dirty="0" smtClean="0"/>
              <a:t> “, accessed November.1.2013</a:t>
            </a:r>
          </a:p>
          <a:p>
            <a:r>
              <a:rPr kumimoji="1" lang="en-US" altLang="zh-TW" dirty="0" smtClean="0"/>
              <a:t>[</a:t>
            </a:r>
            <a:r>
              <a:rPr kumimoji="1" lang="en-US" altLang="zh-TW" dirty="0"/>
              <a:t>06] </a:t>
            </a:r>
            <a:r>
              <a:rPr kumimoji="1" lang="en-US" altLang="zh-TW" dirty="0" err="1"/>
              <a:t>Mathworks</a:t>
            </a:r>
            <a:r>
              <a:rPr kumimoji="1" lang="en-US" altLang="zh-TW" dirty="0"/>
              <a:t>, 2013, “</a:t>
            </a:r>
            <a:r>
              <a:rPr kumimoji="1" lang="en-US" altLang="zh-TW" dirty="0" err="1"/>
              <a:t>kmeans</a:t>
            </a:r>
            <a:r>
              <a:rPr kumimoji="1" lang="en-US" altLang="zh-TW" dirty="0"/>
              <a:t>”, available </a:t>
            </a:r>
            <a:r>
              <a:rPr kumimoji="1" lang="en-US" altLang="zh-TW" dirty="0" smtClean="0"/>
              <a:t>at:” </a:t>
            </a:r>
            <a:r>
              <a:rPr kumimoji="1" lang="en-US" altLang="zh-TW" dirty="0">
                <a:hlinkClick r:id="rId5"/>
              </a:rPr>
              <a:t>http://www.mathworks.com/help/stats/</a:t>
            </a:r>
            <a:r>
              <a:rPr kumimoji="1" lang="en-US" altLang="zh-TW" dirty="0" smtClean="0">
                <a:hlinkClick r:id="rId5"/>
              </a:rPr>
              <a:t>kmeans.html</a:t>
            </a:r>
            <a:r>
              <a:rPr kumimoji="1" lang="en-US" altLang="zh-TW" dirty="0" smtClean="0"/>
              <a:t> “</a:t>
            </a:r>
          </a:p>
          <a:p>
            <a:r>
              <a:rPr kumimoji="1" lang="en-US" altLang="zh-TW" dirty="0"/>
              <a:t> </a:t>
            </a:r>
            <a:r>
              <a:rPr kumimoji="1" lang="en-US" altLang="zh-TW" dirty="0" smtClean="0"/>
              <a:t>       ,accessed November.1.2013</a:t>
            </a:r>
          </a:p>
          <a:p>
            <a:r>
              <a:rPr kumimoji="1" lang="en-US" altLang="zh-TW" dirty="0" smtClean="0"/>
              <a:t>[07] </a:t>
            </a:r>
            <a:r>
              <a:rPr kumimoji="1" lang="en-US" altLang="zh-TW" dirty="0" err="1" smtClean="0"/>
              <a:t>Mathworks</a:t>
            </a:r>
            <a:r>
              <a:rPr kumimoji="1" lang="en-US" altLang="zh-TW" dirty="0" smtClean="0"/>
              <a:t>, 2013, “</a:t>
            </a:r>
            <a:r>
              <a:rPr kumimoji="1" lang="en-US" altLang="zh-TW" dirty="0" err="1" smtClean="0"/>
              <a:t>ClassificationTree</a:t>
            </a:r>
            <a:r>
              <a:rPr kumimoji="1" lang="en-US" altLang="zh-TW" dirty="0" smtClean="0"/>
              <a:t> class”, available at: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smtClean="0"/>
              <a:t>“ </a:t>
            </a:r>
            <a:r>
              <a:rPr kumimoji="1" lang="en-US" altLang="zh-TW" dirty="0" smtClean="0">
                <a:hlinkClick r:id="rId6"/>
              </a:rPr>
              <a:t>http</a:t>
            </a:r>
            <a:r>
              <a:rPr kumimoji="1" lang="en-US" altLang="zh-TW" dirty="0">
                <a:hlinkClick r:id="rId6"/>
              </a:rPr>
              <a:t>://www.mathworks.com/help/stats/</a:t>
            </a:r>
            <a:r>
              <a:rPr kumimoji="1" lang="en-US" altLang="zh-TW" dirty="0" smtClean="0">
                <a:hlinkClick r:id="rId6"/>
              </a:rPr>
              <a:t>classificationtreeclass.html </a:t>
            </a:r>
            <a:r>
              <a:rPr kumimoji="1" lang="en-US" altLang="zh-TW" dirty="0" smtClean="0"/>
              <a:t>“, accessed November.1.2013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39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4239" y="2038599"/>
            <a:ext cx="8207377" cy="3579849"/>
          </a:xfrm>
        </p:spPr>
        <p:txBody>
          <a:bodyPr>
            <a:normAutofit/>
          </a:bodyPr>
          <a:lstStyle/>
          <a:p>
            <a:r>
              <a:rPr kumimoji="1" lang="en-US" altLang="zh-TW" sz="6000" dirty="0" smtClean="0">
                <a:solidFill>
                  <a:srgbClr val="800000"/>
                </a:solidFill>
                <a:latin typeface="Apple LiGothic Medium"/>
                <a:ea typeface="Apple LiGothic Medium"/>
                <a:cs typeface="Apple LiGothic Medium"/>
              </a:rPr>
              <a:t>  </a:t>
            </a:r>
            <a:r>
              <a:rPr kumimoji="1" lang="en-US" altLang="zh-TW" sz="5400" dirty="0" smtClean="0">
                <a:solidFill>
                  <a:srgbClr val="80000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5400" dirty="0" smtClean="0">
                <a:solidFill>
                  <a:srgbClr val="800000"/>
                </a:solidFill>
                <a:latin typeface="Lucida Handwriting"/>
                <a:ea typeface="Apple LiGothic Medium"/>
                <a:cs typeface="Lucida Handwriting"/>
              </a:rPr>
              <a:t>     </a:t>
            </a:r>
            <a:r>
              <a:rPr kumimoji="1" lang="en-US" altLang="zh-TW" sz="4800" dirty="0" smtClean="0">
                <a:solidFill>
                  <a:srgbClr val="800000"/>
                </a:solidFill>
                <a:latin typeface="Lucida Handwriting"/>
                <a:ea typeface="Apple LiGothic Medium"/>
                <a:cs typeface="Lucida Handwriting"/>
              </a:rPr>
              <a:t>Thank  you </a:t>
            </a:r>
          </a:p>
          <a:p>
            <a:endParaRPr kumimoji="1" lang="en-US" altLang="zh-TW" sz="800" dirty="0" smtClean="0">
              <a:solidFill>
                <a:srgbClr val="800000"/>
              </a:solidFill>
              <a:latin typeface="Lucida Handwriting"/>
              <a:ea typeface="Apple LiGothic Medium"/>
              <a:cs typeface="Lucida Handwriting"/>
            </a:endParaRPr>
          </a:p>
          <a:p>
            <a:r>
              <a:rPr kumimoji="1" lang="en-US" altLang="zh-TW" sz="4800" dirty="0" smtClean="0">
                <a:solidFill>
                  <a:srgbClr val="800000"/>
                </a:solidFill>
                <a:latin typeface="Lucida Handwriting"/>
                <a:ea typeface="Apple LiGothic Medium"/>
                <a:cs typeface="Lucida Handwriting"/>
              </a:rPr>
              <a:t>    for your attention</a:t>
            </a:r>
            <a:endParaRPr kumimoji="1" lang="zh-TW" altLang="en-US" sz="4800" dirty="0">
              <a:solidFill>
                <a:srgbClr val="800000"/>
              </a:solidFill>
              <a:latin typeface="Lucida Handwriting"/>
              <a:ea typeface="Apple LiGothic Medium"/>
              <a:cs typeface="Lucida Handwriting"/>
            </a:endParaRPr>
          </a:p>
        </p:txBody>
      </p:sp>
      <p:pic>
        <p:nvPicPr>
          <p:cNvPr id="4" name="圖片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11" y="364773"/>
            <a:ext cx="2633846" cy="26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11532" y="2403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Appendix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72071" y="773593"/>
            <a:ext cx="7520940" cy="54864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1800" b="1" cap="none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- 50 variables : performance(1000 </a:t>
            </a:r>
            <a:r>
              <a:rPr kumimoji="1" lang="en-US" altLang="zh-TW" sz="1800" b="1" cap="none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ioolerations</a:t>
            </a:r>
            <a:r>
              <a:rPr kumimoji="1" lang="en-US" altLang="zh-TW" sz="1800" b="1" cap="none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kumimoji="1" lang="zh-TW" altLang="en-US" sz="1800" b="1" cap="none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19417" y="611516"/>
            <a:ext cx="169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72071" y="3792018"/>
            <a:ext cx="4441365" cy="39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1800" b="1" cap="none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- 100 variables :  1000 iterations</a:t>
            </a:r>
            <a:endParaRPr kumimoji="1" lang="zh-TW" altLang="en-US" sz="1800" b="1" cap="none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702635" y="3696047"/>
            <a:ext cx="444136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1800" b="1" cap="none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- 300 variables :  1000 iterations</a:t>
            </a:r>
            <a:endParaRPr kumimoji="1" lang="zh-TW" altLang="en-US" sz="1800" b="1" cap="none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32969" y="1982539"/>
            <a:ext cx="519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TW" b="1" dirty="0" smtClean="0"/>
              <a:t>Show the model performance</a:t>
            </a:r>
          </a:p>
          <a:p>
            <a:r>
              <a:rPr kumimoji="1" lang="en-US" altLang="zh-TW" b="1" dirty="0" smtClean="0"/>
              <a:t>     when 1000 iterations</a:t>
            </a:r>
            <a:endParaRPr kumimoji="1" lang="zh-TW" altLang="en-US" b="1" dirty="0"/>
          </a:p>
        </p:txBody>
      </p:sp>
      <p:pic>
        <p:nvPicPr>
          <p:cNvPr id="3" name="內容版面配置區 2" descr="var_50_10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" r="-540" b="9157"/>
          <a:stretch/>
        </p:blipFill>
        <p:spPr>
          <a:xfrm>
            <a:off x="682871" y="1285519"/>
            <a:ext cx="4230565" cy="2486488"/>
          </a:xfrm>
        </p:spPr>
      </p:pic>
      <p:pic>
        <p:nvPicPr>
          <p:cNvPr id="15" name="內容版面配置區 3" descr="var_300_10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7" b="5475"/>
          <a:stretch/>
        </p:blipFill>
        <p:spPr>
          <a:xfrm>
            <a:off x="4913436" y="4268411"/>
            <a:ext cx="3948320" cy="2334781"/>
          </a:xfrm>
          <a:prstGeom prst="rect">
            <a:avLst/>
          </a:prstGeom>
        </p:spPr>
      </p:pic>
      <p:pic>
        <p:nvPicPr>
          <p:cNvPr id="16" name="內容版面配置區 3" descr="螢幕快照 2013-12-27 下午7.28.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r="-266" b="5037"/>
          <a:stretch/>
        </p:blipFill>
        <p:spPr>
          <a:xfrm>
            <a:off x="682871" y="4244687"/>
            <a:ext cx="3991797" cy="23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9664" y="2403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Appendix II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6442" y="972155"/>
            <a:ext cx="6906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0"/>
              <a:buChar char="Ø"/>
            </a:pPr>
            <a:r>
              <a:rPr kumimoji="1" lang="en-US" altLang="zh-TW" sz="2000" b="1" dirty="0" smtClean="0"/>
              <a:t>100 variables performance :</a:t>
            </a:r>
          </a:p>
          <a:p>
            <a:endParaRPr kumimoji="1" lang="en-US" altLang="zh-TW" sz="800" b="1" dirty="0" smtClean="0"/>
          </a:p>
          <a:p>
            <a:r>
              <a:rPr kumimoji="1" lang="en-US" altLang="zh-TW" sz="2000" b="1" dirty="0" smtClean="0"/>
              <a:t>        We can see the 100 variables classification tree which is   </a:t>
            </a:r>
          </a:p>
          <a:p>
            <a:r>
              <a:rPr kumimoji="1" lang="en-US" altLang="zh-TW" sz="2000" b="1" dirty="0"/>
              <a:t> </a:t>
            </a:r>
            <a:r>
              <a:rPr kumimoji="1" lang="en-US" altLang="zh-TW" sz="2000" b="1" dirty="0" smtClean="0"/>
              <a:t>       highly symmetric, so we can predict that the entropy is </a:t>
            </a:r>
          </a:p>
          <a:p>
            <a:r>
              <a:rPr kumimoji="1" lang="en-US" altLang="zh-TW" sz="2000" b="1" dirty="0" smtClean="0"/>
              <a:t>        high   =&gt; Difficult to predict the result by </a:t>
            </a:r>
            <a:r>
              <a:rPr kumimoji="1" lang="en-US" altLang="zh-TW" sz="2000" b="1" dirty="0" err="1" smtClean="0"/>
              <a:t>nntoolbox</a:t>
            </a:r>
            <a:r>
              <a:rPr kumimoji="1" lang="en-US" altLang="zh-TW" dirty="0" smtClean="0"/>
              <a:t> </a:t>
            </a:r>
          </a:p>
        </p:txBody>
      </p:sp>
      <p:pic>
        <p:nvPicPr>
          <p:cNvPr id="7" name="內容版面配置區 4" descr="螢幕快照 2013-10-28 下午6.43.2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r="62" b="8102"/>
          <a:stretch/>
        </p:blipFill>
        <p:spPr>
          <a:xfrm>
            <a:off x="783883" y="2545438"/>
            <a:ext cx="7520940" cy="4061097"/>
          </a:xfrm>
        </p:spPr>
      </p:pic>
    </p:spTree>
    <p:extLst>
      <p:ext uri="{BB962C8B-B14F-4D97-AF65-F5344CB8AC3E}">
        <p14:creationId xmlns:p14="http://schemas.microsoft.com/office/powerpoint/2010/main" val="98159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9663" y="22464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9407" y="768636"/>
            <a:ext cx="7520940" cy="485758"/>
          </a:xfrm>
        </p:spPr>
        <p:txBody>
          <a:bodyPr>
            <a:normAutofit lnSpcReduction="10000"/>
          </a:bodyPr>
          <a:lstStyle/>
          <a:p>
            <a:pPr marL="0" indent="0"/>
            <a:r>
              <a:rPr kumimoji="1" lang="en-US" altLang="zh-TW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Background &amp; Motivation </a:t>
            </a:r>
            <a:r>
              <a:rPr kumimoji="1" lang="en-US" altLang="zh-TW" dirty="0" smtClean="0"/>
              <a:t>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05920" y="1294486"/>
            <a:ext cx="7312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Breast cancer is the most common cancers in women worldwide, about 50 million people in the world died of breast cancer a </a:t>
            </a:r>
            <a:r>
              <a:rPr kumimoji="1" lang="en-US" altLang="zh-TW" sz="2000" dirty="0" smtClean="0"/>
              <a:t>year. Whether breast cancer relapses or not is an important issue, so is there a simple way to know the information?</a:t>
            </a:r>
            <a:endParaRPr kumimoji="1"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3055" y="2759044"/>
            <a:ext cx="418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Objective :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99986" y="3433709"/>
            <a:ext cx="71244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I find the dataset about patients who had developed distance metastases within 5 years or not on Internet. There are many samples which contain 24481 genes, can we construct a model if you give those genes and the model will tell you relapse or not? And I want to find the critical genes to help us predict.</a:t>
            </a:r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11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62803" y="721276"/>
            <a:ext cx="7520940" cy="592487"/>
          </a:xfrm>
        </p:spPr>
        <p:txBody>
          <a:bodyPr>
            <a:normAutofit fontScale="90000"/>
          </a:bodyPr>
          <a:lstStyle/>
          <a:p>
            <a:r>
              <a:rPr kumimoji="1" lang="en-US" altLang="zh-TW" sz="3600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- </a:t>
            </a:r>
            <a:r>
              <a:rPr kumimoji="1" lang="en-US" altLang="zh-TW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Workflow :</a:t>
            </a:r>
            <a:endParaRPr kumimoji="1" lang="zh-TW" altLang="en-US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9" name="內容版面配置區 8" descr="螢幕快照 2013-11-12 上午10.2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t="25308" r="19065" b="9198"/>
          <a:stretch/>
        </p:blipFill>
        <p:spPr>
          <a:xfrm>
            <a:off x="956338" y="1552310"/>
            <a:ext cx="7086306" cy="3308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454652" y="173518"/>
            <a:ext cx="363721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</a:rPr>
              <a:t>Methodology</a:t>
            </a:r>
            <a:endParaRPr kumimoji="1" lang="zh-TW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6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85" y="25600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439" y="768635"/>
            <a:ext cx="7520940" cy="3579849"/>
          </a:xfrm>
        </p:spPr>
        <p:txBody>
          <a:bodyPr/>
          <a:lstStyle/>
          <a:p>
            <a:pPr marL="0" indent="0"/>
            <a:r>
              <a:rPr kumimoji="1" lang="en-US" altLang="zh-TW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Clustering :</a:t>
            </a:r>
          </a:p>
          <a:p>
            <a:pPr marL="457200" indent="-457200">
              <a:buFontTx/>
              <a:buChar char="-"/>
            </a:pPr>
            <a:endParaRPr kumimoji="1" lang="en-US" altLang="zh-TW" sz="28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/>
            <a:endParaRPr kumimoji="1" lang="en-US" altLang="zh-TW" sz="28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Tx/>
              <a:buChar char="-"/>
            </a:pPr>
            <a:endParaRPr kumimoji="1" lang="en-US" altLang="zh-TW" dirty="0" smtClean="0"/>
          </a:p>
          <a:p>
            <a:pPr>
              <a:buFontTx/>
              <a:buChar char="-"/>
            </a:pPr>
            <a:endParaRPr kumimoji="1"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77950" y="1271990"/>
            <a:ext cx="78388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/>
              <a:t>。</a:t>
            </a:r>
            <a:r>
              <a:rPr lang="en-US" altLang="zh-TW" sz="2400" b="1" i="1" dirty="0" smtClean="0"/>
              <a:t>K-means clustering :</a:t>
            </a:r>
          </a:p>
          <a:p>
            <a:r>
              <a:rPr lang="en-US" altLang="zh-TW" sz="2400" b="1" i="1" dirty="0"/>
              <a:t> </a:t>
            </a:r>
            <a:r>
              <a:rPr lang="en-US" altLang="zh-TW" sz="2000" b="1" i="1" dirty="0" smtClean="0"/>
              <a:t>the algorithm is composed of the following steps:</a:t>
            </a:r>
          </a:p>
          <a:p>
            <a:endParaRPr lang="en-US" altLang="zh-TW" sz="800" b="1" i="1" dirty="0" smtClean="0"/>
          </a:p>
          <a:p>
            <a:pPr lvl="0"/>
            <a:r>
              <a:rPr lang="en-US" altLang="zh-TW" sz="2000" b="1" i="1" dirty="0"/>
              <a:t> </a:t>
            </a:r>
            <a:r>
              <a:rPr lang="en-US" altLang="zh-TW" sz="2000" b="1" i="1" dirty="0" smtClean="0"/>
              <a:t>1. </a:t>
            </a:r>
            <a:r>
              <a:rPr lang="en-US" altLang="zh-TW" sz="2000" i="1" dirty="0"/>
              <a:t>Place K points into the space represented by the objects that </a:t>
            </a:r>
            <a:r>
              <a:rPr lang="en-US" altLang="zh-TW" sz="2000" i="1" dirty="0" smtClean="0"/>
              <a:t>are</a:t>
            </a:r>
          </a:p>
          <a:p>
            <a:pPr lvl="0"/>
            <a:r>
              <a:rPr lang="en-US" altLang="zh-TW" sz="2000" i="1" dirty="0"/>
              <a:t> </a:t>
            </a:r>
            <a:r>
              <a:rPr lang="en-US" altLang="zh-TW" sz="2000" i="1" dirty="0" smtClean="0"/>
              <a:t>    being </a:t>
            </a:r>
            <a:r>
              <a:rPr lang="en-US" altLang="zh-TW" sz="2000" i="1" dirty="0"/>
              <a:t>clustered. These points represent initial group centroids.</a:t>
            </a:r>
            <a:endParaRPr lang="zh-TW" altLang="zh-TW" sz="2000" dirty="0"/>
          </a:p>
          <a:p>
            <a:pPr lvl="0"/>
            <a:r>
              <a:rPr lang="en-US" altLang="zh-TW" sz="2000" i="1" dirty="0" smtClean="0"/>
              <a:t> 2. Assign </a:t>
            </a:r>
            <a:r>
              <a:rPr lang="en-US" altLang="zh-TW" sz="2000" i="1" dirty="0"/>
              <a:t>each object to the group that has the closest centroid.</a:t>
            </a:r>
            <a:endParaRPr lang="zh-TW" altLang="zh-TW" sz="2000" dirty="0"/>
          </a:p>
          <a:p>
            <a:pPr lvl="0"/>
            <a:r>
              <a:rPr lang="en-US" altLang="zh-TW" sz="2000" i="1" dirty="0" smtClean="0"/>
              <a:t> 3. When </a:t>
            </a:r>
            <a:r>
              <a:rPr lang="en-US" altLang="zh-TW" sz="2000" i="1" dirty="0"/>
              <a:t>all objects have been </a:t>
            </a:r>
            <a:r>
              <a:rPr lang="en-US" altLang="zh-TW" sz="2000" i="1" dirty="0" smtClean="0"/>
              <a:t>assigned</a:t>
            </a:r>
            <a:r>
              <a:rPr lang="en-US" altLang="zh-TW" sz="2000" i="1" dirty="0"/>
              <a:t>, recalculate the positions </a:t>
            </a:r>
            <a:r>
              <a:rPr lang="en-US" altLang="zh-TW" sz="2000" i="1" dirty="0" smtClean="0"/>
              <a:t>of </a:t>
            </a:r>
          </a:p>
          <a:p>
            <a:pPr lvl="0"/>
            <a:r>
              <a:rPr lang="en-US" altLang="zh-TW" sz="2000" i="1" dirty="0"/>
              <a:t> </a:t>
            </a:r>
            <a:r>
              <a:rPr lang="en-US" altLang="zh-TW" sz="2000" i="1" dirty="0" smtClean="0"/>
              <a:t> </a:t>
            </a:r>
            <a:r>
              <a:rPr lang="en-US" altLang="zh-TW" sz="2000" i="1" dirty="0"/>
              <a:t> </a:t>
            </a:r>
            <a:r>
              <a:rPr lang="en-US" altLang="zh-TW" sz="2000" i="1" dirty="0" smtClean="0"/>
              <a:t>   the </a:t>
            </a:r>
            <a:r>
              <a:rPr lang="en-US" altLang="zh-TW" sz="2000" i="1" dirty="0"/>
              <a:t>K centroids.</a:t>
            </a:r>
            <a:endParaRPr lang="zh-TW" altLang="zh-TW" sz="2000" dirty="0"/>
          </a:p>
          <a:p>
            <a:pPr lvl="0"/>
            <a:r>
              <a:rPr lang="en-US" altLang="zh-TW" sz="2000" i="1" dirty="0" smtClean="0"/>
              <a:t> 4. Repeat </a:t>
            </a:r>
            <a:r>
              <a:rPr lang="en-US" altLang="zh-TW" sz="2000" i="1" dirty="0"/>
              <a:t>Steps 2 and 3 until the centroids no longer move</a:t>
            </a:r>
            <a:r>
              <a:rPr lang="en-US" altLang="zh-TW" sz="2000" i="1" dirty="0" smtClean="0"/>
              <a:t>. This</a:t>
            </a:r>
          </a:p>
          <a:p>
            <a:pPr lvl="0"/>
            <a:r>
              <a:rPr lang="en-US" altLang="zh-TW" sz="2000" i="1" dirty="0"/>
              <a:t> </a:t>
            </a:r>
            <a:r>
              <a:rPr lang="en-US" altLang="zh-TW" sz="2000" i="1" dirty="0" smtClean="0"/>
              <a:t>    produces </a:t>
            </a:r>
            <a:r>
              <a:rPr lang="en-US" altLang="zh-TW" sz="2000" i="1" dirty="0"/>
              <a:t>a separation of the objects </a:t>
            </a:r>
            <a:endParaRPr lang="en-US" altLang="zh-TW" sz="2000" i="1" dirty="0" smtClean="0"/>
          </a:p>
          <a:p>
            <a:pPr lvl="0"/>
            <a:r>
              <a:rPr lang="en-US" altLang="zh-TW" sz="2000" i="1" dirty="0"/>
              <a:t> </a:t>
            </a:r>
            <a:r>
              <a:rPr lang="en-US" altLang="zh-TW" sz="2000" i="1" dirty="0" smtClean="0"/>
              <a:t>    into groups </a:t>
            </a:r>
            <a:r>
              <a:rPr lang="en-US" altLang="zh-TW" sz="2000" i="1" dirty="0"/>
              <a:t>from which the metric to </a:t>
            </a:r>
            <a:endParaRPr lang="en-US" altLang="zh-TW" sz="2000" i="1" dirty="0" smtClean="0"/>
          </a:p>
          <a:p>
            <a:pPr lvl="0"/>
            <a:r>
              <a:rPr lang="en-US" altLang="zh-TW" sz="2000" i="1" dirty="0"/>
              <a:t> </a:t>
            </a:r>
            <a:r>
              <a:rPr lang="en-US" altLang="zh-TW" sz="2000" i="1" dirty="0" smtClean="0"/>
              <a:t>    be minimized </a:t>
            </a:r>
            <a:r>
              <a:rPr lang="en-US" altLang="zh-TW" sz="2000" i="1" dirty="0"/>
              <a:t>can be calculated.</a:t>
            </a:r>
            <a:endParaRPr lang="zh-TW" altLang="zh-TW" sz="2000" dirty="0"/>
          </a:p>
          <a:p>
            <a:endParaRPr lang="en-US" altLang="zh-TW" sz="2400" b="1" i="1" dirty="0"/>
          </a:p>
          <a:p>
            <a:endParaRPr lang="en-US" altLang="zh-TW" sz="2400" b="1" i="1" dirty="0" smtClean="0"/>
          </a:p>
          <a:p>
            <a:endParaRPr lang="en-US" altLang="zh-TW" sz="2400" b="1" i="1" dirty="0"/>
          </a:p>
          <a:p>
            <a:endParaRPr lang="en-US" altLang="zh-TW" sz="2400" b="1" i="1" dirty="0" smtClean="0"/>
          </a:p>
          <a:p>
            <a:endParaRPr lang="en-US" altLang="zh-TW" sz="2400" b="1" i="1" dirty="0" smtClean="0"/>
          </a:p>
          <a:p>
            <a:endParaRPr lang="en-US" altLang="zh-TW" sz="800" b="1" i="1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43" y="4061096"/>
            <a:ext cx="3675957" cy="27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76022" y="198403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l="-33572" r="-33572"/>
          <a:stretch>
            <a:fillRect/>
          </a:stretch>
        </p:blipFill>
        <p:spPr>
          <a:xfrm>
            <a:off x="4374069" y="4359014"/>
            <a:ext cx="5973192" cy="2498985"/>
          </a:xfrm>
        </p:spPr>
      </p:pic>
      <p:sp>
        <p:nvSpPr>
          <p:cNvPr id="6" name="文字方塊 5"/>
          <p:cNvSpPr txBox="1"/>
          <p:nvPr/>
        </p:nvSpPr>
        <p:spPr>
          <a:xfrm>
            <a:off x="470330" y="1199899"/>
            <a:ext cx="859136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。</a:t>
            </a:r>
            <a:r>
              <a:rPr lang="en-US" altLang="zh-TW" dirty="0" smtClean="0"/>
              <a:t> Think </a:t>
            </a:r>
            <a:r>
              <a:rPr lang="en-US" altLang="zh-TW" dirty="0"/>
              <a:t>of it as of algorithms for "smart </a:t>
            </a:r>
            <a:r>
              <a:rPr lang="en-US" altLang="zh-TW" dirty="0" smtClean="0"/>
              <a:t>approximation”. </a:t>
            </a:r>
            <a:r>
              <a:rPr lang="en-US" altLang="zh-TW" dirty="0"/>
              <a:t>The NNs are used in (to name few) universal approximation (mapping input to the output), tools capable of learning from their environment, tools for finding non-evident dependencies between data and so on</a:t>
            </a:r>
            <a:r>
              <a:rPr lang="en-US" altLang="zh-TW" dirty="0" smtClean="0"/>
              <a:t>.</a:t>
            </a:r>
          </a:p>
          <a:p>
            <a:endParaRPr lang="en-US" altLang="zh-TW" sz="800" dirty="0" smtClean="0"/>
          </a:p>
          <a:p>
            <a:r>
              <a:rPr lang="zh-TW" altLang="en-US" sz="2400" dirty="0" smtClean="0"/>
              <a:t>。</a:t>
            </a:r>
            <a:r>
              <a:rPr lang="en-US" altLang="zh-TW" sz="2400" b="1" dirty="0" err="1" smtClean="0"/>
              <a:t>Backpropagation</a:t>
            </a:r>
            <a:r>
              <a:rPr lang="en-US" altLang="zh-TW" sz="2400" b="1" dirty="0" smtClean="0"/>
              <a:t> Neural Network (BPN):</a:t>
            </a:r>
          </a:p>
          <a:p>
            <a:r>
              <a:rPr lang="en-US" altLang="zh-TW" sz="2400" b="1" dirty="0" smtClean="0"/>
              <a:t>- Initialization :</a:t>
            </a:r>
            <a:endParaRPr lang="en-US" altLang="zh-TW" sz="2400" b="1" dirty="0"/>
          </a:p>
          <a:p>
            <a:r>
              <a:rPr kumimoji="1" lang="en-US" altLang="zh-TW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kumimoji="1" lang="en-US" altLang="zh-TW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kumimoji="1" lang="en-US" altLang="zh-TW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need to create a network and to set the synaptic weight to some random values</a:t>
            </a:r>
            <a:endParaRPr kumimoji="1" lang="en-US" altLang="zh-TW" b="1" dirty="0" smtClean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zh-TW" sz="2400" b="1" dirty="0" smtClean="0"/>
              <a:t>- Feed </a:t>
            </a:r>
            <a:r>
              <a:rPr lang="en-US" altLang="zh-TW" sz="2400" b="1" dirty="0"/>
              <a:t>forward the training </a:t>
            </a:r>
            <a:r>
              <a:rPr lang="en-US" altLang="zh-TW" sz="2400" b="1" dirty="0" smtClean="0"/>
              <a:t>patterns :</a:t>
            </a:r>
          </a:p>
          <a:p>
            <a:r>
              <a:rPr lang="en-US" altLang="zh-TW" b="1" dirty="0" smtClean="0"/>
              <a:t>  </a:t>
            </a:r>
            <a:r>
              <a:rPr lang="en-US" altLang="zh-TW" dirty="0" smtClean="0"/>
              <a:t>we want to have two different sets of data, one for “training” and one for “testing”,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the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reason for that is simple – if we only test the NN on the same set of data, that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was used for the training, we do not know if it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learned to “predict” or to “memorize” the pattern.</a:t>
            </a:r>
            <a:endParaRPr lang="en-US" altLang="zh-TW" b="1" dirty="0" smtClean="0"/>
          </a:p>
          <a:p>
            <a:r>
              <a:rPr lang="en-US" altLang="zh-TW" sz="2400" b="1" dirty="0" smtClean="0"/>
              <a:t>- </a:t>
            </a:r>
            <a:r>
              <a:rPr lang="en-US" altLang="zh-TW" sz="2400" b="1" dirty="0" err="1" smtClean="0"/>
              <a:t>Backpropagation</a:t>
            </a:r>
            <a:r>
              <a:rPr lang="en-US" altLang="zh-TW" sz="2400" b="1" dirty="0" smtClean="0"/>
              <a:t> :</a:t>
            </a:r>
          </a:p>
          <a:p>
            <a:r>
              <a:rPr lang="en-US" altLang="zh-TW" dirty="0" smtClean="0"/>
              <a:t>  after the input pattern was presented to the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network and processed by all layers, we have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error( the difference between what we want and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what we got ) that can be used to adjust the </a:t>
            </a:r>
          </a:p>
          <a:p>
            <a:r>
              <a:rPr lang="en-US" altLang="zh-TW" dirty="0" smtClean="0"/>
              <a:t>  network.</a:t>
            </a:r>
            <a:endParaRPr kumimoji="1" lang="en-US" altLang="zh-TW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hlinkClick r:id="rId3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6022" y="679164"/>
            <a:ext cx="438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Neural </a:t>
            </a:r>
            <a:r>
              <a:rPr kumimoji="1" lang="en-US" altLang="zh-TW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network :</a:t>
            </a:r>
          </a:p>
        </p:txBody>
      </p:sp>
    </p:spTree>
    <p:extLst>
      <p:ext uri="{BB962C8B-B14F-4D97-AF65-F5344CB8AC3E}">
        <p14:creationId xmlns:p14="http://schemas.microsoft.com/office/powerpoint/2010/main" val="74821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2374" y="20896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183" y="1275889"/>
            <a:ext cx="7724750" cy="746819"/>
          </a:xfrm>
        </p:spPr>
        <p:txBody>
          <a:bodyPr>
            <a:normAutofit/>
          </a:bodyPr>
          <a:lstStyle/>
          <a:p>
            <a:r>
              <a:rPr kumimoji="1" lang="en-US" altLang="zh-TW" sz="1800" dirty="0" smtClean="0"/>
              <a:t>       A decision tree is a decision support tool that uses a tree-like graph or model of decision</a:t>
            </a:r>
            <a:r>
              <a:rPr kumimoji="1" lang="en-US" altLang="zh-TW" dirty="0" smtClean="0"/>
              <a:t>.</a:t>
            </a:r>
          </a:p>
          <a:p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6183" y="757601"/>
            <a:ext cx="474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Decision tree :</a:t>
            </a:r>
            <a:endParaRPr kumimoji="1" lang="zh-TW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6337" y="1991348"/>
            <a:ext cx="623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。</a:t>
            </a:r>
            <a:r>
              <a:rPr kumimoji="1" lang="en-US" altLang="zh-TW" sz="2400" b="1" dirty="0" smtClean="0"/>
              <a:t>Classification And Regression Tree (CART) :</a:t>
            </a:r>
            <a:endParaRPr kumimoji="1" lang="zh-TW" alt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0659" y="3167342"/>
            <a:ext cx="503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20835" y="2453013"/>
            <a:ext cx="54637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ea typeface="Apple LiGothic Medium"/>
                <a:cs typeface="Apple LiGothic Medium"/>
              </a:rPr>
              <a:t>-  binary tree</a:t>
            </a:r>
          </a:p>
          <a:p>
            <a:pPr marL="285750" indent="-285750">
              <a:buFontTx/>
              <a:buChar char="-"/>
            </a:pPr>
            <a:endParaRPr kumimoji="1" lang="en-US" altLang="zh-TW" sz="800" b="1" dirty="0" smtClean="0">
              <a:ea typeface="Apple LiGothic Medium"/>
              <a:cs typeface="Apple LiGothic Medium"/>
            </a:endParaRPr>
          </a:p>
          <a:p>
            <a:r>
              <a:rPr kumimoji="1" lang="en-US" altLang="zh-TW" b="1" dirty="0" smtClean="0">
                <a:ea typeface="Apple LiGothic Medium"/>
                <a:cs typeface="Apple LiGothic Medium"/>
              </a:rPr>
              <a:t>-  key idea : recursive partitioning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  </a:t>
            </a:r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10990" y="3193319"/>
            <a:ext cx="4969821" cy="181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>
                <a:ea typeface="Apple LiGothic Medium"/>
                <a:cs typeface="Apple LiGothic Medium"/>
              </a:rPr>
              <a:t>。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Select </a:t>
            </a:r>
            <a:r>
              <a:rPr lang="en-US" altLang="zh-TW" b="1" dirty="0">
                <a:ea typeface="Apple LiGothic Medium"/>
                <a:cs typeface="Apple LiGothic Medium"/>
              </a:rPr>
              <a:t>the variable/value </a:t>
            </a:r>
            <a:r>
              <a:rPr lang="en-US" altLang="zh-TW" b="1" dirty="0">
                <a:solidFill>
                  <a:schemeClr val="tx2"/>
                </a:solidFill>
                <a:ea typeface="Apple LiGothic Medium"/>
                <a:cs typeface="Apple LiGothic Medium"/>
              </a:rPr>
              <a:t>(</a:t>
            </a:r>
            <a:r>
              <a:rPr lang="en-US" altLang="zh-TW" b="1" i="1" dirty="0">
                <a:solidFill>
                  <a:schemeClr val="tx2"/>
                </a:solidFill>
                <a:ea typeface="Apple LiGothic Medium"/>
                <a:cs typeface="Apple LiGothic Medium"/>
              </a:rPr>
              <a:t>X</a:t>
            </a:r>
            <a:r>
              <a:rPr lang="en-US" altLang="zh-TW" b="1" dirty="0">
                <a:solidFill>
                  <a:schemeClr val="tx2"/>
                </a:solidFill>
                <a:ea typeface="Apple LiGothic Medium"/>
                <a:cs typeface="Apple LiGothic Medium"/>
              </a:rPr>
              <a:t>=</a:t>
            </a:r>
            <a:r>
              <a:rPr lang="en-US" altLang="zh-TW" b="1" i="1" dirty="0">
                <a:solidFill>
                  <a:schemeClr val="tx2"/>
                </a:solidFill>
                <a:ea typeface="Apple LiGothic Medium"/>
                <a:cs typeface="Apple LiGothic Medium"/>
              </a:rPr>
              <a:t>t</a:t>
            </a:r>
            <a:r>
              <a:rPr lang="en-US" altLang="zh-TW" b="1" i="1" baseline="-25000" dirty="0">
                <a:solidFill>
                  <a:schemeClr val="tx2"/>
                </a:solidFill>
                <a:ea typeface="Apple LiGothic Medium"/>
                <a:cs typeface="Apple LiGothic Medium"/>
              </a:rPr>
              <a:t>1</a:t>
            </a:r>
            <a:r>
              <a:rPr lang="en-US" altLang="zh-TW" b="1" dirty="0">
                <a:solidFill>
                  <a:schemeClr val="tx2"/>
                </a:solidFill>
                <a:ea typeface="Apple LiGothic Medium"/>
                <a:cs typeface="Apple LiGothic Medium"/>
              </a:rPr>
              <a:t>)</a:t>
            </a:r>
            <a:r>
              <a:rPr lang="en-US" altLang="zh-TW" b="1" dirty="0">
                <a:ea typeface="Apple LiGothic Medium"/>
                <a:cs typeface="Apple LiGothic Medium"/>
              </a:rPr>
              <a:t> that produces the greatest 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“separation” </a:t>
            </a:r>
            <a:r>
              <a:rPr lang="en-US" altLang="zh-TW" b="1" dirty="0">
                <a:ea typeface="Apple LiGothic Medium"/>
                <a:cs typeface="Apple LiGothic Medium"/>
              </a:rPr>
              <a:t>in the target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.</a:t>
            </a:r>
            <a:r>
              <a:rPr lang="en-US" altLang="zh-TW" b="1" dirty="0" smtClean="0">
                <a:solidFill>
                  <a:schemeClr val="tx2"/>
                </a:solidFill>
                <a:ea typeface="Apple LiGothic Medium"/>
                <a:cs typeface="Apple LiGothic Medium"/>
              </a:rPr>
              <a:t>  (</a:t>
            </a:r>
            <a:r>
              <a:rPr lang="en-US" altLang="zh-TW" b="1" i="1" dirty="0">
                <a:solidFill>
                  <a:schemeClr val="tx2"/>
                </a:solidFill>
                <a:ea typeface="Apple LiGothic Medium"/>
                <a:cs typeface="Apple LiGothic Medium"/>
              </a:rPr>
              <a:t>X</a:t>
            </a:r>
            <a:r>
              <a:rPr lang="en-US" altLang="zh-TW" b="1" dirty="0">
                <a:solidFill>
                  <a:schemeClr val="tx2"/>
                </a:solidFill>
                <a:ea typeface="Apple LiGothic Medium"/>
                <a:cs typeface="Apple LiGothic Medium"/>
              </a:rPr>
              <a:t>=</a:t>
            </a:r>
            <a:r>
              <a:rPr lang="en-US" altLang="zh-TW" b="1" i="1" dirty="0">
                <a:solidFill>
                  <a:schemeClr val="tx2"/>
                </a:solidFill>
                <a:ea typeface="Apple LiGothic Medium"/>
                <a:cs typeface="Apple LiGothic Medium"/>
              </a:rPr>
              <a:t>t</a:t>
            </a:r>
            <a:r>
              <a:rPr lang="en-US" altLang="zh-TW" b="1" i="1" baseline="-25000" dirty="0">
                <a:solidFill>
                  <a:schemeClr val="tx2"/>
                </a:solidFill>
                <a:ea typeface="Apple LiGothic Medium"/>
                <a:cs typeface="Apple LiGothic Medium"/>
              </a:rPr>
              <a:t>1</a:t>
            </a:r>
            <a:r>
              <a:rPr lang="en-US" altLang="zh-TW" b="1" dirty="0">
                <a:solidFill>
                  <a:schemeClr val="tx2"/>
                </a:solidFill>
                <a:ea typeface="Apple LiGothic Medium"/>
                <a:cs typeface="Apple LiGothic Medium"/>
              </a:rPr>
              <a:t>) </a:t>
            </a:r>
            <a:r>
              <a:rPr lang="en-US" altLang="zh-TW" b="1" dirty="0">
                <a:ea typeface="Apple LiGothic Medium"/>
                <a:cs typeface="Apple LiGothic Medium"/>
              </a:rPr>
              <a:t>is called a 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“split”.</a:t>
            </a:r>
          </a:p>
          <a:p>
            <a:pPr>
              <a:lnSpc>
                <a:spcPct val="90000"/>
              </a:lnSpc>
            </a:pPr>
            <a:endParaRPr lang="en-US" altLang="zh-TW" sz="800" b="1" dirty="0">
              <a:ea typeface="Apple LiGothic Medium"/>
              <a:cs typeface="Apple LiGothic Medium"/>
            </a:endParaRPr>
          </a:p>
          <a:p>
            <a:pPr>
              <a:lnSpc>
                <a:spcPct val="90000"/>
              </a:lnSpc>
            </a:pPr>
            <a:r>
              <a:rPr lang="zh-TW" altLang="en-US" b="1" dirty="0" smtClean="0">
                <a:ea typeface="Apple LiGothic Medium"/>
                <a:cs typeface="Apple LiGothic Medium"/>
              </a:rPr>
              <a:t>。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If </a:t>
            </a:r>
            <a:r>
              <a:rPr lang="en-US" altLang="zh-TW" b="1" i="1" dirty="0">
                <a:ea typeface="Apple LiGothic Medium"/>
                <a:cs typeface="Apple LiGothic Medium"/>
              </a:rPr>
              <a:t>X</a:t>
            </a:r>
            <a:r>
              <a:rPr lang="en-US" altLang="zh-TW" b="1" dirty="0">
                <a:ea typeface="Apple LiGothic Medium"/>
                <a:cs typeface="Apple LiGothic Medium"/>
              </a:rPr>
              <a:t>&lt; </a:t>
            </a:r>
            <a:r>
              <a:rPr lang="en-US" altLang="zh-TW" b="1" i="1" dirty="0">
                <a:ea typeface="Apple LiGothic Medium"/>
                <a:cs typeface="Apple LiGothic Medium"/>
              </a:rPr>
              <a:t>t</a:t>
            </a:r>
            <a:r>
              <a:rPr lang="en-US" altLang="zh-TW" b="1" i="1" baseline="-25000" dirty="0">
                <a:ea typeface="Apple LiGothic Medium"/>
                <a:cs typeface="Apple LiGothic Medium"/>
              </a:rPr>
              <a:t>1 </a:t>
            </a:r>
            <a:r>
              <a:rPr lang="en-US" altLang="zh-TW" b="1" dirty="0">
                <a:ea typeface="Apple LiGothic Medium"/>
                <a:cs typeface="Apple LiGothic Medium"/>
              </a:rPr>
              <a:t>then send the data to the </a:t>
            </a:r>
            <a:r>
              <a:rPr lang="zh-TW" altLang="en-US" b="1" dirty="0">
                <a:ea typeface="Apple LiGothic Medium"/>
                <a:cs typeface="Apple LiGothic Medium"/>
              </a:rPr>
              <a:t>“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left”; </a:t>
            </a:r>
            <a:r>
              <a:rPr lang="en-US" altLang="zh-TW" b="1" dirty="0">
                <a:ea typeface="Apple LiGothic Medium"/>
                <a:cs typeface="Apple LiGothic Medium"/>
              </a:rPr>
              <a:t>otherwise, send data point to the </a:t>
            </a:r>
            <a:r>
              <a:rPr lang="zh-TW" altLang="en-US" b="1" dirty="0">
                <a:ea typeface="Apple LiGothic Medium"/>
                <a:cs typeface="Apple LiGothic Medium"/>
              </a:rPr>
              <a:t>“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right”.</a:t>
            </a:r>
          </a:p>
          <a:p>
            <a:pPr>
              <a:lnSpc>
                <a:spcPct val="90000"/>
              </a:lnSpc>
            </a:pPr>
            <a:endParaRPr lang="en-US" altLang="zh-TW" sz="800" b="1" dirty="0">
              <a:ea typeface="Apple LiGothic Medium"/>
              <a:cs typeface="Apple LiGothic Medium"/>
            </a:endParaRPr>
          </a:p>
          <a:p>
            <a:pPr>
              <a:lnSpc>
                <a:spcPct val="90000"/>
              </a:lnSpc>
            </a:pPr>
            <a:r>
              <a:rPr lang="zh-TW" altLang="en-US" b="1" dirty="0" smtClean="0">
                <a:ea typeface="Apple LiGothic Medium"/>
                <a:cs typeface="Apple LiGothic Medium"/>
              </a:rPr>
              <a:t>。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Repeat </a:t>
            </a:r>
            <a:r>
              <a:rPr lang="en-US" altLang="zh-TW" b="1" dirty="0">
                <a:ea typeface="Apple LiGothic Medium"/>
                <a:cs typeface="Apple LiGothic Medium"/>
              </a:rPr>
              <a:t>same process on these two </a:t>
            </a:r>
            <a:r>
              <a:rPr lang="en-US" altLang="zh-TW" b="1" dirty="0" smtClean="0">
                <a:ea typeface="Apple LiGothic Medium"/>
                <a:cs typeface="Apple LiGothic Medium"/>
              </a:rPr>
              <a:t>“nodes”</a:t>
            </a:r>
            <a:endParaRPr lang="en-US" altLang="zh-TW" b="1" dirty="0"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106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7444" y="256001"/>
            <a:ext cx="7520940" cy="54864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 – for breast cancer </a:t>
            </a:r>
            <a:endParaRPr kumimoji="1" lang="zh-TW" altLang="en-US" sz="36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2866" y="798893"/>
            <a:ext cx="790645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- About  raw dataset:</a:t>
            </a:r>
          </a:p>
          <a:p>
            <a:pPr marL="457200" indent="-457200">
              <a:buFontTx/>
              <a:buChar char="-"/>
            </a:pPr>
            <a:endParaRPr kumimoji="1" lang="en-US" altLang="zh-TW" sz="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pple LiGothic Medium"/>
              <a:ea typeface="Apple LiGothic Medium"/>
              <a:cs typeface="Apple LiGothic Medium"/>
            </a:endParaRPr>
          </a:p>
          <a:p>
            <a:r>
              <a:rPr kumimoji="1" lang="en-US" altLang="zh-TW" sz="2000" b="1" dirty="0" smtClean="0"/>
              <a:t>High-dimensional biomedical datasets.</a:t>
            </a:r>
            <a:endParaRPr kumimoji="1" lang="en-US" altLang="zh-TW" sz="2000" b="1" dirty="0"/>
          </a:p>
          <a:p>
            <a:endParaRPr kumimoji="1" lang="en-US" altLang="zh-TW" sz="2000" b="1" dirty="0" smtClean="0"/>
          </a:p>
          <a:p>
            <a:r>
              <a:rPr kumimoji="1" lang="en-US" altLang="zh-TW" sz="2000" b="1" dirty="0" smtClean="0"/>
              <a:t>The </a:t>
            </a:r>
            <a:r>
              <a:rPr kumimoji="1" lang="en-US" altLang="zh-TW" sz="2000" b="1" dirty="0"/>
              <a:t>training data contains 78 patient samples, 34 of which are from patients who had developed distance metastases within 5 years (</a:t>
            </a:r>
            <a:r>
              <a:rPr kumimoji="1" lang="en-US" altLang="zh-TW" sz="2000" b="1" dirty="0" err="1" smtClean="0"/>
              <a:t>labelled</a:t>
            </a:r>
            <a:r>
              <a:rPr kumimoji="1" lang="en-US" altLang="zh-TW" sz="2000" b="1" dirty="0" smtClean="0"/>
              <a:t> </a:t>
            </a:r>
            <a:r>
              <a:rPr kumimoji="1" lang="en-US" altLang="zh-TW" sz="2000" b="1" dirty="0"/>
              <a:t>as "relapse"), the rest 44 samples are from patients who remained healthy from the disease after their initial diagnosis for interval of at least 5 years (</a:t>
            </a:r>
            <a:r>
              <a:rPr kumimoji="1" lang="en-US" altLang="zh-TW" sz="2000" b="1" dirty="0" err="1" smtClean="0"/>
              <a:t>labelled</a:t>
            </a:r>
            <a:r>
              <a:rPr kumimoji="1" lang="en-US" altLang="zh-TW" sz="2000" b="1" dirty="0" smtClean="0"/>
              <a:t> </a:t>
            </a:r>
            <a:r>
              <a:rPr kumimoji="1" lang="en-US" altLang="zh-TW" sz="2000" b="1" dirty="0"/>
              <a:t>as "non-relapse")</a:t>
            </a:r>
            <a:r>
              <a:rPr kumimoji="1" lang="en-US" altLang="zh-TW" sz="2000" b="1" dirty="0" smtClean="0"/>
              <a:t>.</a:t>
            </a:r>
          </a:p>
          <a:p>
            <a:endParaRPr kumimoji="1" lang="en-US" altLang="zh-TW" sz="2000" b="1" dirty="0"/>
          </a:p>
          <a:p>
            <a:r>
              <a:rPr kumimoji="1" lang="en-US" altLang="zh-TW" sz="2000" b="1" dirty="0"/>
              <a:t>Correspondingly, there are 12 relapse and 7 non-relapse samples in the testing </a:t>
            </a:r>
            <a:r>
              <a:rPr kumimoji="1" lang="en-US" altLang="zh-TW" sz="2000" b="1" dirty="0" smtClean="0"/>
              <a:t>dataset</a:t>
            </a:r>
            <a:r>
              <a:rPr kumimoji="1" lang="en-US" altLang="zh-TW" sz="2000" b="1" dirty="0"/>
              <a:t>. The number of genes is 24481 and we extracted values of "Ratio" from original microarray data with the replacement of all "</a:t>
            </a:r>
            <a:r>
              <a:rPr kumimoji="1" lang="en-US" altLang="zh-TW" sz="2000" b="1" dirty="0" err="1"/>
              <a:t>NaN</a:t>
            </a:r>
            <a:r>
              <a:rPr kumimoji="1" lang="en-US" altLang="zh-TW" sz="2000" b="1" dirty="0"/>
              <a:t>" to 100.0</a:t>
            </a:r>
            <a:r>
              <a:rPr kumimoji="1" lang="en-US" altLang="zh-TW" sz="2000" b="1" dirty="0" smtClean="0"/>
              <a:t>.</a:t>
            </a:r>
          </a:p>
          <a:p>
            <a:r>
              <a:rPr kumimoji="1" lang="en-US" altLang="zh-TW" sz="2000" dirty="0" smtClean="0"/>
              <a:t> </a:t>
            </a:r>
          </a:p>
          <a:p>
            <a:r>
              <a:rPr kumimoji="1" lang="en-US" altLang="zh-TW" sz="1400" dirty="0" smtClean="0"/>
              <a:t>- “</a:t>
            </a:r>
            <a:r>
              <a:rPr kumimoji="1" lang="en-US" altLang="zh-TW" sz="1400" dirty="0"/>
              <a:t>Kent Ridge Bio-medical Dataset”, available at:</a:t>
            </a:r>
          </a:p>
          <a:p>
            <a:r>
              <a:rPr kumimoji="1" lang="en-US" altLang="zh-TW" sz="1400" dirty="0"/>
              <a:t>        ” </a:t>
            </a:r>
            <a:r>
              <a:rPr kumimoji="1" lang="en-US" altLang="zh-TW" sz="1400" dirty="0">
                <a:hlinkClick r:id="rId2"/>
              </a:rPr>
              <a:t>http://datam.i2r.a-star.edu.sg/datasets/krbd/index.html</a:t>
            </a:r>
            <a:r>
              <a:rPr kumimoji="1" lang="en-US" altLang="zh-TW" sz="1400" dirty="0"/>
              <a:t>”, </a:t>
            </a:r>
            <a:r>
              <a:rPr kumimoji="1" lang="en-US" altLang="zh-TW" sz="1400" dirty="0" err="1"/>
              <a:t>asscessed</a:t>
            </a:r>
            <a:r>
              <a:rPr kumimoji="1" lang="en-US" altLang="zh-TW" sz="1400" dirty="0"/>
              <a:t> on November.1.2013</a:t>
            </a:r>
          </a:p>
          <a:p>
            <a:endParaRPr kumimoji="1" lang="en-US" altLang="zh-TW" sz="2000" dirty="0"/>
          </a:p>
          <a:p>
            <a:endParaRPr kumimoji="1" lang="en-US" altLang="zh-TW" sz="2000" dirty="0" smtClean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02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9231" y="837417"/>
            <a:ext cx="7520940" cy="548640"/>
          </a:xfrm>
        </p:spPr>
        <p:txBody>
          <a:bodyPr>
            <a:normAutofit fontScale="90000"/>
          </a:bodyPr>
          <a:lstStyle/>
          <a:p>
            <a:r>
              <a:rPr kumimoji="1" lang="en-US" altLang="zh-TW" sz="32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</a:t>
            </a:r>
            <a:r>
              <a:rPr kumimoji="1" lang="en-US" altLang="zh-TW" sz="3100" b="1" cap="none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P</a:t>
            </a:r>
            <a:r>
              <a:rPr kumimoji="1" lang="en-US" altLang="zh-TW" sz="3100" b="1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pple LiGothic Medium"/>
                <a:ea typeface="Apple LiGothic Medium"/>
                <a:cs typeface="Apple LiGothic Medium"/>
              </a:rPr>
              <a:t>reprocessing </a:t>
            </a:r>
            <a:endParaRPr kumimoji="1" lang="zh-TW" altLang="en-US" sz="3100" b="1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182" y="1386057"/>
            <a:ext cx="7642981" cy="426190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kumimoji="1" lang="en-US" altLang="zh-TW" sz="2000" dirty="0" smtClean="0"/>
              <a:t>Data cleaning (to remove incomplete data)</a:t>
            </a:r>
          </a:p>
          <a:p>
            <a:pPr>
              <a:buFontTx/>
              <a:buChar char="-"/>
            </a:pPr>
            <a:r>
              <a:rPr kumimoji="1" lang="en-US" altLang="zh-TW" sz="2000" dirty="0" smtClean="0"/>
              <a:t>Output :  relapse =&gt; 1</a:t>
            </a:r>
          </a:p>
          <a:p>
            <a:pPr marL="0" indent="0"/>
            <a:r>
              <a:rPr kumimoji="1" lang="en-US" altLang="zh-TW" sz="2000" dirty="0" smtClean="0"/>
              <a:t>                     non-relapse =&gt; 0</a:t>
            </a:r>
          </a:p>
          <a:p>
            <a:pPr>
              <a:buFontTx/>
              <a:buChar char="-"/>
            </a:pPr>
            <a:r>
              <a:rPr kumimoji="1" lang="en-US" altLang="zh-TW" sz="2000" dirty="0" smtClean="0"/>
              <a:t>Use correlation coefficient  about input</a:t>
            </a:r>
            <a:r>
              <a:rPr kumimoji="1" lang="en-US" altLang="zh-TW" sz="2000" dirty="0"/>
              <a:t>(</a:t>
            </a:r>
            <a:r>
              <a:rPr kumimoji="1" lang="en-US" altLang="zh-TW" sz="2000" dirty="0" smtClean="0"/>
              <a:t> 24188  genes </a:t>
            </a:r>
            <a:r>
              <a:rPr kumimoji="1" lang="en-US" altLang="zh-TW" sz="2000" dirty="0"/>
              <a:t>)</a:t>
            </a:r>
            <a:r>
              <a:rPr kumimoji="1" lang="en-US" altLang="zh-TW" sz="2000" dirty="0" smtClean="0"/>
              <a:t>and output , then extract 1242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genes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as the new dataset</a:t>
            </a:r>
            <a:r>
              <a:rPr kumimoji="1" lang="zh-TW" altLang="en-US" sz="2000" dirty="0" smtClean="0"/>
              <a:t>（</a:t>
            </a:r>
            <a:r>
              <a:rPr kumimoji="1" lang="en-US" altLang="zh-TW" sz="2000" dirty="0" smtClean="0"/>
              <a:t>correlation coefficient &gt; 0.25 and &lt;-0.25 )</a:t>
            </a:r>
            <a:r>
              <a:rPr kumimoji="1" lang="en-US" altLang="zh-TW" sz="2000" dirty="0"/>
              <a:t>,</a:t>
            </a:r>
            <a:r>
              <a:rPr kumimoji="1" lang="en-US" altLang="zh-TW" sz="2000" dirty="0" smtClean="0"/>
              <a:t>the reason for that is simple, if the input variable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has little effect on the output</a:t>
            </a:r>
            <a:r>
              <a:rPr kumimoji="1" lang="zh-TW" altLang="en-US" sz="2000" dirty="0" smtClean="0"/>
              <a:t>，</a:t>
            </a:r>
            <a:r>
              <a:rPr kumimoji="1" lang="en-US" altLang="zh-TW" sz="2000" dirty="0" smtClean="0"/>
              <a:t>so I don’t choose the variable as input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to construct the model.</a:t>
            </a:r>
          </a:p>
          <a:p>
            <a:pPr>
              <a:buFontTx/>
              <a:buChar char="-"/>
            </a:pPr>
            <a:r>
              <a:rPr kumimoji="1" lang="en-US" altLang="zh-TW" sz="2000" dirty="0" smtClean="0"/>
              <a:t>New dataset : 1242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genes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as variables</a:t>
            </a:r>
            <a:r>
              <a:rPr kumimoji="1" lang="zh-TW" altLang="en-US" sz="2000" dirty="0" smtClean="0"/>
              <a:t>，</a:t>
            </a:r>
            <a:r>
              <a:rPr kumimoji="1" lang="en-US" altLang="zh-TW" sz="2000" dirty="0" smtClean="0"/>
              <a:t>96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samples =&gt; k-means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   50 variables version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  100 variables version</a:t>
            </a:r>
          </a:p>
          <a:p>
            <a:pPr marL="0" indent="0"/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        300 variables version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9231" y="191086"/>
            <a:ext cx="770111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en-US" altLang="zh-TW" sz="36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Application – for breast cancer</a:t>
            </a:r>
            <a:endParaRPr kumimoji="1" lang="zh-TW" altLang="en-US" sz="36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3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53988</TotalTime>
  <Words>1853</Words>
  <Application>Microsoft Macintosh PowerPoint</Application>
  <PresentationFormat>如螢幕大小 (4:3)</PresentationFormat>
  <Paragraphs>213</Paragraphs>
  <Slides>27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角度</vt:lpstr>
      <vt:lpstr>方程式</vt:lpstr>
      <vt:lpstr>PowerPoint 簡報</vt:lpstr>
      <vt:lpstr>Outline</vt:lpstr>
      <vt:lpstr>Introduction</vt:lpstr>
      <vt:lpstr>- Workflow :</vt:lpstr>
      <vt:lpstr>Methodology</vt:lpstr>
      <vt:lpstr>Methodology</vt:lpstr>
      <vt:lpstr>Methodology</vt:lpstr>
      <vt:lpstr>Application – for breast cancer </vt:lpstr>
      <vt:lpstr>- Preprocessing </vt:lpstr>
      <vt:lpstr>PowerPoint 簡報</vt:lpstr>
      <vt:lpstr>- Classification tree analysis :</vt:lpstr>
      <vt:lpstr>- 50 Variables : classification tree</vt:lpstr>
      <vt:lpstr>- 100 Variables : classification tree </vt:lpstr>
      <vt:lpstr>- 300 Variables : classification tree</vt:lpstr>
      <vt:lpstr>- Model user interface provided by MATLAB introduction :</vt:lpstr>
      <vt:lpstr>-Divide Data for Optimal Neural Network Training :</vt:lpstr>
      <vt:lpstr>- 50 variables </vt:lpstr>
      <vt:lpstr>- 100 variables</vt:lpstr>
      <vt:lpstr>- 300 variables</vt:lpstr>
      <vt:lpstr> - 50 Variables : performance</vt:lpstr>
      <vt:lpstr>- 100 Variables : performance</vt:lpstr>
      <vt:lpstr>- 300 Variables: performance</vt:lpstr>
      <vt:lpstr>Conclusion :</vt:lpstr>
      <vt:lpstr>Reference</vt:lpstr>
      <vt:lpstr>PowerPoint 簡報</vt:lpstr>
      <vt:lpstr>- 50 variables : performance(1000 ioolerations)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Kai-yun Ku</dc:creator>
  <cp:lastModifiedBy>Kai-yun Ku</cp:lastModifiedBy>
  <cp:revision>128</cp:revision>
  <dcterms:created xsi:type="dcterms:W3CDTF">2013-10-04T02:49:21Z</dcterms:created>
  <dcterms:modified xsi:type="dcterms:W3CDTF">2014-01-19T16:43:33Z</dcterms:modified>
</cp:coreProperties>
</file>