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6" d="100"/>
          <a:sy n="96" d="100"/>
        </p:scale>
        <p:origin x="-168" y="-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51A9F-8EBB-4DCA-B614-735DFCB01B9B}" type="datetimeFigureOut">
              <a:rPr lang="zh-TW" altLang="en-US" smtClean="0"/>
              <a:t>2015/3/20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EB24A-D5B5-4FFA-BC07-0E5D4A0DE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71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BEBA-339F-47A1-8CB9-16B910DDF01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59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BEBA-339F-47A1-8CB9-16B910DDF01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53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2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13841"/>
            <a:ext cx="8596668" cy="855643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Homework 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969484"/>
            <a:ext cx="8596668" cy="5728771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Target: Compiler for C</a:t>
            </a:r>
          </a:p>
          <a:p>
            <a:r>
              <a:rPr lang="en-US" altLang="zh-TW" sz="3200" dirty="0" smtClean="0"/>
              <a:t>Deadline: </a:t>
            </a:r>
            <a:r>
              <a:rPr lang="en-US" altLang="zh-TW" sz="3200" dirty="0" smtClean="0">
                <a:solidFill>
                  <a:schemeClr val="accent5"/>
                </a:solidFill>
              </a:rPr>
              <a:t>3/26(</a:t>
            </a:r>
            <a:r>
              <a:rPr lang="zh-TW" altLang="en-US" sz="3200" dirty="0">
                <a:solidFill>
                  <a:schemeClr val="accent5"/>
                </a:solidFill>
              </a:rPr>
              <a:t>四</a:t>
            </a:r>
            <a:r>
              <a:rPr lang="en-US" altLang="zh-TW" sz="3200" dirty="0" smtClean="0">
                <a:solidFill>
                  <a:schemeClr val="accent5"/>
                </a:solidFill>
              </a:rPr>
              <a:t>) 23:59</a:t>
            </a:r>
          </a:p>
          <a:p>
            <a:r>
              <a:rPr lang="en-US" altLang="zh-TW" sz="3200" dirty="0" smtClean="0"/>
              <a:t>DEMO: </a:t>
            </a:r>
            <a:r>
              <a:rPr lang="zh-TW" altLang="en-US" sz="3200" dirty="0" smtClean="0"/>
              <a:t>暫定</a:t>
            </a:r>
            <a:r>
              <a:rPr lang="en-US" altLang="zh-TW" sz="3200" dirty="0" smtClean="0"/>
              <a:t>3/27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(demo</a:t>
            </a:r>
            <a:r>
              <a:rPr lang="zh-TW" altLang="en-US" sz="3200" smtClean="0"/>
              <a:t>時間另行公布</a:t>
            </a:r>
            <a:r>
              <a:rPr lang="en-US" altLang="zh-TW" sz="3200" smtClean="0"/>
              <a:t>)</a:t>
            </a:r>
            <a:endParaRPr lang="en-US" altLang="zh-TW" sz="3200" dirty="0" smtClean="0"/>
          </a:p>
          <a:p>
            <a:r>
              <a:rPr lang="en-US" altLang="zh-TW" sz="3200" dirty="0" smtClean="0"/>
              <a:t>Upload your file to </a:t>
            </a:r>
            <a:r>
              <a:rPr lang="en-US" altLang="zh-TW" sz="3200" dirty="0" err="1" smtClean="0"/>
              <a:t>moodle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A zipped file(.</a:t>
            </a:r>
            <a:r>
              <a:rPr lang="en-US" altLang="zh-TW" sz="2800" dirty="0" err="1" smtClean="0"/>
              <a:t>rar</a:t>
            </a:r>
            <a:r>
              <a:rPr lang="en-US" altLang="zh-TW" sz="2800" dirty="0" smtClean="0"/>
              <a:t>, .zip, .7z, …) contain your source code and readme</a:t>
            </a:r>
          </a:p>
          <a:p>
            <a:pPr lvl="1"/>
            <a:r>
              <a:rPr lang="en-US" altLang="zh-TW" sz="2800" dirty="0" smtClean="0"/>
              <a:t>Filename: </a:t>
            </a:r>
            <a:r>
              <a:rPr lang="en-US" altLang="zh-TW" sz="2800" dirty="0" err="1" smtClean="0"/>
              <a:t>StudentID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Ex: F74012345.rar</a:t>
            </a:r>
          </a:p>
          <a:p>
            <a:r>
              <a:rPr lang="en-US" altLang="zh-TW" sz="3200" dirty="0" smtClean="0"/>
              <a:t>Post your problems on </a:t>
            </a:r>
            <a:r>
              <a:rPr lang="en-US" altLang="zh-TW" sz="3200" dirty="0" err="1" smtClean="0"/>
              <a:t>moodle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918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643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Homework 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465243"/>
            <a:ext cx="10251399" cy="5233012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Environment: Linux: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g++ </a:t>
            </a:r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4.8.2</a:t>
            </a:r>
            <a:r>
              <a:rPr lang="zh-TW" altLang="en-US" sz="2400" dirty="0" smtClean="0"/>
              <a:t>版 </a:t>
            </a:r>
            <a:endParaRPr lang="en-US" altLang="zh-TW" sz="2400" dirty="0" smtClean="0"/>
          </a:p>
          <a:p>
            <a:r>
              <a:rPr lang="zh-TW" altLang="en-US" sz="2400" dirty="0" smtClean="0"/>
              <a:t>不允許使用</a:t>
            </a:r>
            <a:r>
              <a:rPr lang="en-US" altLang="zh-TW" sz="2400" dirty="0" smtClean="0"/>
              <a:t>3rd-party</a:t>
            </a:r>
            <a:r>
              <a:rPr lang="zh-TW" altLang="en-US" sz="2400" dirty="0" smtClean="0"/>
              <a:t>函式庫，必須使用</a:t>
            </a:r>
            <a:r>
              <a:rPr lang="en-US" altLang="zh-TW" sz="2400" dirty="0" smtClean="0"/>
              <a:t>C/C++(</a:t>
            </a:r>
            <a:r>
              <a:rPr lang="zh-TW" altLang="en-US" sz="2400" dirty="0" smtClean="0"/>
              <a:t>包含</a:t>
            </a:r>
            <a:r>
              <a:rPr lang="en-US" altLang="zh-TW" sz="2400" dirty="0" smtClean="0"/>
              <a:t>C++11)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完成基本功能 </a:t>
            </a:r>
            <a:r>
              <a:rPr lang="en-US" altLang="zh-TW" sz="2400" dirty="0" smtClean="0"/>
              <a:t>50%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解釋程式碼 </a:t>
            </a:r>
            <a:r>
              <a:rPr lang="en-US" altLang="zh-TW" sz="2400" dirty="0" smtClean="0"/>
              <a:t>30%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無空白分</a:t>
            </a:r>
            <a:r>
              <a:rPr lang="en-US" altLang="zh-TW" sz="2400" dirty="0" smtClean="0"/>
              <a:t>Token 20% (</a:t>
            </a:r>
            <a:r>
              <a:rPr lang="zh-TW" altLang="en-US" sz="2400" dirty="0"/>
              <a:t>需</a:t>
            </a:r>
            <a:r>
              <a:rPr lang="zh-TW" altLang="en-US" sz="2400" dirty="0" smtClean="0"/>
              <a:t>符合</a:t>
            </a:r>
            <a:r>
              <a:rPr lang="en-US" altLang="zh-TW" sz="2400" dirty="0" smtClean="0"/>
              <a:t>C</a:t>
            </a:r>
            <a:r>
              <a:rPr lang="zh-TW" altLang="en-US" sz="2400" dirty="0" smtClean="0"/>
              <a:t>語言格式</a:t>
            </a:r>
            <a:r>
              <a:rPr lang="en-US" altLang="zh-TW" sz="2400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55" y="4561522"/>
            <a:ext cx="1657350" cy="178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301" y="4591752"/>
            <a:ext cx="1677479" cy="1750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1964054" y="45615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原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08127" y="45624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無</a:t>
            </a:r>
            <a:r>
              <a:rPr lang="zh-TW" altLang="en-US" dirty="0">
                <a:solidFill>
                  <a:srgbClr val="0070C0"/>
                </a:solidFill>
              </a:rPr>
              <a:t>空白</a:t>
            </a:r>
          </a:p>
        </p:txBody>
      </p:sp>
    </p:spTree>
    <p:extLst>
      <p:ext uri="{BB962C8B-B14F-4D97-AF65-F5344CB8AC3E}">
        <p14:creationId xmlns:p14="http://schemas.microsoft.com/office/powerpoint/2010/main" val="6869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290111"/>
            <a:ext cx="8596668" cy="855643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Homework 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145754"/>
            <a:ext cx="10251399" cy="5233012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Input file:</a:t>
            </a:r>
          </a:p>
          <a:p>
            <a:pPr lvl="1"/>
            <a:r>
              <a:rPr lang="en-US" altLang="zh-TW" sz="2400" dirty="0" err="1" smtClean="0">
                <a:solidFill>
                  <a:schemeClr val="tx1"/>
                </a:solidFill>
              </a:rPr>
              <a:t>main.c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Output file:</a:t>
            </a:r>
          </a:p>
          <a:p>
            <a:pPr lvl="1"/>
            <a:r>
              <a:rPr lang="en-US" altLang="zh-TW" sz="2400" dirty="0" smtClean="0">
                <a:solidFill>
                  <a:schemeClr val="tx1"/>
                </a:solidFill>
              </a:rPr>
              <a:t>token.txt</a:t>
            </a:r>
          </a:p>
          <a:p>
            <a:pPr marL="457200" lvl="1" indent="0">
              <a:buNone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Lexical Analyzer(</a:t>
            </a:r>
            <a:r>
              <a:rPr lang="en-US" altLang="zh-TW" sz="4400" dirty="0" err="1" smtClean="0"/>
              <a:t>Lexer</a:t>
            </a:r>
            <a:r>
              <a:rPr lang="en-US" altLang="zh-TW" sz="4400" dirty="0" smtClean="0"/>
              <a:t>)</a:t>
            </a:r>
            <a:endParaRPr lang="zh-TW" altLang="en-US" sz="4400" dirty="0"/>
          </a:p>
        </p:txBody>
      </p:sp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1217161" y="2588964"/>
            <a:ext cx="1173500" cy="154830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dirty="0" smtClean="0"/>
              <a:t>Source</a:t>
            </a:r>
          </a:p>
          <a:p>
            <a:pPr algn="ctr"/>
            <a:r>
              <a:rPr lang="en-US" altLang="zh-TW" sz="2000" dirty="0" smtClean="0"/>
              <a:t>Code</a:t>
            </a:r>
            <a:endParaRPr lang="zh-TW" altLang="en-US" sz="20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2547152" y="3453192"/>
            <a:ext cx="96245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666093" y="2949136"/>
            <a:ext cx="122413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Lexer</a:t>
            </a:r>
            <a:endParaRPr lang="zh-TW" altLang="en-US" sz="28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046719" y="3453192"/>
            <a:ext cx="133204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ocument"/>
          <p:cNvSpPr>
            <a:spLocks noEditPoints="1" noChangeArrowheads="1"/>
          </p:cNvSpPr>
          <p:nvPr/>
        </p:nvSpPr>
        <p:spPr bwMode="auto">
          <a:xfrm>
            <a:off x="6535258" y="2769116"/>
            <a:ext cx="1139652" cy="13681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dirty="0" smtClean="0"/>
              <a:t>Token</a:t>
            </a:r>
          </a:p>
          <a:p>
            <a:pPr algn="ctr"/>
            <a:r>
              <a:rPr lang="en-US" altLang="zh-TW" sz="2000" dirty="0" smtClean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2231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24856"/>
            <a:ext cx="8596668" cy="745475"/>
          </a:xfrm>
        </p:spPr>
        <p:txBody>
          <a:bodyPr/>
          <a:lstStyle/>
          <a:p>
            <a:r>
              <a:rPr lang="en-US" altLang="zh-TW" dirty="0" smtClean="0"/>
              <a:t>Token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870331"/>
            <a:ext cx="5687696" cy="4660136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Keywords</a:t>
            </a:r>
          </a:p>
          <a:p>
            <a:pPr lvl="1"/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char float double  return if else while break for print</a:t>
            </a:r>
          </a:p>
          <a:p>
            <a:r>
              <a:rPr lang="en-US" altLang="zh-TW" sz="2800" dirty="0" smtClean="0"/>
              <a:t>Operators</a:t>
            </a:r>
          </a:p>
          <a:p>
            <a:pPr lvl="1"/>
            <a:r>
              <a:rPr lang="en-US" altLang="zh-TW" sz="2400" dirty="0" smtClean="0"/>
              <a:t>= ! + - * / == != &lt; &gt; &lt;= &gt;= &amp;&amp; ||</a:t>
            </a:r>
          </a:p>
          <a:p>
            <a:r>
              <a:rPr lang="en-US" altLang="zh-TW" sz="2800" dirty="0" smtClean="0"/>
              <a:t>Special Symbols</a:t>
            </a:r>
          </a:p>
          <a:p>
            <a:pPr lvl="1"/>
            <a:r>
              <a:rPr lang="en-US" altLang="zh-TW" sz="2400" dirty="0" smtClean="0"/>
              <a:t>[ ] ( ) { } ; ,</a:t>
            </a:r>
          </a:p>
          <a:p>
            <a:r>
              <a:rPr lang="en-US" altLang="zh-TW" sz="2800" dirty="0" smtClean="0"/>
              <a:t>Identifier</a:t>
            </a:r>
          </a:p>
          <a:p>
            <a:pPr lvl="1"/>
            <a:r>
              <a:rPr lang="en-US" altLang="zh-TW" sz="2400" dirty="0" smtClean="0"/>
              <a:t>[a-</a:t>
            </a:r>
            <a:r>
              <a:rPr lang="en-US" altLang="zh-TW" sz="2400" dirty="0" err="1" smtClean="0"/>
              <a:t>zA</a:t>
            </a:r>
            <a:r>
              <a:rPr lang="en-US" altLang="zh-TW" sz="2400" dirty="0" smtClean="0"/>
              <a:t>-Z_][a-zA-Z0-9_]*</a:t>
            </a:r>
          </a:p>
          <a:p>
            <a:pPr lvl="1"/>
            <a:endParaRPr lang="en-US" altLang="zh-TW" sz="24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5891824" y="87033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753340" y="870331"/>
            <a:ext cx="4788172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/>
              <a:t>Number</a:t>
            </a:r>
          </a:p>
          <a:p>
            <a:pPr lvl="1"/>
            <a:r>
              <a:rPr lang="en-US" altLang="zh-TW" sz="2400" dirty="0" smtClean="0"/>
              <a:t>[0-9</a:t>
            </a:r>
            <a:r>
              <a:rPr lang="en-US" altLang="zh-TW" sz="2400" dirty="0" smtClean="0"/>
              <a:t>]+([.][0-9]+)?</a:t>
            </a:r>
            <a:endParaRPr lang="en-US" altLang="zh-TW" sz="2400" dirty="0" smtClean="0"/>
          </a:p>
          <a:p>
            <a:r>
              <a:rPr lang="en-US" altLang="zh-TW" sz="2800" dirty="0" smtClean="0"/>
              <a:t>Char</a:t>
            </a:r>
          </a:p>
          <a:p>
            <a:pPr lvl="1"/>
            <a:r>
              <a:rPr lang="en-US" altLang="zh-TW" sz="2400" dirty="0" smtClean="0"/>
              <a:t>‘[.|\n|\t| ]’</a:t>
            </a:r>
          </a:p>
          <a:p>
            <a:pPr lvl="1"/>
            <a:r>
              <a:rPr lang="en-US" altLang="zh-TW" sz="2400" dirty="0" smtClean="0"/>
              <a:t>Ex. ‘a’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’\n’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’ ’</a:t>
            </a:r>
          </a:p>
          <a:p>
            <a:r>
              <a:rPr lang="en-US" altLang="zh-TW" sz="2800" dirty="0" smtClean="0"/>
              <a:t>Comment(no need to print)</a:t>
            </a:r>
          </a:p>
          <a:p>
            <a:pPr lvl="1"/>
            <a:r>
              <a:rPr lang="en-US" altLang="zh-TW" sz="2400" dirty="0" smtClean="0"/>
              <a:t>//</a:t>
            </a:r>
          </a:p>
          <a:p>
            <a:r>
              <a:rPr lang="en-US" altLang="zh-TW" sz="2600" dirty="0" smtClean="0"/>
              <a:t>Error</a:t>
            </a:r>
          </a:p>
          <a:p>
            <a:pPr lvl="1"/>
            <a:r>
              <a:rPr lang="en-US" altLang="zh-TW" sz="2400" dirty="0" err="1"/>
              <a:t>i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 1e2s </a:t>
            </a:r>
            <a:r>
              <a:rPr lang="en-US" altLang="zh-TW" sz="2400" dirty="0" smtClean="0"/>
              <a:t>;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marL="457200" lvl="1" indent="0">
              <a:buNone/>
            </a:pPr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9879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24010"/>
            <a:ext cx="8596668" cy="800559"/>
          </a:xfrm>
        </p:spPr>
        <p:txBody>
          <a:bodyPr>
            <a:normAutofit/>
          </a:bodyPr>
          <a:lstStyle/>
          <a:p>
            <a:r>
              <a:rPr lang="en-US" altLang="zh-TW" sz="4400" dirty="0" err="1" smtClean="0"/>
              <a:t>Lexer</a:t>
            </a:r>
            <a:r>
              <a:rPr lang="en-US" altLang="zh-TW" sz="4400" dirty="0" smtClean="0"/>
              <a:t> Output</a:t>
            </a:r>
            <a:endParaRPr lang="zh-TW" altLang="en-US" sz="4400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677334" y="1024568"/>
            <a:ext cx="8596668" cy="571775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Output file format</a:t>
            </a:r>
          </a:p>
          <a:p>
            <a:pPr lvl="1"/>
            <a:r>
              <a:rPr lang="en-US" altLang="zh-TW" sz="2000" dirty="0" smtClean="0">
                <a:solidFill>
                  <a:schemeClr val="tx1"/>
                </a:solidFill>
              </a:rPr>
              <a:t>Line xx :</a:t>
            </a:r>
          </a:p>
          <a:p>
            <a:pPr lvl="2"/>
            <a:r>
              <a:rPr lang="en-US" altLang="zh-TW" sz="1800" dirty="0" smtClean="0">
                <a:solidFill>
                  <a:schemeClr val="tx1"/>
                </a:solidFill>
              </a:rPr>
              <a:t>xx – Line number</a:t>
            </a:r>
          </a:p>
          <a:p>
            <a:pPr lvl="1"/>
            <a:r>
              <a:rPr lang="en-US" altLang="zh-TW" sz="2000" dirty="0" smtClean="0">
                <a:solidFill>
                  <a:schemeClr val="tx1"/>
                </a:solidFill>
              </a:rPr>
              <a:t>&lt;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yyy</a:t>
            </a:r>
            <a:r>
              <a:rPr lang="en-US" altLang="zh-TW" sz="2000" dirty="0" smtClean="0">
                <a:solidFill>
                  <a:schemeClr val="tx1"/>
                </a:solidFill>
              </a:rPr>
              <a:t>&gt;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: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zzz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TW" sz="1800" dirty="0" err="1" smtClean="0"/>
              <a:t>yyy</a:t>
            </a:r>
            <a:r>
              <a:rPr lang="en-US" altLang="zh-TW" sz="1800" dirty="0" smtClean="0"/>
              <a:t> – Category(Keyword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Operator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Special Symbol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Identifier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Char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Number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Error)</a:t>
            </a:r>
          </a:p>
          <a:p>
            <a:pPr lvl="2"/>
            <a:r>
              <a:rPr lang="en-US" altLang="zh-TW" sz="1800" dirty="0" err="1" smtClean="0"/>
              <a:t>zzz</a:t>
            </a:r>
            <a:r>
              <a:rPr lang="en-US" altLang="zh-TW" sz="1800" dirty="0" smtClean="0"/>
              <a:t> – token</a:t>
            </a:r>
          </a:p>
          <a:p>
            <a:pPr lvl="1"/>
            <a:r>
              <a:rPr lang="en-US" altLang="zh-TW" sz="2000" dirty="0" smtClean="0"/>
              <a:t>Ex.</a:t>
            </a:r>
          </a:p>
          <a:p>
            <a:pPr lvl="2"/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  1 :</a:t>
            </a:r>
          </a:p>
          <a:p>
            <a:pPr lvl="2"/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&lt;Keyword&gt;    :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&lt;Identifier&gt; : main</a:t>
            </a:r>
          </a:p>
          <a:p>
            <a:pPr lvl="2"/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&lt;Special&gt;    : (</a:t>
            </a:r>
          </a:p>
          <a:p>
            <a:pPr lvl="2"/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&lt;Special&gt;    : )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270" y="310551"/>
            <a:ext cx="3886200" cy="655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向右箭號 5"/>
          <p:cNvSpPr/>
          <p:nvPr/>
        </p:nvSpPr>
        <p:spPr>
          <a:xfrm>
            <a:off x="5282373" y="3256645"/>
            <a:ext cx="1107410" cy="330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73726" y="200626"/>
            <a:ext cx="5916057" cy="800559"/>
          </a:xfrm>
        </p:spPr>
        <p:txBody>
          <a:bodyPr>
            <a:normAutofit/>
          </a:bodyPr>
          <a:lstStyle/>
          <a:p>
            <a:r>
              <a:rPr lang="en-US" altLang="zh-TW" sz="4400" dirty="0" err="1" smtClean="0"/>
              <a:t>Lexer</a:t>
            </a:r>
            <a:r>
              <a:rPr lang="en-US" altLang="zh-TW" sz="4400" dirty="0" smtClean="0"/>
              <a:t> Output Example</a:t>
            </a:r>
            <a:endParaRPr lang="zh-TW" altLang="en-US" sz="4400" dirty="0"/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6" y="2027589"/>
            <a:ext cx="4654531" cy="2788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文字方塊 13"/>
          <p:cNvSpPr txBox="1"/>
          <p:nvPr/>
        </p:nvSpPr>
        <p:spPr>
          <a:xfrm>
            <a:off x="9364549" y="93748"/>
            <a:ext cx="115288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token.txt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30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280</Words>
  <Application>Microsoft Office PowerPoint</Application>
  <PresentationFormat>自訂</PresentationFormat>
  <Paragraphs>65</Paragraphs>
  <Slides>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多面向</vt:lpstr>
      <vt:lpstr>Homework 1</vt:lpstr>
      <vt:lpstr>Homework 1</vt:lpstr>
      <vt:lpstr>Homework 1</vt:lpstr>
      <vt:lpstr>Homework 1</vt:lpstr>
      <vt:lpstr>Lexical Analyzer(Lexer)</vt:lpstr>
      <vt:lpstr>Token</vt:lpstr>
      <vt:lpstr>Lexer Output</vt:lpstr>
      <vt:lpstr>Lexer Output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張舜展</dc:creator>
  <cp:lastModifiedBy>isa</cp:lastModifiedBy>
  <cp:revision>20</cp:revision>
  <dcterms:created xsi:type="dcterms:W3CDTF">2015-03-14T06:11:13Z</dcterms:created>
  <dcterms:modified xsi:type="dcterms:W3CDTF">2015-03-20T08:45:15Z</dcterms:modified>
</cp:coreProperties>
</file>