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C0BBA-C851-442C-8E6E-2F715A87F6AE}" type="datetimeFigureOut">
              <a:rPr lang="zh-TW" altLang="en-US" smtClean="0"/>
              <a:t>2015/4/24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F3CC2-A83E-4492-8E29-1F89BD3B54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2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57" name="圖片 56"/>
          <p:cNvPicPr/>
          <p:nvPr/>
        </p:nvPicPr>
        <p:blipFill>
          <a:blip r:embed="rId2"/>
          <a:stretch>
            <a:fillRect/>
          </a:stretch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58" name="圖片 57"/>
          <p:cNvPicPr/>
          <p:nvPr/>
        </p:nvPicPr>
        <p:blipFill>
          <a:blip r:embed="rId2"/>
          <a:stretch>
            <a:fillRect/>
          </a:stretch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6" name="圖片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07" name="圖片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5" name="圖片 154"/>
          <p:cNvPicPr/>
          <p:nvPr/>
        </p:nvPicPr>
        <p:blipFill>
          <a:blip r:embed="rId2"/>
          <a:stretch>
            <a:fillRect/>
          </a:stretch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56" name="圖片 155"/>
          <p:cNvPicPr/>
          <p:nvPr/>
        </p:nvPicPr>
        <p:blipFill>
          <a:blip r:embed="rId2"/>
          <a:stretch>
            <a:fillRect/>
          </a:stretch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26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/>
          </a:solidFill>
          <a:ln w="1260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3F7819"/>
          </a:solidFill>
          <a:ln w="1260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C0E474"/>
          </a:solidFill>
          <a:ln w="1260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12" name="CustomShape 1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3" name="CustomShape 1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4" name="CustomShape 1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/>
          </a:solidFill>
          <a:ln w="12600">
            <a:noFill/>
          </a:ln>
        </p:spPr>
      </p:sp>
      <p:sp>
        <p:nvSpPr>
          <p:cNvPr id="15" name="CustomShape 1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3F7819"/>
          </a:solidFill>
          <a:ln w="12600">
            <a:noFill/>
          </a:ln>
        </p:spPr>
      </p:sp>
      <p:sp>
        <p:nvSpPr>
          <p:cNvPr id="16" name="CustomShape 1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C0E474"/>
          </a:solidFill>
          <a:ln w="12600">
            <a:noFill/>
          </a:ln>
        </p:spPr>
      </p:sp>
      <p:sp>
        <p:nvSpPr>
          <p:cNvPr id="17" name="CustomShape 1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19" name="CustomShape 20"/>
          <p:cNvSpPr/>
          <p:nvPr/>
        </p:nvSpPr>
        <p:spPr>
          <a:xfrm rot="10800000">
            <a:off x="360" y="360"/>
            <a:ext cx="842400" cy="566568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zh-TW" sz="5400">
                <a:solidFill>
                  <a:srgbClr val="90C226"/>
                </a:solidFill>
                <a:latin typeface="Trebuchet MS"/>
              </a:rPr>
              <a:t>Click to edit the title text format按一下以編輯母片標題樣式</a:t>
            </a:r>
            <a:endParaRPr/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900">
                <a:solidFill>
                  <a:srgbClr val="8B8B8B"/>
                </a:solidFill>
                <a:latin typeface="Trebuchet MS"/>
              </a:rPr>
              <a:t>4/16/15</a:t>
            </a:r>
            <a:endParaRPr/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8EC784A-C2AB-47A3-8185-860E282006FE}" type="slidenum">
              <a:rPr lang="en-US" sz="900">
                <a:solidFill>
                  <a:srgbClr val="90C226"/>
                </a:solidFill>
                <a:latin typeface="Trebuchet MS"/>
              </a:rPr>
              <a:t>‹#›</a:t>
            </a:fld>
            <a:endParaRPr/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zh-TW"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TW" sz="1400"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TW" sz="1200"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TW" sz="1200"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TW" sz="2000"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TW" sz="2000">
                <a:latin typeface="Trebuchet M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TW" sz="2000">
                <a:latin typeface="Trebuchet MS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6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61" name="CustomShape 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62" name="CustomShape 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6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/>
          </a:solidFill>
          <a:ln w="12600">
            <a:noFill/>
          </a:ln>
        </p:spPr>
      </p:sp>
      <p:sp>
        <p:nvSpPr>
          <p:cNvPr id="64" name="CustomShape 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3F7819"/>
          </a:solidFill>
          <a:ln w="12600">
            <a:noFill/>
          </a:ln>
        </p:spPr>
      </p:sp>
      <p:sp>
        <p:nvSpPr>
          <p:cNvPr id="65" name="CustomShape 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C0E474"/>
          </a:solidFill>
          <a:ln w="12600">
            <a:noFill/>
          </a:ln>
        </p:spPr>
      </p:sp>
      <p:sp>
        <p:nvSpPr>
          <p:cNvPr id="66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6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6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sz="3600">
                <a:solidFill>
                  <a:srgbClr val="90C226"/>
                </a:solidFill>
                <a:latin typeface="Trebuchet MS"/>
              </a:rPr>
              <a:t>Click to edit the title text format按一下以編輯母片標題樣式</a:t>
            </a:r>
            <a:endParaRPr/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zh-TW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TW">
                <a:solidFill>
                  <a:srgbClr val="404040"/>
                </a:solidFill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TW">
                <a:solidFill>
                  <a:srgbClr val="404040"/>
                </a:solidFill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TW">
                <a:solidFill>
                  <a:srgbClr val="404040"/>
                </a:solidFill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TW">
                <a:solidFill>
                  <a:srgbClr val="404040"/>
                </a:solidFill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TW">
                <a:solidFill>
                  <a:srgbClr val="404040"/>
                </a:solidFill>
                <a:latin typeface="Trebuchet MS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TW">
                <a:solidFill>
                  <a:srgbClr val="404040"/>
                </a:solidFill>
                <a:latin typeface="Trebuchet MS"/>
              </a:rPr>
              <a:t>Seventh Outline Level按一下以編輯母片文字樣式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TW" sz="1600">
                <a:solidFill>
                  <a:srgbClr val="404040"/>
                </a:solidFill>
                <a:latin typeface="Trebuchet MS"/>
              </a:rPr>
              <a:t>第二層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TW" sz="1400">
                <a:solidFill>
                  <a:srgbClr val="404040"/>
                </a:solidFill>
                <a:latin typeface="Trebuchet MS"/>
              </a:rPr>
              <a:t>第三層</a:t>
            </a:r>
            <a:endParaRPr/>
          </a:p>
          <a:p>
            <a:pPr lvl="3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TW" sz="1200">
                <a:solidFill>
                  <a:srgbClr val="404040"/>
                </a:solidFill>
                <a:latin typeface="Trebuchet MS"/>
              </a:rPr>
              <a:t>第四層</a:t>
            </a:r>
            <a:endParaRPr/>
          </a:p>
          <a:p>
            <a:pPr lvl="4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TW" sz="1200">
                <a:solidFill>
                  <a:srgbClr val="404040"/>
                </a:solidFill>
                <a:latin typeface="Trebuchet MS"/>
              </a:rPr>
              <a:t>第五層</a:t>
            </a:r>
            <a:endParaRPr/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900">
                <a:solidFill>
                  <a:srgbClr val="8B8B8B"/>
                </a:solidFill>
                <a:latin typeface="Trebuchet MS"/>
              </a:rPr>
              <a:t>4/16/15</a:t>
            </a:r>
            <a:endParaRPr/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C9E7C85-8599-4EDC-9CD9-413013C92517}" type="slidenum">
              <a:rPr lang="en-US" sz="900">
                <a:solidFill>
                  <a:srgbClr val="90C226"/>
                </a:solidFill>
                <a:latin typeface="Trebuchet MS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109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110" name="CustomShape 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11" name="CustomShape 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12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/>
          </a:solidFill>
          <a:ln w="12600">
            <a:noFill/>
          </a:ln>
        </p:spPr>
      </p:sp>
      <p:sp>
        <p:nvSpPr>
          <p:cNvPr id="113" name="CustomShape 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3F7819"/>
          </a:solidFill>
          <a:ln w="12600">
            <a:noFill/>
          </a:ln>
        </p:spPr>
      </p:sp>
      <p:sp>
        <p:nvSpPr>
          <p:cNvPr id="114" name="CustomShape 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C0E474"/>
          </a:solidFill>
          <a:ln w="12600">
            <a:noFill/>
          </a:ln>
        </p:spPr>
      </p:sp>
      <p:sp>
        <p:nvSpPr>
          <p:cNvPr id="115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16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117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118" name="PlaceHolder 11"/>
          <p:cNvSpPr>
            <a:spLocks noGrp="1"/>
          </p:cNvSpPr>
          <p:nvPr>
            <p:ph type="title"/>
          </p:nvPr>
        </p:nvSpPr>
        <p:spPr>
          <a:xfrm>
            <a:off x="677160" y="1932120"/>
            <a:ext cx="8596440" cy="25952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zh-TW" sz="4400">
                <a:solidFill>
                  <a:srgbClr val="90C226"/>
                </a:solidFill>
                <a:latin typeface="Trebuchet MS"/>
              </a:rPr>
              <a:t>Click to edit the title text format按一下以編輯母片標題樣式</a:t>
            </a:r>
            <a:endParaRPr/>
          </a:p>
        </p:txBody>
      </p:sp>
      <p:sp>
        <p:nvSpPr>
          <p:cNvPr id="119" name="PlaceHolder 12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15134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zh-TW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TW">
                <a:solidFill>
                  <a:srgbClr val="404040"/>
                </a:solidFill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TW">
                <a:solidFill>
                  <a:srgbClr val="404040"/>
                </a:solidFill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TW">
                <a:solidFill>
                  <a:srgbClr val="404040"/>
                </a:solidFill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TW">
                <a:solidFill>
                  <a:srgbClr val="404040"/>
                </a:solidFill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TW">
                <a:solidFill>
                  <a:srgbClr val="404040"/>
                </a:solidFill>
                <a:latin typeface="Trebuchet MS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zh-TW">
                <a:solidFill>
                  <a:srgbClr val="404040"/>
                </a:solidFill>
                <a:latin typeface="Trebuchet MS"/>
              </a:rPr>
              <a:t>Seventh Outline Level按一下以編輯母片文字樣式</a:t>
            </a:r>
            <a:endParaRPr/>
          </a:p>
        </p:txBody>
      </p:sp>
      <p:sp>
        <p:nvSpPr>
          <p:cNvPr id="120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900">
                <a:solidFill>
                  <a:srgbClr val="8B8B8B"/>
                </a:solidFill>
                <a:latin typeface="Trebuchet MS"/>
              </a:rPr>
              <a:t>4/16/15</a:t>
            </a:r>
            <a:endParaRPr/>
          </a:p>
        </p:txBody>
      </p:sp>
      <p:sp>
        <p:nvSpPr>
          <p:cNvPr id="121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22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C60AC46-AC23-4EED-A87D-992ADEF5C457}" type="slidenum">
              <a:rPr lang="en-US" sz="900">
                <a:solidFill>
                  <a:srgbClr val="90C226"/>
                </a:solidFill>
                <a:latin typeface="Trebuchet MS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zh-TW" sz="5400">
                <a:solidFill>
                  <a:srgbClr val="90C226"/>
                </a:solidFill>
                <a:latin typeface="Trebuchet MS"/>
              </a:rPr>
              <a:t>Syntax Analyzer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dirty="0" smtClean="0">
                <a:solidFill>
                  <a:srgbClr val="808080"/>
                </a:solidFill>
                <a:latin typeface="Trebuchet MS"/>
              </a:rPr>
              <a:t>103_Spring_Compiler </a:t>
            </a:r>
            <a:r>
              <a:rPr lang="en-US" dirty="0">
                <a:solidFill>
                  <a:srgbClr val="808080"/>
                </a:solidFill>
                <a:latin typeface="Trebuchet MS"/>
              </a:rPr>
              <a:t>Construction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77160" y="113760"/>
            <a:ext cx="8596440" cy="855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sz="4400">
                <a:solidFill>
                  <a:srgbClr val="90C226"/>
                </a:solidFill>
                <a:latin typeface="Trebuchet MS"/>
              </a:rPr>
              <a:t>Homework 2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677160" y="969480"/>
            <a:ext cx="8596440" cy="57283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TW" sz="3200" dirty="0">
                <a:solidFill>
                  <a:srgbClr val="404040"/>
                </a:solidFill>
                <a:latin typeface="Trebuchet MS"/>
              </a:rPr>
              <a:t>Target: Compiler for C , C++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TW" sz="3200" dirty="0">
                <a:solidFill>
                  <a:srgbClr val="404040"/>
                </a:solidFill>
                <a:latin typeface="Trebuchet MS"/>
              </a:rPr>
              <a:t>Deadline: </a:t>
            </a:r>
            <a:r>
              <a:rPr lang="zh-TW" sz="3200" dirty="0">
                <a:solidFill>
                  <a:srgbClr val="C42F1A"/>
                </a:solidFill>
                <a:latin typeface="Trebuchet MS"/>
              </a:rPr>
              <a:t>5</a:t>
            </a:r>
            <a:r>
              <a:rPr lang="zh-TW" sz="3200" dirty="0" smtClean="0">
                <a:solidFill>
                  <a:srgbClr val="C42F1A"/>
                </a:solidFill>
                <a:latin typeface="Trebuchet MS"/>
              </a:rPr>
              <a:t>/</a:t>
            </a:r>
            <a:r>
              <a:rPr lang="en-US" altLang="zh-TW" sz="3200" dirty="0">
                <a:solidFill>
                  <a:srgbClr val="C42F1A"/>
                </a:solidFill>
                <a:latin typeface="Trebuchet MS"/>
              </a:rPr>
              <a:t>7</a:t>
            </a:r>
            <a:r>
              <a:rPr lang="zh-TW" sz="3200" dirty="0" smtClean="0">
                <a:solidFill>
                  <a:srgbClr val="C42F1A"/>
                </a:solidFill>
                <a:latin typeface="Trebuchet MS"/>
              </a:rPr>
              <a:t>(</a:t>
            </a:r>
            <a:r>
              <a:rPr lang="zh-TW" sz="3200" dirty="0">
                <a:solidFill>
                  <a:srgbClr val="C42F1A"/>
                </a:solidFill>
                <a:latin typeface="Trebuchet MS"/>
              </a:rPr>
              <a:t>四) 23:59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TW" sz="3200" dirty="0">
                <a:solidFill>
                  <a:srgbClr val="404040"/>
                </a:solidFill>
                <a:latin typeface="Trebuchet MS"/>
              </a:rPr>
              <a:t>DEMO: 5</a:t>
            </a:r>
            <a:r>
              <a:rPr lang="zh-TW" sz="3200" dirty="0" smtClean="0">
                <a:solidFill>
                  <a:srgbClr val="404040"/>
                </a:solidFill>
                <a:latin typeface="Trebuchet MS"/>
              </a:rPr>
              <a:t>/</a:t>
            </a:r>
            <a:r>
              <a:rPr lang="en-US" altLang="zh-TW" sz="3200" dirty="0">
                <a:solidFill>
                  <a:srgbClr val="404040"/>
                </a:solidFill>
                <a:latin typeface="Trebuchet MS"/>
              </a:rPr>
              <a:t>8</a:t>
            </a:r>
            <a:r>
              <a:rPr lang="zh-TW" sz="3200" dirty="0" smtClean="0">
                <a:solidFill>
                  <a:srgbClr val="404040"/>
                </a:solidFill>
                <a:latin typeface="Trebuchet MS"/>
              </a:rPr>
              <a:t>(</a:t>
            </a:r>
            <a:r>
              <a:rPr lang="zh-TW" sz="3200" dirty="0">
                <a:solidFill>
                  <a:srgbClr val="404040"/>
                </a:solidFill>
                <a:latin typeface="Trebuchet MS"/>
              </a:rPr>
              <a:t>五)(下午上課時間至晚上)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TW" sz="3200" dirty="0">
                <a:solidFill>
                  <a:srgbClr val="404040"/>
                </a:solidFill>
                <a:latin typeface="Trebuchet MS"/>
              </a:rPr>
              <a:t>Upload your file to moodle</a:t>
            </a:r>
            <a:endParaRPr dirty="0"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TW" sz="2800" dirty="0">
                <a:solidFill>
                  <a:srgbClr val="404040"/>
                </a:solidFill>
                <a:latin typeface="Trebuchet MS"/>
              </a:rPr>
              <a:t>A zipped file(.rar, .zip, .7z, …) contain your source code and readme</a:t>
            </a:r>
            <a:endParaRPr dirty="0"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TW" sz="2800" dirty="0">
                <a:solidFill>
                  <a:srgbClr val="404040"/>
                </a:solidFill>
                <a:latin typeface="Trebuchet MS"/>
              </a:rPr>
              <a:t>Filename: StudentID</a:t>
            </a:r>
            <a:endParaRPr dirty="0"/>
          </a:p>
          <a:p>
            <a:pPr lvl="2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TW" sz="2400" dirty="0">
                <a:solidFill>
                  <a:srgbClr val="404040"/>
                </a:solidFill>
                <a:latin typeface="Trebuchet MS"/>
              </a:rPr>
              <a:t>Ex: F74001234.rar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TW" sz="3200" dirty="0">
                <a:solidFill>
                  <a:srgbClr val="404040"/>
                </a:solidFill>
                <a:latin typeface="Trebuchet MS"/>
              </a:rPr>
              <a:t>Post your problems on moodle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2"/>
          <p:cNvSpPr txBox="1"/>
          <p:nvPr/>
        </p:nvSpPr>
        <p:spPr>
          <a:xfrm>
            <a:off x="475030" y="494846"/>
            <a:ext cx="10251000" cy="5232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TW" sz="2400" dirty="0">
                <a:solidFill>
                  <a:srgbClr val="000000"/>
                </a:solidFill>
                <a:latin typeface="Trebuchet MS"/>
              </a:rPr>
              <a:t>Input file:</a:t>
            </a:r>
            <a:endParaRPr dirty="0"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TW" sz="2400" dirty="0">
                <a:solidFill>
                  <a:srgbClr val="000000"/>
                </a:solidFill>
                <a:latin typeface="Trebuchet MS"/>
              </a:rPr>
              <a:t>main.c</a:t>
            </a:r>
            <a:endParaRPr dirty="0"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TW" sz="2400" dirty="0">
                <a:solidFill>
                  <a:srgbClr val="000000"/>
                </a:solidFill>
                <a:latin typeface="Trebuchet MS"/>
              </a:rPr>
              <a:t>grammar.txt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TW" sz="2400" dirty="0">
                <a:solidFill>
                  <a:srgbClr val="000000"/>
                </a:solidFill>
                <a:latin typeface="Trebuchet MS"/>
              </a:rPr>
              <a:t>Output file:</a:t>
            </a:r>
            <a:endParaRPr dirty="0"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TW" sz="2400" dirty="0">
                <a:solidFill>
                  <a:srgbClr val="000000"/>
                </a:solidFill>
                <a:latin typeface="Trebuchet MS"/>
              </a:rPr>
              <a:t>set.txt</a:t>
            </a:r>
            <a:endParaRPr dirty="0"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TW" sz="2400" dirty="0">
                <a:solidFill>
                  <a:srgbClr val="000000"/>
                </a:solidFill>
                <a:latin typeface="Trebuchet MS"/>
              </a:rPr>
              <a:t>LLtable.txt</a:t>
            </a:r>
            <a:endParaRPr dirty="0"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TW" sz="2400" dirty="0">
                <a:solidFill>
                  <a:srgbClr val="000000"/>
                </a:solidFill>
                <a:latin typeface="Trebuchet MS"/>
              </a:rPr>
              <a:t>tree.txt</a:t>
            </a:r>
            <a:endParaRPr dirty="0"/>
          </a:p>
          <a:p>
            <a:endParaRPr dirty="0"/>
          </a:p>
        </p:txBody>
      </p:sp>
      <p:sp>
        <p:nvSpPr>
          <p:cNvPr id="164" name="CustomShape 3"/>
          <p:cNvSpPr/>
          <p:nvPr/>
        </p:nvSpPr>
        <p:spPr>
          <a:xfrm>
            <a:off x="4123515" y="669132"/>
            <a:ext cx="6076080" cy="1187640"/>
          </a:xfrm>
          <a:prstGeom prst="rect">
            <a:avLst/>
          </a:prstGeom>
          <a:solidFill>
            <a:srgbClr val="918655"/>
          </a:solidFill>
          <a:ln w="19080">
            <a:solidFill>
              <a:srgbClr val="6B633E"/>
            </a:solidFill>
            <a:round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Trebuchet MS"/>
              </a:rPr>
              <a:t>Program -&gt; </a:t>
            </a:r>
            <a:r>
              <a:rPr lang="en-US" sz="2400" dirty="0" err="1">
                <a:solidFill>
                  <a:srgbClr val="FFFFFF"/>
                </a:solidFill>
                <a:latin typeface="Trebuchet MS"/>
              </a:rPr>
              <a:t>VarDeclList</a:t>
            </a:r>
            <a:r>
              <a:rPr lang="en-US" sz="2400" dirty="0">
                <a:solidFill>
                  <a:srgbClr val="FFFFFF"/>
                </a:solidFill>
                <a:latin typeface="Trebuchet MS"/>
              </a:rPr>
              <a:t> | </a:t>
            </a:r>
            <a:r>
              <a:rPr lang="en-US" sz="2400" dirty="0" err="1">
                <a:solidFill>
                  <a:srgbClr val="FFFFFF"/>
                </a:solidFill>
                <a:latin typeface="Trebuchet MS"/>
              </a:rPr>
              <a:t>FunDeclList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FFFFFF"/>
                </a:solidFill>
                <a:latin typeface="Trebuchet MS"/>
              </a:rPr>
              <a:t>VarDeclList</a:t>
            </a:r>
            <a:r>
              <a:rPr lang="en-US" sz="2400" dirty="0">
                <a:solidFill>
                  <a:srgbClr val="FFFFFF"/>
                </a:solidFill>
                <a:latin typeface="Trebuchet MS"/>
              </a:rPr>
              <a:t> -&gt; </a:t>
            </a:r>
            <a:r>
              <a:rPr lang="en-US" sz="2400" dirty="0" err="1">
                <a:solidFill>
                  <a:srgbClr val="FFFFFF"/>
                </a:solidFill>
                <a:latin typeface="Trebuchet MS"/>
              </a:rPr>
              <a:t>VarDecl</a:t>
            </a:r>
            <a:r>
              <a:rPr lang="en-US" sz="2400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rebuchet MS"/>
              </a:rPr>
              <a:t>VarDeclList</a:t>
            </a:r>
            <a:r>
              <a:rPr lang="en-US" sz="2400" dirty="0">
                <a:solidFill>
                  <a:srgbClr val="FFFFFF"/>
                </a:solidFill>
                <a:latin typeface="Trebuchet MS"/>
              </a:rPr>
              <a:t> | ε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Trebuchet MS"/>
              </a:rPr>
              <a:t>…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656" y="2013809"/>
            <a:ext cx="3138717" cy="3940579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483455" y="3363951"/>
            <a:ext cx="5117075" cy="50583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/>
              <a:t>Environment: Linux: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g++ </a:t>
            </a:r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4.8.2</a:t>
            </a:r>
            <a:r>
              <a:rPr lang="zh-TW" altLang="en-US" sz="2400" dirty="0" smtClean="0"/>
              <a:t>版 </a:t>
            </a:r>
            <a:endParaRPr lang="en-US" altLang="zh-TW" sz="2400" dirty="0" smtClean="0"/>
          </a:p>
          <a:p>
            <a:r>
              <a:rPr lang="zh-TW" altLang="en-US" sz="2400" dirty="0" smtClean="0"/>
              <a:t>不允許使用</a:t>
            </a:r>
            <a:r>
              <a:rPr lang="en-US" altLang="zh-TW" sz="2400" dirty="0" smtClean="0"/>
              <a:t>3rd-party</a:t>
            </a:r>
            <a:r>
              <a:rPr lang="zh-TW" altLang="en-US" sz="2400" dirty="0" smtClean="0"/>
              <a:t>函式庫，必須使用</a:t>
            </a:r>
            <a:r>
              <a:rPr lang="en-US" altLang="zh-TW" sz="2400" dirty="0" smtClean="0"/>
              <a:t>C/C++(</a:t>
            </a:r>
            <a:r>
              <a:rPr lang="zh-TW" altLang="en-US" sz="2400" dirty="0" smtClean="0"/>
              <a:t>包含</a:t>
            </a:r>
            <a:r>
              <a:rPr lang="en-US" altLang="zh-TW" sz="2400" dirty="0" smtClean="0"/>
              <a:t>C++11)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/>
              <a:t>Set.txt 25%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/>
              <a:t>LLtable.txt 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25%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/>
              <a:t>Tree.txt  25%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/>
              <a:t>解釋程式碼 </a:t>
            </a:r>
            <a:r>
              <a:rPr lang="en-US" altLang="zh-TW" sz="2400" dirty="0" smtClean="0"/>
              <a:t>25%</a:t>
            </a:r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677160" y="331560"/>
            <a:ext cx="8596440" cy="9817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sz="4400">
                <a:solidFill>
                  <a:srgbClr val="90C226"/>
                </a:solidFill>
                <a:latin typeface="Trebuchet MS"/>
              </a:rPr>
              <a:t>Syntax Analyzer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853560" y="3039480"/>
            <a:ext cx="1295640" cy="1007640"/>
          </a:xfrm>
          <a:prstGeom prst="rect">
            <a:avLst/>
          </a:prstGeom>
          <a:solidFill>
            <a:srgbClr val="90C226"/>
          </a:solidFill>
          <a:ln w="19080">
            <a:solidFill>
              <a:srgbClr val="6A8F1C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rebuchet MS"/>
              </a:rPr>
              <a:t>Parser Generator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5173920" y="3039480"/>
            <a:ext cx="1295640" cy="1007640"/>
          </a:xfrm>
          <a:prstGeom prst="rect">
            <a:avLst/>
          </a:prstGeom>
          <a:solidFill>
            <a:srgbClr val="90C226"/>
          </a:solidFill>
          <a:ln w="19080">
            <a:solidFill>
              <a:srgbClr val="6A8F1C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rebuchet MS"/>
              </a:rPr>
              <a:t>Parser</a:t>
            </a:r>
            <a:endParaRPr/>
          </a:p>
        </p:txBody>
      </p:sp>
      <p:sp>
        <p:nvSpPr>
          <p:cNvPr id="169" name="CustomShape 4"/>
          <p:cNvSpPr/>
          <p:nvPr/>
        </p:nvSpPr>
        <p:spPr>
          <a:xfrm>
            <a:off x="1501560" y="2454120"/>
            <a:ext cx="360" cy="513000"/>
          </a:xfrm>
          <a:prstGeom prst="straightConnector1">
            <a:avLst/>
          </a:prstGeom>
          <a:noFill/>
          <a:ln w="633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170" name="CustomShape 5"/>
          <p:cNvSpPr/>
          <p:nvPr/>
        </p:nvSpPr>
        <p:spPr>
          <a:xfrm>
            <a:off x="7190280" y="2967480"/>
            <a:ext cx="1022040" cy="1367640"/>
          </a:xfrm>
          <a:prstGeom prst="rect">
            <a:avLst/>
          </a:prstGeom>
          <a:solidFill>
            <a:srgbClr val="D8EBB3"/>
          </a:solidFill>
          <a:ln w="9360">
            <a:solidFill>
              <a:srgbClr val="000000"/>
            </a:solidFill>
            <a:miter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rebuchet MS"/>
              </a:rPr>
              <a:t>Token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rebuchet MS"/>
              </a:rPr>
              <a:t>List</a:t>
            </a:r>
            <a:endParaRPr/>
          </a:p>
        </p:txBody>
      </p:sp>
      <p:sp>
        <p:nvSpPr>
          <p:cNvPr id="171" name="CustomShape 6"/>
          <p:cNvSpPr/>
          <p:nvPr/>
        </p:nvSpPr>
        <p:spPr>
          <a:xfrm flipH="1">
            <a:off x="6613560" y="3615480"/>
            <a:ext cx="431640" cy="360"/>
          </a:xfrm>
          <a:prstGeom prst="straightConnector1">
            <a:avLst/>
          </a:prstGeom>
          <a:noFill/>
          <a:ln w="633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172" name="CustomShape 7"/>
          <p:cNvSpPr/>
          <p:nvPr/>
        </p:nvSpPr>
        <p:spPr>
          <a:xfrm>
            <a:off x="1501560" y="4191480"/>
            <a:ext cx="360" cy="719640"/>
          </a:xfrm>
          <a:prstGeom prst="straightConnector1">
            <a:avLst/>
          </a:prstGeom>
          <a:noFill/>
          <a:ln w="633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173" name="CustomShape 8"/>
          <p:cNvSpPr/>
          <p:nvPr/>
        </p:nvSpPr>
        <p:spPr>
          <a:xfrm>
            <a:off x="750960" y="5055480"/>
            <a:ext cx="1485720" cy="1367640"/>
          </a:xfrm>
          <a:prstGeom prst="rect">
            <a:avLst/>
          </a:prstGeom>
          <a:solidFill>
            <a:srgbClr val="918655"/>
          </a:solidFill>
          <a:ln w="19080">
            <a:solidFill>
              <a:srgbClr val="6B633E"/>
            </a:solidFill>
            <a:round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Trebuchet MS"/>
              </a:rPr>
              <a:t>First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Trebuchet MS"/>
              </a:rPr>
              <a:t>Follow</a:t>
            </a:r>
            <a:endParaRPr dirty="0"/>
          </a:p>
        </p:txBody>
      </p:sp>
      <p:sp>
        <p:nvSpPr>
          <p:cNvPr id="174" name="CustomShape 9"/>
          <p:cNvSpPr/>
          <p:nvPr/>
        </p:nvSpPr>
        <p:spPr>
          <a:xfrm>
            <a:off x="3579480" y="4148280"/>
            <a:ext cx="21960" cy="757800"/>
          </a:xfrm>
          <a:prstGeom prst="straightConnector1">
            <a:avLst/>
          </a:prstGeom>
          <a:noFill/>
          <a:ln w="633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175" name="CustomShape 10"/>
          <p:cNvSpPr/>
          <p:nvPr/>
        </p:nvSpPr>
        <p:spPr>
          <a:xfrm>
            <a:off x="3134880" y="5072040"/>
            <a:ext cx="1082880" cy="1367640"/>
          </a:xfrm>
          <a:prstGeom prst="rect">
            <a:avLst/>
          </a:prstGeom>
          <a:solidFill>
            <a:srgbClr val="918655"/>
          </a:solidFill>
          <a:ln w="19080">
            <a:solidFill>
              <a:srgbClr val="6B633E"/>
            </a:solidFill>
            <a:round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rebuchet MS"/>
              </a:rPr>
              <a:t>Parse Table</a:t>
            </a:r>
            <a:endParaRPr/>
          </a:p>
        </p:txBody>
      </p:sp>
      <p:sp>
        <p:nvSpPr>
          <p:cNvPr id="176" name="CustomShape 11"/>
          <p:cNvSpPr/>
          <p:nvPr/>
        </p:nvSpPr>
        <p:spPr>
          <a:xfrm>
            <a:off x="2293920" y="3543480"/>
            <a:ext cx="575640" cy="360"/>
          </a:xfrm>
          <a:prstGeom prst="straightConnector1">
            <a:avLst/>
          </a:prstGeom>
          <a:noFill/>
          <a:ln w="633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177" name="CustomShape 12"/>
          <p:cNvSpPr/>
          <p:nvPr/>
        </p:nvSpPr>
        <p:spPr>
          <a:xfrm>
            <a:off x="5883120" y="4191480"/>
            <a:ext cx="4320" cy="714600"/>
          </a:xfrm>
          <a:prstGeom prst="straightConnector1">
            <a:avLst/>
          </a:prstGeom>
          <a:noFill/>
          <a:ln w="633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178" name="CustomShape 13"/>
          <p:cNvSpPr/>
          <p:nvPr/>
        </p:nvSpPr>
        <p:spPr>
          <a:xfrm>
            <a:off x="5346720" y="5072040"/>
            <a:ext cx="1151640" cy="1367640"/>
          </a:xfrm>
          <a:prstGeom prst="rect">
            <a:avLst/>
          </a:prstGeom>
          <a:solidFill>
            <a:srgbClr val="918655"/>
          </a:solidFill>
          <a:ln w="19080">
            <a:solidFill>
              <a:srgbClr val="6B633E"/>
            </a:solidFill>
            <a:round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rebuchet MS"/>
              </a:rPr>
              <a:t>Parse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rebuchet MS"/>
              </a:rPr>
              <a:t>Tree</a:t>
            </a:r>
            <a:endParaRPr/>
          </a:p>
        </p:txBody>
      </p:sp>
      <p:sp>
        <p:nvSpPr>
          <p:cNvPr id="179" name="CustomShape 14"/>
          <p:cNvSpPr/>
          <p:nvPr/>
        </p:nvSpPr>
        <p:spPr>
          <a:xfrm>
            <a:off x="3013920" y="3039480"/>
            <a:ext cx="1223640" cy="1007640"/>
          </a:xfrm>
          <a:prstGeom prst="rect">
            <a:avLst/>
          </a:prstGeom>
          <a:solidFill>
            <a:srgbClr val="90C226"/>
          </a:solidFill>
          <a:ln w="19080">
            <a:solidFill>
              <a:srgbClr val="6A8F1C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rebuchet MS"/>
              </a:rPr>
              <a:t>Parse Table</a:t>
            </a:r>
            <a:endParaRPr/>
          </a:p>
        </p:txBody>
      </p:sp>
      <p:sp>
        <p:nvSpPr>
          <p:cNvPr id="180" name="CustomShape 15"/>
          <p:cNvSpPr/>
          <p:nvPr/>
        </p:nvSpPr>
        <p:spPr>
          <a:xfrm>
            <a:off x="4450680" y="3543480"/>
            <a:ext cx="575640" cy="360"/>
          </a:xfrm>
          <a:prstGeom prst="straightConnector1">
            <a:avLst/>
          </a:prstGeom>
          <a:noFill/>
          <a:ln w="633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181" name="CustomShape 16"/>
          <p:cNvSpPr/>
          <p:nvPr/>
        </p:nvSpPr>
        <p:spPr>
          <a:xfrm>
            <a:off x="853560" y="1314000"/>
            <a:ext cx="1280160" cy="923760"/>
          </a:xfrm>
          <a:prstGeom prst="rect">
            <a:avLst/>
          </a:prstGeom>
          <a:solidFill>
            <a:srgbClr val="D8EBB3"/>
          </a:solidFill>
          <a:ln w="9360">
            <a:solidFill>
              <a:srgbClr val="000000"/>
            </a:solidFill>
            <a:miter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rebuchet MS"/>
              </a:rPr>
              <a:t>Grammar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99000" y="78480"/>
            <a:ext cx="6477480" cy="845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90C226"/>
                </a:solidFill>
                <a:latin typeface="Trebuchet MS"/>
              </a:rPr>
              <a:t>Parser Output Example 1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1188720" y="822960"/>
            <a:ext cx="1280160" cy="923760"/>
          </a:xfrm>
          <a:prstGeom prst="rect">
            <a:avLst/>
          </a:prstGeom>
          <a:solidFill>
            <a:srgbClr val="D8EBB3"/>
          </a:solidFill>
          <a:ln w="9360">
            <a:solidFill>
              <a:srgbClr val="000000"/>
            </a:solidFill>
            <a:miter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rebuchet MS"/>
              </a:rPr>
              <a:t>Grammar</a:t>
            </a:r>
            <a:endParaRPr/>
          </a:p>
        </p:txBody>
      </p:sp>
      <p:sp>
        <p:nvSpPr>
          <p:cNvPr id="184" name="CustomShape 3"/>
          <p:cNvSpPr/>
          <p:nvPr/>
        </p:nvSpPr>
        <p:spPr>
          <a:xfrm>
            <a:off x="2814840" y="1188720"/>
            <a:ext cx="2122920" cy="330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0C226"/>
          </a:solidFill>
          <a:ln w="19080">
            <a:solidFill>
              <a:srgbClr val="6A8F1C"/>
            </a:solidFill>
            <a:round/>
          </a:ln>
        </p:spPr>
      </p:sp>
      <p:sp>
        <p:nvSpPr>
          <p:cNvPr id="186" name="CustomShape 4"/>
          <p:cNvSpPr/>
          <p:nvPr/>
        </p:nvSpPr>
        <p:spPr>
          <a:xfrm>
            <a:off x="91800" y="2080800"/>
            <a:ext cx="5486040" cy="4356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Trebuchet MS"/>
              </a:rPr>
              <a:t>Display all </a:t>
            </a:r>
            <a:r>
              <a:rPr lang="en-US" sz="2800" dirty="0" smtClean="0">
                <a:solidFill>
                  <a:srgbClr val="C42F1A"/>
                </a:solidFill>
                <a:latin typeface="Trebuchet MS"/>
              </a:rPr>
              <a:t>nonterminal</a:t>
            </a:r>
            <a:endParaRPr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rebuchet MS"/>
              </a:rPr>
              <a:t>First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rebuchet MS"/>
              </a:rPr>
              <a:t>Follow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Trebuchet MS"/>
              </a:rPr>
              <a:t>in</a:t>
            </a:r>
            <a:r>
              <a:rPr lang="en-US" sz="2800" dirty="0">
                <a:solidFill>
                  <a:srgbClr val="C42F1A"/>
                </a:solidFill>
                <a:latin typeface="Trebuchet MS"/>
              </a:rPr>
              <a:t> set.txt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Trebuchet MS"/>
              </a:rPr>
              <a:t>Format - </a:t>
            </a:r>
            <a:r>
              <a:rPr lang="en-US" sz="2800" dirty="0">
                <a:solidFill>
                  <a:srgbClr val="C42F1A"/>
                </a:solidFill>
                <a:latin typeface="Trebuchet MS"/>
              </a:rPr>
              <a:t>symbol : value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rebuchet MS"/>
              </a:rPr>
              <a:t>First </a:t>
            </a:r>
            <a:r>
              <a:rPr lang="en-US" sz="2800" dirty="0">
                <a:solidFill>
                  <a:srgbClr val="000000"/>
                </a:solidFill>
                <a:latin typeface="Trebuchet MS"/>
              </a:rPr>
              <a:t>&amp; </a:t>
            </a:r>
            <a:r>
              <a:rPr lang="en-US" sz="2800" dirty="0" err="1">
                <a:solidFill>
                  <a:srgbClr val="000000"/>
                </a:solidFill>
                <a:latin typeface="Trebuchet MS"/>
              </a:rPr>
              <a:t>Follow：Separate</a:t>
            </a:r>
            <a:r>
              <a:rPr lang="en-US" sz="2800" dirty="0">
                <a:solidFill>
                  <a:srgbClr val="000000"/>
                </a:solidFill>
                <a:latin typeface="Trebuchet MS"/>
              </a:rPr>
              <a:t> 
every symbol with space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293" y="1106820"/>
            <a:ext cx="6712407" cy="5407443"/>
          </a:xfrm>
          <a:prstGeom prst="rect">
            <a:avLst/>
          </a:prstGeom>
        </p:spPr>
      </p:pic>
      <p:sp>
        <p:nvSpPr>
          <p:cNvPr id="187" name="CustomShape 5"/>
          <p:cNvSpPr/>
          <p:nvPr/>
        </p:nvSpPr>
        <p:spPr>
          <a:xfrm>
            <a:off x="10124337" y="1284839"/>
            <a:ext cx="1223848" cy="640213"/>
          </a:xfrm>
          <a:prstGeom prst="rect">
            <a:avLst/>
          </a:prstGeom>
          <a:solidFill>
            <a:srgbClr val="C42F1A"/>
          </a:solidFill>
          <a:ln w="19080">
            <a:solidFill>
              <a:srgbClr val="902213"/>
            </a:solidFill>
            <a:round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Trebuchet MS"/>
              </a:rPr>
              <a:t>set.txt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587" y="1384645"/>
            <a:ext cx="4467225" cy="4686300"/>
          </a:xfrm>
          <a:prstGeom prst="rect">
            <a:avLst/>
          </a:prstGeom>
        </p:spPr>
      </p:pic>
      <p:sp>
        <p:nvSpPr>
          <p:cNvPr id="188" name="CustomShape 1"/>
          <p:cNvSpPr/>
          <p:nvPr/>
        </p:nvSpPr>
        <p:spPr>
          <a:xfrm>
            <a:off x="473760" y="200520"/>
            <a:ext cx="6477480" cy="845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90C226"/>
                </a:solidFill>
                <a:latin typeface="Trebuchet MS"/>
              </a:rPr>
              <a:t>Parser Output Example 2</a:t>
            </a:r>
            <a:endParaRPr dirty="0"/>
          </a:p>
        </p:txBody>
      </p:sp>
      <p:sp>
        <p:nvSpPr>
          <p:cNvPr id="193" name="CustomShape 4"/>
          <p:cNvSpPr/>
          <p:nvPr/>
        </p:nvSpPr>
        <p:spPr>
          <a:xfrm>
            <a:off x="1137600" y="875880"/>
            <a:ext cx="2599560" cy="97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0C226"/>
          </a:solidFill>
          <a:ln w="19080">
            <a:solidFill>
              <a:srgbClr val="6A8F1C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rebuchet MS"/>
              </a:rPr>
              <a:t>your start symbol</a:t>
            </a:r>
            <a:endParaRPr/>
          </a:p>
        </p:txBody>
      </p:sp>
      <p:sp>
        <p:nvSpPr>
          <p:cNvPr id="195" name="CustomShape 6"/>
          <p:cNvSpPr/>
          <p:nvPr/>
        </p:nvSpPr>
        <p:spPr>
          <a:xfrm>
            <a:off x="8270803" y="2575079"/>
            <a:ext cx="1845720" cy="139104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0C226"/>
          </a:solidFill>
          <a:ln w="19080">
            <a:solidFill>
              <a:srgbClr val="6A8F1C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Trebuchet MS"/>
              </a:rPr>
              <a:t>production body</a:t>
            </a:r>
            <a:endParaRPr dirty="0"/>
          </a:p>
        </p:txBody>
      </p:sp>
      <p:sp>
        <p:nvSpPr>
          <p:cNvPr id="196" name="CustomShape 7"/>
          <p:cNvSpPr/>
          <p:nvPr/>
        </p:nvSpPr>
        <p:spPr>
          <a:xfrm>
            <a:off x="5565960" y="1544631"/>
            <a:ext cx="1140840" cy="4596608"/>
          </a:xfrm>
          <a:prstGeom prst="rect">
            <a:avLst/>
          </a:prstGeom>
          <a:noFill/>
          <a:ln w="76320">
            <a:solidFill>
              <a:srgbClr val="FFFF00"/>
            </a:solidFill>
            <a:round/>
          </a:ln>
        </p:spPr>
      </p:sp>
      <p:sp>
        <p:nvSpPr>
          <p:cNvPr id="197" name="CustomShape 8"/>
          <p:cNvSpPr/>
          <p:nvPr/>
        </p:nvSpPr>
        <p:spPr>
          <a:xfrm>
            <a:off x="0" y="1523160"/>
            <a:ext cx="4069800" cy="3929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800">
                <a:solidFill>
                  <a:srgbClr val="000000"/>
                </a:solidFill>
                <a:latin typeface="Trebuchet MS"/>
              </a:rPr>
              <a:t>print your start symbol in first line.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800">
                <a:solidFill>
                  <a:srgbClr val="000000"/>
                </a:solidFill>
                <a:latin typeface="Trebuchet MS"/>
              </a:rPr>
              <a:t>print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"/>
            </a:pPr>
            <a:r>
              <a:rPr lang="en-US" sz="2800">
                <a:solidFill>
                  <a:srgbClr val="000000"/>
                </a:solidFill>
                <a:latin typeface="Trebuchet MS"/>
              </a:rPr>
              <a:t>nonterminal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"/>
            </a:pPr>
            <a:r>
              <a:rPr lang="en-US" sz="2800">
                <a:solidFill>
                  <a:srgbClr val="000000"/>
                </a:solidFill>
                <a:latin typeface="Trebuchet MS"/>
              </a:rPr>
              <a:t>terminal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"/>
            </a:pPr>
            <a:r>
              <a:rPr lang="en-US" sz="2800">
                <a:solidFill>
                  <a:srgbClr val="000000"/>
                </a:solidFill>
                <a:latin typeface="Trebuchet MS"/>
              </a:rPr>
              <a:t>prdouction body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rebuchet MS"/>
              </a:rPr>
              <a:t>     in a line</a:t>
            </a:r>
            <a:endParaRPr/>
          </a:p>
        </p:txBody>
      </p:sp>
      <p:sp>
        <p:nvSpPr>
          <p:cNvPr id="198" name="CustomShape 9"/>
          <p:cNvSpPr/>
          <p:nvPr/>
        </p:nvSpPr>
        <p:spPr>
          <a:xfrm>
            <a:off x="5063040" y="6161931"/>
            <a:ext cx="2367720" cy="52704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0C226"/>
          </a:solidFill>
          <a:ln w="19080">
            <a:solidFill>
              <a:srgbClr val="6A8F1C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Trebuchet MS"/>
              </a:rPr>
              <a:t>terminal</a:t>
            </a:r>
            <a:endParaRPr dirty="0"/>
          </a:p>
        </p:txBody>
      </p:sp>
      <p:sp>
        <p:nvSpPr>
          <p:cNvPr id="199" name="CustomShape 10"/>
          <p:cNvSpPr/>
          <p:nvPr/>
        </p:nvSpPr>
        <p:spPr>
          <a:xfrm>
            <a:off x="2802240" y="6141240"/>
            <a:ext cx="2984760" cy="52704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0C226"/>
          </a:solidFill>
          <a:ln w="19080">
            <a:solidFill>
              <a:srgbClr val="6A8F1C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rebuchet MS"/>
              </a:rPr>
              <a:t>nonterminal</a:t>
            </a:r>
            <a:endParaRPr/>
          </a:p>
        </p:txBody>
      </p:sp>
      <p:sp>
        <p:nvSpPr>
          <p:cNvPr id="200" name="CustomShape 11"/>
          <p:cNvSpPr/>
          <p:nvPr/>
        </p:nvSpPr>
        <p:spPr>
          <a:xfrm>
            <a:off x="8041758" y="1566133"/>
            <a:ext cx="1452240" cy="364680"/>
          </a:xfrm>
          <a:prstGeom prst="rect">
            <a:avLst/>
          </a:prstGeom>
          <a:solidFill>
            <a:srgbClr val="C42F1A"/>
          </a:solidFill>
          <a:ln w="19080">
            <a:solidFill>
              <a:srgbClr val="902213"/>
            </a:solidFill>
            <a:round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Trebuchet MS"/>
              </a:rPr>
              <a:t>LLtable.txt</a:t>
            </a:r>
            <a:endParaRPr dirty="0"/>
          </a:p>
        </p:txBody>
      </p:sp>
      <p:sp>
        <p:nvSpPr>
          <p:cNvPr id="191" name="CustomShape 2"/>
          <p:cNvSpPr/>
          <p:nvPr/>
        </p:nvSpPr>
        <p:spPr>
          <a:xfrm>
            <a:off x="4007184" y="1207620"/>
            <a:ext cx="490320" cy="40104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</p:spPr>
      </p:sp>
      <p:sp>
        <p:nvSpPr>
          <p:cNvPr id="192" name="CustomShape 3"/>
          <p:cNvSpPr/>
          <p:nvPr/>
        </p:nvSpPr>
        <p:spPr>
          <a:xfrm>
            <a:off x="3893563" y="1566133"/>
            <a:ext cx="1613520" cy="4539960"/>
          </a:xfrm>
          <a:prstGeom prst="rect">
            <a:avLst/>
          </a:prstGeom>
          <a:noFill/>
          <a:ln w="76320">
            <a:solidFill>
              <a:srgbClr val="C00000"/>
            </a:solidFill>
            <a:round/>
          </a:ln>
        </p:spPr>
      </p:sp>
      <p:sp>
        <p:nvSpPr>
          <p:cNvPr id="194" name="CustomShape 5"/>
          <p:cNvSpPr/>
          <p:nvPr/>
        </p:nvSpPr>
        <p:spPr>
          <a:xfrm>
            <a:off x="6765677" y="1544082"/>
            <a:ext cx="2779920" cy="4597157"/>
          </a:xfrm>
          <a:prstGeom prst="rect">
            <a:avLst/>
          </a:prstGeom>
          <a:noFill/>
          <a:ln w="76320">
            <a:solidFill>
              <a:srgbClr val="C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382" y="200520"/>
            <a:ext cx="4082835" cy="6490974"/>
          </a:xfrm>
          <a:prstGeom prst="rect">
            <a:avLst/>
          </a:prstGeom>
        </p:spPr>
      </p:pic>
      <p:sp>
        <p:nvSpPr>
          <p:cNvPr id="201" name="CustomShape 1"/>
          <p:cNvSpPr/>
          <p:nvPr/>
        </p:nvSpPr>
        <p:spPr>
          <a:xfrm>
            <a:off x="473760" y="200520"/>
            <a:ext cx="6477480" cy="845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90C226"/>
                </a:solidFill>
                <a:latin typeface="Trebuchet MS"/>
              </a:rPr>
              <a:t>Parser Output Example 3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5872320" y="3206880"/>
            <a:ext cx="1353600" cy="330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0C226"/>
          </a:solidFill>
          <a:ln w="19080">
            <a:solidFill>
              <a:srgbClr val="6A8F1C"/>
            </a:solidFill>
            <a:round/>
          </a:ln>
        </p:spPr>
      </p:sp>
      <p:sp>
        <p:nvSpPr>
          <p:cNvPr id="204" name="CustomShape 3"/>
          <p:cNvSpPr/>
          <p:nvPr/>
        </p:nvSpPr>
        <p:spPr>
          <a:xfrm>
            <a:off x="10309680" y="254160"/>
            <a:ext cx="1037520" cy="364680"/>
          </a:xfrm>
          <a:prstGeom prst="rect">
            <a:avLst/>
          </a:prstGeom>
          <a:solidFill>
            <a:srgbClr val="C42F1A"/>
          </a:solidFill>
          <a:ln w="19080">
            <a:solidFill>
              <a:srgbClr val="902213"/>
            </a:solidFill>
            <a:round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rebuchet MS"/>
              </a:rPr>
              <a:t>tree.txt</a:t>
            </a:r>
            <a:endParaRPr/>
          </a:p>
        </p:txBody>
      </p:sp>
      <p:sp>
        <p:nvSpPr>
          <p:cNvPr id="205" name="CustomShape 4"/>
          <p:cNvSpPr/>
          <p:nvPr/>
        </p:nvSpPr>
        <p:spPr>
          <a:xfrm>
            <a:off x="9421200" y="1306440"/>
            <a:ext cx="2260800" cy="639000"/>
          </a:xfrm>
          <a:prstGeom prst="rect">
            <a:avLst/>
          </a:prstGeom>
          <a:gradFill>
            <a:gsLst>
              <a:gs pos="0">
                <a:srgbClr val="E8C160"/>
              </a:gs>
              <a:gs pos="100000">
                <a:srgbClr val="F5E4C4"/>
              </a:gs>
            </a:gsLst>
            <a:lin ang="16200000"/>
          </a:gradFill>
          <a:ln w="12600">
            <a:solidFill>
              <a:srgbClr val="E6B91E"/>
            </a:solidFill>
            <a:round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C42F1A"/>
                </a:solidFill>
                <a:latin typeface="Trebuchet MS"/>
              </a:rPr>
              <a:t>ID</a:t>
            </a:r>
            <a:r>
              <a:rPr lang="en-US">
                <a:solidFill>
                  <a:srgbClr val="000000"/>
                </a:solidFill>
                <a:latin typeface="Trebuchet MS"/>
              </a:rPr>
              <a:t>、</a:t>
            </a:r>
            <a:r>
              <a:rPr lang="en-US">
                <a:solidFill>
                  <a:srgbClr val="C42F1A"/>
                </a:solidFill>
                <a:latin typeface="Trebuchet MS"/>
              </a:rPr>
              <a:t>Num</a:t>
            </a:r>
            <a:r>
              <a:rPr lang="en-US">
                <a:solidFill>
                  <a:srgbClr val="000000"/>
                </a:solidFill>
                <a:latin typeface="Trebuchet MS"/>
              </a:rPr>
              <a:t>、</a:t>
            </a:r>
            <a:r>
              <a:rPr lang="en-US">
                <a:solidFill>
                  <a:srgbClr val="C42F1A"/>
                </a:solidFill>
                <a:latin typeface="Trebuchet MS"/>
              </a:rPr>
              <a:t>Char</a:t>
            </a:r>
            <a:r>
              <a:rPr lang="en-US">
                <a:solidFill>
                  <a:srgbClr val="000000"/>
                </a:solidFill>
                <a:latin typeface="Trebuchet MS"/>
              </a:rPr>
              <a:t>
display value</a:t>
            </a:r>
            <a:endParaRPr/>
          </a:p>
        </p:txBody>
      </p:sp>
      <p:sp>
        <p:nvSpPr>
          <p:cNvPr id="206" name="CustomShape 5"/>
          <p:cNvSpPr/>
          <p:nvPr/>
        </p:nvSpPr>
        <p:spPr>
          <a:xfrm flipV="1">
            <a:off x="9172876" y="1601639"/>
            <a:ext cx="248324" cy="130906"/>
          </a:xfrm>
          <a:prstGeom prst="straightConnector1">
            <a:avLst/>
          </a:prstGeom>
          <a:noFill/>
          <a:ln w="25560">
            <a:solidFill>
              <a:srgbClr val="E6B91E"/>
            </a:solidFill>
            <a:round/>
            <a:tailEnd type="triangle" w="med" len="med"/>
          </a:ln>
        </p:spPr>
      </p:sp>
      <p:sp>
        <p:nvSpPr>
          <p:cNvPr id="207" name="CustomShape 6"/>
          <p:cNvSpPr/>
          <p:nvPr/>
        </p:nvSpPr>
        <p:spPr>
          <a:xfrm flipV="1">
            <a:off x="9981398" y="2069431"/>
            <a:ext cx="635266" cy="2338940"/>
          </a:xfrm>
          <a:prstGeom prst="straightConnector1">
            <a:avLst/>
          </a:prstGeom>
          <a:noFill/>
          <a:ln w="25560">
            <a:solidFill>
              <a:srgbClr val="E6B91E"/>
            </a:solidFill>
            <a:round/>
            <a:tailEnd type="triangle" w="med" len="med"/>
          </a:ln>
        </p:spPr>
      </p:sp>
      <p:sp>
        <p:nvSpPr>
          <p:cNvPr id="209" name="CustomShape 8"/>
          <p:cNvSpPr/>
          <p:nvPr/>
        </p:nvSpPr>
        <p:spPr>
          <a:xfrm>
            <a:off x="5269680" y="2710440"/>
            <a:ext cx="300672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rebuchet MS"/>
              </a:rPr>
              <a:t>Display parse tree</a:t>
            </a:r>
            <a:endParaRPr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824" y="2193697"/>
            <a:ext cx="3695700" cy="2356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218</Words>
  <Application>Microsoft Office PowerPoint</Application>
  <PresentationFormat>寬螢幕</PresentationFormat>
  <Paragraphs>65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7</vt:i4>
      </vt:variant>
    </vt:vector>
  </HeadingPairs>
  <TitlesOfParts>
    <vt:vector size="18" baseType="lpstr">
      <vt:lpstr>DejaVu Sans</vt:lpstr>
      <vt:lpstr>StarSymbol</vt:lpstr>
      <vt:lpstr>新細明體</vt:lpstr>
      <vt:lpstr>Arial</vt:lpstr>
      <vt:lpstr>Calibri</vt:lpstr>
      <vt:lpstr>Trebuchet MS</vt:lpstr>
      <vt:lpstr>Wingdings</vt:lpstr>
      <vt:lpstr>Wingdings 3</vt:lpstr>
      <vt:lpstr>Office Theme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isa</cp:lastModifiedBy>
  <cp:revision>6</cp:revision>
  <dcterms:modified xsi:type="dcterms:W3CDTF">2015-04-24T06:38:52Z</dcterms:modified>
</cp:coreProperties>
</file>