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6" r:id="rId5"/>
    <p:sldId id="261" r:id="rId6"/>
    <p:sldId id="258" r:id="rId7"/>
    <p:sldId id="259" r:id="rId8"/>
    <p:sldId id="260" r:id="rId9"/>
    <p:sldId id="262" r:id="rId10"/>
    <p:sldId id="269" r:id="rId11"/>
    <p:sldId id="264" r:id="rId12"/>
    <p:sldId id="267" r:id="rId13"/>
    <p:sldId id="268" r:id="rId14"/>
    <p:sldId id="263" r:id="rId15"/>
    <p:sldId id="25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5673"/>
  </p:normalViewPr>
  <p:slideViewPr>
    <p:cSldViewPr snapToGrid="0">
      <p:cViewPr varScale="1">
        <p:scale>
          <a:sx n="102" d="100"/>
          <a:sy n="102" d="100"/>
        </p:scale>
        <p:origin x="2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0110;&#36914;\Dropbox\charles\multi-g_sensor\drinking\parallel_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0110;&#36914;\Dropbox\charles\multi-g_sensor\drinking\parallel_result.xlsx" TargetMode="External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0110;&#36914;\Dropbox\charles\multi-g_sensor\drinking\parallel_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sz="1600" baseline="0"/>
              <a:t>Population size 100 Generation size 30 </a:t>
            </a:r>
            <a:endParaRPr lang="zh-TW" altLang="en-US" sz="1600"/>
          </a:p>
        </c:rich>
      </c:tx>
      <c:layout>
        <c:manualLayout>
          <c:xMode val="edge"/>
          <c:yMode val="edge"/>
          <c:x val="0.320904712525508"/>
          <c:y val="0.0288984616608824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工作表1!$D$60:$H$60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工作表1!$D$61:$H$61</c:f>
              <c:numCache>
                <c:formatCode>General</c:formatCode>
                <c:ptCount val="5"/>
                <c:pt idx="0">
                  <c:v>247114.0</c:v>
                </c:pt>
                <c:pt idx="1">
                  <c:v>129004.0</c:v>
                </c:pt>
                <c:pt idx="2">
                  <c:v>74775.0</c:v>
                </c:pt>
                <c:pt idx="3">
                  <c:v>79021.0</c:v>
                </c:pt>
                <c:pt idx="4">
                  <c:v>82050.0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39623536"/>
        <c:axId val="-2139683600"/>
      </c:lineChart>
      <c:catAx>
        <c:axId val="-2139623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ThreadNumbers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9683600"/>
        <c:crosses val="autoZero"/>
        <c:auto val="1"/>
        <c:lblAlgn val="ctr"/>
        <c:lblOffset val="100"/>
        <c:noMultiLvlLbl val="0"/>
      </c:catAx>
      <c:valAx>
        <c:axId val="-2139683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Time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9623536"/>
        <c:crosses val="autoZero"/>
        <c:crossBetween val="between"/>
      </c:valAx>
    </c:plotArea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cat>
            <c:strRef>
              <c:f>工作表1!$D$66:$D$69</c:f>
              <c:strCache>
                <c:ptCount val="4"/>
                <c:pt idx="0">
                  <c:v>I/O</c:v>
                </c:pt>
                <c:pt idx="1">
                  <c:v>preprocessing </c:v>
                </c:pt>
                <c:pt idx="2">
                  <c:v>GA time</c:v>
                </c:pt>
                <c:pt idx="3">
                  <c:v>Remaining</c:v>
                </c:pt>
              </c:strCache>
            </c:strRef>
          </c:cat>
          <c:val>
            <c:numRef>
              <c:f>工作表1!$E$66:$E$69</c:f>
              <c:numCache>
                <c:formatCode>General</c:formatCode>
                <c:ptCount val="4"/>
                <c:pt idx="0">
                  <c:v>242.0</c:v>
                </c:pt>
                <c:pt idx="1">
                  <c:v>3919.0</c:v>
                </c:pt>
                <c:pt idx="2">
                  <c:v>242947.0</c:v>
                </c:pt>
                <c:pt idx="3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sz="1600" dirty="0"/>
              <a:t>Generation</a:t>
            </a:r>
            <a:r>
              <a:rPr lang="en-US" altLang="zh-TW" sz="1600" baseline="0" dirty="0"/>
              <a:t> size 30 dynamic Population </a:t>
            </a:r>
            <a:r>
              <a:rPr lang="en-US" altLang="zh-TW" sz="1600" baseline="0" dirty="0" smtClean="0"/>
              <a:t>size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148743302569365"/>
          <c:y val="0.015407292380669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Serial</c:v>
          </c:tx>
          <c:cat>
            <c:numRef>
              <c:f>工作表1!$J$66:$J$69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</c:numCache>
            </c:numRef>
          </c:cat>
          <c:val>
            <c:numRef>
              <c:f>工作表1!$M$66:$M$69</c:f>
              <c:numCache>
                <c:formatCode>General</c:formatCode>
                <c:ptCount val="4"/>
                <c:pt idx="0">
                  <c:v>247114.0</c:v>
                </c:pt>
                <c:pt idx="1">
                  <c:v>477074.0</c:v>
                </c:pt>
                <c:pt idx="2">
                  <c:v>1.003E6</c:v>
                </c:pt>
                <c:pt idx="3">
                  <c:v>2.086368E6</c:v>
                </c:pt>
              </c:numCache>
            </c:numRef>
          </c:val>
          <c:smooth val="0"/>
        </c:ser>
        <c:ser>
          <c:idx val="0"/>
          <c:order val="1"/>
          <c:tx>
            <c:v>ThreadNum2</c:v>
          </c:tx>
          <c:cat>
            <c:numRef>
              <c:f>工作表1!$J$66:$J$69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</c:numCache>
            </c:numRef>
          </c:cat>
          <c:val>
            <c:numRef>
              <c:f>工作表1!$K$66:$K$69</c:f>
              <c:numCache>
                <c:formatCode>General</c:formatCode>
                <c:ptCount val="4"/>
                <c:pt idx="0">
                  <c:v>129004.0</c:v>
                </c:pt>
                <c:pt idx="1">
                  <c:v>263474.0</c:v>
                </c:pt>
                <c:pt idx="2">
                  <c:v>530962.0</c:v>
                </c:pt>
                <c:pt idx="3">
                  <c:v>1.047743E6</c:v>
                </c:pt>
              </c:numCache>
            </c:numRef>
          </c:val>
          <c:smooth val="0"/>
        </c:ser>
        <c:ser>
          <c:idx val="1"/>
          <c:order val="2"/>
          <c:tx>
            <c:v>ThreadNum4</c:v>
          </c:tx>
          <c:cat>
            <c:numRef>
              <c:f>工作表1!$J$66:$J$69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</c:numCache>
            </c:numRef>
          </c:cat>
          <c:val>
            <c:numRef>
              <c:f>工作表1!$L$66:$L$69</c:f>
              <c:numCache>
                <c:formatCode>General</c:formatCode>
                <c:ptCount val="4"/>
                <c:pt idx="0">
                  <c:v>74775.0</c:v>
                </c:pt>
                <c:pt idx="1">
                  <c:v>149340.0</c:v>
                </c:pt>
                <c:pt idx="2">
                  <c:v>302011.0</c:v>
                </c:pt>
                <c:pt idx="3">
                  <c:v>608127.0</c:v>
                </c:pt>
              </c:numCache>
            </c:numRef>
          </c:val>
          <c:smooth val="0"/>
        </c:ser>
        <c:ser>
          <c:idx val="3"/>
          <c:order val="3"/>
          <c:tx>
            <c:v>ThreadNum8</c:v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工作表1!$J$66:$J$69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</c:numCache>
            </c:numRef>
          </c:cat>
          <c:val>
            <c:numRef>
              <c:f>工作表1!$N$66:$N$69</c:f>
              <c:numCache>
                <c:formatCode>General</c:formatCode>
                <c:ptCount val="4"/>
                <c:pt idx="0">
                  <c:v>79021.0</c:v>
                </c:pt>
                <c:pt idx="1">
                  <c:v>158360.0</c:v>
                </c:pt>
                <c:pt idx="2">
                  <c:v>316238.0</c:v>
                </c:pt>
                <c:pt idx="3">
                  <c:v>644775.0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802976"/>
        <c:axId val="-2145731504"/>
      </c:lineChart>
      <c:catAx>
        <c:axId val="-2126802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baseline="0"/>
                  <a:t>Population Size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5731504"/>
        <c:crosses val="autoZero"/>
        <c:auto val="1"/>
        <c:lblAlgn val="ctr"/>
        <c:lblOffset val="100"/>
        <c:noMultiLvlLbl val="0"/>
      </c:catAx>
      <c:valAx>
        <c:axId val="-214573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Time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802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sz="1600"/>
              <a:t>Population</a:t>
            </a:r>
            <a:r>
              <a:rPr lang="en-US" altLang="zh-TW" sz="1600" baseline="0"/>
              <a:t> Size 100 dynamic Generation</a:t>
            </a:r>
            <a:endParaRPr lang="zh-TW" altLang="en-US" sz="16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cat>
            <c:numRef>
              <c:f>工作表1!$E$1:$E$4</c:f>
              <c:numCache>
                <c:formatCode>General</c:formatCode>
                <c:ptCount val="4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  <c:pt idx="3">
                  <c:v>120.0</c:v>
                </c:pt>
              </c:numCache>
            </c:numRef>
          </c:cat>
          <c:val>
            <c:numRef>
              <c:f>工作表1!$A$1:$A$4</c:f>
              <c:numCache>
                <c:formatCode>General</c:formatCode>
                <c:ptCount val="4"/>
                <c:pt idx="0">
                  <c:v>247114.0</c:v>
                </c:pt>
                <c:pt idx="1">
                  <c:v>473524.0</c:v>
                </c:pt>
                <c:pt idx="2">
                  <c:v>712617.0</c:v>
                </c:pt>
                <c:pt idx="3">
                  <c:v>948054.0</c:v>
                </c:pt>
              </c:numCache>
            </c:numRef>
          </c:val>
          <c:smooth val="0"/>
        </c:ser>
        <c:ser>
          <c:idx val="1"/>
          <c:order val="1"/>
          <c:tx>
            <c:v>ThreadNum2</c:v>
          </c:tx>
          <c:cat>
            <c:numRef>
              <c:f>工作表1!$E$1:$E$4</c:f>
              <c:numCache>
                <c:formatCode>General</c:formatCode>
                <c:ptCount val="4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  <c:pt idx="3">
                  <c:v>120.0</c:v>
                </c:pt>
              </c:numCache>
            </c:numRef>
          </c:cat>
          <c:val>
            <c:numRef>
              <c:f>工作表1!$B$1:$B$4</c:f>
              <c:numCache>
                <c:formatCode>General</c:formatCode>
                <c:ptCount val="4"/>
                <c:pt idx="0">
                  <c:v>129004.0</c:v>
                </c:pt>
                <c:pt idx="1">
                  <c:v>254213.0</c:v>
                </c:pt>
                <c:pt idx="2">
                  <c:v>395424.0</c:v>
                </c:pt>
                <c:pt idx="3">
                  <c:v>548855.0</c:v>
                </c:pt>
              </c:numCache>
            </c:numRef>
          </c:val>
          <c:smooth val="0"/>
        </c:ser>
        <c:ser>
          <c:idx val="2"/>
          <c:order val="2"/>
          <c:tx>
            <c:v>ThreadNum4</c:v>
          </c:tx>
          <c:cat>
            <c:numRef>
              <c:f>工作表1!$E$1:$E$4</c:f>
              <c:numCache>
                <c:formatCode>General</c:formatCode>
                <c:ptCount val="4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  <c:pt idx="3">
                  <c:v>120.0</c:v>
                </c:pt>
              </c:numCache>
            </c:numRef>
          </c:cat>
          <c:val>
            <c:numRef>
              <c:f>工作表1!$C$1:$C$4</c:f>
              <c:numCache>
                <c:formatCode>General</c:formatCode>
                <c:ptCount val="4"/>
                <c:pt idx="0">
                  <c:v>74775.0</c:v>
                </c:pt>
                <c:pt idx="1">
                  <c:v>145854.0</c:v>
                </c:pt>
                <c:pt idx="2">
                  <c:v>219157.0</c:v>
                </c:pt>
                <c:pt idx="3">
                  <c:v>287178.0</c:v>
                </c:pt>
              </c:numCache>
            </c:numRef>
          </c:val>
          <c:smooth val="0"/>
        </c:ser>
        <c:ser>
          <c:idx val="3"/>
          <c:order val="3"/>
          <c:tx>
            <c:v>ThreadNum8</c:v>
          </c:tx>
          <c:cat>
            <c:numRef>
              <c:f>工作表1!$E$1:$E$4</c:f>
              <c:numCache>
                <c:formatCode>General</c:formatCode>
                <c:ptCount val="4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  <c:pt idx="3">
                  <c:v>120.0</c:v>
                </c:pt>
              </c:numCache>
            </c:numRef>
          </c:cat>
          <c:val>
            <c:numRef>
              <c:f>工作表1!$D$1:$D$4</c:f>
              <c:numCache>
                <c:formatCode>General</c:formatCode>
                <c:ptCount val="4"/>
                <c:pt idx="0">
                  <c:v>79021.0</c:v>
                </c:pt>
                <c:pt idx="1">
                  <c:v>152597.0</c:v>
                </c:pt>
                <c:pt idx="2">
                  <c:v>236384.0</c:v>
                </c:pt>
                <c:pt idx="3">
                  <c:v>317050.0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615696"/>
        <c:axId val="-2137743520"/>
      </c:lineChart>
      <c:catAx>
        <c:axId val="-2126615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Generation Size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7743520"/>
        <c:crosses val="autoZero"/>
        <c:auto val="1"/>
        <c:lblAlgn val="ctr"/>
        <c:lblOffset val="100"/>
        <c:noMultiLvlLbl val="0"/>
      </c:catAx>
      <c:valAx>
        <c:axId val="-2137743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Time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615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0.72928</cdr:x>
      <cdr:y>0.19935</cdr:y>
    </cdr:from>
    <cdr:to>
      <cdr:x>0.96463</cdr:x>
      <cdr:y>0.72166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3551712" y="588470"/>
          <a:ext cx="1146183" cy="15418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I/O</a:t>
          </a:r>
          <a:r>
            <a:rPr lang="en-US" altLang="zh-TW" dirty="0" smtClean="0"/>
            <a:t> :</a:t>
          </a:r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242</a:t>
          </a:r>
          <a:r>
            <a:rPr lang="en-US" altLang="zh-TW" dirty="0" smtClean="0"/>
            <a:t>  </a:t>
          </a:r>
        </a:p>
        <a:p xmlns:a="http://schemas.openxmlformats.org/drawingml/2006/main"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preprocessing: </a:t>
          </a:r>
          <a:r>
            <a:rPr lang="en-US" altLang="zh-TW" dirty="0" smtClean="0"/>
            <a:t> </a:t>
          </a:r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3919</a:t>
          </a:r>
          <a:r>
            <a:rPr lang="en-US" altLang="zh-TW" dirty="0" smtClean="0"/>
            <a:t> </a:t>
          </a:r>
        </a:p>
        <a:p xmlns:a="http://schemas.openxmlformats.org/drawingml/2006/main"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GA time</a:t>
          </a:r>
          <a:r>
            <a:rPr lang="en-US" altLang="zh-TW" dirty="0" smtClean="0"/>
            <a:t> :</a:t>
          </a:r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242947</a:t>
          </a:r>
          <a:r>
            <a:rPr lang="en-US" altLang="zh-TW" dirty="0" smtClean="0"/>
            <a:t> </a:t>
          </a:r>
        </a:p>
        <a:p xmlns:a="http://schemas.openxmlformats.org/drawingml/2006/main"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Remaining:</a:t>
          </a:r>
          <a:r>
            <a:rPr lang="en-US" altLang="zh-TW" dirty="0" smtClean="0"/>
            <a:t> </a:t>
          </a:r>
          <a:r>
            <a:rPr lang="en-US" altLang="zh-TW" sz="1100" b="0" i="0" u="none" strike="noStrik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3</a:t>
          </a:r>
          <a:r>
            <a:rPr lang="en-US" altLang="zh-TW" dirty="0" smtClean="0"/>
            <a:t>  </a:t>
          </a:r>
        </a:p>
        <a:p xmlns:a="http://schemas.openxmlformats.org/drawingml/2006/main">
          <a:r>
            <a:rPr lang="zh-TW" altLang="en-US" sz="1100" dirty="0" smtClean="0"/>
            <a:t>單位</a:t>
          </a:r>
          <a:r>
            <a:rPr lang="en-US" altLang="zh-TW" sz="1100" dirty="0" smtClean="0"/>
            <a:t>:</a:t>
          </a:r>
          <a:r>
            <a:rPr lang="en-US" altLang="zh-TW" sz="1100" dirty="0" err="1" smtClean="0"/>
            <a:t>ms</a:t>
          </a:r>
          <a:endParaRPr lang="zh-TW" altLang="en-US" sz="1100" dirty="0"/>
        </a:p>
      </cdr:txBody>
    </cdr:sp>
  </cdr:relSizeAnchor>
  <cdr:relSizeAnchor xmlns:cdr="http://schemas.openxmlformats.org/drawingml/2006/chartDrawing">
    <cdr:from>
      <cdr:x>0.01875</cdr:x>
      <cdr:y>0.05208</cdr:y>
    </cdr:from>
    <cdr:to>
      <cdr:x>0.21875</cdr:x>
      <cdr:y>0.38542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85725" y="1428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200" b="1" dirty="0"/>
            <a:t>Serial</a:t>
          </a:r>
          <a:r>
            <a:rPr lang="en-US" altLang="zh-TW" sz="1200" b="1" baseline="0" dirty="0"/>
            <a:t> Time distribution</a:t>
          </a:r>
          <a:endParaRPr lang="zh-TW" altLang="en-US" sz="12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4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5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94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5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50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1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26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9EB4-8C45-4B29-818D-8D8FAFA2DE6B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564D-20C9-40C4-9118-C6B46C30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7633" y="0"/>
            <a:ext cx="9916733" cy="2996731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Efficient implementation of movie recommendation System by using Genetic Algorithm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    			</a:t>
            </a:r>
            <a:r>
              <a:rPr lang="en-US" altLang="zh-TW" dirty="0"/>
              <a:t> </a:t>
            </a:r>
            <a:r>
              <a:rPr lang="en-US" altLang="zh-TW" dirty="0" smtClean="0"/>
              <a:t>    E2	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                        0456145</a:t>
            </a:r>
            <a:r>
              <a:rPr lang="zh-TW" altLang="en-US" dirty="0" smtClean="0"/>
              <a:t> 顧凱云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 </a:t>
            </a:r>
            <a:r>
              <a:rPr lang="en-US" altLang="zh-TW" dirty="0" smtClean="0"/>
              <a:t>0456134</a:t>
            </a:r>
            <a:r>
              <a:rPr lang="zh-TW" altLang="en-US" dirty="0" smtClean="0"/>
              <a:t>楊于進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6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r>
              <a:rPr lang="en-US" altLang="zh-TW" b="1" dirty="0" smtClean="0"/>
              <a:t>     Testing stage flow chart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7" y="2137121"/>
            <a:ext cx="8914945" cy="209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175" y="-452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				      </a:t>
            </a:r>
            <a:r>
              <a:rPr lang="en-US" altLang="zh-TW" b="1" dirty="0" smtClean="0"/>
              <a:t>Result</a:t>
            </a:r>
            <a:endParaRPr lang="zh-TW" altLang="en-US" b="1" dirty="0"/>
          </a:p>
        </p:txBody>
      </p:sp>
      <p:sp>
        <p:nvSpPr>
          <p:cNvPr id="3" name="AutoShape 2" descr="“movie recommend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“movie recommend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“movie recommend”的图片搜索结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“movie recommend”的图片搜索结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81" y="1057275"/>
            <a:ext cx="97821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                                 Result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984110"/>
              </p:ext>
            </p:extLst>
          </p:nvPr>
        </p:nvGraphicFramePr>
        <p:xfrm>
          <a:off x="639418" y="2107095"/>
          <a:ext cx="6755295" cy="361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038058"/>
              </p:ext>
            </p:extLst>
          </p:nvPr>
        </p:nvGraphicFramePr>
        <p:xfrm>
          <a:off x="7010399" y="2438400"/>
          <a:ext cx="5088836" cy="3034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9285"/>
              </p:ext>
            </p:extLst>
          </p:nvPr>
        </p:nvGraphicFramePr>
        <p:xfrm>
          <a:off x="1422400" y="567323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</a:t>
                      </a:r>
                      <a:r>
                        <a:rPr lang="en-US" altLang="zh-TW" baseline="0" dirty="0" smtClean="0"/>
                        <a:t> 2 Threads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  4  Threads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     8  Thread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  1.915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   3.304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      3.127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055165" y="641491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Speed up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16882" y="1459855"/>
            <a:ext cx="316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 smtClean="0"/>
              <a:t>OpenMP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59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030085"/>
              </p:ext>
            </p:extLst>
          </p:nvPr>
        </p:nvGraphicFramePr>
        <p:xfrm>
          <a:off x="265043" y="1948070"/>
          <a:ext cx="6003235" cy="412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61584"/>
              </p:ext>
            </p:extLst>
          </p:nvPr>
        </p:nvGraphicFramePr>
        <p:xfrm>
          <a:off x="6400800" y="1961321"/>
          <a:ext cx="5791200" cy="412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85813" y="13970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                                  </a:t>
            </a:r>
            <a:r>
              <a:rPr lang="en-US" altLang="zh-TW" b="1" dirty="0" smtClean="0"/>
              <a:t>Result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380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6082" y="1640133"/>
            <a:ext cx="10515600" cy="2300802"/>
          </a:xfrm>
        </p:spPr>
        <p:txBody>
          <a:bodyPr>
            <a:noAutofit/>
          </a:bodyPr>
          <a:lstStyle/>
          <a:p>
            <a:r>
              <a:rPr lang="en-US" altLang="zh-TW" sz="8800" dirty="0" smtClean="0"/>
              <a:t>                                    						Q&amp;A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563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01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			</a:t>
            </a:r>
            <a:r>
              <a:rPr lang="en-US" altLang="zh-TW" b="1" dirty="0" smtClean="0"/>
              <a:t>         Motivation for GA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4547" y="438329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無須猜測各</a:t>
            </a:r>
            <a:r>
              <a:rPr lang="en-US" altLang="zh-TW" sz="2400" dirty="0" smtClean="0"/>
              <a:t>feature</a:t>
            </a:r>
            <a:r>
              <a:rPr lang="zh-TW" altLang="en-US" sz="2400" dirty="0" smtClean="0"/>
              <a:t>對於不同</a:t>
            </a:r>
            <a:r>
              <a:rPr lang="en-US" altLang="zh-TW" sz="2400" dirty="0" smtClean="0"/>
              <a:t>user</a:t>
            </a:r>
            <a:r>
              <a:rPr lang="zh-TW" altLang="en-US" sz="2400" dirty="0" smtClean="0"/>
              <a:t>的重要程度及</a:t>
            </a:r>
            <a:r>
              <a:rPr lang="en-US" altLang="zh-TW" sz="2400" dirty="0" smtClean="0"/>
              <a:t>feature</a:t>
            </a:r>
            <a:r>
              <a:rPr lang="zh-TW" altLang="en-US" sz="2400" dirty="0" smtClean="0"/>
              <a:t>間的關聯性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藉由</a:t>
            </a:r>
            <a:r>
              <a:rPr lang="en-US" altLang="zh-TW" sz="2400" dirty="0" smtClean="0"/>
              <a:t>genetic algorithm </a:t>
            </a:r>
            <a:r>
              <a:rPr lang="zh-TW" altLang="en-US" sz="2400" dirty="0" smtClean="0"/>
              <a:t>來決定每個</a:t>
            </a:r>
            <a:r>
              <a:rPr lang="en-US" altLang="zh-TW" sz="2400" dirty="0" smtClean="0"/>
              <a:t>feature weight </a:t>
            </a:r>
            <a:r>
              <a:rPr lang="zh-TW" altLang="en-US" sz="2400" dirty="0" smtClean="0"/>
              <a:t>大小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找出</a:t>
            </a:r>
            <a:r>
              <a:rPr lang="en-US" altLang="zh-TW" sz="2400" dirty="0" smtClean="0"/>
              <a:t>feature weight </a:t>
            </a:r>
            <a:r>
              <a:rPr lang="zh-TW" altLang="en-US" sz="2400" dirty="0" smtClean="0"/>
              <a:t>進而找出其他與使用者相似用戶並推薦電影給使用者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2050" name="Picture 2" descr="“movie recommend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92" y="1465676"/>
            <a:ext cx="54292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		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System environment</a:t>
            </a:r>
          </a:p>
          <a:p>
            <a:r>
              <a:rPr lang="en-US" altLang="zh-TW" dirty="0" smtClean="0"/>
              <a:t>Procedure</a:t>
            </a:r>
          </a:p>
          <a:p>
            <a:r>
              <a:rPr lang="en-US" altLang="zh-TW" dirty="0" smtClean="0"/>
              <a:t>System Architecture</a:t>
            </a:r>
          </a:p>
          <a:p>
            <a:r>
              <a:rPr lang="en-US" altLang="zh-TW" dirty="0" smtClean="0"/>
              <a:t>Result</a:t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7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791" y="1401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			</a:t>
            </a:r>
            <a:r>
              <a:rPr lang="en-US" altLang="zh-TW" b="1" dirty="0" smtClean="0"/>
              <a:t>         Motivation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0564" y="5045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Using the genetic algorithm to implement </a:t>
            </a:r>
            <a:r>
              <a:rPr lang="en-US" altLang="zh-TW" dirty="0" smtClean="0"/>
              <a:t>the movie </a:t>
            </a:r>
            <a:r>
              <a:rPr lang="en-US" altLang="zh-TW" dirty="0"/>
              <a:t>recommendation system requires a large amount of </a:t>
            </a:r>
            <a:r>
              <a:rPr lang="en-US" altLang="zh-TW" dirty="0" smtClean="0"/>
              <a:t>computation.</a:t>
            </a:r>
            <a:endParaRPr lang="en-US" altLang="zh-TW" dirty="0"/>
          </a:p>
        </p:txBody>
      </p:sp>
      <p:pic>
        <p:nvPicPr>
          <p:cNvPr id="2050" name="Picture 2" descr="“movie recommend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92" y="1465676"/>
            <a:ext cx="54292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3243" y="28561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                    </a:t>
            </a:r>
            <a:r>
              <a:rPr lang="en-US" altLang="zh-TW" b="1" dirty="0" smtClean="0"/>
              <a:t>System environment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49" y="1378227"/>
            <a:ext cx="8290995" cy="5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sz="3600" b="1" dirty="0" smtClean="0"/>
              <a:t>Genetic Algorithm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948" y="162516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Elitist genetic Algorithm: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Populationsize:100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 randomly out of the top 40% of the whole population</a:t>
            </a:r>
          </a:p>
          <a:p>
            <a:pPr lvl="1"/>
            <a:r>
              <a:rPr lang="en-US" altLang="zh-TW" dirty="0" smtClean="0"/>
              <a:t>Tournament selection</a:t>
            </a:r>
          </a:p>
          <a:p>
            <a:pPr lvl="1"/>
            <a:r>
              <a:rPr lang="en-US" altLang="zh-TW" dirty="0" smtClean="0"/>
              <a:t>Crossover probability </a:t>
            </a:r>
            <a:r>
              <a:rPr lang="en-US" altLang="zh-TW" dirty="0" smtClean="0"/>
              <a:t>1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Mutation probability 0.01</a:t>
            </a:r>
          </a:p>
        </p:txBody>
      </p:sp>
    </p:spTree>
    <p:extLst>
      <p:ext uri="{BB962C8B-B14F-4D97-AF65-F5344CB8AC3E}">
        <p14:creationId xmlns:p14="http://schemas.microsoft.com/office/powerpoint/2010/main" val="30558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116" y="2235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en-US" altLang="zh-TW" b="1" dirty="0"/>
              <a:t> </a:t>
            </a:r>
            <a:r>
              <a:rPr lang="en-US" altLang="zh-TW" b="1" dirty="0" smtClean="0"/>
              <a:t>    </a:t>
            </a:r>
            <a:r>
              <a:rPr lang="en-US" altLang="zh-TW" sz="3600" b="1" dirty="0" smtClean="0"/>
              <a:t>Training stage architecture 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1/3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04702" y="1764406"/>
            <a:ext cx="333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Database collect from movie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39" y="1081891"/>
            <a:ext cx="8053722" cy="577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7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8055" y="287140"/>
            <a:ext cx="613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Training stage architecture </a:t>
            </a:r>
            <a:r>
              <a:rPr lang="zh-TW" altLang="en-US" sz="3600" b="1" dirty="0"/>
              <a:t> </a:t>
            </a:r>
            <a:r>
              <a:rPr lang="en-US" altLang="zh-TW" sz="3600" b="1" dirty="0" smtClean="0"/>
              <a:t>2/3</a:t>
            </a:r>
            <a:endParaRPr lang="zh-TW" altLang="en-US" sz="36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07" y="4034872"/>
            <a:ext cx="6604808" cy="11970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53" y="5351148"/>
            <a:ext cx="5013223" cy="133505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07" y="1073232"/>
            <a:ext cx="7230924" cy="296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sz="3600" b="1" dirty="0" smtClean="0"/>
              <a:t>Training </a:t>
            </a:r>
            <a:r>
              <a:rPr lang="en-US" altLang="zh-TW" sz="3600" b="1" dirty="0"/>
              <a:t>stage architecture </a:t>
            </a:r>
            <a:r>
              <a:rPr lang="zh-TW" altLang="en-US" sz="3600" b="1" dirty="0"/>
              <a:t> </a:t>
            </a:r>
            <a:r>
              <a:rPr lang="en-US" altLang="zh-TW" sz="3600" b="1" dirty="0" smtClean="0"/>
              <a:t>3/3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Similar(</a:t>
            </a:r>
            <a:r>
              <a:rPr lang="en-US" altLang="zh-TW" dirty="0" err="1" smtClean="0"/>
              <a:t>A,j</a:t>
            </a:r>
            <a:r>
              <a:rPr lang="en-US" altLang="zh-TW" dirty="0" smtClean="0"/>
              <a:t>)=1/Euclidean(</a:t>
            </a:r>
            <a:r>
              <a:rPr lang="en-US" altLang="zh-TW" dirty="0" err="1" smtClean="0"/>
              <a:t>A,j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totalSimilar</a:t>
            </a:r>
            <a:r>
              <a:rPr lang="en-US" altLang="zh-TW" dirty="0" smtClean="0"/>
              <a:t> = sum of similar(</a:t>
            </a:r>
            <a:r>
              <a:rPr lang="en-US" altLang="zh-TW" dirty="0" err="1" smtClean="0"/>
              <a:t>A,j</a:t>
            </a:r>
            <a:r>
              <a:rPr lang="en-US" altLang="zh-TW" dirty="0" smtClean="0"/>
              <a:t>) , j: neighbors who had seen movie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1261" y="3179788"/>
                <a:ext cx="11539471" cy="5239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Predict vote(</a:t>
                </a:r>
                <a:r>
                  <a:rPr lang="en-US" altLang="zh-TW" sz="2400" dirty="0" err="1" smtClean="0">
                    <a:ea typeface="Cambria Math" panose="02040503050406030204" pitchFamily="18" charset="0"/>
                  </a:rPr>
                  <a:t>A,i</a:t>
                </a:r>
                <a:r>
                  <a:rPr lang="en-US" altLang="zh-TW" sz="2400" dirty="0" smtClean="0"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ean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𝑉𝑜𝑡𝑒𝐴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𝑡𝑜𝑡𝑎𝑙𝑆𝑖𝑚𝑖𝑙𝑎𝑟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𝑠𝑖𝑚𝑖𝑙𝑎𝑟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𝑣𝑜𝑡𝑒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𝑚𝑒𝑎𝑛𝑉𝑜𝑡𝑒𝑗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61" y="3179788"/>
                <a:ext cx="11539471" cy="523926"/>
              </a:xfrm>
              <a:prstGeom prst="rect">
                <a:avLst/>
              </a:prstGeom>
              <a:blipFill rotWithShape="0">
                <a:blip r:embed="rId7"/>
                <a:stretch>
                  <a:fillRect l="-1583" t="-2273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83430" y="4140867"/>
                <a:ext cx="7071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/>
                  <a:t>Fitness=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/>
                  <a:t>( predict vote(</a:t>
                </a:r>
                <a:r>
                  <a:rPr lang="en-US" altLang="zh-TW" sz="2800" dirty="0" err="1" smtClean="0"/>
                  <a:t>A,i</a:t>
                </a:r>
                <a:r>
                  <a:rPr lang="en-US" altLang="zh-TW" sz="2800" dirty="0" smtClean="0"/>
                  <a:t>) –actual vote(</a:t>
                </a:r>
                <a:r>
                  <a:rPr lang="en-US" altLang="zh-TW" sz="2800" dirty="0" err="1" smtClean="0"/>
                  <a:t>A,i</a:t>
                </a:r>
                <a:r>
                  <a:rPr lang="en-US" altLang="zh-TW" sz="2800" dirty="0" smtClean="0"/>
                  <a:t>) 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30" y="4140867"/>
                <a:ext cx="7071936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810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420042" y="4491247"/>
            <a:ext cx="27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i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70588" y="4957196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i:common movie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1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9702" y="356209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     	Procedure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116" y="1583298"/>
            <a:ext cx="11203745" cy="4870597"/>
          </a:xfrm>
        </p:spPr>
        <p:txBody>
          <a:bodyPr/>
          <a:lstStyle/>
          <a:p>
            <a:r>
              <a:rPr lang="en-US" altLang="zh-TW" dirty="0" smtClean="0"/>
              <a:t>1/3</a:t>
            </a:r>
            <a:r>
              <a:rPr lang="zh-TW" altLang="en-US" dirty="0" smtClean="0"/>
              <a:t> </a:t>
            </a:r>
            <a:r>
              <a:rPr lang="en-US" altLang="zh-TW" dirty="0" smtClean="0"/>
              <a:t>whole data 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training data -&gt; compute weight &amp; Euclidean of all other users</a:t>
            </a:r>
          </a:p>
          <a:p>
            <a:endParaRPr lang="en-US" altLang="zh-TW" sz="1050" dirty="0"/>
          </a:p>
          <a:p>
            <a:r>
              <a:rPr lang="en-US" altLang="zh-TW" dirty="0" smtClean="0"/>
              <a:t>Set Euclidean threshold to find neighborhood( high similar users )</a:t>
            </a:r>
          </a:p>
          <a:p>
            <a:endParaRPr lang="en-US" altLang="zh-TW" sz="1050" dirty="0" smtClean="0"/>
          </a:p>
          <a:p>
            <a:r>
              <a:rPr lang="en-US" altLang="zh-TW" dirty="0" smtClean="0"/>
              <a:t>Calculate predict vote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fitness value of those neighborhood using GA 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 good weight  help us get better neighborhood for next generation</a:t>
            </a:r>
          </a:p>
          <a:p>
            <a:endParaRPr lang="en-US" altLang="zh-TW" sz="1050" dirty="0"/>
          </a:p>
          <a:p>
            <a:r>
              <a:rPr lang="en-US" altLang="zh-TW" dirty="0" smtClean="0"/>
              <a:t>After finish GA we can get optimal weight -&gt; get final similar neighborhood</a:t>
            </a:r>
          </a:p>
          <a:p>
            <a:endParaRPr lang="en-US" altLang="zh-TW" sz="1050" dirty="0"/>
          </a:p>
          <a:p>
            <a:r>
              <a:rPr lang="en-US" altLang="zh-TW" dirty="0" smtClean="0"/>
              <a:t>Movies those similar neighborhood like , we assume active user may like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9526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299</Words>
  <Application>Microsoft Macintosh PowerPoint</Application>
  <PresentationFormat>寬螢幕</PresentationFormat>
  <Paragraphs>77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新細明體</vt:lpstr>
      <vt:lpstr>Arial</vt:lpstr>
      <vt:lpstr>Office 佈景主題</vt:lpstr>
      <vt:lpstr>Efficient implementation of movie recommendation System by using Genetic Algorithm</vt:lpstr>
      <vt:lpstr>    Outline</vt:lpstr>
      <vt:lpstr>            Motivation </vt:lpstr>
      <vt:lpstr>                    System environment</vt:lpstr>
      <vt:lpstr>           Genetic Algorithm</vt:lpstr>
      <vt:lpstr>       Training stage architecture  1/3</vt:lpstr>
      <vt:lpstr>   </vt:lpstr>
      <vt:lpstr>      Training stage architecture  3/3</vt:lpstr>
      <vt:lpstr>      Procedure</vt:lpstr>
      <vt:lpstr>       Testing stage flow chart</vt:lpstr>
      <vt:lpstr>          Result</vt:lpstr>
      <vt:lpstr>                                 Result</vt:lpstr>
      <vt:lpstr>                                  Result</vt:lpstr>
      <vt:lpstr>                                          Q&amp;A</vt:lpstr>
      <vt:lpstr>            Motivation for GA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genetic algorithm to implement movie recommendation system</dc:title>
  <dc:creator>USER</dc:creator>
  <cp:lastModifiedBy>Microsoft Office 使用者</cp:lastModifiedBy>
  <cp:revision>42</cp:revision>
  <dcterms:created xsi:type="dcterms:W3CDTF">2015-12-28T05:49:50Z</dcterms:created>
  <dcterms:modified xsi:type="dcterms:W3CDTF">2017-01-05T18:27:26Z</dcterms:modified>
</cp:coreProperties>
</file>