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9" r:id="rId5"/>
    <p:sldId id="270" r:id="rId6"/>
    <p:sldId id="271" r:id="rId7"/>
    <p:sldId id="260" r:id="rId8"/>
    <p:sldId id="272" r:id="rId9"/>
    <p:sldId id="273" r:id="rId10"/>
    <p:sldId id="275" r:id="rId11"/>
    <p:sldId id="276" r:id="rId12"/>
    <p:sldId id="278" r:id="rId13"/>
    <p:sldId id="261" r:id="rId14"/>
    <p:sldId id="279" r:id="rId15"/>
    <p:sldId id="262" r:id="rId16"/>
    <p:sldId id="263" r:id="rId17"/>
    <p:sldId id="264" r:id="rId18"/>
    <p:sldId id="280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7"/>
  </p:normalViewPr>
  <p:slideViewPr>
    <p:cSldViewPr snapToGrid="0" snapToObjects="1">
      <p:cViewPr>
        <p:scale>
          <a:sx n="90" d="100"/>
          <a:sy n="90" d="100"/>
        </p:scale>
        <p:origin x="648" y="248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225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075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(4min)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design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 (2min)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Multiplication/ division (3 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(3min)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8904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6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9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546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(4min)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design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 (2min)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Multiplication/ division (3 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(3min)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10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17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6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35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97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(4min)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design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 (2min)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Multiplication/ division (3 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(3min)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962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(4min)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design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 (2min)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Multiplication/ division (3 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(3min)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855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3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IF/DEC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mainControl signal (only those will affect performance) -- save mux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PCsrc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Priority: Stall → Jump(EX) → Branch (EX) → J/ BR (IF)</a:t>
            </a:r>
          </a:p>
          <a:p>
            <a:pPr marL="0" marR="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PCplus4 + mux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Use register read signal to pass PCplus4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52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IF/DEC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mainControl signal (only those will affect performance) -- save mux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PCsrc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Priority: Stall → Jump(EX) → Branch (EX) → J/ BR (IF)</a:t>
            </a:r>
          </a:p>
          <a:p>
            <a:pPr marL="0" marR="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PCplus4 + mux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Use register read signal to pass PCplus4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38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IF/DEC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Flush in mainControl signal (only those will affect performance) -- save mux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PCsrc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Priority: Stall → Jump(EX) → Branch (EX) → J/ BR (IF)</a:t>
            </a:r>
          </a:p>
          <a:p>
            <a:pPr marL="0" marR="0" lvl="0" indent="-69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PCplus4 + mux</a:t>
            </a:r>
          </a:p>
          <a:p>
            <a:pPr marR="0" lvl="0" indent="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>
                <a:latin typeface="Cabin"/>
                <a:ea typeface="Cabin"/>
                <a:cs typeface="Cabin"/>
                <a:sym typeface="Cabin"/>
              </a:rPr>
              <a:t>Use register read signal to pass PCplus4</a:t>
            </a: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379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(4min)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design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 (2min)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Multiplication/ division (3 min)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(3min)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25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s-IS" sz="1200" b="0" i="0" u="none" strike="noStrike" kern="1200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252674.962598</a:t>
            </a:r>
          </a:p>
          <a:p>
            <a:pPr lvl="0">
              <a:spcBef>
                <a:spcPts val="0"/>
              </a:spcBef>
              <a:buNone/>
            </a:pPr>
            <a:r>
              <a:rPr lang="is-IS" sz="1200" b="0" i="0" u="none" strike="noStrike" kern="1200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10012500</a:t>
            </a:r>
            <a:endParaRPr lang="is-IS" sz="1200" b="0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11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576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128899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4591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98191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96509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727399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06978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071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816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6498"/>
            <a:ext cx="8915400" cy="410472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4258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4502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572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928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879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1705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690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776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 smtClean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2800" b="0" i="0" u="none" strike="noStrike" cap="none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14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COMPUTER ARCHITECTURE</a:t>
            </a:r>
            <a:endParaRPr lang="en-US">
              <a:sym typeface="Cabin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PIPELINED MIPS</a:t>
            </a:r>
          </a:p>
          <a:p>
            <a:pPr lvl="0"/>
            <a:r>
              <a:rPr lang="en-US" dirty="0" err="1" smtClean="0">
                <a:sym typeface="Arial"/>
              </a:rPr>
              <a:t>Grouop</a:t>
            </a:r>
            <a:r>
              <a:rPr lang="en-US" dirty="0" smtClean="0">
                <a:sym typeface="Arial"/>
              </a:rPr>
              <a:t> 8: 電機四 趙祐毅、電機四 羅志軒、電機三 許凱傑</a:t>
            </a:r>
            <a:endParaRPr lang="en-US" dirty="0"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BASELINE -- SPECIAL DESIGN</a:t>
            </a:r>
            <a:endParaRPr lang="en-US"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Jal/ </a:t>
            </a:r>
            <a:r>
              <a:rPr lang="en-US" dirty="0" err="1" smtClean="0">
                <a:sym typeface="Cabin"/>
              </a:rPr>
              <a:t>Jalr</a:t>
            </a:r>
            <a:r>
              <a:rPr lang="en-US" dirty="0" smtClean="0">
                <a:sym typeface="Cabin"/>
              </a:rPr>
              <a:t>: PCplus4 passing</a:t>
            </a:r>
          </a:p>
          <a:p>
            <a:pPr lvl="1"/>
            <a:r>
              <a:rPr lang="en-US" dirty="0" smtClean="0">
                <a:sym typeface="Cabin"/>
              </a:rPr>
              <a:t>Use register read signal to pass PCplus4</a:t>
            </a:r>
          </a:p>
          <a:p>
            <a:pPr lvl="1"/>
            <a:r>
              <a:rPr lang="en-US" dirty="0" smtClean="0">
                <a:sym typeface="Cabin"/>
              </a:rPr>
              <a:t>Add mux to A, B</a:t>
            </a:r>
            <a:endParaRPr lang="en-US" dirty="0" smtClean="0"/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224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lh6.googleusercontent.com/xjSWiBrdjpT3EefxGu5uwC4CdI6zZ_lCrcYWakTfyicNrgs3zlGR-3FBn2-V09T_bOu1yjBuFv2FI7aL9wGwypJhCCJ8szwCAVZBGnGtTYGemsJZhQvwIqR03oviLpqU6JmZlWd8C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4297128" y="3602736"/>
            <a:ext cx="873961" cy="1107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OUTLINE</a:t>
            </a:r>
            <a:endParaRPr lang="en-US">
              <a:sym typeface="Cabi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Baseline </a:t>
            </a:r>
          </a:p>
          <a:p>
            <a:pPr lvl="1"/>
            <a:r>
              <a:rPr lang="en-US" dirty="0" smtClean="0">
                <a:sym typeface="Cabin"/>
              </a:rPr>
              <a:t>special design</a:t>
            </a:r>
          </a:p>
          <a:p>
            <a:pPr lvl="1"/>
            <a:r>
              <a:rPr lang="en-US" dirty="0" smtClean="0">
                <a:sym typeface="Cabin"/>
              </a:rPr>
              <a:t>Result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Extension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Branch prediction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Multiplication/ division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058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BASELINE -- RESULT</a:t>
            </a:r>
            <a:endParaRPr lang="en-US">
              <a:sym typeface="Cabin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Direct-mapped I-cache/ D-cache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>
                <a:sym typeface="Cabin"/>
              </a:rPr>
              <a:t>Total Area: </a:t>
            </a:r>
            <a:r>
              <a:rPr lang="is-IS" dirty="0" smtClean="0"/>
              <a:t>2,153,628.0 (</a:t>
            </a:r>
            <a:r>
              <a:rPr lang="el-GR" dirty="0" err="1" smtClean="0"/>
              <a:t>μm</a:t>
            </a:r>
            <a:r>
              <a:rPr lang="is-IS" dirty="0" smtClean="0"/>
              <a:t>^2)</a:t>
            </a:r>
          </a:p>
          <a:p>
            <a:r>
              <a:rPr lang="is-IS" dirty="0" smtClean="0">
                <a:sym typeface="Cabin"/>
              </a:rPr>
              <a:t>Cell Area: 265,427.5 </a:t>
            </a:r>
            <a:r>
              <a:rPr lang="is-IS" dirty="0"/>
              <a:t>(</a:t>
            </a:r>
            <a:r>
              <a:rPr lang="el-GR" dirty="0" err="1"/>
              <a:t>μm</a:t>
            </a:r>
            <a:r>
              <a:rPr lang="is-IS" dirty="0" smtClean="0"/>
              <a:t>^2)</a:t>
            </a:r>
            <a:endParaRPr lang="en-US" dirty="0" smtClean="0">
              <a:sym typeface="Cabin"/>
            </a:endParaRPr>
          </a:p>
          <a:p>
            <a:pPr lvl="0"/>
            <a:r>
              <a:rPr lang="en-US" dirty="0" smtClean="0">
                <a:sym typeface="Cabin"/>
              </a:rPr>
              <a:t>Timing: 5.6 ns</a:t>
            </a:r>
          </a:p>
          <a:p>
            <a:pPr lvl="0"/>
            <a:r>
              <a:rPr lang="en-US" dirty="0" smtClean="0">
                <a:sym typeface="Cabin"/>
              </a:rPr>
              <a:t>Area(Total)*T: </a:t>
            </a:r>
            <a:r>
              <a:rPr lang="is-IS" dirty="0" smtClean="0">
                <a:sym typeface="Cabin"/>
              </a:rPr>
              <a:t>12,060,316.8 (</a:t>
            </a:r>
            <a:r>
              <a:rPr lang="el-GR" dirty="0" err="1"/>
              <a:t>μm</a:t>
            </a:r>
            <a:r>
              <a:rPr lang="is-IS" dirty="0" smtClean="0"/>
              <a:t>^2 * ns)</a:t>
            </a:r>
            <a:endParaRPr lang="en-US" dirty="0" smtClean="0">
              <a:sym typeface="Cabin"/>
            </a:endParaRPr>
          </a:p>
          <a:p>
            <a:r>
              <a:rPr lang="en-US" dirty="0" smtClean="0">
                <a:sym typeface="Cabin"/>
              </a:rPr>
              <a:t>Area(Cell)*</a:t>
            </a:r>
            <a:r>
              <a:rPr lang="en-US" dirty="0">
                <a:sym typeface="Cabin"/>
              </a:rPr>
              <a:t>T: </a:t>
            </a:r>
            <a:r>
              <a:rPr lang="is-IS" smtClean="0">
                <a:sym typeface="Cabin"/>
              </a:rPr>
              <a:t>1,486,394 </a:t>
            </a:r>
            <a:r>
              <a:rPr lang="is-IS" dirty="0" smtClean="0">
                <a:sym typeface="Cabin"/>
              </a:rPr>
              <a:t>(</a:t>
            </a:r>
            <a:r>
              <a:rPr lang="el-GR" dirty="0" err="1"/>
              <a:t>μm</a:t>
            </a:r>
            <a:r>
              <a:rPr lang="is-IS" dirty="0"/>
              <a:t>^2 * ns)</a:t>
            </a:r>
          </a:p>
          <a:p>
            <a:pPr lvl="0"/>
            <a:endParaRPr lang="en-US" dirty="0"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OUTLINE</a:t>
            </a:r>
            <a:endParaRPr lang="en-US">
              <a:sym typeface="Cabi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Baseline </a:t>
            </a:r>
          </a:p>
          <a:p>
            <a:pPr lvl="1"/>
            <a:r>
              <a:rPr lang="en-US" dirty="0" smtClean="0">
                <a:sym typeface="Cabin"/>
              </a:rPr>
              <a:t>special design</a:t>
            </a:r>
          </a:p>
          <a:p>
            <a:pPr lvl="1"/>
            <a:r>
              <a:rPr lang="en-US" dirty="0" smtClean="0">
                <a:sym typeface="Cabin"/>
              </a:rPr>
              <a:t>Result</a:t>
            </a:r>
          </a:p>
          <a:p>
            <a:pPr lvl="0"/>
            <a:r>
              <a:rPr lang="en-US" dirty="0" smtClean="0">
                <a:sym typeface="Cabin"/>
              </a:rPr>
              <a:t>Extension</a:t>
            </a:r>
          </a:p>
          <a:p>
            <a:pPr lvl="1"/>
            <a:r>
              <a:rPr lang="en-US" dirty="0" smtClean="0">
                <a:sym typeface="Cabin"/>
              </a:rPr>
              <a:t>Branch prediction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Multiplication/ division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552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EXTENSION – BRANCH PREDICTION</a:t>
            </a:r>
            <a:endParaRPr lang="en-US">
              <a:sym typeface="Cabin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Design</a:t>
            </a:r>
          </a:p>
          <a:p>
            <a:pPr lvl="1"/>
            <a:r>
              <a:rPr lang="en-US" smtClean="0">
                <a:sym typeface="Cabin"/>
              </a:rPr>
              <a:t>No BPU(taken): Always do taken</a:t>
            </a:r>
          </a:p>
          <a:p>
            <a:pPr lvl="1"/>
            <a:r>
              <a:rPr lang="en-US" smtClean="0">
                <a:sym typeface="Cabin"/>
              </a:rPr>
              <a:t>No BPU(not taken): Always do untaken</a:t>
            </a:r>
          </a:p>
          <a:p>
            <a:pPr lvl="1"/>
            <a:r>
              <a:rPr lang="en-US" smtClean="0">
                <a:sym typeface="Cabin"/>
              </a:rPr>
              <a:t>1-bit BPU</a:t>
            </a:r>
          </a:p>
          <a:p>
            <a:pPr lvl="1"/>
            <a:r>
              <a:rPr lang="en-US" smtClean="0">
                <a:sym typeface="Cabin"/>
              </a:rPr>
              <a:t>2-bit BPU</a:t>
            </a:r>
            <a:endParaRPr lang="en-US">
              <a:sym typeface="Cabin"/>
            </a:endParaRPr>
          </a:p>
        </p:txBody>
      </p:sp>
      <p:pic>
        <p:nvPicPr>
          <p:cNvPr id="5122" name="Picture 2" descr="https://d2mxuefqeaa7sj.cloudfront.net/s_CB3A55A6D5724107C131E828E4CA641FBE4C5266A5AE636E79E3383CC34304AD_1496737737359_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2" t="30230" r="11190" b="5855"/>
          <a:stretch/>
        </p:blipFill>
        <p:spPr bwMode="auto">
          <a:xfrm>
            <a:off x="6253216" y="3468129"/>
            <a:ext cx="5197804" cy="31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EXTENSION – BRANCH PREDICTION</a:t>
            </a:r>
            <a:endParaRPr lang="en-US">
              <a:sym typeface="Cabin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Experiment result</a:t>
            </a:r>
          </a:p>
          <a:p>
            <a:pPr lvl="1"/>
            <a:r>
              <a:rPr lang="en-US" smtClean="0"/>
              <a:t>a: branch not taken/      b: branch not taken, taken interleaved/        c: branch taken</a:t>
            </a:r>
            <a:endParaRPr lang="en-US"/>
          </a:p>
        </p:txBody>
      </p:sp>
      <p:pic>
        <p:nvPicPr>
          <p:cNvPr id="151" name="Shape 151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25" y="3019624"/>
            <a:ext cx="4333040" cy="295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title="圖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251" y="3019624"/>
            <a:ext cx="4333040" cy="295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title="圖表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2311" y="3019621"/>
            <a:ext cx="4784339" cy="295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EXTENSION – BRANCH PREDICTION</a:t>
            </a:r>
            <a:endParaRPr lang="en-US">
              <a:sym typeface="Cabin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Problem and improvement</a:t>
            </a:r>
          </a:p>
          <a:p>
            <a:pPr lvl="1"/>
            <a:r>
              <a:rPr lang="en-US" dirty="0" smtClean="0"/>
              <a:t>2-bit not perform good when ‘b’: branch not taken, taken interleaved</a:t>
            </a:r>
          </a:p>
          <a:p>
            <a:pPr lvl="1"/>
            <a:r>
              <a:rPr lang="en-US" dirty="0" smtClean="0"/>
              <a:t>Successively read</a:t>
            </a:r>
          </a:p>
          <a:p>
            <a:pPr lvl="1"/>
            <a:r>
              <a:rPr lang="en-US" dirty="0" smtClean="0"/>
              <a:t>Predict based on its history</a:t>
            </a:r>
            <a:endParaRPr lang="en-US" dirty="0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75" y="2879978"/>
            <a:ext cx="4224250" cy="30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OUTLINE</a:t>
            </a:r>
            <a:endParaRPr lang="en-US">
              <a:sym typeface="Cabi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Baseline </a:t>
            </a:r>
          </a:p>
          <a:p>
            <a:pPr lvl="1"/>
            <a:r>
              <a:rPr lang="en-US" dirty="0" smtClean="0">
                <a:sym typeface="Cabin"/>
              </a:rPr>
              <a:t>special design</a:t>
            </a:r>
          </a:p>
          <a:p>
            <a:pPr lvl="1"/>
            <a:r>
              <a:rPr lang="en-US" dirty="0" smtClean="0">
                <a:sym typeface="Cabin"/>
              </a:rPr>
              <a:t>Result</a:t>
            </a:r>
          </a:p>
          <a:p>
            <a:pPr lvl="0"/>
            <a:r>
              <a:rPr lang="en-US" dirty="0" smtClean="0">
                <a:sym typeface="Cabin"/>
              </a:rPr>
              <a:t>Extension</a:t>
            </a:r>
          </a:p>
          <a:p>
            <a:pPr lvl="1"/>
            <a:r>
              <a:rPr lang="en-US" dirty="0" smtClean="0">
                <a:sym typeface="Cabin"/>
              </a:rPr>
              <a:t>Branch prediction</a:t>
            </a:r>
          </a:p>
          <a:p>
            <a:pPr lvl="1"/>
            <a:r>
              <a:rPr lang="en-US" dirty="0" smtClean="0">
                <a:sym typeface="Cabin"/>
              </a:rPr>
              <a:t>Multiplication/ division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167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Arial"/>
              </a:rPr>
              <a:t>MULT / DIV -- Iterative approach</a:t>
            </a:r>
            <a:endParaRPr lang="en-US">
              <a:sym typeface="Arial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2589212" y="1806498"/>
            <a:ext cx="6801588" cy="4104724"/>
          </a:xfrm>
        </p:spPr>
        <p:txBody>
          <a:bodyPr/>
          <a:lstStyle/>
          <a:p>
            <a:pPr lvl="0"/>
            <a:r>
              <a:rPr lang="en-US" dirty="0" smtClean="0">
                <a:sym typeface="Arial"/>
              </a:rPr>
              <a:t>Less area:</a:t>
            </a:r>
            <a:br>
              <a:rPr lang="en-US" dirty="0" smtClean="0">
                <a:sym typeface="Arial"/>
              </a:rPr>
            </a:br>
            <a:r>
              <a:rPr lang="en-US" dirty="0" smtClean="0">
                <a:sym typeface="Arial"/>
              </a:rPr>
              <a:t>2 EX stage will probably double ALU module area, i.e. more registers, adders, </a:t>
            </a:r>
            <a:r>
              <a:rPr lang="en-US" dirty="0" err="1" smtClean="0">
                <a:sym typeface="Arial"/>
              </a:rPr>
              <a:t>subtracters</a:t>
            </a:r>
            <a:endParaRPr lang="en-US" dirty="0" smtClean="0">
              <a:sym typeface="Arial"/>
            </a:endParaRPr>
          </a:p>
          <a:p>
            <a:pPr lvl="0"/>
            <a:r>
              <a:rPr lang="en-US" dirty="0" smtClean="0">
                <a:sym typeface="Arial"/>
              </a:rPr>
              <a:t>Can use less total execution time:</a:t>
            </a:r>
            <a:br>
              <a:rPr lang="en-US" dirty="0" smtClean="0">
                <a:sym typeface="Arial"/>
              </a:rPr>
            </a:br>
            <a:r>
              <a:rPr lang="en-US" dirty="0" smtClean="0">
                <a:sym typeface="Arial"/>
              </a:rPr>
              <a:t>if </a:t>
            </a:r>
            <a:r>
              <a:rPr lang="en-US" dirty="0" err="1" smtClean="0">
                <a:sym typeface="Arial"/>
              </a:rPr>
              <a:t>Mult</a:t>
            </a:r>
            <a:r>
              <a:rPr lang="en-US" dirty="0" smtClean="0">
                <a:sym typeface="Arial"/>
              </a:rPr>
              <a:t>/</a:t>
            </a:r>
            <a:r>
              <a:rPr lang="en-US" dirty="0" err="1" smtClean="0">
                <a:sym typeface="Arial"/>
              </a:rPr>
              <a:t>Div</a:t>
            </a:r>
            <a:r>
              <a:rPr lang="en-US" dirty="0" smtClean="0">
                <a:sym typeface="Arial"/>
              </a:rPr>
              <a:t> instructions are only 1/16 of all instructions, it can be quicker</a:t>
            </a:r>
          </a:p>
          <a:p>
            <a:pPr lvl="0"/>
            <a:r>
              <a:rPr lang="en-US" dirty="0" smtClean="0">
                <a:sym typeface="Arial"/>
              </a:rPr>
              <a:t>Maybe Less cycle time:</a:t>
            </a:r>
            <a:br>
              <a:rPr lang="en-US" dirty="0" smtClean="0">
                <a:sym typeface="Arial"/>
              </a:rPr>
            </a:br>
            <a:r>
              <a:rPr lang="en-US" dirty="0" smtClean="0">
                <a:sym typeface="Arial"/>
              </a:rPr>
              <a:t>due to simpler control</a:t>
            </a:r>
            <a:endParaRPr lang="en-US" dirty="0">
              <a:sym typeface="Arial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800" y="1984010"/>
            <a:ext cx="2628900" cy="37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OUTLINE</a:t>
            </a:r>
            <a:endParaRPr lang="en-US">
              <a:sym typeface="Cabi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Baseline </a:t>
            </a:r>
          </a:p>
          <a:p>
            <a:pPr lvl="1"/>
            <a:r>
              <a:rPr lang="en-US" dirty="0" smtClean="0">
                <a:sym typeface="Cabin"/>
              </a:rPr>
              <a:t>special design</a:t>
            </a:r>
          </a:p>
          <a:p>
            <a:pPr lvl="1"/>
            <a:r>
              <a:rPr lang="en-US" dirty="0" smtClean="0">
                <a:sym typeface="Cabin"/>
              </a:rPr>
              <a:t>Result</a:t>
            </a:r>
          </a:p>
          <a:p>
            <a:pPr lvl="0"/>
            <a:r>
              <a:rPr lang="en-US" dirty="0" smtClean="0">
                <a:sym typeface="Cabin"/>
              </a:rPr>
              <a:t>Extension</a:t>
            </a:r>
          </a:p>
          <a:p>
            <a:pPr lvl="1"/>
            <a:r>
              <a:rPr lang="en-US" dirty="0" smtClean="0">
                <a:sym typeface="Cabin"/>
              </a:rPr>
              <a:t>Branch prediction</a:t>
            </a:r>
          </a:p>
          <a:p>
            <a:pPr lvl="1"/>
            <a:r>
              <a:rPr lang="en-US" dirty="0" smtClean="0">
                <a:sym typeface="Cabin"/>
              </a:rPr>
              <a:t>Multiplication/ division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Arial"/>
              </a:rPr>
              <a:t>MULT / DIV -- Architecture</a:t>
            </a:r>
          </a:p>
          <a:p>
            <a:pPr lvl="0"/>
            <a:endParaRPr lang="en-US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xfrm>
            <a:off x="2589212" y="1806499"/>
            <a:ext cx="8915400" cy="250176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sym typeface="Arial"/>
              </a:rPr>
              <a:t>1 32-bit adder for </a:t>
            </a:r>
            <a:r>
              <a:rPr lang="en-US" dirty="0" err="1" smtClean="0">
                <a:sym typeface="Arial"/>
              </a:rPr>
              <a:t>mult</a:t>
            </a:r>
            <a:r>
              <a:rPr lang="en-US" dirty="0" smtClean="0">
                <a:sym typeface="Arial"/>
              </a:rPr>
              <a:t>/div</a:t>
            </a:r>
          </a:p>
          <a:p>
            <a:pPr lvl="0"/>
            <a:r>
              <a:rPr lang="en-US" dirty="0" smtClean="0">
                <a:sym typeface="Arial"/>
              </a:rPr>
              <a:t>4 32-bit adders for implementing 2’s complement</a:t>
            </a:r>
          </a:p>
          <a:p>
            <a:pPr lvl="0"/>
            <a:r>
              <a:rPr lang="en-US" dirty="0" smtClean="0">
                <a:sym typeface="Arial"/>
              </a:rPr>
              <a:t>Special design:</a:t>
            </a:r>
          </a:p>
          <a:p>
            <a:pPr lvl="1"/>
            <a:r>
              <a:rPr lang="en-US" dirty="0" smtClean="0">
                <a:sym typeface="Arial"/>
              </a:rPr>
              <a:t>convert divisor to negative number. Thus, we don’t need </a:t>
            </a:r>
            <a:r>
              <a:rPr lang="en-US" dirty="0" err="1" smtClean="0">
                <a:sym typeface="Arial"/>
              </a:rPr>
              <a:t>subtracter</a:t>
            </a:r>
            <a:r>
              <a:rPr lang="en-US" dirty="0" smtClean="0">
                <a:sym typeface="Arial"/>
              </a:rPr>
              <a:t> and control circuit.</a:t>
            </a:r>
          </a:p>
          <a:p>
            <a:pPr lvl="1"/>
            <a:r>
              <a:rPr lang="en-US" dirty="0" smtClean="0">
                <a:sym typeface="Arial"/>
              </a:rPr>
              <a:t>convert multiplicand, multiplier and dividend into positive numbers → will need 1 extra cycle for converting results to correct negative numbers</a:t>
            </a:r>
          </a:p>
          <a:p>
            <a:pPr lvl="1"/>
            <a:r>
              <a:rPr lang="en-US" dirty="0" err="1" smtClean="0">
                <a:sym typeface="Arial"/>
              </a:rPr>
              <a:t>stall_multdiv</a:t>
            </a:r>
            <a:endParaRPr lang="en-US" dirty="0" smtClean="0">
              <a:sym typeface="Arial"/>
            </a:endParaRPr>
          </a:p>
          <a:p>
            <a:pPr lvl="0"/>
            <a:endParaRPr lang="en-US" dirty="0"/>
          </a:p>
        </p:txBody>
      </p:sp>
      <p:pic>
        <p:nvPicPr>
          <p:cNvPr id="184" name="Shape 184" descr="my_mult _div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382" y="4017928"/>
            <a:ext cx="5525230" cy="284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Arial"/>
              </a:rPr>
              <a:t>MULT / DIV -- Post-Synthesis Simulation Result</a:t>
            </a:r>
          </a:p>
          <a:p>
            <a:pPr lvl="0"/>
            <a:endParaRPr lang="en-US">
              <a:sym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46"/>
          <a:stretch/>
        </p:blipFill>
        <p:spPr>
          <a:xfrm>
            <a:off x="6738970" y="2071233"/>
            <a:ext cx="4765642" cy="35759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09"/>
          <a:stretch/>
        </p:blipFill>
        <p:spPr>
          <a:xfrm>
            <a:off x="1768119" y="2071233"/>
            <a:ext cx="4688665" cy="35759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129" y="0"/>
            <a:ext cx="13716000" cy="6858000"/>
          </a:xfrm>
        </p:spPr>
      </p:pic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2240027" y="604654"/>
            <a:ext cx="8911687" cy="981666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accent1"/>
                </a:solidFill>
                <a:sym typeface="Cabin"/>
              </a:rPr>
              <a:t>We PIPELINED!!!</a:t>
            </a:r>
            <a:endParaRPr lang="en-US" dirty="0">
              <a:solidFill>
                <a:schemeClr val="accent1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OUTLINE</a:t>
            </a:r>
            <a:endParaRPr lang="en-US">
              <a:sym typeface="Cabin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Cabin"/>
              </a:rPr>
              <a:t>Baseline </a:t>
            </a:r>
          </a:p>
          <a:p>
            <a:pPr lvl="1"/>
            <a:r>
              <a:rPr lang="en-US" dirty="0" smtClean="0">
                <a:sym typeface="Cabin"/>
              </a:rPr>
              <a:t>special design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Result</a:t>
            </a:r>
          </a:p>
          <a:p>
            <a:pPr lv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Extension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Branch prediction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  <a:sym typeface="Cabin"/>
              </a:rPr>
              <a:t>Multiplication/ division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465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BASELINE -- SPECIAL DESIGN</a:t>
            </a:r>
            <a:endParaRPr lang="en-US">
              <a:sym typeface="Cabin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>
                <a:sym typeface="Cabin"/>
              </a:rPr>
              <a:t>J/ Jal</a:t>
            </a:r>
          </a:p>
          <a:p>
            <a:pPr lvl="1"/>
            <a:r>
              <a:rPr lang="en-US" smtClean="0">
                <a:sym typeface="Cabin"/>
              </a:rPr>
              <a:t>Jump in IF</a:t>
            </a:r>
          </a:p>
          <a:p>
            <a:pPr lvl="0"/>
            <a:r>
              <a:rPr lang="en-US" smtClean="0">
                <a:sym typeface="Cabin"/>
              </a:rPr>
              <a:t>Jr/ Jalr</a:t>
            </a:r>
          </a:p>
          <a:p>
            <a:pPr lvl="1"/>
            <a:r>
              <a:rPr lang="en-US" smtClean="0">
                <a:sym typeface="Cabin"/>
              </a:rPr>
              <a:t>Jump in EX</a:t>
            </a:r>
          </a:p>
          <a:p>
            <a:pPr lvl="0"/>
            <a:r>
              <a:rPr lang="en-US" smtClean="0">
                <a:sym typeface="Cabin"/>
              </a:rPr>
              <a:t>Branch</a:t>
            </a:r>
          </a:p>
          <a:p>
            <a:pPr lvl="1"/>
            <a:r>
              <a:rPr lang="en-US" smtClean="0">
                <a:sym typeface="Cabin"/>
              </a:rPr>
              <a:t>Branch prediction in IF</a:t>
            </a:r>
          </a:p>
          <a:p>
            <a:pPr lvl="1"/>
            <a:r>
              <a:rPr lang="en-US" smtClean="0">
                <a:sym typeface="Cabin"/>
              </a:rPr>
              <a:t>Branch result in EX</a:t>
            </a:r>
          </a:p>
          <a:p>
            <a:r>
              <a:rPr lang="en-US" smtClean="0"/>
              <a:t>Critical path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lh6.googleusercontent.com/xjSWiBrdjpT3EefxGu5uwC4CdI6zZ_lCrcYWakTfyicNrgs3zlGR-3FBn2-V09T_bOu1yjBuFv2FI7aL9wGwypJhCCJ8szwCAVZBGnGtTYGemsJZhQvwIqR03oviLpqU6JmZlWd8C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23986" y="1413827"/>
            <a:ext cx="2185261" cy="20922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31790" y="1853753"/>
            <a:ext cx="2185261" cy="26562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00380" y="5145437"/>
            <a:ext cx="120886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Pre-control Unit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51579" y="3506098"/>
            <a:ext cx="0" cy="1639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0" y="0"/>
            <a:ext cx="12192000" cy="6841998"/>
            <a:chOff x="0" y="0"/>
            <a:chExt cx="12192000" cy="6841998"/>
          </a:xfrm>
        </p:grpSpPr>
        <p:pic>
          <p:nvPicPr>
            <p:cNvPr id="5" name="Picture 2" descr="https://lh6.googleusercontent.com/xjSWiBrdjpT3EefxGu5uwC4CdI6zZ_lCrcYWakTfyicNrgs3zlGR-3FBn2-V09T_bOu1yjBuFv2FI7aL9wGwypJhCCJ8szwCAVZBGnGtTYGemsJZhQvwIqR03oviLpqU6JmZlWd8Cj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41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8839200" y="3408218"/>
              <a:ext cx="27709" cy="235527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1091" y="5752037"/>
              <a:ext cx="3241964" cy="3092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11091" y="4024505"/>
              <a:ext cx="1" cy="17275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611092" y="4024505"/>
              <a:ext cx="4849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253216" y="4085084"/>
              <a:ext cx="4849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7232073" y="3732655"/>
              <a:ext cx="6071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7532959" y="393625"/>
              <a:ext cx="2698" cy="33390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289957" y="333151"/>
              <a:ext cx="6243002" cy="260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286067" y="333150"/>
              <a:ext cx="31332" cy="1520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5576" y="2028744"/>
              <a:ext cx="10460" cy="271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5576" y="2061028"/>
              <a:ext cx="495488" cy="20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4433" y="2652160"/>
              <a:ext cx="159783" cy="915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65289" y="2655669"/>
              <a:ext cx="38270" cy="10797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8078156" y="3442614"/>
              <a:ext cx="761044" cy="127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65289" y="3735394"/>
              <a:ext cx="19125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5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BASELINE -- SPECIAL DESIGN</a:t>
            </a:r>
            <a:endParaRPr lang="en-US"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Flush</a:t>
            </a:r>
          </a:p>
          <a:p>
            <a:pPr lvl="1"/>
            <a:r>
              <a:rPr lang="en-US" smtClean="0">
                <a:sym typeface="Cabin"/>
              </a:rPr>
              <a:t>Flush in IF/DEC</a:t>
            </a:r>
          </a:p>
          <a:p>
            <a:pPr lvl="1"/>
            <a:r>
              <a:rPr lang="en-US" smtClean="0">
                <a:sym typeface="Cabin"/>
              </a:rPr>
              <a:t>Flush in mainControl signal (only </a:t>
            </a:r>
            <a:r>
              <a:rPr lang="en-US" smtClean="0"/>
              <a:t>those will affect performance</a:t>
            </a:r>
            <a:r>
              <a:rPr lang="en-US" smtClean="0">
                <a:sym typeface="Cabin"/>
              </a:rPr>
              <a:t>)</a:t>
            </a:r>
          </a:p>
          <a:p>
            <a:pPr lvl="1"/>
            <a:endParaRPr lang="en-US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lh6.googleusercontent.com/xjSWiBrdjpT3EefxGu5uwC4CdI6zZ_lCrcYWakTfyicNrgs3zlGR-3FBn2-V09T_bOu1yjBuFv2FI7aL9wGwypJhCCJ8szwCAVZBGnGtTYGemsJZhQvwIqR03oviLpqU6JmZlWd8Cj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2182629" y="1813419"/>
            <a:ext cx="955633" cy="38552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7129" y="1562616"/>
            <a:ext cx="873961" cy="1794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7568" y="1277007"/>
            <a:ext cx="1049560" cy="738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>
                <a:sym typeface="Cabin"/>
              </a:rPr>
              <a:t>BASELINE -- SPECIAL DESIGN</a:t>
            </a:r>
            <a:endParaRPr lang="en-US"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idx="1"/>
          </p:nvPr>
        </p:nvSpPr>
        <p:spPr>
          <a:xfrm>
            <a:off x="2589212" y="1806498"/>
            <a:ext cx="2596990" cy="4104724"/>
          </a:xfrm>
        </p:spPr>
        <p:txBody>
          <a:bodyPr/>
          <a:lstStyle/>
          <a:p>
            <a:pPr lvl="0"/>
            <a:r>
              <a:rPr lang="en-US" dirty="0" err="1" smtClean="0">
                <a:sym typeface="Cabin"/>
              </a:rPr>
              <a:t>PCsrc</a:t>
            </a:r>
            <a:endParaRPr lang="en-US" dirty="0" smtClean="0">
              <a:sym typeface="Cabin"/>
            </a:endParaRPr>
          </a:p>
          <a:p>
            <a:pPr lvl="1"/>
            <a:r>
              <a:rPr lang="en-US" dirty="0" smtClean="0">
                <a:sym typeface="Cabin"/>
              </a:rPr>
              <a:t>Priority: Stall → Jump(EX) →Branch(EX) → J/ BR (IF)</a:t>
            </a:r>
          </a:p>
          <a:p>
            <a:pPr lvl="1"/>
            <a:endParaRPr lang="en-US" dirty="0" smtClean="0">
              <a:sym typeface="Cabin"/>
            </a:endParaRPr>
          </a:p>
          <a:p>
            <a:pPr lvl="0"/>
            <a:endParaRPr lang="en-US" dirty="0">
              <a:sym typeface="Cabin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705622" y="1359463"/>
            <a:ext cx="9264242" cy="4998794"/>
            <a:chOff x="2719910" y="1327834"/>
            <a:chExt cx="9264242" cy="4998794"/>
          </a:xfrm>
        </p:grpSpPr>
        <p:sp>
          <p:nvSpPr>
            <p:cNvPr id="5" name="Diamond 4"/>
            <p:cNvSpPr/>
            <p:nvPr/>
          </p:nvSpPr>
          <p:spPr>
            <a:xfrm>
              <a:off x="6797614" y="1327834"/>
              <a:ext cx="1142615" cy="555883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Stall?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6" idx="3"/>
              <a:endCxn id="11" idx="0"/>
            </p:cNvCxnSpPr>
            <p:nvPr/>
          </p:nvCxnSpPr>
          <p:spPr>
            <a:xfrm>
              <a:off x="7940229" y="1605776"/>
              <a:ext cx="0" cy="7195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/>
            <p:nvPr/>
          </p:nvSpPr>
          <p:spPr>
            <a:xfrm>
              <a:off x="7126507" y="2325285"/>
              <a:ext cx="1627443" cy="71723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Jr/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Jalr</a:t>
              </a:r>
              <a:r>
                <a:rPr lang="en-US" sz="1200" dirty="0" smtClean="0">
                  <a:solidFill>
                    <a:schemeClr val="tx1"/>
                  </a:solidFill>
                </a:rPr>
                <a:t> or Branch (EX)?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753950" y="2720680"/>
              <a:ext cx="1418" cy="568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0374731" y="2695680"/>
              <a:ext cx="0" cy="7874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8060476" y="3305403"/>
              <a:ext cx="1406631" cy="3703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Jr and Flush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Diamond 10"/>
            <p:cNvSpPr/>
            <p:nvPr/>
          </p:nvSpPr>
          <p:spPr>
            <a:xfrm>
              <a:off x="9582139" y="3483119"/>
              <a:ext cx="1601342" cy="64833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Predict right?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188811" y="3787357"/>
              <a:ext cx="0" cy="545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438694" y="4352936"/>
              <a:ext cx="1500235" cy="32416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Correct and Flush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351457" y="3127943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Branch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797104" y="1596603"/>
              <a:ext cx="0" cy="7195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260821" y="1827298"/>
              <a:ext cx="590532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Yes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62499" y="2324544"/>
              <a:ext cx="1001343" cy="299333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Current PC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12119" y="1935860"/>
              <a:ext cx="590532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55677" y="2928055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Jr/</a:t>
              </a:r>
              <a:r>
                <a:rPr lang="en-US" sz="1200" dirty="0" err="1">
                  <a:solidFill>
                    <a:schemeClr val="tx1"/>
                  </a:solidFill>
                </a:rPr>
                <a:t>Jalr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152128" y="3884227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Wrong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74668" y="3800447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Right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639084" y="2683903"/>
              <a:ext cx="1" cy="13565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iamond 26"/>
            <p:cNvSpPr/>
            <p:nvPr/>
          </p:nvSpPr>
          <p:spPr>
            <a:xfrm>
              <a:off x="4825363" y="4040407"/>
              <a:ext cx="1627442" cy="71723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J/Jal or Branch (IF)?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458135" y="4397889"/>
              <a:ext cx="0" cy="7195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530025" y="4727973"/>
              <a:ext cx="590532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849392" y="5126452"/>
              <a:ext cx="1217487" cy="28922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Normal PC+4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endCxn id="11" idx="1"/>
            </p:cNvCxnSpPr>
            <p:nvPr/>
          </p:nvCxnSpPr>
          <p:spPr>
            <a:xfrm flipV="1">
              <a:off x="5639084" y="2683904"/>
              <a:ext cx="1487423" cy="1177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747399" y="2720929"/>
              <a:ext cx="1627332" cy="4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35595" y="3807288"/>
              <a:ext cx="395606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670289" y="2886758"/>
              <a:ext cx="1181064" cy="30314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Jr/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Jalr</a:t>
              </a:r>
              <a:r>
                <a:rPr lang="en-US" sz="1200" dirty="0" smtClean="0">
                  <a:solidFill>
                    <a:schemeClr val="tx1"/>
                  </a:solidFill>
                </a:rPr>
                <a:t>/ Br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220523" y="4395291"/>
              <a:ext cx="1418" cy="5683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7" idx="1"/>
            </p:cNvCxnSpPr>
            <p:nvPr/>
          </p:nvCxnSpPr>
          <p:spPr>
            <a:xfrm>
              <a:off x="4825363" y="4399026"/>
              <a:ext cx="15941" cy="7587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4052953" y="4484173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Branch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93600" y="4487422"/>
              <a:ext cx="832024" cy="2764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J/Jal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3213972" y="4395540"/>
              <a:ext cx="1627332" cy="46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Diamond 50"/>
            <p:cNvSpPr/>
            <p:nvPr/>
          </p:nvSpPr>
          <p:spPr>
            <a:xfrm>
              <a:off x="4052953" y="5145309"/>
              <a:ext cx="1601342" cy="648337"/>
            </a:xfrm>
            <a:prstGeom prst="diamon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Predict?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646274" y="5472291"/>
              <a:ext cx="0" cy="545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613090" y="5579706"/>
              <a:ext cx="362408" cy="22064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174531" y="6030009"/>
              <a:ext cx="896822" cy="2966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Taken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051547" y="5480188"/>
              <a:ext cx="0" cy="545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018363" y="5587603"/>
              <a:ext cx="362408" cy="22064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22265" y="6025836"/>
              <a:ext cx="992196" cy="29661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Not Taken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19910" y="4967159"/>
              <a:ext cx="906155" cy="37039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Jump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6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766</TotalTime>
  <Words>683</Words>
  <Application>Microsoft Macintosh PowerPoint</Application>
  <PresentationFormat>Widescreen</PresentationFormat>
  <Paragraphs>184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Cabin</vt:lpstr>
      <vt:lpstr>Calibri</vt:lpstr>
      <vt:lpstr>Century Gothic</vt:lpstr>
      <vt:lpstr>Wingdings 3</vt:lpstr>
      <vt:lpstr>Arial</vt:lpstr>
      <vt:lpstr>Wisp</vt:lpstr>
      <vt:lpstr>COMPUTER ARCHITECTURE</vt:lpstr>
      <vt:lpstr>OUTLINE</vt:lpstr>
      <vt:lpstr>OUTLINE</vt:lpstr>
      <vt:lpstr>BASELINE -- SPECIAL DESIGN</vt:lpstr>
      <vt:lpstr>PowerPoint Presentation</vt:lpstr>
      <vt:lpstr>PowerPoint Presentation</vt:lpstr>
      <vt:lpstr>BASELINE -- SPECIAL DESIGN</vt:lpstr>
      <vt:lpstr>PowerPoint Presentation</vt:lpstr>
      <vt:lpstr>BASELINE -- SPECIAL DESIGN</vt:lpstr>
      <vt:lpstr>BASELINE -- SPECIAL DESIGN</vt:lpstr>
      <vt:lpstr>PowerPoint Presentation</vt:lpstr>
      <vt:lpstr>OUTLINE</vt:lpstr>
      <vt:lpstr>BASELINE -- RESULT</vt:lpstr>
      <vt:lpstr>OUTLINE</vt:lpstr>
      <vt:lpstr>EXTENSION – BRANCH PREDICTION</vt:lpstr>
      <vt:lpstr>EXTENSION – BRANCH PREDICTION</vt:lpstr>
      <vt:lpstr>EXTENSION – BRANCH PREDICTION</vt:lpstr>
      <vt:lpstr>OUTLINE</vt:lpstr>
      <vt:lpstr>MULT / DIV -- Iterative approach</vt:lpstr>
      <vt:lpstr>MULT / DIV -- Architecture </vt:lpstr>
      <vt:lpstr>MULT / DIV -- Post-Synthesis Simulation Result </vt:lpstr>
      <vt:lpstr>We PIPELINED!!!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cp:lastModifiedBy>eric.yyjau@gmail.com</cp:lastModifiedBy>
  <cp:revision>29</cp:revision>
  <dcterms:modified xsi:type="dcterms:W3CDTF">2017-06-15T17:57:58Z</dcterms:modified>
</cp:coreProperties>
</file>