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handoutMasterIdLst>
    <p:handoutMasterId r:id="rId6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96" r:id="rId27"/>
    <p:sldId id="297" r:id="rId28"/>
    <p:sldId id="281" r:id="rId29"/>
    <p:sldId id="299"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8"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5" r:id="rId60"/>
    <p:sldId id="316" r:id="rId61"/>
    <p:sldId id="317" r:id="rId62"/>
    <p:sldId id="318" r:id="rId63"/>
    <p:sldId id="319" r:id="rId64"/>
    <p:sldId id="320" r:id="rId65"/>
    <p:sldId id="321" r:id="rId66"/>
    <p:sldId id="314"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73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43CB57-7EC9-42EE-B9F1-074C55A58F5F}" type="datetimeFigureOut">
              <a:rPr lang="en-GB" smtClean="0"/>
              <a:pPr/>
              <a:t>15/12/2014</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GB" smtClean="0"/>
              <a:t>Ngabo Eric 0788692571</a:t>
            </a:r>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ACAD6F-01D3-4EC7-94EC-DD9B80C2C447}" type="slidenum">
              <a:rPr lang="en-GB" smtClean="0"/>
              <a:pPr/>
              <a:t>‹#›</a:t>
            </a:fld>
            <a:endParaRPr lang="en-GB"/>
          </a:p>
        </p:txBody>
      </p:sp>
    </p:spTree>
    <p:extLst>
      <p:ext uri="{BB962C8B-B14F-4D97-AF65-F5344CB8AC3E}">
        <p14:creationId xmlns:p14="http://schemas.microsoft.com/office/powerpoint/2010/main" xmlns="" val="361559083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2C2111-907B-42F2-B142-6B6E96316420}" type="datetimeFigureOut">
              <a:rPr lang="en-GB" smtClean="0"/>
              <a:pPr/>
              <a:t>15/12/2014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GB" smtClean="0"/>
              <a:t>Ngabo Eric 0788692571</a:t>
            </a: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0EBAAD-0466-4450-ADB8-BC5697B5261D}" type="slidenum">
              <a:rPr lang="en-GB" smtClean="0"/>
              <a:pPr/>
              <a:t>‹#›</a:t>
            </a:fld>
            <a:endParaRPr lang="en-GB"/>
          </a:p>
        </p:txBody>
      </p:sp>
    </p:spTree>
    <p:extLst>
      <p:ext uri="{BB962C8B-B14F-4D97-AF65-F5344CB8AC3E}">
        <p14:creationId xmlns:p14="http://schemas.microsoft.com/office/powerpoint/2010/main" xmlns="" val="389723472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B0EBAAD-0466-4450-ADB8-BC5697B5261D}" type="slidenum">
              <a:rPr lang="en-GB" smtClean="0"/>
              <a:pPr/>
              <a:t>1</a:t>
            </a:fld>
            <a:endParaRPr lang="en-GB"/>
          </a:p>
        </p:txBody>
      </p:sp>
      <p:sp>
        <p:nvSpPr>
          <p:cNvPr id="5" name="Footer Placeholder 4"/>
          <p:cNvSpPr>
            <a:spLocks noGrp="1"/>
          </p:cNvSpPr>
          <p:nvPr>
            <p:ph type="ftr" sz="quarter" idx="11"/>
          </p:nvPr>
        </p:nvSpPr>
        <p:spPr/>
        <p:txBody>
          <a:bodyPr/>
          <a:lstStyle/>
          <a:p>
            <a:r>
              <a:rPr lang="en-GB" smtClean="0"/>
              <a:t>Ngabo Eric 0788692571</a:t>
            </a:r>
            <a:endParaRPr lang="en-GB"/>
          </a:p>
        </p:txBody>
      </p:sp>
    </p:spTree>
    <p:extLst>
      <p:ext uri="{BB962C8B-B14F-4D97-AF65-F5344CB8AC3E}">
        <p14:creationId xmlns:p14="http://schemas.microsoft.com/office/powerpoint/2010/main" xmlns="" val="3422001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GB" smtClean="0"/>
              <a:t>Ngabo Eric 0788692571</a:t>
            </a:r>
            <a:endParaRPr lang="en-GB"/>
          </a:p>
        </p:txBody>
      </p:sp>
      <p:sp>
        <p:nvSpPr>
          <p:cNvPr id="5" name="Slide Number Placeholder 4"/>
          <p:cNvSpPr>
            <a:spLocks noGrp="1"/>
          </p:cNvSpPr>
          <p:nvPr>
            <p:ph type="sldNum" sz="quarter" idx="11"/>
          </p:nvPr>
        </p:nvSpPr>
        <p:spPr/>
        <p:txBody>
          <a:bodyPr/>
          <a:lstStyle/>
          <a:p>
            <a:fld id="{9B0EBAAD-0466-4450-ADB8-BC5697B5261D}" type="slidenum">
              <a:rPr lang="en-GB" smtClean="0"/>
              <a:pPr/>
              <a:t>44</a:t>
            </a:fld>
            <a:endParaRPr lang="en-GB"/>
          </a:p>
        </p:txBody>
      </p:sp>
    </p:spTree>
    <p:extLst>
      <p:ext uri="{BB962C8B-B14F-4D97-AF65-F5344CB8AC3E}">
        <p14:creationId xmlns:p14="http://schemas.microsoft.com/office/powerpoint/2010/main" xmlns="" val="3088109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4266C2B-46BD-45E4-A775-7BA66E93DA6B}" type="datetime1">
              <a:rPr lang="en-US" smtClean="0"/>
              <a:pPr/>
              <a:t>12/15/2014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F0CA6321-C836-4E84-A419-73A07CB11E28}"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621F5B-AB7A-413A-ADEF-25DF4FC80920}" type="datetime1">
              <a:rPr lang="en-US" smtClean="0"/>
              <a:pPr/>
              <a:t>12/15/2014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0CA6321-C836-4E84-A419-73A07CB11E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BB4ADD-F120-4FF8-A574-DB8BA1C04DF5}" type="datetime1">
              <a:rPr lang="en-US" smtClean="0"/>
              <a:pPr/>
              <a:t>12/15/2014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0CA6321-C836-4E84-A419-73A07CB11E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4B9D91A-7D52-4391-BEA1-B4A2AC39158D}" type="datetime1">
              <a:rPr lang="en-US" smtClean="0"/>
              <a:pPr/>
              <a:t>12/15/2014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0CA6321-C836-4E84-A419-73A07CB11E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ABEC60B-828A-4A7E-A69C-29290620AB5D}" type="datetime1">
              <a:rPr lang="en-US" smtClean="0"/>
              <a:pPr/>
              <a:t>12/15/2014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0CA6321-C836-4E84-A419-73A07CB11E28}"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8A1535E-B07D-45EB-91D4-8471DC00325B}" type="datetime1">
              <a:rPr lang="en-US" smtClean="0"/>
              <a:pPr/>
              <a:t>12/15/2014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0CA6321-C836-4E84-A419-73A07CB11E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ADE9516-EBD9-4DDB-8112-BF788D5CD875}" type="datetime1">
              <a:rPr lang="en-US" smtClean="0"/>
              <a:pPr/>
              <a:t>12/15/2014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0CA6321-C836-4E84-A419-73A07CB11E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B100B04-7932-4AC0-99C1-83DE2ACE559C}" type="datetime1">
              <a:rPr lang="en-US" smtClean="0"/>
              <a:pPr/>
              <a:t>12/15/2014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0CA6321-C836-4E84-A419-73A07CB11E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E9D95AE-BA7A-4555-BFB3-7C4C746A1CAE}" type="datetime1">
              <a:rPr lang="en-US" smtClean="0"/>
              <a:pPr/>
              <a:t>12/15/2014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0CA6321-C836-4E84-A419-73A07CB11E28}"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D5B889F-FF67-4627-A013-5CDC8FF98435}" type="datetime1">
              <a:rPr lang="en-US" smtClean="0"/>
              <a:pPr/>
              <a:t>12/15/2014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0CA6321-C836-4E84-A419-73A07CB11E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2D40F810-380F-4BA8-A324-B83A85F7BC6C}" type="datetime1">
              <a:rPr lang="en-US" smtClean="0"/>
              <a:pPr/>
              <a:t>12/15/2014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0CA6321-C836-4E84-A419-73A07CB11E28}"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72A7A2C-50BB-4890-8FE1-B4C01809CB7A}" type="datetime1">
              <a:rPr lang="en-US" smtClean="0"/>
              <a:pPr/>
              <a:t>12/15/2014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0CA6321-C836-4E84-A419-73A07CB11E28}"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762000"/>
            <a:ext cx="5715000" cy="5078313"/>
          </a:xfrm>
          <a:prstGeom prst="rect">
            <a:avLst/>
          </a:prstGeom>
        </p:spPr>
        <p:txBody>
          <a:bodyPr wrap="square">
            <a:spAutoFit/>
          </a:bodyPr>
          <a:lstStyle/>
          <a:p>
            <a:pPr algn="ctr"/>
            <a:r>
              <a:rPr lang="en-US" sz="2800" dirty="0" smtClean="0"/>
              <a:t> </a:t>
            </a:r>
            <a:r>
              <a:rPr lang="en-US" sz="3600" b="1" dirty="0" smtClean="0"/>
              <a:t>DATABASE</a:t>
            </a:r>
            <a:br>
              <a:rPr lang="en-US" sz="3600" b="1" dirty="0" smtClean="0"/>
            </a:br>
            <a:r>
              <a:rPr lang="en-US" sz="3600" b="1" dirty="0" smtClean="0"/>
              <a:t>MANAGEMENT</a:t>
            </a:r>
            <a:br>
              <a:rPr lang="en-US" sz="3600" b="1" dirty="0" smtClean="0"/>
            </a:br>
            <a:r>
              <a:rPr lang="en-US" sz="3600" b="1" dirty="0" smtClean="0"/>
              <a:t>SYSTEM</a:t>
            </a:r>
            <a:br>
              <a:rPr lang="en-US" sz="3600" b="1" dirty="0" smtClean="0"/>
            </a:br>
            <a:r>
              <a:rPr lang="en-US" sz="3600" b="1" dirty="0" smtClean="0"/>
              <a:t>2014</a:t>
            </a:r>
            <a:br>
              <a:rPr lang="en-US" sz="3600" b="1" dirty="0" smtClean="0"/>
            </a:br>
            <a:r>
              <a:rPr lang="en-US" sz="3600" b="1" i="1" dirty="0" smtClean="0"/>
              <a:t/>
            </a:r>
            <a:br>
              <a:rPr lang="en-US" sz="3600" b="1" i="1" dirty="0" smtClean="0"/>
            </a:br>
            <a:r>
              <a:rPr lang="en-US" sz="3600" b="1" i="1" dirty="0" smtClean="0"/>
              <a:t>Introduction to</a:t>
            </a:r>
            <a:br>
              <a:rPr lang="en-US" sz="3600" b="1" i="1" dirty="0" smtClean="0"/>
            </a:br>
            <a:r>
              <a:rPr lang="en-US" sz="3600" b="1" i="1" dirty="0" smtClean="0"/>
              <a:t>Programming language oracle day 4</a:t>
            </a:r>
          </a:p>
          <a:p>
            <a:pPr algn="ctr"/>
            <a:r>
              <a:rPr lang="en-US" sz="3600" b="1" i="1" smtClean="0"/>
              <a:t>Constraint</a:t>
            </a:r>
            <a:endParaRPr lang="en-US" sz="3600" dirty="0"/>
          </a:p>
        </p:txBody>
      </p:sp>
      <p:sp>
        <p:nvSpPr>
          <p:cNvPr id="3" name="Slide Number Placeholder 2"/>
          <p:cNvSpPr>
            <a:spLocks noGrp="1"/>
          </p:cNvSpPr>
          <p:nvPr>
            <p:ph type="sldNum" sz="quarter" idx="12"/>
          </p:nvPr>
        </p:nvSpPr>
        <p:spPr/>
        <p:txBody>
          <a:bodyPr/>
          <a:lstStyle/>
          <a:p>
            <a:fld id="{F0CA6321-C836-4E84-A419-73A07CB11E28}" type="slidenum">
              <a:rPr lang="en-US" smtClean="0"/>
              <a:pPr/>
              <a:t>1</a:t>
            </a:fld>
            <a:endParaRPr lang="en-US"/>
          </a:p>
        </p:txBody>
      </p:sp>
      <p:sp>
        <p:nvSpPr>
          <p:cNvPr id="6" name="Footer Placeholder 5"/>
          <p:cNvSpPr>
            <a:spLocks noGrp="1"/>
          </p:cNvSpPr>
          <p:nvPr>
            <p:ph type="ftr" sz="quarter" idx="11"/>
          </p:nvPr>
        </p:nvSpPr>
        <p:spPr/>
        <p:txBody>
          <a:bodyPr/>
          <a:lstStyle/>
          <a:p>
            <a:r>
              <a:rPr lang="en-GB" smtClean="0"/>
              <a:t>Presented by </a:t>
            </a:r>
            <a:r>
              <a:rPr lang="en-GB" dirty="0" err="1" smtClean="0"/>
              <a:t>Ngabo</a:t>
            </a:r>
            <a:r>
              <a:rPr lang="en-GB" dirty="0" smtClean="0"/>
              <a:t> Eric 0788692571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NULL constraint</a:t>
            </a:r>
            <a:endParaRPr lang="en-US" dirty="0"/>
          </a:p>
        </p:txBody>
      </p:sp>
      <p:sp>
        <p:nvSpPr>
          <p:cNvPr id="4" name="Rectangle 3"/>
          <p:cNvSpPr/>
          <p:nvPr/>
        </p:nvSpPr>
        <p:spPr>
          <a:xfrm>
            <a:off x="990600" y="1828800"/>
            <a:ext cx="7391400" cy="2862322"/>
          </a:xfrm>
          <a:prstGeom prst="rect">
            <a:avLst/>
          </a:prstGeom>
        </p:spPr>
        <p:txBody>
          <a:bodyPr wrap="square">
            <a:spAutoFit/>
          </a:bodyPr>
          <a:lstStyle/>
          <a:p>
            <a:pPr algn="ctr"/>
            <a:r>
              <a:rPr lang="en-US" dirty="0" smtClean="0"/>
              <a:t>The not null constraint define at column level , when the column is define  as not null ,then that column become mandatory column .it implies that  the value must entered into the column if the record is to be accepted for the storage in table</a:t>
            </a:r>
          </a:p>
          <a:p>
            <a:pPr algn="ctr"/>
            <a:endParaRPr lang="en-US" dirty="0" smtClean="0"/>
          </a:p>
          <a:p>
            <a:pPr algn="ctr"/>
            <a:r>
              <a:rPr lang="en-US" dirty="0" smtClean="0"/>
              <a:t>SYNTAX</a:t>
            </a:r>
          </a:p>
          <a:p>
            <a:pPr algn="ctr"/>
            <a:r>
              <a:rPr lang="en-US" dirty="0" err="1" smtClean="0"/>
              <a:t>Columnname</a:t>
            </a:r>
            <a:r>
              <a:rPr lang="en-US" dirty="0" smtClean="0"/>
              <a:t> </a:t>
            </a:r>
            <a:r>
              <a:rPr lang="en-US" dirty="0" err="1" smtClean="0"/>
              <a:t>datatype</a:t>
            </a:r>
            <a:r>
              <a:rPr lang="en-US" dirty="0" smtClean="0"/>
              <a:t>(size)  NOT NULL;</a:t>
            </a:r>
          </a:p>
          <a:p>
            <a:pPr algn="ctr"/>
            <a:r>
              <a:rPr lang="en-US" dirty="0" smtClean="0"/>
              <a:t>Create table client(</a:t>
            </a:r>
          </a:p>
          <a:p>
            <a:pPr algn="ctr"/>
            <a:r>
              <a:rPr lang="en-US" dirty="0" smtClean="0"/>
              <a:t>Name </a:t>
            </a:r>
            <a:r>
              <a:rPr lang="en-US" dirty="0" err="1" smtClean="0"/>
              <a:t>varchar</a:t>
            </a:r>
            <a:r>
              <a:rPr lang="en-US" dirty="0" smtClean="0"/>
              <a:t>(12)  NOT NULL);</a:t>
            </a:r>
          </a:p>
          <a:p>
            <a:pPr algn="ctr"/>
            <a:endParaRPr lang="en-US" dirty="0" smtClean="0"/>
          </a:p>
        </p:txBody>
      </p:sp>
      <p:sp>
        <p:nvSpPr>
          <p:cNvPr id="5" name="Slide Number Placeholder 4"/>
          <p:cNvSpPr>
            <a:spLocks noGrp="1"/>
          </p:cNvSpPr>
          <p:nvPr>
            <p:ph type="sldNum" sz="quarter" idx="12"/>
          </p:nvPr>
        </p:nvSpPr>
        <p:spPr/>
        <p:txBody>
          <a:bodyPr/>
          <a:lstStyle/>
          <a:p>
            <a:fld id="{F0CA6321-C836-4E84-A419-73A07CB11E28}"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anim calcmode="lin" valueType="num">
                                      <p:cBhvr additive="base">
                                        <p:cTn id="1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 calcmode="lin" valueType="num">
                                      <p:cBhvr additive="base">
                                        <p:cTn id="1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 calcmode="lin" valueType="num">
                                      <p:cBhvr additive="base">
                                        <p:cTn id="1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 CONSTRAINT</a:t>
            </a:r>
            <a:endParaRPr lang="en-US" dirty="0"/>
          </a:p>
        </p:txBody>
      </p:sp>
      <p:sp>
        <p:nvSpPr>
          <p:cNvPr id="4" name="Rectangle 3"/>
          <p:cNvSpPr/>
          <p:nvPr/>
        </p:nvSpPr>
        <p:spPr>
          <a:xfrm>
            <a:off x="1066800" y="1524000"/>
            <a:ext cx="7467600" cy="5078313"/>
          </a:xfrm>
          <a:prstGeom prst="rect">
            <a:avLst/>
          </a:prstGeom>
        </p:spPr>
        <p:txBody>
          <a:bodyPr wrap="square">
            <a:spAutoFit/>
          </a:bodyPr>
          <a:lstStyle/>
          <a:p>
            <a:pPr algn="ctr"/>
            <a:r>
              <a:rPr lang="en-US" dirty="0" smtClean="0"/>
              <a:t>The purpose of unique key is to unsure that information in the column  is unique</a:t>
            </a:r>
          </a:p>
          <a:p>
            <a:pPr algn="ctr"/>
            <a:r>
              <a:rPr lang="en-US" b="1" dirty="0" smtClean="0"/>
              <a:t>Unique key define at column level </a:t>
            </a:r>
          </a:p>
          <a:p>
            <a:pPr algn="ctr"/>
            <a:r>
              <a:rPr lang="en-US" dirty="0" smtClean="0"/>
              <a:t>SYNTAX</a:t>
            </a:r>
          </a:p>
          <a:p>
            <a:pPr algn="ctr"/>
            <a:r>
              <a:rPr lang="en-US" dirty="0" err="1" smtClean="0"/>
              <a:t>Columnnamename</a:t>
            </a:r>
            <a:r>
              <a:rPr lang="en-US" dirty="0" smtClean="0"/>
              <a:t> </a:t>
            </a:r>
            <a:r>
              <a:rPr lang="en-US" dirty="0" err="1" smtClean="0"/>
              <a:t>datatype</a:t>
            </a:r>
            <a:r>
              <a:rPr lang="en-US" dirty="0" smtClean="0"/>
              <a:t>(23) UNIQUE</a:t>
            </a:r>
          </a:p>
          <a:p>
            <a:pPr algn="ctr"/>
            <a:r>
              <a:rPr lang="en-US" dirty="0" smtClean="0"/>
              <a:t>EXAMPLE:</a:t>
            </a:r>
          </a:p>
          <a:p>
            <a:pPr algn="ctr"/>
            <a:r>
              <a:rPr lang="en-US" dirty="0" smtClean="0"/>
              <a:t>Create table client(</a:t>
            </a:r>
          </a:p>
          <a:p>
            <a:pPr algn="ctr"/>
            <a:r>
              <a:rPr lang="en-US" dirty="0" smtClean="0"/>
              <a:t>Name </a:t>
            </a:r>
            <a:r>
              <a:rPr lang="en-US" dirty="0" err="1" smtClean="0"/>
              <a:t>varchar</a:t>
            </a:r>
            <a:r>
              <a:rPr lang="en-US" dirty="0" smtClean="0"/>
              <a:t>(34) UNIQUE);</a:t>
            </a:r>
          </a:p>
          <a:p>
            <a:pPr algn="ctr"/>
            <a:r>
              <a:rPr lang="en-US" b="1" dirty="0" smtClean="0"/>
              <a:t>Unique key define at table level</a:t>
            </a:r>
          </a:p>
          <a:p>
            <a:pPr algn="ctr"/>
            <a:r>
              <a:rPr lang="en-US" dirty="0" smtClean="0"/>
              <a:t>SYNTAX</a:t>
            </a:r>
          </a:p>
          <a:p>
            <a:pPr algn="ctr"/>
            <a:r>
              <a:rPr lang="en-US" dirty="0" smtClean="0"/>
              <a:t>UNIQUE (</a:t>
            </a:r>
            <a:r>
              <a:rPr lang="en-US" dirty="0" err="1" smtClean="0"/>
              <a:t>columnname</a:t>
            </a:r>
            <a:r>
              <a:rPr lang="en-US" dirty="0" smtClean="0"/>
              <a:t> [</a:t>
            </a:r>
            <a:r>
              <a:rPr lang="en-US" dirty="0" err="1" smtClean="0"/>
              <a:t>columnname,columnname</a:t>
            </a:r>
            <a:r>
              <a:rPr lang="en-US" dirty="0" smtClean="0"/>
              <a:t>..])</a:t>
            </a:r>
          </a:p>
          <a:p>
            <a:pPr algn="ctr"/>
            <a:r>
              <a:rPr lang="en-US" dirty="0" smtClean="0"/>
              <a:t>Example :</a:t>
            </a:r>
          </a:p>
          <a:p>
            <a:pPr algn="ctr"/>
            <a:r>
              <a:rPr lang="en-US" dirty="0" smtClean="0"/>
              <a:t>Create table client (</a:t>
            </a:r>
          </a:p>
          <a:p>
            <a:pPr algn="ctr"/>
            <a:r>
              <a:rPr lang="en-US" dirty="0" err="1" smtClean="0"/>
              <a:t>Client_no</a:t>
            </a:r>
            <a:r>
              <a:rPr lang="en-US" dirty="0" smtClean="0"/>
              <a:t> </a:t>
            </a:r>
            <a:r>
              <a:rPr lang="en-US" dirty="0" err="1"/>
              <a:t>i</a:t>
            </a:r>
            <a:r>
              <a:rPr lang="en-US" dirty="0" err="1" smtClean="0"/>
              <a:t>nt</a:t>
            </a:r>
            <a:r>
              <a:rPr lang="en-US" dirty="0" smtClean="0"/>
              <a:t>,</a:t>
            </a:r>
          </a:p>
          <a:p>
            <a:pPr algn="ctr"/>
            <a:r>
              <a:rPr lang="en-US" dirty="0" err="1" smtClean="0"/>
              <a:t>Client_name</a:t>
            </a:r>
            <a:r>
              <a:rPr lang="en-US" dirty="0" smtClean="0"/>
              <a:t> </a:t>
            </a:r>
            <a:r>
              <a:rPr lang="en-US" dirty="0" err="1" smtClean="0"/>
              <a:t>varchar</a:t>
            </a:r>
            <a:r>
              <a:rPr lang="en-US" dirty="0" smtClean="0"/>
              <a:t>(23),</a:t>
            </a:r>
          </a:p>
          <a:p>
            <a:pPr algn="ctr"/>
            <a:r>
              <a:rPr lang="en-US" dirty="0" smtClean="0"/>
              <a:t>UNIQUE(</a:t>
            </a:r>
            <a:r>
              <a:rPr lang="en-US" dirty="0" err="1" smtClean="0"/>
              <a:t>Client_no</a:t>
            </a:r>
            <a:r>
              <a:rPr lang="en-US" dirty="0" smtClean="0"/>
              <a:t>));</a:t>
            </a:r>
          </a:p>
          <a:p>
            <a:pPr algn="ctr"/>
            <a:endParaRPr lang="en-US" dirty="0" smtClean="0"/>
          </a:p>
          <a:p>
            <a:pPr algn="ctr"/>
            <a:endParaRPr lang="en-US" dirty="0" smtClean="0"/>
          </a:p>
        </p:txBody>
      </p:sp>
      <p:sp>
        <p:nvSpPr>
          <p:cNvPr id="5" name="Slide Number Placeholder 4"/>
          <p:cNvSpPr>
            <a:spLocks noGrp="1"/>
          </p:cNvSpPr>
          <p:nvPr>
            <p:ph type="sldNum" sz="quarter" idx="12"/>
          </p:nvPr>
        </p:nvSpPr>
        <p:spPr/>
        <p:txBody>
          <a:bodyPr/>
          <a:lstStyle/>
          <a:p>
            <a:fld id="{F0CA6321-C836-4E84-A419-73A07CB11E28}"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additive="base">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 calcmode="lin" valueType="num">
                                      <p:cBhvr additive="base">
                                        <p:cTn id="2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 calcmode="lin" valueType="num">
                                      <p:cBhvr additive="base">
                                        <p:cTn id="3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 calcmode="lin" valueType="num">
                                      <p:cBhvr additive="base">
                                        <p:cTn id="3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anim calcmode="lin" valueType="num">
                                      <p:cBhvr additive="base">
                                        <p:cTn id="4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 calcmode="lin" valueType="num">
                                      <p:cBhvr additive="base">
                                        <p:cTn id="4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anim calcmode="lin" valueType="num">
                                      <p:cBhvr additive="base">
                                        <p:cTn id="49"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anim calcmode="lin" valueType="num">
                                      <p:cBhvr additive="base">
                                        <p:cTn id="53"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
                                            <p:txEl>
                                              <p:pRg st="13" end="13"/>
                                            </p:txEl>
                                          </p:spTgt>
                                        </p:tgtEl>
                                        <p:attrNameLst>
                                          <p:attrName>style.visibility</p:attrName>
                                        </p:attrNameLst>
                                      </p:cBhvr>
                                      <p:to>
                                        <p:strVal val="visible"/>
                                      </p:to>
                                    </p:set>
                                    <p:anim calcmode="lin" valueType="num">
                                      <p:cBhvr additive="base">
                                        <p:cTn id="57"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13" end="1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
                                            <p:txEl>
                                              <p:pRg st="14" end="14"/>
                                            </p:txEl>
                                          </p:spTgt>
                                        </p:tgtEl>
                                        <p:attrNameLst>
                                          <p:attrName>style.visibility</p:attrName>
                                        </p:attrNameLst>
                                      </p:cBhvr>
                                      <p:to>
                                        <p:strVal val="visible"/>
                                      </p:to>
                                    </p:set>
                                    <p:anim calcmode="lin" valueType="num">
                                      <p:cBhvr additive="base">
                                        <p:cTn id="61"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The Primary key  constraint</a:t>
            </a:r>
            <a:endParaRPr lang="en-US" dirty="0"/>
          </a:p>
        </p:txBody>
      </p:sp>
      <p:sp>
        <p:nvSpPr>
          <p:cNvPr id="4" name="Rectangle 3"/>
          <p:cNvSpPr/>
          <p:nvPr/>
        </p:nvSpPr>
        <p:spPr>
          <a:xfrm>
            <a:off x="1066800" y="1219200"/>
            <a:ext cx="7848600" cy="5632311"/>
          </a:xfrm>
          <a:prstGeom prst="rect">
            <a:avLst/>
          </a:prstGeom>
        </p:spPr>
        <p:txBody>
          <a:bodyPr wrap="square">
            <a:spAutoFit/>
          </a:bodyPr>
          <a:lstStyle/>
          <a:p>
            <a:pPr algn="ctr"/>
            <a:r>
              <a:rPr lang="en-US" dirty="0" smtClean="0"/>
              <a:t>A  primary key is one or more column(s) in a table  used to uniquely identify each row  in a table. A primary key column  in a table  has special attribute s:</a:t>
            </a:r>
          </a:p>
          <a:p>
            <a:pPr algn="ctr">
              <a:buFont typeface="Wingdings" pitchFamily="2" charset="2"/>
              <a:buChar char="Ø"/>
            </a:pPr>
            <a:r>
              <a:rPr lang="en-US" dirty="0" smtClean="0"/>
              <a:t>It defines the column as mandatory column , means column can not be left blank .The NOT NULL attribute is activated</a:t>
            </a:r>
          </a:p>
          <a:p>
            <a:pPr algn="ctr">
              <a:buFont typeface="Wingdings" pitchFamily="2" charset="2"/>
              <a:buChar char="Ø"/>
            </a:pPr>
            <a:r>
              <a:rPr lang="en-US" dirty="0" smtClean="0"/>
              <a:t>The data held across the column MUST be UNIQUE</a:t>
            </a:r>
          </a:p>
          <a:p>
            <a:pPr algn="ctr"/>
            <a:r>
              <a:rPr lang="en-US" dirty="0" smtClean="0"/>
              <a:t>A single column primary key is called  a </a:t>
            </a:r>
            <a:r>
              <a:rPr lang="en-US" b="1" dirty="0" smtClean="0"/>
              <a:t>simple primary key</a:t>
            </a:r>
            <a:r>
              <a:rPr lang="en-US" dirty="0" smtClean="0"/>
              <a:t>, A multicolumn primary key is called a </a:t>
            </a:r>
            <a:r>
              <a:rPr lang="en-US" b="1" dirty="0" smtClean="0"/>
              <a:t>composite primary key </a:t>
            </a:r>
            <a:r>
              <a:rPr lang="en-US" dirty="0" smtClean="0"/>
              <a:t>.The only function of primary key in a table is to uniquely identify a row. Only when  a record  cannot be uniquely identified using the value in a single column ,will a composite primary key be defined.</a:t>
            </a:r>
          </a:p>
          <a:p>
            <a:pPr algn="ctr"/>
            <a:r>
              <a:rPr lang="en-US" dirty="0" smtClean="0"/>
              <a:t>For example : a </a:t>
            </a:r>
            <a:r>
              <a:rPr lang="en-US" dirty="0" err="1" smtClean="0"/>
              <a:t>sales_order_detail</a:t>
            </a:r>
            <a:r>
              <a:rPr lang="en-US" dirty="0" smtClean="0"/>
              <a:t> table will hold multiple record that are sales orders, each such sales order will  have multiple products that have been ordered ,standard business rules  do not allow multiple entries  for the same product ,however ,multiple  order will definitely have multiple entries of the same product.</a:t>
            </a:r>
          </a:p>
          <a:p>
            <a:pPr algn="ctr"/>
            <a:endParaRPr lang="en-US" dirty="0" smtClean="0"/>
          </a:p>
          <a:p>
            <a:pPr algn="ctr"/>
            <a:r>
              <a:rPr lang="en-US" dirty="0" smtClean="0"/>
              <a:t>Under  these </a:t>
            </a:r>
            <a:r>
              <a:rPr lang="en-US" dirty="0" err="1" smtClean="0"/>
              <a:t>circumustance</a:t>
            </a:r>
            <a:r>
              <a:rPr lang="en-US" dirty="0" smtClean="0"/>
              <a:t> ,the only way to uniquely identify a row in the </a:t>
            </a:r>
            <a:r>
              <a:rPr lang="en-US" dirty="0" err="1" smtClean="0"/>
              <a:t>sales_order_detail</a:t>
            </a:r>
            <a:r>
              <a:rPr lang="en-US" dirty="0" smtClean="0"/>
              <a:t> table is via composite primary key  consisting of </a:t>
            </a:r>
            <a:r>
              <a:rPr lang="en-US" dirty="0" err="1" smtClean="0"/>
              <a:t>order_no</a:t>
            </a:r>
            <a:r>
              <a:rPr lang="en-US" dirty="0" smtClean="0"/>
              <a:t> and </a:t>
            </a:r>
            <a:r>
              <a:rPr lang="en-US" dirty="0" err="1" smtClean="0"/>
              <a:t>product_no</a:t>
            </a:r>
            <a:r>
              <a:rPr lang="en-US" dirty="0" smtClean="0"/>
              <a:t>. the combination of </a:t>
            </a:r>
            <a:r>
              <a:rPr lang="en-US" dirty="0" err="1" smtClean="0"/>
              <a:t>order_no</a:t>
            </a:r>
            <a:r>
              <a:rPr lang="en-US" dirty="0" smtClean="0"/>
              <a:t> and  </a:t>
            </a:r>
            <a:r>
              <a:rPr lang="en-US" dirty="0" err="1" smtClean="0"/>
              <a:t>product_no</a:t>
            </a:r>
            <a:r>
              <a:rPr lang="en-US" dirty="0" smtClean="0"/>
              <a:t> will uniquely  identify  a row</a:t>
            </a:r>
          </a:p>
          <a:p>
            <a:pPr algn="ctr"/>
            <a:endParaRPr lang="en-US" dirty="0" smtClean="0"/>
          </a:p>
        </p:txBody>
      </p:sp>
      <p:sp>
        <p:nvSpPr>
          <p:cNvPr id="5" name="Slide Number Placeholder 4"/>
          <p:cNvSpPr>
            <a:spLocks noGrp="1"/>
          </p:cNvSpPr>
          <p:nvPr>
            <p:ph type="sldNum" sz="quarter" idx="12"/>
          </p:nvPr>
        </p:nvSpPr>
        <p:spPr/>
        <p:txBody>
          <a:bodyPr/>
          <a:lstStyle/>
          <a:p>
            <a:fld id="{F0CA6321-C836-4E84-A419-73A07CB11E28}"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 calcmode="lin" valueType="num">
                                      <p:cBhvr additive="base">
                                        <p:cTn id="1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 calcmode="lin" valueType="num">
                                      <p:cBhvr additive="base">
                                        <p:cTn id="2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primary key </a:t>
            </a:r>
            <a:r>
              <a:rPr lang="en-US" dirty="0" err="1" smtClean="0"/>
              <a:t>connt</a:t>
            </a:r>
            <a:r>
              <a:rPr lang="en-US" dirty="0" smtClean="0"/>
              <a:t>..</a:t>
            </a:r>
            <a:endParaRPr lang="en-US" dirty="0"/>
          </a:p>
        </p:txBody>
      </p:sp>
      <p:sp>
        <p:nvSpPr>
          <p:cNvPr id="4" name="Rectangle 3"/>
          <p:cNvSpPr/>
          <p:nvPr/>
        </p:nvSpPr>
        <p:spPr>
          <a:xfrm>
            <a:off x="533400" y="1219200"/>
            <a:ext cx="8382000" cy="5909310"/>
          </a:xfrm>
          <a:prstGeom prst="rect">
            <a:avLst/>
          </a:prstGeom>
        </p:spPr>
        <p:txBody>
          <a:bodyPr wrap="square">
            <a:spAutoFit/>
          </a:bodyPr>
          <a:lstStyle/>
          <a:p>
            <a:pPr algn="ctr"/>
            <a:r>
              <a:rPr lang="en-US" b="1" dirty="0" smtClean="0"/>
              <a:t>PRIMARY KEY CONSTRAINT DEFINE  AT COLUMN LEVEL</a:t>
            </a:r>
          </a:p>
          <a:p>
            <a:pPr algn="ctr"/>
            <a:r>
              <a:rPr lang="en-US" dirty="0" smtClean="0"/>
              <a:t>SYNTAX</a:t>
            </a:r>
          </a:p>
          <a:p>
            <a:pPr algn="ctr"/>
            <a:r>
              <a:rPr lang="en-US" dirty="0" err="1" smtClean="0"/>
              <a:t>Columnname</a:t>
            </a:r>
            <a:r>
              <a:rPr lang="en-US" dirty="0" smtClean="0"/>
              <a:t> </a:t>
            </a:r>
            <a:r>
              <a:rPr lang="en-US" dirty="0" err="1" smtClean="0"/>
              <a:t>datatype</a:t>
            </a:r>
            <a:r>
              <a:rPr lang="en-US" dirty="0" smtClean="0"/>
              <a:t>(size) PRIMARY KEY</a:t>
            </a:r>
          </a:p>
          <a:p>
            <a:pPr algn="ctr"/>
            <a:r>
              <a:rPr lang="en-US" dirty="0" smtClean="0"/>
              <a:t>EXAMPLE:</a:t>
            </a:r>
          </a:p>
          <a:p>
            <a:pPr algn="ctr"/>
            <a:r>
              <a:rPr lang="en-US" dirty="0" smtClean="0"/>
              <a:t>Create table </a:t>
            </a:r>
            <a:r>
              <a:rPr lang="en-US" dirty="0" err="1" smtClean="0"/>
              <a:t>sales_order</a:t>
            </a:r>
            <a:r>
              <a:rPr lang="en-US" dirty="0" smtClean="0"/>
              <a:t>(</a:t>
            </a:r>
          </a:p>
          <a:p>
            <a:pPr algn="ctr"/>
            <a:r>
              <a:rPr lang="en-US" dirty="0" err="1" smtClean="0"/>
              <a:t>Order_number</a:t>
            </a:r>
            <a:r>
              <a:rPr lang="en-US" dirty="0" smtClean="0"/>
              <a:t> </a:t>
            </a:r>
            <a:r>
              <a:rPr lang="en-US" dirty="0" err="1" smtClean="0"/>
              <a:t>varchar</a:t>
            </a:r>
            <a:r>
              <a:rPr lang="en-US" dirty="0" smtClean="0"/>
              <a:t>(23) primary key,</a:t>
            </a:r>
          </a:p>
          <a:p>
            <a:pPr algn="ctr"/>
            <a:r>
              <a:rPr lang="en-US" dirty="0" err="1" smtClean="0"/>
              <a:t>Order_date</a:t>
            </a:r>
            <a:r>
              <a:rPr lang="en-US" dirty="0" smtClean="0"/>
              <a:t> date,</a:t>
            </a:r>
          </a:p>
          <a:p>
            <a:pPr algn="ctr"/>
            <a:r>
              <a:rPr lang="en-US" dirty="0" err="1" smtClean="0"/>
              <a:t>Sales_man_no</a:t>
            </a:r>
            <a:r>
              <a:rPr lang="en-US" dirty="0" smtClean="0"/>
              <a:t>  </a:t>
            </a:r>
            <a:r>
              <a:rPr lang="en-US" dirty="0" err="1" smtClean="0"/>
              <a:t>int</a:t>
            </a:r>
            <a:r>
              <a:rPr lang="en-US" dirty="0" smtClean="0"/>
              <a:t>,</a:t>
            </a:r>
          </a:p>
          <a:p>
            <a:pPr algn="ctr"/>
            <a:r>
              <a:rPr lang="en-US" dirty="0" smtClean="0"/>
              <a:t>Description </a:t>
            </a:r>
            <a:r>
              <a:rPr lang="en-US" dirty="0" err="1" smtClean="0"/>
              <a:t>varchar</a:t>
            </a:r>
            <a:r>
              <a:rPr lang="en-US" dirty="0" smtClean="0"/>
              <a:t>(40));</a:t>
            </a:r>
          </a:p>
          <a:p>
            <a:pPr algn="ctr"/>
            <a:r>
              <a:rPr lang="en-US" b="1" dirty="0" smtClean="0"/>
              <a:t>Primary  key define at the table level</a:t>
            </a:r>
          </a:p>
          <a:p>
            <a:pPr algn="ctr"/>
            <a:r>
              <a:rPr lang="en-US" b="1" dirty="0" smtClean="0"/>
              <a:t>SYNTAX</a:t>
            </a:r>
          </a:p>
          <a:p>
            <a:pPr algn="ctr"/>
            <a:r>
              <a:rPr lang="en-US" dirty="0" smtClean="0"/>
              <a:t>PRIMARY KEY (</a:t>
            </a:r>
            <a:r>
              <a:rPr lang="en-US" dirty="0" err="1" smtClean="0"/>
              <a:t>columnname</a:t>
            </a:r>
            <a:r>
              <a:rPr lang="en-US" dirty="0" smtClean="0"/>
              <a:t>[,</a:t>
            </a:r>
            <a:r>
              <a:rPr lang="en-US" dirty="0" err="1" smtClean="0"/>
              <a:t>columname</a:t>
            </a:r>
            <a:r>
              <a:rPr lang="en-US" dirty="0" smtClean="0"/>
              <a:t>…])</a:t>
            </a:r>
          </a:p>
          <a:p>
            <a:pPr algn="ctr"/>
            <a:r>
              <a:rPr lang="en-US" dirty="0" smtClean="0"/>
              <a:t>Example:</a:t>
            </a:r>
            <a:br>
              <a:rPr lang="en-US" dirty="0" smtClean="0"/>
            </a:br>
            <a:r>
              <a:rPr lang="en-US" dirty="0" smtClean="0"/>
              <a:t>create table </a:t>
            </a:r>
            <a:r>
              <a:rPr lang="en-US" dirty="0" err="1" smtClean="0"/>
              <a:t>sales_order_detail</a:t>
            </a:r>
            <a:r>
              <a:rPr lang="en-US" dirty="0" smtClean="0"/>
              <a:t>(</a:t>
            </a:r>
          </a:p>
          <a:p>
            <a:pPr algn="ctr"/>
            <a:r>
              <a:rPr lang="en-US" dirty="0" err="1"/>
              <a:t>d</a:t>
            </a:r>
            <a:r>
              <a:rPr lang="en-US" dirty="0" err="1" smtClean="0"/>
              <a:t>etorder_no</a:t>
            </a:r>
            <a:r>
              <a:rPr lang="en-US" dirty="0" smtClean="0"/>
              <a:t> </a:t>
            </a:r>
            <a:r>
              <a:rPr lang="en-US" dirty="0" err="1" smtClean="0"/>
              <a:t>varchar</a:t>
            </a:r>
            <a:r>
              <a:rPr lang="en-US" dirty="0" smtClean="0"/>
              <a:t>(23),</a:t>
            </a:r>
          </a:p>
          <a:p>
            <a:pPr algn="ctr"/>
            <a:r>
              <a:rPr lang="en-US" dirty="0" err="1" smtClean="0"/>
              <a:t>Product_no</a:t>
            </a:r>
            <a:r>
              <a:rPr lang="en-US" dirty="0" smtClean="0"/>
              <a:t> </a:t>
            </a:r>
            <a:r>
              <a:rPr lang="en-US" dirty="0" err="1" smtClean="0"/>
              <a:t>varchar</a:t>
            </a:r>
            <a:r>
              <a:rPr lang="en-US" dirty="0" smtClean="0"/>
              <a:t>(23),</a:t>
            </a:r>
          </a:p>
          <a:p>
            <a:pPr algn="ctr"/>
            <a:r>
              <a:rPr lang="en-US" dirty="0" smtClean="0"/>
              <a:t>Quantity number(10),</a:t>
            </a:r>
          </a:p>
          <a:p>
            <a:pPr algn="ctr"/>
            <a:r>
              <a:rPr lang="en-US" dirty="0" smtClean="0"/>
              <a:t>PRIMARY KEY (</a:t>
            </a:r>
            <a:r>
              <a:rPr lang="en-US" dirty="0" err="1" smtClean="0"/>
              <a:t>deltorder_no,product_no</a:t>
            </a:r>
            <a:r>
              <a:rPr lang="en-US" dirty="0" smtClean="0"/>
              <a:t>));</a:t>
            </a:r>
          </a:p>
          <a:p>
            <a:pPr algn="ctr"/>
            <a:endParaRPr lang="en-US" dirty="0" smtClean="0"/>
          </a:p>
          <a:p>
            <a:pPr algn="ctr"/>
            <a:endParaRPr lang="en-US" dirty="0" smtClean="0"/>
          </a:p>
          <a:p>
            <a:pPr algn="ctr"/>
            <a:endParaRPr lang="en-US" dirty="0"/>
          </a:p>
        </p:txBody>
      </p:sp>
      <p:sp>
        <p:nvSpPr>
          <p:cNvPr id="5" name="Slide Number Placeholder 4"/>
          <p:cNvSpPr>
            <a:spLocks noGrp="1"/>
          </p:cNvSpPr>
          <p:nvPr>
            <p:ph type="sldNum" sz="quarter" idx="12"/>
          </p:nvPr>
        </p:nvSpPr>
        <p:spPr/>
        <p:txBody>
          <a:bodyPr/>
          <a:lstStyle/>
          <a:p>
            <a:fld id="{F0CA6321-C836-4E84-A419-73A07CB11E28}"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 calcmode="lin" valueType="num">
                                      <p:cBhvr additive="base">
                                        <p:cTn id="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0" end="10"/>
                                            </p:txEl>
                                          </p:spTgt>
                                        </p:tgtEl>
                                        <p:attrNameLst>
                                          <p:attrName>style.visibility</p:attrName>
                                        </p:attrNameLst>
                                      </p:cBhvr>
                                      <p:to>
                                        <p:strVal val="visible"/>
                                      </p:to>
                                    </p:set>
                                    <p:anim calcmode="lin" valueType="num">
                                      <p:cBhvr additive="base">
                                        <p:cTn id="1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11" end="11"/>
                                            </p:txEl>
                                          </p:spTgt>
                                        </p:tgtEl>
                                        <p:attrNameLst>
                                          <p:attrName>style.visibility</p:attrName>
                                        </p:attrNameLst>
                                      </p:cBhvr>
                                      <p:to>
                                        <p:strVal val="visible"/>
                                      </p:to>
                                    </p:set>
                                    <p:anim calcmode="lin" valueType="num">
                                      <p:cBhvr additive="base">
                                        <p:cTn id="15"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12" end="12"/>
                                            </p:txEl>
                                          </p:spTgt>
                                        </p:tgtEl>
                                        <p:attrNameLst>
                                          <p:attrName>style.visibility</p:attrName>
                                        </p:attrNameLst>
                                      </p:cBhvr>
                                      <p:to>
                                        <p:strVal val="visible"/>
                                      </p:to>
                                    </p:set>
                                    <p:anim calcmode="lin" valueType="num">
                                      <p:cBhvr additive="base">
                                        <p:cTn id="19"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13" end="13"/>
                                            </p:txEl>
                                          </p:spTgt>
                                        </p:tgtEl>
                                        <p:attrNameLst>
                                          <p:attrName>style.visibility</p:attrName>
                                        </p:attrNameLst>
                                      </p:cBhvr>
                                      <p:to>
                                        <p:strVal val="visible"/>
                                      </p:to>
                                    </p:set>
                                    <p:anim calcmode="lin" valueType="num">
                                      <p:cBhvr additive="base">
                                        <p:cTn id="23"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13" end="1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14" end="14"/>
                                            </p:txEl>
                                          </p:spTgt>
                                        </p:tgtEl>
                                        <p:attrNameLst>
                                          <p:attrName>style.visibility</p:attrName>
                                        </p:attrNameLst>
                                      </p:cBhvr>
                                      <p:to>
                                        <p:strVal val="visible"/>
                                      </p:to>
                                    </p:set>
                                    <p:anim calcmode="lin" valueType="num">
                                      <p:cBhvr additive="base">
                                        <p:cTn id="27"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14" end="1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15" end="15"/>
                                            </p:txEl>
                                          </p:spTgt>
                                        </p:tgtEl>
                                        <p:attrNameLst>
                                          <p:attrName>style.visibility</p:attrName>
                                        </p:attrNameLst>
                                      </p:cBhvr>
                                      <p:to>
                                        <p:strVal val="visible"/>
                                      </p:to>
                                    </p:set>
                                    <p:anim calcmode="lin" valueType="num">
                                      <p:cBhvr additive="base">
                                        <p:cTn id="31"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15" end="1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anim calcmode="lin" valueType="num">
                                      <p:cBhvr additive="base">
                                        <p:cTn id="35"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foreign key constraint</a:t>
            </a:r>
            <a:endParaRPr lang="en-US" dirty="0"/>
          </a:p>
        </p:txBody>
      </p:sp>
      <p:sp>
        <p:nvSpPr>
          <p:cNvPr id="4" name="Rectangle 3"/>
          <p:cNvSpPr/>
          <p:nvPr/>
        </p:nvSpPr>
        <p:spPr>
          <a:xfrm>
            <a:off x="1219200" y="1502688"/>
            <a:ext cx="7620000" cy="5355312"/>
          </a:xfrm>
          <a:prstGeom prst="rect">
            <a:avLst/>
          </a:prstGeom>
        </p:spPr>
        <p:txBody>
          <a:bodyPr wrap="square">
            <a:spAutoFit/>
          </a:bodyPr>
          <a:lstStyle/>
          <a:p>
            <a:pPr algn="ctr"/>
            <a:r>
              <a:rPr lang="en-US" dirty="0" smtClean="0"/>
              <a:t>Foreign key represent relationship between tables. A foreign key is a column or group of columns whose values are derived from the primary  key or unique key of some other table.</a:t>
            </a:r>
          </a:p>
          <a:p>
            <a:pPr algn="ctr"/>
            <a:endParaRPr lang="en-US" dirty="0" smtClean="0"/>
          </a:p>
          <a:p>
            <a:pPr algn="ctr"/>
            <a:r>
              <a:rPr lang="en-US" dirty="0" smtClean="0"/>
              <a:t>The  table in which the foreign key is defined is called </a:t>
            </a:r>
            <a:r>
              <a:rPr lang="en-US" b="1" dirty="0" smtClean="0"/>
              <a:t>Foreign table </a:t>
            </a:r>
            <a:r>
              <a:rPr lang="en-US" dirty="0" smtClean="0"/>
              <a:t>or </a:t>
            </a:r>
            <a:r>
              <a:rPr lang="en-US" b="1" dirty="0" smtClean="0"/>
              <a:t>Detail  table  </a:t>
            </a:r>
            <a:r>
              <a:rPr lang="en-US" dirty="0" smtClean="0"/>
              <a:t>the table that defines the primary or unique key is referenced by  foreign key  is called the </a:t>
            </a:r>
            <a:r>
              <a:rPr lang="en-US" b="1" dirty="0" smtClean="0"/>
              <a:t>primary table  </a:t>
            </a:r>
            <a:r>
              <a:rPr lang="en-US" dirty="0" smtClean="0"/>
              <a:t>or </a:t>
            </a:r>
            <a:r>
              <a:rPr lang="en-US" b="1" dirty="0" smtClean="0"/>
              <a:t>Master table</a:t>
            </a:r>
          </a:p>
          <a:p>
            <a:pPr algn="ctr"/>
            <a:endParaRPr lang="en-US" b="1" dirty="0" smtClean="0"/>
          </a:p>
          <a:p>
            <a:pPr algn="ctr"/>
            <a:r>
              <a:rPr lang="en-US" b="1" dirty="0" smtClean="0"/>
              <a:t>Insert or update operation in the foreign table:</a:t>
            </a:r>
          </a:p>
          <a:p>
            <a:pPr algn="ctr"/>
            <a:r>
              <a:rPr lang="en-US" dirty="0" smtClean="0"/>
              <a:t>The existence of  a foreign key implies that the table with the foreign key is related to the  master table from which the foreign key is derived. A foreign key  must have corresponding primary key  or unique key value in the master table</a:t>
            </a:r>
          </a:p>
          <a:p>
            <a:pPr algn="ctr"/>
            <a:endParaRPr lang="en-US" dirty="0" smtClean="0"/>
          </a:p>
          <a:p>
            <a:pPr algn="ctr"/>
            <a:r>
              <a:rPr lang="en-US" dirty="0" smtClean="0"/>
              <a:t>Example: personal information include two tables , department and employee .An  employee cannot belong to department  that does not exist, means the department number specified in the employee table must be present in the department table.</a:t>
            </a:r>
          </a:p>
          <a:p>
            <a:pPr algn="ctr"/>
            <a:r>
              <a:rPr lang="en-US" b="1" dirty="0" smtClean="0"/>
              <a:t/>
            </a:r>
            <a:br>
              <a:rPr lang="en-US" b="1" dirty="0" smtClean="0"/>
            </a:br>
            <a:endParaRPr lang="en-US" b="1" dirty="0" smtClean="0"/>
          </a:p>
        </p:txBody>
      </p:sp>
      <p:sp>
        <p:nvSpPr>
          <p:cNvPr id="5" name="Slide Number Placeholder 4"/>
          <p:cNvSpPr>
            <a:spLocks noGrp="1"/>
          </p:cNvSpPr>
          <p:nvPr>
            <p:ph type="sldNum" sz="quarter" idx="12"/>
          </p:nvPr>
        </p:nvSpPr>
        <p:spPr/>
        <p:txBody>
          <a:bodyPr/>
          <a:lstStyle/>
          <a:p>
            <a:fld id="{F0CA6321-C836-4E84-A419-73A07CB11E28}"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 calcmode="lin" valueType="num">
                                      <p:cBhvr additive="base">
                                        <p:cTn id="1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 calcmode="lin" valueType="num">
                                      <p:cBhvr additive="base">
                                        <p:cTn id="1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anim calcmode="lin" valueType="num">
                                      <p:cBhvr additive="base">
                                        <p:cTn id="2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 cont…</a:t>
            </a:r>
            <a:endParaRPr lang="en-US" dirty="0"/>
          </a:p>
        </p:txBody>
      </p:sp>
      <p:sp>
        <p:nvSpPr>
          <p:cNvPr id="4" name="Rectangle 3"/>
          <p:cNvSpPr/>
          <p:nvPr/>
        </p:nvSpPr>
        <p:spPr>
          <a:xfrm>
            <a:off x="1219200" y="1502688"/>
            <a:ext cx="7620000" cy="3139321"/>
          </a:xfrm>
          <a:prstGeom prst="rect">
            <a:avLst/>
          </a:prstGeom>
        </p:spPr>
        <p:txBody>
          <a:bodyPr wrap="square">
            <a:spAutoFit/>
          </a:bodyPr>
          <a:lstStyle/>
          <a:p>
            <a:pPr algn="ctr"/>
            <a:r>
              <a:rPr lang="en-US" b="1" dirty="0" smtClean="0"/>
              <a:t>Delete operation on the primary table</a:t>
            </a:r>
          </a:p>
          <a:p>
            <a:pPr algn="ctr"/>
            <a:r>
              <a:rPr lang="en-US" dirty="0" smtClean="0"/>
              <a:t>Oracle displays an error message if the user tries to delete a record in the master table when corresponding record exists in the detail table</a:t>
            </a:r>
          </a:p>
          <a:p>
            <a:pPr algn="ctr"/>
            <a:endParaRPr lang="en-US" b="1" dirty="0" smtClean="0"/>
          </a:p>
          <a:p>
            <a:pPr algn="ctr"/>
            <a:r>
              <a:rPr lang="en-US" b="1" dirty="0" smtClean="0"/>
              <a:t>NOTE:</a:t>
            </a:r>
          </a:p>
          <a:p>
            <a:pPr algn="ctr"/>
            <a:r>
              <a:rPr lang="en-US" dirty="0" smtClean="0"/>
              <a:t>The  default behavior of the foreign key can be changed by using the </a:t>
            </a:r>
            <a:r>
              <a:rPr lang="en-US" b="1" dirty="0" smtClean="0"/>
              <a:t>ON DELETE  CASCADE</a:t>
            </a:r>
            <a:r>
              <a:rPr lang="en-US" dirty="0" smtClean="0"/>
              <a:t> option. When the ON DELETE CASCADE option is specified in the foreign key  definition , if the user deletes a record  in the master table , all corresponding  record in the detail table along  with the record  in the master table will be deleted.</a:t>
            </a:r>
            <a:r>
              <a:rPr lang="en-US" b="1" dirty="0" smtClean="0"/>
              <a:t/>
            </a:r>
            <a:br>
              <a:rPr lang="en-US" b="1" dirty="0" smtClean="0"/>
            </a:br>
            <a:endParaRPr lang="en-US" b="1" dirty="0" smtClean="0"/>
          </a:p>
        </p:txBody>
      </p:sp>
      <p:sp>
        <p:nvSpPr>
          <p:cNvPr id="5" name="Slide Number Placeholder 4"/>
          <p:cNvSpPr>
            <a:spLocks noGrp="1"/>
          </p:cNvSpPr>
          <p:nvPr>
            <p:ph type="sldNum" sz="quarter" idx="12"/>
          </p:nvPr>
        </p:nvSpPr>
        <p:spPr/>
        <p:txBody>
          <a:bodyPr/>
          <a:lstStyle/>
          <a:p>
            <a:fld id="{F0CA6321-C836-4E84-A419-73A07CB11E28}"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anim calcmode="lin" valueType="num">
                                      <p:cBhvr additive="base">
                                        <p:cTn id="1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Principle of  foreign key/references constraint</a:t>
            </a:r>
            <a:endParaRPr lang="en-US" sz="3200" dirty="0"/>
          </a:p>
        </p:txBody>
      </p:sp>
      <p:sp>
        <p:nvSpPr>
          <p:cNvPr id="4" name="Rectangle 3"/>
          <p:cNvSpPr/>
          <p:nvPr/>
        </p:nvSpPr>
        <p:spPr>
          <a:xfrm>
            <a:off x="1219200" y="1502688"/>
            <a:ext cx="7924800" cy="4801314"/>
          </a:xfrm>
          <a:prstGeom prst="rect">
            <a:avLst/>
          </a:prstGeom>
        </p:spPr>
        <p:txBody>
          <a:bodyPr wrap="square">
            <a:spAutoFit/>
          </a:bodyPr>
          <a:lstStyle/>
          <a:p>
            <a:pPr algn="ctr">
              <a:buFont typeface="Wingdings" pitchFamily="2" charset="2"/>
              <a:buChar char="Ø"/>
            </a:pPr>
            <a:r>
              <a:rPr lang="en-US" dirty="0" smtClean="0"/>
              <a:t>Reject an insert or update of  value ,if a corresponding value does not currently exist in the master table</a:t>
            </a:r>
          </a:p>
          <a:p>
            <a:pPr algn="ctr">
              <a:buFont typeface="Wingdings" pitchFamily="2" charset="2"/>
              <a:buChar char="Ø"/>
            </a:pPr>
            <a:r>
              <a:rPr lang="en-US" dirty="0" smtClean="0"/>
              <a:t>If the ON DELETE CASCADE option is set ,a DELETE operation  in the master  table will trigger the DELETE  operation  for the corresponding records in the detail table.</a:t>
            </a:r>
          </a:p>
          <a:p>
            <a:pPr algn="ctr">
              <a:buFont typeface="Wingdings" pitchFamily="2" charset="2"/>
              <a:buChar char="Ø"/>
            </a:pPr>
            <a:r>
              <a:rPr lang="en-US" dirty="0" smtClean="0"/>
              <a:t>Reject a DELETE  for the master table if corresponding records in the DETAILS  table exist.</a:t>
            </a:r>
          </a:p>
          <a:p>
            <a:pPr algn="ctr">
              <a:buFont typeface="Wingdings" pitchFamily="2" charset="2"/>
              <a:buChar char="Ø"/>
            </a:pPr>
            <a:r>
              <a:rPr lang="en-US" dirty="0" smtClean="0"/>
              <a:t>Must reference a PRIMARY  KEY or UNIQUE column (S) in the primary table.</a:t>
            </a:r>
          </a:p>
          <a:p>
            <a:pPr algn="ctr">
              <a:buFont typeface="Wingdings" pitchFamily="2" charset="2"/>
              <a:buChar char="Ø"/>
            </a:pPr>
            <a:r>
              <a:rPr lang="en-US" dirty="0" smtClean="0"/>
              <a:t>Will automatically reference  the PRIMARY KEY  of the MASTER table if no  column or group of columns is specified when creating the FOREIGN KEY</a:t>
            </a:r>
          </a:p>
          <a:p>
            <a:pPr algn="ctr">
              <a:buFont typeface="Wingdings" pitchFamily="2" charset="2"/>
              <a:buChar char="Ø"/>
            </a:pPr>
            <a:r>
              <a:rPr lang="en-US" dirty="0" smtClean="0"/>
              <a:t>Requires that the FOREIGN KEY  column(s) and the CONSTRAINT column(s) have </a:t>
            </a:r>
            <a:r>
              <a:rPr lang="en-US" b="1" dirty="0" smtClean="0"/>
              <a:t>matching</a:t>
            </a:r>
            <a:r>
              <a:rPr lang="en-US" dirty="0" smtClean="0"/>
              <a:t> data types</a:t>
            </a:r>
          </a:p>
          <a:p>
            <a:pPr algn="ctr">
              <a:buFont typeface="Wingdings" pitchFamily="2" charset="2"/>
              <a:buChar char="Ø"/>
            </a:pPr>
            <a:r>
              <a:rPr lang="en-US" dirty="0" smtClean="0"/>
              <a:t>May reference the same table named in the CREATE TABLE statement</a:t>
            </a:r>
          </a:p>
          <a:p>
            <a:pPr algn="ctr"/>
            <a:r>
              <a:rPr lang="en-US" b="1" dirty="0" smtClean="0"/>
              <a:t>Foreign  key constraint define at the column level:</a:t>
            </a:r>
          </a:p>
          <a:p>
            <a:pPr algn="ctr"/>
            <a:r>
              <a:rPr lang="en-US" b="1" dirty="0" smtClean="0"/>
              <a:t>SYNTAX</a:t>
            </a:r>
          </a:p>
          <a:p>
            <a:pPr algn="ctr"/>
            <a:r>
              <a:rPr lang="en-US" b="1" dirty="0" err="1" smtClean="0"/>
              <a:t>Columnname</a:t>
            </a:r>
            <a:r>
              <a:rPr lang="en-US" b="1" dirty="0" smtClean="0"/>
              <a:t> </a:t>
            </a:r>
            <a:r>
              <a:rPr lang="en-US" b="1" dirty="0" err="1" smtClean="0"/>
              <a:t>datatype</a:t>
            </a:r>
            <a:r>
              <a:rPr lang="en-US" b="1" dirty="0" smtClean="0"/>
              <a:t> (size) REFERENCES </a:t>
            </a:r>
            <a:r>
              <a:rPr lang="en-US" b="1" dirty="0" err="1" smtClean="0"/>
              <a:t>tablename</a:t>
            </a:r>
            <a:r>
              <a:rPr lang="en-US" b="1" dirty="0" smtClean="0"/>
              <a:t> [(</a:t>
            </a:r>
            <a:r>
              <a:rPr lang="en-US" b="1" dirty="0" err="1" smtClean="0"/>
              <a:t>columnname</a:t>
            </a:r>
            <a:r>
              <a:rPr lang="en-US" b="1" dirty="0" smtClean="0"/>
              <a:t>)]</a:t>
            </a:r>
            <a:br>
              <a:rPr lang="en-US" b="1" dirty="0" smtClean="0"/>
            </a:br>
            <a:r>
              <a:rPr lang="en-US" b="1" dirty="0" smtClean="0"/>
              <a:t>[ON DELETE  CASCADE]</a:t>
            </a:r>
          </a:p>
        </p:txBody>
      </p:sp>
      <p:sp>
        <p:nvSpPr>
          <p:cNvPr id="5" name="Slide Number Placeholder 4"/>
          <p:cNvSpPr>
            <a:spLocks noGrp="1"/>
          </p:cNvSpPr>
          <p:nvPr>
            <p:ph type="sldNum" sz="quarter" idx="12"/>
          </p:nvPr>
        </p:nvSpPr>
        <p:spPr/>
        <p:txBody>
          <a:bodyPr/>
          <a:lstStyle/>
          <a:p>
            <a:fld id="{F0CA6321-C836-4E84-A419-73A07CB11E28}"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 presetClass="emph" presetSubtype="2" fill="hold" nodeType="clickEffect">
                                  <p:stCondLst>
                                    <p:cond delay="0"/>
                                  </p:stCondLst>
                                  <p:childTnLst>
                                    <p:anim to="1.5" calcmode="lin" valueType="num">
                                      <p:cBhvr override="childStyle">
                                        <p:cTn id="42" dur="2000" fill="hold"/>
                                        <p:tgtEl>
                                          <p:spTgt spid="4">
                                            <p:txEl>
                                              <p:pRg st="5" end="5"/>
                                            </p:txEl>
                                          </p:spTgt>
                                        </p:tgtEl>
                                        <p:attrNameLst>
                                          <p:attrName>style.fontSize</p:attrName>
                                        </p:attrNameLst>
                                      </p:cBhvr>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 calcmode="lin" valueType="num">
                                      <p:cBhvr additive="base">
                                        <p:cTn id="4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anim calcmode="lin" valueType="num">
                                      <p:cBhvr additive="base">
                                        <p:cTn id="5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7" end="7"/>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anim calcmode="lin" valueType="num">
                                      <p:cBhvr additive="base">
                                        <p:cTn id="5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8" end="8"/>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Principle of  foreign key/references constraint CONT..</a:t>
            </a:r>
            <a:endParaRPr lang="en-US" sz="3200" dirty="0"/>
          </a:p>
        </p:txBody>
      </p:sp>
      <p:sp>
        <p:nvSpPr>
          <p:cNvPr id="4" name="Rectangle 3"/>
          <p:cNvSpPr/>
          <p:nvPr/>
        </p:nvSpPr>
        <p:spPr>
          <a:xfrm>
            <a:off x="1143000" y="1371600"/>
            <a:ext cx="7696200" cy="4524315"/>
          </a:xfrm>
          <a:prstGeom prst="rect">
            <a:avLst/>
          </a:prstGeom>
        </p:spPr>
        <p:txBody>
          <a:bodyPr wrap="square">
            <a:spAutoFit/>
          </a:bodyPr>
          <a:lstStyle/>
          <a:p>
            <a:r>
              <a:rPr lang="en-US" dirty="0" smtClean="0"/>
              <a:t>Example </a:t>
            </a:r>
          </a:p>
          <a:p>
            <a:r>
              <a:rPr lang="en-US" dirty="0" smtClean="0"/>
              <a:t>Create a table </a:t>
            </a:r>
            <a:r>
              <a:rPr lang="en-US" dirty="0" err="1" smtClean="0"/>
              <a:t>s</a:t>
            </a:r>
            <a:r>
              <a:rPr lang="en-US" b="1" dirty="0" err="1" smtClean="0"/>
              <a:t>ales_order_details</a:t>
            </a:r>
            <a:r>
              <a:rPr lang="en-US" b="1" dirty="0" smtClean="0"/>
              <a:t> </a:t>
            </a:r>
            <a:r>
              <a:rPr lang="en-US" dirty="0" smtClean="0"/>
              <a:t>table with its </a:t>
            </a:r>
            <a:r>
              <a:rPr lang="en-US" b="1" dirty="0" smtClean="0"/>
              <a:t>PRIMARY KEY  </a:t>
            </a:r>
            <a:r>
              <a:rPr lang="en-US" dirty="0" smtClean="0"/>
              <a:t>as </a:t>
            </a:r>
            <a:r>
              <a:rPr lang="en-US" b="1" dirty="0" err="1" smtClean="0"/>
              <a:t>detlorder_no</a:t>
            </a:r>
            <a:r>
              <a:rPr lang="en-US" b="1" dirty="0" smtClean="0"/>
              <a:t> </a:t>
            </a:r>
            <a:r>
              <a:rPr lang="en-US" dirty="0" smtClean="0"/>
              <a:t>and </a:t>
            </a:r>
            <a:r>
              <a:rPr lang="en-US" b="1" dirty="0" err="1" smtClean="0"/>
              <a:t>product_no</a:t>
            </a:r>
            <a:r>
              <a:rPr lang="en-US" b="1" dirty="0" smtClean="0"/>
              <a:t> </a:t>
            </a:r>
            <a:r>
              <a:rPr lang="en-US" dirty="0" smtClean="0"/>
              <a:t>. The foreign key is</a:t>
            </a:r>
            <a:r>
              <a:rPr lang="en-US" b="1" dirty="0" smtClean="0"/>
              <a:t> </a:t>
            </a:r>
            <a:r>
              <a:rPr lang="en-US" b="1" dirty="0" err="1" smtClean="0"/>
              <a:t>detlorder_no</a:t>
            </a:r>
            <a:r>
              <a:rPr lang="en-US" dirty="0" smtClean="0"/>
              <a:t>, </a:t>
            </a:r>
            <a:r>
              <a:rPr lang="en-US" dirty="0" err="1" smtClean="0"/>
              <a:t>refencing</a:t>
            </a:r>
            <a:r>
              <a:rPr lang="en-US" dirty="0" smtClean="0"/>
              <a:t> column </a:t>
            </a:r>
            <a:r>
              <a:rPr lang="en-US" b="1" dirty="0" err="1" smtClean="0"/>
              <a:t>order_no</a:t>
            </a:r>
            <a:r>
              <a:rPr lang="en-US" b="1" dirty="0" smtClean="0"/>
              <a:t> in </a:t>
            </a:r>
            <a:r>
              <a:rPr lang="en-US" dirty="0" smtClean="0"/>
              <a:t>the </a:t>
            </a:r>
            <a:r>
              <a:rPr lang="en-US" b="1" dirty="0" err="1" smtClean="0"/>
              <a:t>sales_order</a:t>
            </a:r>
            <a:r>
              <a:rPr lang="en-US" b="1" dirty="0" smtClean="0"/>
              <a:t> </a:t>
            </a:r>
            <a:r>
              <a:rPr lang="en-US" dirty="0" smtClean="0"/>
              <a:t>table</a:t>
            </a:r>
          </a:p>
          <a:p>
            <a:endParaRPr lang="en-US" dirty="0" smtClean="0"/>
          </a:p>
          <a:p>
            <a:r>
              <a:rPr lang="en-US" dirty="0" smtClean="0"/>
              <a:t>Create  table </a:t>
            </a:r>
            <a:r>
              <a:rPr lang="en-US" dirty="0" err="1" smtClean="0"/>
              <a:t>sales_order_details</a:t>
            </a:r>
            <a:r>
              <a:rPr lang="en-US" dirty="0" smtClean="0"/>
              <a:t>(</a:t>
            </a:r>
          </a:p>
          <a:p>
            <a:r>
              <a:rPr lang="en-US" dirty="0" smtClean="0"/>
              <a:t> </a:t>
            </a:r>
            <a:r>
              <a:rPr lang="en-US" dirty="0" err="1" smtClean="0"/>
              <a:t>detlorder_no</a:t>
            </a:r>
            <a:r>
              <a:rPr lang="en-US" dirty="0" smtClean="0"/>
              <a:t> </a:t>
            </a:r>
            <a:r>
              <a:rPr lang="en-US" dirty="0" err="1" smtClean="0"/>
              <a:t>varchar</a:t>
            </a:r>
            <a:r>
              <a:rPr lang="en-US" dirty="0" smtClean="0"/>
              <a:t>(23) </a:t>
            </a:r>
            <a:r>
              <a:rPr lang="en-US" b="1" dirty="0" smtClean="0"/>
              <a:t>REFERENCES </a:t>
            </a:r>
            <a:r>
              <a:rPr lang="en-US" dirty="0" smtClean="0"/>
              <a:t> </a:t>
            </a:r>
            <a:r>
              <a:rPr lang="en-US" dirty="0" err="1" smtClean="0"/>
              <a:t>sales_order</a:t>
            </a:r>
            <a:r>
              <a:rPr lang="en-US" dirty="0" smtClean="0"/>
              <a:t> ,</a:t>
            </a:r>
          </a:p>
          <a:p>
            <a:r>
              <a:rPr lang="en-US" dirty="0" err="1" smtClean="0"/>
              <a:t>Product_no</a:t>
            </a:r>
            <a:r>
              <a:rPr lang="en-US" dirty="0" smtClean="0"/>
              <a:t> </a:t>
            </a:r>
            <a:r>
              <a:rPr lang="en-US" dirty="0" err="1" smtClean="0"/>
              <a:t>varchar</a:t>
            </a:r>
            <a:r>
              <a:rPr lang="en-US" dirty="0" smtClean="0"/>
              <a:t>(23),</a:t>
            </a:r>
          </a:p>
          <a:p>
            <a:r>
              <a:rPr lang="en-US" dirty="0" smtClean="0"/>
              <a:t>Primary key (</a:t>
            </a:r>
            <a:r>
              <a:rPr lang="en-US" dirty="0" err="1" smtClean="0"/>
              <a:t>detlorder_no,product_no</a:t>
            </a:r>
            <a:r>
              <a:rPr lang="en-US" dirty="0" smtClean="0"/>
              <a:t>));</a:t>
            </a:r>
          </a:p>
          <a:p>
            <a:endParaRPr lang="en-US" dirty="0" smtClean="0"/>
          </a:p>
          <a:p>
            <a:r>
              <a:rPr lang="en-US" dirty="0" smtClean="0"/>
              <a:t> The REFERENCES key word points to the table  </a:t>
            </a:r>
            <a:r>
              <a:rPr lang="en-US" dirty="0" err="1" smtClean="0"/>
              <a:t>sales_order</a:t>
            </a:r>
            <a:r>
              <a:rPr lang="en-US" dirty="0" smtClean="0"/>
              <a:t>. The table </a:t>
            </a:r>
            <a:r>
              <a:rPr lang="en-US" dirty="0" err="1" smtClean="0"/>
              <a:t>sales_order</a:t>
            </a:r>
            <a:r>
              <a:rPr lang="en-US" dirty="0" smtClean="0"/>
              <a:t> has the column </a:t>
            </a:r>
            <a:r>
              <a:rPr lang="en-US" dirty="0" err="1" smtClean="0"/>
              <a:t>order_no</a:t>
            </a:r>
            <a:r>
              <a:rPr lang="en-US" dirty="0" smtClean="0"/>
              <a:t> its primary key column .Since no column is specified in the foreign key definition ,Oracle applies an automatic (default) link to the primary key  column . </a:t>
            </a:r>
            <a:r>
              <a:rPr lang="en-US" dirty="0" err="1" smtClean="0"/>
              <a:t>i.e</a:t>
            </a:r>
            <a:r>
              <a:rPr lang="en-US" dirty="0" smtClean="0"/>
              <a:t> </a:t>
            </a:r>
            <a:r>
              <a:rPr lang="en-US" dirty="0" err="1" smtClean="0"/>
              <a:t>order_no</a:t>
            </a:r>
            <a:r>
              <a:rPr lang="en-US" dirty="0" smtClean="0"/>
              <a:t> of table </a:t>
            </a:r>
            <a:r>
              <a:rPr lang="en-US" dirty="0" err="1" smtClean="0"/>
              <a:t>sales_order</a:t>
            </a:r>
            <a:r>
              <a:rPr lang="en-US" dirty="0" smtClean="0"/>
              <a:t> .the foreign key definition will be specified as </a:t>
            </a:r>
          </a:p>
          <a:p>
            <a:r>
              <a:rPr lang="en-US" dirty="0" smtClean="0"/>
              <a:t>(</a:t>
            </a:r>
            <a:r>
              <a:rPr lang="en-US" dirty="0" err="1" smtClean="0"/>
              <a:t>detlorder_no</a:t>
            </a:r>
            <a:r>
              <a:rPr lang="en-US" dirty="0" smtClean="0"/>
              <a:t> </a:t>
            </a:r>
            <a:r>
              <a:rPr lang="en-US" dirty="0" err="1" smtClean="0"/>
              <a:t>varchar</a:t>
            </a:r>
            <a:r>
              <a:rPr lang="en-US" dirty="0" smtClean="0"/>
              <a:t>(20) REFERRENCES </a:t>
            </a:r>
            <a:r>
              <a:rPr lang="en-US" dirty="0" err="1" smtClean="0"/>
              <a:t>sales_order</a:t>
            </a:r>
            <a:r>
              <a:rPr lang="en-US" dirty="0" smtClean="0"/>
              <a:t>(</a:t>
            </a:r>
            <a:r>
              <a:rPr lang="en-US" dirty="0" err="1" smtClean="0"/>
              <a:t>order_no</a:t>
            </a:r>
            <a:r>
              <a:rPr lang="en-US" dirty="0" smtClean="0"/>
              <a:t>)</a:t>
            </a:r>
            <a:endParaRPr lang="en-US" dirty="0"/>
          </a:p>
        </p:txBody>
      </p:sp>
      <p:sp>
        <p:nvSpPr>
          <p:cNvPr id="5" name="Slide Number Placeholder 4"/>
          <p:cNvSpPr>
            <a:spLocks noGrp="1"/>
          </p:cNvSpPr>
          <p:nvPr>
            <p:ph type="sldNum" sz="quarter" idx="12"/>
          </p:nvPr>
        </p:nvSpPr>
        <p:spPr/>
        <p:txBody>
          <a:bodyPr/>
          <a:lstStyle/>
          <a:p>
            <a:fld id="{F0CA6321-C836-4E84-A419-73A07CB11E28}"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anim calcmode="lin" valueType="num">
                                      <p:cBhvr additive="base">
                                        <p:cTn id="1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 calcmode="lin" valueType="num">
                                      <p:cBhvr additive="base">
                                        <p:cTn id="1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 calcmode="lin" valueType="num">
                                      <p:cBhvr additive="base">
                                        <p:cTn id="1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 calcmode="lin" valueType="num">
                                      <p:cBhvr additive="base">
                                        <p:cTn id="2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 calcmode="lin" valueType="num">
                                      <p:cBhvr additive="base">
                                        <p:cTn id="3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Principle of  foreign key/references constraint CONT..</a:t>
            </a:r>
            <a:endParaRPr lang="en-US" dirty="0"/>
          </a:p>
        </p:txBody>
      </p:sp>
      <p:sp>
        <p:nvSpPr>
          <p:cNvPr id="4" name="Rectangle 3"/>
          <p:cNvSpPr/>
          <p:nvPr/>
        </p:nvSpPr>
        <p:spPr>
          <a:xfrm>
            <a:off x="1524000" y="1600200"/>
            <a:ext cx="7162800" cy="4524315"/>
          </a:xfrm>
          <a:prstGeom prst="rect">
            <a:avLst/>
          </a:prstGeom>
        </p:spPr>
        <p:txBody>
          <a:bodyPr wrap="square">
            <a:spAutoFit/>
          </a:bodyPr>
          <a:lstStyle/>
          <a:p>
            <a:r>
              <a:rPr lang="en-US" b="1" dirty="0" smtClean="0"/>
              <a:t>FOREIGN KEY constraint defined at the table level</a:t>
            </a:r>
          </a:p>
          <a:p>
            <a:r>
              <a:rPr lang="en-US" dirty="0" smtClean="0"/>
              <a:t>SYNTAX</a:t>
            </a:r>
          </a:p>
          <a:p>
            <a:r>
              <a:rPr lang="en-US" dirty="0" smtClean="0"/>
              <a:t>FOREIGN KEY (</a:t>
            </a:r>
            <a:r>
              <a:rPr lang="en-US" dirty="0" err="1" smtClean="0"/>
              <a:t>columnname</a:t>
            </a:r>
            <a:r>
              <a:rPr lang="en-US" dirty="0" smtClean="0"/>
              <a:t>[,</a:t>
            </a:r>
            <a:r>
              <a:rPr lang="en-US" dirty="0" err="1" smtClean="0"/>
              <a:t>columnname</a:t>
            </a:r>
            <a:r>
              <a:rPr lang="en-US" dirty="0" smtClean="0"/>
              <a:t>]) REFERENCES </a:t>
            </a:r>
            <a:r>
              <a:rPr lang="en-US" dirty="0" err="1" smtClean="0"/>
              <a:t>tablename</a:t>
            </a:r>
            <a:r>
              <a:rPr lang="en-US" dirty="0" smtClean="0"/>
              <a:t>[</a:t>
            </a:r>
            <a:r>
              <a:rPr lang="en-US" dirty="0" err="1" smtClean="0"/>
              <a:t>columnname</a:t>
            </a:r>
            <a:r>
              <a:rPr lang="en-US" dirty="0" smtClean="0"/>
              <a:t>[,</a:t>
            </a:r>
            <a:r>
              <a:rPr lang="en-US" dirty="0" err="1" smtClean="0"/>
              <a:t>columname</a:t>
            </a:r>
            <a:r>
              <a:rPr lang="en-US" dirty="0" smtClean="0"/>
              <a:t>])</a:t>
            </a:r>
          </a:p>
          <a:p>
            <a:r>
              <a:rPr lang="en-US" dirty="0" smtClean="0"/>
              <a:t>Example</a:t>
            </a:r>
          </a:p>
          <a:p>
            <a:r>
              <a:rPr lang="en-US" dirty="0" smtClean="0"/>
              <a:t>Create table </a:t>
            </a:r>
            <a:r>
              <a:rPr lang="en-US" dirty="0" err="1" smtClean="0"/>
              <a:t>sales_order_deatails</a:t>
            </a:r>
            <a:r>
              <a:rPr lang="en-US" dirty="0" smtClean="0"/>
              <a:t> with the primary key as </a:t>
            </a:r>
            <a:r>
              <a:rPr lang="en-US" dirty="0" err="1" smtClean="0"/>
              <a:t>detlorder_no</a:t>
            </a:r>
            <a:r>
              <a:rPr lang="en-US" dirty="0" smtClean="0"/>
              <a:t> and </a:t>
            </a:r>
            <a:r>
              <a:rPr lang="en-US" dirty="0" err="1" smtClean="0"/>
              <a:t>product_no</a:t>
            </a:r>
            <a:r>
              <a:rPr lang="en-US" dirty="0" smtClean="0"/>
              <a:t> and foreign key at table level as </a:t>
            </a:r>
            <a:r>
              <a:rPr lang="en-US" dirty="0" err="1" smtClean="0"/>
              <a:t>detlorder_no</a:t>
            </a:r>
            <a:r>
              <a:rPr lang="en-US" dirty="0" smtClean="0"/>
              <a:t> referencing column </a:t>
            </a:r>
            <a:r>
              <a:rPr lang="en-US" dirty="0" err="1" smtClean="0"/>
              <a:t>order_no</a:t>
            </a:r>
            <a:r>
              <a:rPr lang="en-US" dirty="0" smtClean="0"/>
              <a:t> in </a:t>
            </a:r>
            <a:r>
              <a:rPr lang="en-US" dirty="0" err="1" smtClean="0"/>
              <a:t>sales_order</a:t>
            </a:r>
            <a:r>
              <a:rPr lang="en-US" dirty="0" smtClean="0"/>
              <a:t> table</a:t>
            </a:r>
          </a:p>
          <a:p>
            <a:r>
              <a:rPr lang="en-US" dirty="0" smtClean="0"/>
              <a:t> </a:t>
            </a:r>
          </a:p>
          <a:p>
            <a:r>
              <a:rPr lang="en-US" dirty="0" smtClean="0"/>
              <a:t>Create table </a:t>
            </a:r>
            <a:r>
              <a:rPr lang="en-US" dirty="0" err="1" smtClean="0"/>
              <a:t>sales_order_details</a:t>
            </a:r>
            <a:r>
              <a:rPr lang="en-US" dirty="0" smtClean="0"/>
              <a:t>(</a:t>
            </a:r>
          </a:p>
          <a:p>
            <a:r>
              <a:rPr lang="en-US" dirty="0" err="1" smtClean="0"/>
              <a:t>Detlorder_no</a:t>
            </a:r>
            <a:r>
              <a:rPr lang="en-US" dirty="0" smtClean="0"/>
              <a:t> </a:t>
            </a:r>
            <a:r>
              <a:rPr lang="en-US" dirty="0" err="1" smtClean="0"/>
              <a:t>varchar</a:t>
            </a:r>
            <a:r>
              <a:rPr lang="en-US" dirty="0" smtClean="0"/>
              <a:t>(23),</a:t>
            </a:r>
          </a:p>
          <a:p>
            <a:r>
              <a:rPr lang="en-US" dirty="0" err="1" smtClean="0"/>
              <a:t>Product_no</a:t>
            </a:r>
            <a:r>
              <a:rPr lang="en-US" dirty="0" smtClean="0"/>
              <a:t> </a:t>
            </a:r>
            <a:r>
              <a:rPr lang="en-US" dirty="0" err="1" smtClean="0"/>
              <a:t>varchar</a:t>
            </a:r>
            <a:r>
              <a:rPr lang="en-US" dirty="0" smtClean="0"/>
              <a:t>(23),</a:t>
            </a:r>
          </a:p>
          <a:p>
            <a:r>
              <a:rPr lang="en-US" dirty="0" smtClean="0"/>
              <a:t>Quantity </a:t>
            </a:r>
            <a:r>
              <a:rPr lang="en-US" dirty="0" err="1" smtClean="0"/>
              <a:t>int</a:t>
            </a:r>
            <a:r>
              <a:rPr lang="en-US" dirty="0" smtClean="0"/>
              <a:t>,</a:t>
            </a:r>
          </a:p>
          <a:p>
            <a:r>
              <a:rPr lang="en-US" dirty="0" smtClean="0"/>
              <a:t>PRIMARY KEY (</a:t>
            </a:r>
            <a:r>
              <a:rPr lang="en-US" dirty="0" err="1" smtClean="0"/>
              <a:t>detlorder_no,product_no</a:t>
            </a:r>
            <a:r>
              <a:rPr lang="en-US" dirty="0" smtClean="0"/>
              <a:t>),</a:t>
            </a:r>
          </a:p>
          <a:p>
            <a:r>
              <a:rPr lang="en-US" dirty="0" smtClean="0"/>
              <a:t>FOREIGN KEY(</a:t>
            </a:r>
            <a:r>
              <a:rPr lang="en-US" dirty="0" err="1" smtClean="0"/>
              <a:t>detlorder_no</a:t>
            </a:r>
            <a:r>
              <a:rPr lang="en-US" dirty="0" smtClean="0"/>
              <a:t>)REFERENCES  </a:t>
            </a:r>
            <a:r>
              <a:rPr lang="en-US" dirty="0" err="1" smtClean="0"/>
              <a:t>sales_order</a:t>
            </a:r>
            <a:r>
              <a:rPr lang="en-US" dirty="0" smtClean="0"/>
              <a:t>);</a:t>
            </a:r>
          </a:p>
          <a:p>
            <a:r>
              <a:rPr lang="en-US" dirty="0" smtClean="0"/>
              <a:t> </a:t>
            </a:r>
            <a:endParaRPr lang="en-US" dirty="0"/>
          </a:p>
        </p:txBody>
      </p:sp>
      <p:sp>
        <p:nvSpPr>
          <p:cNvPr id="5" name="Slide Number Placeholder 4"/>
          <p:cNvSpPr>
            <a:spLocks noGrp="1"/>
          </p:cNvSpPr>
          <p:nvPr>
            <p:ph type="sldNum" sz="quarter" idx="12"/>
          </p:nvPr>
        </p:nvSpPr>
        <p:spPr/>
        <p:txBody>
          <a:bodyPr/>
          <a:lstStyle/>
          <a:p>
            <a:fld id="{F0CA6321-C836-4E84-A419-73A07CB11E28}"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additive="base">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 calcmode="lin" valueType="num">
                                      <p:cBhvr additive="base">
                                        <p:cTn id="2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 calcmode="lin" valueType="num">
                                      <p:cBhvr additive="base">
                                        <p:cTn id="3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 calcmode="lin" valueType="num">
                                      <p:cBhvr additive="base">
                                        <p:cTn id="3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anim calcmode="lin" valueType="num">
                                      <p:cBhvr additive="base">
                                        <p:cTn id="4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 calcmode="lin" valueType="num">
                                      <p:cBhvr additive="base">
                                        <p:cTn id="4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anim calcmode="lin" valueType="num">
                                      <p:cBhvr additive="base">
                                        <p:cTn id="49"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Principle of  foreign key/references constraint CONT..</a:t>
            </a:r>
            <a:endParaRPr lang="en-US" dirty="0"/>
          </a:p>
        </p:txBody>
      </p:sp>
      <p:sp>
        <p:nvSpPr>
          <p:cNvPr id="4" name="Rectangle 3"/>
          <p:cNvSpPr/>
          <p:nvPr/>
        </p:nvSpPr>
        <p:spPr>
          <a:xfrm>
            <a:off x="990600" y="1676400"/>
            <a:ext cx="7467600" cy="4524315"/>
          </a:xfrm>
          <a:prstGeom prst="rect">
            <a:avLst/>
          </a:prstGeom>
        </p:spPr>
        <p:txBody>
          <a:bodyPr wrap="square">
            <a:spAutoFit/>
          </a:bodyPr>
          <a:lstStyle/>
          <a:p>
            <a:r>
              <a:rPr lang="en-US" b="1" dirty="0" smtClean="0"/>
              <a:t>Assigning  user defined names to constrains:</a:t>
            </a:r>
          </a:p>
          <a:p>
            <a:r>
              <a:rPr lang="en-US" dirty="0" smtClean="0"/>
              <a:t>When constraint  are defined as explained above ,Oracle assign a unique name to each constraint .the convention used by Oracle is</a:t>
            </a:r>
          </a:p>
          <a:p>
            <a:r>
              <a:rPr lang="en-US" dirty="0" err="1" smtClean="0"/>
              <a:t>SYS_Cn</a:t>
            </a:r>
            <a:r>
              <a:rPr lang="en-US" dirty="0" smtClean="0"/>
              <a:t>  when n is numeric value that makes the constraint name unique</a:t>
            </a:r>
          </a:p>
          <a:p>
            <a:r>
              <a:rPr lang="en-US" dirty="0" smtClean="0"/>
              <a:t>EX: Oracle can create  a constraint with constraint name SYS_C004871</a:t>
            </a:r>
          </a:p>
          <a:p>
            <a:endParaRPr lang="en-US" dirty="0" smtClean="0"/>
          </a:p>
          <a:p>
            <a:r>
              <a:rPr lang="en-US" dirty="0" smtClean="0"/>
              <a:t>Constraint can be given  a unique user-defined name along with the constraint definition. A constraint can be Dropped by referring to the constraint by its name. under these circumstance  a user defined constraint name becomes very convenient.</a:t>
            </a:r>
          </a:p>
          <a:p>
            <a:endParaRPr lang="en-US" dirty="0" smtClean="0"/>
          </a:p>
          <a:p>
            <a:r>
              <a:rPr lang="en-US" dirty="0" smtClean="0"/>
              <a:t>If oracle generate  names are to be used ,it becomes difficult to search for  and identified the required constraint can be dropped. Hence, user named constraints simplifies the task of dropping constraints. A constraint  can be given  a name  by preceding constraint definition with the reserve word CONSTRAINT  and user-define name</a:t>
            </a:r>
          </a:p>
        </p:txBody>
      </p:sp>
      <p:sp>
        <p:nvSpPr>
          <p:cNvPr id="5" name="Slide Number Placeholder 4"/>
          <p:cNvSpPr>
            <a:spLocks noGrp="1"/>
          </p:cNvSpPr>
          <p:nvPr>
            <p:ph type="sldNum" sz="quarter" idx="12"/>
          </p:nvPr>
        </p:nvSpPr>
        <p:spPr/>
        <p:txBody>
          <a:bodyPr/>
          <a:lstStyle/>
          <a:p>
            <a:fld id="{F0CA6321-C836-4E84-A419-73A07CB11E28}"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anim calcmode="lin" valueType="num">
                                      <p:cBhvr additive="base">
                                        <p:cTn id="1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68362"/>
          </a:xfrm>
        </p:spPr>
        <p:txBody>
          <a:bodyPr/>
          <a:lstStyle/>
          <a:p>
            <a:r>
              <a:rPr lang="en-US" dirty="0" smtClean="0"/>
              <a:t>      DATA CONSTRAINT intro</a:t>
            </a:r>
            <a:endParaRPr lang="en-US" dirty="0"/>
          </a:p>
        </p:txBody>
      </p:sp>
      <p:sp>
        <p:nvSpPr>
          <p:cNvPr id="4" name="Rectangle 3"/>
          <p:cNvSpPr/>
          <p:nvPr/>
        </p:nvSpPr>
        <p:spPr>
          <a:xfrm>
            <a:off x="990600" y="1752600"/>
            <a:ext cx="8153400" cy="4401205"/>
          </a:xfrm>
          <a:prstGeom prst="rect">
            <a:avLst/>
          </a:prstGeom>
        </p:spPr>
        <p:txBody>
          <a:bodyPr wrap="square">
            <a:spAutoFit/>
          </a:bodyPr>
          <a:lstStyle/>
          <a:p>
            <a:pPr algn="ctr"/>
            <a:r>
              <a:rPr lang="en-US" sz="2000" dirty="0" smtClean="0"/>
              <a:t>All business of the world run on business data being gathered ,store and analyzed . Business managers determine  a set  of rules that must be applied to the date being stored  to ensure its integrity .for example ,no employee in the sales department can have a salary less than 300000francs .</a:t>
            </a:r>
          </a:p>
          <a:p>
            <a:pPr algn="ctr"/>
            <a:endParaRPr lang="en-US" sz="2000" dirty="0"/>
          </a:p>
          <a:p>
            <a:pPr algn="ctr"/>
            <a:r>
              <a:rPr lang="en-US" sz="2000" dirty="0" smtClean="0"/>
              <a:t>Such limitation have to be enforced on the data ,and only data which satisfies the conditions set will actually be stored for analysis. If the data fails to satisfy the conditions set ,it is rejected .this technique ensures that the data that is stored in the database will be valid, and has integrity.</a:t>
            </a:r>
          </a:p>
          <a:p>
            <a:pPr algn="ctr"/>
            <a:endParaRPr lang="en-US" sz="2000" dirty="0"/>
          </a:p>
          <a:p>
            <a:pPr algn="ctr"/>
            <a:r>
              <a:rPr lang="en-US" sz="2000" dirty="0" smtClean="0"/>
              <a:t>The rules which are enforced on data being entered ,and prevents the user from entering invalid  data into database are called </a:t>
            </a:r>
            <a:r>
              <a:rPr lang="en-US" sz="2000" b="1" dirty="0" smtClean="0"/>
              <a:t>Constraints</a:t>
            </a:r>
            <a:r>
              <a:rPr lang="en-US" sz="2000" dirty="0" smtClean="0"/>
              <a:t>. Thus ,constraint super control data being entered in table for permanent storage</a:t>
            </a:r>
          </a:p>
          <a:p>
            <a:pPr algn="ctr"/>
            <a:endParaRPr lang="en-US" sz="2000" dirty="0" smtClean="0"/>
          </a:p>
        </p:txBody>
      </p:sp>
      <p:sp>
        <p:nvSpPr>
          <p:cNvPr id="5" name="Slide Number Placeholder 4"/>
          <p:cNvSpPr>
            <a:spLocks noGrp="1"/>
          </p:cNvSpPr>
          <p:nvPr>
            <p:ph type="sldNum" sz="quarter" idx="12"/>
          </p:nvPr>
        </p:nvSpPr>
        <p:spPr/>
        <p:txBody>
          <a:bodyPr/>
          <a:lstStyle/>
          <a:p>
            <a:fld id="{F0CA6321-C836-4E84-A419-73A07CB11E28}"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 calcmode="lin" valueType="num">
                                      <p:cBhvr additive="base">
                                        <p:cTn id="1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fontScale="90000"/>
          </a:bodyPr>
          <a:lstStyle/>
          <a:p>
            <a:r>
              <a:rPr lang="en-US" sz="3200" b="1" dirty="0" smtClean="0"/>
              <a:t>  foreign key/ Assigning  user defined names to constrains CONT..</a:t>
            </a:r>
            <a:endParaRPr lang="en-US" sz="3200" b="1" dirty="0"/>
          </a:p>
        </p:txBody>
      </p:sp>
      <p:sp>
        <p:nvSpPr>
          <p:cNvPr id="4" name="Rectangle 3"/>
          <p:cNvSpPr/>
          <p:nvPr/>
        </p:nvSpPr>
        <p:spPr>
          <a:xfrm>
            <a:off x="1219200" y="1295400"/>
            <a:ext cx="7315200" cy="5355312"/>
          </a:xfrm>
          <a:prstGeom prst="rect">
            <a:avLst/>
          </a:prstGeom>
        </p:spPr>
        <p:txBody>
          <a:bodyPr wrap="square">
            <a:spAutoFit/>
          </a:bodyPr>
          <a:lstStyle/>
          <a:p>
            <a:r>
              <a:rPr lang="en-US" dirty="0" smtClean="0"/>
              <a:t>SYNTAX</a:t>
            </a:r>
          </a:p>
          <a:p>
            <a:r>
              <a:rPr lang="en-US" dirty="0" smtClean="0"/>
              <a:t>CONSTRANT &lt;</a:t>
            </a:r>
            <a:r>
              <a:rPr lang="en-US" dirty="0" err="1" smtClean="0"/>
              <a:t>constraintname</a:t>
            </a:r>
            <a:r>
              <a:rPr lang="en-US" dirty="0" smtClean="0"/>
              <a:t>&gt;&lt;</a:t>
            </a:r>
            <a:r>
              <a:rPr lang="en-US" dirty="0" err="1" smtClean="0"/>
              <a:t>constraintdefinition</a:t>
            </a:r>
            <a:r>
              <a:rPr lang="en-US" dirty="0" smtClean="0"/>
              <a:t>&gt;</a:t>
            </a:r>
          </a:p>
          <a:p>
            <a:endParaRPr lang="en-US" dirty="0" smtClean="0"/>
          </a:p>
          <a:p>
            <a:r>
              <a:rPr lang="en-US" dirty="0" smtClean="0"/>
              <a:t>Ex:</a:t>
            </a:r>
          </a:p>
          <a:p>
            <a:r>
              <a:rPr lang="en-US" dirty="0" smtClean="0"/>
              <a:t>1.</a:t>
            </a:r>
          </a:p>
          <a:p>
            <a:r>
              <a:rPr lang="en-US" dirty="0" smtClean="0"/>
              <a:t>Create table </a:t>
            </a:r>
            <a:r>
              <a:rPr lang="en-US" dirty="0" err="1" smtClean="0"/>
              <a:t>client_master</a:t>
            </a:r>
            <a:r>
              <a:rPr lang="en-US" dirty="0" smtClean="0"/>
              <a:t> with a primary key constraint on the column </a:t>
            </a:r>
            <a:r>
              <a:rPr lang="en-US" dirty="0" err="1" smtClean="0"/>
              <a:t>client_no</a:t>
            </a:r>
            <a:r>
              <a:rPr lang="en-US" dirty="0" smtClean="0"/>
              <a:t> the constraint name must be </a:t>
            </a:r>
            <a:r>
              <a:rPr lang="en-US" dirty="0" err="1" smtClean="0"/>
              <a:t>p_clientkey</a:t>
            </a:r>
            <a:r>
              <a:rPr lang="en-US" dirty="0" smtClean="0"/>
              <a:t>.</a:t>
            </a:r>
          </a:p>
          <a:p>
            <a:r>
              <a:rPr lang="en-US" dirty="0" smtClean="0"/>
              <a:t>Create table </a:t>
            </a:r>
            <a:r>
              <a:rPr lang="en-US" dirty="0" err="1" smtClean="0"/>
              <a:t>client_master</a:t>
            </a:r>
            <a:r>
              <a:rPr lang="en-US" dirty="0" smtClean="0"/>
              <a:t>(</a:t>
            </a:r>
          </a:p>
          <a:p>
            <a:r>
              <a:rPr lang="en-US" dirty="0" err="1" smtClean="0"/>
              <a:t>Client_no</a:t>
            </a:r>
            <a:r>
              <a:rPr lang="en-US" dirty="0" smtClean="0"/>
              <a:t> </a:t>
            </a:r>
            <a:r>
              <a:rPr lang="en-US" dirty="0" err="1" smtClean="0"/>
              <a:t>varchar</a:t>
            </a:r>
            <a:r>
              <a:rPr lang="en-US" dirty="0" smtClean="0"/>
              <a:t>(23) CONSTRAINT </a:t>
            </a:r>
            <a:r>
              <a:rPr lang="en-US" dirty="0" err="1" smtClean="0"/>
              <a:t>p_clientkey</a:t>
            </a:r>
            <a:r>
              <a:rPr lang="en-US" dirty="0" smtClean="0"/>
              <a:t> PRIMARY KEY,</a:t>
            </a:r>
          </a:p>
          <a:p>
            <a:r>
              <a:rPr lang="en-US" dirty="0" smtClean="0"/>
              <a:t>name </a:t>
            </a:r>
            <a:r>
              <a:rPr lang="en-US" dirty="0" err="1" smtClean="0"/>
              <a:t>varchar</a:t>
            </a:r>
            <a:r>
              <a:rPr lang="en-US" dirty="0" smtClean="0"/>
              <a:t>(34));</a:t>
            </a:r>
          </a:p>
          <a:p>
            <a:r>
              <a:rPr lang="en-US" dirty="0" smtClean="0"/>
              <a:t>2.Create a table </a:t>
            </a:r>
            <a:r>
              <a:rPr lang="en-US" dirty="0" err="1" smtClean="0"/>
              <a:t>sales_order_details</a:t>
            </a:r>
            <a:r>
              <a:rPr lang="en-US" dirty="0" smtClean="0"/>
              <a:t> with a table level </a:t>
            </a:r>
            <a:r>
              <a:rPr lang="en-US" dirty="0" err="1" smtClean="0"/>
              <a:t>foreing</a:t>
            </a:r>
            <a:r>
              <a:rPr lang="en-US" dirty="0" smtClean="0"/>
              <a:t> key as </a:t>
            </a:r>
            <a:r>
              <a:rPr lang="en-US" dirty="0" err="1" smtClean="0"/>
              <a:t>deylorder_no</a:t>
            </a:r>
            <a:r>
              <a:rPr lang="en-US" dirty="0" smtClean="0"/>
              <a:t> referencing column </a:t>
            </a:r>
            <a:r>
              <a:rPr lang="en-US" dirty="0" err="1" smtClean="0"/>
              <a:t>order_no</a:t>
            </a:r>
            <a:r>
              <a:rPr lang="en-US" dirty="0" smtClean="0"/>
              <a:t> in the </a:t>
            </a:r>
            <a:r>
              <a:rPr lang="en-US" dirty="0" err="1" smtClean="0"/>
              <a:t>sales_orde</a:t>
            </a:r>
            <a:r>
              <a:rPr lang="en-US" dirty="0" smtClean="0"/>
              <a:t> </a:t>
            </a:r>
            <a:r>
              <a:rPr lang="en-US" dirty="0" err="1" smtClean="0"/>
              <a:t>table.the</a:t>
            </a:r>
            <a:r>
              <a:rPr lang="en-US" dirty="0" smtClean="0"/>
              <a:t> constraint name must be  </a:t>
            </a:r>
            <a:r>
              <a:rPr lang="en-US" dirty="0" err="1" smtClean="0"/>
              <a:t>f_orderkey</a:t>
            </a:r>
            <a:r>
              <a:rPr lang="en-US" dirty="0" smtClean="0"/>
              <a:t>.</a:t>
            </a:r>
          </a:p>
          <a:p>
            <a:r>
              <a:rPr lang="en-US" dirty="0" smtClean="0"/>
              <a:t>Create table </a:t>
            </a:r>
            <a:r>
              <a:rPr lang="en-US" dirty="0" err="1" smtClean="0"/>
              <a:t>sales_order_detlails</a:t>
            </a:r>
            <a:r>
              <a:rPr lang="en-US" dirty="0" smtClean="0"/>
              <a:t>(</a:t>
            </a:r>
          </a:p>
          <a:p>
            <a:r>
              <a:rPr lang="en-US" dirty="0" err="1" smtClean="0"/>
              <a:t>Detlorder</a:t>
            </a:r>
            <a:r>
              <a:rPr lang="en-US" dirty="0" smtClean="0"/>
              <a:t> </a:t>
            </a:r>
            <a:r>
              <a:rPr lang="en-US" dirty="0" err="1" smtClean="0"/>
              <a:t>varchar</a:t>
            </a:r>
            <a:r>
              <a:rPr lang="en-US" dirty="0" smtClean="0"/>
              <a:t>(23),</a:t>
            </a:r>
          </a:p>
          <a:p>
            <a:r>
              <a:rPr lang="en-US" dirty="0" err="1" smtClean="0"/>
              <a:t>Product_no</a:t>
            </a:r>
            <a:r>
              <a:rPr lang="en-US" dirty="0" smtClean="0"/>
              <a:t> </a:t>
            </a:r>
            <a:r>
              <a:rPr lang="en-US" dirty="0" err="1" smtClean="0"/>
              <a:t>varchar</a:t>
            </a:r>
            <a:r>
              <a:rPr lang="en-US" dirty="0" smtClean="0"/>
              <a:t>(23),</a:t>
            </a:r>
          </a:p>
          <a:p>
            <a:r>
              <a:rPr lang="en-US" dirty="0" smtClean="0"/>
              <a:t>Quantity </a:t>
            </a:r>
            <a:r>
              <a:rPr lang="en-US" dirty="0" err="1" smtClean="0"/>
              <a:t>int</a:t>
            </a:r>
            <a:r>
              <a:rPr lang="en-US" dirty="0" smtClean="0"/>
              <a:t>,</a:t>
            </a:r>
          </a:p>
          <a:p>
            <a:r>
              <a:rPr lang="en-US" dirty="0" smtClean="0"/>
              <a:t>CONSTRAINT </a:t>
            </a:r>
            <a:r>
              <a:rPr lang="en-US" dirty="0" err="1" smtClean="0"/>
              <a:t>f_orderkey</a:t>
            </a:r>
            <a:r>
              <a:rPr lang="en-US" dirty="0" smtClean="0"/>
              <a:t> FOREIGN KEY (</a:t>
            </a:r>
            <a:r>
              <a:rPr lang="en-US" dirty="0" err="1" smtClean="0"/>
              <a:t>detlorder_no</a:t>
            </a:r>
            <a:r>
              <a:rPr lang="en-US" dirty="0" smtClean="0"/>
              <a:t>) REFERENCES </a:t>
            </a:r>
            <a:r>
              <a:rPr lang="en-US" dirty="0" err="1" smtClean="0"/>
              <a:t>sales_order</a:t>
            </a:r>
            <a:r>
              <a:rPr lang="en-US" dirty="0" smtClean="0"/>
              <a:t>);</a:t>
            </a:r>
          </a:p>
        </p:txBody>
      </p:sp>
      <p:sp>
        <p:nvSpPr>
          <p:cNvPr id="5" name="Slide Number Placeholder 4"/>
          <p:cNvSpPr>
            <a:spLocks noGrp="1"/>
          </p:cNvSpPr>
          <p:nvPr>
            <p:ph type="sldNum" sz="quarter" idx="12"/>
          </p:nvPr>
        </p:nvSpPr>
        <p:spPr/>
        <p:txBody>
          <a:bodyPr/>
          <a:lstStyle/>
          <a:p>
            <a:fld id="{F0CA6321-C836-4E84-A419-73A07CB11E28}"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anim calcmode="lin" valueType="num">
                                      <p:cBhvr additive="base">
                                        <p:cTn id="1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 calcmode="lin" valueType="num">
                                      <p:cBhvr additive="base">
                                        <p:cTn id="1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 calcmode="lin" valueType="num">
                                      <p:cBhvr additive="base">
                                        <p:cTn id="2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 calcmode="lin" valueType="num">
                                      <p:cBhvr additive="base">
                                        <p:cTn id="2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anim calcmode="lin" valueType="num">
                                      <p:cBhvr additive="base">
                                        <p:cTn id="2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 calcmode="lin" valueType="num">
                                      <p:cBhvr additive="base">
                                        <p:cTn id="3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 calcmode="lin" valueType="num">
                                      <p:cBhvr additive="base">
                                        <p:cTn id="4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anim calcmode="lin" valueType="num">
                                      <p:cBhvr additive="base">
                                        <p:cTn id="45"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anim calcmode="lin" valueType="num">
                                      <p:cBhvr additive="base">
                                        <p:cTn id="49"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anim calcmode="lin" valueType="num">
                                      <p:cBhvr additive="base">
                                        <p:cTn id="53"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3" end="13"/>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anim calcmode="lin" valueType="num">
                                      <p:cBhvr additive="base">
                                        <p:cTn id="57"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990600"/>
          </a:xfrm>
        </p:spPr>
        <p:txBody>
          <a:bodyPr>
            <a:normAutofit/>
          </a:bodyPr>
          <a:lstStyle/>
          <a:p>
            <a:r>
              <a:rPr lang="en-US" sz="3200" b="1" dirty="0" smtClean="0"/>
              <a:t>       The check constraint</a:t>
            </a:r>
            <a:endParaRPr lang="en-US" sz="3200" b="1" dirty="0"/>
          </a:p>
        </p:txBody>
      </p:sp>
      <p:sp>
        <p:nvSpPr>
          <p:cNvPr id="5" name="Rectangle 4"/>
          <p:cNvSpPr/>
          <p:nvPr/>
        </p:nvSpPr>
        <p:spPr>
          <a:xfrm>
            <a:off x="1524000" y="1225689"/>
            <a:ext cx="7010400" cy="5632311"/>
          </a:xfrm>
          <a:prstGeom prst="rect">
            <a:avLst/>
          </a:prstGeom>
        </p:spPr>
        <p:txBody>
          <a:bodyPr wrap="square">
            <a:spAutoFit/>
          </a:bodyPr>
          <a:lstStyle/>
          <a:p>
            <a:r>
              <a:rPr lang="en-US" dirty="0" smtClean="0"/>
              <a:t>Business Rule validation can be applied to a table column by using CHECK constraint .CHECK constraint must be specified as logical expression that evaluates either to TRUE or FALSE</a:t>
            </a:r>
          </a:p>
          <a:p>
            <a:r>
              <a:rPr lang="en-US" b="1" dirty="0" smtClean="0"/>
              <a:t>CHECK  constraint defined  at the column level:</a:t>
            </a:r>
          </a:p>
          <a:p>
            <a:r>
              <a:rPr lang="en-US" dirty="0" smtClean="0"/>
              <a:t>SYNTAX</a:t>
            </a:r>
          </a:p>
          <a:p>
            <a:r>
              <a:rPr lang="en-US" dirty="0" err="1" smtClean="0"/>
              <a:t>Columnname</a:t>
            </a:r>
            <a:r>
              <a:rPr lang="en-US" dirty="0" smtClean="0"/>
              <a:t> </a:t>
            </a:r>
            <a:r>
              <a:rPr lang="en-US" dirty="0" err="1" smtClean="0"/>
              <a:t>datatype</a:t>
            </a:r>
            <a:r>
              <a:rPr lang="en-US" dirty="0" smtClean="0"/>
              <a:t> (size) CHECK (logical </a:t>
            </a:r>
            <a:r>
              <a:rPr lang="en-US" dirty="0" err="1" smtClean="0"/>
              <a:t>exprssion</a:t>
            </a:r>
            <a:r>
              <a:rPr lang="en-US" dirty="0" smtClean="0"/>
              <a:t>);</a:t>
            </a:r>
          </a:p>
          <a:p>
            <a:r>
              <a:rPr lang="en-US" dirty="0" smtClean="0"/>
              <a:t>Ex:</a:t>
            </a:r>
            <a:br>
              <a:rPr lang="en-US" dirty="0" smtClean="0"/>
            </a:br>
            <a:r>
              <a:rPr lang="en-US" dirty="0" smtClean="0"/>
              <a:t>create table </a:t>
            </a:r>
            <a:r>
              <a:rPr lang="en-US" dirty="0" err="1" smtClean="0"/>
              <a:t>client_master</a:t>
            </a:r>
            <a:r>
              <a:rPr lang="en-US" dirty="0" smtClean="0"/>
              <a:t> with the following check constraint:</a:t>
            </a:r>
          </a:p>
          <a:p>
            <a:pPr>
              <a:buFont typeface="Wingdings" pitchFamily="2" charset="2"/>
              <a:buChar char="Ø"/>
            </a:pPr>
            <a:r>
              <a:rPr lang="en-US" dirty="0" smtClean="0"/>
              <a:t>Data values being inserted into column </a:t>
            </a:r>
            <a:r>
              <a:rPr lang="en-US" dirty="0" err="1" smtClean="0"/>
              <a:t>client_no</a:t>
            </a:r>
            <a:r>
              <a:rPr lang="en-US" dirty="0" smtClean="0"/>
              <a:t> must start  with capital letter ‘C’</a:t>
            </a:r>
          </a:p>
          <a:p>
            <a:pPr>
              <a:buFont typeface="Wingdings" pitchFamily="2" charset="2"/>
              <a:buChar char="Ø"/>
            </a:pPr>
            <a:r>
              <a:rPr lang="en-US" dirty="0" smtClean="0"/>
              <a:t>Data value being inserted into the column  name  should be in upper case only.</a:t>
            </a:r>
          </a:p>
          <a:p>
            <a:pPr>
              <a:buFont typeface="Wingdings" pitchFamily="2" charset="2"/>
              <a:buChar char="Ø"/>
            </a:pPr>
            <a:r>
              <a:rPr lang="en-US" dirty="0" smtClean="0"/>
              <a:t>Only allow “</a:t>
            </a:r>
            <a:r>
              <a:rPr lang="en-US" dirty="0" err="1" smtClean="0"/>
              <a:t>kigali”,”Rubavu”,”Muhanga</a:t>
            </a:r>
            <a:r>
              <a:rPr lang="en-US" dirty="0" smtClean="0"/>
              <a:t>”  AS </a:t>
            </a:r>
            <a:r>
              <a:rPr lang="en-US" dirty="0" err="1" smtClean="0"/>
              <a:t>legimited</a:t>
            </a:r>
            <a:r>
              <a:rPr lang="en-US" dirty="0" smtClean="0"/>
              <a:t> values for the column city.</a:t>
            </a:r>
          </a:p>
          <a:p>
            <a:r>
              <a:rPr lang="en-US" dirty="0" smtClean="0"/>
              <a:t>Create table </a:t>
            </a:r>
            <a:r>
              <a:rPr lang="en-US" dirty="0" err="1" smtClean="0"/>
              <a:t>client_master</a:t>
            </a:r>
            <a:r>
              <a:rPr lang="en-US" dirty="0" smtClean="0"/>
              <a:t>(</a:t>
            </a:r>
            <a:br>
              <a:rPr lang="en-US" dirty="0" smtClean="0"/>
            </a:br>
            <a:r>
              <a:rPr lang="en-US" dirty="0" err="1" smtClean="0"/>
              <a:t>client_no</a:t>
            </a:r>
            <a:r>
              <a:rPr lang="en-US" dirty="0" smtClean="0"/>
              <a:t> </a:t>
            </a:r>
            <a:r>
              <a:rPr lang="en-US" dirty="0" err="1" smtClean="0"/>
              <a:t>varchar</a:t>
            </a:r>
            <a:r>
              <a:rPr lang="en-US" dirty="0" smtClean="0"/>
              <a:t>(23) CHECK (</a:t>
            </a:r>
            <a:r>
              <a:rPr lang="en-US" dirty="0" err="1" smtClean="0"/>
              <a:t>client_no</a:t>
            </a:r>
            <a:r>
              <a:rPr lang="en-US" dirty="0" smtClean="0"/>
              <a:t> like ‘C%’),</a:t>
            </a:r>
          </a:p>
          <a:p>
            <a:r>
              <a:rPr lang="en-US" dirty="0" smtClean="0"/>
              <a:t>Name </a:t>
            </a:r>
            <a:r>
              <a:rPr lang="en-US" dirty="0" err="1" smtClean="0"/>
              <a:t>varchar</a:t>
            </a:r>
            <a:r>
              <a:rPr lang="en-US" dirty="0" smtClean="0"/>
              <a:t>(30) CHECK(name=(upper(name)),</a:t>
            </a:r>
          </a:p>
          <a:p>
            <a:r>
              <a:rPr lang="en-US" dirty="0" smtClean="0"/>
              <a:t>City </a:t>
            </a:r>
            <a:r>
              <a:rPr lang="en-US" dirty="0" err="1" smtClean="0"/>
              <a:t>varchar</a:t>
            </a:r>
            <a:r>
              <a:rPr lang="en-US" dirty="0" smtClean="0"/>
              <a:t>(50) CHECK (city IN (‘</a:t>
            </a:r>
            <a:r>
              <a:rPr lang="en-US" dirty="0" err="1" smtClean="0"/>
              <a:t>kigali’,’Rubavu’,’Muhanga</a:t>
            </a:r>
            <a:r>
              <a:rPr lang="en-US" dirty="0" smtClean="0"/>
              <a:t>’)));</a:t>
            </a:r>
          </a:p>
          <a:p>
            <a:r>
              <a:rPr lang="en-US" dirty="0" smtClean="0"/>
              <a:t/>
            </a:r>
            <a:br>
              <a:rPr lang="en-US" dirty="0" smtClean="0"/>
            </a:br>
            <a:endParaRPr lang="en-US" dirty="0" smtClean="0"/>
          </a:p>
        </p:txBody>
      </p:sp>
      <p:sp>
        <p:nvSpPr>
          <p:cNvPr id="3" name="Slide Number Placeholder 2"/>
          <p:cNvSpPr>
            <a:spLocks noGrp="1"/>
          </p:cNvSpPr>
          <p:nvPr>
            <p:ph type="sldNum" sz="quarter" idx="12"/>
          </p:nvPr>
        </p:nvSpPr>
        <p:spPr/>
        <p:txBody>
          <a:bodyPr/>
          <a:lstStyle/>
          <a:p>
            <a:fld id="{F0CA6321-C836-4E84-A419-73A07CB11E28}"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 calcmode="lin" valueType="num">
                                      <p:cBhvr additive="base">
                                        <p:cTn id="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anim calcmode="lin" valueType="num">
                                      <p:cBhvr additive="base">
                                        <p:cTn id="1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 calcmode="lin" valueType="num">
                                      <p:cBhvr additive="base">
                                        <p:cTn id="1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 calcmode="lin" valueType="num">
                                      <p:cBhvr additive="base">
                                        <p:cTn id="2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anim calcmode="lin" valueType="num">
                                      <p:cBhvr additive="base">
                                        <p:cTn id="2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anim calcmode="lin" valueType="num">
                                      <p:cBhvr additive="base">
                                        <p:cTn id="3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990600"/>
          </a:xfrm>
        </p:spPr>
        <p:txBody>
          <a:bodyPr>
            <a:normAutofit/>
          </a:bodyPr>
          <a:lstStyle/>
          <a:p>
            <a:r>
              <a:rPr lang="en-US" sz="3200" b="1" dirty="0" smtClean="0"/>
              <a:t>          The check constraint </a:t>
            </a:r>
            <a:r>
              <a:rPr lang="en-US" sz="3200" b="1" dirty="0" err="1" smtClean="0"/>
              <a:t>connt</a:t>
            </a:r>
            <a:r>
              <a:rPr lang="en-US" sz="3200" b="1" dirty="0" smtClean="0"/>
              <a:t>..</a:t>
            </a:r>
            <a:endParaRPr lang="en-US" sz="3200" b="1" dirty="0"/>
          </a:p>
        </p:txBody>
      </p:sp>
      <p:sp>
        <p:nvSpPr>
          <p:cNvPr id="5" name="Rectangle 4"/>
          <p:cNvSpPr/>
          <p:nvPr/>
        </p:nvSpPr>
        <p:spPr>
          <a:xfrm>
            <a:off x="1524000" y="1447800"/>
            <a:ext cx="7086600" cy="4247317"/>
          </a:xfrm>
          <a:prstGeom prst="rect">
            <a:avLst/>
          </a:prstGeom>
        </p:spPr>
        <p:txBody>
          <a:bodyPr wrap="square">
            <a:spAutoFit/>
          </a:bodyPr>
          <a:lstStyle/>
          <a:p>
            <a:r>
              <a:rPr lang="en-US" b="1" dirty="0" smtClean="0"/>
              <a:t>CHECK  constraint defined  at the table level:</a:t>
            </a:r>
          </a:p>
          <a:p>
            <a:r>
              <a:rPr lang="en-US" dirty="0" smtClean="0"/>
              <a:t>SYNTAX</a:t>
            </a:r>
          </a:p>
          <a:p>
            <a:r>
              <a:rPr lang="en-US" dirty="0" smtClean="0"/>
              <a:t>CHECK (logical </a:t>
            </a:r>
            <a:r>
              <a:rPr lang="en-US" dirty="0" err="1" smtClean="0"/>
              <a:t>exprssion</a:t>
            </a:r>
            <a:r>
              <a:rPr lang="en-US" dirty="0" smtClean="0"/>
              <a:t>);</a:t>
            </a:r>
          </a:p>
          <a:p>
            <a:r>
              <a:rPr lang="en-US" dirty="0" smtClean="0"/>
              <a:t>Ex:</a:t>
            </a:r>
            <a:br>
              <a:rPr lang="en-US" dirty="0" smtClean="0"/>
            </a:br>
            <a:r>
              <a:rPr lang="en-US" dirty="0" smtClean="0"/>
              <a:t>Create table </a:t>
            </a:r>
            <a:r>
              <a:rPr lang="en-US" dirty="0" err="1" smtClean="0"/>
              <a:t>client_master</a:t>
            </a:r>
            <a:r>
              <a:rPr lang="en-US" dirty="0" smtClean="0"/>
              <a:t>(</a:t>
            </a:r>
            <a:br>
              <a:rPr lang="en-US" dirty="0" smtClean="0"/>
            </a:br>
            <a:r>
              <a:rPr lang="en-US" dirty="0" err="1" smtClean="0"/>
              <a:t>client_no</a:t>
            </a:r>
            <a:r>
              <a:rPr lang="en-US" dirty="0" smtClean="0"/>
              <a:t> </a:t>
            </a:r>
            <a:r>
              <a:rPr lang="en-US" dirty="0" err="1" smtClean="0"/>
              <a:t>varchar</a:t>
            </a:r>
            <a:r>
              <a:rPr lang="en-US" dirty="0" smtClean="0"/>
              <a:t>(23),</a:t>
            </a:r>
          </a:p>
          <a:p>
            <a:r>
              <a:rPr lang="en-US" dirty="0" smtClean="0"/>
              <a:t>Name </a:t>
            </a:r>
            <a:r>
              <a:rPr lang="en-US" dirty="0" err="1" smtClean="0"/>
              <a:t>varchar</a:t>
            </a:r>
            <a:r>
              <a:rPr lang="en-US" dirty="0" smtClean="0"/>
              <a:t>(30),</a:t>
            </a:r>
          </a:p>
          <a:p>
            <a:r>
              <a:rPr lang="en-US" dirty="0" smtClean="0"/>
              <a:t>City </a:t>
            </a:r>
            <a:r>
              <a:rPr lang="en-US" dirty="0" err="1" smtClean="0"/>
              <a:t>varchar</a:t>
            </a:r>
            <a:r>
              <a:rPr lang="en-US" dirty="0" smtClean="0"/>
              <a:t>(50),</a:t>
            </a:r>
          </a:p>
          <a:p>
            <a:r>
              <a:rPr lang="en-US" dirty="0" smtClean="0"/>
              <a:t>CHECK (</a:t>
            </a:r>
            <a:r>
              <a:rPr lang="en-US" dirty="0" err="1" smtClean="0"/>
              <a:t>client_no</a:t>
            </a:r>
            <a:r>
              <a:rPr lang="en-US" dirty="0" smtClean="0"/>
              <a:t> like ‘C%’),</a:t>
            </a:r>
          </a:p>
          <a:p>
            <a:r>
              <a:rPr lang="en-US" dirty="0" smtClean="0"/>
              <a:t>CHECK(name=(upper(name)),</a:t>
            </a:r>
          </a:p>
          <a:p>
            <a:r>
              <a:rPr lang="en-US" dirty="0" smtClean="0"/>
              <a:t> CHECK (city IN (‘</a:t>
            </a:r>
            <a:r>
              <a:rPr lang="en-US" dirty="0" err="1" smtClean="0"/>
              <a:t>kigali’,’Rubavu’,’Muhanga</a:t>
            </a:r>
            <a:r>
              <a:rPr lang="en-US" dirty="0" smtClean="0"/>
              <a:t>’))</a:t>
            </a:r>
          </a:p>
          <a:p>
            <a:r>
              <a:rPr lang="en-US" dirty="0" smtClean="0"/>
              <a:t>);</a:t>
            </a:r>
          </a:p>
          <a:p>
            <a:endParaRPr lang="en-US" dirty="0" smtClean="0"/>
          </a:p>
          <a:p>
            <a:r>
              <a:rPr lang="en-US" dirty="0" smtClean="0"/>
              <a:t/>
            </a:r>
            <a:br>
              <a:rPr lang="en-US" dirty="0" smtClean="0"/>
            </a:br>
            <a:endParaRPr lang="en-US" dirty="0" smtClean="0"/>
          </a:p>
        </p:txBody>
      </p:sp>
      <p:sp>
        <p:nvSpPr>
          <p:cNvPr id="3" name="Slide Number Placeholder 2"/>
          <p:cNvSpPr>
            <a:spLocks noGrp="1"/>
          </p:cNvSpPr>
          <p:nvPr>
            <p:ph type="sldNum" sz="quarter" idx="12"/>
          </p:nvPr>
        </p:nvSpPr>
        <p:spPr/>
        <p:txBody>
          <a:bodyPr/>
          <a:lstStyle/>
          <a:p>
            <a:fld id="{F0CA6321-C836-4E84-A419-73A07CB11E28}"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anim calcmode="lin" valueType="num">
                                      <p:cBhvr additive="base">
                                        <p:cTn id="1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 calcmode="lin" valueType="num">
                                      <p:cBhvr additive="base">
                                        <p:cTn id="1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 calcmode="lin" valueType="num">
                                      <p:cBhvr additive="base">
                                        <p:cTn id="2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 calcmode="lin" valueType="num">
                                      <p:cBhvr additive="base">
                                        <p:cTn id="2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different constraint on a table</a:t>
            </a:r>
            <a:endParaRPr lang="en-US" dirty="0"/>
          </a:p>
        </p:txBody>
      </p:sp>
      <p:sp>
        <p:nvSpPr>
          <p:cNvPr id="4" name="Rectangle 3"/>
          <p:cNvSpPr/>
          <p:nvPr/>
        </p:nvSpPr>
        <p:spPr>
          <a:xfrm>
            <a:off x="685800" y="1600200"/>
            <a:ext cx="7924800" cy="1477328"/>
          </a:xfrm>
          <a:prstGeom prst="rect">
            <a:avLst/>
          </a:prstGeom>
        </p:spPr>
        <p:txBody>
          <a:bodyPr wrap="square">
            <a:spAutoFit/>
          </a:bodyPr>
          <a:lstStyle/>
          <a:p>
            <a:r>
              <a:rPr lang="en-US" dirty="0" smtClean="0"/>
              <a:t>          Create a </a:t>
            </a:r>
            <a:r>
              <a:rPr lang="en-US" dirty="0" err="1" smtClean="0"/>
              <a:t>sales_order_details</a:t>
            </a:r>
            <a:r>
              <a:rPr lang="en-US" dirty="0" smtClean="0"/>
              <a:t>  table where:</a:t>
            </a:r>
          </a:p>
          <a:p>
            <a:endParaRPr lang="en-US" dirty="0" smtClean="0"/>
          </a:p>
          <a:p>
            <a:endParaRPr lang="en-US" dirty="0" smtClean="0"/>
          </a:p>
          <a:p>
            <a:endParaRPr lang="en-US" dirty="0" smtClean="0"/>
          </a:p>
          <a:p>
            <a:endParaRPr lang="en-US" dirty="0"/>
          </a:p>
        </p:txBody>
      </p:sp>
      <p:graphicFrame>
        <p:nvGraphicFramePr>
          <p:cNvPr id="5" name="Table 4"/>
          <p:cNvGraphicFramePr>
            <a:graphicFrameLocks noGrp="1"/>
          </p:cNvGraphicFramePr>
          <p:nvPr/>
        </p:nvGraphicFramePr>
        <p:xfrm>
          <a:off x="1066800" y="2590800"/>
          <a:ext cx="7239000" cy="3581400"/>
        </p:xfrm>
        <a:graphic>
          <a:graphicData uri="http://schemas.openxmlformats.org/drawingml/2006/table">
            <a:tbl>
              <a:tblPr firstRow="1" bandRow="1">
                <a:tableStyleId>{5C22544A-7EE6-4342-B048-85BDC9FD1C3A}</a:tableStyleId>
              </a:tblPr>
              <a:tblGrid>
                <a:gridCol w="2052294"/>
                <a:gridCol w="1567206"/>
                <a:gridCol w="764946"/>
                <a:gridCol w="2854554"/>
              </a:tblGrid>
              <a:tr h="370840">
                <a:tc>
                  <a:txBody>
                    <a:bodyPr/>
                    <a:lstStyle/>
                    <a:p>
                      <a:r>
                        <a:rPr lang="en-US" dirty="0" smtClean="0"/>
                        <a:t>Column</a:t>
                      </a:r>
                      <a:r>
                        <a:rPr lang="en-US" baseline="0" dirty="0" smtClean="0"/>
                        <a:t> name</a:t>
                      </a:r>
                      <a:endParaRPr lang="en-US" dirty="0"/>
                    </a:p>
                  </a:txBody>
                  <a:tcPr/>
                </a:tc>
                <a:tc>
                  <a:txBody>
                    <a:bodyPr/>
                    <a:lstStyle/>
                    <a:p>
                      <a:r>
                        <a:rPr lang="en-US" dirty="0" smtClean="0"/>
                        <a:t>Data type</a:t>
                      </a:r>
                      <a:endParaRPr lang="en-US" dirty="0"/>
                    </a:p>
                  </a:txBody>
                  <a:tcPr/>
                </a:tc>
                <a:tc>
                  <a:txBody>
                    <a:bodyPr/>
                    <a:lstStyle/>
                    <a:p>
                      <a:r>
                        <a:rPr lang="en-US" dirty="0" smtClean="0"/>
                        <a:t>size</a:t>
                      </a:r>
                      <a:endParaRPr lang="en-US" dirty="0"/>
                    </a:p>
                  </a:txBody>
                  <a:tcPr/>
                </a:tc>
                <a:tc>
                  <a:txBody>
                    <a:bodyPr/>
                    <a:lstStyle/>
                    <a:p>
                      <a:r>
                        <a:rPr lang="en-US" dirty="0" smtClean="0"/>
                        <a:t>attributes</a:t>
                      </a:r>
                      <a:endParaRPr lang="en-US" dirty="0"/>
                    </a:p>
                  </a:txBody>
                  <a:tcPr/>
                </a:tc>
              </a:tr>
              <a:tr h="370840">
                <a:tc>
                  <a:txBody>
                    <a:bodyPr/>
                    <a:lstStyle/>
                    <a:p>
                      <a:r>
                        <a:rPr lang="en-US" dirty="0" err="1" smtClean="0"/>
                        <a:t>Detlorder_no</a:t>
                      </a:r>
                      <a:endParaRPr lang="en-US" dirty="0"/>
                    </a:p>
                  </a:txBody>
                  <a:tcPr/>
                </a:tc>
                <a:tc>
                  <a:txBody>
                    <a:bodyPr/>
                    <a:lstStyle/>
                    <a:p>
                      <a:r>
                        <a:rPr lang="en-US" dirty="0" smtClean="0"/>
                        <a:t>varchar2</a:t>
                      </a:r>
                      <a:endParaRPr lang="en-US" dirty="0"/>
                    </a:p>
                  </a:txBody>
                  <a:tcPr/>
                </a:tc>
                <a:tc>
                  <a:txBody>
                    <a:bodyPr/>
                    <a:lstStyle/>
                    <a:p>
                      <a:r>
                        <a:rPr lang="en-US" dirty="0" smtClean="0"/>
                        <a:t>9</a:t>
                      </a:r>
                      <a:endParaRPr lang="en-US" dirty="0"/>
                    </a:p>
                  </a:txBody>
                  <a:tcPr/>
                </a:tc>
                <a:tc>
                  <a:txBody>
                    <a:bodyPr/>
                    <a:lstStyle/>
                    <a:p>
                      <a:r>
                        <a:rPr lang="en-US" dirty="0" smtClean="0"/>
                        <a:t>Primary key ,foreign key references of </a:t>
                      </a:r>
                      <a:r>
                        <a:rPr lang="en-US" dirty="0" err="1" smtClean="0"/>
                        <a:t>order_no</a:t>
                      </a:r>
                      <a:r>
                        <a:rPr lang="en-US" dirty="0" smtClean="0"/>
                        <a:t> of </a:t>
                      </a:r>
                      <a:r>
                        <a:rPr lang="en-US" dirty="0" err="1" smtClean="0"/>
                        <a:t>sales_order</a:t>
                      </a:r>
                      <a:r>
                        <a:rPr lang="en-US" dirty="0" smtClean="0"/>
                        <a:t> table</a:t>
                      </a:r>
                      <a:endParaRPr lang="en-US" dirty="0"/>
                    </a:p>
                  </a:txBody>
                  <a:tcPr/>
                </a:tc>
              </a:tr>
              <a:tr h="370840">
                <a:tc>
                  <a:txBody>
                    <a:bodyPr/>
                    <a:lstStyle/>
                    <a:p>
                      <a:r>
                        <a:rPr lang="en-US" dirty="0" err="1" smtClean="0"/>
                        <a:t>Product_no</a:t>
                      </a:r>
                      <a:endParaRPr lang="en-US" dirty="0"/>
                    </a:p>
                  </a:txBody>
                  <a:tcPr/>
                </a:tc>
                <a:tc>
                  <a:txBody>
                    <a:bodyPr/>
                    <a:lstStyle/>
                    <a:p>
                      <a:r>
                        <a:rPr lang="en-US" dirty="0" smtClean="0"/>
                        <a:t>varchar2</a:t>
                      </a:r>
                      <a:endParaRPr lang="en-US" dirty="0"/>
                    </a:p>
                  </a:txBody>
                  <a:tcPr/>
                </a:tc>
                <a:tc>
                  <a:txBody>
                    <a:bodyPr/>
                    <a:lstStyle/>
                    <a:p>
                      <a:r>
                        <a:rPr lang="en-US" dirty="0" smtClean="0"/>
                        <a:t>9</a:t>
                      </a:r>
                      <a:endParaRPr lang="en-US" dirty="0"/>
                    </a:p>
                  </a:txBody>
                  <a:tcPr/>
                </a:tc>
                <a:tc>
                  <a:txBody>
                    <a:bodyPr/>
                    <a:lstStyle/>
                    <a:p>
                      <a:r>
                        <a:rPr lang="en-US" dirty="0" smtClean="0"/>
                        <a:t>Primary key ,foreign key </a:t>
                      </a:r>
                      <a:r>
                        <a:rPr lang="en-US" dirty="0" err="1" smtClean="0"/>
                        <a:t>refences</a:t>
                      </a:r>
                      <a:r>
                        <a:rPr lang="en-US" dirty="0" smtClean="0"/>
                        <a:t> </a:t>
                      </a:r>
                      <a:r>
                        <a:rPr lang="en-US" dirty="0" err="1" smtClean="0"/>
                        <a:t>product_no</a:t>
                      </a:r>
                      <a:r>
                        <a:rPr lang="en-US" dirty="0" smtClean="0"/>
                        <a:t> of  </a:t>
                      </a:r>
                      <a:r>
                        <a:rPr lang="en-US" dirty="0" err="1" smtClean="0"/>
                        <a:t>product_master</a:t>
                      </a:r>
                      <a:r>
                        <a:rPr lang="en-US" baseline="0" dirty="0" smtClean="0"/>
                        <a:t> table</a:t>
                      </a:r>
                      <a:endParaRPr lang="en-US" dirty="0"/>
                    </a:p>
                  </a:txBody>
                  <a:tcPr/>
                </a:tc>
              </a:tr>
              <a:tr h="370840">
                <a:tc>
                  <a:txBody>
                    <a:bodyPr/>
                    <a:lstStyle/>
                    <a:p>
                      <a:r>
                        <a:rPr lang="en-US" dirty="0" err="1" smtClean="0"/>
                        <a:t>Qty_ordered</a:t>
                      </a:r>
                      <a:endParaRPr lang="en-US" dirty="0"/>
                    </a:p>
                  </a:txBody>
                  <a:tcPr/>
                </a:tc>
                <a:tc>
                  <a:txBody>
                    <a:bodyPr/>
                    <a:lstStyle/>
                    <a:p>
                      <a:r>
                        <a:rPr lang="en-US" dirty="0" smtClean="0"/>
                        <a:t>number</a:t>
                      </a:r>
                      <a:endParaRPr lang="en-US" dirty="0"/>
                    </a:p>
                  </a:txBody>
                  <a:tcPr/>
                </a:tc>
                <a:tc>
                  <a:txBody>
                    <a:bodyPr/>
                    <a:lstStyle/>
                    <a:p>
                      <a:r>
                        <a:rPr lang="en-US" dirty="0" smtClean="0"/>
                        <a:t>8</a:t>
                      </a:r>
                      <a:endParaRPr lang="en-US" dirty="0"/>
                    </a:p>
                  </a:txBody>
                  <a:tcPr/>
                </a:tc>
                <a:tc>
                  <a:txBody>
                    <a:bodyPr/>
                    <a:lstStyle/>
                    <a:p>
                      <a:endParaRPr lang="en-US" dirty="0"/>
                    </a:p>
                  </a:txBody>
                  <a:tcPr/>
                </a:tc>
              </a:tr>
              <a:tr h="370840">
                <a:tc>
                  <a:txBody>
                    <a:bodyPr/>
                    <a:lstStyle/>
                    <a:p>
                      <a:r>
                        <a:rPr lang="en-US" dirty="0" err="1" smtClean="0"/>
                        <a:t>Qty_disp</a:t>
                      </a:r>
                      <a:endParaRPr lang="en-US" dirty="0"/>
                    </a:p>
                  </a:txBody>
                  <a:tcPr/>
                </a:tc>
                <a:tc>
                  <a:txBody>
                    <a:bodyPr/>
                    <a:lstStyle/>
                    <a:p>
                      <a:r>
                        <a:rPr lang="en-US" dirty="0" smtClean="0"/>
                        <a:t>number</a:t>
                      </a:r>
                      <a:endParaRPr lang="en-US" dirty="0"/>
                    </a:p>
                  </a:txBody>
                  <a:tcPr/>
                </a:tc>
                <a:tc>
                  <a:txBody>
                    <a:bodyPr/>
                    <a:lstStyle/>
                    <a:p>
                      <a:r>
                        <a:rPr lang="en-US" dirty="0" smtClean="0"/>
                        <a:t>8</a:t>
                      </a:r>
                      <a:endParaRPr lang="en-US" dirty="0"/>
                    </a:p>
                  </a:txBody>
                  <a:tcPr/>
                </a:tc>
                <a:tc>
                  <a:txBody>
                    <a:bodyPr/>
                    <a:lstStyle/>
                    <a:p>
                      <a:r>
                        <a:rPr lang="en-US" dirty="0" smtClean="0"/>
                        <a:t>Cannot</a:t>
                      </a:r>
                      <a:r>
                        <a:rPr lang="en-US" baseline="0" dirty="0" smtClean="0"/>
                        <a:t> be greater than </a:t>
                      </a:r>
                      <a:r>
                        <a:rPr lang="en-US" baseline="0" dirty="0" err="1" smtClean="0"/>
                        <a:t>qty_ordered</a:t>
                      </a:r>
                      <a:endParaRPr lang="en-US" dirty="0"/>
                    </a:p>
                  </a:txBody>
                  <a:tcPr/>
                </a:tc>
              </a:tr>
              <a:tr h="370840">
                <a:tc>
                  <a:txBody>
                    <a:bodyPr/>
                    <a:lstStyle/>
                    <a:p>
                      <a:r>
                        <a:rPr lang="en-US" dirty="0" err="1" smtClean="0"/>
                        <a:t>Product_rate</a:t>
                      </a:r>
                      <a:r>
                        <a:rPr lang="en-US" dirty="0" smtClean="0"/>
                        <a:t> </a:t>
                      </a:r>
                      <a:endParaRPr lang="en-US" dirty="0"/>
                    </a:p>
                  </a:txBody>
                  <a:tcPr/>
                </a:tc>
                <a:tc>
                  <a:txBody>
                    <a:bodyPr/>
                    <a:lstStyle/>
                    <a:p>
                      <a:r>
                        <a:rPr lang="en-US" dirty="0" smtClean="0"/>
                        <a:t>Number </a:t>
                      </a:r>
                      <a:endParaRPr lang="en-US" dirty="0"/>
                    </a:p>
                  </a:txBody>
                  <a:tcPr/>
                </a:tc>
                <a:tc>
                  <a:txBody>
                    <a:bodyPr/>
                    <a:lstStyle/>
                    <a:p>
                      <a:r>
                        <a:rPr lang="en-US" dirty="0" smtClean="0"/>
                        <a:t>8,2</a:t>
                      </a:r>
                      <a:endParaRPr lang="en-US" dirty="0"/>
                    </a:p>
                  </a:txBody>
                  <a:tcPr/>
                </a:tc>
                <a:tc>
                  <a:txBody>
                    <a:bodyPr/>
                    <a:lstStyle/>
                    <a:p>
                      <a:r>
                        <a:rPr lang="en-US" dirty="0" smtClean="0"/>
                        <a:t>Not null</a:t>
                      </a:r>
                      <a:endParaRPr lang="en-US" dirty="0"/>
                    </a:p>
                  </a:txBody>
                  <a:tcPr/>
                </a:tc>
              </a:tr>
            </a:tbl>
          </a:graphicData>
        </a:graphic>
      </p:graphicFrame>
      <p:sp>
        <p:nvSpPr>
          <p:cNvPr id="6" name="Slide Number Placeholder 5"/>
          <p:cNvSpPr>
            <a:spLocks noGrp="1"/>
          </p:cNvSpPr>
          <p:nvPr>
            <p:ph type="sldNum" sz="quarter" idx="12"/>
          </p:nvPr>
        </p:nvSpPr>
        <p:spPr/>
        <p:txBody>
          <a:bodyPr/>
          <a:lstStyle/>
          <a:p>
            <a:fld id="{F0CA6321-C836-4E84-A419-73A07CB11E28}"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different constraint on a table</a:t>
            </a:r>
            <a:endParaRPr lang="en-US" dirty="0"/>
          </a:p>
        </p:txBody>
      </p:sp>
      <p:sp>
        <p:nvSpPr>
          <p:cNvPr id="4" name="Rectangle 3"/>
          <p:cNvSpPr/>
          <p:nvPr/>
        </p:nvSpPr>
        <p:spPr>
          <a:xfrm>
            <a:off x="1066800" y="1524000"/>
            <a:ext cx="8077200" cy="3693319"/>
          </a:xfrm>
          <a:prstGeom prst="rect">
            <a:avLst/>
          </a:prstGeom>
        </p:spPr>
        <p:txBody>
          <a:bodyPr wrap="square">
            <a:spAutoFit/>
          </a:bodyPr>
          <a:lstStyle/>
          <a:p>
            <a:r>
              <a:rPr lang="en-US" b="1" dirty="0" smtClean="0"/>
              <a:t>Create </a:t>
            </a:r>
            <a:r>
              <a:rPr lang="en-US" dirty="0" smtClean="0"/>
              <a:t>t</a:t>
            </a:r>
            <a:r>
              <a:rPr lang="en-US" b="1" dirty="0" smtClean="0"/>
              <a:t>able </a:t>
            </a:r>
            <a:r>
              <a:rPr lang="en-US" dirty="0" err="1" smtClean="0"/>
              <a:t>sales_order_details</a:t>
            </a:r>
            <a:r>
              <a:rPr lang="en-US" dirty="0" smtClean="0"/>
              <a:t>(</a:t>
            </a:r>
          </a:p>
          <a:p>
            <a:r>
              <a:rPr lang="en-US" dirty="0" err="1" smtClean="0"/>
              <a:t>detlorder_no</a:t>
            </a:r>
            <a:r>
              <a:rPr lang="en-US" dirty="0" smtClean="0"/>
              <a:t> </a:t>
            </a:r>
            <a:r>
              <a:rPr lang="en-US" dirty="0" err="1" smtClean="0"/>
              <a:t>varchar</a:t>
            </a:r>
            <a:r>
              <a:rPr lang="en-US" dirty="0" smtClean="0"/>
              <a:t>(9),</a:t>
            </a:r>
          </a:p>
          <a:p>
            <a:r>
              <a:rPr lang="en-US" dirty="0" err="1" smtClean="0"/>
              <a:t>product_no</a:t>
            </a:r>
            <a:r>
              <a:rPr lang="en-US" dirty="0" smtClean="0"/>
              <a:t> </a:t>
            </a:r>
            <a:r>
              <a:rPr lang="en-US" dirty="0" err="1" smtClean="0"/>
              <a:t>varchar</a:t>
            </a:r>
            <a:r>
              <a:rPr lang="en-US" dirty="0" smtClean="0"/>
              <a:t>(9),</a:t>
            </a:r>
          </a:p>
          <a:p>
            <a:r>
              <a:rPr lang="en-US" dirty="0" err="1" smtClean="0"/>
              <a:t>qty_ordered</a:t>
            </a:r>
            <a:r>
              <a:rPr lang="en-US" dirty="0" smtClean="0"/>
              <a:t> number(8),</a:t>
            </a:r>
          </a:p>
          <a:p>
            <a:r>
              <a:rPr lang="en-US" dirty="0" err="1" smtClean="0"/>
              <a:t>qty_disp</a:t>
            </a:r>
            <a:r>
              <a:rPr lang="en-US" dirty="0" smtClean="0"/>
              <a:t> number(8),</a:t>
            </a:r>
          </a:p>
          <a:p>
            <a:r>
              <a:rPr lang="en-US" dirty="0" err="1" smtClean="0"/>
              <a:t>product_rate</a:t>
            </a:r>
            <a:r>
              <a:rPr lang="en-US" dirty="0" smtClean="0"/>
              <a:t> number(8,2) </a:t>
            </a:r>
            <a:r>
              <a:rPr lang="en-US" b="1" dirty="0" smtClean="0"/>
              <a:t>NOT NULL</a:t>
            </a:r>
            <a:r>
              <a:rPr lang="en-US" dirty="0" smtClean="0"/>
              <a:t>,</a:t>
            </a:r>
          </a:p>
          <a:p>
            <a:r>
              <a:rPr lang="en-US" b="1" dirty="0" smtClean="0"/>
              <a:t>CONSTRAINT </a:t>
            </a:r>
            <a:r>
              <a:rPr lang="en-US" dirty="0" err="1" smtClean="0"/>
              <a:t>pk_ord_pr_no</a:t>
            </a:r>
            <a:r>
              <a:rPr lang="en-US" dirty="0" smtClean="0"/>
              <a:t> </a:t>
            </a:r>
            <a:r>
              <a:rPr lang="en-US" b="1" dirty="0" smtClean="0"/>
              <a:t>PRIMARY KEY </a:t>
            </a:r>
            <a:r>
              <a:rPr lang="en-US" dirty="0" smtClean="0"/>
              <a:t>(</a:t>
            </a:r>
            <a:r>
              <a:rPr lang="en-US" dirty="0" err="1" smtClean="0"/>
              <a:t>detlorder_no,product_no</a:t>
            </a:r>
            <a:r>
              <a:rPr lang="en-US" dirty="0" smtClean="0"/>
              <a:t>),</a:t>
            </a:r>
          </a:p>
          <a:p>
            <a:r>
              <a:rPr lang="en-US" b="1" dirty="0" smtClean="0"/>
              <a:t>CONSTRAINT </a:t>
            </a:r>
            <a:r>
              <a:rPr lang="en-US" dirty="0" err="1" smtClean="0"/>
              <a:t>fk_orderno</a:t>
            </a:r>
            <a:r>
              <a:rPr lang="en-US" dirty="0" smtClean="0"/>
              <a:t> </a:t>
            </a:r>
            <a:r>
              <a:rPr lang="en-US" b="1" dirty="0" smtClean="0"/>
              <a:t>FOREIGN KEY </a:t>
            </a:r>
            <a:r>
              <a:rPr lang="en-US" dirty="0" smtClean="0"/>
              <a:t>(</a:t>
            </a:r>
            <a:r>
              <a:rPr lang="en-US" dirty="0" err="1" smtClean="0"/>
              <a:t>detlorder_no</a:t>
            </a:r>
            <a:r>
              <a:rPr lang="en-US" dirty="0" smtClean="0"/>
              <a:t>),</a:t>
            </a:r>
            <a:r>
              <a:rPr lang="en-US" b="1" dirty="0" smtClean="0"/>
              <a:t>REFERENCES</a:t>
            </a:r>
            <a:r>
              <a:rPr lang="en-US" dirty="0" smtClean="0"/>
              <a:t> </a:t>
            </a:r>
            <a:r>
              <a:rPr lang="en-US" dirty="0" err="1" smtClean="0"/>
              <a:t>sales_order</a:t>
            </a:r>
            <a:r>
              <a:rPr lang="en-US" dirty="0" smtClean="0"/>
              <a:t>(</a:t>
            </a:r>
            <a:r>
              <a:rPr lang="en-US" dirty="0" err="1" smtClean="0"/>
              <a:t>order_no</a:t>
            </a:r>
            <a:r>
              <a:rPr lang="en-US" dirty="0" smtClean="0"/>
              <a:t>),</a:t>
            </a:r>
          </a:p>
          <a:p>
            <a:r>
              <a:rPr lang="en-US" b="1" dirty="0" smtClean="0"/>
              <a:t>CONSTRAINT </a:t>
            </a:r>
            <a:r>
              <a:rPr lang="en-US" dirty="0" err="1" smtClean="0"/>
              <a:t>fk_prno</a:t>
            </a:r>
            <a:r>
              <a:rPr lang="en-US" dirty="0" smtClean="0"/>
              <a:t> </a:t>
            </a:r>
            <a:r>
              <a:rPr lang="en-US" b="1" dirty="0" smtClean="0"/>
              <a:t>FOREIGN KEY </a:t>
            </a:r>
            <a:r>
              <a:rPr lang="en-US" dirty="0" smtClean="0"/>
              <a:t>(</a:t>
            </a:r>
            <a:r>
              <a:rPr lang="en-US" dirty="0" err="1" smtClean="0"/>
              <a:t>product_no</a:t>
            </a:r>
            <a:r>
              <a:rPr lang="en-US" dirty="0" smtClean="0"/>
              <a:t>) R</a:t>
            </a:r>
            <a:r>
              <a:rPr lang="en-US" b="1" dirty="0" smtClean="0"/>
              <a:t>EFERENCES </a:t>
            </a:r>
            <a:r>
              <a:rPr lang="en-US" dirty="0" err="1" smtClean="0"/>
              <a:t>product_master</a:t>
            </a:r>
            <a:r>
              <a:rPr lang="en-US" dirty="0" smtClean="0"/>
              <a:t>,</a:t>
            </a:r>
          </a:p>
          <a:p>
            <a:r>
              <a:rPr lang="en-US" b="1" dirty="0" smtClean="0"/>
              <a:t>CONSTRAINT</a:t>
            </a:r>
            <a:r>
              <a:rPr lang="en-US" dirty="0" smtClean="0"/>
              <a:t> </a:t>
            </a:r>
            <a:r>
              <a:rPr lang="en-US" dirty="0" err="1" smtClean="0"/>
              <a:t>ck_qty</a:t>
            </a:r>
            <a:r>
              <a:rPr lang="en-US" dirty="0" smtClean="0"/>
              <a:t> </a:t>
            </a:r>
            <a:r>
              <a:rPr lang="en-US" b="1" dirty="0" smtClean="0"/>
              <a:t>CHECK </a:t>
            </a:r>
            <a:r>
              <a:rPr lang="en-US" dirty="0" smtClean="0"/>
              <a:t>(</a:t>
            </a:r>
            <a:r>
              <a:rPr lang="en-US" dirty="0" err="1" smtClean="0"/>
              <a:t>qty_disp</a:t>
            </a:r>
            <a:r>
              <a:rPr lang="en-US" dirty="0" smtClean="0"/>
              <a:t>&lt;=</a:t>
            </a:r>
            <a:r>
              <a:rPr lang="en-US" dirty="0" err="1" smtClean="0"/>
              <a:t>qty_ordered</a:t>
            </a:r>
            <a:r>
              <a:rPr lang="en-US" dirty="0" smtClean="0"/>
              <a:t>));</a:t>
            </a:r>
          </a:p>
          <a:p>
            <a:endParaRPr lang="en-US" dirty="0" smtClean="0"/>
          </a:p>
        </p:txBody>
      </p:sp>
      <p:sp>
        <p:nvSpPr>
          <p:cNvPr id="5" name="Slide Number Placeholder 4"/>
          <p:cNvSpPr>
            <a:spLocks noGrp="1"/>
          </p:cNvSpPr>
          <p:nvPr>
            <p:ph type="sldNum" sz="quarter" idx="12"/>
          </p:nvPr>
        </p:nvSpPr>
        <p:spPr/>
        <p:txBody>
          <a:bodyPr/>
          <a:lstStyle/>
          <a:p>
            <a:fld id="{F0CA6321-C836-4E84-A419-73A07CB11E28}"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568" y="0"/>
            <a:ext cx="7498080" cy="1143000"/>
          </a:xfrm>
        </p:spPr>
        <p:txBody>
          <a:bodyPr/>
          <a:lstStyle/>
          <a:p>
            <a:r>
              <a:rPr lang="en-GB" dirty="0" smtClean="0"/>
              <a:t>VIEW THE CONSTRAIN NAME</a:t>
            </a:r>
            <a:endParaRPr lang="en-GB" dirty="0"/>
          </a:p>
        </p:txBody>
      </p:sp>
      <p:sp>
        <p:nvSpPr>
          <p:cNvPr id="3" name="Content Placeholder 2"/>
          <p:cNvSpPr>
            <a:spLocks noGrp="1"/>
          </p:cNvSpPr>
          <p:nvPr>
            <p:ph idx="1"/>
          </p:nvPr>
        </p:nvSpPr>
        <p:spPr>
          <a:xfrm>
            <a:off x="1080516" y="904874"/>
            <a:ext cx="7990332" cy="6105525"/>
          </a:xfrm>
        </p:spPr>
        <p:txBody>
          <a:bodyPr>
            <a:normAutofit fontScale="25000" lnSpcReduction="20000"/>
          </a:bodyPr>
          <a:lstStyle/>
          <a:p>
            <a:pPr marL="82296" indent="0">
              <a:buNone/>
            </a:pPr>
            <a:r>
              <a:rPr lang="en-GB" sz="11200" dirty="0" smtClean="0"/>
              <a:t>Syntax: </a:t>
            </a:r>
            <a:r>
              <a:rPr lang="en-GB" sz="11200" dirty="0"/>
              <a:t>select </a:t>
            </a:r>
            <a:r>
              <a:rPr lang="en-GB" sz="11200" dirty="0" err="1"/>
              <a:t>constraint_name,constraint_type</a:t>
            </a:r>
            <a:r>
              <a:rPr lang="en-GB" sz="11200" dirty="0"/>
              <a:t> from </a:t>
            </a:r>
            <a:r>
              <a:rPr lang="en-GB" sz="11200" dirty="0" err="1"/>
              <a:t>user_constraints</a:t>
            </a:r>
            <a:r>
              <a:rPr lang="en-GB" sz="11200" dirty="0"/>
              <a:t> where</a:t>
            </a:r>
          </a:p>
          <a:p>
            <a:pPr marL="82296" indent="0">
              <a:buNone/>
            </a:pPr>
            <a:r>
              <a:rPr lang="en-GB" sz="11200" dirty="0" err="1"/>
              <a:t>table_name</a:t>
            </a:r>
            <a:r>
              <a:rPr lang="en-GB" sz="11200" dirty="0" smtClean="0"/>
              <a:t>=‘TABLE NAME';</a:t>
            </a:r>
            <a:endParaRPr lang="en-GB" sz="11200" dirty="0"/>
          </a:p>
          <a:p>
            <a:pPr marL="82296" indent="0">
              <a:buNone/>
            </a:pPr>
            <a:r>
              <a:rPr lang="en-GB" sz="11200" dirty="0"/>
              <a:t>TBALE </a:t>
            </a:r>
            <a:r>
              <a:rPr lang="en-GB" sz="11200" dirty="0" smtClean="0"/>
              <a:t> NAME  HAVE  </a:t>
            </a:r>
            <a:r>
              <a:rPr lang="en-GB" sz="11200" dirty="0"/>
              <a:t>TO BE IN </a:t>
            </a:r>
            <a:r>
              <a:rPr lang="en-GB" sz="11200" dirty="0" smtClean="0"/>
              <a:t>CAPITAL</a:t>
            </a:r>
          </a:p>
          <a:p>
            <a:pPr marL="82296" indent="0">
              <a:buNone/>
            </a:pPr>
            <a:r>
              <a:rPr lang="en-GB" sz="11200" dirty="0" smtClean="0"/>
              <a:t>TO rename constraint name</a:t>
            </a:r>
          </a:p>
          <a:p>
            <a:pPr marL="82296" indent="0">
              <a:buNone/>
            </a:pPr>
            <a:r>
              <a:rPr lang="en-GB" sz="11200" dirty="0" err="1" smtClean="0"/>
              <a:t>Sytntax</a:t>
            </a:r>
            <a:r>
              <a:rPr lang="en-GB" sz="11200" dirty="0" smtClean="0"/>
              <a:t>: alter </a:t>
            </a:r>
            <a:r>
              <a:rPr lang="en-GB" sz="11200" dirty="0"/>
              <a:t>table </a:t>
            </a:r>
            <a:r>
              <a:rPr lang="en-GB" sz="11200" dirty="0" err="1" smtClean="0"/>
              <a:t>table_name</a:t>
            </a:r>
            <a:r>
              <a:rPr lang="en-GB" sz="11200" dirty="0" smtClean="0"/>
              <a:t> rename </a:t>
            </a:r>
            <a:r>
              <a:rPr lang="en-GB" sz="11200" dirty="0"/>
              <a:t>constraint </a:t>
            </a:r>
            <a:r>
              <a:rPr lang="en-GB" sz="11200" dirty="0" err="1" smtClean="0"/>
              <a:t>constrain_name</a:t>
            </a:r>
            <a:r>
              <a:rPr lang="en-GB" sz="11200" dirty="0" smtClean="0"/>
              <a:t> </a:t>
            </a:r>
            <a:r>
              <a:rPr lang="en-GB" sz="11200" dirty="0"/>
              <a:t>to </a:t>
            </a:r>
            <a:r>
              <a:rPr lang="en-GB" sz="11200" dirty="0" err="1" smtClean="0"/>
              <a:t>new_name</a:t>
            </a:r>
            <a:r>
              <a:rPr lang="en-GB" sz="11200" dirty="0" smtClean="0"/>
              <a:t>;</a:t>
            </a:r>
          </a:p>
          <a:p>
            <a:pPr marL="82296" indent="0">
              <a:buNone/>
            </a:pPr>
            <a:r>
              <a:rPr lang="en-GB" sz="11200" dirty="0" smtClean="0"/>
              <a:t>----------------------------------------------- </a:t>
            </a:r>
            <a:endParaRPr lang="en-GB" sz="11200" dirty="0"/>
          </a:p>
          <a:p>
            <a:pPr marL="82296" indent="0">
              <a:buNone/>
            </a:pPr>
            <a:r>
              <a:rPr lang="en-GB" sz="11200" dirty="0" smtClean="0"/>
              <a:t>WHERE</a:t>
            </a:r>
            <a:endParaRPr lang="en-GB" sz="11200" dirty="0"/>
          </a:p>
          <a:p>
            <a:pPr marL="82296" indent="0">
              <a:buNone/>
            </a:pPr>
            <a:r>
              <a:rPr lang="en-GB" sz="11200" dirty="0" smtClean="0"/>
              <a:t>P:IS </a:t>
            </a:r>
            <a:r>
              <a:rPr lang="en-GB" sz="11200" dirty="0"/>
              <a:t>PRIMARY KEY</a:t>
            </a:r>
          </a:p>
          <a:p>
            <a:pPr marL="82296" indent="0">
              <a:buNone/>
            </a:pPr>
            <a:r>
              <a:rPr lang="en-GB" sz="11200" dirty="0"/>
              <a:t>R:FOREIGN KEY</a:t>
            </a:r>
          </a:p>
          <a:p>
            <a:pPr marL="82296" indent="0">
              <a:buNone/>
            </a:pPr>
            <a:r>
              <a:rPr lang="en-GB" sz="11200" dirty="0"/>
              <a:t>U:UNIQUE</a:t>
            </a:r>
          </a:p>
          <a:p>
            <a:pPr marL="82296" indent="0">
              <a:buNone/>
            </a:pPr>
            <a:r>
              <a:rPr lang="en-GB" sz="11200" dirty="0"/>
              <a:t>C:CHECK </a:t>
            </a:r>
            <a:r>
              <a:rPr lang="en-GB" sz="11200" dirty="0" smtClean="0"/>
              <a:t>CONSTRIANT</a:t>
            </a:r>
          </a:p>
          <a:p>
            <a:pPr marL="82296" indent="0">
              <a:buNone/>
            </a:pPr>
            <a:r>
              <a:rPr lang="en-GB" sz="11200" dirty="0" smtClean="0"/>
              <a:t>(EXERSICES </a:t>
            </a:r>
            <a:r>
              <a:rPr lang="en-GB" sz="11200" dirty="0"/>
              <a:t>ON PAGE </a:t>
            </a:r>
            <a:r>
              <a:rPr lang="en-GB" sz="11200" dirty="0" smtClean="0"/>
              <a:t>132-137)</a:t>
            </a:r>
            <a:endParaRPr lang="en-GB" sz="11200" dirty="0"/>
          </a:p>
          <a:p>
            <a:pPr marL="82296" indent="0">
              <a:buNone/>
            </a:pPr>
            <a:endParaRPr lang="en-GB" sz="11200" dirty="0"/>
          </a:p>
          <a:p>
            <a:pPr marL="82296" indent="0">
              <a:buNone/>
            </a:pPr>
            <a:endParaRPr lang="en-GB" dirty="0"/>
          </a:p>
        </p:txBody>
      </p:sp>
      <p:sp>
        <p:nvSpPr>
          <p:cNvPr id="4" name="Slide Number Placeholder 3"/>
          <p:cNvSpPr>
            <a:spLocks noGrp="1"/>
          </p:cNvSpPr>
          <p:nvPr>
            <p:ph type="sldNum" sz="quarter" idx="12"/>
          </p:nvPr>
        </p:nvSpPr>
        <p:spPr/>
        <p:txBody>
          <a:bodyPr/>
          <a:lstStyle/>
          <a:p>
            <a:fld id="{F0CA6321-C836-4E84-A419-73A07CB11E28}" type="slidenum">
              <a:rPr lang="en-US" smtClean="0"/>
              <a:pPr/>
              <a:t>25</a:t>
            </a:fld>
            <a:endParaRPr lang="en-US"/>
          </a:p>
        </p:txBody>
      </p:sp>
    </p:spTree>
    <p:extLst>
      <p:ext uri="{BB962C8B-B14F-4D97-AF65-F5344CB8AC3E}">
        <p14:creationId xmlns:p14="http://schemas.microsoft.com/office/powerpoint/2010/main" xmlns="" val="286894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 calcmode="lin" valueType="num">
                                      <p:cBhvr additive="base">
                                        <p:cTn id="2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 calcmode="lin" valueType="num">
                                      <p:cBhvr additive="base">
                                        <p:cTn id="2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Joins multiple table</a:t>
            </a:r>
            <a:endParaRPr lang="en-GB" dirty="0"/>
          </a:p>
        </p:txBody>
      </p:sp>
      <p:sp>
        <p:nvSpPr>
          <p:cNvPr id="3" name="Content Placeholder 2"/>
          <p:cNvSpPr>
            <a:spLocks noGrp="1"/>
          </p:cNvSpPr>
          <p:nvPr>
            <p:ph idx="1"/>
          </p:nvPr>
        </p:nvSpPr>
        <p:spPr/>
        <p:txBody>
          <a:bodyPr>
            <a:normAutofit fontScale="92500" lnSpcReduction="20000"/>
          </a:bodyPr>
          <a:lstStyle/>
          <a:p>
            <a:pPr marL="82296" indent="0">
              <a:buNone/>
            </a:pPr>
            <a:r>
              <a:rPr lang="en-GB" dirty="0" smtClean="0"/>
              <a:t>Sometimes we require to treat multiple table as though they were a single entity.</a:t>
            </a:r>
          </a:p>
          <a:p>
            <a:pPr marL="82296" indent="0">
              <a:buNone/>
            </a:pPr>
            <a:r>
              <a:rPr lang="en-GB" dirty="0" smtClean="0"/>
              <a:t>Then a single </a:t>
            </a:r>
            <a:r>
              <a:rPr lang="en-GB" dirty="0" err="1" smtClean="0"/>
              <a:t>sql</a:t>
            </a:r>
            <a:r>
              <a:rPr lang="en-GB" dirty="0" smtClean="0"/>
              <a:t> sentence can manipulate data from all tables.to achieve this we have to joins tables. tables are joined on column that have the same data type and width in the table</a:t>
            </a:r>
          </a:p>
          <a:p>
            <a:pPr marL="82296" indent="0">
              <a:buNone/>
            </a:pPr>
            <a:r>
              <a:rPr lang="en-GB" dirty="0" smtClean="0"/>
              <a:t>Example:</a:t>
            </a:r>
          </a:p>
          <a:p>
            <a:pPr marL="82296" indent="0">
              <a:buNone/>
            </a:pPr>
            <a:r>
              <a:rPr lang="en-GB" dirty="0" smtClean="0"/>
              <a:t>Retrieve the order number, client names, and order dates from client and </a:t>
            </a:r>
            <a:r>
              <a:rPr lang="en-GB" dirty="0" err="1" smtClean="0"/>
              <a:t>sales_order</a:t>
            </a:r>
            <a:r>
              <a:rPr lang="en-GB" dirty="0" smtClean="0"/>
              <a:t> table, the order date should be displayed in DD/MM/YYYY format .</a:t>
            </a:r>
          </a:p>
          <a:p>
            <a:pPr marL="82296" indent="0">
              <a:buNone/>
            </a:pPr>
            <a:endParaRPr lang="en-GB" dirty="0"/>
          </a:p>
        </p:txBody>
      </p:sp>
      <p:sp>
        <p:nvSpPr>
          <p:cNvPr id="4" name="Slide Number Placeholder 3"/>
          <p:cNvSpPr>
            <a:spLocks noGrp="1"/>
          </p:cNvSpPr>
          <p:nvPr>
            <p:ph type="sldNum" sz="quarter" idx="12"/>
          </p:nvPr>
        </p:nvSpPr>
        <p:spPr/>
        <p:txBody>
          <a:bodyPr/>
          <a:lstStyle/>
          <a:p>
            <a:fld id="{F0CA6321-C836-4E84-A419-73A07CB11E28}" type="slidenum">
              <a:rPr lang="en-US" smtClean="0"/>
              <a:pPr/>
              <a:t>26</a:t>
            </a:fld>
            <a:endParaRPr lang="en-US"/>
          </a:p>
        </p:txBody>
      </p:sp>
    </p:spTree>
    <p:extLst>
      <p:ext uri="{BB962C8B-B14F-4D97-AF65-F5344CB8AC3E}">
        <p14:creationId xmlns:p14="http://schemas.microsoft.com/office/powerpoint/2010/main" xmlns="" val="3960261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r>
              <a:rPr lang="en-GB" dirty="0" smtClean="0"/>
              <a:t>example cont..</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1128601848"/>
              </p:ext>
            </p:extLst>
          </p:nvPr>
        </p:nvGraphicFramePr>
        <p:xfrm>
          <a:off x="1355599" y="1981200"/>
          <a:ext cx="7499349" cy="1112520"/>
        </p:xfrm>
        <a:graphic>
          <a:graphicData uri="http://schemas.openxmlformats.org/drawingml/2006/table">
            <a:tbl>
              <a:tblPr firstRow="1" bandRow="1">
                <a:tableStyleId>{5C22544A-7EE6-4342-B048-85BDC9FD1C3A}</a:tableStyleId>
              </a:tblPr>
              <a:tblGrid>
                <a:gridCol w="2499783"/>
                <a:gridCol w="2499783"/>
                <a:gridCol w="2499783"/>
              </a:tblGrid>
              <a:tr h="370840">
                <a:tc>
                  <a:txBody>
                    <a:bodyPr/>
                    <a:lstStyle/>
                    <a:p>
                      <a:r>
                        <a:rPr lang="en-GB" dirty="0" err="1" smtClean="0"/>
                        <a:t>Order_no</a:t>
                      </a:r>
                      <a:endParaRPr lang="en-GB" dirty="0"/>
                    </a:p>
                  </a:txBody>
                  <a:tcPr/>
                </a:tc>
                <a:tc>
                  <a:txBody>
                    <a:bodyPr/>
                    <a:lstStyle/>
                    <a:p>
                      <a:r>
                        <a:rPr lang="en-GB" dirty="0" err="1" smtClean="0"/>
                        <a:t>Client_no</a:t>
                      </a:r>
                      <a:endParaRPr lang="en-GB" dirty="0"/>
                    </a:p>
                  </a:txBody>
                  <a:tcPr/>
                </a:tc>
                <a:tc>
                  <a:txBody>
                    <a:bodyPr/>
                    <a:lstStyle/>
                    <a:p>
                      <a:r>
                        <a:rPr lang="en-GB" dirty="0" err="1" smtClean="0"/>
                        <a:t>Order_date</a:t>
                      </a:r>
                      <a:endParaRPr lang="en-GB" dirty="0"/>
                    </a:p>
                  </a:txBody>
                  <a:tcPr/>
                </a:tc>
              </a:tr>
              <a:tr h="370840">
                <a:tc>
                  <a:txBody>
                    <a:bodyPr/>
                    <a:lstStyle/>
                    <a:p>
                      <a:r>
                        <a:rPr lang="en-GB" dirty="0" smtClean="0"/>
                        <a:t>O001</a:t>
                      </a:r>
                      <a:endParaRPr lang="en-GB" dirty="0"/>
                    </a:p>
                  </a:txBody>
                  <a:tcPr/>
                </a:tc>
                <a:tc>
                  <a:txBody>
                    <a:bodyPr/>
                    <a:lstStyle/>
                    <a:p>
                      <a:r>
                        <a:rPr lang="en-GB" dirty="0" smtClean="0"/>
                        <a:t>C002</a:t>
                      </a:r>
                      <a:endParaRPr lang="en-GB" dirty="0"/>
                    </a:p>
                  </a:txBody>
                  <a:tcPr/>
                </a:tc>
                <a:tc>
                  <a:txBody>
                    <a:bodyPr/>
                    <a:lstStyle/>
                    <a:p>
                      <a:r>
                        <a:rPr lang="en-GB" dirty="0" smtClean="0"/>
                        <a:t>12-apr-97</a:t>
                      </a:r>
                      <a:endParaRPr lang="en-GB" dirty="0"/>
                    </a:p>
                  </a:txBody>
                  <a:tcPr/>
                </a:tc>
              </a:tr>
              <a:tr h="370840">
                <a:tc>
                  <a:txBody>
                    <a:bodyPr/>
                    <a:lstStyle/>
                    <a:p>
                      <a:r>
                        <a:rPr lang="en-GB" dirty="0" smtClean="0"/>
                        <a:t>O002</a:t>
                      </a:r>
                      <a:endParaRPr lang="en-GB" dirty="0"/>
                    </a:p>
                  </a:txBody>
                  <a:tcPr/>
                </a:tc>
                <a:tc>
                  <a:txBody>
                    <a:bodyPr/>
                    <a:lstStyle/>
                    <a:p>
                      <a:r>
                        <a:rPr lang="en-GB" dirty="0" smtClean="0"/>
                        <a:t>C003</a:t>
                      </a:r>
                      <a:endParaRPr lang="en-GB" dirty="0"/>
                    </a:p>
                  </a:txBody>
                  <a:tcPr/>
                </a:tc>
                <a:tc>
                  <a:txBody>
                    <a:bodyPr/>
                    <a:lstStyle/>
                    <a:p>
                      <a:r>
                        <a:rPr lang="en-GB" dirty="0" smtClean="0"/>
                        <a:t>12-aug-97</a:t>
                      </a:r>
                      <a:endParaRPr lang="en-GB" dirty="0"/>
                    </a:p>
                  </a:txBody>
                  <a:tcPr/>
                </a:tc>
              </a:tr>
            </a:tbl>
          </a:graphicData>
        </a:graphic>
      </p:graphicFrame>
      <p:sp>
        <p:nvSpPr>
          <p:cNvPr id="4" name="Slide Number Placeholder 3"/>
          <p:cNvSpPr>
            <a:spLocks noGrp="1"/>
          </p:cNvSpPr>
          <p:nvPr>
            <p:ph type="sldNum" sz="quarter" idx="12"/>
          </p:nvPr>
        </p:nvSpPr>
        <p:spPr/>
        <p:txBody>
          <a:bodyPr/>
          <a:lstStyle/>
          <a:p>
            <a:fld id="{F0CA6321-C836-4E84-A419-73A07CB11E28}" type="slidenum">
              <a:rPr lang="en-US" smtClean="0"/>
              <a:pPr/>
              <a:t>27</a:t>
            </a:fld>
            <a:endParaRPr lang="en-US"/>
          </a:p>
        </p:txBody>
      </p:sp>
      <p:sp>
        <p:nvSpPr>
          <p:cNvPr id="6" name="Rectangle 5"/>
          <p:cNvSpPr/>
          <p:nvPr/>
        </p:nvSpPr>
        <p:spPr>
          <a:xfrm>
            <a:off x="1295400" y="1086406"/>
            <a:ext cx="1364220" cy="369332"/>
          </a:xfrm>
          <a:prstGeom prst="rect">
            <a:avLst/>
          </a:prstGeom>
        </p:spPr>
        <p:txBody>
          <a:bodyPr wrap="none">
            <a:spAutoFit/>
          </a:bodyPr>
          <a:lstStyle/>
          <a:p>
            <a:pPr marL="82296" indent="0">
              <a:buNone/>
            </a:pPr>
            <a:r>
              <a:rPr lang="en-GB" dirty="0" err="1" smtClean="0"/>
              <a:t>sales_order</a:t>
            </a:r>
            <a:endParaRPr lang="en-GB" dirty="0"/>
          </a:p>
        </p:txBody>
      </p:sp>
      <p:graphicFrame>
        <p:nvGraphicFramePr>
          <p:cNvPr id="7" name="Content Placeholder 4"/>
          <p:cNvGraphicFramePr>
            <a:graphicFrameLocks/>
          </p:cNvGraphicFramePr>
          <p:nvPr>
            <p:extLst>
              <p:ext uri="{D42A27DB-BD31-4B8C-83A1-F6EECF244321}">
                <p14:modId xmlns:p14="http://schemas.microsoft.com/office/powerpoint/2010/main" xmlns="" val="1358556539"/>
              </p:ext>
            </p:extLst>
          </p:nvPr>
        </p:nvGraphicFramePr>
        <p:xfrm>
          <a:off x="1273809" y="3657600"/>
          <a:ext cx="7499349" cy="1112520"/>
        </p:xfrm>
        <a:graphic>
          <a:graphicData uri="http://schemas.openxmlformats.org/drawingml/2006/table">
            <a:tbl>
              <a:tblPr firstRow="1" bandRow="1">
                <a:tableStyleId>{5C22544A-7EE6-4342-B048-85BDC9FD1C3A}</a:tableStyleId>
              </a:tblPr>
              <a:tblGrid>
                <a:gridCol w="2499783"/>
                <a:gridCol w="2499783"/>
                <a:gridCol w="2499783"/>
              </a:tblGrid>
              <a:tr h="370840">
                <a:tc>
                  <a:txBody>
                    <a:bodyPr/>
                    <a:lstStyle/>
                    <a:p>
                      <a:r>
                        <a:rPr lang="en-GB" dirty="0" err="1" smtClean="0"/>
                        <a:t>Client_no</a:t>
                      </a:r>
                      <a:endParaRPr lang="en-GB" dirty="0"/>
                    </a:p>
                  </a:txBody>
                  <a:tcPr/>
                </a:tc>
                <a:tc>
                  <a:txBody>
                    <a:bodyPr/>
                    <a:lstStyle/>
                    <a:p>
                      <a:r>
                        <a:rPr lang="en-GB" dirty="0" smtClean="0"/>
                        <a:t>name</a:t>
                      </a:r>
                      <a:endParaRPr lang="en-GB" dirty="0"/>
                    </a:p>
                  </a:txBody>
                  <a:tcPr/>
                </a:tc>
                <a:tc>
                  <a:txBody>
                    <a:bodyPr/>
                    <a:lstStyle/>
                    <a:p>
                      <a:r>
                        <a:rPr lang="en-GB" dirty="0" smtClean="0"/>
                        <a:t>Balance</a:t>
                      </a:r>
                      <a:endParaRPr lang="en-GB" dirty="0"/>
                    </a:p>
                  </a:txBody>
                  <a:tcPr/>
                </a:tc>
              </a:tr>
              <a:tr h="370840">
                <a:tc>
                  <a:txBody>
                    <a:bodyPr/>
                    <a:lstStyle/>
                    <a:p>
                      <a:r>
                        <a:rPr lang="en-GB" dirty="0" smtClean="0"/>
                        <a:t>C002</a:t>
                      </a:r>
                      <a:endParaRPr lang="en-GB" dirty="0"/>
                    </a:p>
                  </a:txBody>
                  <a:tcPr/>
                </a:tc>
                <a:tc>
                  <a:txBody>
                    <a:bodyPr/>
                    <a:lstStyle/>
                    <a:p>
                      <a:r>
                        <a:rPr lang="en-GB" dirty="0" smtClean="0"/>
                        <a:t>AJAY</a:t>
                      </a:r>
                      <a:endParaRPr lang="en-GB" dirty="0"/>
                    </a:p>
                  </a:txBody>
                  <a:tcPr/>
                </a:tc>
                <a:tc>
                  <a:txBody>
                    <a:bodyPr/>
                    <a:lstStyle/>
                    <a:p>
                      <a:r>
                        <a:rPr lang="en-GB" dirty="0" smtClean="0"/>
                        <a:t>500</a:t>
                      </a:r>
                      <a:endParaRPr lang="en-GB" dirty="0"/>
                    </a:p>
                  </a:txBody>
                  <a:tcPr/>
                </a:tc>
              </a:tr>
              <a:tr h="370840">
                <a:tc>
                  <a:txBody>
                    <a:bodyPr/>
                    <a:lstStyle/>
                    <a:p>
                      <a:r>
                        <a:rPr lang="en-GB" dirty="0" smtClean="0"/>
                        <a:t>C003</a:t>
                      </a:r>
                      <a:endParaRPr lang="en-GB" dirty="0"/>
                    </a:p>
                  </a:txBody>
                  <a:tcPr/>
                </a:tc>
                <a:tc>
                  <a:txBody>
                    <a:bodyPr/>
                    <a:lstStyle/>
                    <a:p>
                      <a:r>
                        <a:rPr lang="en-GB" dirty="0" smtClean="0"/>
                        <a:t>Franck</a:t>
                      </a:r>
                      <a:endParaRPr lang="en-GB" dirty="0"/>
                    </a:p>
                  </a:txBody>
                  <a:tcPr/>
                </a:tc>
                <a:tc>
                  <a:txBody>
                    <a:bodyPr/>
                    <a:lstStyle/>
                    <a:p>
                      <a:r>
                        <a:rPr lang="en-GB" dirty="0" smtClean="0"/>
                        <a:t>1000</a:t>
                      </a:r>
                      <a:endParaRPr lang="en-GB" dirty="0"/>
                    </a:p>
                  </a:txBody>
                  <a:tcPr/>
                </a:tc>
              </a:tr>
            </a:tbl>
          </a:graphicData>
        </a:graphic>
      </p:graphicFrame>
      <p:sp>
        <p:nvSpPr>
          <p:cNvPr id="8" name="Rectangle 7"/>
          <p:cNvSpPr/>
          <p:nvPr/>
        </p:nvSpPr>
        <p:spPr>
          <a:xfrm>
            <a:off x="1295400" y="3202543"/>
            <a:ext cx="837089" cy="369332"/>
          </a:xfrm>
          <a:prstGeom prst="rect">
            <a:avLst/>
          </a:prstGeom>
        </p:spPr>
        <p:txBody>
          <a:bodyPr wrap="none">
            <a:spAutoFit/>
          </a:bodyPr>
          <a:lstStyle/>
          <a:p>
            <a:pPr marL="82296" indent="0">
              <a:buNone/>
            </a:pPr>
            <a:r>
              <a:rPr lang="en-GB" dirty="0" smtClean="0"/>
              <a:t>Client</a:t>
            </a:r>
            <a:endParaRPr lang="en-GB" dirty="0"/>
          </a:p>
        </p:txBody>
      </p:sp>
      <p:sp>
        <p:nvSpPr>
          <p:cNvPr id="9" name="Rectangle 8"/>
          <p:cNvSpPr/>
          <p:nvPr/>
        </p:nvSpPr>
        <p:spPr>
          <a:xfrm>
            <a:off x="1295399" y="5134014"/>
            <a:ext cx="7848601" cy="1200329"/>
          </a:xfrm>
          <a:prstGeom prst="rect">
            <a:avLst/>
          </a:prstGeom>
        </p:spPr>
        <p:txBody>
          <a:bodyPr wrap="square">
            <a:spAutoFit/>
          </a:bodyPr>
          <a:lstStyle/>
          <a:p>
            <a:pPr marL="82296" indent="0">
              <a:buNone/>
            </a:pPr>
            <a:r>
              <a:rPr lang="en-GB" dirty="0" smtClean="0"/>
              <a:t>&gt;&gt; select </a:t>
            </a:r>
            <a:r>
              <a:rPr lang="en-GB" dirty="0" err="1" smtClean="0"/>
              <a:t>oreder_no,name,to_char</a:t>
            </a:r>
            <a:r>
              <a:rPr lang="en-GB" dirty="0" smtClean="0"/>
              <a:t>(</a:t>
            </a:r>
            <a:r>
              <a:rPr lang="en-GB" dirty="0" err="1" smtClean="0"/>
              <a:t>order_date,’DD</a:t>
            </a:r>
            <a:r>
              <a:rPr lang="en-GB" dirty="0" smtClean="0"/>
              <a:t>/MM/YYYY’)”order date” from </a:t>
            </a:r>
          </a:p>
          <a:p>
            <a:pPr marL="82296" indent="0">
              <a:buNone/>
            </a:pPr>
            <a:r>
              <a:rPr lang="en-GB" dirty="0" err="1" smtClean="0"/>
              <a:t>Sales_order,client</a:t>
            </a:r>
            <a:r>
              <a:rPr lang="en-GB" dirty="0" smtClean="0"/>
              <a:t> where </a:t>
            </a:r>
            <a:r>
              <a:rPr lang="en-GB" dirty="0" err="1" smtClean="0"/>
              <a:t>client.client_no</a:t>
            </a:r>
            <a:r>
              <a:rPr lang="en-GB" dirty="0" smtClean="0"/>
              <a:t>=</a:t>
            </a:r>
            <a:r>
              <a:rPr lang="en-GB" dirty="0" err="1" smtClean="0"/>
              <a:t>sales_order.client_no</a:t>
            </a:r>
            <a:r>
              <a:rPr lang="en-GB" dirty="0" smtClean="0"/>
              <a:t> order by </a:t>
            </a:r>
            <a:r>
              <a:rPr lang="en-GB" dirty="0" err="1" smtClean="0"/>
              <a:t>to_char</a:t>
            </a:r>
            <a:endParaRPr lang="en-GB" dirty="0" smtClean="0"/>
          </a:p>
          <a:p>
            <a:pPr marL="82296" indent="0">
              <a:buNone/>
            </a:pPr>
            <a:r>
              <a:rPr lang="en-GB" dirty="0" smtClean="0"/>
              <a:t>(</a:t>
            </a:r>
            <a:r>
              <a:rPr lang="en-GB" dirty="0" err="1" smtClean="0"/>
              <a:t>order_date,’DD</a:t>
            </a:r>
            <a:r>
              <a:rPr lang="en-GB" dirty="0" smtClean="0"/>
              <a:t>/MM/YYYY’);</a:t>
            </a:r>
            <a:endParaRPr lang="en-GB" dirty="0"/>
          </a:p>
        </p:txBody>
      </p:sp>
    </p:spTree>
    <p:extLst>
      <p:ext uri="{BB962C8B-B14F-4D97-AF65-F5344CB8AC3E}">
        <p14:creationId xmlns:p14="http://schemas.microsoft.com/office/powerpoint/2010/main" xmlns="" val="66559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1000"/>
                                        <p:tgtEl>
                                          <p:spTgt spid="9">
                                            <p:txEl>
                                              <p:pRg st="1" end="1"/>
                                            </p:txEl>
                                          </p:spTgt>
                                        </p:tgtEl>
                                      </p:cBhvr>
                                    </p:animEffect>
                                    <p:anim calcmode="lin" valueType="num">
                                      <p:cBhvr>
                                        <p:cTn id="13"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1000"/>
                                        <p:tgtEl>
                                          <p:spTgt spid="9">
                                            <p:txEl>
                                              <p:pRg st="2" end="2"/>
                                            </p:txEl>
                                          </p:spTgt>
                                        </p:tgtEl>
                                      </p:cBhvr>
                                    </p:animEffect>
                                    <p:anim calcmode="lin" valueType="num">
                                      <p:cBhvr>
                                        <p:cTn id="18"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View </a:t>
            </a:r>
            <a:endParaRPr lang="en-GB" dirty="0"/>
          </a:p>
        </p:txBody>
      </p:sp>
      <p:sp>
        <p:nvSpPr>
          <p:cNvPr id="3" name="Content Placeholder 2"/>
          <p:cNvSpPr>
            <a:spLocks noGrp="1"/>
          </p:cNvSpPr>
          <p:nvPr>
            <p:ph idx="1"/>
          </p:nvPr>
        </p:nvSpPr>
        <p:spPr>
          <a:xfrm>
            <a:off x="1435608" y="1447800"/>
            <a:ext cx="7635240" cy="5334000"/>
          </a:xfrm>
        </p:spPr>
        <p:txBody>
          <a:bodyPr>
            <a:normAutofit fontScale="25000" lnSpcReduction="20000"/>
          </a:bodyPr>
          <a:lstStyle/>
          <a:p>
            <a:pPr marL="82296" indent="0">
              <a:buNone/>
            </a:pPr>
            <a:r>
              <a:rPr lang="en-GB" sz="9600" dirty="0" smtClean="0"/>
              <a:t>after a table created and  populated with data ,it may become necessary to prevent all users from accessing all columns of a table  for data security reasons .</a:t>
            </a:r>
          </a:p>
          <a:p>
            <a:pPr marL="82296" indent="0">
              <a:buNone/>
            </a:pPr>
            <a:r>
              <a:rPr lang="en-GB" sz="9600" dirty="0" smtClean="0"/>
              <a:t>this would mean creating several tables having the appropriate number</a:t>
            </a:r>
          </a:p>
          <a:p>
            <a:pPr marL="82296" indent="0">
              <a:buNone/>
            </a:pPr>
            <a:r>
              <a:rPr lang="en-GB" sz="9600" dirty="0" smtClean="0"/>
              <a:t>of column and assigning specific users to each table ,as required this will answer data security requirements very well but </a:t>
            </a:r>
          </a:p>
          <a:p>
            <a:pPr marL="82296" indent="0">
              <a:buNone/>
            </a:pPr>
            <a:r>
              <a:rPr lang="en-GB" sz="9600" dirty="0" smtClean="0"/>
              <a:t>will give rise to great deal of redundant data being resident in table, in data base.</a:t>
            </a:r>
          </a:p>
          <a:p>
            <a:pPr marL="82296" indent="0">
              <a:buNone/>
            </a:pPr>
            <a:endParaRPr lang="en-GB" sz="9600" dirty="0" smtClean="0"/>
          </a:p>
          <a:p>
            <a:pPr marL="82296" indent="0">
              <a:buNone/>
            </a:pPr>
            <a:r>
              <a:rPr lang="en-GB" sz="9600" dirty="0" smtClean="0"/>
              <a:t>to reduce redundant data to  the minimum possible oracle allows the creation of an object</a:t>
            </a:r>
          </a:p>
          <a:p>
            <a:pPr marL="82296" indent="0">
              <a:buNone/>
            </a:pPr>
            <a:r>
              <a:rPr lang="en-GB" sz="9600" dirty="0" smtClean="0"/>
              <a:t>called a view.</a:t>
            </a:r>
          </a:p>
          <a:p>
            <a:pPr marL="82296" indent="0">
              <a:buNone/>
            </a:pPr>
            <a:endParaRPr lang="en-GB" dirty="0"/>
          </a:p>
        </p:txBody>
      </p:sp>
      <p:sp>
        <p:nvSpPr>
          <p:cNvPr id="4" name="Slide Number Placeholder 3"/>
          <p:cNvSpPr>
            <a:spLocks noGrp="1"/>
          </p:cNvSpPr>
          <p:nvPr>
            <p:ph type="sldNum" sz="quarter" idx="12"/>
          </p:nvPr>
        </p:nvSpPr>
        <p:spPr/>
        <p:txBody>
          <a:bodyPr/>
          <a:lstStyle/>
          <a:p>
            <a:fld id="{F0CA6321-C836-4E84-A419-73A07CB11E28}" type="slidenum">
              <a:rPr lang="en-US" smtClean="0"/>
              <a:pPr/>
              <a:t>28</a:t>
            </a:fld>
            <a:endParaRPr lang="en-US"/>
          </a:p>
        </p:txBody>
      </p:sp>
    </p:spTree>
    <p:extLst>
      <p:ext uri="{BB962C8B-B14F-4D97-AF65-F5344CB8AC3E}">
        <p14:creationId xmlns:p14="http://schemas.microsoft.com/office/powerpoint/2010/main" xmlns="" val="63256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View cont..</a:t>
            </a:r>
            <a:endParaRPr lang="en-GB" dirty="0"/>
          </a:p>
        </p:txBody>
      </p:sp>
      <p:sp>
        <p:nvSpPr>
          <p:cNvPr id="3" name="Content Placeholder 2"/>
          <p:cNvSpPr>
            <a:spLocks noGrp="1"/>
          </p:cNvSpPr>
          <p:nvPr>
            <p:ph idx="1"/>
          </p:nvPr>
        </p:nvSpPr>
        <p:spPr/>
        <p:txBody>
          <a:bodyPr>
            <a:normAutofit fontScale="62500" lnSpcReduction="20000"/>
          </a:bodyPr>
          <a:lstStyle/>
          <a:p>
            <a:pPr marL="82296" indent="0">
              <a:buNone/>
            </a:pPr>
            <a:r>
              <a:rPr lang="en-GB" dirty="0" smtClean="0"/>
              <a:t>Oracle engine tread a view as was base table ,  means the view can be queried exactly as though it was a base table . however query fired on a view will run slower that a query fired on base table.</a:t>
            </a:r>
          </a:p>
          <a:p>
            <a:pPr marL="82296" indent="0">
              <a:buNone/>
            </a:pPr>
            <a:r>
              <a:rPr lang="en-GB" dirty="0" smtClean="0"/>
              <a:t>This is because the view definition has to be from oracle system catalogue, the base table has to be identified and opened in memory and the t view has to be constructed on top of the base table ,suitable  masking will be table columns.</a:t>
            </a:r>
          </a:p>
          <a:p>
            <a:pPr marL="82296" indent="0">
              <a:buNone/>
            </a:pPr>
            <a:r>
              <a:rPr lang="en-GB" dirty="0" smtClean="0"/>
              <a:t>Some  view’s are used only for looking at table data. other view’s can be used to insert ,update ,and delete table data as well as view data.</a:t>
            </a:r>
          </a:p>
          <a:p>
            <a:pPr marL="82296" indent="0">
              <a:buNone/>
            </a:pPr>
            <a:r>
              <a:rPr lang="en-GB" dirty="0" smtClean="0"/>
              <a:t>If  a view is used to only look at table data and nothing else the view is called a READ-ONLY view. A view that is used to look at table data as well as insert ,update ,delete is called an UPDATEABLE view .</a:t>
            </a:r>
          </a:p>
          <a:p>
            <a:pPr marL="82296" indent="0">
              <a:buNone/>
            </a:pPr>
            <a:r>
              <a:rPr lang="en-GB" dirty="0" smtClean="0"/>
              <a:t>When a view is used to manipulate table data ,the underlying base table will be completely invisible .this will give the level of data security required</a:t>
            </a:r>
            <a:endParaRPr lang="en-GB" dirty="0"/>
          </a:p>
        </p:txBody>
      </p:sp>
      <p:sp>
        <p:nvSpPr>
          <p:cNvPr id="4" name="Slide Number Placeholder 3"/>
          <p:cNvSpPr>
            <a:spLocks noGrp="1"/>
          </p:cNvSpPr>
          <p:nvPr>
            <p:ph type="sldNum" sz="quarter" idx="12"/>
          </p:nvPr>
        </p:nvSpPr>
        <p:spPr/>
        <p:txBody>
          <a:bodyPr/>
          <a:lstStyle/>
          <a:p>
            <a:fld id="{F0CA6321-C836-4E84-A419-73A07CB11E28}" type="slidenum">
              <a:rPr lang="en-US" smtClean="0"/>
              <a:pPr/>
              <a:t>29</a:t>
            </a:fld>
            <a:endParaRPr lang="en-US"/>
          </a:p>
        </p:txBody>
      </p:sp>
    </p:spTree>
    <p:extLst>
      <p:ext uri="{BB962C8B-B14F-4D97-AF65-F5344CB8AC3E}">
        <p14:creationId xmlns:p14="http://schemas.microsoft.com/office/powerpoint/2010/main" xmlns="" val="184246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152400"/>
            <a:ext cx="8229600" cy="609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DATA CONSTRAINT </a:t>
            </a:r>
            <a:r>
              <a:rPr lang="en-US" sz="2800" dirty="0" smtClean="0">
                <a:latin typeface="+mj-lt"/>
                <a:ea typeface="+mj-ea"/>
                <a:cs typeface="+mj-cs"/>
              </a:rPr>
              <a:t>INTRO cont</a:t>
            </a:r>
            <a:endParaRPr kumimoji="0" lang="en-US" sz="28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Rectangle 5"/>
          <p:cNvSpPr/>
          <p:nvPr/>
        </p:nvSpPr>
        <p:spPr>
          <a:xfrm>
            <a:off x="1143000" y="762000"/>
            <a:ext cx="7696200" cy="6247864"/>
          </a:xfrm>
          <a:prstGeom prst="rect">
            <a:avLst/>
          </a:prstGeom>
        </p:spPr>
        <p:txBody>
          <a:bodyPr wrap="square">
            <a:spAutoFit/>
          </a:bodyPr>
          <a:lstStyle/>
          <a:p>
            <a:pPr algn="ctr"/>
            <a:r>
              <a:rPr lang="en-US" b="1" dirty="0" smtClean="0"/>
              <a:t>Table created in Oracle are used to store data belonging  to commercial applications .The commercial application could be one of many system (</a:t>
            </a:r>
            <a:r>
              <a:rPr lang="en-US" b="1" dirty="0" err="1" smtClean="0"/>
              <a:t>eg</a:t>
            </a:r>
            <a:r>
              <a:rPr lang="en-US" b="1" dirty="0" smtClean="0"/>
              <a:t>: saving bank system, inventory system  or personal management system)</a:t>
            </a:r>
          </a:p>
          <a:p>
            <a:pPr algn="ctr"/>
            <a:endParaRPr lang="en-US" b="1" dirty="0" smtClean="0"/>
          </a:p>
          <a:p>
            <a:pPr algn="ctr"/>
            <a:r>
              <a:rPr lang="en-US" b="1" dirty="0" smtClean="0"/>
              <a:t>Oracle permit data constraint  to be attached to table columns via SQL syntax that will check data for integrity .</a:t>
            </a:r>
          </a:p>
          <a:p>
            <a:pPr algn="ctr"/>
            <a:endParaRPr lang="en-US" b="1" dirty="0" smtClean="0"/>
          </a:p>
          <a:p>
            <a:pPr algn="ctr"/>
            <a:r>
              <a:rPr lang="en-US" b="1" dirty="0"/>
              <a:t>O</a:t>
            </a:r>
            <a:r>
              <a:rPr lang="en-US" b="1" dirty="0" smtClean="0"/>
              <a:t>nce the data constraint are part  of table column construction, the Oracle engine  checks the data being entered into a table column against the data constraint .if the data passes this check ,it is stored in table  else the data  is rejected .</a:t>
            </a:r>
          </a:p>
          <a:p>
            <a:pPr algn="ctr"/>
            <a:r>
              <a:rPr lang="en-US" dirty="0" smtClean="0"/>
              <a:t>Even if  a single column of the record  being entered into the table fails  a constraint , </a:t>
            </a:r>
            <a:r>
              <a:rPr lang="en-US" b="1" dirty="0" smtClean="0"/>
              <a:t>the entire record is reject and not stored in the table</a:t>
            </a:r>
          </a:p>
          <a:p>
            <a:pPr algn="ctr"/>
            <a:r>
              <a:rPr lang="en-US" dirty="0" smtClean="0"/>
              <a:t>‘’ both </a:t>
            </a:r>
            <a:r>
              <a:rPr lang="en-US" b="1" dirty="0" smtClean="0"/>
              <a:t>CREATE TABLE  </a:t>
            </a:r>
            <a:r>
              <a:rPr lang="en-US" dirty="0" smtClean="0"/>
              <a:t>and  </a:t>
            </a:r>
            <a:r>
              <a:rPr lang="en-US" b="1" dirty="0" smtClean="0"/>
              <a:t>ALTER TABLE </a:t>
            </a:r>
            <a:r>
              <a:rPr lang="en-US" dirty="0" smtClean="0"/>
              <a:t>’’  SQL verbs can be used to write SQL sentences that attach constraints to a table  column.</a:t>
            </a:r>
          </a:p>
          <a:p>
            <a:pPr algn="ctr"/>
            <a:endParaRPr lang="en-US" dirty="0" smtClean="0"/>
          </a:p>
          <a:p>
            <a:pPr algn="ctr"/>
            <a:r>
              <a:rPr lang="en-US" dirty="0" smtClean="0"/>
              <a:t>Once  a constraint is attached to a table column .any SQL INSERT OR UPDATE </a:t>
            </a:r>
          </a:p>
          <a:p>
            <a:pPr algn="ctr"/>
            <a:r>
              <a:rPr lang="en-US" dirty="0" smtClean="0"/>
              <a:t>Statement causes these constraint to be applied  to the data prior  to it being insert  into  the tables for storage  </a:t>
            </a:r>
          </a:p>
          <a:p>
            <a:pPr algn="ctr"/>
            <a:endParaRPr lang="en-US" sz="2000" dirty="0" smtClean="0"/>
          </a:p>
          <a:p>
            <a:pPr algn="ctr"/>
            <a:endParaRPr lang="en-US" sz="2000" dirty="0" smtClean="0"/>
          </a:p>
        </p:txBody>
      </p:sp>
      <p:sp>
        <p:nvSpPr>
          <p:cNvPr id="3" name="Slide Number Placeholder 2"/>
          <p:cNvSpPr>
            <a:spLocks noGrp="1"/>
          </p:cNvSpPr>
          <p:nvPr>
            <p:ph type="sldNum" sz="quarter" idx="12"/>
          </p:nvPr>
        </p:nvSpPr>
        <p:spPr/>
        <p:txBody>
          <a:bodyPr/>
          <a:lstStyle/>
          <a:p>
            <a:fld id="{F0CA6321-C836-4E84-A419-73A07CB11E28}" type="slidenum">
              <a:rPr lang="en-US" smtClean="0"/>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 calcmode="lin" valueType="num">
                                      <p:cBhvr additive="base">
                                        <p:cTn id="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 calcmode="lin" valueType="num">
                                      <p:cBhvr additive="base">
                                        <p:cTn id="1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anim calcmode="lin" valueType="num">
                                      <p:cBhvr additive="base">
                                        <p:cTn id="1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anim calcmode="lin" valueType="num">
                                      <p:cBhvr additive="base">
                                        <p:cTn id="23"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Reasons why to create a view</a:t>
            </a:r>
            <a:endParaRPr lang="en-GB" dirty="0"/>
          </a:p>
        </p:txBody>
      </p:sp>
      <p:sp>
        <p:nvSpPr>
          <p:cNvPr id="3" name="Content Placeholder 2"/>
          <p:cNvSpPr>
            <a:spLocks noGrp="1"/>
          </p:cNvSpPr>
          <p:nvPr>
            <p:ph idx="1"/>
          </p:nvPr>
        </p:nvSpPr>
        <p:spPr/>
        <p:txBody>
          <a:bodyPr/>
          <a:lstStyle/>
          <a:p>
            <a:r>
              <a:rPr lang="en-GB" dirty="0" smtClean="0"/>
              <a:t>When data security is required</a:t>
            </a:r>
          </a:p>
          <a:p>
            <a:r>
              <a:rPr lang="en-GB" dirty="0" smtClean="0"/>
              <a:t>When data redundancy Is to be kept to the minimum while maintaining data security</a:t>
            </a:r>
          </a:p>
          <a:p>
            <a:r>
              <a:rPr lang="en-GB" dirty="0" smtClean="0"/>
              <a:t>Syntax</a:t>
            </a:r>
          </a:p>
          <a:p>
            <a:pPr marL="82296" indent="0">
              <a:buNone/>
            </a:pPr>
            <a:r>
              <a:rPr lang="en-GB" dirty="0" smtClean="0"/>
              <a:t>CREATE  VIEW </a:t>
            </a:r>
            <a:r>
              <a:rPr lang="en-GB" dirty="0" err="1"/>
              <a:t>viewname</a:t>
            </a:r>
            <a:r>
              <a:rPr lang="en-GB" dirty="0"/>
              <a:t> AS select </a:t>
            </a:r>
            <a:r>
              <a:rPr lang="en-GB" dirty="0" err="1"/>
              <a:t>columnname</a:t>
            </a:r>
            <a:r>
              <a:rPr lang="en-GB" dirty="0"/>
              <a:t>.. from </a:t>
            </a:r>
            <a:r>
              <a:rPr lang="en-GB" dirty="0" err="1"/>
              <a:t>tablename</a:t>
            </a:r>
            <a:r>
              <a:rPr lang="en-GB" dirty="0"/>
              <a:t> where </a:t>
            </a:r>
            <a:r>
              <a:rPr lang="en-GB" dirty="0" smtClean="0"/>
              <a:t>...</a:t>
            </a:r>
          </a:p>
          <a:p>
            <a:pPr marL="82296" indent="0">
              <a:buNone/>
            </a:pPr>
            <a:r>
              <a:rPr lang="en-GB" dirty="0" smtClean="0"/>
              <a:t>Note :the order by clause can not be used when creating view </a:t>
            </a:r>
            <a:endParaRPr lang="en-GB" dirty="0"/>
          </a:p>
          <a:p>
            <a:pPr marL="82296" indent="0">
              <a:buNone/>
            </a:pPr>
            <a:endParaRPr lang="en-GB" dirty="0"/>
          </a:p>
        </p:txBody>
      </p:sp>
      <p:sp>
        <p:nvSpPr>
          <p:cNvPr id="4" name="Slide Number Placeholder 3"/>
          <p:cNvSpPr>
            <a:spLocks noGrp="1"/>
          </p:cNvSpPr>
          <p:nvPr>
            <p:ph type="sldNum" sz="quarter" idx="12"/>
          </p:nvPr>
        </p:nvSpPr>
        <p:spPr/>
        <p:txBody>
          <a:bodyPr/>
          <a:lstStyle/>
          <a:p>
            <a:fld id="{F0CA6321-C836-4E84-A419-73A07CB11E28}" type="slidenum">
              <a:rPr lang="en-US" smtClean="0"/>
              <a:pPr/>
              <a:t>30</a:t>
            </a:fld>
            <a:endParaRPr lang="en-US"/>
          </a:p>
        </p:txBody>
      </p:sp>
    </p:spTree>
    <p:extLst>
      <p:ext uri="{BB962C8B-B14F-4D97-AF65-F5344CB8AC3E}">
        <p14:creationId xmlns:p14="http://schemas.microsoft.com/office/powerpoint/2010/main" xmlns="" val="350486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Renaming the column of view</a:t>
            </a:r>
            <a:endParaRPr lang="en-GB" dirty="0"/>
          </a:p>
        </p:txBody>
      </p:sp>
      <p:sp>
        <p:nvSpPr>
          <p:cNvPr id="3" name="Content Placeholder 2"/>
          <p:cNvSpPr>
            <a:spLocks noGrp="1"/>
          </p:cNvSpPr>
          <p:nvPr>
            <p:ph idx="1"/>
          </p:nvPr>
        </p:nvSpPr>
        <p:spPr/>
        <p:txBody>
          <a:bodyPr>
            <a:normAutofit fontScale="92500" lnSpcReduction="10000"/>
          </a:bodyPr>
          <a:lstStyle/>
          <a:p>
            <a:pPr marL="82296" indent="0">
              <a:buNone/>
            </a:pPr>
            <a:r>
              <a:rPr lang="en-GB" dirty="0" smtClean="0"/>
              <a:t>The column of the view can take on different names from the table column ,if required </a:t>
            </a:r>
          </a:p>
          <a:p>
            <a:pPr marL="82296" indent="0">
              <a:buNone/>
            </a:pPr>
            <a:r>
              <a:rPr lang="en-GB" dirty="0" smtClean="0"/>
              <a:t>Ex: create view </a:t>
            </a:r>
            <a:r>
              <a:rPr lang="en-GB" dirty="0" err="1" smtClean="0"/>
              <a:t>m_client</a:t>
            </a:r>
            <a:r>
              <a:rPr lang="en-GB" dirty="0" smtClean="0"/>
              <a:t> as select name </a:t>
            </a:r>
            <a:r>
              <a:rPr lang="en-GB" dirty="0" err="1"/>
              <a:t>v</a:t>
            </a:r>
            <a:r>
              <a:rPr lang="en-GB" dirty="0" err="1" smtClean="0"/>
              <a:t>_name</a:t>
            </a:r>
            <a:r>
              <a:rPr lang="en-GB" dirty="0" smtClean="0"/>
              <a:t>, address2  </a:t>
            </a:r>
            <a:r>
              <a:rPr lang="en-GB" dirty="0" err="1" smtClean="0"/>
              <a:t>v_address</a:t>
            </a:r>
            <a:r>
              <a:rPr lang="en-GB" dirty="0" smtClean="0"/>
              <a:t> from client;</a:t>
            </a:r>
          </a:p>
          <a:p>
            <a:pPr marL="82296" indent="0">
              <a:buNone/>
            </a:pPr>
            <a:r>
              <a:rPr lang="en-GB" dirty="0" smtClean="0"/>
              <a:t>SELECTING DATA SET FROM VIEW</a:t>
            </a:r>
          </a:p>
          <a:p>
            <a:pPr marL="82296" indent="0">
              <a:buNone/>
            </a:pPr>
            <a:r>
              <a:rPr lang="en-GB" dirty="0" smtClean="0"/>
              <a:t>Once a view create ,it can be queried like  a base table.</a:t>
            </a:r>
          </a:p>
          <a:p>
            <a:pPr marL="82296" indent="0">
              <a:buNone/>
            </a:pPr>
            <a:r>
              <a:rPr lang="en-GB" dirty="0" smtClean="0"/>
              <a:t>syntax:</a:t>
            </a:r>
          </a:p>
          <a:p>
            <a:pPr marL="82296" indent="0">
              <a:buNone/>
            </a:pPr>
            <a:r>
              <a:rPr lang="en-GB" dirty="0" smtClean="0"/>
              <a:t>Select </a:t>
            </a:r>
            <a:r>
              <a:rPr lang="en-GB" dirty="0" err="1" smtClean="0"/>
              <a:t>columnname,columnname</a:t>
            </a:r>
            <a:r>
              <a:rPr lang="en-GB" dirty="0" smtClean="0"/>
              <a:t> from </a:t>
            </a:r>
            <a:r>
              <a:rPr lang="en-GB" dirty="0" err="1" smtClean="0"/>
              <a:t>viewname</a:t>
            </a:r>
            <a:r>
              <a:rPr lang="en-GB" dirty="0" smtClean="0"/>
              <a:t>;</a:t>
            </a:r>
            <a:endParaRPr lang="en-GB" dirty="0"/>
          </a:p>
        </p:txBody>
      </p:sp>
      <p:sp>
        <p:nvSpPr>
          <p:cNvPr id="4" name="Slide Number Placeholder 3"/>
          <p:cNvSpPr>
            <a:spLocks noGrp="1"/>
          </p:cNvSpPr>
          <p:nvPr>
            <p:ph type="sldNum" sz="quarter" idx="12"/>
          </p:nvPr>
        </p:nvSpPr>
        <p:spPr/>
        <p:txBody>
          <a:bodyPr/>
          <a:lstStyle/>
          <a:p>
            <a:fld id="{F0CA6321-C836-4E84-A419-73A07CB11E28}" type="slidenum">
              <a:rPr lang="en-US" smtClean="0"/>
              <a:pPr/>
              <a:t>31</a:t>
            </a:fld>
            <a:endParaRPr lang="en-US"/>
          </a:p>
        </p:txBody>
      </p:sp>
    </p:spTree>
    <p:extLst>
      <p:ext uri="{BB962C8B-B14F-4D97-AF65-F5344CB8AC3E}">
        <p14:creationId xmlns:p14="http://schemas.microsoft.com/office/powerpoint/2010/main" xmlns="" val="186838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Updateable view</a:t>
            </a:r>
            <a:endParaRPr lang="en-GB" dirty="0"/>
          </a:p>
        </p:txBody>
      </p:sp>
      <p:sp>
        <p:nvSpPr>
          <p:cNvPr id="3" name="Content Placeholder 2"/>
          <p:cNvSpPr>
            <a:spLocks noGrp="1"/>
          </p:cNvSpPr>
          <p:nvPr>
            <p:ph idx="1"/>
          </p:nvPr>
        </p:nvSpPr>
        <p:spPr/>
        <p:txBody>
          <a:bodyPr>
            <a:normAutofit fontScale="92500" lnSpcReduction="10000"/>
          </a:bodyPr>
          <a:lstStyle/>
          <a:p>
            <a:pPr marL="82296" indent="0">
              <a:buNone/>
            </a:pPr>
            <a:r>
              <a:rPr lang="en-GB" dirty="0" smtClean="0"/>
              <a:t>View can be use for data manipulation (</a:t>
            </a:r>
            <a:r>
              <a:rPr lang="en-GB" dirty="0" err="1" smtClean="0"/>
              <a:t>ie</a:t>
            </a:r>
            <a:r>
              <a:rPr lang="en-GB" dirty="0" smtClean="0"/>
              <a:t>: the user can perform the insert ,update and delete operations). View on which data manipulation can be done are called updateable views. </a:t>
            </a:r>
          </a:p>
          <a:p>
            <a:pPr marL="82296" indent="0">
              <a:buNone/>
            </a:pPr>
            <a:r>
              <a:rPr lang="en-GB" dirty="0" smtClean="0"/>
              <a:t>When you give an update view name in the update, insert or delete in SQL   statement ,modification will be passed to the underlying table.</a:t>
            </a:r>
          </a:p>
          <a:p>
            <a:pPr marL="82296" indent="0">
              <a:buNone/>
            </a:pPr>
            <a:r>
              <a:rPr lang="en-GB" dirty="0" smtClean="0"/>
              <a:t>For the view to be updateable ,it should meet the following criteria:</a:t>
            </a:r>
          </a:p>
          <a:p>
            <a:pPr marL="82296" indent="0">
              <a:buNone/>
            </a:pPr>
            <a:endParaRPr lang="en-GB" dirty="0"/>
          </a:p>
        </p:txBody>
      </p:sp>
      <p:sp>
        <p:nvSpPr>
          <p:cNvPr id="4" name="Slide Number Placeholder 3"/>
          <p:cNvSpPr>
            <a:spLocks noGrp="1"/>
          </p:cNvSpPr>
          <p:nvPr>
            <p:ph type="sldNum" sz="quarter" idx="12"/>
          </p:nvPr>
        </p:nvSpPr>
        <p:spPr/>
        <p:txBody>
          <a:bodyPr/>
          <a:lstStyle/>
          <a:p>
            <a:fld id="{F0CA6321-C836-4E84-A419-73A07CB11E28}" type="slidenum">
              <a:rPr lang="en-US" smtClean="0"/>
              <a:pPr/>
              <a:t>32</a:t>
            </a:fld>
            <a:endParaRPr lang="en-US"/>
          </a:p>
        </p:txBody>
      </p:sp>
    </p:spTree>
    <p:extLst>
      <p:ext uri="{BB962C8B-B14F-4D97-AF65-F5344CB8AC3E}">
        <p14:creationId xmlns:p14="http://schemas.microsoft.com/office/powerpoint/2010/main" xmlns="" val="69768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Updateable </a:t>
            </a:r>
            <a:r>
              <a:rPr lang="en-GB" dirty="0" smtClean="0"/>
              <a:t>view cont..</a:t>
            </a:r>
            <a:endParaRPr lang="en-GB" dirty="0"/>
          </a:p>
        </p:txBody>
      </p:sp>
      <p:sp>
        <p:nvSpPr>
          <p:cNvPr id="3" name="Content Placeholder 2"/>
          <p:cNvSpPr>
            <a:spLocks noGrp="1"/>
          </p:cNvSpPr>
          <p:nvPr>
            <p:ph idx="1"/>
          </p:nvPr>
        </p:nvSpPr>
        <p:spPr/>
        <p:txBody>
          <a:bodyPr/>
          <a:lstStyle/>
          <a:p>
            <a:pPr marL="82296" indent="0">
              <a:buNone/>
            </a:pPr>
            <a:r>
              <a:rPr lang="en-GB" u="sng" dirty="0" smtClean="0"/>
              <a:t>View define from single table</a:t>
            </a:r>
          </a:p>
          <a:p>
            <a:pPr marL="82296" indent="0">
              <a:buNone/>
            </a:pPr>
            <a:r>
              <a:rPr lang="en-GB" dirty="0" smtClean="0"/>
              <a:t>If the user wants to insert record with the help of a view ,then the primary key columns /s and all the not null columns must be include in the view .</a:t>
            </a:r>
          </a:p>
          <a:p>
            <a:pPr marL="82296" indent="0">
              <a:buNone/>
            </a:pPr>
            <a:r>
              <a:rPr lang="en-GB" dirty="0" smtClean="0"/>
              <a:t>The user can update ,delete record from the view even if the primary key column/s and not null column/s are excluded in the view definition.</a:t>
            </a:r>
            <a:endParaRPr lang="en-GB" dirty="0"/>
          </a:p>
        </p:txBody>
      </p:sp>
      <p:sp>
        <p:nvSpPr>
          <p:cNvPr id="4" name="Slide Number Placeholder 3"/>
          <p:cNvSpPr>
            <a:spLocks noGrp="1"/>
          </p:cNvSpPr>
          <p:nvPr>
            <p:ph type="sldNum" sz="quarter" idx="12"/>
          </p:nvPr>
        </p:nvSpPr>
        <p:spPr/>
        <p:txBody>
          <a:bodyPr/>
          <a:lstStyle/>
          <a:p>
            <a:fld id="{F0CA6321-C836-4E84-A419-73A07CB11E28}" type="slidenum">
              <a:rPr lang="en-US" smtClean="0"/>
              <a:pPr/>
              <a:t>33</a:t>
            </a:fld>
            <a:endParaRPr lang="en-US"/>
          </a:p>
        </p:txBody>
      </p:sp>
    </p:spTree>
    <p:extLst>
      <p:ext uri="{BB962C8B-B14F-4D97-AF65-F5344CB8AC3E}">
        <p14:creationId xmlns:p14="http://schemas.microsoft.com/office/powerpoint/2010/main" xmlns="" val="82126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487362"/>
          </a:xfrm>
        </p:spPr>
        <p:txBody>
          <a:bodyPr>
            <a:normAutofit fontScale="90000"/>
          </a:bodyPr>
          <a:lstStyle/>
          <a:p>
            <a:r>
              <a:rPr lang="en-GB" dirty="0" smtClean="0"/>
              <a:t>example</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516072576"/>
              </p:ext>
            </p:extLst>
          </p:nvPr>
        </p:nvGraphicFramePr>
        <p:xfrm>
          <a:off x="1219200" y="954881"/>
          <a:ext cx="7499352" cy="1854200"/>
        </p:xfrm>
        <a:graphic>
          <a:graphicData uri="http://schemas.openxmlformats.org/drawingml/2006/table">
            <a:tbl>
              <a:tblPr firstRow="1" bandRow="1">
                <a:tableStyleId>{5C22544A-7EE6-4342-B048-85BDC9FD1C3A}</a:tableStyleId>
              </a:tblPr>
              <a:tblGrid>
                <a:gridCol w="1874838"/>
                <a:gridCol w="1874838"/>
                <a:gridCol w="1874838"/>
                <a:gridCol w="1874838"/>
              </a:tblGrid>
              <a:tr h="370840">
                <a:tc>
                  <a:txBody>
                    <a:bodyPr/>
                    <a:lstStyle/>
                    <a:p>
                      <a:r>
                        <a:rPr lang="en-GB" dirty="0" smtClean="0"/>
                        <a:t>column</a:t>
                      </a:r>
                      <a:r>
                        <a:rPr lang="en-GB" baseline="0" dirty="0" smtClean="0"/>
                        <a:t> name</a:t>
                      </a:r>
                      <a:endParaRPr lang="en-GB" dirty="0"/>
                    </a:p>
                  </a:txBody>
                  <a:tcPr/>
                </a:tc>
                <a:tc>
                  <a:txBody>
                    <a:bodyPr/>
                    <a:lstStyle/>
                    <a:p>
                      <a:r>
                        <a:rPr lang="en-GB" dirty="0" smtClean="0"/>
                        <a:t>Data type</a:t>
                      </a:r>
                      <a:endParaRPr lang="en-GB" dirty="0"/>
                    </a:p>
                  </a:txBody>
                  <a:tcPr/>
                </a:tc>
                <a:tc>
                  <a:txBody>
                    <a:bodyPr/>
                    <a:lstStyle/>
                    <a:p>
                      <a:r>
                        <a:rPr lang="en-GB" dirty="0" smtClean="0"/>
                        <a:t>size</a:t>
                      </a:r>
                      <a:endParaRPr lang="en-GB" dirty="0"/>
                    </a:p>
                  </a:txBody>
                  <a:tcPr/>
                </a:tc>
                <a:tc>
                  <a:txBody>
                    <a:bodyPr/>
                    <a:lstStyle/>
                    <a:p>
                      <a:r>
                        <a:rPr lang="en-GB" dirty="0" smtClean="0"/>
                        <a:t>attributes</a:t>
                      </a:r>
                      <a:endParaRPr lang="en-GB" dirty="0"/>
                    </a:p>
                  </a:txBody>
                  <a:tcPr/>
                </a:tc>
              </a:tr>
              <a:tr h="370840">
                <a:tc>
                  <a:txBody>
                    <a:bodyPr/>
                    <a:lstStyle/>
                    <a:p>
                      <a:r>
                        <a:rPr lang="en-GB" dirty="0" err="1" smtClean="0"/>
                        <a:t>Client_no</a:t>
                      </a:r>
                      <a:endParaRPr lang="en-GB" dirty="0"/>
                    </a:p>
                  </a:txBody>
                  <a:tcPr/>
                </a:tc>
                <a:tc>
                  <a:txBody>
                    <a:bodyPr/>
                    <a:lstStyle/>
                    <a:p>
                      <a:r>
                        <a:rPr lang="en-GB" dirty="0" smtClean="0"/>
                        <a:t>varchar2</a:t>
                      </a:r>
                      <a:endParaRPr lang="en-GB" dirty="0"/>
                    </a:p>
                  </a:txBody>
                  <a:tcPr/>
                </a:tc>
                <a:tc>
                  <a:txBody>
                    <a:bodyPr/>
                    <a:lstStyle/>
                    <a:p>
                      <a:r>
                        <a:rPr lang="en-GB" dirty="0" smtClean="0"/>
                        <a:t>6</a:t>
                      </a:r>
                      <a:endParaRPr lang="en-GB" dirty="0"/>
                    </a:p>
                  </a:txBody>
                  <a:tcPr/>
                </a:tc>
                <a:tc>
                  <a:txBody>
                    <a:bodyPr/>
                    <a:lstStyle/>
                    <a:p>
                      <a:r>
                        <a:rPr lang="en-GB" dirty="0" smtClean="0"/>
                        <a:t>Primary key</a:t>
                      </a:r>
                      <a:endParaRPr lang="en-GB" dirty="0"/>
                    </a:p>
                  </a:txBody>
                  <a:tcPr/>
                </a:tc>
              </a:tr>
              <a:tr h="370840">
                <a:tc>
                  <a:txBody>
                    <a:bodyPr/>
                    <a:lstStyle/>
                    <a:p>
                      <a:r>
                        <a:rPr lang="en-GB" dirty="0" smtClean="0"/>
                        <a:t>name</a:t>
                      </a:r>
                      <a:endParaRPr lang="en-GB" dirty="0"/>
                    </a:p>
                  </a:txBody>
                  <a:tcPr/>
                </a:tc>
                <a:tc>
                  <a:txBody>
                    <a:bodyPr/>
                    <a:lstStyle/>
                    <a:p>
                      <a:r>
                        <a:rPr lang="en-GB" dirty="0" smtClean="0"/>
                        <a:t>varchar2</a:t>
                      </a:r>
                      <a:endParaRPr lang="en-GB" dirty="0"/>
                    </a:p>
                  </a:txBody>
                  <a:tcPr/>
                </a:tc>
                <a:tc>
                  <a:txBody>
                    <a:bodyPr/>
                    <a:lstStyle/>
                    <a:p>
                      <a:r>
                        <a:rPr lang="en-GB" dirty="0" smtClean="0"/>
                        <a:t>15</a:t>
                      </a:r>
                      <a:endParaRPr lang="en-GB" dirty="0"/>
                    </a:p>
                  </a:txBody>
                  <a:tcPr/>
                </a:tc>
                <a:tc>
                  <a:txBody>
                    <a:bodyPr/>
                    <a:lstStyle/>
                    <a:p>
                      <a:r>
                        <a:rPr lang="en-GB" dirty="0" smtClean="0"/>
                        <a:t>Not null</a:t>
                      </a:r>
                      <a:endParaRPr lang="en-GB" dirty="0"/>
                    </a:p>
                  </a:txBody>
                  <a:tcPr/>
                </a:tc>
              </a:tr>
              <a:tr h="370840">
                <a:tc>
                  <a:txBody>
                    <a:bodyPr/>
                    <a:lstStyle/>
                    <a:p>
                      <a:r>
                        <a:rPr lang="en-GB" dirty="0" smtClean="0"/>
                        <a:t>address1</a:t>
                      </a:r>
                      <a:endParaRPr lang="en-GB" dirty="0"/>
                    </a:p>
                  </a:txBody>
                  <a:tcPr/>
                </a:tc>
                <a:tc>
                  <a:txBody>
                    <a:bodyPr/>
                    <a:lstStyle/>
                    <a:p>
                      <a:r>
                        <a:rPr lang="en-GB" dirty="0" smtClean="0"/>
                        <a:t>varchar2</a:t>
                      </a:r>
                      <a:endParaRPr lang="en-GB" dirty="0"/>
                    </a:p>
                  </a:txBody>
                  <a:tcPr/>
                </a:tc>
                <a:tc>
                  <a:txBody>
                    <a:bodyPr/>
                    <a:lstStyle/>
                    <a:p>
                      <a:r>
                        <a:rPr lang="en-GB" dirty="0" smtClean="0"/>
                        <a:t>15</a:t>
                      </a:r>
                      <a:endParaRPr lang="en-GB" dirty="0"/>
                    </a:p>
                  </a:txBody>
                  <a:tcPr/>
                </a:tc>
                <a:tc>
                  <a:txBody>
                    <a:bodyPr/>
                    <a:lstStyle/>
                    <a:p>
                      <a:r>
                        <a:rPr lang="en-GB" dirty="0" smtClean="0"/>
                        <a:t>Not null</a:t>
                      </a:r>
                      <a:endParaRPr lang="en-GB" dirty="0"/>
                    </a:p>
                  </a:txBody>
                  <a:tcPr/>
                </a:tc>
              </a:tr>
              <a:tr h="370840">
                <a:tc>
                  <a:txBody>
                    <a:bodyPr/>
                    <a:lstStyle/>
                    <a:p>
                      <a:r>
                        <a:rPr lang="en-GB" dirty="0" smtClean="0"/>
                        <a:t>city</a:t>
                      </a:r>
                      <a:endParaRPr lang="en-GB" dirty="0"/>
                    </a:p>
                  </a:txBody>
                  <a:tcPr/>
                </a:tc>
                <a:tc>
                  <a:txBody>
                    <a:bodyPr/>
                    <a:lstStyle/>
                    <a:p>
                      <a:r>
                        <a:rPr lang="en-GB" dirty="0" smtClean="0"/>
                        <a:t>varchar2</a:t>
                      </a:r>
                      <a:endParaRPr lang="en-GB" dirty="0"/>
                    </a:p>
                  </a:txBody>
                  <a:tcPr/>
                </a:tc>
                <a:tc>
                  <a:txBody>
                    <a:bodyPr/>
                    <a:lstStyle/>
                    <a:p>
                      <a:r>
                        <a:rPr lang="en-GB" dirty="0" smtClean="0"/>
                        <a:t>15</a:t>
                      </a:r>
                      <a:endParaRPr lang="en-GB" dirty="0"/>
                    </a:p>
                  </a:txBody>
                  <a:tcPr/>
                </a:tc>
                <a:tc>
                  <a:txBody>
                    <a:bodyPr/>
                    <a:lstStyle/>
                    <a:p>
                      <a:endParaRPr lang="en-GB" dirty="0" smtClean="0"/>
                    </a:p>
                  </a:txBody>
                  <a:tcPr/>
                </a:tc>
              </a:tr>
            </a:tbl>
          </a:graphicData>
        </a:graphic>
      </p:graphicFrame>
      <p:sp>
        <p:nvSpPr>
          <p:cNvPr id="4" name="Slide Number Placeholder 3"/>
          <p:cNvSpPr>
            <a:spLocks noGrp="1"/>
          </p:cNvSpPr>
          <p:nvPr>
            <p:ph type="sldNum" sz="quarter" idx="12"/>
          </p:nvPr>
        </p:nvSpPr>
        <p:spPr/>
        <p:txBody>
          <a:bodyPr/>
          <a:lstStyle/>
          <a:p>
            <a:fld id="{F0CA6321-C836-4E84-A419-73A07CB11E28}" type="slidenum">
              <a:rPr lang="en-US" smtClean="0"/>
              <a:pPr/>
              <a:t>34</a:t>
            </a:fld>
            <a:endParaRPr lang="en-US"/>
          </a:p>
        </p:txBody>
      </p:sp>
      <p:sp>
        <p:nvSpPr>
          <p:cNvPr id="6" name="Rectangle 5"/>
          <p:cNvSpPr/>
          <p:nvPr/>
        </p:nvSpPr>
        <p:spPr>
          <a:xfrm>
            <a:off x="1448308" y="525462"/>
            <a:ext cx="1353256" cy="369332"/>
          </a:xfrm>
          <a:prstGeom prst="rect">
            <a:avLst/>
          </a:prstGeom>
        </p:spPr>
        <p:txBody>
          <a:bodyPr wrap="none">
            <a:spAutoFit/>
          </a:bodyPr>
          <a:lstStyle/>
          <a:p>
            <a:pPr marL="82296" indent="0">
              <a:buNone/>
            </a:pPr>
            <a:r>
              <a:rPr lang="en-GB" dirty="0" smtClean="0"/>
              <a:t>Client table</a:t>
            </a:r>
            <a:endParaRPr lang="en-GB" dirty="0"/>
          </a:p>
        </p:txBody>
      </p:sp>
      <p:sp>
        <p:nvSpPr>
          <p:cNvPr id="7" name="Rectangle 6"/>
          <p:cNvSpPr/>
          <p:nvPr/>
        </p:nvSpPr>
        <p:spPr>
          <a:xfrm>
            <a:off x="1219200" y="2819400"/>
            <a:ext cx="7394448" cy="5632311"/>
          </a:xfrm>
          <a:prstGeom prst="rect">
            <a:avLst/>
          </a:prstGeom>
        </p:spPr>
        <p:txBody>
          <a:bodyPr wrap="square">
            <a:spAutoFit/>
          </a:bodyPr>
          <a:lstStyle/>
          <a:p>
            <a:pPr marL="82296" indent="0">
              <a:buNone/>
            </a:pPr>
            <a:r>
              <a:rPr lang="en-GB" dirty="0" smtClean="0"/>
              <a:t>Syntax  for creating an updateable  views</a:t>
            </a:r>
          </a:p>
          <a:p>
            <a:pPr marL="82296" indent="0">
              <a:buNone/>
            </a:pPr>
            <a:r>
              <a:rPr lang="en-GB" dirty="0" smtClean="0"/>
              <a:t>CREATE  VIEW  </a:t>
            </a:r>
            <a:r>
              <a:rPr lang="en-GB" dirty="0" err="1" smtClean="0"/>
              <a:t>w_client</a:t>
            </a:r>
            <a:r>
              <a:rPr lang="en-GB" dirty="0" smtClean="0"/>
              <a:t> AS select client_no,name,address1 from client;</a:t>
            </a:r>
          </a:p>
          <a:p>
            <a:pPr marL="82296" indent="0">
              <a:buNone/>
            </a:pPr>
            <a:r>
              <a:rPr lang="en-GB" dirty="0" smtClean="0"/>
              <a:t>When an insert perform using a view the </a:t>
            </a:r>
          </a:p>
          <a:p>
            <a:pPr marL="82296" indent="0">
              <a:buNone/>
            </a:pPr>
            <a:r>
              <a:rPr lang="en-GB" dirty="0" smtClean="0"/>
              <a:t>SQL&gt; insert into </a:t>
            </a:r>
            <a:r>
              <a:rPr lang="en-GB" dirty="0" err="1" smtClean="0"/>
              <a:t>w_client</a:t>
            </a:r>
            <a:r>
              <a:rPr lang="en-GB" dirty="0" smtClean="0"/>
              <a:t> values(‘C001’,’Mugabo’,’Kimironko’);</a:t>
            </a:r>
          </a:p>
          <a:p>
            <a:pPr marL="82296" indent="0">
              <a:buNone/>
            </a:pPr>
            <a:r>
              <a:rPr lang="en-GB" dirty="0" smtClean="0"/>
              <a:t>Oracle return the following message:</a:t>
            </a:r>
          </a:p>
          <a:p>
            <a:pPr marL="82296" indent="0">
              <a:buNone/>
            </a:pPr>
            <a:r>
              <a:rPr lang="en-GB" dirty="0" smtClean="0"/>
              <a:t>1 row created</a:t>
            </a:r>
          </a:p>
          <a:p>
            <a:pPr marL="82296" indent="0">
              <a:buNone/>
            </a:pPr>
            <a:r>
              <a:rPr lang="en-GB" dirty="0" smtClean="0"/>
              <a:t>When Modify (update) </a:t>
            </a:r>
            <a:r>
              <a:rPr lang="en-GB" dirty="0" err="1" smtClean="0"/>
              <a:t>operetion</a:t>
            </a:r>
            <a:r>
              <a:rPr lang="en-GB" dirty="0" smtClean="0"/>
              <a:t> is performed using the view </a:t>
            </a:r>
          </a:p>
          <a:p>
            <a:pPr marL="82296" indent="0">
              <a:buNone/>
            </a:pPr>
            <a:r>
              <a:rPr lang="en-GB" dirty="0" smtClean="0"/>
              <a:t>SQL&gt; update </a:t>
            </a:r>
            <a:r>
              <a:rPr lang="en-GB" dirty="0" err="1" smtClean="0"/>
              <a:t>w_client</a:t>
            </a:r>
            <a:r>
              <a:rPr lang="en-GB" dirty="0" smtClean="0"/>
              <a:t> set addree1=‘</a:t>
            </a:r>
            <a:r>
              <a:rPr lang="en-GB" dirty="0" err="1" smtClean="0"/>
              <a:t>kanombe</a:t>
            </a:r>
            <a:r>
              <a:rPr lang="en-GB" dirty="0" smtClean="0"/>
              <a:t>’ where </a:t>
            </a:r>
            <a:r>
              <a:rPr lang="en-GB" dirty="0" err="1" smtClean="0"/>
              <a:t>client_no</a:t>
            </a:r>
            <a:r>
              <a:rPr lang="en-GB" dirty="0" smtClean="0"/>
              <a:t>=‘C001’;</a:t>
            </a:r>
          </a:p>
          <a:p>
            <a:pPr marL="82296" indent="0">
              <a:buNone/>
            </a:pPr>
            <a:r>
              <a:rPr lang="en-GB" dirty="0"/>
              <a:t>Oracle return the following message:</a:t>
            </a:r>
          </a:p>
          <a:p>
            <a:pPr marL="82296" indent="0">
              <a:buNone/>
            </a:pPr>
            <a:r>
              <a:rPr lang="en-GB" dirty="0"/>
              <a:t>1 row </a:t>
            </a:r>
            <a:r>
              <a:rPr lang="en-GB" dirty="0" smtClean="0"/>
              <a:t>updated</a:t>
            </a:r>
            <a:endParaRPr lang="en-GB" dirty="0"/>
          </a:p>
          <a:p>
            <a:pPr marL="82296" indent="0">
              <a:buNone/>
            </a:pPr>
            <a:r>
              <a:rPr lang="en-GB" dirty="0" smtClean="0"/>
              <a:t>When delete operation is performed  using the view </a:t>
            </a:r>
          </a:p>
          <a:p>
            <a:pPr marL="82296" indent="0">
              <a:buNone/>
            </a:pPr>
            <a:r>
              <a:rPr lang="en-GB" dirty="0" smtClean="0"/>
              <a:t>Delete fro </a:t>
            </a:r>
            <a:r>
              <a:rPr lang="en-GB" dirty="0" err="1" smtClean="0"/>
              <a:t>w_clent</a:t>
            </a:r>
            <a:r>
              <a:rPr lang="en-GB" dirty="0" smtClean="0"/>
              <a:t> where </a:t>
            </a:r>
            <a:r>
              <a:rPr lang="en-GB" dirty="0" err="1" smtClean="0"/>
              <a:t>client_no</a:t>
            </a:r>
            <a:r>
              <a:rPr lang="en-GB" dirty="0" smtClean="0"/>
              <a:t>=‘C001’;</a:t>
            </a:r>
          </a:p>
          <a:p>
            <a:pPr marL="82296" indent="0">
              <a:buNone/>
            </a:pPr>
            <a:r>
              <a:rPr lang="en-GB" dirty="0"/>
              <a:t>Oracle return the following message:</a:t>
            </a:r>
          </a:p>
          <a:p>
            <a:pPr marL="82296" indent="0">
              <a:buNone/>
            </a:pPr>
            <a:r>
              <a:rPr lang="en-GB" dirty="0"/>
              <a:t>1 row </a:t>
            </a:r>
            <a:r>
              <a:rPr lang="en-GB" dirty="0" smtClean="0"/>
              <a:t>deleted</a:t>
            </a:r>
            <a:endParaRPr lang="en-GB" dirty="0"/>
          </a:p>
          <a:p>
            <a:pPr marL="82296" indent="0">
              <a:buNone/>
            </a:pPr>
            <a:endParaRPr lang="en-GB" dirty="0" smtClean="0"/>
          </a:p>
          <a:p>
            <a:pPr marL="82296" indent="0">
              <a:buNone/>
            </a:pPr>
            <a:endParaRPr lang="en-GB" dirty="0" smtClean="0"/>
          </a:p>
          <a:p>
            <a:pPr marL="82296" indent="0">
              <a:buNone/>
            </a:pPr>
            <a:endParaRPr lang="en-GB" dirty="0" smtClean="0"/>
          </a:p>
          <a:p>
            <a:pPr marL="82296" indent="0">
              <a:buNone/>
            </a:pPr>
            <a:endParaRPr lang="en-GB" dirty="0"/>
          </a:p>
          <a:p>
            <a:pPr marL="82296" indent="0">
              <a:buNone/>
            </a:pPr>
            <a:endParaRPr lang="en-GB" dirty="0" smtClean="0"/>
          </a:p>
          <a:p>
            <a:pPr marL="82296" indent="0">
              <a:buNone/>
            </a:pPr>
            <a:endParaRPr lang="en-GB" dirty="0"/>
          </a:p>
        </p:txBody>
      </p:sp>
    </p:spTree>
    <p:extLst>
      <p:ext uri="{BB962C8B-B14F-4D97-AF65-F5344CB8AC3E}">
        <p14:creationId xmlns:p14="http://schemas.microsoft.com/office/powerpoint/2010/main" xmlns="" val="89796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 calcmode="lin" valueType="num">
                                      <p:cBhvr additive="base">
                                        <p:cTn id="2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 calcmode="lin" valueType="num">
                                      <p:cBhvr additive="base">
                                        <p:cTn id="29"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 calcmode="lin" valueType="num">
                                      <p:cBhvr additive="base">
                                        <p:cTn id="35"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anim calcmode="lin" valueType="num">
                                      <p:cBhvr additive="base">
                                        <p:cTn id="3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anim calcmode="lin" valueType="num">
                                      <p:cBhvr additive="base">
                                        <p:cTn id="43"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 calcmode="lin" valueType="num">
                                      <p:cBhvr additive="base">
                                        <p:cTn id="47"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7">
                                            <p:txEl>
                                              <p:pRg st="10" end="10"/>
                                            </p:txEl>
                                          </p:spTgt>
                                        </p:tgtEl>
                                        <p:attrNameLst>
                                          <p:attrName>style.visibility</p:attrName>
                                        </p:attrNameLst>
                                      </p:cBhvr>
                                      <p:to>
                                        <p:strVal val="visible"/>
                                      </p:to>
                                    </p:set>
                                    <p:anim calcmode="lin" valueType="num">
                                      <p:cBhvr additive="base">
                                        <p:cTn id="53"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
                                            <p:txEl>
                                              <p:pRg st="11" end="11"/>
                                            </p:txEl>
                                          </p:spTgt>
                                        </p:tgtEl>
                                        <p:attrNameLst>
                                          <p:attrName>style.visibility</p:attrName>
                                        </p:attrNameLst>
                                      </p:cBhvr>
                                      <p:to>
                                        <p:strVal val="visible"/>
                                      </p:to>
                                    </p:set>
                                    <p:anim calcmode="lin" valueType="num">
                                      <p:cBhvr additive="base">
                                        <p:cTn id="57"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
                                            <p:txEl>
                                              <p:pRg st="12" end="12"/>
                                            </p:txEl>
                                          </p:spTgt>
                                        </p:tgtEl>
                                        <p:attrNameLst>
                                          <p:attrName>style.visibility</p:attrName>
                                        </p:attrNameLst>
                                      </p:cBhvr>
                                      <p:to>
                                        <p:strVal val="visible"/>
                                      </p:to>
                                    </p:set>
                                    <p:anim calcmode="lin" valueType="num">
                                      <p:cBhvr additive="base">
                                        <p:cTn id="61"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7">
                                            <p:txEl>
                                              <p:pRg st="13" end="13"/>
                                            </p:txEl>
                                          </p:spTgt>
                                        </p:tgtEl>
                                        <p:attrNameLst>
                                          <p:attrName>style.visibility</p:attrName>
                                        </p:attrNameLst>
                                      </p:cBhvr>
                                      <p:to>
                                        <p:strVal val="visible"/>
                                      </p:to>
                                    </p:set>
                                    <p:anim calcmode="lin" valueType="num">
                                      <p:cBhvr additive="base">
                                        <p:cTn id="65"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view cont..</a:t>
            </a:r>
            <a:endParaRPr lang="en-GB" dirty="0"/>
          </a:p>
        </p:txBody>
      </p:sp>
      <p:sp>
        <p:nvSpPr>
          <p:cNvPr id="3" name="Content Placeholder 2"/>
          <p:cNvSpPr>
            <a:spLocks noGrp="1"/>
          </p:cNvSpPr>
          <p:nvPr>
            <p:ph idx="1"/>
          </p:nvPr>
        </p:nvSpPr>
        <p:spPr>
          <a:xfrm>
            <a:off x="1435608" y="1447800"/>
            <a:ext cx="7498080" cy="5334000"/>
          </a:xfrm>
        </p:spPr>
        <p:txBody>
          <a:bodyPr>
            <a:normAutofit fontScale="92500" lnSpcReduction="20000"/>
          </a:bodyPr>
          <a:lstStyle/>
          <a:p>
            <a:pPr marL="82296" indent="0">
              <a:buNone/>
            </a:pPr>
            <a:r>
              <a:rPr lang="en-GB" dirty="0" smtClean="0"/>
              <a:t> a view can be create from more than one table .for the purpose of creating the view these tables will be linked by join condition specified in the where clause condition of the view definition.</a:t>
            </a:r>
          </a:p>
          <a:p>
            <a:pPr marL="82296" indent="0">
              <a:buNone/>
            </a:pPr>
            <a:r>
              <a:rPr lang="en-GB" dirty="0" smtClean="0"/>
              <a:t>The behaviour of the view will vary for insert ,update ,delete and select table operation depending upon the following:</a:t>
            </a:r>
          </a:p>
          <a:p>
            <a:pPr marL="82296" indent="0">
              <a:buNone/>
            </a:pPr>
            <a:r>
              <a:rPr lang="en-GB" dirty="0" smtClean="0"/>
              <a:t>Whether the table were created using a referencing clause</a:t>
            </a:r>
          </a:p>
          <a:p>
            <a:pPr marL="82296" indent="0">
              <a:buNone/>
            </a:pPr>
            <a:r>
              <a:rPr lang="en-GB" dirty="0" smtClean="0"/>
              <a:t>Whether the table created without any referencing clause and are actually standalone  tables not related in any way.</a:t>
            </a:r>
          </a:p>
          <a:p>
            <a:pPr marL="82296" indent="0">
              <a:buNone/>
            </a:pPr>
            <a:endParaRPr lang="en-GB" dirty="0"/>
          </a:p>
        </p:txBody>
      </p:sp>
      <p:sp>
        <p:nvSpPr>
          <p:cNvPr id="4" name="Slide Number Placeholder 3"/>
          <p:cNvSpPr>
            <a:spLocks noGrp="1"/>
          </p:cNvSpPr>
          <p:nvPr>
            <p:ph type="sldNum" sz="quarter" idx="12"/>
          </p:nvPr>
        </p:nvSpPr>
        <p:spPr/>
        <p:txBody>
          <a:bodyPr/>
          <a:lstStyle/>
          <a:p>
            <a:fld id="{F0CA6321-C836-4E84-A419-73A07CB11E28}" type="slidenum">
              <a:rPr lang="en-US" smtClean="0"/>
              <a:pPr/>
              <a:t>35</a:t>
            </a:fld>
            <a:endParaRPr lang="en-US"/>
          </a:p>
        </p:txBody>
      </p:sp>
    </p:spTree>
    <p:extLst>
      <p:ext uri="{BB962C8B-B14F-4D97-AF65-F5344CB8AC3E}">
        <p14:creationId xmlns:p14="http://schemas.microsoft.com/office/powerpoint/2010/main" xmlns="" val="385924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additive="base">
                                        <p:cTn id="1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View defined from multiple table (which have no referencing clause)</a:t>
            </a:r>
            <a:endParaRPr lang="en-GB" dirty="0"/>
          </a:p>
        </p:txBody>
      </p:sp>
      <p:sp>
        <p:nvSpPr>
          <p:cNvPr id="3" name="Content Placeholder 2"/>
          <p:cNvSpPr>
            <a:spLocks noGrp="1"/>
          </p:cNvSpPr>
          <p:nvPr>
            <p:ph idx="1"/>
          </p:nvPr>
        </p:nvSpPr>
        <p:spPr/>
        <p:txBody>
          <a:bodyPr>
            <a:normAutofit lnSpcReduction="10000"/>
          </a:bodyPr>
          <a:lstStyle/>
          <a:p>
            <a:pPr marL="82296" indent="0">
              <a:buNone/>
            </a:pPr>
            <a:r>
              <a:rPr lang="en-GB" dirty="0" smtClean="0"/>
              <a:t>If a view is created from multiple tables , which were not created using a referencing clause (no logical linkage exists between the table) then though the primary key column/s as well as the not null columns are </a:t>
            </a:r>
            <a:r>
              <a:rPr lang="en-GB" b="1" dirty="0" smtClean="0"/>
              <a:t>included in </a:t>
            </a:r>
            <a:r>
              <a:rPr lang="en-GB" dirty="0" smtClean="0"/>
              <a:t>the view definition the view ‘s behaviour will be as the follows:</a:t>
            </a:r>
          </a:p>
          <a:p>
            <a:pPr marL="82296" indent="0">
              <a:buNone/>
            </a:pPr>
            <a:r>
              <a:rPr lang="en-GB" dirty="0" smtClean="0"/>
              <a:t>the insert ,update or delete operation is not allowed .if attempted oracle display the following error message:</a:t>
            </a:r>
            <a:endParaRPr lang="en-GB" dirty="0"/>
          </a:p>
        </p:txBody>
      </p:sp>
      <p:sp>
        <p:nvSpPr>
          <p:cNvPr id="4" name="Slide Number Placeholder 3"/>
          <p:cNvSpPr>
            <a:spLocks noGrp="1"/>
          </p:cNvSpPr>
          <p:nvPr>
            <p:ph type="sldNum" sz="quarter" idx="12"/>
          </p:nvPr>
        </p:nvSpPr>
        <p:spPr/>
        <p:txBody>
          <a:bodyPr/>
          <a:lstStyle/>
          <a:p>
            <a:fld id="{F0CA6321-C836-4E84-A419-73A07CB11E28}" type="slidenum">
              <a:rPr lang="en-US" smtClean="0"/>
              <a:pPr/>
              <a:t>36</a:t>
            </a:fld>
            <a:endParaRPr lang="en-US"/>
          </a:p>
        </p:txBody>
      </p:sp>
    </p:spTree>
    <p:extLst>
      <p:ext uri="{BB962C8B-B14F-4D97-AF65-F5344CB8AC3E}">
        <p14:creationId xmlns:p14="http://schemas.microsoft.com/office/powerpoint/2010/main" xmlns="" val="8515293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View cont..</a:t>
            </a:r>
            <a:endParaRPr lang="en-GB" dirty="0"/>
          </a:p>
        </p:txBody>
      </p:sp>
      <p:sp>
        <p:nvSpPr>
          <p:cNvPr id="3" name="Content Placeholder 2"/>
          <p:cNvSpPr>
            <a:spLocks noGrp="1"/>
          </p:cNvSpPr>
          <p:nvPr>
            <p:ph idx="1"/>
          </p:nvPr>
        </p:nvSpPr>
        <p:spPr/>
        <p:txBody>
          <a:bodyPr/>
          <a:lstStyle/>
          <a:p>
            <a:pPr marL="82296" indent="0">
              <a:buNone/>
            </a:pPr>
            <a:r>
              <a:rPr lang="en-GB" dirty="0" smtClean="0"/>
              <a:t>For insert/update</a:t>
            </a:r>
          </a:p>
          <a:p>
            <a:pPr marL="82296" indent="0">
              <a:buNone/>
            </a:pPr>
            <a:r>
              <a:rPr lang="en-GB" dirty="0" smtClean="0"/>
              <a:t>ORA-01779:cannot modify a column which maps to non-key- preserved table </a:t>
            </a:r>
          </a:p>
          <a:p>
            <a:pPr marL="82296" indent="0">
              <a:buNone/>
            </a:pPr>
            <a:r>
              <a:rPr lang="en-GB" dirty="0" smtClean="0"/>
              <a:t>For delete:</a:t>
            </a:r>
          </a:p>
          <a:p>
            <a:pPr marL="82296" indent="0">
              <a:buNone/>
            </a:pPr>
            <a:r>
              <a:rPr lang="en-GB" dirty="0" smtClean="0"/>
              <a:t>ORA-01752:cannot delete from view without exactly one key-preserved table</a:t>
            </a:r>
          </a:p>
          <a:p>
            <a:pPr marL="82296" indent="0">
              <a:buNone/>
            </a:pPr>
            <a:endParaRPr lang="en-GB" dirty="0"/>
          </a:p>
        </p:txBody>
      </p:sp>
      <p:sp>
        <p:nvSpPr>
          <p:cNvPr id="4" name="Slide Number Placeholder 3"/>
          <p:cNvSpPr>
            <a:spLocks noGrp="1"/>
          </p:cNvSpPr>
          <p:nvPr>
            <p:ph type="sldNum" sz="quarter" idx="12"/>
          </p:nvPr>
        </p:nvSpPr>
        <p:spPr/>
        <p:txBody>
          <a:bodyPr/>
          <a:lstStyle/>
          <a:p>
            <a:fld id="{F0CA6321-C836-4E84-A419-73A07CB11E28}" type="slidenum">
              <a:rPr lang="en-US" smtClean="0"/>
              <a:pPr/>
              <a:t>37</a:t>
            </a:fld>
            <a:endParaRPr lang="en-US"/>
          </a:p>
        </p:txBody>
      </p:sp>
    </p:spTree>
    <p:extLst>
      <p:ext uri="{BB962C8B-B14F-4D97-AF65-F5344CB8AC3E}">
        <p14:creationId xmlns:p14="http://schemas.microsoft.com/office/powerpoint/2010/main" xmlns="" val="13701328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smtClean="0"/>
              <a:t>View defined from some multiple tables(which have been created with a referencing clause):</a:t>
            </a:r>
            <a:endParaRPr lang="en-GB" sz="2400" dirty="0"/>
          </a:p>
        </p:txBody>
      </p:sp>
      <p:sp>
        <p:nvSpPr>
          <p:cNvPr id="3" name="Content Placeholder 2"/>
          <p:cNvSpPr>
            <a:spLocks noGrp="1"/>
          </p:cNvSpPr>
          <p:nvPr>
            <p:ph idx="1"/>
          </p:nvPr>
        </p:nvSpPr>
        <p:spPr>
          <a:xfrm>
            <a:off x="1435608" y="1447800"/>
            <a:ext cx="7498080" cy="5181600"/>
          </a:xfrm>
        </p:spPr>
        <p:txBody>
          <a:bodyPr>
            <a:normAutofit fontScale="85000" lnSpcReduction="20000"/>
          </a:bodyPr>
          <a:lstStyle/>
          <a:p>
            <a:pPr marL="82296" indent="0">
              <a:buNone/>
            </a:pPr>
            <a:r>
              <a:rPr lang="en-GB" dirty="0" smtClean="0"/>
              <a:t>If the view is created from multiple tables, which were crated using a referencing clause (</a:t>
            </a:r>
            <a:r>
              <a:rPr lang="en-GB" dirty="0" err="1" smtClean="0"/>
              <a:t>i.e</a:t>
            </a:r>
            <a:r>
              <a:rPr lang="en-GB" dirty="0" smtClean="0"/>
              <a:t> a logical linkage exist between the tables ) then though the primary key column/s as well as the no null columns are </a:t>
            </a:r>
            <a:r>
              <a:rPr lang="en-GB" b="1" dirty="0" smtClean="0"/>
              <a:t>included </a:t>
            </a:r>
            <a:r>
              <a:rPr lang="en-GB" dirty="0" smtClean="0"/>
              <a:t>in the view definition the view’s behaviour will be as follows:</a:t>
            </a:r>
          </a:p>
          <a:p>
            <a:pPr marL="82296" indent="0">
              <a:buNone/>
            </a:pPr>
            <a:r>
              <a:rPr lang="en-GB" dirty="0" smtClean="0"/>
              <a:t>.An insert operation is not allowed</a:t>
            </a:r>
          </a:p>
          <a:p>
            <a:pPr marL="82296" indent="0">
              <a:buNone/>
            </a:pPr>
            <a:r>
              <a:rPr lang="en-GB" dirty="0" smtClean="0"/>
              <a:t>.the delete or update operation do not affect the master table.</a:t>
            </a:r>
          </a:p>
          <a:p>
            <a:pPr marL="82296" indent="0">
              <a:buNone/>
            </a:pPr>
            <a:r>
              <a:rPr lang="en-GB" dirty="0" smtClean="0"/>
              <a:t>.the view can used to modify the column of the detail table included in the view .</a:t>
            </a:r>
          </a:p>
          <a:p>
            <a:pPr marL="82296" indent="0">
              <a:buNone/>
            </a:pPr>
            <a:r>
              <a:rPr lang="en-GB" dirty="0" smtClean="0"/>
              <a:t>.if a delete operation is executed on the view ,</a:t>
            </a:r>
          </a:p>
          <a:p>
            <a:pPr marL="82296" indent="0">
              <a:buNone/>
            </a:pPr>
            <a:r>
              <a:rPr lang="en-GB" dirty="0" smtClean="0"/>
              <a:t>the corresponding record from the detail table will be deleted.</a:t>
            </a:r>
          </a:p>
          <a:p>
            <a:pPr marL="82296" indent="0">
              <a:buNone/>
            </a:pPr>
            <a:endParaRPr lang="en-GB" dirty="0"/>
          </a:p>
        </p:txBody>
      </p:sp>
      <p:sp>
        <p:nvSpPr>
          <p:cNvPr id="4" name="Slide Number Placeholder 3"/>
          <p:cNvSpPr>
            <a:spLocks noGrp="1"/>
          </p:cNvSpPr>
          <p:nvPr>
            <p:ph type="sldNum" sz="quarter" idx="12"/>
          </p:nvPr>
        </p:nvSpPr>
        <p:spPr/>
        <p:txBody>
          <a:bodyPr/>
          <a:lstStyle/>
          <a:p>
            <a:fld id="{F0CA6321-C836-4E84-A419-73A07CB11E28}" type="slidenum">
              <a:rPr lang="en-US" smtClean="0"/>
              <a:pPr/>
              <a:t>38</a:t>
            </a:fld>
            <a:endParaRPr lang="en-US"/>
          </a:p>
        </p:txBody>
      </p:sp>
    </p:spTree>
    <p:extLst>
      <p:ext uri="{BB962C8B-B14F-4D97-AF65-F5344CB8AC3E}">
        <p14:creationId xmlns:p14="http://schemas.microsoft.com/office/powerpoint/2010/main" xmlns="" val="41665315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3817472333"/>
              </p:ext>
            </p:extLst>
          </p:nvPr>
        </p:nvGraphicFramePr>
        <p:xfrm>
          <a:off x="1435100" y="1447800"/>
          <a:ext cx="7499352" cy="3947160"/>
        </p:xfrm>
        <a:graphic>
          <a:graphicData uri="http://schemas.openxmlformats.org/drawingml/2006/table">
            <a:tbl>
              <a:tblPr firstRow="1" bandRow="1">
                <a:tableStyleId>{5C22544A-7EE6-4342-B048-85BDC9FD1C3A}</a:tableStyleId>
              </a:tblPr>
              <a:tblGrid>
                <a:gridCol w="1874838"/>
                <a:gridCol w="1109662"/>
                <a:gridCol w="533400"/>
                <a:gridCol w="3981452"/>
              </a:tblGrid>
              <a:tr h="370840">
                <a:tc>
                  <a:txBody>
                    <a:bodyPr/>
                    <a:lstStyle/>
                    <a:p>
                      <a:r>
                        <a:rPr lang="en-GB" dirty="0" smtClean="0"/>
                        <a:t>Column name</a:t>
                      </a:r>
                      <a:endParaRPr lang="en-GB" dirty="0"/>
                    </a:p>
                  </a:txBody>
                  <a:tcPr/>
                </a:tc>
                <a:tc>
                  <a:txBody>
                    <a:bodyPr/>
                    <a:lstStyle/>
                    <a:p>
                      <a:r>
                        <a:rPr lang="en-GB" dirty="0" smtClean="0"/>
                        <a:t>Data</a:t>
                      </a:r>
                      <a:r>
                        <a:rPr lang="en-GB" baseline="0" dirty="0" smtClean="0"/>
                        <a:t> type</a:t>
                      </a:r>
                      <a:endParaRPr lang="en-GB" dirty="0"/>
                    </a:p>
                  </a:txBody>
                  <a:tcPr/>
                </a:tc>
                <a:tc>
                  <a:txBody>
                    <a:bodyPr/>
                    <a:lstStyle/>
                    <a:p>
                      <a:r>
                        <a:rPr lang="en-GB" dirty="0" smtClean="0"/>
                        <a:t>size</a:t>
                      </a:r>
                      <a:endParaRPr lang="en-GB" dirty="0"/>
                    </a:p>
                  </a:txBody>
                  <a:tcPr/>
                </a:tc>
                <a:tc>
                  <a:txBody>
                    <a:bodyPr/>
                    <a:lstStyle/>
                    <a:p>
                      <a:r>
                        <a:rPr lang="en-GB" dirty="0" smtClean="0"/>
                        <a:t>attributes</a:t>
                      </a:r>
                      <a:endParaRPr lang="en-GB" dirty="0"/>
                    </a:p>
                  </a:txBody>
                  <a:tcPr/>
                </a:tc>
              </a:tr>
              <a:tr h="370840">
                <a:tc>
                  <a:txBody>
                    <a:bodyPr/>
                    <a:lstStyle/>
                    <a:p>
                      <a:r>
                        <a:rPr lang="en-GB" dirty="0" err="1" smtClean="0"/>
                        <a:t>Order_no</a:t>
                      </a:r>
                      <a:endParaRPr lang="en-GB" dirty="0"/>
                    </a:p>
                  </a:txBody>
                  <a:tcPr/>
                </a:tc>
                <a:tc>
                  <a:txBody>
                    <a:bodyPr/>
                    <a:lstStyle/>
                    <a:p>
                      <a:r>
                        <a:rPr lang="en-GB" dirty="0" err="1" smtClean="0"/>
                        <a:t>varchar</a:t>
                      </a:r>
                      <a:endParaRPr lang="en-GB" dirty="0"/>
                    </a:p>
                  </a:txBody>
                  <a:tcPr/>
                </a:tc>
                <a:tc>
                  <a:txBody>
                    <a:bodyPr/>
                    <a:lstStyle/>
                    <a:p>
                      <a:r>
                        <a:rPr lang="en-GB" dirty="0" smtClean="0"/>
                        <a:t>6</a:t>
                      </a:r>
                      <a:endParaRPr lang="en-GB" dirty="0"/>
                    </a:p>
                  </a:txBody>
                  <a:tcPr/>
                </a:tc>
                <a:tc>
                  <a:txBody>
                    <a:bodyPr/>
                    <a:lstStyle/>
                    <a:p>
                      <a:r>
                        <a:rPr lang="en-GB" dirty="0" smtClean="0"/>
                        <a:t>Primary</a:t>
                      </a:r>
                      <a:r>
                        <a:rPr lang="en-GB" baseline="0" dirty="0" smtClean="0"/>
                        <a:t> key ,first letter must star with ‘O’</a:t>
                      </a:r>
                      <a:endParaRPr lang="en-GB" dirty="0"/>
                    </a:p>
                  </a:txBody>
                  <a:tcPr/>
                </a:tc>
              </a:tr>
              <a:tr h="370840">
                <a:tc>
                  <a:txBody>
                    <a:bodyPr/>
                    <a:lstStyle/>
                    <a:p>
                      <a:r>
                        <a:rPr lang="en-GB" dirty="0" err="1" smtClean="0"/>
                        <a:t>Order_date</a:t>
                      </a:r>
                      <a:r>
                        <a:rPr lang="en-GB" baseline="0" dirty="0" smtClean="0"/>
                        <a:t> </a:t>
                      </a:r>
                      <a:endParaRPr lang="en-GB" dirty="0"/>
                    </a:p>
                  </a:txBody>
                  <a:tcPr/>
                </a:tc>
                <a:tc>
                  <a:txBody>
                    <a:bodyPr/>
                    <a:lstStyle/>
                    <a:p>
                      <a:r>
                        <a:rPr lang="en-GB" dirty="0" smtClean="0"/>
                        <a:t>date</a:t>
                      </a:r>
                      <a:endParaRPr lang="en-GB" dirty="0"/>
                    </a:p>
                  </a:txBody>
                  <a:tcPr/>
                </a:tc>
                <a:tc>
                  <a:txBody>
                    <a:bodyPr/>
                    <a:lstStyle/>
                    <a:p>
                      <a:endParaRPr lang="en-GB" dirty="0"/>
                    </a:p>
                  </a:txBody>
                  <a:tcPr/>
                </a:tc>
                <a:tc>
                  <a:txBody>
                    <a:bodyPr/>
                    <a:lstStyle/>
                    <a:p>
                      <a:endParaRPr lang="en-GB"/>
                    </a:p>
                  </a:txBody>
                  <a:tcPr/>
                </a:tc>
              </a:tr>
              <a:tr h="370840">
                <a:tc>
                  <a:txBody>
                    <a:bodyPr/>
                    <a:lstStyle/>
                    <a:p>
                      <a:r>
                        <a:rPr lang="en-GB" dirty="0" err="1" smtClean="0"/>
                        <a:t>Client_no</a:t>
                      </a:r>
                      <a:endParaRPr lang="en-GB" dirty="0"/>
                    </a:p>
                  </a:txBody>
                  <a:tcPr/>
                </a:tc>
                <a:tc>
                  <a:txBody>
                    <a:bodyPr/>
                    <a:lstStyle/>
                    <a:p>
                      <a:r>
                        <a:rPr lang="en-GB" dirty="0" err="1" smtClean="0"/>
                        <a:t>varchar</a:t>
                      </a:r>
                      <a:endParaRPr lang="en-GB" dirty="0"/>
                    </a:p>
                  </a:txBody>
                  <a:tcPr/>
                </a:tc>
                <a:tc>
                  <a:txBody>
                    <a:bodyPr/>
                    <a:lstStyle/>
                    <a:p>
                      <a:r>
                        <a:rPr lang="en-GB" dirty="0" smtClean="0"/>
                        <a:t>6</a:t>
                      </a:r>
                      <a:endParaRPr lang="en-GB" dirty="0"/>
                    </a:p>
                  </a:txBody>
                  <a:tcPr/>
                </a:tc>
                <a:tc>
                  <a:txBody>
                    <a:bodyPr/>
                    <a:lstStyle/>
                    <a:p>
                      <a:r>
                        <a:rPr lang="en-GB" dirty="0" smtClean="0"/>
                        <a:t>Foreign</a:t>
                      </a:r>
                      <a:r>
                        <a:rPr lang="en-GB" baseline="0" dirty="0" smtClean="0"/>
                        <a:t> key  references </a:t>
                      </a:r>
                      <a:r>
                        <a:rPr lang="en-GB" baseline="0" dirty="0" err="1" smtClean="0"/>
                        <a:t>client_no</a:t>
                      </a:r>
                      <a:r>
                        <a:rPr lang="en-GB" baseline="0" dirty="0" smtClean="0"/>
                        <a:t> of </a:t>
                      </a:r>
                      <a:r>
                        <a:rPr lang="en-GB" baseline="0" dirty="0" err="1" smtClean="0"/>
                        <a:t>client_master</a:t>
                      </a:r>
                      <a:r>
                        <a:rPr lang="en-GB" baseline="0" dirty="0" smtClean="0"/>
                        <a:t> table</a:t>
                      </a:r>
                      <a:endParaRPr lang="en-GB" dirty="0"/>
                    </a:p>
                  </a:txBody>
                  <a:tcPr/>
                </a:tc>
              </a:tr>
              <a:tr h="370840">
                <a:tc>
                  <a:txBody>
                    <a:bodyPr/>
                    <a:lstStyle/>
                    <a:p>
                      <a:r>
                        <a:rPr lang="en-GB" dirty="0" err="1" smtClean="0"/>
                        <a:t>Salsman_no</a:t>
                      </a:r>
                      <a:r>
                        <a:rPr lang="en-GB" baseline="0" dirty="0" smtClean="0"/>
                        <a:t> </a:t>
                      </a:r>
                      <a:endParaRPr lang="en-GB" dirty="0"/>
                    </a:p>
                  </a:txBody>
                  <a:tcPr/>
                </a:tc>
                <a:tc>
                  <a:txBody>
                    <a:bodyPr/>
                    <a:lstStyle/>
                    <a:p>
                      <a:r>
                        <a:rPr lang="en-GB" dirty="0" err="1" smtClean="0"/>
                        <a:t>varchar</a:t>
                      </a:r>
                      <a:endParaRPr lang="en-GB" dirty="0"/>
                    </a:p>
                  </a:txBody>
                  <a:tcPr/>
                </a:tc>
                <a:tc>
                  <a:txBody>
                    <a:bodyPr/>
                    <a:lstStyle/>
                    <a:p>
                      <a:r>
                        <a:rPr lang="en-GB" dirty="0" smtClean="0"/>
                        <a:t>6</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Foreign</a:t>
                      </a:r>
                      <a:r>
                        <a:rPr lang="en-GB" baseline="0" dirty="0" smtClean="0"/>
                        <a:t> key  references </a:t>
                      </a:r>
                      <a:r>
                        <a:rPr lang="en-GB" baseline="0" dirty="0" err="1" smtClean="0"/>
                        <a:t>salesman_no</a:t>
                      </a:r>
                      <a:r>
                        <a:rPr lang="en-GB" baseline="0" dirty="0" smtClean="0"/>
                        <a:t> of </a:t>
                      </a:r>
                      <a:r>
                        <a:rPr lang="en-GB" baseline="0" dirty="0" err="1" smtClean="0"/>
                        <a:t>selesman_master</a:t>
                      </a:r>
                      <a:r>
                        <a:rPr lang="en-GB" baseline="0" dirty="0" smtClean="0"/>
                        <a:t> table</a:t>
                      </a:r>
                      <a:endParaRPr lang="en-GB" dirty="0" smtClean="0"/>
                    </a:p>
                    <a:p>
                      <a:endParaRPr lang="en-GB" dirty="0"/>
                    </a:p>
                  </a:txBody>
                  <a:tcPr/>
                </a:tc>
              </a:tr>
              <a:tr h="370840">
                <a:tc>
                  <a:txBody>
                    <a:bodyPr/>
                    <a:lstStyle/>
                    <a:p>
                      <a:r>
                        <a:rPr lang="en-GB" dirty="0" err="1" smtClean="0"/>
                        <a:t>Dely_date</a:t>
                      </a:r>
                      <a:endParaRPr lang="en-GB" dirty="0"/>
                    </a:p>
                  </a:txBody>
                  <a:tcPr/>
                </a:tc>
                <a:tc>
                  <a:txBody>
                    <a:bodyPr/>
                    <a:lstStyle/>
                    <a:p>
                      <a:r>
                        <a:rPr lang="en-GB" dirty="0" smtClean="0"/>
                        <a:t>date</a:t>
                      </a:r>
                      <a:endParaRPr lang="en-GB" dirty="0"/>
                    </a:p>
                  </a:txBody>
                  <a:tcPr/>
                </a:tc>
                <a:tc>
                  <a:txBody>
                    <a:bodyPr/>
                    <a:lstStyle/>
                    <a:p>
                      <a:endParaRPr lang="en-GB"/>
                    </a:p>
                  </a:txBody>
                  <a:tcPr/>
                </a:tc>
                <a:tc>
                  <a:txBody>
                    <a:bodyPr/>
                    <a:lstStyle/>
                    <a:p>
                      <a:r>
                        <a:rPr lang="en-GB" dirty="0" smtClean="0"/>
                        <a:t>Can not be less than </a:t>
                      </a:r>
                      <a:r>
                        <a:rPr lang="en-GB" dirty="0" err="1" smtClean="0"/>
                        <a:t>oreder_date</a:t>
                      </a:r>
                      <a:endParaRPr lang="en-GB" dirty="0"/>
                    </a:p>
                  </a:txBody>
                  <a:tcPr/>
                </a:tc>
              </a:tr>
              <a:tr h="370840">
                <a:tc>
                  <a:txBody>
                    <a:bodyPr/>
                    <a:lstStyle/>
                    <a:p>
                      <a:r>
                        <a:rPr lang="en-GB" dirty="0" err="1" smtClean="0"/>
                        <a:t>Oreder_status</a:t>
                      </a:r>
                      <a:endParaRPr lang="en-GB" dirty="0"/>
                    </a:p>
                  </a:txBody>
                  <a:tcPr/>
                </a:tc>
                <a:tc>
                  <a:txBody>
                    <a:bodyPr/>
                    <a:lstStyle/>
                    <a:p>
                      <a:r>
                        <a:rPr lang="en-GB" dirty="0" err="1" smtClean="0"/>
                        <a:t>varchar</a:t>
                      </a:r>
                      <a:endParaRPr lang="en-GB" dirty="0"/>
                    </a:p>
                  </a:txBody>
                  <a:tcPr/>
                </a:tc>
                <a:tc>
                  <a:txBody>
                    <a:bodyPr/>
                    <a:lstStyle/>
                    <a:p>
                      <a:r>
                        <a:rPr lang="en-GB" dirty="0" smtClean="0"/>
                        <a:t>12</a:t>
                      </a:r>
                      <a:endParaRPr lang="en-GB" dirty="0"/>
                    </a:p>
                  </a:txBody>
                  <a:tcPr/>
                </a:tc>
                <a:tc>
                  <a:txBody>
                    <a:bodyPr/>
                    <a:lstStyle/>
                    <a:p>
                      <a:r>
                        <a:rPr lang="en-GB" dirty="0" smtClean="0"/>
                        <a:t>Values</a:t>
                      </a:r>
                      <a:r>
                        <a:rPr lang="en-GB" baseline="0" dirty="0" smtClean="0"/>
                        <a:t> in (</a:t>
                      </a:r>
                      <a:r>
                        <a:rPr lang="en-GB" baseline="0" dirty="0" err="1" smtClean="0"/>
                        <a:t>process,fulfilled,cancelled</a:t>
                      </a:r>
                      <a:r>
                        <a:rPr lang="en-GB" baseline="0" dirty="0" smtClean="0"/>
                        <a:t>)</a:t>
                      </a:r>
                      <a:endParaRPr lang="en-GB" dirty="0"/>
                    </a:p>
                  </a:txBody>
                  <a:tcPr/>
                </a:tc>
              </a:tr>
            </a:tbl>
          </a:graphicData>
        </a:graphic>
      </p:graphicFrame>
      <p:sp>
        <p:nvSpPr>
          <p:cNvPr id="4" name="Slide Number Placeholder 3"/>
          <p:cNvSpPr>
            <a:spLocks noGrp="1"/>
          </p:cNvSpPr>
          <p:nvPr>
            <p:ph type="sldNum" sz="quarter" idx="12"/>
          </p:nvPr>
        </p:nvSpPr>
        <p:spPr/>
        <p:txBody>
          <a:bodyPr/>
          <a:lstStyle/>
          <a:p>
            <a:fld id="{F0CA6321-C836-4E84-A419-73A07CB11E28}" type="slidenum">
              <a:rPr lang="en-US" smtClean="0"/>
              <a:pPr/>
              <a:t>39</a:t>
            </a:fld>
            <a:endParaRPr lang="en-US"/>
          </a:p>
        </p:txBody>
      </p:sp>
      <p:sp>
        <p:nvSpPr>
          <p:cNvPr id="6" name="Rectangle 5"/>
          <p:cNvSpPr/>
          <p:nvPr/>
        </p:nvSpPr>
        <p:spPr>
          <a:xfrm>
            <a:off x="1410208" y="1061006"/>
            <a:ext cx="1898020" cy="369332"/>
          </a:xfrm>
          <a:prstGeom prst="rect">
            <a:avLst/>
          </a:prstGeom>
        </p:spPr>
        <p:txBody>
          <a:bodyPr wrap="none">
            <a:spAutoFit/>
          </a:bodyPr>
          <a:lstStyle/>
          <a:p>
            <a:pPr marL="82296" indent="0">
              <a:buNone/>
            </a:pPr>
            <a:r>
              <a:rPr lang="en-GB" dirty="0" err="1" smtClean="0"/>
              <a:t>Sales_order</a:t>
            </a:r>
            <a:r>
              <a:rPr lang="en-GB" dirty="0" smtClean="0"/>
              <a:t> table</a:t>
            </a:r>
            <a:endParaRPr lang="en-GB" dirty="0"/>
          </a:p>
        </p:txBody>
      </p:sp>
    </p:spTree>
    <p:extLst>
      <p:ext uri="{BB962C8B-B14F-4D97-AF65-F5344CB8AC3E}">
        <p14:creationId xmlns:p14="http://schemas.microsoft.com/office/powerpoint/2010/main" xmlns="" val="1420660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81000"/>
            <a:ext cx="8229600" cy="868362"/>
          </a:xfrm>
        </p:spPr>
        <p:txBody>
          <a:bodyPr/>
          <a:lstStyle/>
          <a:p>
            <a:r>
              <a:rPr lang="en-US" dirty="0" smtClean="0"/>
              <a:t>      TYPE </a:t>
            </a:r>
            <a:r>
              <a:rPr lang="en-US" dirty="0"/>
              <a:t>O</a:t>
            </a:r>
            <a:r>
              <a:rPr lang="en-US" dirty="0" smtClean="0"/>
              <a:t>f DATA CONSTRAINT</a:t>
            </a:r>
            <a:endParaRPr lang="en-US" dirty="0"/>
          </a:p>
        </p:txBody>
      </p:sp>
      <p:sp>
        <p:nvSpPr>
          <p:cNvPr id="5" name="Rectangle 4"/>
          <p:cNvSpPr/>
          <p:nvPr/>
        </p:nvSpPr>
        <p:spPr>
          <a:xfrm>
            <a:off x="1143000" y="1676400"/>
            <a:ext cx="7467600" cy="5016758"/>
          </a:xfrm>
          <a:prstGeom prst="rect">
            <a:avLst/>
          </a:prstGeom>
        </p:spPr>
        <p:txBody>
          <a:bodyPr wrap="square">
            <a:spAutoFit/>
          </a:bodyPr>
          <a:lstStyle/>
          <a:p>
            <a:pPr algn="ctr"/>
            <a:r>
              <a:rPr lang="en-US" sz="2000" dirty="0" smtClean="0"/>
              <a:t>There are two types of data constraints that can be applied to data being inserted into any Oracle table .one  type is called I/O constraint (input/output)this data constraint determines the speed at which data can be inserted or extracted  from an Oracle Table. The other type is called business rule constraint.</a:t>
            </a:r>
          </a:p>
          <a:p>
            <a:pPr algn="ctr"/>
            <a:endParaRPr lang="en-US" sz="2000" dirty="0" smtClean="0"/>
          </a:p>
          <a:p>
            <a:pPr algn="ctr"/>
            <a:r>
              <a:rPr lang="en-US" sz="2000" b="1" u="sng" dirty="0" smtClean="0"/>
              <a:t>I/O CONSTRAINT</a:t>
            </a:r>
          </a:p>
          <a:p>
            <a:pPr algn="ctr"/>
            <a:r>
              <a:rPr lang="en-US" sz="2000" dirty="0" smtClean="0"/>
              <a:t>The i/o constraint  is further divided into two distinctly different constraints.</a:t>
            </a:r>
          </a:p>
          <a:p>
            <a:pPr algn="ctr"/>
            <a:endParaRPr lang="en-US" sz="2000" dirty="0"/>
          </a:p>
          <a:p>
            <a:pPr algn="ctr">
              <a:buFont typeface="Wingdings" pitchFamily="2" charset="2"/>
              <a:buChar char="ü"/>
            </a:pPr>
            <a:r>
              <a:rPr lang="en-US" sz="2000" b="1" dirty="0" smtClean="0"/>
              <a:t>The  primary key constraint :</a:t>
            </a:r>
          </a:p>
          <a:p>
            <a:pPr algn="ctr"/>
            <a:r>
              <a:rPr lang="en-US" sz="2000" dirty="0" smtClean="0"/>
              <a:t>Here  the data constraint  attached to a table column ensures :</a:t>
            </a:r>
          </a:p>
          <a:p>
            <a:pPr algn="ctr">
              <a:buFont typeface="Wingdings" pitchFamily="2" charset="2"/>
              <a:buChar char="Ø"/>
            </a:pPr>
            <a:r>
              <a:rPr lang="en-US" sz="2000" dirty="0" smtClean="0"/>
              <a:t>That  the data entered in a table column is Unique across the </a:t>
            </a:r>
            <a:r>
              <a:rPr lang="en-US" sz="2000" dirty="0"/>
              <a:t>e</a:t>
            </a:r>
            <a:r>
              <a:rPr lang="en-US" sz="2000" dirty="0" smtClean="0"/>
              <a:t>ntire column</a:t>
            </a:r>
          </a:p>
          <a:p>
            <a:pPr algn="ctr">
              <a:buFont typeface="Wingdings" pitchFamily="2" charset="2"/>
              <a:buChar char="Ø"/>
            </a:pPr>
            <a:r>
              <a:rPr lang="en-US" sz="2000" dirty="0" smtClean="0"/>
              <a:t> that none of the cells belonging to the table column are left empty</a:t>
            </a:r>
          </a:p>
          <a:p>
            <a:pPr algn="ctr"/>
            <a:endParaRPr lang="en-US" sz="2000" dirty="0" smtClean="0"/>
          </a:p>
        </p:txBody>
      </p:sp>
      <p:sp>
        <p:nvSpPr>
          <p:cNvPr id="3" name="Slide Number Placeholder 2"/>
          <p:cNvSpPr>
            <a:spLocks noGrp="1"/>
          </p:cNvSpPr>
          <p:nvPr>
            <p:ph type="sldNum" sz="quarter" idx="12"/>
          </p:nvPr>
        </p:nvSpPr>
        <p:spPr/>
        <p:txBody>
          <a:bodyPr/>
          <a:lstStyle/>
          <a:p>
            <a:fld id="{F0CA6321-C836-4E84-A419-73A07CB11E28}"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 calcmode="lin" valueType="num">
                                      <p:cBhvr additive="base">
                                        <p:cTn id="1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 calcmode="lin" valueType="num">
                                      <p:cBhvr additive="base">
                                        <p:cTn id="3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cont..</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2733195130"/>
              </p:ext>
            </p:extLst>
          </p:nvPr>
        </p:nvGraphicFramePr>
        <p:xfrm>
          <a:off x="1435100" y="1447800"/>
          <a:ext cx="7499352" cy="2936240"/>
        </p:xfrm>
        <a:graphic>
          <a:graphicData uri="http://schemas.openxmlformats.org/drawingml/2006/table">
            <a:tbl>
              <a:tblPr firstRow="1" bandRow="1">
                <a:tableStyleId>{5C22544A-7EE6-4342-B048-85BDC9FD1C3A}</a:tableStyleId>
              </a:tblPr>
              <a:tblGrid>
                <a:gridCol w="1874838"/>
                <a:gridCol w="1185862"/>
                <a:gridCol w="685800"/>
                <a:gridCol w="3752852"/>
              </a:tblGrid>
              <a:tr h="370840">
                <a:tc>
                  <a:txBody>
                    <a:bodyPr/>
                    <a:lstStyle/>
                    <a:p>
                      <a:r>
                        <a:rPr lang="en-GB" dirty="0" smtClean="0"/>
                        <a:t>Column name</a:t>
                      </a:r>
                      <a:endParaRPr lang="en-GB" dirty="0"/>
                    </a:p>
                  </a:txBody>
                  <a:tcPr/>
                </a:tc>
                <a:tc>
                  <a:txBody>
                    <a:bodyPr/>
                    <a:lstStyle/>
                    <a:p>
                      <a:r>
                        <a:rPr lang="en-GB" dirty="0" smtClean="0"/>
                        <a:t>Data type</a:t>
                      </a:r>
                      <a:endParaRPr lang="en-GB" dirty="0"/>
                    </a:p>
                  </a:txBody>
                  <a:tcPr/>
                </a:tc>
                <a:tc>
                  <a:txBody>
                    <a:bodyPr/>
                    <a:lstStyle/>
                    <a:p>
                      <a:r>
                        <a:rPr lang="en-GB" dirty="0" smtClean="0"/>
                        <a:t>size</a:t>
                      </a:r>
                      <a:endParaRPr lang="en-GB" dirty="0"/>
                    </a:p>
                  </a:txBody>
                  <a:tcPr/>
                </a:tc>
                <a:tc>
                  <a:txBody>
                    <a:bodyPr/>
                    <a:lstStyle/>
                    <a:p>
                      <a:r>
                        <a:rPr lang="en-GB" dirty="0" smtClean="0"/>
                        <a:t>attributes</a:t>
                      </a:r>
                      <a:endParaRPr lang="en-GB" dirty="0"/>
                    </a:p>
                  </a:txBody>
                  <a:tcPr/>
                </a:tc>
              </a:tr>
              <a:tr h="370840">
                <a:tc>
                  <a:txBody>
                    <a:bodyPr/>
                    <a:lstStyle/>
                    <a:p>
                      <a:r>
                        <a:rPr lang="en-GB" dirty="0" err="1" smtClean="0"/>
                        <a:t>Detorder_no</a:t>
                      </a:r>
                      <a:endParaRPr lang="en-GB" dirty="0"/>
                    </a:p>
                  </a:txBody>
                  <a:tcPr/>
                </a:tc>
                <a:tc>
                  <a:txBody>
                    <a:bodyPr/>
                    <a:lstStyle/>
                    <a:p>
                      <a:r>
                        <a:rPr lang="en-GB" dirty="0" err="1" smtClean="0"/>
                        <a:t>Varchar</a:t>
                      </a:r>
                      <a:r>
                        <a:rPr lang="en-GB" dirty="0" smtClean="0"/>
                        <a:t> </a:t>
                      </a:r>
                      <a:endParaRPr lang="en-GB" dirty="0"/>
                    </a:p>
                  </a:txBody>
                  <a:tcPr/>
                </a:tc>
                <a:tc>
                  <a:txBody>
                    <a:bodyPr/>
                    <a:lstStyle/>
                    <a:p>
                      <a:r>
                        <a:rPr lang="en-GB" dirty="0" smtClean="0"/>
                        <a:t>6</a:t>
                      </a:r>
                      <a:endParaRPr lang="en-GB" dirty="0"/>
                    </a:p>
                  </a:txBody>
                  <a:tcPr/>
                </a:tc>
                <a:tc>
                  <a:txBody>
                    <a:bodyPr/>
                    <a:lstStyle/>
                    <a:p>
                      <a:r>
                        <a:rPr lang="en-GB" dirty="0" smtClean="0"/>
                        <a:t>Primary</a:t>
                      </a:r>
                      <a:r>
                        <a:rPr lang="en-GB" baseline="0" dirty="0" smtClean="0"/>
                        <a:t> key/foreign key references </a:t>
                      </a:r>
                      <a:r>
                        <a:rPr lang="en-GB" baseline="0" dirty="0" err="1" smtClean="0"/>
                        <a:t>order_no</a:t>
                      </a:r>
                      <a:r>
                        <a:rPr lang="en-GB" baseline="0" dirty="0" smtClean="0"/>
                        <a:t> of the </a:t>
                      </a:r>
                      <a:r>
                        <a:rPr lang="en-GB" baseline="0" dirty="0" err="1" smtClean="0"/>
                        <a:t>sales_order</a:t>
                      </a:r>
                      <a:r>
                        <a:rPr lang="en-GB" baseline="0" dirty="0" smtClean="0"/>
                        <a:t> table</a:t>
                      </a:r>
                      <a:endParaRPr lang="en-GB" dirty="0"/>
                    </a:p>
                  </a:txBody>
                  <a:tcPr/>
                </a:tc>
              </a:tr>
              <a:tr h="370840">
                <a:tc>
                  <a:txBody>
                    <a:bodyPr/>
                    <a:lstStyle/>
                    <a:p>
                      <a:r>
                        <a:rPr lang="en-GB" dirty="0" err="1" smtClean="0"/>
                        <a:t>Product_no</a:t>
                      </a:r>
                      <a:endParaRPr lang="en-GB" dirty="0"/>
                    </a:p>
                  </a:txBody>
                  <a:tcPr/>
                </a:tc>
                <a:tc>
                  <a:txBody>
                    <a:bodyPr/>
                    <a:lstStyle/>
                    <a:p>
                      <a:r>
                        <a:rPr lang="en-GB" dirty="0" err="1" smtClean="0"/>
                        <a:t>varchar</a:t>
                      </a:r>
                      <a:endParaRPr lang="en-GB" dirty="0"/>
                    </a:p>
                  </a:txBody>
                  <a:tcPr/>
                </a:tc>
                <a:tc>
                  <a:txBody>
                    <a:bodyPr/>
                    <a:lstStyle/>
                    <a:p>
                      <a:r>
                        <a:rPr lang="en-GB" dirty="0" smtClean="0"/>
                        <a:t>6</a:t>
                      </a:r>
                      <a:endParaRPr lang="en-GB" dirty="0"/>
                    </a:p>
                  </a:txBody>
                  <a:tcPr/>
                </a:tc>
                <a:tc>
                  <a:txBody>
                    <a:bodyPr/>
                    <a:lstStyle/>
                    <a:p>
                      <a:r>
                        <a:rPr lang="en-GB" dirty="0" smtClean="0"/>
                        <a:t>Primary key /foreign key references </a:t>
                      </a:r>
                      <a:r>
                        <a:rPr lang="en-GB" dirty="0" err="1" smtClean="0"/>
                        <a:t>product_no</a:t>
                      </a:r>
                      <a:r>
                        <a:rPr lang="en-GB" baseline="0" dirty="0" smtClean="0"/>
                        <a:t> of the </a:t>
                      </a:r>
                      <a:r>
                        <a:rPr lang="en-GB" baseline="0" dirty="0" err="1" smtClean="0"/>
                        <a:t>product_master</a:t>
                      </a:r>
                      <a:r>
                        <a:rPr lang="en-GB" baseline="0" dirty="0" smtClean="0"/>
                        <a:t> table</a:t>
                      </a:r>
                      <a:endParaRPr lang="en-GB" dirty="0"/>
                    </a:p>
                  </a:txBody>
                  <a:tcPr/>
                </a:tc>
              </a:tr>
              <a:tr h="370840">
                <a:tc>
                  <a:txBody>
                    <a:bodyPr/>
                    <a:lstStyle/>
                    <a:p>
                      <a:r>
                        <a:rPr lang="en-GB" dirty="0" err="1" smtClean="0"/>
                        <a:t>qty</a:t>
                      </a:r>
                      <a:endParaRPr lang="en-GB" dirty="0"/>
                    </a:p>
                  </a:txBody>
                  <a:tcPr/>
                </a:tc>
                <a:tc>
                  <a:txBody>
                    <a:bodyPr/>
                    <a:lstStyle/>
                    <a:p>
                      <a:r>
                        <a:rPr lang="en-GB" dirty="0" smtClean="0"/>
                        <a:t>number</a:t>
                      </a:r>
                      <a:endParaRPr lang="en-GB" dirty="0"/>
                    </a:p>
                  </a:txBody>
                  <a:tcPr/>
                </a:tc>
                <a:tc>
                  <a:txBody>
                    <a:bodyPr/>
                    <a:lstStyle/>
                    <a:p>
                      <a:r>
                        <a:rPr lang="en-GB" dirty="0" smtClean="0"/>
                        <a:t>8</a:t>
                      </a:r>
                      <a:endParaRPr lang="en-GB" dirty="0"/>
                    </a:p>
                  </a:txBody>
                  <a:tcPr/>
                </a:tc>
                <a:tc>
                  <a:txBody>
                    <a:bodyPr/>
                    <a:lstStyle/>
                    <a:p>
                      <a:endParaRPr lang="en-GB" dirty="0"/>
                    </a:p>
                  </a:txBody>
                  <a:tcPr/>
                </a:tc>
              </a:tr>
              <a:tr h="370840">
                <a:tc>
                  <a:txBody>
                    <a:bodyPr/>
                    <a:lstStyle/>
                    <a:p>
                      <a:r>
                        <a:rPr lang="en-GB" dirty="0" err="1" smtClean="0"/>
                        <a:t>Prudct_rate</a:t>
                      </a:r>
                      <a:endParaRPr lang="en-GB" dirty="0"/>
                    </a:p>
                  </a:txBody>
                  <a:tcPr/>
                </a:tc>
                <a:tc>
                  <a:txBody>
                    <a:bodyPr/>
                    <a:lstStyle/>
                    <a:p>
                      <a:r>
                        <a:rPr lang="en-GB" dirty="0" smtClean="0"/>
                        <a:t>number</a:t>
                      </a:r>
                      <a:endParaRPr lang="en-GB" dirty="0"/>
                    </a:p>
                  </a:txBody>
                  <a:tcPr/>
                </a:tc>
                <a:tc>
                  <a:txBody>
                    <a:bodyPr/>
                    <a:lstStyle/>
                    <a:p>
                      <a:r>
                        <a:rPr lang="en-GB" dirty="0" smtClean="0"/>
                        <a:t>10,2</a:t>
                      </a:r>
                      <a:endParaRPr lang="en-GB" dirty="0"/>
                    </a:p>
                  </a:txBody>
                  <a:tcPr/>
                </a:tc>
                <a:tc>
                  <a:txBody>
                    <a:bodyPr/>
                    <a:lstStyle/>
                    <a:p>
                      <a:endParaRPr lang="en-GB"/>
                    </a:p>
                  </a:txBody>
                  <a:tcPr/>
                </a:tc>
              </a:tr>
            </a:tbl>
          </a:graphicData>
        </a:graphic>
      </p:graphicFrame>
      <p:sp>
        <p:nvSpPr>
          <p:cNvPr id="4" name="Slide Number Placeholder 3"/>
          <p:cNvSpPr>
            <a:spLocks noGrp="1"/>
          </p:cNvSpPr>
          <p:nvPr>
            <p:ph type="sldNum" sz="quarter" idx="12"/>
          </p:nvPr>
        </p:nvSpPr>
        <p:spPr/>
        <p:txBody>
          <a:bodyPr/>
          <a:lstStyle/>
          <a:p>
            <a:fld id="{F0CA6321-C836-4E84-A419-73A07CB11E28}" type="slidenum">
              <a:rPr lang="en-US" smtClean="0"/>
              <a:pPr/>
              <a:t>40</a:t>
            </a:fld>
            <a:endParaRPr lang="en-US"/>
          </a:p>
        </p:txBody>
      </p:sp>
      <p:sp>
        <p:nvSpPr>
          <p:cNvPr id="6" name="Rectangle 5"/>
          <p:cNvSpPr/>
          <p:nvPr/>
        </p:nvSpPr>
        <p:spPr>
          <a:xfrm>
            <a:off x="1600200" y="1048306"/>
            <a:ext cx="2018245" cy="369332"/>
          </a:xfrm>
          <a:prstGeom prst="rect">
            <a:avLst/>
          </a:prstGeom>
        </p:spPr>
        <p:txBody>
          <a:bodyPr wrap="none">
            <a:spAutoFit/>
          </a:bodyPr>
          <a:lstStyle/>
          <a:p>
            <a:r>
              <a:rPr lang="en-GB" dirty="0" err="1" smtClean="0"/>
              <a:t>Sales_order_details</a:t>
            </a:r>
            <a:endParaRPr lang="en-GB" dirty="0"/>
          </a:p>
        </p:txBody>
      </p:sp>
      <p:sp>
        <p:nvSpPr>
          <p:cNvPr id="7" name="Rectangle 6"/>
          <p:cNvSpPr/>
          <p:nvPr/>
        </p:nvSpPr>
        <p:spPr>
          <a:xfrm>
            <a:off x="914400" y="4495800"/>
            <a:ext cx="8682606" cy="1200329"/>
          </a:xfrm>
          <a:prstGeom prst="rect">
            <a:avLst/>
          </a:prstGeom>
        </p:spPr>
        <p:txBody>
          <a:bodyPr wrap="square">
            <a:spAutoFit/>
          </a:bodyPr>
          <a:lstStyle/>
          <a:p>
            <a:r>
              <a:rPr lang="en-GB" dirty="0" smtClean="0"/>
              <a:t>Syntax for creating a master /detail view</a:t>
            </a:r>
          </a:p>
          <a:p>
            <a:r>
              <a:rPr lang="en-GB" dirty="0" smtClean="0"/>
              <a:t>Create view </a:t>
            </a:r>
            <a:r>
              <a:rPr lang="en-GB" dirty="0" err="1" smtClean="0"/>
              <a:t>Vw_sales</a:t>
            </a:r>
            <a:r>
              <a:rPr lang="en-GB" dirty="0" smtClean="0"/>
              <a:t> as select </a:t>
            </a:r>
            <a:r>
              <a:rPr lang="en-GB" dirty="0" err="1" smtClean="0"/>
              <a:t>order_no,order_date</a:t>
            </a:r>
            <a:r>
              <a:rPr lang="en-GB" dirty="0" smtClean="0"/>
              <a:t> ,</a:t>
            </a:r>
            <a:r>
              <a:rPr lang="en-GB" dirty="0" err="1" smtClean="0"/>
              <a:t>product_no,qty</a:t>
            </a:r>
            <a:r>
              <a:rPr lang="en-GB" dirty="0" smtClean="0"/>
              <a:t> from </a:t>
            </a:r>
            <a:r>
              <a:rPr lang="en-GB" dirty="0" err="1" smtClean="0"/>
              <a:t>sales_order</a:t>
            </a:r>
            <a:endParaRPr lang="en-GB" dirty="0" smtClean="0"/>
          </a:p>
          <a:p>
            <a:r>
              <a:rPr lang="en-GB" dirty="0" smtClean="0"/>
              <a:t>,</a:t>
            </a:r>
            <a:r>
              <a:rPr lang="en-GB" dirty="0" err="1" smtClean="0"/>
              <a:t>sale_order_details</a:t>
            </a:r>
            <a:r>
              <a:rPr lang="en-GB" dirty="0" smtClean="0"/>
              <a:t> where </a:t>
            </a:r>
            <a:r>
              <a:rPr lang="en-GB" dirty="0" err="1" smtClean="0"/>
              <a:t>sales_order.order_no</a:t>
            </a:r>
            <a:r>
              <a:rPr lang="en-GB" dirty="0" smtClean="0"/>
              <a:t>=</a:t>
            </a:r>
            <a:r>
              <a:rPr lang="en-GB" dirty="0" err="1" smtClean="0"/>
              <a:t>sales_order_details.detorder_no</a:t>
            </a:r>
            <a:r>
              <a:rPr lang="en-GB" dirty="0" smtClean="0"/>
              <a:t>;</a:t>
            </a:r>
          </a:p>
          <a:p>
            <a:endParaRPr lang="en-GB" dirty="0"/>
          </a:p>
        </p:txBody>
      </p:sp>
    </p:spTree>
    <p:extLst>
      <p:ext uri="{BB962C8B-B14F-4D97-AF65-F5344CB8AC3E}">
        <p14:creationId xmlns:p14="http://schemas.microsoft.com/office/powerpoint/2010/main" xmlns="" val="369915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cont..</a:t>
            </a:r>
            <a:endParaRPr lang="en-GB" dirty="0"/>
          </a:p>
        </p:txBody>
      </p:sp>
      <p:sp>
        <p:nvSpPr>
          <p:cNvPr id="3" name="Content Placeholder 2"/>
          <p:cNvSpPr>
            <a:spLocks noGrp="1"/>
          </p:cNvSpPr>
          <p:nvPr>
            <p:ph idx="1"/>
          </p:nvPr>
        </p:nvSpPr>
        <p:spPr/>
        <p:txBody>
          <a:bodyPr>
            <a:normAutofit fontScale="62500" lnSpcReduction="20000"/>
          </a:bodyPr>
          <a:lstStyle/>
          <a:p>
            <a:pPr marL="82296" indent="0">
              <a:buNone/>
            </a:pPr>
            <a:r>
              <a:rPr lang="en-GB" dirty="0" smtClean="0"/>
              <a:t>When an insert operation performed using the view </a:t>
            </a:r>
          </a:p>
          <a:p>
            <a:pPr marL="82296" indent="0">
              <a:buNone/>
            </a:pPr>
            <a:r>
              <a:rPr lang="en-GB" dirty="0" smtClean="0"/>
              <a:t>SQL&gt;insert into </a:t>
            </a:r>
            <a:r>
              <a:rPr lang="en-GB" dirty="0" err="1" smtClean="0"/>
              <a:t>vw_sales</a:t>
            </a:r>
            <a:r>
              <a:rPr lang="en-GB" dirty="0" smtClean="0"/>
              <a:t> values(‘O001’,’syadate’,’malad’,’P002’,100,50);</a:t>
            </a:r>
          </a:p>
          <a:p>
            <a:pPr marL="82296" indent="0">
              <a:buNone/>
            </a:pPr>
            <a:r>
              <a:rPr lang="en-GB" dirty="0" smtClean="0"/>
              <a:t>Oracle return the following message:</a:t>
            </a:r>
            <a:br>
              <a:rPr lang="en-GB" dirty="0" smtClean="0"/>
            </a:br>
            <a:r>
              <a:rPr lang="en-GB" dirty="0" smtClean="0"/>
              <a:t>ORA-01776:cannot modify more than one base table through a join view.</a:t>
            </a:r>
          </a:p>
          <a:p>
            <a:pPr marL="82296" indent="0">
              <a:buNone/>
            </a:pPr>
            <a:r>
              <a:rPr lang="en-GB" dirty="0" smtClean="0"/>
              <a:t>When update operation performed using view </a:t>
            </a:r>
          </a:p>
          <a:p>
            <a:pPr marL="82296" indent="0">
              <a:buNone/>
            </a:pPr>
            <a:r>
              <a:rPr lang="en-GB" dirty="0" smtClean="0"/>
              <a:t>SQL&gt;delete from </a:t>
            </a:r>
            <a:r>
              <a:rPr lang="en-GB" dirty="0" err="1" smtClean="0"/>
              <a:t>vw_sales</a:t>
            </a:r>
            <a:r>
              <a:rPr lang="en-GB" dirty="0" smtClean="0"/>
              <a:t> where </a:t>
            </a:r>
            <a:r>
              <a:rPr lang="en-GB" dirty="0" err="1" smtClean="0"/>
              <a:t>product_no</a:t>
            </a:r>
            <a:r>
              <a:rPr lang="en-GB" dirty="0" smtClean="0"/>
              <a:t>=‘P001’and </a:t>
            </a:r>
            <a:r>
              <a:rPr lang="en-GB" dirty="0" err="1" smtClean="0"/>
              <a:t>detorder_no</a:t>
            </a:r>
            <a:r>
              <a:rPr lang="en-GB" dirty="0" smtClean="0"/>
              <a:t>=‘O001’;</a:t>
            </a:r>
          </a:p>
          <a:p>
            <a:pPr marL="82296" indent="0">
              <a:buNone/>
            </a:pPr>
            <a:r>
              <a:rPr lang="en-GB" dirty="0"/>
              <a:t>Oracle return the following message</a:t>
            </a:r>
            <a:r>
              <a:rPr lang="en-GB" dirty="0" smtClean="0"/>
              <a:t>:</a:t>
            </a:r>
          </a:p>
          <a:p>
            <a:pPr marL="82296" indent="0">
              <a:buNone/>
            </a:pPr>
            <a:r>
              <a:rPr lang="en-GB" dirty="0" smtClean="0"/>
              <a:t>1 row updated</a:t>
            </a:r>
          </a:p>
          <a:p>
            <a:pPr marL="82296" indent="0">
              <a:buNone/>
            </a:pPr>
            <a:r>
              <a:rPr lang="en-GB" dirty="0"/>
              <a:t>When </a:t>
            </a:r>
            <a:r>
              <a:rPr lang="en-GB" dirty="0" smtClean="0"/>
              <a:t>delete operation </a:t>
            </a:r>
            <a:r>
              <a:rPr lang="en-GB" dirty="0"/>
              <a:t>performed using view </a:t>
            </a:r>
          </a:p>
          <a:p>
            <a:pPr marL="82296" indent="0">
              <a:buNone/>
            </a:pPr>
            <a:r>
              <a:rPr lang="en-GB" dirty="0" smtClean="0"/>
              <a:t>SQL&gt;delete from </a:t>
            </a:r>
            <a:r>
              <a:rPr lang="en-GB" dirty="0" err="1" smtClean="0"/>
              <a:t>vw_sales</a:t>
            </a:r>
            <a:r>
              <a:rPr lang="en-GB" dirty="0" smtClean="0"/>
              <a:t> where </a:t>
            </a:r>
            <a:r>
              <a:rPr lang="en-GB" dirty="0" err="1" smtClean="0"/>
              <a:t>product_no</a:t>
            </a:r>
            <a:r>
              <a:rPr lang="en-GB" dirty="0" smtClean="0"/>
              <a:t>=‘P001’ and </a:t>
            </a:r>
            <a:r>
              <a:rPr lang="en-GB" dirty="0" err="1" smtClean="0"/>
              <a:t>detorder_no</a:t>
            </a:r>
            <a:r>
              <a:rPr lang="en-GB" dirty="0" smtClean="0"/>
              <a:t>=‘O001’;</a:t>
            </a:r>
          </a:p>
          <a:p>
            <a:pPr marL="82296" indent="0">
              <a:buNone/>
            </a:pPr>
            <a:r>
              <a:rPr lang="en-GB" dirty="0"/>
              <a:t>Oracle return the following message:</a:t>
            </a:r>
          </a:p>
          <a:p>
            <a:pPr marL="82296" indent="0">
              <a:buNone/>
            </a:pPr>
            <a:r>
              <a:rPr lang="en-GB" dirty="0"/>
              <a:t>1 row </a:t>
            </a:r>
            <a:r>
              <a:rPr lang="en-GB" dirty="0" smtClean="0"/>
              <a:t>deleted</a:t>
            </a:r>
            <a:endParaRPr lang="en-GB" dirty="0"/>
          </a:p>
          <a:p>
            <a:pPr marL="82296" indent="0">
              <a:buNone/>
            </a:pPr>
            <a:endParaRPr lang="en-GB" dirty="0"/>
          </a:p>
        </p:txBody>
      </p:sp>
      <p:sp>
        <p:nvSpPr>
          <p:cNvPr id="4" name="Slide Number Placeholder 3"/>
          <p:cNvSpPr>
            <a:spLocks noGrp="1"/>
          </p:cNvSpPr>
          <p:nvPr>
            <p:ph type="sldNum" sz="quarter" idx="12"/>
          </p:nvPr>
        </p:nvSpPr>
        <p:spPr/>
        <p:txBody>
          <a:bodyPr/>
          <a:lstStyle/>
          <a:p>
            <a:fld id="{F0CA6321-C836-4E84-A419-73A07CB11E28}" type="slidenum">
              <a:rPr lang="en-US" smtClean="0"/>
              <a:pPr/>
              <a:t>41</a:t>
            </a:fld>
            <a:endParaRPr lang="en-US"/>
          </a:p>
        </p:txBody>
      </p:sp>
    </p:spTree>
    <p:extLst>
      <p:ext uri="{BB962C8B-B14F-4D97-AF65-F5344CB8AC3E}">
        <p14:creationId xmlns:p14="http://schemas.microsoft.com/office/powerpoint/2010/main" xmlns="" val="1971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Common restriction on updateable view </a:t>
            </a:r>
            <a:endParaRPr lang="en-GB" dirty="0"/>
          </a:p>
        </p:txBody>
      </p:sp>
      <p:sp>
        <p:nvSpPr>
          <p:cNvPr id="3" name="Content Placeholder 2"/>
          <p:cNvSpPr>
            <a:spLocks noGrp="1"/>
          </p:cNvSpPr>
          <p:nvPr>
            <p:ph idx="1"/>
          </p:nvPr>
        </p:nvSpPr>
        <p:spPr/>
        <p:txBody>
          <a:bodyPr>
            <a:normAutofit fontScale="62500" lnSpcReduction="20000"/>
          </a:bodyPr>
          <a:lstStyle/>
          <a:p>
            <a:pPr marL="82296" indent="0">
              <a:buNone/>
            </a:pPr>
            <a:r>
              <a:rPr lang="en-GB" dirty="0" smtClean="0"/>
              <a:t>The following condition hold true irrespective of the view being created from a single table or multiple tables.</a:t>
            </a:r>
          </a:p>
          <a:p>
            <a:pPr marL="82296" indent="0">
              <a:buNone/>
            </a:pPr>
            <a:r>
              <a:rPr lang="en-GB" dirty="0" smtClean="0"/>
              <a:t>.for the view to be updateable the view definition must not include </a:t>
            </a:r>
          </a:p>
          <a:p>
            <a:pPr marL="82296" indent="0">
              <a:buNone/>
            </a:pPr>
            <a:r>
              <a:rPr lang="en-GB" dirty="0" smtClean="0"/>
              <a:t>.aggregation function</a:t>
            </a:r>
          </a:p>
          <a:p>
            <a:pPr marL="82296" indent="0">
              <a:buNone/>
            </a:pPr>
            <a:r>
              <a:rPr lang="en-GB" dirty="0" smtClean="0"/>
              <a:t>.distinct , group by or having clause.</a:t>
            </a:r>
          </a:p>
          <a:p>
            <a:pPr marL="82296" indent="0">
              <a:buNone/>
            </a:pPr>
            <a:r>
              <a:rPr lang="en-GB" dirty="0" smtClean="0"/>
              <a:t>.sub-queries.</a:t>
            </a:r>
          </a:p>
          <a:p>
            <a:pPr marL="82296" indent="0">
              <a:buNone/>
            </a:pPr>
            <a:r>
              <a:rPr lang="en-GB" dirty="0" smtClean="0"/>
              <a:t>.constants, String or value expression like price*23.</a:t>
            </a:r>
          </a:p>
          <a:p>
            <a:pPr marL="82296" indent="0">
              <a:buNone/>
            </a:pPr>
            <a:r>
              <a:rPr lang="en-GB" dirty="0" smtClean="0"/>
              <a:t>.union, intersect or minus clause.</a:t>
            </a:r>
          </a:p>
          <a:p>
            <a:pPr marL="82296" indent="0">
              <a:buNone/>
            </a:pPr>
            <a:r>
              <a:rPr lang="en-GB" dirty="0" smtClean="0"/>
              <a:t>.if a view is defined from another view ,the second view should be updateable view.</a:t>
            </a:r>
          </a:p>
          <a:p>
            <a:pPr marL="82296" indent="0">
              <a:buNone/>
            </a:pPr>
            <a:r>
              <a:rPr lang="en-GB" dirty="0" smtClean="0"/>
              <a:t>If the user tries to perform any of insert ,update ,delete operation ,on  a view which is created from   a nun-updateable view oracle return the following error message:</a:t>
            </a:r>
          </a:p>
          <a:p>
            <a:pPr marL="82296" indent="0">
              <a:buNone/>
            </a:pPr>
            <a:r>
              <a:rPr lang="en-GB" dirty="0" smtClean="0"/>
              <a:t>For insert/delete/update:</a:t>
            </a:r>
            <a:br>
              <a:rPr lang="en-GB" dirty="0" smtClean="0"/>
            </a:br>
            <a:r>
              <a:rPr lang="en-GB" dirty="0" smtClean="0"/>
              <a:t>ORA-01732:data manipulation operation not legal on this view</a:t>
            </a:r>
          </a:p>
          <a:p>
            <a:pPr marL="82296" indent="0">
              <a:buNone/>
            </a:pPr>
            <a:r>
              <a:rPr lang="en-GB" dirty="0" smtClean="0"/>
              <a:t> </a:t>
            </a:r>
            <a:endParaRPr lang="en-GB" dirty="0"/>
          </a:p>
        </p:txBody>
      </p:sp>
      <p:sp>
        <p:nvSpPr>
          <p:cNvPr id="4" name="Slide Number Placeholder 3"/>
          <p:cNvSpPr>
            <a:spLocks noGrp="1"/>
          </p:cNvSpPr>
          <p:nvPr>
            <p:ph type="sldNum" sz="quarter" idx="12"/>
          </p:nvPr>
        </p:nvSpPr>
        <p:spPr/>
        <p:txBody>
          <a:bodyPr/>
          <a:lstStyle/>
          <a:p>
            <a:fld id="{F0CA6321-C836-4E84-A419-73A07CB11E28}" type="slidenum">
              <a:rPr lang="en-US" smtClean="0"/>
              <a:pPr/>
              <a:t>42</a:t>
            </a:fld>
            <a:endParaRPr lang="en-US"/>
          </a:p>
        </p:txBody>
      </p:sp>
    </p:spTree>
    <p:extLst>
      <p:ext uri="{BB962C8B-B14F-4D97-AF65-F5344CB8AC3E}">
        <p14:creationId xmlns:p14="http://schemas.microsoft.com/office/powerpoint/2010/main" xmlns="" val="328565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Destroying a view</a:t>
            </a:r>
            <a:endParaRPr lang="en-GB" dirty="0"/>
          </a:p>
        </p:txBody>
      </p:sp>
      <p:sp>
        <p:nvSpPr>
          <p:cNvPr id="3" name="Content Placeholder 2"/>
          <p:cNvSpPr>
            <a:spLocks noGrp="1"/>
          </p:cNvSpPr>
          <p:nvPr>
            <p:ph idx="1"/>
          </p:nvPr>
        </p:nvSpPr>
        <p:spPr/>
        <p:txBody>
          <a:bodyPr/>
          <a:lstStyle/>
          <a:p>
            <a:pPr marL="82296" indent="0">
              <a:buNone/>
            </a:pPr>
            <a:r>
              <a:rPr lang="en-GB" dirty="0" smtClean="0"/>
              <a:t>Syntax </a:t>
            </a:r>
          </a:p>
          <a:p>
            <a:pPr marL="82296" indent="0">
              <a:buNone/>
            </a:pPr>
            <a:r>
              <a:rPr lang="en-GB" dirty="0" smtClean="0"/>
              <a:t>DROP  VIEW </a:t>
            </a:r>
            <a:r>
              <a:rPr lang="en-GB" dirty="0" err="1" smtClean="0"/>
              <a:t>view_name</a:t>
            </a:r>
            <a:endParaRPr lang="en-GB" dirty="0"/>
          </a:p>
        </p:txBody>
      </p:sp>
      <p:sp>
        <p:nvSpPr>
          <p:cNvPr id="4" name="Slide Number Placeholder 3"/>
          <p:cNvSpPr>
            <a:spLocks noGrp="1"/>
          </p:cNvSpPr>
          <p:nvPr>
            <p:ph type="sldNum" sz="quarter" idx="12"/>
          </p:nvPr>
        </p:nvSpPr>
        <p:spPr/>
        <p:txBody>
          <a:bodyPr/>
          <a:lstStyle/>
          <a:p>
            <a:fld id="{F0CA6321-C836-4E84-A419-73A07CB11E28}" type="slidenum">
              <a:rPr lang="en-US" smtClean="0"/>
              <a:pPr/>
              <a:t>43</a:t>
            </a:fld>
            <a:endParaRPr lang="en-US"/>
          </a:p>
        </p:txBody>
      </p:sp>
    </p:spTree>
    <p:extLst>
      <p:ext uri="{BB962C8B-B14F-4D97-AF65-F5344CB8AC3E}">
        <p14:creationId xmlns:p14="http://schemas.microsoft.com/office/powerpoint/2010/main" xmlns="" val="10353976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11162"/>
          </a:xfrm>
        </p:spPr>
        <p:txBody>
          <a:bodyPr>
            <a:normAutofit fontScale="90000"/>
          </a:bodyPr>
          <a:lstStyle/>
          <a:p>
            <a:r>
              <a:rPr lang="en-GB" dirty="0" smtClean="0"/>
              <a:t>Exercise on  views</a:t>
            </a:r>
            <a:endParaRPr lang="en-GB" dirty="0"/>
          </a:p>
        </p:txBody>
      </p:sp>
      <p:sp>
        <p:nvSpPr>
          <p:cNvPr id="3" name="Content Placeholder 2"/>
          <p:cNvSpPr>
            <a:spLocks noGrp="1"/>
          </p:cNvSpPr>
          <p:nvPr>
            <p:ph idx="1"/>
          </p:nvPr>
        </p:nvSpPr>
        <p:spPr>
          <a:xfrm>
            <a:off x="1572768" y="685800"/>
            <a:ext cx="7498080" cy="4800600"/>
          </a:xfrm>
        </p:spPr>
        <p:txBody>
          <a:bodyPr/>
          <a:lstStyle/>
          <a:p>
            <a:pPr marL="82296" indent="0">
              <a:buNone/>
            </a:pPr>
            <a:r>
              <a:rPr lang="en-GB" sz="2000" dirty="0" smtClean="0"/>
              <a:t>Given the syntax to create a view </a:t>
            </a:r>
            <a:r>
              <a:rPr lang="en-GB" sz="2000" dirty="0" err="1" smtClean="0"/>
              <a:t>vw_product</a:t>
            </a:r>
            <a:r>
              <a:rPr lang="en-GB" sz="2000" dirty="0" smtClean="0"/>
              <a:t> on the product table .give example for inserting ,update and delete ,select records/s using the view </a:t>
            </a:r>
            <a:r>
              <a:rPr lang="en-GB" sz="2000" dirty="0" err="1" smtClean="0"/>
              <a:t>vw_product</a:t>
            </a:r>
            <a:r>
              <a:rPr lang="en-GB" sz="2000" dirty="0" smtClean="0"/>
              <a:t>;</a:t>
            </a:r>
          </a:p>
          <a:p>
            <a:pPr marL="82296" indent="0">
              <a:buNone/>
            </a:pPr>
            <a:r>
              <a:rPr lang="en-GB" dirty="0" smtClean="0"/>
              <a:t>Table product</a:t>
            </a:r>
          </a:p>
          <a:p>
            <a:pPr marL="82296" indent="0">
              <a:buNone/>
            </a:pPr>
            <a:endParaRPr lang="en-GB" dirty="0" smtClean="0"/>
          </a:p>
          <a:p>
            <a:pPr marL="82296" indent="0">
              <a:buNone/>
            </a:pPr>
            <a:endParaRPr lang="en-GB" dirty="0"/>
          </a:p>
        </p:txBody>
      </p:sp>
      <p:sp>
        <p:nvSpPr>
          <p:cNvPr id="4" name="Slide Number Placeholder 3"/>
          <p:cNvSpPr>
            <a:spLocks noGrp="1"/>
          </p:cNvSpPr>
          <p:nvPr>
            <p:ph type="sldNum" sz="quarter" idx="12"/>
          </p:nvPr>
        </p:nvSpPr>
        <p:spPr/>
        <p:txBody>
          <a:bodyPr/>
          <a:lstStyle/>
          <a:p>
            <a:fld id="{F0CA6321-C836-4E84-A419-73A07CB11E28}" type="slidenum">
              <a:rPr lang="en-US" smtClean="0"/>
              <a:pPr/>
              <a:t>44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3861915113"/>
              </p:ext>
            </p:extLst>
          </p:nvPr>
        </p:nvGraphicFramePr>
        <p:xfrm>
          <a:off x="1295400" y="2362200"/>
          <a:ext cx="7546848" cy="3474720"/>
        </p:xfrm>
        <a:graphic>
          <a:graphicData uri="http://schemas.openxmlformats.org/drawingml/2006/table">
            <a:tbl>
              <a:tblPr firstRow="1" bandRow="1">
                <a:tableStyleId>{5C22544A-7EE6-4342-B048-85BDC9FD1C3A}</a:tableStyleId>
              </a:tblPr>
              <a:tblGrid>
                <a:gridCol w="1886712"/>
                <a:gridCol w="1161288"/>
                <a:gridCol w="609600"/>
                <a:gridCol w="3889248"/>
              </a:tblGrid>
              <a:tr h="294217">
                <a:tc>
                  <a:txBody>
                    <a:bodyPr/>
                    <a:lstStyle/>
                    <a:p>
                      <a:r>
                        <a:rPr lang="en-GB" dirty="0" smtClean="0"/>
                        <a:t>Column name</a:t>
                      </a:r>
                      <a:endParaRPr lang="en-GB" dirty="0"/>
                    </a:p>
                  </a:txBody>
                  <a:tcPr/>
                </a:tc>
                <a:tc>
                  <a:txBody>
                    <a:bodyPr/>
                    <a:lstStyle/>
                    <a:p>
                      <a:r>
                        <a:rPr lang="en-GB" dirty="0" smtClean="0"/>
                        <a:t>Data</a:t>
                      </a:r>
                      <a:r>
                        <a:rPr lang="en-GB" baseline="0" dirty="0" smtClean="0"/>
                        <a:t> type</a:t>
                      </a:r>
                      <a:endParaRPr lang="en-GB" dirty="0"/>
                    </a:p>
                  </a:txBody>
                  <a:tcPr/>
                </a:tc>
                <a:tc>
                  <a:txBody>
                    <a:bodyPr/>
                    <a:lstStyle/>
                    <a:p>
                      <a:r>
                        <a:rPr lang="en-GB" dirty="0" smtClean="0"/>
                        <a:t>size</a:t>
                      </a:r>
                      <a:endParaRPr lang="en-GB" dirty="0"/>
                    </a:p>
                  </a:txBody>
                  <a:tcPr/>
                </a:tc>
                <a:tc>
                  <a:txBody>
                    <a:bodyPr/>
                    <a:lstStyle/>
                    <a:p>
                      <a:r>
                        <a:rPr lang="en-GB" dirty="0" smtClean="0"/>
                        <a:t>attributes</a:t>
                      </a:r>
                      <a:endParaRPr lang="en-GB" dirty="0"/>
                    </a:p>
                  </a:txBody>
                  <a:tcPr/>
                </a:tc>
              </a:tr>
              <a:tr h="294217">
                <a:tc>
                  <a:txBody>
                    <a:bodyPr/>
                    <a:lstStyle/>
                    <a:p>
                      <a:r>
                        <a:rPr lang="en-GB" dirty="0" err="1" smtClean="0"/>
                        <a:t>Product_no</a:t>
                      </a:r>
                      <a:endParaRPr lang="en-GB" dirty="0"/>
                    </a:p>
                  </a:txBody>
                  <a:tcPr/>
                </a:tc>
                <a:tc>
                  <a:txBody>
                    <a:bodyPr/>
                    <a:lstStyle/>
                    <a:p>
                      <a:r>
                        <a:rPr lang="en-GB" dirty="0" err="1" smtClean="0"/>
                        <a:t>varchar</a:t>
                      </a:r>
                      <a:endParaRPr lang="en-GB" dirty="0"/>
                    </a:p>
                  </a:txBody>
                  <a:tcPr/>
                </a:tc>
                <a:tc>
                  <a:txBody>
                    <a:bodyPr/>
                    <a:lstStyle/>
                    <a:p>
                      <a:r>
                        <a:rPr lang="en-GB" dirty="0" smtClean="0"/>
                        <a:t>7</a:t>
                      </a:r>
                      <a:endParaRPr lang="en-GB" dirty="0"/>
                    </a:p>
                  </a:txBody>
                  <a:tcPr/>
                </a:tc>
                <a:tc>
                  <a:txBody>
                    <a:bodyPr/>
                    <a:lstStyle/>
                    <a:p>
                      <a:r>
                        <a:rPr lang="en-GB" dirty="0" smtClean="0"/>
                        <a:t>Primary</a:t>
                      </a:r>
                      <a:r>
                        <a:rPr lang="en-GB" baseline="0" dirty="0" smtClean="0"/>
                        <a:t> key /first letter must start with P</a:t>
                      </a:r>
                      <a:endParaRPr lang="en-GB" dirty="0"/>
                    </a:p>
                  </a:txBody>
                  <a:tcPr/>
                </a:tc>
              </a:tr>
              <a:tr h="294217">
                <a:tc>
                  <a:txBody>
                    <a:bodyPr/>
                    <a:lstStyle/>
                    <a:p>
                      <a:r>
                        <a:rPr lang="en-GB" dirty="0" smtClean="0"/>
                        <a:t>description</a:t>
                      </a:r>
                      <a:endParaRPr lang="en-GB" dirty="0"/>
                    </a:p>
                  </a:txBody>
                  <a:tcPr/>
                </a:tc>
                <a:tc>
                  <a:txBody>
                    <a:bodyPr/>
                    <a:lstStyle/>
                    <a:p>
                      <a:r>
                        <a:rPr lang="en-GB" dirty="0" err="1" smtClean="0"/>
                        <a:t>varchar</a:t>
                      </a:r>
                      <a:endParaRPr lang="en-GB" dirty="0"/>
                    </a:p>
                  </a:txBody>
                  <a:tcPr/>
                </a:tc>
                <a:tc>
                  <a:txBody>
                    <a:bodyPr/>
                    <a:lstStyle/>
                    <a:p>
                      <a:r>
                        <a:rPr lang="en-GB" dirty="0" smtClean="0"/>
                        <a:t>50</a:t>
                      </a:r>
                      <a:endParaRPr lang="en-GB" dirty="0"/>
                    </a:p>
                  </a:txBody>
                  <a:tcPr/>
                </a:tc>
                <a:tc>
                  <a:txBody>
                    <a:bodyPr/>
                    <a:lstStyle/>
                    <a:p>
                      <a:r>
                        <a:rPr lang="en-GB" dirty="0" smtClean="0"/>
                        <a:t>Not null</a:t>
                      </a:r>
                      <a:endParaRPr lang="en-GB" dirty="0"/>
                    </a:p>
                  </a:txBody>
                  <a:tcPr/>
                </a:tc>
              </a:tr>
              <a:tr h="294217">
                <a:tc>
                  <a:txBody>
                    <a:bodyPr/>
                    <a:lstStyle/>
                    <a:p>
                      <a:r>
                        <a:rPr lang="en-GB" dirty="0" err="1" smtClean="0"/>
                        <a:t>Profit_percent</a:t>
                      </a:r>
                      <a:endParaRPr lang="en-GB" dirty="0"/>
                    </a:p>
                  </a:txBody>
                  <a:tcPr/>
                </a:tc>
                <a:tc>
                  <a:txBody>
                    <a:bodyPr/>
                    <a:lstStyle/>
                    <a:p>
                      <a:r>
                        <a:rPr lang="en-GB" dirty="0" smtClean="0"/>
                        <a:t>number</a:t>
                      </a:r>
                      <a:endParaRPr lang="en-GB" dirty="0"/>
                    </a:p>
                  </a:txBody>
                  <a:tcPr/>
                </a:tc>
                <a:tc>
                  <a:txBody>
                    <a:bodyPr/>
                    <a:lstStyle/>
                    <a:p>
                      <a:r>
                        <a:rPr lang="en-GB" dirty="0" smtClean="0"/>
                        <a:t>10,2</a:t>
                      </a:r>
                      <a:endParaRPr lang="en-GB" dirty="0"/>
                    </a:p>
                  </a:txBody>
                  <a:tcPr/>
                </a:tc>
                <a:tc>
                  <a:txBody>
                    <a:bodyPr/>
                    <a:lstStyle/>
                    <a:p>
                      <a:endParaRPr lang="en-GB"/>
                    </a:p>
                  </a:txBody>
                  <a:tcPr/>
                </a:tc>
              </a:tr>
              <a:tr h="294217">
                <a:tc>
                  <a:txBody>
                    <a:bodyPr/>
                    <a:lstStyle/>
                    <a:p>
                      <a:r>
                        <a:rPr lang="en-GB" dirty="0" err="1" smtClean="0"/>
                        <a:t>Unit_measure</a:t>
                      </a:r>
                      <a:endParaRPr lang="en-GB" dirty="0"/>
                    </a:p>
                  </a:txBody>
                  <a:tcPr/>
                </a:tc>
                <a:tc>
                  <a:txBody>
                    <a:bodyPr/>
                    <a:lstStyle/>
                    <a:p>
                      <a:r>
                        <a:rPr lang="en-GB" dirty="0" err="1" smtClean="0"/>
                        <a:t>varchar</a:t>
                      </a:r>
                      <a:endParaRPr lang="en-GB" dirty="0"/>
                    </a:p>
                  </a:txBody>
                  <a:tcPr/>
                </a:tc>
                <a:tc>
                  <a:txBody>
                    <a:bodyPr/>
                    <a:lstStyle/>
                    <a:p>
                      <a:r>
                        <a:rPr lang="en-GB" dirty="0" smtClean="0"/>
                        <a:t>10</a:t>
                      </a:r>
                      <a:endParaRPr lang="en-GB" dirty="0"/>
                    </a:p>
                  </a:txBody>
                  <a:tcPr/>
                </a:tc>
                <a:tc>
                  <a:txBody>
                    <a:bodyPr/>
                    <a:lstStyle/>
                    <a:p>
                      <a:endParaRPr lang="en-GB"/>
                    </a:p>
                  </a:txBody>
                  <a:tcPr/>
                </a:tc>
              </a:tr>
              <a:tr h="294217">
                <a:tc>
                  <a:txBody>
                    <a:bodyPr/>
                    <a:lstStyle/>
                    <a:p>
                      <a:r>
                        <a:rPr lang="en-GB" dirty="0" smtClean="0"/>
                        <a:t>quantity</a:t>
                      </a:r>
                      <a:endParaRPr lang="en-GB" dirty="0"/>
                    </a:p>
                  </a:txBody>
                  <a:tcPr/>
                </a:tc>
                <a:tc>
                  <a:txBody>
                    <a:bodyPr/>
                    <a:lstStyle/>
                    <a:p>
                      <a:r>
                        <a:rPr lang="en-GB" dirty="0" smtClean="0"/>
                        <a:t>number</a:t>
                      </a:r>
                      <a:endParaRPr lang="en-GB" dirty="0"/>
                    </a:p>
                  </a:txBody>
                  <a:tcPr/>
                </a:tc>
                <a:tc>
                  <a:txBody>
                    <a:bodyPr/>
                    <a:lstStyle/>
                    <a:p>
                      <a:r>
                        <a:rPr lang="en-GB" dirty="0" smtClean="0"/>
                        <a:t>8</a:t>
                      </a:r>
                      <a:endParaRPr lang="en-GB" dirty="0"/>
                    </a:p>
                  </a:txBody>
                  <a:tcPr/>
                </a:tc>
                <a:tc>
                  <a:txBody>
                    <a:bodyPr/>
                    <a:lstStyle/>
                    <a:p>
                      <a:r>
                        <a:rPr lang="en-GB" dirty="0" smtClean="0"/>
                        <a:t>Not null</a:t>
                      </a:r>
                      <a:endParaRPr lang="en-GB" dirty="0"/>
                    </a:p>
                  </a:txBody>
                  <a:tcPr/>
                </a:tc>
              </a:tr>
              <a:tr h="294217">
                <a:tc>
                  <a:txBody>
                    <a:bodyPr/>
                    <a:lstStyle/>
                    <a:p>
                      <a:r>
                        <a:rPr lang="en-GB" dirty="0" err="1" smtClean="0"/>
                        <a:t>Cost_price</a:t>
                      </a:r>
                      <a:endParaRPr lang="en-GB" dirty="0"/>
                    </a:p>
                  </a:txBody>
                  <a:tcPr/>
                </a:tc>
                <a:tc>
                  <a:txBody>
                    <a:bodyPr/>
                    <a:lstStyle/>
                    <a:p>
                      <a:r>
                        <a:rPr lang="en-GB" dirty="0" smtClean="0"/>
                        <a:t>number</a:t>
                      </a:r>
                      <a:endParaRPr lang="en-GB" dirty="0"/>
                    </a:p>
                  </a:txBody>
                  <a:tcPr/>
                </a:tc>
                <a:tc>
                  <a:txBody>
                    <a:bodyPr/>
                    <a:lstStyle/>
                    <a:p>
                      <a:r>
                        <a:rPr lang="en-GB" dirty="0" smtClean="0"/>
                        <a:t>10,2</a:t>
                      </a:r>
                      <a:endParaRPr lang="en-GB" dirty="0"/>
                    </a:p>
                  </a:txBody>
                  <a:tcPr/>
                </a:tc>
                <a:tc>
                  <a:txBody>
                    <a:bodyPr/>
                    <a:lstStyle/>
                    <a:p>
                      <a:r>
                        <a:rPr lang="en-GB" dirty="0" smtClean="0"/>
                        <a:t>Not null</a:t>
                      </a:r>
                      <a:endParaRPr lang="en-GB" dirty="0"/>
                    </a:p>
                  </a:txBody>
                  <a:tcPr/>
                </a:tc>
              </a:tr>
              <a:tr h="294217">
                <a:tc>
                  <a:txBody>
                    <a:bodyPr/>
                    <a:lstStyle/>
                    <a:p>
                      <a:r>
                        <a:rPr lang="en-GB" dirty="0" err="1" smtClean="0"/>
                        <a:t>Selling_price</a:t>
                      </a:r>
                      <a:endParaRPr lang="en-GB" dirty="0"/>
                    </a:p>
                  </a:txBody>
                  <a:tcPr/>
                </a:tc>
                <a:tc>
                  <a:txBody>
                    <a:bodyPr/>
                    <a:lstStyle/>
                    <a:p>
                      <a:r>
                        <a:rPr lang="en-GB" dirty="0" smtClean="0"/>
                        <a:t>number</a:t>
                      </a:r>
                      <a:endParaRPr lang="en-GB" dirty="0"/>
                    </a:p>
                  </a:txBody>
                  <a:tcPr/>
                </a:tc>
                <a:tc>
                  <a:txBody>
                    <a:bodyPr/>
                    <a:lstStyle/>
                    <a:p>
                      <a:r>
                        <a:rPr lang="en-GB" dirty="0" smtClean="0"/>
                        <a:t>10,2</a:t>
                      </a:r>
                      <a:endParaRPr lang="en-GB" dirty="0"/>
                    </a:p>
                  </a:txBody>
                  <a:tcPr/>
                </a:tc>
                <a:tc>
                  <a:txBody>
                    <a:bodyPr/>
                    <a:lstStyle/>
                    <a:p>
                      <a:endParaRPr lang="en-GB" dirty="0"/>
                    </a:p>
                  </a:txBody>
                  <a:tcPr/>
                </a:tc>
              </a:tr>
            </a:tbl>
          </a:graphicData>
        </a:graphic>
      </p:graphicFrame>
    </p:spTree>
    <p:extLst>
      <p:ext uri="{BB962C8B-B14F-4D97-AF65-F5344CB8AC3E}">
        <p14:creationId xmlns:p14="http://schemas.microsoft.com/office/powerpoint/2010/main" xmlns="" val="28179866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GB" dirty="0" smtClean="0"/>
              <a:t>Review questions</a:t>
            </a:r>
            <a:endParaRPr lang="en-GB" dirty="0"/>
          </a:p>
        </p:txBody>
      </p:sp>
      <p:sp>
        <p:nvSpPr>
          <p:cNvPr id="3" name="Content Placeholder 2"/>
          <p:cNvSpPr>
            <a:spLocks noGrp="1"/>
          </p:cNvSpPr>
          <p:nvPr>
            <p:ph idx="1"/>
          </p:nvPr>
        </p:nvSpPr>
        <p:spPr>
          <a:xfrm>
            <a:off x="990600" y="990600"/>
            <a:ext cx="8080248" cy="5181600"/>
          </a:xfrm>
        </p:spPr>
        <p:txBody>
          <a:bodyPr/>
          <a:lstStyle/>
          <a:p>
            <a:pPr marL="82296" indent="0">
              <a:buNone/>
            </a:pPr>
            <a:r>
              <a:rPr lang="en-GB" dirty="0" smtClean="0"/>
              <a:t>1.Insert operation is possible when …PK…. And …NOT NULL……. Columns are included in the view definition</a:t>
            </a:r>
          </a:p>
          <a:p>
            <a:pPr marL="82296" indent="0">
              <a:buNone/>
            </a:pPr>
            <a:r>
              <a:rPr lang="en-GB" dirty="0" smtClean="0"/>
              <a:t>2.the order by clause IS NOT USED……….. While creating  a view.</a:t>
            </a:r>
          </a:p>
          <a:p>
            <a:pPr marL="82296" indent="0">
              <a:buNone/>
            </a:pPr>
            <a:r>
              <a:rPr lang="en-GB" dirty="0" smtClean="0"/>
              <a:t>3.When a view defined from multiple table which have been created with a referencing clause the update and delete operation affect …DETAIL….. Table ……ONLY( CAN NOT AFFECT MASTER TABLE)…………</a:t>
            </a:r>
            <a:endParaRPr lang="en-GB" dirty="0"/>
          </a:p>
        </p:txBody>
      </p:sp>
      <p:sp>
        <p:nvSpPr>
          <p:cNvPr id="4" name="Slide Number Placeholder 3"/>
          <p:cNvSpPr>
            <a:spLocks noGrp="1"/>
          </p:cNvSpPr>
          <p:nvPr>
            <p:ph type="sldNum" sz="quarter" idx="12"/>
          </p:nvPr>
        </p:nvSpPr>
        <p:spPr/>
        <p:txBody>
          <a:bodyPr/>
          <a:lstStyle/>
          <a:p>
            <a:fld id="{F0CA6321-C836-4E84-A419-73A07CB11E28}" type="slidenum">
              <a:rPr lang="en-US" smtClean="0"/>
              <a:pPr/>
              <a:t>45</a:t>
            </a:fld>
            <a:endParaRPr lang="en-US"/>
          </a:p>
        </p:txBody>
      </p:sp>
    </p:spTree>
    <p:extLst>
      <p:ext uri="{BB962C8B-B14F-4D97-AF65-F5344CB8AC3E}">
        <p14:creationId xmlns:p14="http://schemas.microsoft.com/office/powerpoint/2010/main" xmlns="" val="4356389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Grouping data tables in </a:t>
            </a:r>
            <a:r>
              <a:rPr lang="en-GB" dirty="0" err="1" smtClean="0"/>
              <a:t>sql</a:t>
            </a:r>
            <a:endParaRPr lang="en-GB" dirty="0"/>
          </a:p>
        </p:txBody>
      </p:sp>
      <p:sp>
        <p:nvSpPr>
          <p:cNvPr id="3" name="Content Placeholder 2"/>
          <p:cNvSpPr>
            <a:spLocks noGrp="1"/>
          </p:cNvSpPr>
          <p:nvPr>
            <p:ph idx="1"/>
          </p:nvPr>
        </p:nvSpPr>
        <p:spPr>
          <a:xfrm>
            <a:off x="1435608" y="1143000"/>
            <a:ext cx="7498080" cy="5791200"/>
          </a:xfrm>
        </p:spPr>
        <p:txBody>
          <a:bodyPr>
            <a:normAutofit fontScale="92500" lnSpcReduction="10000"/>
          </a:bodyPr>
          <a:lstStyle/>
          <a:p>
            <a:pPr marL="82296" indent="0">
              <a:buNone/>
            </a:pPr>
            <a:r>
              <a:rPr lang="en-GB" dirty="0" smtClean="0"/>
              <a:t>The concept of grouping</a:t>
            </a:r>
          </a:p>
          <a:p>
            <a:pPr marL="82296" indent="0">
              <a:buNone/>
            </a:pPr>
            <a:r>
              <a:rPr lang="en-GB" dirty="0" smtClean="0"/>
              <a:t>Till now ,we have seen </a:t>
            </a:r>
            <a:r>
              <a:rPr lang="en-GB" dirty="0" err="1" smtClean="0"/>
              <a:t>sql</a:t>
            </a:r>
            <a:r>
              <a:rPr lang="en-GB" dirty="0" smtClean="0"/>
              <a:t> select statement which: </a:t>
            </a:r>
          </a:p>
          <a:p>
            <a:pPr marL="82296" indent="0">
              <a:buNone/>
            </a:pPr>
            <a:r>
              <a:rPr lang="en-GB" dirty="0" smtClean="0"/>
              <a:t>-retrieve all row from database tables</a:t>
            </a:r>
          </a:p>
          <a:p>
            <a:pPr marL="82296" indent="0">
              <a:buNone/>
            </a:pPr>
            <a:r>
              <a:rPr lang="en-GB" dirty="0" smtClean="0"/>
              <a:t>-retrieve selected rows from tables with the use of a </a:t>
            </a:r>
            <a:r>
              <a:rPr lang="en-GB" b="1" dirty="0" smtClean="0"/>
              <a:t>where</a:t>
            </a:r>
            <a:r>
              <a:rPr lang="en-GB" dirty="0" smtClean="0"/>
              <a:t> clause which returns only those rows that meet the conditions specified</a:t>
            </a:r>
          </a:p>
          <a:p>
            <a:pPr marL="82296" indent="0">
              <a:buNone/>
            </a:pPr>
            <a:r>
              <a:rPr lang="en-GB" dirty="0" smtClean="0"/>
              <a:t>-retrieve rows in sorted order </a:t>
            </a:r>
            <a:r>
              <a:rPr lang="en-GB" dirty="0" err="1" smtClean="0"/>
              <a:t>i.e</a:t>
            </a:r>
            <a:r>
              <a:rPr lang="en-GB" dirty="0" smtClean="0"/>
              <a:t> ascending or descending order ,as specified with the use of </a:t>
            </a:r>
            <a:r>
              <a:rPr lang="en-GB" b="1" dirty="0" smtClean="0"/>
              <a:t>order by </a:t>
            </a:r>
            <a:r>
              <a:rPr lang="en-GB" dirty="0" smtClean="0"/>
              <a:t>clause .</a:t>
            </a:r>
          </a:p>
          <a:p>
            <a:pPr marL="82296" indent="0">
              <a:buNone/>
            </a:pPr>
            <a:r>
              <a:rPr lang="en-GB" dirty="0" smtClean="0"/>
              <a:t>-Retrieve unique rows from the table ,with use of </a:t>
            </a:r>
            <a:r>
              <a:rPr lang="en-GB" b="1" dirty="0" smtClean="0"/>
              <a:t>distinct</a:t>
            </a:r>
          </a:p>
          <a:p>
            <a:pPr marL="82296" indent="0">
              <a:buNone/>
            </a:pPr>
            <a:endParaRPr lang="en-GB" dirty="0"/>
          </a:p>
        </p:txBody>
      </p:sp>
      <p:sp>
        <p:nvSpPr>
          <p:cNvPr id="4" name="Slide Number Placeholder 3"/>
          <p:cNvSpPr>
            <a:spLocks noGrp="1"/>
          </p:cNvSpPr>
          <p:nvPr>
            <p:ph type="sldNum" sz="quarter" idx="12"/>
          </p:nvPr>
        </p:nvSpPr>
        <p:spPr/>
        <p:txBody>
          <a:bodyPr/>
          <a:lstStyle/>
          <a:p>
            <a:fld id="{F0CA6321-C836-4E84-A419-73A07CB11E28}" type="slidenum">
              <a:rPr lang="en-US" smtClean="0"/>
              <a:pPr/>
              <a:t>46</a:t>
            </a:fld>
            <a:endParaRPr lang="en-US"/>
          </a:p>
        </p:txBody>
      </p:sp>
    </p:spTree>
    <p:extLst>
      <p:ext uri="{BB962C8B-B14F-4D97-AF65-F5344CB8AC3E}">
        <p14:creationId xmlns:p14="http://schemas.microsoft.com/office/powerpoint/2010/main" xmlns="" val="260649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Grouping data </a:t>
            </a:r>
            <a:r>
              <a:rPr lang="en-GB" dirty="0" err="1" smtClean="0"/>
              <a:t>connt</a:t>
            </a:r>
            <a:r>
              <a:rPr lang="en-GB" dirty="0" smtClean="0"/>
              <a:t>..</a:t>
            </a:r>
            <a:endParaRPr lang="en-GB" dirty="0"/>
          </a:p>
        </p:txBody>
      </p:sp>
      <p:sp>
        <p:nvSpPr>
          <p:cNvPr id="3" name="Content Placeholder 2"/>
          <p:cNvSpPr>
            <a:spLocks noGrp="1"/>
          </p:cNvSpPr>
          <p:nvPr>
            <p:ph idx="1"/>
          </p:nvPr>
        </p:nvSpPr>
        <p:spPr/>
        <p:txBody>
          <a:bodyPr/>
          <a:lstStyle/>
          <a:p>
            <a:pPr marL="82296" indent="0">
              <a:buNone/>
            </a:pPr>
            <a:r>
              <a:rPr lang="en-GB" dirty="0" smtClean="0"/>
              <a:t>Other than the previous  clauses, there are two other clauses ,which facilitate selective </a:t>
            </a:r>
          </a:p>
          <a:p>
            <a:pPr marL="82296" indent="0">
              <a:buNone/>
            </a:pPr>
            <a:r>
              <a:rPr lang="en-GB" dirty="0" smtClean="0"/>
              <a:t>Retrieval of rows . These are  GROUP and </a:t>
            </a:r>
            <a:r>
              <a:rPr lang="en-GB" b="1" dirty="0" smtClean="0"/>
              <a:t>Having </a:t>
            </a:r>
            <a:r>
              <a:rPr lang="en-GB" dirty="0" smtClean="0"/>
              <a:t>clause .these are parallel to the </a:t>
            </a:r>
            <a:r>
              <a:rPr lang="en-GB" b="1" dirty="0" smtClean="0"/>
              <a:t>order by </a:t>
            </a:r>
            <a:r>
              <a:rPr lang="en-GB" dirty="0" smtClean="0"/>
              <a:t>and </a:t>
            </a:r>
            <a:r>
              <a:rPr lang="en-GB" b="1" dirty="0" smtClean="0"/>
              <a:t>where</a:t>
            </a:r>
            <a:r>
              <a:rPr lang="en-GB" dirty="0" smtClean="0"/>
              <a:t>  clause ,except that they act on record sets, and not on individual records.</a:t>
            </a:r>
          </a:p>
          <a:p>
            <a:pPr marL="82296" indent="0">
              <a:buNone/>
            </a:pPr>
            <a:r>
              <a:rPr lang="en-GB" dirty="0" smtClean="0"/>
              <a:t> </a:t>
            </a:r>
            <a:endParaRPr lang="en-GB" b="1" dirty="0"/>
          </a:p>
        </p:txBody>
      </p:sp>
      <p:sp>
        <p:nvSpPr>
          <p:cNvPr id="4" name="Slide Number Placeholder 3"/>
          <p:cNvSpPr>
            <a:spLocks noGrp="1"/>
          </p:cNvSpPr>
          <p:nvPr>
            <p:ph type="sldNum" sz="quarter" idx="12"/>
          </p:nvPr>
        </p:nvSpPr>
        <p:spPr/>
        <p:txBody>
          <a:bodyPr/>
          <a:lstStyle/>
          <a:p>
            <a:fld id="{F0CA6321-C836-4E84-A419-73A07CB11E28}" type="slidenum">
              <a:rPr lang="en-US" smtClean="0"/>
              <a:pPr/>
              <a:t>47</a:t>
            </a:fld>
            <a:endParaRPr lang="en-US"/>
          </a:p>
        </p:txBody>
      </p:sp>
    </p:spTree>
    <p:extLst>
      <p:ext uri="{BB962C8B-B14F-4D97-AF65-F5344CB8AC3E}">
        <p14:creationId xmlns:p14="http://schemas.microsoft.com/office/powerpoint/2010/main" xmlns="" val="31693479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GROUP BY CLAUSE</a:t>
            </a:r>
            <a:endParaRPr lang="en-GB" dirty="0"/>
          </a:p>
        </p:txBody>
      </p:sp>
      <p:sp>
        <p:nvSpPr>
          <p:cNvPr id="3" name="Content Placeholder 2"/>
          <p:cNvSpPr>
            <a:spLocks noGrp="1"/>
          </p:cNvSpPr>
          <p:nvPr>
            <p:ph idx="1"/>
          </p:nvPr>
        </p:nvSpPr>
        <p:spPr/>
        <p:txBody>
          <a:bodyPr>
            <a:normAutofit lnSpcReduction="10000"/>
          </a:bodyPr>
          <a:lstStyle/>
          <a:p>
            <a:pPr marL="82296" indent="0">
              <a:buNone/>
            </a:pPr>
            <a:r>
              <a:rPr lang="en-GB" dirty="0" smtClean="0"/>
              <a:t>The </a:t>
            </a:r>
            <a:r>
              <a:rPr lang="en-GB" b="1" dirty="0" smtClean="0"/>
              <a:t>group by </a:t>
            </a:r>
            <a:r>
              <a:rPr lang="en-GB" dirty="0" smtClean="0"/>
              <a:t>clause is another section of the </a:t>
            </a:r>
            <a:r>
              <a:rPr lang="en-GB" b="1" dirty="0" smtClean="0"/>
              <a:t>select </a:t>
            </a:r>
            <a:r>
              <a:rPr lang="en-GB" dirty="0" smtClean="0"/>
              <a:t>statement .this optional clause tells oracle to group rows based on distinct values that exist for specified column  </a:t>
            </a:r>
            <a:r>
              <a:rPr lang="en-GB" dirty="0" err="1" smtClean="0"/>
              <a:t>e.i</a:t>
            </a:r>
            <a:r>
              <a:rPr lang="en-GB" dirty="0" smtClean="0"/>
              <a:t>:</a:t>
            </a:r>
          </a:p>
          <a:p>
            <a:pPr marL="82296" indent="0">
              <a:buNone/>
            </a:pPr>
            <a:r>
              <a:rPr lang="en-GB" dirty="0" smtClean="0"/>
              <a:t>it  creates a data set ,containing several sets of records grouped together based on a condition.</a:t>
            </a:r>
          </a:p>
          <a:p>
            <a:pPr marL="82296" indent="0">
              <a:buNone/>
            </a:pPr>
            <a:r>
              <a:rPr lang="en-GB" dirty="0" smtClean="0"/>
              <a:t>ex: retrieve the product number and the total quantity ordered for each product from the </a:t>
            </a:r>
            <a:r>
              <a:rPr lang="en-GB" dirty="0" err="1" smtClean="0"/>
              <a:t>sales_order_details</a:t>
            </a:r>
            <a:endParaRPr lang="en-GB" dirty="0" smtClean="0"/>
          </a:p>
        </p:txBody>
      </p:sp>
      <p:sp>
        <p:nvSpPr>
          <p:cNvPr id="4" name="Slide Number Placeholder 3"/>
          <p:cNvSpPr>
            <a:spLocks noGrp="1"/>
          </p:cNvSpPr>
          <p:nvPr>
            <p:ph type="sldNum" sz="quarter" idx="12"/>
          </p:nvPr>
        </p:nvSpPr>
        <p:spPr/>
        <p:txBody>
          <a:bodyPr/>
          <a:lstStyle/>
          <a:p>
            <a:fld id="{F0CA6321-C836-4E84-A419-73A07CB11E28}" type="slidenum">
              <a:rPr lang="en-US" smtClean="0"/>
              <a:pPr/>
              <a:t>48</a:t>
            </a:fld>
            <a:endParaRPr lang="en-US"/>
          </a:p>
        </p:txBody>
      </p:sp>
    </p:spTree>
    <p:extLst>
      <p:ext uri="{BB962C8B-B14F-4D97-AF65-F5344CB8AC3E}">
        <p14:creationId xmlns:p14="http://schemas.microsoft.com/office/powerpoint/2010/main" xmlns="" val="36010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r>
              <a:rPr lang="en-GB" dirty="0" smtClean="0"/>
              <a:t>Grouping data cont..</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2157254781"/>
              </p:ext>
            </p:extLst>
          </p:nvPr>
        </p:nvGraphicFramePr>
        <p:xfrm>
          <a:off x="1435100" y="1447800"/>
          <a:ext cx="7499349" cy="1854200"/>
        </p:xfrm>
        <a:graphic>
          <a:graphicData uri="http://schemas.openxmlformats.org/drawingml/2006/table">
            <a:tbl>
              <a:tblPr firstRow="1" bandRow="1">
                <a:tableStyleId>{5C22544A-7EE6-4342-B048-85BDC9FD1C3A}</a:tableStyleId>
              </a:tblPr>
              <a:tblGrid>
                <a:gridCol w="2499783"/>
                <a:gridCol w="2499783"/>
                <a:gridCol w="2499783"/>
              </a:tblGrid>
              <a:tr h="370840">
                <a:tc>
                  <a:txBody>
                    <a:bodyPr/>
                    <a:lstStyle/>
                    <a:p>
                      <a:r>
                        <a:rPr lang="en-GB" dirty="0" err="1" smtClean="0"/>
                        <a:t>Detorder_no</a:t>
                      </a:r>
                      <a:endParaRPr lang="en-GB" dirty="0"/>
                    </a:p>
                  </a:txBody>
                  <a:tcPr/>
                </a:tc>
                <a:tc>
                  <a:txBody>
                    <a:bodyPr/>
                    <a:lstStyle/>
                    <a:p>
                      <a:r>
                        <a:rPr lang="en-GB" dirty="0" err="1" smtClean="0"/>
                        <a:t>Product_no</a:t>
                      </a:r>
                      <a:endParaRPr lang="en-GB" dirty="0"/>
                    </a:p>
                  </a:txBody>
                  <a:tcPr/>
                </a:tc>
                <a:tc>
                  <a:txBody>
                    <a:bodyPr/>
                    <a:lstStyle/>
                    <a:p>
                      <a:r>
                        <a:rPr lang="en-GB" dirty="0" err="1" smtClean="0"/>
                        <a:t>Quantity_ordered</a:t>
                      </a:r>
                      <a:endParaRPr lang="en-GB" dirty="0"/>
                    </a:p>
                  </a:txBody>
                  <a:tcPr/>
                </a:tc>
              </a:tr>
              <a:tr h="370840">
                <a:tc>
                  <a:txBody>
                    <a:bodyPr/>
                    <a:lstStyle/>
                    <a:p>
                      <a:r>
                        <a:rPr lang="en-GB" dirty="0" smtClean="0"/>
                        <a:t>d01</a:t>
                      </a:r>
                      <a:endParaRPr lang="en-GB" dirty="0"/>
                    </a:p>
                  </a:txBody>
                  <a:tcPr/>
                </a:tc>
                <a:tc>
                  <a:txBody>
                    <a:bodyPr/>
                    <a:lstStyle/>
                    <a:p>
                      <a:r>
                        <a:rPr lang="en-GB" dirty="0" smtClean="0"/>
                        <a:t>p01</a:t>
                      </a:r>
                      <a:endParaRPr lang="en-GB" dirty="0"/>
                    </a:p>
                  </a:txBody>
                  <a:tcPr/>
                </a:tc>
                <a:tc>
                  <a:txBody>
                    <a:bodyPr/>
                    <a:lstStyle/>
                    <a:p>
                      <a:r>
                        <a:rPr lang="en-GB" dirty="0" smtClean="0"/>
                        <a:t>10</a:t>
                      </a:r>
                      <a:endParaRPr lang="en-GB" dirty="0"/>
                    </a:p>
                  </a:txBody>
                  <a:tcPr/>
                </a:tc>
              </a:tr>
              <a:tr h="370840">
                <a:tc>
                  <a:txBody>
                    <a:bodyPr/>
                    <a:lstStyle/>
                    <a:p>
                      <a:r>
                        <a:rPr lang="en-GB" dirty="0" smtClean="0"/>
                        <a:t>d02</a:t>
                      </a:r>
                      <a:endParaRPr lang="en-GB" dirty="0"/>
                    </a:p>
                  </a:txBody>
                  <a:tcPr/>
                </a:tc>
                <a:tc>
                  <a:txBody>
                    <a:bodyPr/>
                    <a:lstStyle/>
                    <a:p>
                      <a:r>
                        <a:rPr lang="en-GB" dirty="0" smtClean="0"/>
                        <a:t>po2</a:t>
                      </a:r>
                      <a:endParaRPr lang="en-GB" dirty="0"/>
                    </a:p>
                  </a:txBody>
                  <a:tcPr/>
                </a:tc>
                <a:tc>
                  <a:txBody>
                    <a:bodyPr/>
                    <a:lstStyle/>
                    <a:p>
                      <a:r>
                        <a:rPr lang="en-GB" dirty="0" smtClean="0"/>
                        <a:t>4</a:t>
                      </a:r>
                      <a:endParaRPr lang="en-GB" dirty="0"/>
                    </a:p>
                  </a:txBody>
                  <a:tcPr/>
                </a:tc>
              </a:tr>
              <a:tr h="370840">
                <a:tc>
                  <a:txBody>
                    <a:bodyPr/>
                    <a:lstStyle/>
                    <a:p>
                      <a:r>
                        <a:rPr lang="en-GB" dirty="0" smtClean="0"/>
                        <a:t>d03</a:t>
                      </a:r>
                      <a:endParaRPr lang="en-GB" dirty="0"/>
                    </a:p>
                  </a:txBody>
                  <a:tcPr/>
                </a:tc>
                <a:tc>
                  <a:txBody>
                    <a:bodyPr/>
                    <a:lstStyle/>
                    <a:p>
                      <a:r>
                        <a:rPr lang="en-GB" dirty="0" smtClean="0"/>
                        <a:t>p01</a:t>
                      </a:r>
                      <a:endParaRPr lang="en-GB" dirty="0"/>
                    </a:p>
                  </a:txBody>
                  <a:tcPr/>
                </a:tc>
                <a:tc>
                  <a:txBody>
                    <a:bodyPr/>
                    <a:lstStyle/>
                    <a:p>
                      <a:r>
                        <a:rPr lang="en-GB" dirty="0" smtClean="0"/>
                        <a:t>12</a:t>
                      </a:r>
                      <a:endParaRPr lang="en-GB" dirty="0"/>
                    </a:p>
                  </a:txBody>
                  <a:tcPr/>
                </a:tc>
              </a:tr>
              <a:tr h="370840">
                <a:tc>
                  <a:txBody>
                    <a:bodyPr/>
                    <a:lstStyle/>
                    <a:p>
                      <a:r>
                        <a:rPr lang="en-GB" dirty="0" smtClean="0"/>
                        <a:t>d05</a:t>
                      </a:r>
                      <a:endParaRPr lang="en-GB" dirty="0"/>
                    </a:p>
                  </a:txBody>
                  <a:tcPr/>
                </a:tc>
                <a:tc>
                  <a:txBody>
                    <a:bodyPr/>
                    <a:lstStyle/>
                    <a:p>
                      <a:r>
                        <a:rPr lang="en-GB" dirty="0" smtClean="0"/>
                        <a:t>p03</a:t>
                      </a:r>
                      <a:endParaRPr lang="en-GB" dirty="0"/>
                    </a:p>
                  </a:txBody>
                  <a:tcPr/>
                </a:tc>
                <a:tc>
                  <a:txBody>
                    <a:bodyPr/>
                    <a:lstStyle/>
                    <a:p>
                      <a:r>
                        <a:rPr lang="en-GB" dirty="0" smtClean="0"/>
                        <a:t>4</a:t>
                      </a:r>
                      <a:endParaRPr lang="en-GB" dirty="0"/>
                    </a:p>
                  </a:txBody>
                  <a:tcPr/>
                </a:tc>
              </a:tr>
            </a:tbl>
          </a:graphicData>
        </a:graphic>
      </p:graphicFrame>
      <p:sp>
        <p:nvSpPr>
          <p:cNvPr id="4" name="Slide Number Placeholder 3"/>
          <p:cNvSpPr>
            <a:spLocks noGrp="1"/>
          </p:cNvSpPr>
          <p:nvPr>
            <p:ph type="sldNum" sz="quarter" idx="12"/>
          </p:nvPr>
        </p:nvSpPr>
        <p:spPr/>
        <p:txBody>
          <a:bodyPr/>
          <a:lstStyle/>
          <a:p>
            <a:fld id="{F0CA6321-C836-4E84-A419-73A07CB11E28}" type="slidenum">
              <a:rPr lang="en-US" smtClean="0"/>
              <a:pPr/>
              <a:t>49</a:t>
            </a:fld>
            <a:endParaRPr lang="en-US"/>
          </a:p>
        </p:txBody>
      </p:sp>
      <p:sp>
        <p:nvSpPr>
          <p:cNvPr id="7" name="Rectangle 6"/>
          <p:cNvSpPr/>
          <p:nvPr/>
        </p:nvSpPr>
        <p:spPr>
          <a:xfrm>
            <a:off x="1143000" y="3810000"/>
            <a:ext cx="7877926" cy="646331"/>
          </a:xfrm>
          <a:prstGeom prst="rect">
            <a:avLst/>
          </a:prstGeom>
        </p:spPr>
        <p:txBody>
          <a:bodyPr wrap="none">
            <a:spAutoFit/>
          </a:bodyPr>
          <a:lstStyle/>
          <a:p>
            <a:pPr marL="82296" indent="0">
              <a:buNone/>
            </a:pPr>
            <a:r>
              <a:rPr lang="en-GB" dirty="0" smtClean="0"/>
              <a:t>SELECT </a:t>
            </a:r>
            <a:r>
              <a:rPr lang="en-GB" dirty="0" err="1" smtClean="0"/>
              <a:t>product_no</a:t>
            </a:r>
            <a:r>
              <a:rPr lang="en-GB" dirty="0" smtClean="0"/>
              <a:t>, sum(</a:t>
            </a:r>
            <a:r>
              <a:rPr lang="en-GB" dirty="0" err="1" smtClean="0"/>
              <a:t>qty_ordered</a:t>
            </a:r>
            <a:r>
              <a:rPr lang="en-GB" dirty="0" smtClean="0"/>
              <a:t>)”total quantity ordered” from </a:t>
            </a:r>
            <a:r>
              <a:rPr lang="en-GB" dirty="0" err="1" smtClean="0"/>
              <a:t>sales_order</a:t>
            </a:r>
            <a:endParaRPr lang="en-GB" dirty="0"/>
          </a:p>
          <a:p>
            <a:pPr marL="82296" indent="0">
              <a:buNone/>
            </a:pPr>
            <a:r>
              <a:rPr lang="en-GB" dirty="0" smtClean="0"/>
              <a:t>_details </a:t>
            </a:r>
            <a:r>
              <a:rPr lang="en-GB" b="1" dirty="0" smtClean="0"/>
              <a:t>group by </a:t>
            </a:r>
            <a:r>
              <a:rPr lang="en-GB" dirty="0" err="1" smtClean="0"/>
              <a:t>product_no</a:t>
            </a:r>
            <a:r>
              <a:rPr lang="en-GB" dirty="0" smtClean="0"/>
              <a:t>;</a:t>
            </a:r>
            <a:endParaRPr lang="en-GB" dirty="0"/>
          </a:p>
        </p:txBody>
      </p:sp>
      <p:sp>
        <p:nvSpPr>
          <p:cNvPr id="8" name="Rectangle 7"/>
          <p:cNvSpPr/>
          <p:nvPr/>
        </p:nvSpPr>
        <p:spPr>
          <a:xfrm>
            <a:off x="1143000" y="1003300"/>
            <a:ext cx="2617768" cy="369332"/>
          </a:xfrm>
          <a:prstGeom prst="rect">
            <a:avLst/>
          </a:prstGeom>
        </p:spPr>
        <p:txBody>
          <a:bodyPr wrap="none">
            <a:spAutoFit/>
          </a:bodyPr>
          <a:lstStyle/>
          <a:p>
            <a:pPr marL="82296" indent="0">
              <a:buNone/>
            </a:pPr>
            <a:r>
              <a:rPr lang="en-GB" dirty="0" err="1"/>
              <a:t>Sales_order_details</a:t>
            </a:r>
            <a:r>
              <a:rPr lang="en-GB" dirty="0"/>
              <a:t> table</a:t>
            </a:r>
          </a:p>
        </p:txBody>
      </p:sp>
    </p:spTree>
    <p:extLst>
      <p:ext uri="{BB962C8B-B14F-4D97-AF65-F5344CB8AC3E}">
        <p14:creationId xmlns:p14="http://schemas.microsoft.com/office/powerpoint/2010/main" xmlns="" val="826301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TYPE OF DATA CONSTRAINT CONT..</a:t>
            </a:r>
            <a:endParaRPr lang="en-US" sz="3200" dirty="0"/>
          </a:p>
        </p:txBody>
      </p:sp>
      <p:sp>
        <p:nvSpPr>
          <p:cNvPr id="4" name="Rectangle 3"/>
          <p:cNvSpPr/>
          <p:nvPr/>
        </p:nvSpPr>
        <p:spPr>
          <a:xfrm>
            <a:off x="1066800" y="1071801"/>
            <a:ext cx="8077200" cy="4524315"/>
          </a:xfrm>
          <a:prstGeom prst="rect">
            <a:avLst/>
          </a:prstGeom>
        </p:spPr>
        <p:txBody>
          <a:bodyPr wrap="square">
            <a:spAutoFit/>
          </a:bodyPr>
          <a:lstStyle/>
          <a:p>
            <a:pPr algn="ctr">
              <a:buFont typeface="Wingdings" pitchFamily="2" charset="2"/>
              <a:buChar char="ü"/>
            </a:pPr>
            <a:endParaRPr lang="en-US" dirty="0" smtClean="0"/>
          </a:p>
          <a:p>
            <a:pPr algn="ctr"/>
            <a:endParaRPr lang="en-US" dirty="0" smtClean="0"/>
          </a:p>
          <a:p>
            <a:pPr algn="ctr">
              <a:buFont typeface="Wingdings" pitchFamily="2" charset="2"/>
              <a:buChar char="ü"/>
            </a:pPr>
            <a:r>
              <a:rPr lang="en-US" b="1" dirty="0" smtClean="0"/>
              <a:t>THE FOREIGN  KEY  CONTRAINT</a:t>
            </a:r>
          </a:p>
          <a:p>
            <a:pPr algn="ctr"/>
            <a:r>
              <a:rPr lang="en-US" dirty="0" smtClean="0"/>
              <a:t>This constraint establish  a relationship between records(</a:t>
            </a:r>
            <a:r>
              <a:rPr lang="en-US" dirty="0" err="1" smtClean="0"/>
              <a:t>i.e</a:t>
            </a:r>
            <a:r>
              <a:rPr lang="en-US" dirty="0" smtClean="0"/>
              <a:t> data)  across  a  Master  and  detail table .this relationship ensures:</a:t>
            </a:r>
          </a:p>
          <a:p>
            <a:pPr algn="ctr">
              <a:buFont typeface="Wingdings" pitchFamily="2" charset="2"/>
              <a:buChar char="Ø"/>
            </a:pPr>
            <a:r>
              <a:rPr lang="en-US" dirty="0" smtClean="0"/>
              <a:t>Record can not b inserted into detail table  if corresponding records in the Master table do not exist.</a:t>
            </a:r>
          </a:p>
          <a:p>
            <a:pPr algn="ctr">
              <a:buFont typeface="Wingdings" pitchFamily="2" charset="2"/>
              <a:buChar char="Ø"/>
            </a:pPr>
            <a:r>
              <a:rPr lang="en-US" dirty="0" smtClean="0"/>
              <a:t>Records of master table can not be deleted if corresponding records in the detail table exist.</a:t>
            </a:r>
          </a:p>
          <a:p>
            <a:pPr algn="ctr"/>
            <a:endParaRPr lang="en-US" dirty="0"/>
          </a:p>
          <a:p>
            <a:pPr algn="ctr"/>
            <a:r>
              <a:rPr lang="en-US" dirty="0" smtClean="0"/>
              <a:t>In addition  to primary key and foreign key ,Oracle has NOT NULL  and UNIQUE  as column  constraint .</a:t>
            </a:r>
          </a:p>
          <a:p>
            <a:pPr algn="ctr"/>
            <a:r>
              <a:rPr lang="en-US" dirty="0" smtClean="0"/>
              <a:t>THE NOT NULL column constraint. ensures that  a table column  can not be empty</a:t>
            </a:r>
          </a:p>
          <a:p>
            <a:pPr algn="ctr"/>
            <a:endParaRPr lang="en-US" dirty="0" smtClean="0"/>
          </a:p>
          <a:p>
            <a:pPr algn="ctr"/>
            <a:r>
              <a:rPr lang="en-US" dirty="0" smtClean="0"/>
              <a:t>The UNIQUE  constraint ensures that  the data across the entire  the table column is  unique .means no repeating value can be inserted into a column  </a:t>
            </a:r>
          </a:p>
        </p:txBody>
      </p:sp>
      <p:sp>
        <p:nvSpPr>
          <p:cNvPr id="5" name="Slide Number Placeholder 4"/>
          <p:cNvSpPr>
            <a:spLocks noGrp="1"/>
          </p:cNvSpPr>
          <p:nvPr>
            <p:ph type="sldNum" sz="quarter" idx="12"/>
          </p:nvPr>
        </p:nvSpPr>
        <p:spPr/>
        <p:txBody>
          <a:bodyPr/>
          <a:lstStyle/>
          <a:p>
            <a:fld id="{F0CA6321-C836-4E84-A419-73A07CB11E28}"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 calcmode="lin" valueType="num">
                                      <p:cBhvr additive="base">
                                        <p:cTn id="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 calcmode="lin" valueType="num">
                                      <p:cBhvr additive="base">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 calcmode="lin" valueType="num">
                                      <p:cBhvr additive="base">
                                        <p:cTn id="1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 calcmode="lin" valueType="num">
                                      <p:cBhvr additive="base">
                                        <p:cTn id="2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anim calcmode="lin" valueType="num">
                                      <p:cBhvr additive="base">
                                        <p:cTn id="3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Having clause </a:t>
            </a:r>
            <a:endParaRPr lang="en-GB" dirty="0"/>
          </a:p>
        </p:txBody>
      </p:sp>
      <p:sp>
        <p:nvSpPr>
          <p:cNvPr id="3" name="Content Placeholder 2"/>
          <p:cNvSpPr>
            <a:spLocks noGrp="1"/>
          </p:cNvSpPr>
          <p:nvPr>
            <p:ph idx="1"/>
          </p:nvPr>
        </p:nvSpPr>
        <p:spPr/>
        <p:txBody>
          <a:bodyPr>
            <a:normAutofit fontScale="92500"/>
          </a:bodyPr>
          <a:lstStyle/>
          <a:p>
            <a:pPr marL="82296" indent="0">
              <a:buNone/>
            </a:pPr>
            <a:r>
              <a:rPr lang="en-GB" dirty="0" smtClean="0"/>
              <a:t>The having clause can be used in conjunction with the group by clause. having </a:t>
            </a:r>
          </a:p>
          <a:p>
            <a:pPr marL="82296" indent="0">
              <a:buNone/>
            </a:pPr>
            <a:r>
              <a:rPr lang="en-GB" dirty="0" smtClean="0"/>
              <a:t>Imposes a condition on the group by clause </a:t>
            </a:r>
          </a:p>
          <a:p>
            <a:pPr marL="82296" indent="0">
              <a:buNone/>
            </a:pPr>
            <a:r>
              <a:rPr lang="en-GB" dirty="0" smtClean="0"/>
              <a:t>,which further filter the group created by </a:t>
            </a:r>
          </a:p>
          <a:p>
            <a:pPr marL="82296" indent="0">
              <a:buNone/>
            </a:pPr>
            <a:r>
              <a:rPr lang="en-GB" dirty="0" smtClean="0"/>
              <a:t>The group by clause</a:t>
            </a:r>
          </a:p>
          <a:p>
            <a:pPr marL="82296" indent="0">
              <a:buNone/>
            </a:pPr>
            <a:r>
              <a:rPr lang="en-GB" dirty="0" smtClean="0"/>
              <a:t>Ex:</a:t>
            </a:r>
          </a:p>
          <a:p>
            <a:pPr marL="82296" indent="0">
              <a:buNone/>
            </a:pPr>
            <a:r>
              <a:rPr lang="en-GB" dirty="0" smtClean="0"/>
              <a:t>Retrieve the product no and the total quantity ordered for product  po1,po2 from </a:t>
            </a:r>
            <a:r>
              <a:rPr lang="en-GB" dirty="0" err="1" smtClean="0"/>
              <a:t>sales_order_details</a:t>
            </a:r>
            <a:endParaRPr lang="en-GB" dirty="0"/>
          </a:p>
        </p:txBody>
      </p:sp>
      <p:sp>
        <p:nvSpPr>
          <p:cNvPr id="4" name="Slide Number Placeholder 3"/>
          <p:cNvSpPr>
            <a:spLocks noGrp="1"/>
          </p:cNvSpPr>
          <p:nvPr>
            <p:ph type="sldNum" sz="quarter" idx="12"/>
          </p:nvPr>
        </p:nvSpPr>
        <p:spPr/>
        <p:txBody>
          <a:bodyPr/>
          <a:lstStyle/>
          <a:p>
            <a:fld id="{F0CA6321-C836-4E84-A419-73A07CB11E28}" type="slidenum">
              <a:rPr lang="en-US" smtClean="0"/>
              <a:pPr/>
              <a:t>50</a:t>
            </a:fld>
            <a:endParaRPr lang="en-US"/>
          </a:p>
        </p:txBody>
      </p:sp>
    </p:spTree>
    <p:extLst>
      <p:ext uri="{BB962C8B-B14F-4D97-AF65-F5344CB8AC3E}">
        <p14:creationId xmlns:p14="http://schemas.microsoft.com/office/powerpoint/2010/main" xmlns="" val="229068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pPr marL="82296"/>
            <a:r>
              <a:rPr lang="en-GB" dirty="0" smtClean="0"/>
              <a:t>Having cont..</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2968702694"/>
              </p:ext>
            </p:extLst>
          </p:nvPr>
        </p:nvGraphicFramePr>
        <p:xfrm>
          <a:off x="1342899" y="1567498"/>
          <a:ext cx="7499349" cy="2225040"/>
        </p:xfrm>
        <a:graphic>
          <a:graphicData uri="http://schemas.openxmlformats.org/drawingml/2006/table">
            <a:tbl>
              <a:tblPr firstRow="1" bandRow="1">
                <a:tableStyleId>{5C22544A-7EE6-4342-B048-85BDC9FD1C3A}</a:tableStyleId>
              </a:tblPr>
              <a:tblGrid>
                <a:gridCol w="2499783"/>
                <a:gridCol w="2499783"/>
                <a:gridCol w="2499783"/>
              </a:tblGrid>
              <a:tr h="370840">
                <a:tc>
                  <a:txBody>
                    <a:bodyPr/>
                    <a:lstStyle/>
                    <a:p>
                      <a:r>
                        <a:rPr lang="en-GB" dirty="0" err="1" smtClean="0"/>
                        <a:t>Detorder_no</a:t>
                      </a:r>
                      <a:endParaRPr lang="en-GB" dirty="0"/>
                    </a:p>
                  </a:txBody>
                  <a:tcPr/>
                </a:tc>
                <a:tc>
                  <a:txBody>
                    <a:bodyPr/>
                    <a:lstStyle/>
                    <a:p>
                      <a:r>
                        <a:rPr lang="en-GB" dirty="0" err="1" smtClean="0"/>
                        <a:t>Product_no</a:t>
                      </a:r>
                      <a:endParaRPr lang="en-GB" dirty="0"/>
                    </a:p>
                  </a:txBody>
                  <a:tcPr/>
                </a:tc>
                <a:tc>
                  <a:txBody>
                    <a:bodyPr/>
                    <a:lstStyle/>
                    <a:p>
                      <a:r>
                        <a:rPr lang="en-GB" dirty="0" err="1" smtClean="0"/>
                        <a:t>Qty</a:t>
                      </a:r>
                      <a:r>
                        <a:rPr lang="en-GB" dirty="0" smtClean="0"/>
                        <a:t> ordered</a:t>
                      </a:r>
                      <a:endParaRPr lang="en-GB" dirty="0"/>
                    </a:p>
                  </a:txBody>
                  <a:tcPr/>
                </a:tc>
              </a:tr>
              <a:tr h="370840">
                <a:tc>
                  <a:txBody>
                    <a:bodyPr/>
                    <a:lstStyle/>
                    <a:p>
                      <a:r>
                        <a:rPr lang="en-GB" dirty="0" smtClean="0"/>
                        <a:t>d01</a:t>
                      </a:r>
                      <a:endParaRPr lang="en-GB" dirty="0"/>
                    </a:p>
                  </a:txBody>
                  <a:tcPr/>
                </a:tc>
                <a:tc>
                  <a:txBody>
                    <a:bodyPr/>
                    <a:lstStyle/>
                    <a:p>
                      <a:r>
                        <a:rPr lang="en-GB" dirty="0" smtClean="0"/>
                        <a:t>po1</a:t>
                      </a:r>
                      <a:endParaRPr lang="en-GB" dirty="0"/>
                    </a:p>
                  </a:txBody>
                  <a:tcPr/>
                </a:tc>
                <a:tc>
                  <a:txBody>
                    <a:bodyPr/>
                    <a:lstStyle/>
                    <a:p>
                      <a:r>
                        <a:rPr lang="en-GB" dirty="0" smtClean="0"/>
                        <a:t>10</a:t>
                      </a:r>
                      <a:endParaRPr lang="en-GB" dirty="0"/>
                    </a:p>
                  </a:txBody>
                  <a:tcPr/>
                </a:tc>
              </a:tr>
              <a:tr h="370840">
                <a:tc>
                  <a:txBody>
                    <a:bodyPr/>
                    <a:lstStyle/>
                    <a:p>
                      <a:r>
                        <a:rPr lang="en-GB" dirty="0" smtClean="0"/>
                        <a:t>do2</a:t>
                      </a:r>
                      <a:endParaRPr lang="en-GB" dirty="0"/>
                    </a:p>
                  </a:txBody>
                  <a:tcPr/>
                </a:tc>
                <a:tc>
                  <a:txBody>
                    <a:bodyPr/>
                    <a:lstStyle/>
                    <a:p>
                      <a:r>
                        <a:rPr lang="en-GB" dirty="0" smtClean="0"/>
                        <a:t>po2</a:t>
                      </a:r>
                      <a:endParaRPr lang="en-GB" dirty="0"/>
                    </a:p>
                  </a:txBody>
                  <a:tcPr/>
                </a:tc>
                <a:tc>
                  <a:txBody>
                    <a:bodyPr/>
                    <a:lstStyle/>
                    <a:p>
                      <a:r>
                        <a:rPr lang="en-GB" dirty="0" smtClean="0"/>
                        <a:t>12</a:t>
                      </a:r>
                      <a:endParaRPr lang="en-GB" dirty="0"/>
                    </a:p>
                  </a:txBody>
                  <a:tcPr/>
                </a:tc>
              </a:tr>
              <a:tr h="370840">
                <a:tc>
                  <a:txBody>
                    <a:bodyPr/>
                    <a:lstStyle/>
                    <a:p>
                      <a:r>
                        <a:rPr lang="en-GB" dirty="0" smtClean="0"/>
                        <a:t>do3</a:t>
                      </a:r>
                      <a:endParaRPr lang="en-GB" dirty="0"/>
                    </a:p>
                  </a:txBody>
                  <a:tcPr/>
                </a:tc>
                <a:tc>
                  <a:txBody>
                    <a:bodyPr/>
                    <a:lstStyle/>
                    <a:p>
                      <a:r>
                        <a:rPr lang="en-GB" dirty="0" smtClean="0"/>
                        <a:t>po4</a:t>
                      </a:r>
                      <a:endParaRPr lang="en-GB" dirty="0"/>
                    </a:p>
                  </a:txBody>
                  <a:tcPr/>
                </a:tc>
                <a:tc>
                  <a:txBody>
                    <a:bodyPr/>
                    <a:lstStyle/>
                    <a:p>
                      <a:r>
                        <a:rPr lang="en-GB" dirty="0" smtClean="0"/>
                        <a:t>5</a:t>
                      </a:r>
                      <a:endParaRPr lang="en-GB" dirty="0"/>
                    </a:p>
                  </a:txBody>
                  <a:tcPr/>
                </a:tc>
              </a:tr>
              <a:tr h="370840">
                <a:tc>
                  <a:txBody>
                    <a:bodyPr/>
                    <a:lstStyle/>
                    <a:p>
                      <a:r>
                        <a:rPr lang="en-GB" dirty="0" smtClean="0"/>
                        <a:t>do4</a:t>
                      </a:r>
                      <a:endParaRPr lang="en-GB" dirty="0"/>
                    </a:p>
                  </a:txBody>
                  <a:tcPr/>
                </a:tc>
                <a:tc>
                  <a:txBody>
                    <a:bodyPr/>
                    <a:lstStyle/>
                    <a:p>
                      <a:r>
                        <a:rPr lang="en-GB" dirty="0" smtClean="0"/>
                        <a:t>p02</a:t>
                      </a:r>
                      <a:endParaRPr lang="en-GB" dirty="0"/>
                    </a:p>
                  </a:txBody>
                  <a:tcPr/>
                </a:tc>
                <a:tc>
                  <a:txBody>
                    <a:bodyPr/>
                    <a:lstStyle/>
                    <a:p>
                      <a:r>
                        <a:rPr lang="en-GB" dirty="0" smtClean="0"/>
                        <a:t>7</a:t>
                      </a:r>
                      <a:endParaRPr lang="en-GB" dirty="0"/>
                    </a:p>
                  </a:txBody>
                  <a:tcPr/>
                </a:tc>
              </a:tr>
              <a:tr h="370840">
                <a:tc>
                  <a:txBody>
                    <a:bodyPr/>
                    <a:lstStyle/>
                    <a:p>
                      <a:r>
                        <a:rPr lang="en-GB" dirty="0" smtClean="0"/>
                        <a:t>do5</a:t>
                      </a:r>
                      <a:endParaRPr lang="en-GB" dirty="0"/>
                    </a:p>
                  </a:txBody>
                  <a:tcPr/>
                </a:tc>
                <a:tc>
                  <a:txBody>
                    <a:bodyPr/>
                    <a:lstStyle/>
                    <a:p>
                      <a:r>
                        <a:rPr lang="en-GB" dirty="0" smtClean="0"/>
                        <a:t>p01</a:t>
                      </a:r>
                      <a:endParaRPr lang="en-GB" dirty="0"/>
                    </a:p>
                  </a:txBody>
                  <a:tcPr/>
                </a:tc>
                <a:tc>
                  <a:txBody>
                    <a:bodyPr/>
                    <a:lstStyle/>
                    <a:p>
                      <a:r>
                        <a:rPr lang="en-GB" dirty="0" smtClean="0"/>
                        <a:t>15</a:t>
                      </a:r>
                      <a:endParaRPr lang="en-GB" dirty="0"/>
                    </a:p>
                  </a:txBody>
                  <a:tcPr/>
                </a:tc>
              </a:tr>
            </a:tbl>
          </a:graphicData>
        </a:graphic>
      </p:graphicFrame>
      <p:sp>
        <p:nvSpPr>
          <p:cNvPr id="4" name="Slide Number Placeholder 3"/>
          <p:cNvSpPr>
            <a:spLocks noGrp="1"/>
          </p:cNvSpPr>
          <p:nvPr>
            <p:ph type="sldNum" sz="quarter" idx="12"/>
          </p:nvPr>
        </p:nvSpPr>
        <p:spPr/>
        <p:txBody>
          <a:bodyPr/>
          <a:lstStyle/>
          <a:p>
            <a:fld id="{F0CA6321-C836-4E84-A419-73A07CB11E28}" type="slidenum">
              <a:rPr lang="en-US" smtClean="0"/>
              <a:pPr/>
              <a:t>51</a:t>
            </a:fld>
            <a:endParaRPr lang="en-US"/>
          </a:p>
        </p:txBody>
      </p:sp>
      <p:sp>
        <p:nvSpPr>
          <p:cNvPr id="6" name="Rectangle 5"/>
          <p:cNvSpPr/>
          <p:nvPr/>
        </p:nvSpPr>
        <p:spPr>
          <a:xfrm>
            <a:off x="1143000" y="3810000"/>
            <a:ext cx="8138190" cy="1754326"/>
          </a:xfrm>
          <a:prstGeom prst="rect">
            <a:avLst/>
          </a:prstGeom>
        </p:spPr>
        <p:txBody>
          <a:bodyPr wrap="none">
            <a:spAutoFit/>
          </a:bodyPr>
          <a:lstStyle/>
          <a:p>
            <a:pPr marL="82296" indent="0">
              <a:buNone/>
            </a:pPr>
            <a:r>
              <a:rPr lang="en-GB" dirty="0" smtClean="0"/>
              <a:t>Select </a:t>
            </a:r>
            <a:r>
              <a:rPr lang="en-GB" dirty="0" err="1" smtClean="0"/>
              <a:t>product_no,sum</a:t>
            </a:r>
            <a:r>
              <a:rPr lang="en-GB" dirty="0" smtClean="0"/>
              <a:t>(</a:t>
            </a:r>
            <a:r>
              <a:rPr lang="en-GB" dirty="0" err="1" smtClean="0"/>
              <a:t>qty_order</a:t>
            </a:r>
            <a:r>
              <a:rPr lang="en-GB" dirty="0" smtClean="0"/>
              <a:t>)”total quantity ordered” from </a:t>
            </a:r>
            <a:r>
              <a:rPr lang="en-GB" dirty="0" err="1" smtClean="0"/>
              <a:t>sales_order_deta</a:t>
            </a:r>
            <a:endParaRPr lang="en-GB" dirty="0" smtClean="0"/>
          </a:p>
          <a:p>
            <a:pPr marL="82296" indent="0">
              <a:buNone/>
            </a:pPr>
            <a:r>
              <a:rPr lang="en-GB" dirty="0" err="1"/>
              <a:t>i</a:t>
            </a:r>
            <a:r>
              <a:rPr lang="en-GB" dirty="0" err="1" smtClean="0"/>
              <a:t>ls</a:t>
            </a:r>
            <a:r>
              <a:rPr lang="en-GB" dirty="0" smtClean="0"/>
              <a:t> </a:t>
            </a:r>
            <a:r>
              <a:rPr lang="en-GB" b="1" dirty="0" smtClean="0"/>
              <a:t>group by </a:t>
            </a:r>
            <a:r>
              <a:rPr lang="en-GB" dirty="0" err="1" smtClean="0"/>
              <a:t>product_no</a:t>
            </a:r>
            <a:r>
              <a:rPr lang="en-GB" dirty="0" smtClean="0"/>
              <a:t> </a:t>
            </a:r>
            <a:r>
              <a:rPr lang="en-GB" b="1" dirty="0" smtClean="0"/>
              <a:t>having</a:t>
            </a:r>
            <a:r>
              <a:rPr lang="en-GB" dirty="0" smtClean="0"/>
              <a:t> </a:t>
            </a:r>
            <a:r>
              <a:rPr lang="en-GB" dirty="0" err="1" smtClean="0"/>
              <a:t>product_no</a:t>
            </a:r>
            <a:r>
              <a:rPr lang="en-GB" dirty="0" smtClean="0"/>
              <a:t>=‘po1’ or </a:t>
            </a:r>
            <a:r>
              <a:rPr lang="en-GB" dirty="0" err="1" smtClean="0"/>
              <a:t>product_no</a:t>
            </a:r>
            <a:r>
              <a:rPr lang="en-GB" dirty="0" smtClean="0"/>
              <a:t>=‘po2’;.xample ,</a:t>
            </a:r>
          </a:p>
          <a:p>
            <a:pPr marL="82296" indent="0">
              <a:buNone/>
            </a:pPr>
            <a:endParaRPr lang="en-GB" dirty="0"/>
          </a:p>
          <a:p>
            <a:pPr marL="82296" indent="0">
              <a:buNone/>
            </a:pPr>
            <a:r>
              <a:rPr lang="en-GB" dirty="0" smtClean="0"/>
              <a:t>In the above example ,the common rows in the column </a:t>
            </a:r>
            <a:r>
              <a:rPr lang="en-GB" dirty="0" err="1" smtClean="0"/>
              <a:t>product_no</a:t>
            </a:r>
            <a:r>
              <a:rPr lang="en-GB" dirty="0" smtClean="0"/>
              <a:t> are grouped </a:t>
            </a:r>
          </a:p>
          <a:p>
            <a:pPr marL="82296" indent="0">
              <a:buNone/>
            </a:pPr>
            <a:r>
              <a:rPr lang="en-GB" dirty="0" smtClean="0"/>
              <a:t>Together and the total quantity ordered for only the product number specified </a:t>
            </a:r>
          </a:p>
          <a:p>
            <a:pPr marL="82296" indent="0">
              <a:buNone/>
            </a:pPr>
            <a:r>
              <a:rPr lang="en-GB" dirty="0" smtClean="0"/>
              <a:t>In the having clause are displayed on screen.</a:t>
            </a:r>
            <a:endParaRPr lang="en-GB" dirty="0"/>
          </a:p>
        </p:txBody>
      </p:sp>
      <p:sp>
        <p:nvSpPr>
          <p:cNvPr id="7" name="Rectangle 6"/>
          <p:cNvSpPr/>
          <p:nvPr/>
        </p:nvSpPr>
        <p:spPr>
          <a:xfrm>
            <a:off x="1435608" y="1143000"/>
            <a:ext cx="2617768" cy="369332"/>
          </a:xfrm>
          <a:prstGeom prst="rect">
            <a:avLst/>
          </a:prstGeom>
        </p:spPr>
        <p:txBody>
          <a:bodyPr wrap="none">
            <a:spAutoFit/>
          </a:bodyPr>
          <a:lstStyle/>
          <a:p>
            <a:pPr marL="82296" indent="0">
              <a:buNone/>
            </a:pPr>
            <a:r>
              <a:rPr lang="en-GB" dirty="0" err="1" smtClean="0"/>
              <a:t>Sales_order_details</a:t>
            </a:r>
            <a:r>
              <a:rPr lang="en-GB" dirty="0" smtClean="0"/>
              <a:t> table</a:t>
            </a:r>
            <a:endParaRPr lang="en-GB" dirty="0"/>
          </a:p>
        </p:txBody>
      </p:sp>
    </p:spTree>
    <p:extLst>
      <p:ext uri="{BB962C8B-B14F-4D97-AF65-F5344CB8AC3E}">
        <p14:creationId xmlns:p14="http://schemas.microsoft.com/office/powerpoint/2010/main" xmlns="" val="21263318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sequence</a:t>
            </a:r>
            <a:endParaRPr lang="en-GB" dirty="0"/>
          </a:p>
        </p:txBody>
      </p:sp>
      <p:sp>
        <p:nvSpPr>
          <p:cNvPr id="3" name="Content Placeholder 2"/>
          <p:cNvSpPr>
            <a:spLocks noGrp="1"/>
          </p:cNvSpPr>
          <p:nvPr>
            <p:ph idx="1"/>
          </p:nvPr>
        </p:nvSpPr>
        <p:spPr/>
        <p:txBody>
          <a:bodyPr>
            <a:normAutofit fontScale="62500" lnSpcReduction="20000"/>
          </a:bodyPr>
          <a:lstStyle/>
          <a:p>
            <a:pPr marL="82296" indent="0">
              <a:buNone/>
            </a:pPr>
            <a:r>
              <a:rPr lang="en-GB" dirty="0" smtClean="0"/>
              <a:t>The quickest way to retrieve data from a table is to have a column in a table whose data uniquely identifies a row. By using this column and a specific value ,in the where condition of select sentence the oracle engine  will be able to identify and retrieve the row fastest.</a:t>
            </a:r>
          </a:p>
          <a:p>
            <a:pPr marL="82296" indent="0">
              <a:buNone/>
            </a:pPr>
            <a:r>
              <a:rPr lang="en-GB" dirty="0" smtClean="0"/>
              <a:t>To achieve this, a constraint is attached to a specific column in a table that </a:t>
            </a:r>
            <a:r>
              <a:rPr lang="en-GB" dirty="0"/>
              <a:t>e</a:t>
            </a:r>
            <a:r>
              <a:rPr lang="en-GB" dirty="0" smtClean="0"/>
              <a:t>nsures that the column is never left empty and that the data values in the column are unique. since  the data entry is done by human beings it is quite likely that duplication value will be entered which violates the constraint and the entire row is rejected.</a:t>
            </a:r>
          </a:p>
          <a:p>
            <a:pPr marL="82296" indent="0">
              <a:buNone/>
            </a:pPr>
            <a:r>
              <a:rPr lang="en-GB" dirty="0" smtClean="0"/>
              <a:t>Oracle provide an object called SEQUENCE that can generate numeric values the value generated can have a maximum of 38 digits .a sequence can be defined to </a:t>
            </a:r>
          </a:p>
          <a:p>
            <a:pPr marL="82296" indent="0">
              <a:buNone/>
            </a:pPr>
            <a:r>
              <a:rPr lang="en-GB" dirty="0" smtClean="0"/>
              <a:t>-generate numbers in ascending or descending</a:t>
            </a:r>
          </a:p>
          <a:p>
            <a:pPr marL="82296" indent="0">
              <a:buNone/>
            </a:pPr>
            <a:r>
              <a:rPr lang="en-GB" dirty="0" smtClean="0"/>
              <a:t>-provide intervals between numbers</a:t>
            </a:r>
          </a:p>
          <a:p>
            <a:pPr marL="82296" indent="0">
              <a:buNone/>
            </a:pPr>
            <a:r>
              <a:rPr lang="en-GB" dirty="0" smtClean="0"/>
              <a:t>-caching of sequence numbers in memory etc..</a:t>
            </a:r>
          </a:p>
          <a:p>
            <a:pPr marL="82296" indent="0">
              <a:buNone/>
            </a:pPr>
            <a:r>
              <a:rPr lang="en-GB" dirty="0" smtClean="0"/>
              <a:t>A sequence is an independent object and can be used with an table that requires its output.</a:t>
            </a:r>
            <a:endParaRPr lang="en-GB" dirty="0"/>
          </a:p>
        </p:txBody>
      </p:sp>
      <p:sp>
        <p:nvSpPr>
          <p:cNvPr id="4" name="Slide Number Placeholder 3"/>
          <p:cNvSpPr>
            <a:spLocks noGrp="1"/>
          </p:cNvSpPr>
          <p:nvPr>
            <p:ph type="sldNum" sz="quarter" idx="12"/>
          </p:nvPr>
        </p:nvSpPr>
        <p:spPr/>
        <p:txBody>
          <a:bodyPr/>
          <a:lstStyle/>
          <a:p>
            <a:fld id="{F0CA6321-C836-4E84-A419-73A07CB11E28}" type="slidenum">
              <a:rPr lang="en-US" smtClean="0"/>
              <a:pPr/>
              <a:t>52</a:t>
            </a:fld>
            <a:endParaRPr lang="en-US"/>
          </a:p>
        </p:txBody>
      </p:sp>
    </p:spTree>
    <p:extLst>
      <p:ext uri="{BB962C8B-B14F-4D97-AF65-F5344CB8AC3E}">
        <p14:creationId xmlns:p14="http://schemas.microsoft.com/office/powerpoint/2010/main" xmlns="" val="48223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sequence</a:t>
            </a:r>
            <a:endParaRPr lang="en-GB" dirty="0"/>
          </a:p>
        </p:txBody>
      </p:sp>
      <p:sp>
        <p:nvSpPr>
          <p:cNvPr id="3" name="Content Placeholder 2"/>
          <p:cNvSpPr>
            <a:spLocks noGrp="1"/>
          </p:cNvSpPr>
          <p:nvPr>
            <p:ph idx="1"/>
          </p:nvPr>
        </p:nvSpPr>
        <p:spPr/>
        <p:txBody>
          <a:bodyPr/>
          <a:lstStyle/>
          <a:p>
            <a:pPr marL="82296" indent="0">
              <a:buNone/>
            </a:pPr>
            <a:r>
              <a:rPr lang="en-GB" dirty="0" smtClean="0"/>
              <a:t>The minimum information required for generating number using sequence is:</a:t>
            </a:r>
            <a:br>
              <a:rPr lang="en-GB" dirty="0" smtClean="0"/>
            </a:br>
            <a:r>
              <a:rPr lang="en-GB" dirty="0" smtClean="0"/>
              <a:t>-the starting number</a:t>
            </a:r>
          </a:p>
          <a:p>
            <a:pPr marL="82296" indent="0">
              <a:buNone/>
            </a:pPr>
            <a:r>
              <a:rPr lang="en-GB" dirty="0" smtClean="0"/>
              <a:t>-the maximum number that can be generated by a sequence</a:t>
            </a:r>
          </a:p>
          <a:p>
            <a:pPr marL="82296" indent="0">
              <a:buNone/>
            </a:pPr>
            <a:r>
              <a:rPr lang="en-GB" dirty="0" smtClean="0"/>
              <a:t>-the increment value for generating the next number.</a:t>
            </a:r>
          </a:p>
          <a:p>
            <a:pPr marL="82296" indent="0">
              <a:buNone/>
            </a:pPr>
            <a:r>
              <a:rPr lang="en-GB" dirty="0" smtClean="0"/>
              <a:t>This information is provided to oracle at  the time of sequence creation.</a:t>
            </a:r>
            <a:endParaRPr lang="en-GB" dirty="0"/>
          </a:p>
        </p:txBody>
      </p:sp>
      <p:sp>
        <p:nvSpPr>
          <p:cNvPr id="4" name="Slide Number Placeholder 3"/>
          <p:cNvSpPr>
            <a:spLocks noGrp="1"/>
          </p:cNvSpPr>
          <p:nvPr>
            <p:ph type="sldNum" sz="quarter" idx="12"/>
          </p:nvPr>
        </p:nvSpPr>
        <p:spPr/>
        <p:txBody>
          <a:bodyPr/>
          <a:lstStyle/>
          <a:p>
            <a:fld id="{F0CA6321-C836-4E84-A419-73A07CB11E28}" type="slidenum">
              <a:rPr lang="en-US" smtClean="0"/>
              <a:pPr/>
              <a:t>53</a:t>
            </a:fld>
            <a:endParaRPr lang="en-US"/>
          </a:p>
        </p:txBody>
      </p:sp>
    </p:spTree>
    <p:extLst>
      <p:ext uri="{BB962C8B-B14F-4D97-AF65-F5344CB8AC3E}">
        <p14:creationId xmlns:p14="http://schemas.microsoft.com/office/powerpoint/2010/main" xmlns="" val="41503877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Sequence creation</a:t>
            </a:r>
            <a:endParaRPr lang="en-GB" dirty="0"/>
          </a:p>
        </p:txBody>
      </p:sp>
      <p:sp>
        <p:nvSpPr>
          <p:cNvPr id="3" name="Content Placeholder 2"/>
          <p:cNvSpPr>
            <a:spLocks noGrp="1"/>
          </p:cNvSpPr>
          <p:nvPr>
            <p:ph idx="1"/>
          </p:nvPr>
        </p:nvSpPr>
        <p:spPr/>
        <p:txBody>
          <a:bodyPr>
            <a:normAutofit fontScale="85000" lnSpcReduction="20000"/>
          </a:bodyPr>
          <a:lstStyle/>
          <a:p>
            <a:pPr marL="82296" indent="0">
              <a:buNone/>
            </a:pPr>
            <a:r>
              <a:rPr lang="en-GB" dirty="0" smtClean="0"/>
              <a:t>Syntax:</a:t>
            </a:r>
          </a:p>
          <a:p>
            <a:pPr marL="82296" indent="0">
              <a:buNone/>
            </a:pPr>
            <a:r>
              <a:rPr lang="en-GB" dirty="0" smtClean="0"/>
              <a:t>CREATE SEQUENCE </a:t>
            </a:r>
            <a:r>
              <a:rPr lang="en-GB" dirty="0" err="1" smtClean="0"/>
              <a:t>sequence_name</a:t>
            </a:r>
            <a:endParaRPr lang="en-GB" dirty="0" smtClean="0"/>
          </a:p>
          <a:p>
            <a:pPr marL="82296" indent="0">
              <a:buNone/>
            </a:pPr>
            <a:r>
              <a:rPr lang="en-GB" dirty="0" smtClean="0"/>
              <a:t>INCREMENT BY </a:t>
            </a:r>
            <a:r>
              <a:rPr lang="en-GB" dirty="0" err="1"/>
              <a:t>integervalue</a:t>
            </a:r>
            <a:r>
              <a:rPr lang="en-GB" dirty="0"/>
              <a:t>(use 1for ascending </a:t>
            </a:r>
            <a:r>
              <a:rPr lang="en-GB" dirty="0" err="1"/>
              <a:t>oreder</a:t>
            </a:r>
            <a:r>
              <a:rPr lang="en-GB" dirty="0"/>
              <a:t>, use -1 for </a:t>
            </a:r>
            <a:r>
              <a:rPr lang="en-GB" dirty="0" err="1"/>
              <a:t>decending</a:t>
            </a:r>
            <a:r>
              <a:rPr lang="en-GB" dirty="0"/>
              <a:t> order)</a:t>
            </a:r>
          </a:p>
          <a:p>
            <a:pPr marL="82296" indent="0">
              <a:buNone/>
            </a:pPr>
            <a:r>
              <a:rPr lang="en-GB" dirty="0" smtClean="0"/>
              <a:t>START WITH </a:t>
            </a:r>
            <a:r>
              <a:rPr lang="en-GB" dirty="0"/>
              <a:t> </a:t>
            </a:r>
            <a:r>
              <a:rPr lang="en-GB" dirty="0" err="1" smtClean="0"/>
              <a:t>integervalue</a:t>
            </a:r>
            <a:r>
              <a:rPr lang="en-GB" dirty="0" smtClean="0"/>
              <a:t> MAXVALUE  </a:t>
            </a:r>
            <a:r>
              <a:rPr lang="en-GB" dirty="0" err="1" smtClean="0"/>
              <a:t>integervalue</a:t>
            </a:r>
            <a:r>
              <a:rPr lang="en-GB" dirty="0" smtClean="0"/>
              <a:t>/NOMAXVALUE</a:t>
            </a:r>
          </a:p>
          <a:p>
            <a:pPr marL="82296" indent="0">
              <a:buNone/>
            </a:pPr>
            <a:r>
              <a:rPr lang="en-GB" dirty="0" smtClean="0"/>
              <a:t>MINVALUE </a:t>
            </a:r>
            <a:r>
              <a:rPr lang="en-GB" dirty="0"/>
              <a:t> </a:t>
            </a:r>
            <a:r>
              <a:rPr lang="en-GB" dirty="0" err="1" smtClean="0"/>
              <a:t>integervalue</a:t>
            </a:r>
            <a:r>
              <a:rPr lang="en-GB" dirty="0" smtClean="0"/>
              <a:t>/NOMINVALUE</a:t>
            </a:r>
          </a:p>
          <a:p>
            <a:pPr marL="82296" indent="0">
              <a:buNone/>
            </a:pPr>
            <a:r>
              <a:rPr lang="en-GB" dirty="0" smtClean="0"/>
              <a:t>CYCLE/NOCYCLE</a:t>
            </a:r>
          </a:p>
          <a:p>
            <a:pPr marL="82296" indent="0">
              <a:buNone/>
            </a:pPr>
            <a:r>
              <a:rPr lang="en-GB" dirty="0" smtClean="0"/>
              <a:t>CACHE </a:t>
            </a:r>
            <a:r>
              <a:rPr lang="en-GB" dirty="0"/>
              <a:t> </a:t>
            </a:r>
            <a:r>
              <a:rPr lang="en-GB" dirty="0" err="1" smtClean="0"/>
              <a:t>integervalue</a:t>
            </a:r>
            <a:r>
              <a:rPr lang="en-GB" dirty="0" smtClean="0"/>
              <a:t>/NOCACHE(how many value of sequence oracle </a:t>
            </a:r>
            <a:r>
              <a:rPr lang="en-GB" dirty="0" err="1" smtClean="0"/>
              <a:t>pre_allocate</a:t>
            </a:r>
            <a:r>
              <a:rPr lang="en-GB" dirty="0" smtClean="0"/>
              <a:t> the minimum value for this parameter is two)</a:t>
            </a:r>
          </a:p>
          <a:p>
            <a:pPr marL="82296" indent="0">
              <a:buNone/>
            </a:pPr>
            <a:r>
              <a:rPr lang="en-GB" dirty="0" smtClean="0"/>
              <a:t>ORDER /NOORDER</a:t>
            </a:r>
            <a:endParaRPr lang="en-GB" dirty="0"/>
          </a:p>
          <a:p>
            <a:pPr marL="82296" indent="0">
              <a:buNone/>
            </a:pPr>
            <a:endParaRPr lang="en-GB" dirty="0"/>
          </a:p>
          <a:p>
            <a:pPr marL="82296" indent="0">
              <a:buNone/>
            </a:pPr>
            <a:endParaRPr lang="en-GB" dirty="0"/>
          </a:p>
          <a:p>
            <a:pPr marL="82296" indent="0">
              <a:buNone/>
            </a:pPr>
            <a:endParaRPr lang="en-GB" dirty="0"/>
          </a:p>
        </p:txBody>
      </p:sp>
      <p:sp>
        <p:nvSpPr>
          <p:cNvPr id="4" name="Slide Number Placeholder 3"/>
          <p:cNvSpPr>
            <a:spLocks noGrp="1"/>
          </p:cNvSpPr>
          <p:nvPr>
            <p:ph type="sldNum" sz="quarter" idx="12"/>
          </p:nvPr>
        </p:nvSpPr>
        <p:spPr/>
        <p:txBody>
          <a:bodyPr/>
          <a:lstStyle/>
          <a:p>
            <a:fld id="{F0CA6321-C836-4E84-A419-73A07CB11E28}" type="slidenum">
              <a:rPr lang="en-US" smtClean="0"/>
              <a:pPr/>
              <a:t>54</a:t>
            </a:fld>
            <a:endParaRPr lang="en-US"/>
          </a:p>
        </p:txBody>
      </p:sp>
    </p:spTree>
    <p:extLst>
      <p:ext uri="{BB962C8B-B14F-4D97-AF65-F5344CB8AC3E}">
        <p14:creationId xmlns:p14="http://schemas.microsoft.com/office/powerpoint/2010/main" xmlns="" val="26429144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sp>
        <p:nvSpPr>
          <p:cNvPr id="3" name="Content Placeholder 2"/>
          <p:cNvSpPr>
            <a:spLocks noGrp="1"/>
          </p:cNvSpPr>
          <p:nvPr>
            <p:ph idx="1"/>
          </p:nvPr>
        </p:nvSpPr>
        <p:spPr/>
        <p:txBody>
          <a:bodyPr>
            <a:normAutofit fontScale="85000" lnSpcReduction="20000"/>
          </a:bodyPr>
          <a:lstStyle/>
          <a:p>
            <a:pPr marL="82296" indent="0">
              <a:buNone/>
            </a:pPr>
            <a:r>
              <a:rPr lang="en-GB" dirty="0" smtClean="0"/>
              <a:t>Create a sequence by the name </a:t>
            </a:r>
            <a:r>
              <a:rPr lang="en-GB" dirty="0" err="1" smtClean="0"/>
              <a:t>order_seq</a:t>
            </a:r>
            <a:r>
              <a:rPr lang="en-GB" dirty="0" smtClean="0"/>
              <a:t>, which will generate numbers from 1 up 5 in ascending order with an interval of 1 the sequence must restart from the number 1 after generating number 5</a:t>
            </a:r>
          </a:p>
          <a:p>
            <a:pPr marL="82296" indent="0">
              <a:buNone/>
            </a:pPr>
            <a:r>
              <a:rPr lang="en-GB" dirty="0" smtClean="0"/>
              <a:t>Create sequence </a:t>
            </a:r>
            <a:r>
              <a:rPr lang="en-GB" dirty="0" err="1" smtClean="0"/>
              <a:t>ordre_seq</a:t>
            </a:r>
            <a:endParaRPr lang="en-GB" dirty="0" smtClean="0"/>
          </a:p>
          <a:p>
            <a:pPr marL="82296" indent="0">
              <a:buNone/>
            </a:pPr>
            <a:r>
              <a:rPr lang="en-GB" dirty="0" smtClean="0"/>
              <a:t>Increment by 1</a:t>
            </a:r>
          </a:p>
          <a:p>
            <a:pPr marL="82296" indent="0">
              <a:buNone/>
            </a:pPr>
            <a:r>
              <a:rPr lang="en-GB" dirty="0" smtClean="0"/>
              <a:t>Start with 1</a:t>
            </a:r>
          </a:p>
          <a:p>
            <a:pPr marL="82296" indent="0">
              <a:buNone/>
            </a:pPr>
            <a:r>
              <a:rPr lang="en-GB" dirty="0" err="1" smtClean="0"/>
              <a:t>Minvalue</a:t>
            </a:r>
            <a:r>
              <a:rPr lang="en-GB" dirty="0" smtClean="0"/>
              <a:t> 1 </a:t>
            </a:r>
          </a:p>
          <a:p>
            <a:pPr marL="82296" indent="0">
              <a:buNone/>
            </a:pPr>
            <a:r>
              <a:rPr lang="en-GB" dirty="0" err="1" smtClean="0"/>
              <a:t>Maxvalue</a:t>
            </a:r>
            <a:r>
              <a:rPr lang="en-GB" dirty="0" smtClean="0"/>
              <a:t> 5</a:t>
            </a:r>
          </a:p>
          <a:p>
            <a:pPr marL="82296" indent="0">
              <a:buNone/>
            </a:pPr>
            <a:r>
              <a:rPr lang="en-GB" dirty="0" err="1" smtClean="0"/>
              <a:t>nocache</a:t>
            </a:r>
            <a:endParaRPr lang="en-GB" dirty="0" smtClean="0"/>
          </a:p>
          <a:p>
            <a:pPr marL="82296" indent="0">
              <a:buNone/>
            </a:pPr>
            <a:r>
              <a:rPr lang="en-GB" dirty="0" smtClean="0"/>
              <a:t>Cycle;</a:t>
            </a:r>
          </a:p>
          <a:p>
            <a:pPr marL="82296" indent="0">
              <a:buNone/>
            </a:pPr>
            <a:endParaRPr lang="en-GB" dirty="0" smtClean="0"/>
          </a:p>
          <a:p>
            <a:pPr marL="82296" indent="0">
              <a:buNone/>
            </a:pPr>
            <a:endParaRPr lang="en-GB" dirty="0" smtClean="0"/>
          </a:p>
          <a:p>
            <a:pPr marL="82296" indent="0">
              <a:buNone/>
            </a:pPr>
            <a:endParaRPr lang="en-GB" dirty="0"/>
          </a:p>
        </p:txBody>
      </p:sp>
      <p:sp>
        <p:nvSpPr>
          <p:cNvPr id="4" name="Slide Number Placeholder 3"/>
          <p:cNvSpPr>
            <a:spLocks noGrp="1"/>
          </p:cNvSpPr>
          <p:nvPr>
            <p:ph type="sldNum" sz="quarter" idx="12"/>
          </p:nvPr>
        </p:nvSpPr>
        <p:spPr/>
        <p:txBody>
          <a:bodyPr/>
          <a:lstStyle/>
          <a:p>
            <a:fld id="{F0CA6321-C836-4E84-A419-73A07CB11E28}" type="slidenum">
              <a:rPr lang="en-US" smtClean="0"/>
              <a:pPr/>
              <a:t>55</a:t>
            </a:fld>
            <a:endParaRPr lang="en-US"/>
          </a:p>
        </p:txBody>
      </p:sp>
    </p:spTree>
    <p:extLst>
      <p:ext uri="{BB962C8B-B14F-4D97-AF65-F5344CB8AC3E}">
        <p14:creationId xmlns:p14="http://schemas.microsoft.com/office/powerpoint/2010/main" xmlns="" val="116054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Referencing a sequence</a:t>
            </a:r>
            <a:endParaRPr lang="en-GB" dirty="0"/>
          </a:p>
        </p:txBody>
      </p:sp>
      <p:sp>
        <p:nvSpPr>
          <p:cNvPr id="3" name="Content Placeholder 2"/>
          <p:cNvSpPr>
            <a:spLocks noGrp="1"/>
          </p:cNvSpPr>
          <p:nvPr>
            <p:ph idx="1"/>
          </p:nvPr>
        </p:nvSpPr>
        <p:spPr/>
        <p:txBody>
          <a:bodyPr>
            <a:normAutofit fontScale="77500" lnSpcReduction="20000"/>
          </a:bodyPr>
          <a:lstStyle/>
          <a:p>
            <a:pPr marL="82296" indent="0">
              <a:buNone/>
            </a:pPr>
            <a:r>
              <a:rPr lang="en-GB" dirty="0" smtClean="0"/>
              <a:t>Once a sequence is created </a:t>
            </a:r>
            <a:r>
              <a:rPr lang="en-GB" dirty="0" err="1" smtClean="0"/>
              <a:t>sql</a:t>
            </a:r>
            <a:r>
              <a:rPr lang="en-GB" dirty="0" smtClean="0"/>
              <a:t>  can used to view the values held in its cache .to simply view sequence value use a select statement  as described bellow</a:t>
            </a:r>
          </a:p>
          <a:p>
            <a:pPr marL="82296" indent="0">
              <a:buNone/>
            </a:pPr>
            <a:r>
              <a:rPr lang="en-GB" dirty="0" smtClean="0"/>
              <a:t>SELECT </a:t>
            </a:r>
            <a:r>
              <a:rPr lang="en-GB" dirty="0" err="1" smtClean="0"/>
              <a:t>sequence_name.nextval</a:t>
            </a:r>
            <a:r>
              <a:rPr lang="en-GB" dirty="0" smtClean="0"/>
              <a:t> fro dual;</a:t>
            </a:r>
          </a:p>
          <a:p>
            <a:pPr marL="82296" indent="0">
              <a:buNone/>
            </a:pPr>
            <a:r>
              <a:rPr lang="en-GB" b="1" dirty="0" smtClean="0"/>
              <a:t>Insert using sequence</a:t>
            </a:r>
          </a:p>
          <a:p>
            <a:pPr marL="82296" indent="0">
              <a:buNone/>
            </a:pPr>
            <a:r>
              <a:rPr lang="en-GB" dirty="0" smtClean="0"/>
              <a:t>Create table customer(</a:t>
            </a:r>
          </a:p>
          <a:p>
            <a:pPr marL="82296" indent="0">
              <a:buNone/>
            </a:pPr>
            <a:r>
              <a:rPr lang="en-GB" dirty="0" err="1" smtClean="0"/>
              <a:t>cid</a:t>
            </a:r>
            <a:r>
              <a:rPr lang="en-GB" dirty="0" smtClean="0"/>
              <a:t> </a:t>
            </a:r>
            <a:r>
              <a:rPr lang="en-GB" dirty="0" err="1" smtClean="0"/>
              <a:t>int</a:t>
            </a:r>
            <a:r>
              <a:rPr lang="en-GB" dirty="0" smtClean="0"/>
              <a:t> primary key</a:t>
            </a:r>
          </a:p>
          <a:p>
            <a:pPr marL="82296" indent="0">
              <a:buNone/>
            </a:pPr>
            <a:r>
              <a:rPr lang="en-GB" dirty="0" smtClean="0"/>
              <a:t>Name </a:t>
            </a:r>
            <a:r>
              <a:rPr lang="en-GB" dirty="0" err="1" smtClean="0"/>
              <a:t>varchar</a:t>
            </a:r>
            <a:r>
              <a:rPr lang="en-GB" dirty="0" smtClean="0"/>
              <a:t>(34)</a:t>
            </a:r>
          </a:p>
          <a:p>
            <a:pPr marL="82296" indent="0">
              <a:buNone/>
            </a:pPr>
            <a:r>
              <a:rPr lang="en-GB" dirty="0" err="1" smtClean="0"/>
              <a:t>registrationDate</a:t>
            </a:r>
            <a:r>
              <a:rPr lang="en-GB" dirty="0" smtClean="0"/>
              <a:t> date);</a:t>
            </a:r>
          </a:p>
          <a:p>
            <a:pPr marL="82296" indent="0">
              <a:buNone/>
            </a:pPr>
            <a:r>
              <a:rPr lang="en-GB" dirty="0" smtClean="0"/>
              <a:t>Insert into customer values(ordre_seq.</a:t>
            </a:r>
            <a:r>
              <a:rPr lang="en-GB" dirty="0" err="1" smtClean="0"/>
              <a:t>nextval</a:t>
            </a:r>
            <a:r>
              <a:rPr lang="en-GB" dirty="0" smtClean="0"/>
              <a:t>,’</a:t>
            </a:r>
            <a:r>
              <a:rPr lang="en-GB" dirty="0" err="1" smtClean="0"/>
              <a:t>kamanzi</a:t>
            </a:r>
            <a:r>
              <a:rPr lang="en-GB" dirty="0" smtClean="0"/>
              <a:t>’,</a:t>
            </a:r>
            <a:r>
              <a:rPr lang="en-GB" dirty="0" err="1" smtClean="0"/>
              <a:t>sysdate</a:t>
            </a:r>
            <a:r>
              <a:rPr lang="en-GB" dirty="0" smtClean="0"/>
              <a:t>);</a:t>
            </a:r>
          </a:p>
          <a:p>
            <a:pPr marL="82296" indent="0">
              <a:buNone/>
            </a:pPr>
            <a:r>
              <a:rPr lang="en-GB" b="1" dirty="0" smtClean="0"/>
              <a:t>Referencing the current value of a sequence</a:t>
            </a:r>
          </a:p>
          <a:p>
            <a:pPr marL="82296" indent="0">
              <a:buNone/>
            </a:pPr>
            <a:r>
              <a:rPr lang="en-GB" dirty="0" smtClean="0"/>
              <a:t>Select </a:t>
            </a:r>
            <a:r>
              <a:rPr lang="en-GB" dirty="0" err="1" smtClean="0"/>
              <a:t>sequence_name.currval</a:t>
            </a:r>
            <a:r>
              <a:rPr lang="en-GB" dirty="0" smtClean="0"/>
              <a:t> from dual;</a:t>
            </a:r>
          </a:p>
          <a:p>
            <a:pPr marL="82296" indent="0">
              <a:buNone/>
            </a:pPr>
            <a:endParaRPr lang="en-GB" dirty="0" smtClean="0"/>
          </a:p>
          <a:p>
            <a:pPr marL="82296" indent="0">
              <a:buNone/>
            </a:pPr>
            <a:endParaRPr lang="en-GB" dirty="0" smtClean="0"/>
          </a:p>
        </p:txBody>
      </p:sp>
      <p:sp>
        <p:nvSpPr>
          <p:cNvPr id="4" name="Slide Number Placeholder 3"/>
          <p:cNvSpPr>
            <a:spLocks noGrp="1"/>
          </p:cNvSpPr>
          <p:nvPr>
            <p:ph type="sldNum" sz="quarter" idx="12"/>
          </p:nvPr>
        </p:nvSpPr>
        <p:spPr/>
        <p:txBody>
          <a:bodyPr/>
          <a:lstStyle/>
          <a:p>
            <a:fld id="{F0CA6321-C836-4E84-A419-73A07CB11E28}" type="slidenum">
              <a:rPr lang="en-US" smtClean="0"/>
              <a:pPr/>
              <a:t>56</a:t>
            </a:fld>
            <a:endParaRPr lang="en-US"/>
          </a:p>
        </p:txBody>
      </p:sp>
    </p:spTree>
    <p:extLst>
      <p:ext uri="{BB962C8B-B14F-4D97-AF65-F5344CB8AC3E}">
        <p14:creationId xmlns:p14="http://schemas.microsoft.com/office/powerpoint/2010/main" xmlns="" val="14055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Altering a sequence</a:t>
            </a:r>
            <a:endParaRPr lang="en-GB" dirty="0"/>
          </a:p>
        </p:txBody>
      </p:sp>
      <p:sp>
        <p:nvSpPr>
          <p:cNvPr id="3" name="Content Placeholder 2"/>
          <p:cNvSpPr>
            <a:spLocks noGrp="1"/>
          </p:cNvSpPr>
          <p:nvPr>
            <p:ph idx="1"/>
          </p:nvPr>
        </p:nvSpPr>
        <p:spPr/>
        <p:txBody>
          <a:bodyPr>
            <a:normAutofit fontScale="92500" lnSpcReduction="20000"/>
          </a:bodyPr>
          <a:lstStyle/>
          <a:p>
            <a:pPr marL="82296" indent="0">
              <a:buNone/>
            </a:pPr>
            <a:r>
              <a:rPr lang="en-GB" dirty="0" smtClean="0"/>
              <a:t>Once a sequence created can be Altered  .this is achieved by using the alter sequence </a:t>
            </a:r>
          </a:p>
          <a:p>
            <a:pPr marL="82296" indent="0">
              <a:buNone/>
            </a:pPr>
            <a:r>
              <a:rPr lang="en-GB" dirty="0" smtClean="0"/>
              <a:t>Statement.</a:t>
            </a:r>
          </a:p>
          <a:p>
            <a:pPr marL="82296" indent="0">
              <a:buNone/>
            </a:pPr>
            <a:r>
              <a:rPr lang="en-GB" dirty="0" smtClean="0"/>
              <a:t>ALTER SEQUENCE </a:t>
            </a:r>
            <a:r>
              <a:rPr lang="en-GB" dirty="0" err="1" smtClean="0"/>
              <a:t>sequence_name</a:t>
            </a:r>
            <a:endParaRPr lang="en-GB" dirty="0"/>
          </a:p>
          <a:p>
            <a:pPr marL="82296" indent="0">
              <a:buNone/>
            </a:pPr>
            <a:r>
              <a:rPr lang="en-GB" dirty="0"/>
              <a:t>INCREMENT BY </a:t>
            </a:r>
            <a:r>
              <a:rPr lang="en-GB" dirty="0" err="1"/>
              <a:t>integervalue</a:t>
            </a:r>
            <a:endParaRPr lang="en-GB" dirty="0"/>
          </a:p>
          <a:p>
            <a:pPr marL="82296" indent="0">
              <a:buNone/>
            </a:pPr>
            <a:r>
              <a:rPr lang="en-GB" dirty="0"/>
              <a:t>START WITH  </a:t>
            </a:r>
            <a:r>
              <a:rPr lang="en-GB" dirty="0" err="1"/>
              <a:t>integervalue</a:t>
            </a:r>
            <a:r>
              <a:rPr lang="en-GB" dirty="0"/>
              <a:t> </a:t>
            </a:r>
          </a:p>
          <a:p>
            <a:pPr marL="82296" indent="0">
              <a:buNone/>
            </a:pPr>
            <a:r>
              <a:rPr lang="en-GB" dirty="0" smtClean="0"/>
              <a:t>MAXVALUE  </a:t>
            </a:r>
            <a:r>
              <a:rPr lang="en-GB" dirty="0" err="1"/>
              <a:t>integervalue</a:t>
            </a:r>
            <a:r>
              <a:rPr lang="en-GB" dirty="0"/>
              <a:t>/NOMAXVALUE</a:t>
            </a:r>
          </a:p>
          <a:p>
            <a:pPr marL="82296" indent="0">
              <a:buNone/>
            </a:pPr>
            <a:r>
              <a:rPr lang="en-GB" dirty="0"/>
              <a:t>MINVALUE  </a:t>
            </a:r>
            <a:r>
              <a:rPr lang="en-GB" dirty="0" err="1"/>
              <a:t>integervalue</a:t>
            </a:r>
            <a:r>
              <a:rPr lang="en-GB" dirty="0"/>
              <a:t>/NOMINVALUE</a:t>
            </a:r>
          </a:p>
          <a:p>
            <a:pPr marL="82296" indent="0">
              <a:buNone/>
            </a:pPr>
            <a:r>
              <a:rPr lang="en-GB" dirty="0"/>
              <a:t>CYCLE/NOCYCLE</a:t>
            </a:r>
          </a:p>
          <a:p>
            <a:pPr marL="82296" indent="0">
              <a:buNone/>
            </a:pPr>
            <a:r>
              <a:rPr lang="en-GB" dirty="0"/>
              <a:t>CACHE  </a:t>
            </a:r>
            <a:r>
              <a:rPr lang="en-GB" dirty="0" err="1" smtClean="0"/>
              <a:t>integervalue</a:t>
            </a:r>
            <a:r>
              <a:rPr lang="en-GB" dirty="0" smtClean="0"/>
              <a:t>/NOCACHE</a:t>
            </a:r>
          </a:p>
          <a:p>
            <a:pPr marL="82296" indent="0">
              <a:buNone/>
            </a:pPr>
            <a:r>
              <a:rPr lang="en-GB" dirty="0" smtClean="0"/>
              <a:t>ORDER </a:t>
            </a:r>
            <a:r>
              <a:rPr lang="en-GB" dirty="0"/>
              <a:t>/NOORDER</a:t>
            </a:r>
          </a:p>
        </p:txBody>
      </p:sp>
      <p:sp>
        <p:nvSpPr>
          <p:cNvPr id="4" name="Slide Number Placeholder 3"/>
          <p:cNvSpPr>
            <a:spLocks noGrp="1"/>
          </p:cNvSpPr>
          <p:nvPr>
            <p:ph type="sldNum" sz="quarter" idx="12"/>
          </p:nvPr>
        </p:nvSpPr>
        <p:spPr/>
        <p:txBody>
          <a:bodyPr/>
          <a:lstStyle/>
          <a:p>
            <a:fld id="{F0CA6321-C836-4E84-A419-73A07CB11E28}" type="slidenum">
              <a:rPr lang="en-US" smtClean="0"/>
              <a:pPr/>
              <a:t>57</a:t>
            </a:fld>
            <a:endParaRPr lang="en-US"/>
          </a:p>
        </p:txBody>
      </p:sp>
    </p:spTree>
    <p:extLst>
      <p:ext uri="{BB962C8B-B14F-4D97-AF65-F5344CB8AC3E}">
        <p14:creationId xmlns:p14="http://schemas.microsoft.com/office/powerpoint/2010/main" xmlns="" val="11497663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sp>
        <p:nvSpPr>
          <p:cNvPr id="3" name="Content Placeholder 2"/>
          <p:cNvSpPr>
            <a:spLocks noGrp="1"/>
          </p:cNvSpPr>
          <p:nvPr>
            <p:ph idx="1"/>
          </p:nvPr>
        </p:nvSpPr>
        <p:spPr/>
        <p:txBody>
          <a:bodyPr>
            <a:normAutofit fontScale="92500" lnSpcReduction="20000"/>
          </a:bodyPr>
          <a:lstStyle/>
          <a:p>
            <a:pPr marL="82296" indent="0">
              <a:buNone/>
            </a:pPr>
            <a:r>
              <a:rPr lang="en-GB" dirty="0" smtClean="0"/>
              <a:t>Alter sequence </a:t>
            </a:r>
            <a:r>
              <a:rPr lang="en-GB" dirty="0" err="1" smtClean="0"/>
              <a:t>order_req</a:t>
            </a:r>
            <a:r>
              <a:rPr lang="en-GB" dirty="0" smtClean="0"/>
              <a:t> </a:t>
            </a:r>
          </a:p>
          <a:p>
            <a:pPr marL="82296" indent="0">
              <a:buNone/>
            </a:pPr>
            <a:r>
              <a:rPr lang="en-GB" dirty="0" smtClean="0"/>
              <a:t>Increment by 2</a:t>
            </a:r>
          </a:p>
          <a:p>
            <a:pPr marL="82296" indent="0">
              <a:buNone/>
            </a:pPr>
            <a:r>
              <a:rPr lang="en-GB" dirty="0" err="1" smtClean="0"/>
              <a:t>Maxvalue</a:t>
            </a:r>
            <a:r>
              <a:rPr lang="en-GB" dirty="0" smtClean="0"/>
              <a:t> 100;</a:t>
            </a:r>
          </a:p>
          <a:p>
            <a:pPr marL="82296" indent="0">
              <a:buNone/>
            </a:pPr>
            <a:endParaRPr lang="en-GB" dirty="0"/>
          </a:p>
          <a:p>
            <a:pPr marL="82296" indent="0">
              <a:buNone/>
            </a:pPr>
            <a:r>
              <a:rPr lang="en-GB" b="1" dirty="0" smtClean="0"/>
              <a:t>Drop a sequence</a:t>
            </a:r>
          </a:p>
          <a:p>
            <a:pPr marL="82296" indent="0">
              <a:buNone/>
            </a:pPr>
            <a:r>
              <a:rPr lang="en-GB" b="1" dirty="0" smtClean="0"/>
              <a:t>Syntax:</a:t>
            </a:r>
          </a:p>
          <a:p>
            <a:pPr marL="82296" indent="0">
              <a:buNone/>
            </a:pPr>
            <a:r>
              <a:rPr lang="en-GB" b="1" dirty="0" smtClean="0"/>
              <a:t>Drop sequence </a:t>
            </a:r>
            <a:r>
              <a:rPr lang="en-GB" dirty="0" err="1" smtClean="0"/>
              <a:t>sequence_name</a:t>
            </a:r>
            <a:r>
              <a:rPr lang="en-GB" dirty="0" smtClean="0"/>
              <a:t>;</a:t>
            </a:r>
          </a:p>
          <a:p>
            <a:pPr marL="82296" indent="0">
              <a:buNone/>
            </a:pPr>
            <a:r>
              <a:rPr lang="en-GB" b="1" dirty="0" smtClean="0"/>
              <a:t>Ex: drop sequence </a:t>
            </a:r>
            <a:r>
              <a:rPr lang="en-GB" dirty="0" err="1" smtClean="0"/>
              <a:t>order_req</a:t>
            </a:r>
            <a:r>
              <a:rPr lang="en-GB" dirty="0" smtClean="0"/>
              <a:t>;</a:t>
            </a:r>
          </a:p>
          <a:p>
            <a:pPr marL="82296" indent="0">
              <a:buNone/>
            </a:pPr>
            <a:r>
              <a:rPr lang="en-GB" b="1" dirty="0" smtClean="0"/>
              <a:t/>
            </a:r>
            <a:br>
              <a:rPr lang="en-GB" b="1" dirty="0" smtClean="0"/>
            </a:br>
            <a:endParaRPr lang="en-GB" b="1" dirty="0" smtClean="0"/>
          </a:p>
          <a:p>
            <a:pPr marL="82296" indent="0">
              <a:buNone/>
            </a:pPr>
            <a:endParaRPr lang="en-GB" dirty="0"/>
          </a:p>
        </p:txBody>
      </p:sp>
      <p:sp>
        <p:nvSpPr>
          <p:cNvPr id="4" name="Slide Number Placeholder 3"/>
          <p:cNvSpPr>
            <a:spLocks noGrp="1"/>
          </p:cNvSpPr>
          <p:nvPr>
            <p:ph type="sldNum" sz="quarter" idx="12"/>
          </p:nvPr>
        </p:nvSpPr>
        <p:spPr/>
        <p:txBody>
          <a:bodyPr/>
          <a:lstStyle/>
          <a:p>
            <a:fld id="{F0CA6321-C836-4E84-A419-73A07CB11E28}" type="slidenum">
              <a:rPr lang="en-US" smtClean="0"/>
              <a:pPr/>
              <a:t>58</a:t>
            </a:fld>
            <a:endParaRPr lang="en-US"/>
          </a:p>
        </p:txBody>
      </p:sp>
    </p:spTree>
    <p:extLst>
      <p:ext uri="{BB962C8B-B14F-4D97-AF65-F5344CB8AC3E}">
        <p14:creationId xmlns:p14="http://schemas.microsoft.com/office/powerpoint/2010/main" xmlns="" val="160454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GB" dirty="0" smtClean="0"/>
              <a:t/>
            </a:r>
            <a:br>
              <a:rPr lang="en-GB" dirty="0" smtClean="0"/>
            </a:br>
            <a:r>
              <a:rPr lang="en-GB" sz="3100" dirty="0" smtClean="0"/>
              <a:t>Constructing </a:t>
            </a:r>
            <a:r>
              <a:rPr lang="en-GB" sz="3100" dirty="0" smtClean="0"/>
              <a:t>an English sentence with data    from columns</a:t>
            </a:r>
            <a:r>
              <a:rPr lang="en-GB" dirty="0" smtClean="0"/>
              <a:t>.</a:t>
            </a:r>
            <a:br>
              <a:rPr lang="en-GB" dirty="0" smtClean="0"/>
            </a:br>
            <a:endParaRPr lang="en-US" dirty="0"/>
          </a:p>
        </p:txBody>
      </p:sp>
      <p:sp>
        <p:nvSpPr>
          <p:cNvPr id="3" name="Content Placeholder 2"/>
          <p:cNvSpPr>
            <a:spLocks noGrp="1"/>
          </p:cNvSpPr>
          <p:nvPr>
            <p:ph idx="1"/>
          </p:nvPr>
        </p:nvSpPr>
        <p:spPr>
          <a:xfrm>
            <a:off x="990600" y="1143000"/>
            <a:ext cx="8153400" cy="5715000"/>
          </a:xfrm>
        </p:spPr>
        <p:txBody>
          <a:bodyPr>
            <a:normAutofit fontScale="85000" lnSpcReduction="20000"/>
          </a:bodyPr>
          <a:lstStyle/>
          <a:p>
            <a:pPr>
              <a:buNone/>
            </a:pPr>
            <a:r>
              <a:rPr lang="en-US" dirty="0" smtClean="0"/>
              <a:t>Example create  an English sentence by joining predetermined String values with column  data retrieved from </a:t>
            </a:r>
            <a:r>
              <a:rPr lang="en-US" dirty="0" err="1" smtClean="0"/>
              <a:t>sales_order</a:t>
            </a:r>
            <a:r>
              <a:rPr lang="en-US" dirty="0" smtClean="0"/>
              <a:t> table</a:t>
            </a:r>
          </a:p>
          <a:p>
            <a:pPr>
              <a:buNone/>
            </a:pPr>
            <a:r>
              <a:rPr lang="en-US" dirty="0" smtClean="0"/>
              <a:t>The string literals are :Order No .</a:t>
            </a:r>
          </a:p>
          <a:p>
            <a:pPr>
              <a:buNone/>
            </a:pPr>
            <a:r>
              <a:rPr lang="en-US" dirty="0" smtClean="0"/>
              <a:t> </a:t>
            </a:r>
            <a:r>
              <a:rPr lang="en-US" dirty="0" smtClean="0"/>
              <a:t>                            was placed by client No.</a:t>
            </a:r>
          </a:p>
          <a:p>
            <a:pPr>
              <a:buNone/>
            </a:pPr>
            <a:r>
              <a:rPr lang="en-US" dirty="0" smtClean="0"/>
              <a:t> </a:t>
            </a:r>
            <a:r>
              <a:rPr lang="en-US" dirty="0" smtClean="0"/>
              <a:t>                            On</a:t>
            </a:r>
          </a:p>
          <a:p>
            <a:pPr>
              <a:buNone/>
            </a:pPr>
            <a:r>
              <a:rPr lang="en-US" dirty="0" smtClean="0"/>
              <a:t>The column are:</a:t>
            </a:r>
          </a:p>
          <a:p>
            <a:pPr>
              <a:buNone/>
            </a:pPr>
            <a:r>
              <a:rPr lang="en-US" sz="2400" dirty="0" err="1" smtClean="0"/>
              <a:t>Order_no</a:t>
            </a:r>
            <a:endParaRPr lang="en-US" sz="2400" dirty="0" smtClean="0"/>
          </a:p>
          <a:p>
            <a:pPr>
              <a:buNone/>
            </a:pPr>
            <a:r>
              <a:rPr lang="en-US" sz="2400" dirty="0" err="1" smtClean="0"/>
              <a:t>Client_no</a:t>
            </a:r>
            <a:endParaRPr lang="en-US" sz="2400" dirty="0" smtClean="0"/>
          </a:p>
          <a:p>
            <a:pPr>
              <a:buNone/>
            </a:pPr>
            <a:r>
              <a:rPr lang="en-US" sz="2400" dirty="0" err="1" smtClean="0"/>
              <a:t>Order_date</a:t>
            </a:r>
            <a:endParaRPr lang="en-US" sz="2400" dirty="0" smtClean="0"/>
          </a:p>
          <a:p>
            <a:pPr>
              <a:buNone/>
            </a:pPr>
            <a:r>
              <a:rPr lang="en-US" b="1" dirty="0" err="1" smtClean="0"/>
              <a:t>Sales_order</a:t>
            </a:r>
            <a:r>
              <a:rPr lang="en-US" b="1" dirty="0" smtClean="0"/>
              <a:t> table</a:t>
            </a:r>
          </a:p>
          <a:p>
            <a:pPr>
              <a:buNone/>
            </a:pPr>
            <a:endParaRPr lang="en-US" dirty="0" smtClean="0"/>
          </a:p>
          <a:p>
            <a:pPr>
              <a:buNone/>
            </a:pPr>
            <a:endParaRPr lang="en-US" dirty="0" smtClean="0"/>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F0CA6321-C836-4E84-A419-73A07CB11E28}" type="slidenum">
              <a:rPr lang="en-US" smtClean="0"/>
              <a:pPr/>
              <a:t>59</a:t>
            </a:fld>
            <a:endParaRPr lang="en-US"/>
          </a:p>
        </p:txBody>
      </p:sp>
      <p:graphicFrame>
        <p:nvGraphicFramePr>
          <p:cNvPr id="5" name="Table 4"/>
          <p:cNvGraphicFramePr>
            <a:graphicFrameLocks noGrp="1"/>
          </p:cNvGraphicFramePr>
          <p:nvPr/>
        </p:nvGraphicFramePr>
        <p:xfrm>
          <a:off x="1143000" y="5181600"/>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err="1" smtClean="0"/>
                        <a:t>Order_no</a:t>
                      </a:r>
                      <a:endParaRPr lang="en-US" dirty="0"/>
                    </a:p>
                  </a:txBody>
                  <a:tcPr/>
                </a:tc>
                <a:tc>
                  <a:txBody>
                    <a:bodyPr/>
                    <a:lstStyle/>
                    <a:p>
                      <a:r>
                        <a:rPr lang="en-US" dirty="0" err="1" smtClean="0"/>
                        <a:t>Client_no</a:t>
                      </a:r>
                      <a:endParaRPr lang="en-US" dirty="0"/>
                    </a:p>
                  </a:txBody>
                  <a:tcPr/>
                </a:tc>
                <a:tc>
                  <a:txBody>
                    <a:bodyPr/>
                    <a:lstStyle/>
                    <a:p>
                      <a:r>
                        <a:rPr lang="en-US" dirty="0" err="1" smtClean="0"/>
                        <a:t>Order_date</a:t>
                      </a:r>
                      <a:endParaRPr lang="en-US" dirty="0"/>
                    </a:p>
                  </a:txBody>
                  <a:tcPr/>
                </a:tc>
              </a:tr>
              <a:tr h="370840">
                <a:tc>
                  <a:txBody>
                    <a:bodyPr/>
                    <a:lstStyle/>
                    <a:p>
                      <a:r>
                        <a:rPr lang="en-US" dirty="0" smtClean="0"/>
                        <a:t>O01</a:t>
                      </a:r>
                      <a:endParaRPr lang="en-US" dirty="0"/>
                    </a:p>
                  </a:txBody>
                  <a:tcPr/>
                </a:tc>
                <a:tc>
                  <a:txBody>
                    <a:bodyPr/>
                    <a:lstStyle/>
                    <a:p>
                      <a:r>
                        <a:rPr lang="en-US" dirty="0" smtClean="0"/>
                        <a:t>C002</a:t>
                      </a:r>
                      <a:endParaRPr lang="en-US" dirty="0"/>
                    </a:p>
                  </a:txBody>
                  <a:tcPr/>
                </a:tc>
                <a:tc>
                  <a:txBody>
                    <a:bodyPr/>
                    <a:lstStyle/>
                    <a:p>
                      <a:r>
                        <a:rPr lang="en-US" dirty="0" smtClean="0"/>
                        <a:t>12-jan-2014</a:t>
                      </a:r>
                      <a:endParaRPr lang="en-US" dirty="0"/>
                    </a:p>
                  </a:txBody>
                  <a:tcPr/>
                </a:tc>
              </a:tr>
              <a:tr h="370840">
                <a:tc>
                  <a:txBody>
                    <a:bodyPr/>
                    <a:lstStyle/>
                    <a:p>
                      <a:r>
                        <a:rPr lang="en-US" dirty="0" smtClean="0"/>
                        <a:t>O02</a:t>
                      </a:r>
                      <a:endParaRPr lang="en-US" dirty="0"/>
                    </a:p>
                  </a:txBody>
                  <a:tcPr/>
                </a:tc>
                <a:tc>
                  <a:txBody>
                    <a:bodyPr/>
                    <a:lstStyle/>
                    <a:p>
                      <a:r>
                        <a:rPr lang="en-US" dirty="0" smtClean="0"/>
                        <a:t>C003</a:t>
                      </a:r>
                      <a:endParaRPr lang="en-US" dirty="0"/>
                    </a:p>
                  </a:txBody>
                  <a:tcPr/>
                </a:tc>
                <a:tc>
                  <a:txBody>
                    <a:bodyPr/>
                    <a:lstStyle/>
                    <a:p>
                      <a:r>
                        <a:rPr lang="en-US" dirty="0" smtClean="0"/>
                        <a:t>14-dec-2014</a:t>
                      </a:r>
                      <a:endParaRPr lang="en-US" dirty="0"/>
                    </a:p>
                  </a:txBody>
                  <a:tcPr/>
                </a:tc>
              </a:tr>
              <a:tr h="370840">
                <a:tc>
                  <a:txBody>
                    <a:bodyPr/>
                    <a:lstStyle/>
                    <a:p>
                      <a:r>
                        <a:rPr lang="en-US" dirty="0" smtClean="0"/>
                        <a:t>O03</a:t>
                      </a:r>
                      <a:endParaRPr lang="en-US" dirty="0"/>
                    </a:p>
                  </a:txBody>
                  <a:tcPr/>
                </a:tc>
                <a:tc>
                  <a:txBody>
                    <a:bodyPr/>
                    <a:lstStyle/>
                    <a:p>
                      <a:r>
                        <a:rPr lang="en-US" dirty="0" smtClean="0"/>
                        <a:t>C003</a:t>
                      </a:r>
                      <a:endParaRPr lang="en-US" dirty="0"/>
                    </a:p>
                  </a:txBody>
                  <a:tcPr/>
                </a:tc>
                <a:tc>
                  <a:txBody>
                    <a:bodyPr/>
                    <a:lstStyle/>
                    <a:p>
                      <a:r>
                        <a:rPr lang="en-US" dirty="0" smtClean="0"/>
                        <a:t>15-dec-2014</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additive="base">
                                        <p:cTn id="45" dur="500" fill="hold"/>
                                        <p:tgtEl>
                                          <p:spTgt spid="5"/>
                                        </p:tgtEl>
                                        <p:attrNameLst>
                                          <p:attrName>ppt_x</p:attrName>
                                        </p:attrNameLst>
                                      </p:cBhvr>
                                      <p:tavLst>
                                        <p:tav tm="0">
                                          <p:val>
                                            <p:strVal val="#ppt_x"/>
                                          </p:val>
                                        </p:tav>
                                        <p:tav tm="100000">
                                          <p:val>
                                            <p:strVal val="#ppt_x"/>
                                          </p:val>
                                        </p:tav>
                                      </p:tavLst>
                                    </p:anim>
                                    <p:anim calcmode="lin" valueType="num">
                                      <p:cBhvr additive="base">
                                        <p:cTn id="4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Business rule constraint</a:t>
            </a:r>
            <a:endParaRPr lang="en-US" dirty="0"/>
          </a:p>
        </p:txBody>
      </p:sp>
      <p:sp>
        <p:nvSpPr>
          <p:cNvPr id="5" name="Rectangle 4"/>
          <p:cNvSpPr/>
          <p:nvPr/>
        </p:nvSpPr>
        <p:spPr>
          <a:xfrm>
            <a:off x="990600" y="1447800"/>
            <a:ext cx="7848600" cy="4247317"/>
          </a:xfrm>
          <a:prstGeom prst="rect">
            <a:avLst/>
          </a:prstGeom>
        </p:spPr>
        <p:txBody>
          <a:bodyPr wrap="square">
            <a:spAutoFit/>
          </a:bodyPr>
          <a:lstStyle/>
          <a:p>
            <a:pPr algn="ctr"/>
            <a:r>
              <a:rPr lang="en-US" dirty="0" smtClean="0"/>
              <a:t>Oracle allows the application of BUSSINEES RULE to table column .business managers determine rules. These rules are applied to data prior the data being inserted  into table columns. This ensures that the data (record ) in the table have integrity . Thus business process initiated after business managers analyze this data will result in business growth</a:t>
            </a:r>
          </a:p>
          <a:p>
            <a:pPr algn="ctr"/>
            <a:r>
              <a:rPr lang="en-US" dirty="0" smtClean="0"/>
              <a:t>Example : no employee shall get salary less than 300000 francs</a:t>
            </a:r>
          </a:p>
          <a:p>
            <a:pPr algn="ctr"/>
            <a:endParaRPr lang="en-US" dirty="0" smtClean="0"/>
          </a:p>
          <a:p>
            <a:pPr algn="ctr"/>
            <a:r>
              <a:rPr lang="en-US" dirty="0" smtClean="0"/>
              <a:t>Business rule can be implement in Oracle using CHECK constraint. Business rule validation checks are performed when the user perform  a write operation on the table  </a:t>
            </a:r>
            <a:r>
              <a:rPr lang="en-US" dirty="0" err="1" smtClean="0"/>
              <a:t>i.e</a:t>
            </a:r>
            <a:r>
              <a:rPr lang="en-US" dirty="0" smtClean="0"/>
              <a:t>  insert, update or delete. any insert ,update or delete statement cause  the relevant constraint  to be evaluated.</a:t>
            </a:r>
          </a:p>
          <a:p>
            <a:pPr algn="ctr"/>
            <a:endParaRPr lang="en-US" dirty="0"/>
          </a:p>
          <a:p>
            <a:pPr algn="ctr"/>
            <a:r>
              <a:rPr lang="en-US" dirty="0" smtClean="0"/>
              <a:t>Oracle allow programmer to define constraints at :</a:t>
            </a:r>
          </a:p>
          <a:p>
            <a:pPr algn="ctr">
              <a:buFont typeface="Wingdings" pitchFamily="2" charset="2"/>
              <a:buChar char="Ø"/>
            </a:pPr>
            <a:r>
              <a:rPr lang="en-US" dirty="0" smtClean="0"/>
              <a:t>Column Level</a:t>
            </a:r>
          </a:p>
          <a:p>
            <a:pPr algn="ctr">
              <a:buFont typeface="Wingdings" pitchFamily="2" charset="2"/>
              <a:buChar char="Ø"/>
            </a:pPr>
            <a:r>
              <a:rPr lang="en-US" dirty="0" smtClean="0"/>
              <a:t>Table  level</a:t>
            </a:r>
          </a:p>
        </p:txBody>
      </p:sp>
      <p:sp>
        <p:nvSpPr>
          <p:cNvPr id="3" name="Slide Number Placeholder 2"/>
          <p:cNvSpPr>
            <a:spLocks noGrp="1"/>
          </p:cNvSpPr>
          <p:nvPr>
            <p:ph type="sldNum" sz="quarter" idx="12"/>
          </p:nvPr>
        </p:nvSpPr>
        <p:spPr/>
        <p:txBody>
          <a:bodyPr/>
          <a:lstStyle/>
          <a:p>
            <a:fld id="{F0CA6321-C836-4E84-A419-73A07CB11E28}"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 calcmode="lin" valueType="num">
                                      <p:cBhvr additive="base">
                                        <p:cTn id="2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 calcmode="lin" valueType="num">
                                      <p:cBhvr additive="base">
                                        <p:cTn id="2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81000"/>
            <a:ext cx="7498080" cy="5867400"/>
          </a:xfrm>
        </p:spPr>
        <p:txBody>
          <a:bodyPr/>
          <a:lstStyle/>
          <a:p>
            <a:pPr>
              <a:buNone/>
            </a:pPr>
            <a:r>
              <a:rPr lang="en-US" dirty="0" smtClean="0"/>
              <a:t>Select ‘Order No.’||</a:t>
            </a:r>
            <a:r>
              <a:rPr lang="en-US" dirty="0" err="1" smtClean="0"/>
              <a:t>order_no</a:t>
            </a:r>
            <a:r>
              <a:rPr lang="en-US" dirty="0" smtClean="0"/>
              <a:t>||’was placed by client No.’||</a:t>
            </a:r>
            <a:r>
              <a:rPr lang="en-US" dirty="0" err="1" smtClean="0"/>
              <a:t>client_no</a:t>
            </a:r>
            <a:r>
              <a:rPr lang="en-US" dirty="0" smtClean="0"/>
              <a:t>||’On’||</a:t>
            </a:r>
            <a:r>
              <a:rPr lang="en-US" dirty="0" err="1" smtClean="0"/>
              <a:t>order_date</a:t>
            </a:r>
            <a:r>
              <a:rPr lang="en-US" dirty="0" smtClean="0"/>
              <a:t> </a:t>
            </a:r>
            <a:r>
              <a:rPr lang="en-US" dirty="0" smtClean="0"/>
              <a:t>from </a:t>
            </a:r>
            <a:r>
              <a:rPr lang="en-US" dirty="0" err="1" smtClean="0"/>
              <a:t>sales_order</a:t>
            </a:r>
            <a:r>
              <a:rPr lang="en-US" dirty="0" smtClean="0"/>
              <a:t>;</a:t>
            </a:r>
          </a:p>
          <a:p>
            <a:pPr>
              <a:buNone/>
            </a:pPr>
            <a:r>
              <a:rPr lang="en-US" dirty="0" smtClean="0"/>
              <a:t>To avoid a data header that appears meaningless ,use an alias as shown below</a:t>
            </a:r>
          </a:p>
          <a:p>
            <a:pPr>
              <a:buNone/>
            </a:pPr>
            <a:r>
              <a:rPr lang="en-US" dirty="0" smtClean="0"/>
              <a:t>Select ‘Order No.’||</a:t>
            </a:r>
            <a:r>
              <a:rPr lang="en-US" dirty="0" err="1" smtClean="0"/>
              <a:t>order_no</a:t>
            </a:r>
            <a:r>
              <a:rPr lang="en-US" dirty="0" smtClean="0"/>
              <a:t>||’was placed by client No.’||</a:t>
            </a:r>
            <a:r>
              <a:rPr lang="en-US" dirty="0" err="1" smtClean="0"/>
              <a:t>client_no</a:t>
            </a:r>
            <a:r>
              <a:rPr lang="en-US" dirty="0" smtClean="0"/>
              <a:t>||’On’||</a:t>
            </a:r>
            <a:r>
              <a:rPr lang="en-US" dirty="0" err="1" smtClean="0"/>
              <a:t>order_date</a:t>
            </a:r>
            <a:r>
              <a:rPr lang="en-US" dirty="0" smtClean="0"/>
              <a:t> </a:t>
            </a:r>
            <a:r>
              <a:rPr lang="en-US" dirty="0" smtClean="0"/>
              <a:t>“orders </a:t>
            </a:r>
            <a:r>
              <a:rPr lang="en-US" dirty="0" err="1" smtClean="0"/>
              <a:t>placed”from</a:t>
            </a:r>
            <a:r>
              <a:rPr lang="en-US" dirty="0" smtClean="0"/>
              <a:t> </a:t>
            </a:r>
            <a:r>
              <a:rPr lang="en-US" dirty="0" err="1" smtClean="0"/>
              <a:t>sales_order</a:t>
            </a:r>
            <a:r>
              <a:rPr lang="en-US" dirty="0" smtClean="0"/>
              <a:t>;</a:t>
            </a:r>
          </a:p>
          <a:p>
            <a:pPr>
              <a:buNone/>
            </a:pPr>
            <a:endParaRPr lang="en-US" dirty="0"/>
          </a:p>
        </p:txBody>
      </p:sp>
      <p:sp>
        <p:nvSpPr>
          <p:cNvPr id="4" name="Slide Number Placeholder 3"/>
          <p:cNvSpPr>
            <a:spLocks noGrp="1"/>
          </p:cNvSpPr>
          <p:nvPr>
            <p:ph type="sldNum" sz="quarter" idx="12"/>
          </p:nvPr>
        </p:nvSpPr>
        <p:spPr/>
        <p:txBody>
          <a:bodyPr/>
          <a:lstStyle/>
          <a:p>
            <a:fld id="{F0CA6321-C836-4E84-A419-73A07CB11E28}" type="slidenum">
              <a:rPr lang="en-US" smtClean="0"/>
              <a:pPr/>
              <a:t>60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Sub queries</a:t>
            </a:r>
            <a:r>
              <a:rPr lang="en-GB" dirty="0" smtClean="0"/>
              <a:t>.</a:t>
            </a:r>
            <a:br>
              <a:rPr lang="en-GB" dirty="0" smtClean="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A sub query is a form of an </a:t>
            </a:r>
            <a:r>
              <a:rPr lang="en-US" dirty="0" err="1" smtClean="0"/>
              <a:t>sql</a:t>
            </a:r>
            <a:r>
              <a:rPr lang="en-US" dirty="0" smtClean="0"/>
              <a:t> statement that appears inside another </a:t>
            </a:r>
            <a:r>
              <a:rPr lang="en-US" dirty="0" err="1" smtClean="0"/>
              <a:t>sql</a:t>
            </a:r>
            <a:r>
              <a:rPr lang="en-US" dirty="0" smtClean="0"/>
              <a:t> statement</a:t>
            </a:r>
          </a:p>
          <a:p>
            <a:pPr>
              <a:buNone/>
            </a:pPr>
            <a:r>
              <a:rPr lang="en-US" dirty="0" smtClean="0"/>
              <a:t> it is also termed as </a:t>
            </a:r>
            <a:r>
              <a:rPr lang="en-US" b="1" dirty="0" smtClean="0"/>
              <a:t>nested query </a:t>
            </a:r>
            <a:r>
              <a:rPr lang="en-US" dirty="0" smtClean="0"/>
              <a:t>.the statement containing a sub query is called a parent statement .the parent statement uses the rows returned by the </a:t>
            </a:r>
            <a:r>
              <a:rPr lang="en-US" dirty="0" err="1" smtClean="0"/>
              <a:t>subquery</a:t>
            </a:r>
            <a:r>
              <a:rPr lang="en-US" dirty="0" smtClean="0"/>
              <a:t>.</a:t>
            </a:r>
          </a:p>
          <a:p>
            <a:pPr>
              <a:buNone/>
            </a:pPr>
            <a:r>
              <a:rPr lang="en-US" dirty="0" smtClean="0"/>
              <a:t>It can be used by the following command</a:t>
            </a:r>
          </a:p>
          <a:p>
            <a:pPr>
              <a:buNone/>
            </a:pPr>
            <a:r>
              <a:rPr lang="en-US" dirty="0" smtClean="0"/>
              <a:t>.To insert record in a target table</a:t>
            </a:r>
          </a:p>
          <a:p>
            <a:pPr>
              <a:buNone/>
            </a:pPr>
            <a:r>
              <a:rPr lang="en-US" dirty="0" smtClean="0"/>
              <a:t>.to create table and insert record in the table created</a:t>
            </a:r>
          </a:p>
          <a:p>
            <a:pPr>
              <a:buNone/>
            </a:pPr>
            <a:r>
              <a:rPr lang="en-US" dirty="0" smtClean="0"/>
              <a:t>.to update records in a target table</a:t>
            </a:r>
          </a:p>
          <a:p>
            <a:pPr>
              <a:buNone/>
            </a:pPr>
            <a:r>
              <a:rPr lang="en-US" dirty="0" smtClean="0"/>
              <a:t>.to create views</a:t>
            </a:r>
          </a:p>
          <a:p>
            <a:pPr>
              <a:buNone/>
            </a:pPr>
            <a:r>
              <a:rPr lang="en-US" dirty="0" smtClean="0"/>
              <a:t>.to provide values for conditions in where ,</a:t>
            </a:r>
            <a:r>
              <a:rPr lang="en-US" dirty="0" err="1" smtClean="0"/>
              <a:t>having,in</a:t>
            </a:r>
            <a:r>
              <a:rPr lang="en-US" dirty="0" smtClean="0"/>
              <a:t> etc .used with select ,update and delete statement.</a:t>
            </a:r>
          </a:p>
          <a:p>
            <a:pPr>
              <a:buNone/>
            </a:pPr>
            <a:endParaRPr lang="en-US" dirty="0"/>
          </a:p>
        </p:txBody>
      </p:sp>
      <p:sp>
        <p:nvSpPr>
          <p:cNvPr id="4" name="Slide Number Placeholder 3"/>
          <p:cNvSpPr>
            <a:spLocks noGrp="1"/>
          </p:cNvSpPr>
          <p:nvPr>
            <p:ph type="sldNum" sz="quarter" idx="12"/>
          </p:nvPr>
        </p:nvSpPr>
        <p:spPr/>
        <p:txBody>
          <a:bodyPr/>
          <a:lstStyle/>
          <a:p>
            <a:fld id="{F0CA6321-C836-4E84-A419-73A07CB11E28}" type="slidenum">
              <a:rPr lang="en-US" smtClean="0"/>
              <a:pPr/>
              <a:t>61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queries cont..</a:t>
            </a:r>
            <a:endParaRPr lang="en-US" dirty="0"/>
          </a:p>
        </p:txBody>
      </p:sp>
      <p:sp>
        <p:nvSpPr>
          <p:cNvPr id="3" name="Content Placeholder 2"/>
          <p:cNvSpPr>
            <a:spLocks noGrp="1"/>
          </p:cNvSpPr>
          <p:nvPr>
            <p:ph idx="1"/>
          </p:nvPr>
        </p:nvSpPr>
        <p:spPr/>
        <p:txBody>
          <a:bodyPr/>
          <a:lstStyle/>
          <a:p>
            <a:pPr>
              <a:buNone/>
            </a:pPr>
            <a:r>
              <a:rPr lang="en-US" dirty="0" smtClean="0"/>
              <a:t>Example 1: retrieve all orders placed by client named bob from </a:t>
            </a:r>
            <a:r>
              <a:rPr lang="en-US" dirty="0" err="1" smtClean="0"/>
              <a:t>sales_order</a:t>
            </a:r>
            <a:r>
              <a:rPr lang="en-US" dirty="0" smtClean="0"/>
              <a:t> table</a:t>
            </a:r>
          </a:p>
          <a:p>
            <a:pPr>
              <a:buNone/>
            </a:pPr>
            <a:r>
              <a:rPr lang="en-US" dirty="0" err="1" smtClean="0"/>
              <a:t>sal</a:t>
            </a:r>
            <a:r>
              <a:rPr lang="en-US" dirty="0" err="1" smtClean="0"/>
              <a:t>sales_order</a:t>
            </a:r>
            <a:r>
              <a:rPr lang="en-US" dirty="0" smtClean="0"/>
              <a:t> table</a:t>
            </a:r>
          </a:p>
          <a:p>
            <a:pPr>
              <a:buNone/>
            </a:pPr>
            <a:endParaRPr lang="en-US" dirty="0" smtClean="0"/>
          </a:p>
          <a:p>
            <a:pPr>
              <a:buNone/>
            </a:pPr>
            <a:endParaRPr lang="en-US" dirty="0" smtClean="0"/>
          </a:p>
          <a:p>
            <a:pPr>
              <a:buNone/>
            </a:pPr>
            <a:r>
              <a:rPr lang="en-US" dirty="0" smtClean="0"/>
              <a:t>client table</a:t>
            </a:r>
          </a:p>
          <a:p>
            <a:pPr>
              <a:buNone/>
            </a:pPr>
            <a:endParaRPr lang="en-US" dirty="0"/>
          </a:p>
        </p:txBody>
      </p:sp>
      <p:sp>
        <p:nvSpPr>
          <p:cNvPr id="4" name="Slide Number Placeholder 3"/>
          <p:cNvSpPr>
            <a:spLocks noGrp="1"/>
          </p:cNvSpPr>
          <p:nvPr>
            <p:ph type="sldNum" sz="quarter" idx="12"/>
          </p:nvPr>
        </p:nvSpPr>
        <p:spPr/>
        <p:txBody>
          <a:bodyPr/>
          <a:lstStyle/>
          <a:p>
            <a:fld id="{F0CA6321-C836-4E84-A419-73A07CB11E28}" type="slidenum">
              <a:rPr lang="en-US" smtClean="0"/>
              <a:pPr/>
              <a:t>62</a:t>
            </a:fld>
            <a:endParaRPr lang="en-US"/>
          </a:p>
        </p:txBody>
      </p:sp>
      <p:graphicFrame>
        <p:nvGraphicFramePr>
          <p:cNvPr id="5" name="Table 4"/>
          <p:cNvGraphicFramePr>
            <a:graphicFrameLocks noGrp="1"/>
          </p:cNvGraphicFramePr>
          <p:nvPr/>
        </p:nvGraphicFramePr>
        <p:xfrm>
          <a:off x="1447800" y="3048000"/>
          <a:ext cx="6096000" cy="11125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Order</a:t>
                      </a:r>
                      <a:r>
                        <a:rPr lang="en-US" baseline="0" dirty="0" smtClean="0"/>
                        <a:t> no</a:t>
                      </a:r>
                      <a:endParaRPr lang="en-US" dirty="0"/>
                    </a:p>
                  </a:txBody>
                  <a:tcPr/>
                </a:tc>
                <a:tc>
                  <a:txBody>
                    <a:bodyPr/>
                    <a:lstStyle/>
                    <a:p>
                      <a:r>
                        <a:rPr lang="en-US" dirty="0" smtClean="0"/>
                        <a:t>Client no</a:t>
                      </a:r>
                      <a:endParaRPr lang="en-US" dirty="0"/>
                    </a:p>
                  </a:txBody>
                  <a:tcPr/>
                </a:tc>
                <a:tc>
                  <a:txBody>
                    <a:bodyPr/>
                    <a:lstStyle/>
                    <a:p>
                      <a:r>
                        <a:rPr lang="en-US" dirty="0" smtClean="0"/>
                        <a:t>Oder date</a:t>
                      </a:r>
                      <a:endParaRPr lang="en-US" dirty="0"/>
                    </a:p>
                  </a:txBody>
                  <a:tcPr/>
                </a:tc>
              </a:tr>
              <a:tr h="370840">
                <a:tc>
                  <a:txBody>
                    <a:bodyPr/>
                    <a:lstStyle/>
                    <a:p>
                      <a:r>
                        <a:rPr lang="en-US" dirty="0" smtClean="0"/>
                        <a:t>0001</a:t>
                      </a:r>
                      <a:endParaRPr lang="en-US" dirty="0"/>
                    </a:p>
                  </a:txBody>
                  <a:tcPr/>
                </a:tc>
                <a:tc>
                  <a:txBody>
                    <a:bodyPr/>
                    <a:lstStyle/>
                    <a:p>
                      <a:r>
                        <a:rPr lang="en-US" dirty="0" smtClean="0"/>
                        <a:t>Coo1</a:t>
                      </a:r>
                      <a:endParaRPr lang="en-US" dirty="0"/>
                    </a:p>
                  </a:txBody>
                  <a:tcPr/>
                </a:tc>
                <a:tc>
                  <a:txBody>
                    <a:bodyPr/>
                    <a:lstStyle/>
                    <a:p>
                      <a:r>
                        <a:rPr lang="en-US" dirty="0" smtClean="0"/>
                        <a:t>12-jan-2014</a:t>
                      </a:r>
                      <a:endParaRPr lang="en-US" dirty="0"/>
                    </a:p>
                  </a:txBody>
                  <a:tcPr/>
                </a:tc>
              </a:tr>
              <a:tr h="370840">
                <a:tc>
                  <a:txBody>
                    <a:bodyPr/>
                    <a:lstStyle/>
                    <a:p>
                      <a:r>
                        <a:rPr lang="en-US" dirty="0" smtClean="0"/>
                        <a:t>0oo2</a:t>
                      </a:r>
                      <a:endParaRPr lang="en-US" dirty="0"/>
                    </a:p>
                  </a:txBody>
                  <a:tcPr/>
                </a:tc>
                <a:tc>
                  <a:txBody>
                    <a:bodyPr/>
                    <a:lstStyle/>
                    <a:p>
                      <a:r>
                        <a:rPr lang="en-US" dirty="0" smtClean="0"/>
                        <a:t>Coo2</a:t>
                      </a:r>
                      <a:endParaRPr lang="en-US" dirty="0"/>
                    </a:p>
                  </a:txBody>
                  <a:tcPr/>
                </a:tc>
                <a:tc>
                  <a:txBody>
                    <a:bodyPr/>
                    <a:lstStyle/>
                    <a:p>
                      <a:r>
                        <a:rPr lang="en-US" dirty="0" smtClean="0"/>
                        <a:t>15-feb-2014</a:t>
                      </a:r>
                      <a:endParaRPr lang="en-US" dirty="0"/>
                    </a:p>
                  </a:txBody>
                  <a:tcPr/>
                </a:tc>
              </a:tr>
            </a:tbl>
          </a:graphicData>
        </a:graphic>
      </p:graphicFrame>
      <p:graphicFrame>
        <p:nvGraphicFramePr>
          <p:cNvPr id="6" name="Table 5"/>
          <p:cNvGraphicFramePr>
            <a:graphicFrameLocks noGrp="1"/>
          </p:cNvGraphicFramePr>
          <p:nvPr/>
        </p:nvGraphicFramePr>
        <p:xfrm>
          <a:off x="1676400" y="4724400"/>
          <a:ext cx="6096000" cy="11125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Client no</a:t>
                      </a:r>
                      <a:endParaRPr lang="en-US" dirty="0"/>
                    </a:p>
                  </a:txBody>
                  <a:tcPr/>
                </a:tc>
                <a:tc>
                  <a:txBody>
                    <a:bodyPr/>
                    <a:lstStyle/>
                    <a:p>
                      <a:r>
                        <a:rPr lang="en-US" dirty="0" smtClean="0"/>
                        <a:t>name</a:t>
                      </a:r>
                      <a:endParaRPr lang="en-US" dirty="0"/>
                    </a:p>
                  </a:txBody>
                  <a:tcPr/>
                </a:tc>
                <a:tc>
                  <a:txBody>
                    <a:bodyPr/>
                    <a:lstStyle/>
                    <a:p>
                      <a:r>
                        <a:rPr lang="en-US" dirty="0" smtClean="0"/>
                        <a:t>Bal due</a:t>
                      </a:r>
                      <a:endParaRPr lang="en-US" dirty="0"/>
                    </a:p>
                  </a:txBody>
                  <a:tcPr/>
                </a:tc>
              </a:tr>
              <a:tr h="370840">
                <a:tc>
                  <a:txBody>
                    <a:bodyPr/>
                    <a:lstStyle/>
                    <a:p>
                      <a:r>
                        <a:rPr lang="en-US" dirty="0" smtClean="0"/>
                        <a:t>Coo1</a:t>
                      </a:r>
                      <a:endParaRPr lang="en-US" dirty="0"/>
                    </a:p>
                  </a:txBody>
                  <a:tcPr/>
                </a:tc>
                <a:tc>
                  <a:txBody>
                    <a:bodyPr/>
                    <a:lstStyle/>
                    <a:p>
                      <a:r>
                        <a:rPr lang="en-US" dirty="0" smtClean="0"/>
                        <a:t>bob</a:t>
                      </a:r>
                      <a:endParaRPr lang="en-US" dirty="0"/>
                    </a:p>
                  </a:txBody>
                  <a:tcPr/>
                </a:tc>
                <a:tc>
                  <a:txBody>
                    <a:bodyPr/>
                    <a:lstStyle/>
                    <a:p>
                      <a:r>
                        <a:rPr lang="en-US" dirty="0" smtClean="0"/>
                        <a:t>2000</a:t>
                      </a:r>
                      <a:endParaRPr lang="en-US" dirty="0"/>
                    </a:p>
                  </a:txBody>
                  <a:tcPr/>
                </a:tc>
              </a:tr>
              <a:tr h="370840">
                <a:tc>
                  <a:txBody>
                    <a:bodyPr/>
                    <a:lstStyle/>
                    <a:p>
                      <a:r>
                        <a:rPr lang="en-US" dirty="0" smtClean="0"/>
                        <a:t>Coo2</a:t>
                      </a:r>
                      <a:endParaRPr lang="en-US" dirty="0"/>
                    </a:p>
                  </a:txBody>
                  <a:tcPr/>
                </a:tc>
                <a:tc>
                  <a:txBody>
                    <a:bodyPr/>
                    <a:lstStyle/>
                    <a:p>
                      <a:r>
                        <a:rPr lang="en-US" dirty="0" smtClean="0"/>
                        <a:t>James</a:t>
                      </a:r>
                      <a:endParaRPr lang="en-US" dirty="0"/>
                    </a:p>
                  </a:txBody>
                  <a:tcPr/>
                </a:tc>
                <a:tc>
                  <a:txBody>
                    <a:bodyPr/>
                    <a:lstStyle/>
                    <a:p>
                      <a:r>
                        <a:rPr lang="en-US" dirty="0" smtClean="0"/>
                        <a:t>500</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a:t>
            </a:r>
            <a:endParaRPr lang="en-US" dirty="0"/>
          </a:p>
        </p:txBody>
      </p:sp>
      <p:sp>
        <p:nvSpPr>
          <p:cNvPr id="3" name="Content Placeholder 2"/>
          <p:cNvSpPr>
            <a:spLocks noGrp="1"/>
          </p:cNvSpPr>
          <p:nvPr>
            <p:ph idx="1"/>
          </p:nvPr>
        </p:nvSpPr>
        <p:spPr/>
        <p:txBody>
          <a:bodyPr/>
          <a:lstStyle/>
          <a:p>
            <a:pPr>
              <a:buNone/>
            </a:pPr>
            <a:r>
              <a:rPr lang="en-US" dirty="0" smtClean="0"/>
              <a:t>Select * from </a:t>
            </a:r>
            <a:r>
              <a:rPr lang="en-US" dirty="0" err="1" smtClean="0"/>
              <a:t>sales_order</a:t>
            </a:r>
            <a:r>
              <a:rPr lang="en-US" dirty="0" smtClean="0"/>
              <a:t> where </a:t>
            </a:r>
            <a:r>
              <a:rPr lang="en-US" dirty="0" err="1" smtClean="0"/>
              <a:t>client_no</a:t>
            </a:r>
            <a:r>
              <a:rPr lang="en-US" dirty="0" smtClean="0"/>
              <a:t>=(select </a:t>
            </a:r>
            <a:r>
              <a:rPr lang="en-US" dirty="0" err="1" smtClean="0"/>
              <a:t>client_no</a:t>
            </a:r>
            <a:r>
              <a:rPr lang="en-US" dirty="0" smtClean="0"/>
              <a:t> from client where name=‘bob’);</a:t>
            </a:r>
          </a:p>
          <a:p>
            <a:pPr>
              <a:buNone/>
            </a:pPr>
            <a:r>
              <a:rPr lang="en-US" dirty="0" smtClean="0"/>
              <a:t>Example 2:</a:t>
            </a:r>
          </a:p>
          <a:p>
            <a:pPr>
              <a:buNone/>
            </a:pPr>
            <a:r>
              <a:rPr lang="en-US" dirty="0" smtClean="0"/>
              <a:t>Find out all product that are not being sold</a:t>
            </a:r>
          </a:p>
          <a:p>
            <a:pPr>
              <a:buNone/>
            </a:pPr>
            <a:r>
              <a:rPr lang="en-US" dirty="0" smtClean="0"/>
              <a:t>From the product table ,based on the products actually sold as show in the </a:t>
            </a:r>
            <a:r>
              <a:rPr lang="en-US" dirty="0" err="1" smtClean="0"/>
              <a:t>sales_order_details</a:t>
            </a:r>
            <a:r>
              <a:rPr lang="en-US" dirty="0" smtClean="0"/>
              <a:t> table.</a:t>
            </a:r>
          </a:p>
          <a:p>
            <a:pPr>
              <a:buNone/>
            </a:pPr>
            <a:endParaRPr lang="en-US" dirty="0"/>
          </a:p>
        </p:txBody>
      </p:sp>
      <p:sp>
        <p:nvSpPr>
          <p:cNvPr id="4" name="Slide Number Placeholder 3"/>
          <p:cNvSpPr>
            <a:spLocks noGrp="1"/>
          </p:cNvSpPr>
          <p:nvPr>
            <p:ph type="sldNum" sz="quarter" idx="12"/>
          </p:nvPr>
        </p:nvSpPr>
        <p:spPr/>
        <p:txBody>
          <a:bodyPr/>
          <a:lstStyle/>
          <a:p>
            <a:fld id="{F0CA6321-C836-4E84-A419-73A07CB11E28}" type="slidenum">
              <a:rPr lang="en-US" smtClean="0"/>
              <a:pPr/>
              <a:t>63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queries cont..</a:t>
            </a:r>
            <a:endParaRPr lang="en-US" dirty="0"/>
          </a:p>
        </p:txBody>
      </p:sp>
      <p:sp>
        <p:nvSpPr>
          <p:cNvPr id="3" name="Content Placeholder 2"/>
          <p:cNvSpPr>
            <a:spLocks noGrp="1"/>
          </p:cNvSpPr>
          <p:nvPr>
            <p:ph idx="1"/>
          </p:nvPr>
        </p:nvSpPr>
        <p:spPr/>
        <p:txBody>
          <a:bodyPr/>
          <a:lstStyle/>
          <a:p>
            <a:pPr>
              <a:buNone/>
            </a:pPr>
            <a:r>
              <a:rPr lang="en-US" dirty="0" err="1" smtClean="0"/>
              <a:t>Sale_order_details</a:t>
            </a:r>
            <a:r>
              <a:rPr lang="en-US" dirty="0" smtClean="0"/>
              <a:t> table</a:t>
            </a:r>
          </a:p>
          <a:p>
            <a:pPr>
              <a:buNone/>
            </a:pPr>
            <a:endParaRPr lang="en-US" dirty="0" smtClean="0"/>
          </a:p>
          <a:p>
            <a:pPr>
              <a:buNone/>
            </a:pPr>
            <a:endParaRPr lang="en-US" dirty="0" smtClean="0"/>
          </a:p>
          <a:p>
            <a:pPr>
              <a:buNone/>
            </a:pPr>
            <a:endParaRPr lang="en-US" dirty="0" smtClean="0"/>
          </a:p>
          <a:p>
            <a:pPr>
              <a:buNone/>
            </a:pPr>
            <a:r>
              <a:rPr lang="en-US" dirty="0" smtClean="0"/>
              <a:t>Product table</a:t>
            </a: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F0CA6321-C836-4E84-A419-73A07CB11E28}" type="slidenum">
              <a:rPr lang="en-US" smtClean="0"/>
              <a:pPr/>
              <a:t>64</a:t>
            </a:fld>
            <a:endParaRPr lang="en-US"/>
          </a:p>
        </p:txBody>
      </p:sp>
      <p:graphicFrame>
        <p:nvGraphicFramePr>
          <p:cNvPr id="5" name="Table 4"/>
          <p:cNvGraphicFramePr>
            <a:graphicFrameLocks noGrp="1"/>
          </p:cNvGraphicFramePr>
          <p:nvPr/>
        </p:nvGraphicFramePr>
        <p:xfrm>
          <a:off x="1447800" y="2362200"/>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err="1" smtClean="0"/>
                        <a:t>detorder</a:t>
                      </a:r>
                      <a:endParaRPr lang="en-US" dirty="0"/>
                    </a:p>
                  </a:txBody>
                  <a:tcPr/>
                </a:tc>
                <a:tc>
                  <a:txBody>
                    <a:bodyPr/>
                    <a:lstStyle/>
                    <a:p>
                      <a:r>
                        <a:rPr lang="en-US" dirty="0" smtClean="0"/>
                        <a:t>Product No</a:t>
                      </a:r>
                      <a:endParaRPr lang="en-US" dirty="0"/>
                    </a:p>
                  </a:txBody>
                  <a:tcPr/>
                </a:tc>
                <a:tc>
                  <a:txBody>
                    <a:bodyPr/>
                    <a:lstStyle/>
                    <a:p>
                      <a:r>
                        <a:rPr lang="en-US" dirty="0" smtClean="0"/>
                        <a:t>qty</a:t>
                      </a:r>
                      <a:endParaRPr lang="en-US" dirty="0"/>
                    </a:p>
                  </a:txBody>
                  <a:tcPr/>
                </a:tc>
              </a:tr>
              <a:tr h="370840">
                <a:tc>
                  <a:txBody>
                    <a:bodyPr/>
                    <a:lstStyle/>
                    <a:p>
                      <a:r>
                        <a:rPr lang="en-US" dirty="0" smtClean="0"/>
                        <a:t>011</a:t>
                      </a:r>
                      <a:endParaRPr lang="en-US" dirty="0"/>
                    </a:p>
                  </a:txBody>
                  <a:tcPr/>
                </a:tc>
                <a:tc>
                  <a:txBody>
                    <a:bodyPr/>
                    <a:lstStyle/>
                    <a:p>
                      <a:r>
                        <a:rPr lang="en-US" dirty="0" smtClean="0"/>
                        <a:t>p01</a:t>
                      </a:r>
                      <a:endParaRPr lang="en-US" dirty="0"/>
                    </a:p>
                  </a:txBody>
                  <a:tcPr/>
                </a:tc>
                <a:tc>
                  <a:txBody>
                    <a:bodyPr/>
                    <a:lstStyle/>
                    <a:p>
                      <a:r>
                        <a:rPr lang="en-US" dirty="0" smtClean="0"/>
                        <a:t>5</a:t>
                      </a:r>
                      <a:endParaRPr lang="en-US" dirty="0"/>
                    </a:p>
                  </a:txBody>
                  <a:tcPr/>
                </a:tc>
              </a:tr>
              <a:tr h="370840">
                <a:tc>
                  <a:txBody>
                    <a:bodyPr/>
                    <a:lstStyle/>
                    <a:p>
                      <a:r>
                        <a:rPr lang="en-US" dirty="0" smtClean="0"/>
                        <a:t>012</a:t>
                      </a:r>
                      <a:endParaRPr lang="en-US" dirty="0"/>
                    </a:p>
                  </a:txBody>
                  <a:tcPr/>
                </a:tc>
                <a:tc>
                  <a:txBody>
                    <a:bodyPr/>
                    <a:lstStyle/>
                    <a:p>
                      <a:r>
                        <a:rPr lang="en-US" dirty="0" smtClean="0"/>
                        <a:t>p02</a:t>
                      </a:r>
                      <a:endParaRPr lang="en-US" dirty="0"/>
                    </a:p>
                  </a:txBody>
                  <a:tcPr/>
                </a:tc>
                <a:tc>
                  <a:txBody>
                    <a:bodyPr/>
                    <a:lstStyle/>
                    <a:p>
                      <a:r>
                        <a:rPr lang="en-US" dirty="0" smtClean="0"/>
                        <a:t>3</a:t>
                      </a:r>
                      <a:endParaRPr lang="en-US" dirty="0"/>
                    </a:p>
                  </a:txBody>
                  <a:tcPr/>
                </a:tc>
              </a:tr>
              <a:tr h="370840">
                <a:tc>
                  <a:txBody>
                    <a:bodyPr/>
                    <a:lstStyle/>
                    <a:p>
                      <a:r>
                        <a:rPr lang="en-US" dirty="0" smtClean="0"/>
                        <a:t>p13</a:t>
                      </a:r>
                      <a:endParaRPr lang="en-US" dirty="0"/>
                    </a:p>
                  </a:txBody>
                  <a:tcPr/>
                </a:tc>
                <a:tc>
                  <a:txBody>
                    <a:bodyPr/>
                    <a:lstStyle/>
                    <a:p>
                      <a:r>
                        <a:rPr lang="en-US" dirty="0" smtClean="0"/>
                        <a:t>p03</a:t>
                      </a:r>
                      <a:endParaRPr lang="en-US" dirty="0"/>
                    </a:p>
                  </a:txBody>
                  <a:tcPr/>
                </a:tc>
                <a:tc>
                  <a:txBody>
                    <a:bodyPr/>
                    <a:lstStyle/>
                    <a:p>
                      <a:r>
                        <a:rPr lang="en-US" dirty="0" smtClean="0"/>
                        <a:t>7</a:t>
                      </a:r>
                      <a:endParaRPr lang="en-US" dirty="0"/>
                    </a:p>
                  </a:txBody>
                  <a:tcPr/>
                </a:tc>
              </a:tr>
            </a:tbl>
          </a:graphicData>
        </a:graphic>
      </p:graphicFrame>
      <p:graphicFrame>
        <p:nvGraphicFramePr>
          <p:cNvPr id="6" name="Table 5"/>
          <p:cNvGraphicFramePr>
            <a:graphicFrameLocks noGrp="1"/>
          </p:cNvGraphicFramePr>
          <p:nvPr/>
        </p:nvGraphicFramePr>
        <p:xfrm>
          <a:off x="1524000" y="4419600"/>
          <a:ext cx="6096000" cy="18542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Product </a:t>
                      </a:r>
                      <a:r>
                        <a:rPr lang="en-US" baseline="0" dirty="0" smtClean="0"/>
                        <a:t> No</a:t>
                      </a:r>
                      <a:endParaRPr lang="en-US" dirty="0"/>
                    </a:p>
                  </a:txBody>
                  <a:tcPr/>
                </a:tc>
                <a:tc>
                  <a:txBody>
                    <a:bodyPr/>
                    <a:lstStyle/>
                    <a:p>
                      <a:r>
                        <a:rPr lang="en-US" dirty="0" smtClean="0"/>
                        <a:t>description</a:t>
                      </a:r>
                      <a:endParaRPr lang="en-US" dirty="0"/>
                    </a:p>
                  </a:txBody>
                  <a:tcPr/>
                </a:tc>
              </a:tr>
              <a:tr h="370840">
                <a:tc>
                  <a:txBody>
                    <a:bodyPr/>
                    <a:lstStyle/>
                    <a:p>
                      <a:r>
                        <a:rPr lang="en-US" dirty="0" smtClean="0"/>
                        <a:t>p01</a:t>
                      </a:r>
                      <a:endParaRPr lang="en-US" dirty="0"/>
                    </a:p>
                  </a:txBody>
                  <a:tcPr/>
                </a:tc>
                <a:tc>
                  <a:txBody>
                    <a:bodyPr/>
                    <a:lstStyle/>
                    <a:p>
                      <a:r>
                        <a:rPr lang="en-US" dirty="0" smtClean="0"/>
                        <a:t>monitors</a:t>
                      </a:r>
                      <a:endParaRPr lang="en-US" dirty="0"/>
                    </a:p>
                  </a:txBody>
                  <a:tcPr/>
                </a:tc>
              </a:tr>
              <a:tr h="370840">
                <a:tc>
                  <a:txBody>
                    <a:bodyPr/>
                    <a:lstStyle/>
                    <a:p>
                      <a:r>
                        <a:rPr lang="en-US" dirty="0" smtClean="0"/>
                        <a:t>p02</a:t>
                      </a:r>
                      <a:endParaRPr lang="en-US" dirty="0"/>
                    </a:p>
                  </a:txBody>
                  <a:tcPr/>
                </a:tc>
                <a:tc>
                  <a:txBody>
                    <a:bodyPr/>
                    <a:lstStyle/>
                    <a:p>
                      <a:r>
                        <a:rPr lang="en-US" dirty="0" smtClean="0"/>
                        <a:t>mouse</a:t>
                      </a:r>
                      <a:endParaRPr lang="en-US" dirty="0"/>
                    </a:p>
                  </a:txBody>
                  <a:tcPr/>
                </a:tc>
              </a:tr>
              <a:tr h="370840">
                <a:tc>
                  <a:txBody>
                    <a:bodyPr/>
                    <a:lstStyle/>
                    <a:p>
                      <a:r>
                        <a:rPr lang="en-US" dirty="0" smtClean="0"/>
                        <a:t>po3</a:t>
                      </a:r>
                      <a:endParaRPr lang="en-US" dirty="0"/>
                    </a:p>
                  </a:txBody>
                  <a:tcPr/>
                </a:tc>
                <a:tc>
                  <a:txBody>
                    <a:bodyPr/>
                    <a:lstStyle/>
                    <a:p>
                      <a:r>
                        <a:rPr lang="en-US" dirty="0" smtClean="0"/>
                        <a:t>keyboards</a:t>
                      </a:r>
                      <a:endParaRPr lang="en-US" dirty="0"/>
                    </a:p>
                  </a:txBody>
                  <a:tcPr/>
                </a:tc>
              </a:tr>
              <a:tr h="370840">
                <a:tc>
                  <a:txBody>
                    <a:bodyPr/>
                    <a:lstStyle/>
                    <a:p>
                      <a:r>
                        <a:rPr lang="en-US" dirty="0" smtClean="0"/>
                        <a:t>p04</a:t>
                      </a:r>
                      <a:endParaRPr lang="en-US" dirty="0"/>
                    </a:p>
                  </a:txBody>
                  <a:tcPr/>
                </a:tc>
                <a:tc>
                  <a:txBody>
                    <a:bodyPr/>
                    <a:lstStyle/>
                    <a:p>
                      <a:r>
                        <a:rPr lang="en-US" dirty="0" smtClean="0"/>
                        <a:t>drive</a:t>
                      </a:r>
                      <a:endParaRPr lang="en-US" dirty="0"/>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queries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Select </a:t>
            </a:r>
            <a:r>
              <a:rPr lang="en-US" dirty="0" err="1" smtClean="0"/>
              <a:t>product_no,description</a:t>
            </a:r>
            <a:r>
              <a:rPr lang="en-US" dirty="0" smtClean="0"/>
              <a:t> from product where </a:t>
            </a:r>
            <a:r>
              <a:rPr lang="en-US" dirty="0" err="1" smtClean="0"/>
              <a:t>product_no</a:t>
            </a:r>
            <a:r>
              <a:rPr lang="en-US" dirty="0" smtClean="0"/>
              <a:t> NOT IN (select </a:t>
            </a:r>
            <a:r>
              <a:rPr lang="en-US" dirty="0" err="1" smtClean="0"/>
              <a:t>product_no</a:t>
            </a:r>
            <a:r>
              <a:rPr lang="en-US" dirty="0" smtClean="0"/>
              <a:t> from </a:t>
            </a:r>
            <a:r>
              <a:rPr lang="en-US" dirty="0" err="1" smtClean="0"/>
              <a:t>sales_order_details</a:t>
            </a:r>
            <a:r>
              <a:rPr lang="en-US" dirty="0" smtClean="0"/>
              <a:t>);</a:t>
            </a:r>
            <a:endParaRPr lang="en-US" dirty="0" smtClean="0"/>
          </a:p>
          <a:p>
            <a:pPr>
              <a:buNone/>
            </a:pPr>
            <a:r>
              <a:rPr lang="en-US" dirty="0" smtClean="0"/>
              <a:t>If a select statement is defined as </a:t>
            </a:r>
            <a:r>
              <a:rPr lang="en-US" dirty="0" err="1" smtClean="0"/>
              <a:t>subquery</a:t>
            </a:r>
            <a:r>
              <a:rPr lang="en-US" dirty="0" smtClean="0"/>
              <a:t> ,the innermost select statement gets executed first. thus in the above query oracle execute:</a:t>
            </a:r>
          </a:p>
          <a:p>
            <a:pPr>
              <a:buNone/>
            </a:pPr>
            <a:r>
              <a:rPr lang="en-US" dirty="0" smtClean="0"/>
              <a:t>select </a:t>
            </a:r>
            <a:r>
              <a:rPr lang="en-US" dirty="0" err="1" smtClean="0"/>
              <a:t>product_no</a:t>
            </a:r>
            <a:r>
              <a:rPr lang="en-US" dirty="0" smtClean="0"/>
              <a:t> from </a:t>
            </a:r>
            <a:r>
              <a:rPr lang="en-US" dirty="0" err="1" smtClean="0"/>
              <a:t>sales_order_details</a:t>
            </a:r>
            <a:r>
              <a:rPr lang="en-US" dirty="0" smtClean="0"/>
              <a:t>;</a:t>
            </a:r>
          </a:p>
          <a:p>
            <a:pPr>
              <a:buNone/>
            </a:pPr>
            <a:r>
              <a:rPr lang="en-US" dirty="0" smtClean="0"/>
              <a:t>The data retrieved by the above query will be passed to the where clause of the query as</a:t>
            </a:r>
          </a:p>
          <a:p>
            <a:pPr>
              <a:buNone/>
            </a:pPr>
            <a:r>
              <a:rPr lang="en-US" dirty="0" err="1" smtClean="0"/>
              <a:t>Product_no</a:t>
            </a:r>
            <a:r>
              <a:rPr lang="en-US" dirty="0" smtClean="0"/>
              <a:t> NOT IN(‘P01’,’P02’,’PO3’);</a:t>
            </a:r>
          </a:p>
          <a:p>
            <a:pPr>
              <a:buNone/>
            </a:pPr>
            <a:r>
              <a:rPr lang="en-US" dirty="0" smtClean="0"/>
              <a:t>FINAL QUERY after replacing the inner queries with retrieved values will be</a:t>
            </a:r>
          </a:p>
          <a:p>
            <a:pPr>
              <a:buNone/>
            </a:pPr>
            <a:r>
              <a:rPr lang="en-US" dirty="0" smtClean="0"/>
              <a:t>select </a:t>
            </a:r>
            <a:r>
              <a:rPr lang="en-US" dirty="0" err="1" smtClean="0"/>
              <a:t>product_no,description</a:t>
            </a:r>
            <a:r>
              <a:rPr lang="en-US" dirty="0" smtClean="0"/>
              <a:t> from product where </a:t>
            </a:r>
            <a:r>
              <a:rPr lang="en-US" dirty="0" err="1" smtClean="0"/>
              <a:t>product_no</a:t>
            </a:r>
            <a:r>
              <a:rPr lang="en-US" dirty="0" smtClean="0"/>
              <a:t> NOT IN (‘P01’,’P02’,’PO3’);</a:t>
            </a:r>
            <a:endParaRPr lang="en-US" dirty="0" smtClean="0"/>
          </a:p>
        </p:txBody>
      </p:sp>
      <p:sp>
        <p:nvSpPr>
          <p:cNvPr id="4" name="Slide Number Placeholder 3"/>
          <p:cNvSpPr>
            <a:spLocks noGrp="1"/>
          </p:cNvSpPr>
          <p:nvPr>
            <p:ph type="sldNum" sz="quarter" idx="12"/>
          </p:nvPr>
        </p:nvSpPr>
        <p:spPr/>
        <p:txBody>
          <a:bodyPr/>
          <a:lstStyle/>
          <a:p>
            <a:fld id="{F0CA6321-C836-4E84-A419-73A07CB11E28}" type="slidenum">
              <a:rPr lang="en-US" smtClean="0"/>
              <a:pPr/>
              <a:t>65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Remaining subjects </a:t>
            </a:r>
            <a:endParaRPr lang="en-GB" dirty="0"/>
          </a:p>
        </p:txBody>
      </p:sp>
      <p:sp>
        <p:nvSpPr>
          <p:cNvPr id="3" name="Content Placeholder 2"/>
          <p:cNvSpPr>
            <a:spLocks noGrp="1"/>
          </p:cNvSpPr>
          <p:nvPr>
            <p:ph idx="1"/>
          </p:nvPr>
        </p:nvSpPr>
        <p:spPr/>
        <p:txBody>
          <a:bodyPr/>
          <a:lstStyle/>
          <a:p>
            <a:pPr marL="82296" indent="0">
              <a:buNone/>
            </a:pPr>
            <a:r>
              <a:rPr lang="en-GB" dirty="0"/>
              <a:t>-</a:t>
            </a:r>
            <a:r>
              <a:rPr lang="en-GB" dirty="0" smtClean="0"/>
              <a:t>Date manipulation.</a:t>
            </a:r>
          </a:p>
          <a:p>
            <a:pPr marL="82296" indent="0">
              <a:buNone/>
            </a:pPr>
            <a:r>
              <a:rPr lang="en-GB" dirty="0" smtClean="0"/>
              <a:t>- </a:t>
            </a:r>
            <a:r>
              <a:rPr lang="en-GB" dirty="0" smtClean="0"/>
              <a:t>Using </a:t>
            </a:r>
            <a:r>
              <a:rPr lang="en-GB" dirty="0"/>
              <a:t>union</a:t>
            </a:r>
            <a:r>
              <a:rPr lang="en-GB" dirty="0" smtClean="0"/>
              <a:t>, intersect </a:t>
            </a:r>
            <a:r>
              <a:rPr lang="en-GB" dirty="0"/>
              <a:t>and minus </a:t>
            </a:r>
            <a:r>
              <a:rPr lang="en-GB" dirty="0" smtClean="0"/>
              <a:t>clause.</a:t>
            </a:r>
            <a:endParaRPr lang="en-GB" dirty="0"/>
          </a:p>
          <a:p>
            <a:pPr marL="82296" indent="0">
              <a:buNone/>
            </a:pPr>
            <a:r>
              <a:rPr lang="en-GB" dirty="0"/>
              <a:t>-</a:t>
            </a:r>
            <a:r>
              <a:rPr lang="en-GB" dirty="0" smtClean="0"/>
              <a:t> Index.</a:t>
            </a:r>
          </a:p>
        </p:txBody>
      </p:sp>
      <p:sp>
        <p:nvSpPr>
          <p:cNvPr id="4" name="Slide Number Placeholder 3"/>
          <p:cNvSpPr>
            <a:spLocks noGrp="1"/>
          </p:cNvSpPr>
          <p:nvPr>
            <p:ph type="sldNum" sz="quarter" idx="12"/>
          </p:nvPr>
        </p:nvSpPr>
        <p:spPr/>
        <p:txBody>
          <a:bodyPr/>
          <a:lstStyle/>
          <a:p>
            <a:fld id="{F0CA6321-C836-4E84-A419-73A07CB11E28}" type="slidenum">
              <a:rPr lang="en-US" smtClean="0"/>
              <a:pPr/>
              <a:t>66</a:t>
            </a:fld>
            <a:endParaRPr lang="en-US"/>
          </a:p>
        </p:txBody>
      </p:sp>
    </p:spTree>
    <p:extLst>
      <p:ext uri="{BB962C8B-B14F-4D97-AF65-F5344CB8AC3E}">
        <p14:creationId xmlns:p14="http://schemas.microsoft.com/office/powerpoint/2010/main" xmlns="" val="3117535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Constraint cont..</a:t>
            </a:r>
            <a:endParaRPr lang="en-US" dirty="0"/>
          </a:p>
        </p:txBody>
      </p:sp>
      <p:sp>
        <p:nvSpPr>
          <p:cNvPr id="5" name="Rectangle 4"/>
          <p:cNvSpPr/>
          <p:nvPr/>
        </p:nvSpPr>
        <p:spPr>
          <a:xfrm>
            <a:off x="990600" y="1828800"/>
            <a:ext cx="7391400" cy="3139321"/>
          </a:xfrm>
          <a:prstGeom prst="rect">
            <a:avLst/>
          </a:prstGeom>
        </p:spPr>
        <p:txBody>
          <a:bodyPr wrap="square">
            <a:spAutoFit/>
          </a:bodyPr>
          <a:lstStyle/>
          <a:p>
            <a:pPr algn="ctr"/>
            <a:r>
              <a:rPr lang="en-US" sz="2000" b="1" dirty="0" smtClean="0"/>
              <a:t>Column level Constraint</a:t>
            </a:r>
          </a:p>
          <a:p>
            <a:pPr algn="ctr"/>
            <a:r>
              <a:rPr lang="en-US" sz="2000" dirty="0" smtClean="0"/>
              <a:t>If  data constraint are defined along with the column definition when </a:t>
            </a:r>
          </a:p>
          <a:p>
            <a:pPr algn="ctr"/>
            <a:r>
              <a:rPr lang="en-US" sz="2000" dirty="0" smtClean="0"/>
              <a:t>Creating or altering a table structure ,they are column level constraints.</a:t>
            </a:r>
          </a:p>
          <a:p>
            <a:pPr algn="ctr"/>
            <a:r>
              <a:rPr lang="en-US" sz="2000" b="1" dirty="0" smtClean="0"/>
              <a:t>Table level constraint </a:t>
            </a:r>
          </a:p>
          <a:p>
            <a:pPr algn="ctr"/>
            <a:r>
              <a:rPr lang="en-US" sz="2000" dirty="0" smtClean="0"/>
              <a:t>If data constraint are define after defining all the table column when creating or altering table structure ,it is  a table level constraint.</a:t>
            </a:r>
          </a:p>
          <a:p>
            <a:pPr algn="ctr"/>
            <a:r>
              <a:rPr lang="en-US" sz="2000" b="1" dirty="0" smtClean="0"/>
              <a:t>The syntax used  to attach  the constraint will change depending upon whether  it is a column level or table level constraint</a:t>
            </a:r>
          </a:p>
          <a:p>
            <a:pPr algn="ctr"/>
            <a:endParaRPr lang="en-US" dirty="0" smtClean="0"/>
          </a:p>
        </p:txBody>
      </p:sp>
      <p:sp>
        <p:nvSpPr>
          <p:cNvPr id="3" name="Slide Number Placeholder 2"/>
          <p:cNvSpPr>
            <a:spLocks noGrp="1"/>
          </p:cNvSpPr>
          <p:nvPr>
            <p:ph type="sldNum" sz="quarter" idx="12"/>
          </p:nvPr>
        </p:nvSpPr>
        <p:spPr/>
        <p:txBody>
          <a:bodyPr/>
          <a:lstStyle/>
          <a:p>
            <a:fld id="{F0CA6321-C836-4E84-A419-73A07CB11E28}"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anim calcmode="lin" valueType="num">
                                      <p:cBhvr additive="base">
                                        <p:cTn id="1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 calcmode="lin" valueType="num">
                                      <p:cBhvr additive="base">
                                        <p:cTn id="1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t>Null value concepts</a:t>
            </a:r>
            <a:endParaRPr lang="en-US" dirty="0"/>
          </a:p>
        </p:txBody>
      </p:sp>
      <p:sp>
        <p:nvSpPr>
          <p:cNvPr id="7" name="Rectangle 6"/>
          <p:cNvSpPr/>
          <p:nvPr/>
        </p:nvSpPr>
        <p:spPr>
          <a:xfrm>
            <a:off x="990600" y="1828800"/>
            <a:ext cx="7391400" cy="3139321"/>
          </a:xfrm>
          <a:prstGeom prst="rect">
            <a:avLst/>
          </a:prstGeom>
        </p:spPr>
        <p:txBody>
          <a:bodyPr wrap="square">
            <a:spAutoFit/>
          </a:bodyPr>
          <a:lstStyle/>
          <a:p>
            <a:pPr algn="ctr"/>
            <a:r>
              <a:rPr lang="en-US" sz="2000" dirty="0" smtClean="0"/>
              <a:t>Often  there may  be records in a table that do not have values for every field  either because the information is not available at the time of data entry or  because the field is no applicable in every case. if the column was created as NULLABLE (the default column construction of Oracle) Oracle will pace  a Null  in the column in the absence of a user defined value</a:t>
            </a:r>
          </a:p>
          <a:p>
            <a:pPr algn="ctr"/>
            <a:r>
              <a:rPr lang="en-US" sz="2000" dirty="0" smtClean="0"/>
              <a:t>Null value is different to blank of zero .Null values are  treated specially by oracle . A NULL value can be inserted into any columns of any data type.</a:t>
            </a:r>
          </a:p>
          <a:p>
            <a:pPr algn="ctr"/>
            <a:endParaRPr lang="en-US" dirty="0" smtClean="0"/>
          </a:p>
        </p:txBody>
      </p:sp>
      <p:sp>
        <p:nvSpPr>
          <p:cNvPr id="3" name="Slide Number Placeholder 2"/>
          <p:cNvSpPr>
            <a:spLocks noGrp="1"/>
          </p:cNvSpPr>
          <p:nvPr>
            <p:ph type="sldNum" sz="quarter" idx="12"/>
          </p:nvPr>
        </p:nvSpPr>
        <p:spPr/>
        <p:txBody>
          <a:bodyPr/>
          <a:lstStyle/>
          <a:p>
            <a:fld id="{F0CA6321-C836-4E84-A419-73A07CB11E28}"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Principle of  Null Values</a:t>
            </a:r>
            <a:endParaRPr lang="en-US" dirty="0"/>
          </a:p>
        </p:txBody>
      </p:sp>
      <p:sp>
        <p:nvSpPr>
          <p:cNvPr id="5" name="Rectangle 4"/>
          <p:cNvSpPr/>
          <p:nvPr/>
        </p:nvSpPr>
        <p:spPr>
          <a:xfrm>
            <a:off x="990600" y="1828800"/>
            <a:ext cx="7391400" cy="2585323"/>
          </a:xfrm>
          <a:prstGeom prst="rect">
            <a:avLst/>
          </a:prstGeom>
        </p:spPr>
        <p:txBody>
          <a:bodyPr wrap="square">
            <a:spAutoFit/>
          </a:bodyPr>
          <a:lstStyle/>
          <a:p>
            <a:pPr algn="ctr">
              <a:buFont typeface="Wingdings" pitchFamily="2" charset="2"/>
              <a:buChar char="Ø"/>
            </a:pPr>
            <a:r>
              <a:rPr lang="en-US" dirty="0" smtClean="0"/>
              <a:t>Setting  NULL  value is appropriate when the actual value is unknown ,or when   a value would not be meaning full</a:t>
            </a:r>
          </a:p>
          <a:p>
            <a:pPr algn="ctr">
              <a:buFont typeface="Wingdings" pitchFamily="2" charset="2"/>
              <a:buChar char="Ø"/>
            </a:pPr>
            <a:r>
              <a:rPr lang="en-US" dirty="0" smtClean="0"/>
              <a:t>The NULL value is not   equivalent to zero if the data type is a number and space if the data type is character</a:t>
            </a:r>
          </a:p>
          <a:p>
            <a:pPr algn="ctr">
              <a:buFont typeface="Wingdings" pitchFamily="2" charset="2"/>
              <a:buChar char="Ø"/>
            </a:pPr>
            <a:r>
              <a:rPr lang="en-US" dirty="0" smtClean="0"/>
              <a:t>A NULL value will evaluate to NULL in any expression  </a:t>
            </a:r>
            <a:r>
              <a:rPr lang="en-US" dirty="0" err="1" smtClean="0"/>
              <a:t>e.g</a:t>
            </a:r>
            <a:r>
              <a:rPr lang="en-US" dirty="0" smtClean="0"/>
              <a:t> NULL * 2 IS  NULL</a:t>
            </a:r>
          </a:p>
          <a:p>
            <a:pPr algn="ctr">
              <a:buFont typeface="Wingdings" pitchFamily="2" charset="2"/>
              <a:buChar char="Ø"/>
            </a:pPr>
            <a:r>
              <a:rPr lang="en-US" dirty="0" smtClean="0"/>
              <a:t>NULL value can be inserted to a column of any data type</a:t>
            </a:r>
          </a:p>
          <a:p>
            <a:pPr algn="ctr">
              <a:buFont typeface="Wingdings" pitchFamily="2" charset="2"/>
              <a:buChar char="Ø"/>
            </a:pPr>
            <a:r>
              <a:rPr lang="en-US" dirty="0" smtClean="0"/>
              <a:t>If a column has a NULL value ,Oracle  ignores the UNIQUES,FOREIGN KEY ,CHECK constraint  that may be attached to the column</a:t>
            </a:r>
          </a:p>
          <a:p>
            <a:pPr algn="ctr"/>
            <a:endParaRPr lang="en-US" dirty="0" smtClean="0"/>
          </a:p>
        </p:txBody>
      </p:sp>
      <p:sp>
        <p:nvSpPr>
          <p:cNvPr id="3" name="Slide Number Placeholder 2"/>
          <p:cNvSpPr>
            <a:spLocks noGrp="1"/>
          </p:cNvSpPr>
          <p:nvPr>
            <p:ph type="sldNum" sz="quarter" idx="12"/>
          </p:nvPr>
        </p:nvSpPr>
        <p:spPr/>
        <p:txBody>
          <a:bodyPr/>
          <a:lstStyle/>
          <a:p>
            <a:fld id="{F0CA6321-C836-4E84-A419-73A07CB11E28}"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2211</TotalTime>
  <Words>5526</Words>
  <Application>Microsoft Office PowerPoint</Application>
  <PresentationFormat>On-screen Show (4:3)</PresentationFormat>
  <Paragraphs>815</Paragraphs>
  <Slides>66</Slides>
  <Notes>2</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Solstice</vt:lpstr>
      <vt:lpstr>Slide 1</vt:lpstr>
      <vt:lpstr>      DATA CONSTRAINT intro</vt:lpstr>
      <vt:lpstr>Slide 3</vt:lpstr>
      <vt:lpstr>      TYPE Of DATA CONSTRAINT</vt:lpstr>
      <vt:lpstr>TYPE OF DATA CONSTRAINT CONT..</vt:lpstr>
      <vt:lpstr>Business rule constraint</vt:lpstr>
      <vt:lpstr>Constraint cont..</vt:lpstr>
      <vt:lpstr>Null value concepts</vt:lpstr>
      <vt:lpstr>Principle of  Null Values</vt:lpstr>
      <vt:lpstr>NOT NULL constraint</vt:lpstr>
      <vt:lpstr>UNIQUE CONSTRAINT</vt:lpstr>
      <vt:lpstr>The Primary key  constraint</vt:lpstr>
      <vt:lpstr>The primary key connt..</vt:lpstr>
      <vt:lpstr>The foreign key constraint</vt:lpstr>
      <vt:lpstr>Foreign key cont…</vt:lpstr>
      <vt:lpstr>Principle of  foreign key/references constraint</vt:lpstr>
      <vt:lpstr>Principle of  foreign key/references constraint CONT..</vt:lpstr>
      <vt:lpstr>Principle of  foreign key/references constraint CONT..</vt:lpstr>
      <vt:lpstr>Principle of  foreign key/references constraint CONT..</vt:lpstr>
      <vt:lpstr>  foreign key/ Assigning  user defined names to constrains CONT..</vt:lpstr>
      <vt:lpstr>       The check constraint</vt:lpstr>
      <vt:lpstr>          The check constraint connt..</vt:lpstr>
      <vt:lpstr>Defining  different constraint on a table</vt:lpstr>
      <vt:lpstr>Defining  different constraint on a table</vt:lpstr>
      <vt:lpstr>VIEW THE CONSTRAIN NAME</vt:lpstr>
      <vt:lpstr>Joins multiple table</vt:lpstr>
      <vt:lpstr>example cont..</vt:lpstr>
      <vt:lpstr>View </vt:lpstr>
      <vt:lpstr>View cont..</vt:lpstr>
      <vt:lpstr>Reasons why to create a view</vt:lpstr>
      <vt:lpstr>Renaming the column of view</vt:lpstr>
      <vt:lpstr>Updateable view</vt:lpstr>
      <vt:lpstr>Updateable view cont..</vt:lpstr>
      <vt:lpstr>example</vt:lpstr>
      <vt:lpstr> view cont..</vt:lpstr>
      <vt:lpstr>View defined from multiple table (which have no referencing clause)</vt:lpstr>
      <vt:lpstr>View cont..</vt:lpstr>
      <vt:lpstr>View defined from some multiple tables(which have been created with a referencing clause):</vt:lpstr>
      <vt:lpstr>example</vt:lpstr>
      <vt:lpstr>Example cont..</vt:lpstr>
      <vt:lpstr>Example cont..</vt:lpstr>
      <vt:lpstr>Common restriction on updateable view </vt:lpstr>
      <vt:lpstr>Destroying a view</vt:lpstr>
      <vt:lpstr>Exercise on  views</vt:lpstr>
      <vt:lpstr>Review questions</vt:lpstr>
      <vt:lpstr>Grouping data tables in sql</vt:lpstr>
      <vt:lpstr>Grouping data connt..</vt:lpstr>
      <vt:lpstr>GROUP BY CLAUSE</vt:lpstr>
      <vt:lpstr>Grouping data cont..</vt:lpstr>
      <vt:lpstr>Having clause </vt:lpstr>
      <vt:lpstr>Having cont..</vt:lpstr>
      <vt:lpstr>sequence</vt:lpstr>
      <vt:lpstr>Creating a sequence</vt:lpstr>
      <vt:lpstr>Sequence creation</vt:lpstr>
      <vt:lpstr>EXAMPLE</vt:lpstr>
      <vt:lpstr>Referencing a sequence</vt:lpstr>
      <vt:lpstr>Altering a sequence</vt:lpstr>
      <vt:lpstr>example</vt:lpstr>
      <vt:lpstr> Constructing an English sentence with data    from columns. </vt:lpstr>
      <vt:lpstr>Slide 60</vt:lpstr>
      <vt:lpstr>Sub queries. </vt:lpstr>
      <vt:lpstr>Sub queries cont..</vt:lpstr>
      <vt:lpstr>Example cont..</vt:lpstr>
      <vt:lpstr>Sub queries cont..</vt:lpstr>
      <vt:lpstr>Sub queries</vt:lpstr>
      <vt:lpstr>Remaining subjects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ngabo</dc:creator>
  <cp:lastModifiedBy>ngabo</cp:lastModifiedBy>
  <cp:revision>112</cp:revision>
  <dcterms:created xsi:type="dcterms:W3CDTF">2014-11-10T17:02:02Z</dcterms:created>
  <dcterms:modified xsi:type="dcterms:W3CDTF">2014-12-15T11:20:50Z</dcterms:modified>
</cp:coreProperties>
</file>