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9" r:id="rId2"/>
    <p:sldId id="481" r:id="rId3"/>
    <p:sldId id="501" r:id="rId4"/>
    <p:sldId id="482" r:id="rId5"/>
    <p:sldId id="483" r:id="rId6"/>
    <p:sldId id="484" r:id="rId7"/>
    <p:sldId id="485" r:id="rId8"/>
    <p:sldId id="486" r:id="rId9"/>
    <p:sldId id="487" r:id="rId10"/>
    <p:sldId id="488" r:id="rId11"/>
    <p:sldId id="489" r:id="rId12"/>
    <p:sldId id="490" r:id="rId13"/>
    <p:sldId id="491" r:id="rId14"/>
    <p:sldId id="492" r:id="rId15"/>
    <p:sldId id="493" r:id="rId16"/>
    <p:sldId id="494" r:id="rId17"/>
    <p:sldId id="495" r:id="rId18"/>
    <p:sldId id="498" r:id="rId19"/>
    <p:sldId id="499" r:id="rId20"/>
    <p:sldId id="50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7" autoAdjust="0"/>
    <p:restoredTop sz="83953" autoAdjust="0"/>
  </p:normalViewPr>
  <p:slideViewPr>
    <p:cSldViewPr>
      <p:cViewPr varScale="1">
        <p:scale>
          <a:sx n="48" d="100"/>
          <a:sy n="48" d="100"/>
        </p:scale>
        <p:origin x="70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9/21/2015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545451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9/21/2015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6561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490768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extLst>
      <p:ext uri="{BB962C8B-B14F-4D97-AF65-F5344CB8AC3E}">
        <p14:creationId xmlns:p14="http://schemas.microsoft.com/office/powerpoint/2010/main" val="1202975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1321886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A710B2-E7F1-4C9F-A0E1-187887393D80}" type="datetime1">
              <a:rPr lang="en-US" smtClean="0"/>
              <a:t>9/21/2015</a:t>
            </a:fld>
            <a:endParaRPr lang="en-US" dirty="0"/>
          </a:p>
        </p:txBody>
      </p:sp>
      <p:sp>
        <p:nvSpPr>
          <p:cNvPr id="4" name="Footer Placeholder 3"/>
          <p:cNvSpPr>
            <a:spLocks noGrp="1"/>
          </p:cNvSpPr>
          <p:nvPr>
            <p:ph type="ftr" sz="quarter" idx="11"/>
          </p:nvPr>
        </p:nvSpPr>
        <p:spPr/>
        <p:txBody>
          <a:bodyPr/>
          <a:lstStyle/>
          <a:p>
            <a:r>
              <a:rPr lang="fr-FR" smtClean="0"/>
              <a:t>Course: DBMS             Instructor: Jean Baptiste MINANI</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A60A1-B66E-45E5-B249-065EA1B09096}" type="datetime1">
              <a:rPr lang="en-US" smtClean="0"/>
              <a:t>9/21/2015</a:t>
            </a:fld>
            <a:endParaRPr lang="en-US" dirty="0"/>
          </a:p>
        </p:txBody>
      </p:sp>
      <p:sp>
        <p:nvSpPr>
          <p:cNvPr id="3" name="Footer Placeholder 2"/>
          <p:cNvSpPr>
            <a:spLocks noGrp="1"/>
          </p:cNvSpPr>
          <p:nvPr>
            <p:ph type="ftr" sz="quarter" idx="11"/>
          </p:nvPr>
        </p:nvSpPr>
        <p:spPr/>
        <p:txBody>
          <a:bodyPr/>
          <a:lstStyle/>
          <a:p>
            <a:r>
              <a:rPr lang="fr-FR" smtClean="0"/>
              <a:t>Course: DBMS             Instructor: Jean Baptiste MINANI</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64DF7E1A-52EA-49DB-BCA3-DACA6324DD91}" type="datetime1">
              <a:rPr lang="en-US" smtClean="0"/>
              <a:t>9/21/2015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r>
              <a:rPr lang="fr-FR" smtClean="0"/>
              <a:t>Course: DBMS             Instructor: Jean Baptiste MINANI</a:t>
            </a:r>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12383DD2-3AE1-43B7-82BD-EEEA771B8A83}" type="datetime1">
              <a:rPr lang="en-US" smtClean="0"/>
              <a:t>9/21/2015</a:t>
            </a:fld>
            <a:endParaRPr lang="en-US" dirty="0"/>
          </a:p>
        </p:txBody>
      </p:sp>
      <p:sp>
        <p:nvSpPr>
          <p:cNvPr id="5" name="Footer Placeholder 4"/>
          <p:cNvSpPr>
            <a:spLocks noGrp="1"/>
          </p:cNvSpPr>
          <p:nvPr>
            <p:ph type="ftr" sz="quarter" idx="11"/>
          </p:nvPr>
        </p:nvSpPr>
        <p:spPr/>
        <p:txBody>
          <a:bodyPr/>
          <a:lstStyle/>
          <a:p>
            <a:r>
              <a:rPr lang="fr-FR" smtClean="0"/>
              <a:t>Course: DBMS             Instructor: Jean Baptiste MINANI</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AEED69-7A9F-45CA-B547-4526A592B3E3}" type="datetime1">
              <a:rPr lang="en-US" smtClean="0"/>
              <a:t>9/21/2015</a:t>
            </a:fld>
            <a:endParaRPr lang="en-US" dirty="0"/>
          </a:p>
        </p:txBody>
      </p:sp>
      <p:sp>
        <p:nvSpPr>
          <p:cNvPr id="5" name="Footer Placeholder 4"/>
          <p:cNvSpPr>
            <a:spLocks noGrp="1"/>
          </p:cNvSpPr>
          <p:nvPr>
            <p:ph type="ftr" sz="quarter" idx="11"/>
          </p:nvPr>
        </p:nvSpPr>
        <p:spPr/>
        <p:txBody>
          <a:bodyPr/>
          <a:lstStyle/>
          <a:p>
            <a:r>
              <a:rPr lang="fr-FR" smtClean="0"/>
              <a:t>Course: DBMS             Instructor: Jean Baptiste MINANI</a:t>
            </a:r>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5931C-B17F-453B-AC77-B7454632C726}" type="datetime1">
              <a:rPr lang="en-US" smtClean="0"/>
              <a:t>9/21/2015</a:t>
            </a:fld>
            <a:endParaRPr lang="en-US" dirty="0"/>
          </a:p>
        </p:txBody>
      </p:sp>
      <p:sp>
        <p:nvSpPr>
          <p:cNvPr id="6" name="Footer Placeholder 5"/>
          <p:cNvSpPr>
            <a:spLocks noGrp="1"/>
          </p:cNvSpPr>
          <p:nvPr>
            <p:ph type="ftr" sz="quarter" idx="11"/>
          </p:nvPr>
        </p:nvSpPr>
        <p:spPr/>
        <p:txBody>
          <a:bodyPr/>
          <a:lstStyle/>
          <a:p>
            <a:r>
              <a:rPr lang="fr-FR" smtClean="0"/>
              <a:t>Course: DBMS             Instructor: Jean Baptiste MINANI</a:t>
            </a:r>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A2EE70-8ABC-45CE-94E3-5C49F90C7660}" type="datetime1">
              <a:rPr lang="en-US" smtClean="0"/>
              <a:t>9/21/2015</a:t>
            </a:fld>
            <a:endParaRPr lang="en-US" dirty="0"/>
          </a:p>
        </p:txBody>
      </p:sp>
      <p:sp>
        <p:nvSpPr>
          <p:cNvPr id="8" name="Footer Placeholder 7"/>
          <p:cNvSpPr>
            <a:spLocks noGrp="1"/>
          </p:cNvSpPr>
          <p:nvPr>
            <p:ph type="ftr" sz="quarter" idx="11"/>
          </p:nvPr>
        </p:nvSpPr>
        <p:spPr/>
        <p:txBody>
          <a:bodyPr/>
          <a:lstStyle/>
          <a:p>
            <a:r>
              <a:rPr lang="fr-FR" smtClean="0"/>
              <a:t>Course: DBMS             Instructor: Jean Baptiste MINANI</a:t>
            </a:r>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5A734-4723-4112-9BC8-CF7574902976}" type="datetime1">
              <a:rPr lang="en-US" smtClean="0"/>
              <a:t>9/21/2015</a:t>
            </a:fld>
            <a:endParaRPr lang="en-US" dirty="0"/>
          </a:p>
        </p:txBody>
      </p:sp>
      <p:sp>
        <p:nvSpPr>
          <p:cNvPr id="6" name="Footer Placeholder 5"/>
          <p:cNvSpPr>
            <a:spLocks noGrp="1"/>
          </p:cNvSpPr>
          <p:nvPr>
            <p:ph type="ftr" sz="quarter" idx="11"/>
          </p:nvPr>
        </p:nvSpPr>
        <p:spPr/>
        <p:txBody>
          <a:bodyPr/>
          <a:lstStyle/>
          <a:p>
            <a:r>
              <a:rPr lang="fr-FR" smtClean="0"/>
              <a:t>Course: DBMS             Instructor: Jean Baptiste MINANI</a:t>
            </a:r>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E9A84-E421-4890-BB73-D99D1599314D}" type="datetime1">
              <a:rPr lang="en-US" smtClean="0"/>
              <a:t>9/21/2015</a:t>
            </a:fld>
            <a:endParaRPr lang="en-US" dirty="0"/>
          </a:p>
        </p:txBody>
      </p:sp>
      <p:sp>
        <p:nvSpPr>
          <p:cNvPr id="6" name="Footer Placeholder 5"/>
          <p:cNvSpPr>
            <a:spLocks noGrp="1"/>
          </p:cNvSpPr>
          <p:nvPr>
            <p:ph type="ftr" sz="quarter" idx="11"/>
          </p:nvPr>
        </p:nvSpPr>
        <p:spPr/>
        <p:txBody>
          <a:bodyPr/>
          <a:lstStyle/>
          <a:p>
            <a:r>
              <a:rPr lang="fr-FR" smtClean="0"/>
              <a:t>Course: DBMS             Instructor: Jean Baptiste MINANI</a:t>
            </a:r>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9C7FD8-57F8-4078-866C-21AEC616B946}" type="datetime1">
              <a:rPr lang="en-US" smtClean="0"/>
              <a:t>9/21/2015</a:t>
            </a:fld>
            <a:endParaRPr lang="en-US" dirty="0"/>
          </a:p>
        </p:txBody>
      </p:sp>
      <p:sp>
        <p:nvSpPr>
          <p:cNvPr id="5" name="Footer Placeholder 4"/>
          <p:cNvSpPr>
            <a:spLocks noGrp="1"/>
          </p:cNvSpPr>
          <p:nvPr>
            <p:ph type="ftr" sz="quarter" idx="11"/>
          </p:nvPr>
        </p:nvSpPr>
        <p:spPr/>
        <p:txBody>
          <a:bodyPr/>
          <a:lstStyle/>
          <a:p>
            <a:r>
              <a:rPr lang="fr-FR" smtClean="0"/>
              <a:t>Course: DBMS             Instructor: Jean Baptiste MINANI</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C6994E-2589-43C0-B818-3AE9CB034DE5}" type="datetime1">
              <a:rPr lang="en-US" smtClean="0"/>
              <a:t>9/21/2015</a:t>
            </a:fld>
            <a:endParaRPr lang="en-US" dirty="0"/>
          </a:p>
        </p:txBody>
      </p:sp>
      <p:sp>
        <p:nvSpPr>
          <p:cNvPr id="5" name="Footer Placeholder 4"/>
          <p:cNvSpPr>
            <a:spLocks noGrp="1"/>
          </p:cNvSpPr>
          <p:nvPr>
            <p:ph type="ftr" sz="quarter" idx="11"/>
          </p:nvPr>
        </p:nvSpPr>
        <p:spPr/>
        <p:txBody>
          <a:bodyPr/>
          <a:lstStyle/>
          <a:p>
            <a:r>
              <a:rPr lang="fr-FR" smtClean="0"/>
              <a:t>Course: DBMS             Instructor: Jean Baptiste MINANI</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10B13-C1E3-4464-8385-95D0A9F275BB}" type="datetime1">
              <a:rPr lang="en-US" smtClean="0"/>
              <a:t>9/21/2015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Course: DBMS             Instructor: Jean Baptiste MINANI</a:t>
            </a:r>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hf sldNum="0" hd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fontScale="90000"/>
          </a:bodyPr>
          <a:lstStyle/>
          <a:p>
            <a:r>
              <a:rPr lang="en-US" dirty="0" smtClean="0"/>
              <a:t>Database Management System</a:t>
            </a:r>
            <a:br>
              <a:rPr lang="en-US" dirty="0" smtClean="0"/>
            </a:br>
            <a:endParaRPr lang="en-US" dirty="0"/>
          </a:p>
        </p:txBody>
      </p:sp>
      <p:sp>
        <p:nvSpPr>
          <p:cNvPr id="3" name="Subtitle 2"/>
          <p:cNvSpPr>
            <a:spLocks noGrp="1"/>
          </p:cNvSpPr>
          <p:nvPr>
            <p:ph type="subTitle" idx="1"/>
            <p:custDataLst>
              <p:tags r:id="rId3"/>
            </p:custDataLst>
          </p:nvPr>
        </p:nvSpPr>
        <p:spPr>
          <a:xfrm>
            <a:off x="3581400" y="4038600"/>
            <a:ext cx="5562600" cy="2667000"/>
          </a:xfrm>
        </p:spPr>
        <p:txBody>
          <a:bodyPr>
            <a:normAutofit fontScale="47500" lnSpcReduction="20000"/>
          </a:bodyPr>
          <a:lstStyle/>
          <a:p>
            <a:r>
              <a:rPr lang="en-US" sz="2800" b="1" dirty="0" smtClean="0">
                <a:solidFill>
                  <a:schemeClr val="accent1"/>
                </a:solidFill>
                <a:latin typeface="+mn-lt"/>
              </a:rPr>
              <a:t>by Jean Baptiste MINANI</a:t>
            </a:r>
          </a:p>
          <a:p>
            <a:endParaRPr lang="en-US" sz="2800" b="1" dirty="0" smtClean="0">
              <a:solidFill>
                <a:schemeClr val="accent1"/>
              </a:solidFill>
              <a:latin typeface="+mn-lt"/>
            </a:endParaRPr>
          </a:p>
          <a:p>
            <a:r>
              <a:rPr lang="en-US" sz="2800" b="1" dirty="0" err="1" smtClean="0">
                <a:solidFill>
                  <a:schemeClr val="accent2"/>
                </a:solidFill>
                <a:latin typeface="+mn-lt"/>
              </a:rPr>
              <a:t>Email:baptisteauca@gmail.com</a:t>
            </a:r>
            <a:endParaRPr lang="en-US" sz="2800" b="1" dirty="0" smtClean="0">
              <a:solidFill>
                <a:schemeClr val="accent2"/>
              </a:solidFill>
              <a:latin typeface="+mn-lt"/>
            </a:endParaRPr>
          </a:p>
          <a:p>
            <a:endParaRPr lang="en-US" sz="4400" b="1" dirty="0" smtClean="0">
              <a:solidFill>
                <a:schemeClr val="accent2"/>
              </a:solidFill>
              <a:latin typeface="+mn-lt"/>
            </a:endParaRPr>
          </a:p>
          <a:p>
            <a:r>
              <a:rPr lang="en-US" sz="4400" b="1" dirty="0" smtClean="0">
                <a:solidFill>
                  <a:schemeClr val="accent2"/>
                </a:solidFill>
                <a:latin typeface="+mn-lt"/>
              </a:rPr>
              <a:t>Eric NGABO</a:t>
            </a:r>
          </a:p>
          <a:p>
            <a:r>
              <a:rPr lang="en-US" sz="2800" b="1" dirty="0" smtClean="0">
                <a:solidFill>
                  <a:schemeClr val="accent2"/>
                </a:solidFill>
                <a:latin typeface="+mn-lt"/>
              </a:rPr>
              <a:t>Email: </a:t>
            </a:r>
            <a:r>
              <a:rPr lang="en-US" sz="2700" b="1" dirty="0">
                <a:solidFill>
                  <a:schemeClr val="accent1"/>
                </a:solidFill>
                <a:latin typeface="+mn-lt"/>
              </a:rPr>
              <a:t>ngaboericngabo2@gmail.com</a:t>
            </a:r>
          </a:p>
          <a:p>
            <a:endParaRPr lang="en-US" sz="2800" b="1" dirty="0" smtClean="0">
              <a:solidFill>
                <a:schemeClr val="accent2"/>
              </a:solidFill>
              <a:latin typeface="+mn-lt"/>
            </a:endParaRPr>
          </a:p>
          <a:p>
            <a:endParaRPr lang="en-US" sz="2800" b="1" dirty="0">
              <a:solidFill>
                <a:schemeClr val="accent2"/>
              </a:solidFill>
              <a:latin typeface="+mn-lt"/>
            </a:endParaRPr>
          </a:p>
          <a:p>
            <a:endParaRPr lang="en-US" sz="2800" b="1" dirty="0">
              <a:solidFill>
                <a:schemeClr val="accent2"/>
              </a:solidFill>
              <a:latin typeface="+mn-lt"/>
            </a:endParaRPr>
          </a:p>
          <a:p>
            <a:r>
              <a:rPr lang="en-US" sz="2800" dirty="0" smtClean="0">
                <a:solidFill>
                  <a:schemeClr val="accent3">
                    <a:lumMod val="75000"/>
                  </a:schemeClr>
                </a:solidFill>
                <a:latin typeface="+mn-lt"/>
              </a:rPr>
              <a:t>Matthew 19:26 “</a:t>
            </a:r>
            <a:r>
              <a:rPr lang="en-US" sz="2400" dirty="0" smtClean="0">
                <a:solidFill>
                  <a:schemeClr val="accent3">
                    <a:lumMod val="75000"/>
                  </a:schemeClr>
                </a:solidFill>
              </a:rPr>
              <a:t>With </a:t>
            </a:r>
            <a:r>
              <a:rPr lang="en-US" sz="2400" dirty="0">
                <a:solidFill>
                  <a:schemeClr val="accent3">
                    <a:lumMod val="75000"/>
                  </a:schemeClr>
                </a:solidFill>
              </a:rPr>
              <a:t>men this is impossible; but with God all things are </a:t>
            </a:r>
            <a:r>
              <a:rPr lang="en-US" sz="2400" dirty="0" smtClean="0">
                <a:solidFill>
                  <a:schemeClr val="accent3">
                    <a:lumMod val="75000"/>
                  </a:schemeClr>
                </a:solidFill>
              </a:rPr>
              <a:t>possible”</a:t>
            </a:r>
            <a:endParaRPr lang="en-US" sz="2800" dirty="0" smtClean="0">
              <a:solidFill>
                <a:schemeClr val="accent3">
                  <a:lumMod val="75000"/>
                </a:schemeClr>
              </a:solidFill>
              <a:latin typeface="+mn-lt"/>
            </a:endParaRPr>
          </a:p>
          <a:p>
            <a:endParaRPr lang="en-US" sz="2800" b="1" dirty="0">
              <a:solidFill>
                <a:schemeClr val="accent2"/>
              </a:solidFill>
              <a:latin typeface="+mn-lt"/>
            </a:endParaRPr>
          </a:p>
          <a:p>
            <a:endParaRPr lang="en-US" sz="2800" b="1" dirty="0" smtClean="0">
              <a:solidFill>
                <a:schemeClr val="accent2"/>
              </a:solidFill>
              <a:latin typeface="+mn-lt"/>
            </a:endParaRPr>
          </a:p>
          <a:p>
            <a:endParaRPr lang="en-US" sz="2400" dirty="0">
              <a:latin typeface="+mn-lt"/>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476250"/>
            <a:ext cx="8229600" cy="1143000"/>
          </a:xfrm>
        </p:spPr>
        <p:txBody>
          <a:bodyPr/>
          <a:lstStyle/>
          <a:p>
            <a:pPr eaLnBrk="1" hangingPunct="1"/>
            <a:r>
              <a:rPr lang="en-GB" altLang="en-US" b="1" smtClean="0">
                <a:latin typeface="Times" panose="02020603050405020304" pitchFamily="18" charset="0"/>
              </a:rPr>
              <a:t>Database Approach</a:t>
            </a:r>
          </a:p>
        </p:txBody>
      </p:sp>
      <p:sp>
        <p:nvSpPr>
          <p:cNvPr id="38915" name="Rectangle 3"/>
          <p:cNvSpPr>
            <a:spLocks noGrp="1" noChangeArrowheads="1"/>
          </p:cNvSpPr>
          <p:nvPr>
            <p:ph idx="1"/>
          </p:nvPr>
        </p:nvSpPr>
        <p:spPr>
          <a:xfrm>
            <a:off x="533400" y="1600200"/>
            <a:ext cx="7727950" cy="4114800"/>
          </a:xfrm>
        </p:spPr>
        <p:txBody>
          <a:bodyPr>
            <a:normAutofit fontScale="92500"/>
          </a:bodyPr>
          <a:lstStyle/>
          <a:p>
            <a:pPr eaLnBrk="1" hangingPunct="1">
              <a:lnSpc>
                <a:spcPct val="90000"/>
              </a:lnSpc>
            </a:pPr>
            <a:r>
              <a:rPr lang="en-GB" altLang="en-US" sz="2400" b="1" dirty="0" smtClean="0">
                <a:latin typeface="Times" panose="02020603050405020304" pitchFamily="18" charset="0"/>
              </a:rPr>
              <a:t>Came because:</a:t>
            </a:r>
          </a:p>
          <a:p>
            <a:pPr lvl="1" eaLnBrk="1" hangingPunct="1">
              <a:lnSpc>
                <a:spcPct val="90000"/>
              </a:lnSpc>
            </a:pPr>
            <a:r>
              <a:rPr lang="en-GB" altLang="en-US" b="1" dirty="0" smtClean="0">
                <a:latin typeface="Times" panose="02020603050405020304" pitchFamily="18" charset="0"/>
              </a:rPr>
              <a:t>Definition of data was embedded in application programs, rather than being stored separately and independently.</a:t>
            </a:r>
          </a:p>
          <a:p>
            <a:pPr lvl="1" eaLnBrk="1" hangingPunct="1">
              <a:lnSpc>
                <a:spcPct val="90000"/>
              </a:lnSpc>
            </a:pPr>
            <a:r>
              <a:rPr lang="en-GB" altLang="en-US" b="1" dirty="0" smtClean="0">
                <a:latin typeface="Times" panose="02020603050405020304" pitchFamily="18" charset="0"/>
              </a:rPr>
              <a:t>No control over access and manipulation of data beyond that imposed by application programs.</a:t>
            </a:r>
          </a:p>
          <a:p>
            <a:pPr lvl="1" eaLnBrk="1" hangingPunct="1">
              <a:lnSpc>
                <a:spcPct val="90000"/>
              </a:lnSpc>
            </a:pPr>
            <a:endParaRPr lang="en-GB" altLang="en-US" b="1" dirty="0" smtClean="0">
              <a:latin typeface="Times" panose="02020603050405020304" pitchFamily="18" charset="0"/>
            </a:endParaRPr>
          </a:p>
          <a:p>
            <a:pPr eaLnBrk="1" hangingPunct="1">
              <a:lnSpc>
                <a:spcPct val="90000"/>
              </a:lnSpc>
            </a:pPr>
            <a:r>
              <a:rPr lang="en-GB" altLang="en-US" sz="2400" b="1" dirty="0" smtClean="0">
                <a:latin typeface="Times" panose="02020603050405020304" pitchFamily="18" charset="0"/>
              </a:rPr>
              <a:t>Result: </a:t>
            </a:r>
          </a:p>
          <a:p>
            <a:pPr lvl="1" eaLnBrk="1" hangingPunct="1">
              <a:lnSpc>
                <a:spcPct val="90000"/>
              </a:lnSpc>
            </a:pPr>
            <a:r>
              <a:rPr lang="en-GB" altLang="en-US" b="1" dirty="0" smtClean="0">
                <a:latin typeface="Times" panose="02020603050405020304" pitchFamily="18" charset="0"/>
              </a:rPr>
              <a:t>the database and Database Management System (DBMS).</a:t>
            </a:r>
          </a:p>
        </p:txBody>
      </p:sp>
      <p:sp>
        <p:nvSpPr>
          <p:cNvPr id="2" name="Footer Placeholder 1"/>
          <p:cNvSpPr>
            <a:spLocks noGrp="1"/>
          </p:cNvSpPr>
          <p:nvPr>
            <p:ph type="ftr" sz="quarter" idx="11"/>
          </p:nvPr>
        </p:nvSpPr>
        <p:spPr>
          <a:xfrm>
            <a:off x="562495" y="6320329"/>
            <a:ext cx="8305800" cy="482599"/>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187373546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15">
                                            <p:txEl>
                                              <p:pRg st="4" end="4"/>
                                            </p:txEl>
                                          </p:spTgt>
                                        </p:tgtEl>
                                        <p:attrNameLst>
                                          <p:attrName>style.visibility</p:attrName>
                                        </p:attrNameLst>
                                      </p:cBhvr>
                                      <p:to>
                                        <p:strVal val="visible"/>
                                      </p:to>
                                    </p:set>
                                    <p:anim calcmode="lin" valueType="num">
                                      <p:cBhvr additive="base">
                                        <p:cTn id="25"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915">
                                            <p:txEl>
                                              <p:pRg st="5" end="5"/>
                                            </p:txEl>
                                          </p:spTgt>
                                        </p:tgtEl>
                                        <p:attrNameLst>
                                          <p:attrName>style.visibility</p:attrName>
                                        </p:attrNameLst>
                                      </p:cBhvr>
                                      <p:to>
                                        <p:strVal val="visible"/>
                                      </p:to>
                                    </p:set>
                                    <p:anim calcmode="lin" valueType="num">
                                      <p:cBhvr additive="base">
                                        <p:cTn id="31"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b="1" smtClean="0">
                <a:latin typeface="Times" panose="02020603050405020304" pitchFamily="18" charset="0"/>
              </a:rPr>
              <a:t>Database</a:t>
            </a:r>
          </a:p>
        </p:txBody>
      </p:sp>
      <p:sp>
        <p:nvSpPr>
          <p:cNvPr id="39939" name="Rectangle 3"/>
          <p:cNvSpPr>
            <a:spLocks noGrp="1" noChangeArrowheads="1"/>
          </p:cNvSpPr>
          <p:nvPr>
            <p:ph idx="1"/>
          </p:nvPr>
        </p:nvSpPr>
        <p:spPr>
          <a:xfrm>
            <a:off x="533400" y="1676400"/>
            <a:ext cx="7727950" cy="4416425"/>
          </a:xfrm>
        </p:spPr>
        <p:txBody>
          <a:bodyPr/>
          <a:lstStyle/>
          <a:p>
            <a:pPr eaLnBrk="1" hangingPunct="1">
              <a:lnSpc>
                <a:spcPct val="110000"/>
              </a:lnSpc>
            </a:pPr>
            <a:r>
              <a:rPr lang="en-GB" altLang="en-US" sz="2400" b="1" dirty="0" smtClean="0">
                <a:latin typeface="Times" panose="02020603050405020304" pitchFamily="18" charset="0"/>
              </a:rPr>
              <a:t>Shared collection of logically related data (and a description of this data), designed to meet the information needs of an organization.</a:t>
            </a:r>
          </a:p>
          <a:p>
            <a:pPr eaLnBrk="1" hangingPunct="1">
              <a:lnSpc>
                <a:spcPct val="110000"/>
              </a:lnSpc>
            </a:pPr>
            <a:endParaRPr lang="en-GB" altLang="en-US" sz="2400" b="1" dirty="0" smtClean="0">
              <a:latin typeface="Times" panose="02020603050405020304" pitchFamily="18" charset="0"/>
            </a:endParaRPr>
          </a:p>
          <a:p>
            <a:pPr eaLnBrk="1" hangingPunct="1">
              <a:lnSpc>
                <a:spcPct val="110000"/>
              </a:lnSpc>
            </a:pPr>
            <a:r>
              <a:rPr lang="en-GB" altLang="en-US" sz="2400" b="1" dirty="0" smtClean="0">
                <a:latin typeface="Times" panose="02020603050405020304" pitchFamily="18" charset="0"/>
              </a:rPr>
              <a:t>System </a:t>
            </a:r>
            <a:r>
              <a:rPr lang="en-GB" altLang="en-US" sz="2400" b="1" dirty="0" err="1" smtClean="0">
                <a:latin typeface="Times" panose="02020603050405020304" pitchFamily="18" charset="0"/>
              </a:rPr>
              <a:t>catalog</a:t>
            </a:r>
            <a:r>
              <a:rPr lang="en-GB" altLang="en-US" sz="2400" b="1" dirty="0" smtClean="0">
                <a:latin typeface="Times" panose="02020603050405020304" pitchFamily="18" charset="0"/>
              </a:rPr>
              <a:t> (metadata) provides description of  data to enable program–data independence.</a:t>
            </a:r>
          </a:p>
          <a:p>
            <a:pPr eaLnBrk="1" hangingPunct="1">
              <a:lnSpc>
                <a:spcPct val="110000"/>
              </a:lnSpc>
            </a:pPr>
            <a:endParaRPr lang="en-GB" altLang="en-US" sz="2400" b="1" dirty="0" smtClean="0">
              <a:latin typeface="Times" panose="02020603050405020304" pitchFamily="18" charset="0"/>
            </a:endParaRPr>
          </a:p>
          <a:p>
            <a:pPr eaLnBrk="1" hangingPunct="1">
              <a:lnSpc>
                <a:spcPct val="110000"/>
              </a:lnSpc>
            </a:pPr>
            <a:r>
              <a:rPr lang="en-GB" altLang="en-US" sz="2400" b="1" dirty="0" smtClean="0">
                <a:latin typeface="Times" panose="02020603050405020304" pitchFamily="18" charset="0"/>
              </a:rPr>
              <a:t>Logically related data comprises entities, attributes, and relationships of an organization’s information.</a:t>
            </a:r>
          </a:p>
        </p:txBody>
      </p:sp>
      <p:sp>
        <p:nvSpPr>
          <p:cNvPr id="2" name="Footer Placeholder 1"/>
          <p:cNvSpPr>
            <a:spLocks noGrp="1"/>
          </p:cNvSpPr>
          <p:nvPr>
            <p:ph type="ftr" sz="quarter" idx="11"/>
          </p:nvPr>
        </p:nvSpPr>
        <p:spPr>
          <a:xfrm>
            <a:off x="570806" y="6174030"/>
            <a:ext cx="8420793" cy="531570"/>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365928890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additive="base">
                                        <p:cTn id="13"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 calcmode="lin" valueType="num">
                                      <p:cBhvr additive="base">
                                        <p:cTn id="19"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b="1" smtClean="0">
                <a:latin typeface="Times" pitchFamily="18" charset="0"/>
              </a:rPr>
              <a:t>Database Management System (DBMS)</a:t>
            </a:r>
          </a:p>
        </p:txBody>
      </p:sp>
      <p:sp>
        <p:nvSpPr>
          <p:cNvPr id="40963" name="Rectangle 3"/>
          <p:cNvSpPr>
            <a:spLocks noGrp="1" noChangeArrowheads="1"/>
          </p:cNvSpPr>
          <p:nvPr>
            <p:ph idx="1"/>
          </p:nvPr>
        </p:nvSpPr>
        <p:spPr>
          <a:xfrm>
            <a:off x="533400" y="1676400"/>
            <a:ext cx="7727950" cy="4114800"/>
          </a:xfrm>
        </p:spPr>
        <p:txBody>
          <a:bodyPr>
            <a:normAutofit/>
          </a:bodyPr>
          <a:lstStyle/>
          <a:p>
            <a:pPr eaLnBrk="1" hangingPunct="1">
              <a:buFont typeface="Arial" panose="020B0604020202020204" pitchFamily="34" charset="0"/>
              <a:buChar char="•"/>
            </a:pPr>
            <a:r>
              <a:rPr lang="en-GB" altLang="en-US" b="1" dirty="0" smtClean="0">
                <a:latin typeface="Times" panose="02020603050405020304" pitchFamily="18" charset="0"/>
              </a:rPr>
              <a:t>A software system that enables users to define, create, maintain, and control access to the database.</a:t>
            </a:r>
          </a:p>
          <a:p>
            <a:pPr eaLnBrk="1" hangingPunct="1">
              <a:buFont typeface="Arial" panose="020B0604020202020204" pitchFamily="34" charset="0"/>
              <a:buChar char="•"/>
            </a:pPr>
            <a:r>
              <a:rPr lang="en-GB" altLang="en-US" b="1" dirty="0" smtClean="0">
                <a:latin typeface="Times" panose="02020603050405020304" pitchFamily="18" charset="0"/>
              </a:rPr>
              <a:t>(Database) application program: a computer program that interacts with database by issuing an appropriate request (SQL statement) to the DBMS.</a:t>
            </a:r>
          </a:p>
        </p:txBody>
      </p:sp>
      <p:sp>
        <p:nvSpPr>
          <p:cNvPr id="2" name="Footer Placeholder 1"/>
          <p:cNvSpPr>
            <a:spLocks noGrp="1"/>
          </p:cNvSpPr>
          <p:nvPr>
            <p:ph type="ftr" sz="quarter" idx="11"/>
          </p:nvPr>
        </p:nvSpPr>
        <p:spPr>
          <a:xfrm>
            <a:off x="533400" y="6054968"/>
            <a:ext cx="8610600" cy="803032"/>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180458933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8313" y="549275"/>
            <a:ext cx="8229600" cy="1143000"/>
          </a:xfrm>
        </p:spPr>
        <p:txBody>
          <a:bodyPr rtlCol="0">
            <a:normAutofit fontScale="90000"/>
          </a:bodyPr>
          <a:lstStyle/>
          <a:p>
            <a:pPr eaLnBrk="1" fontAlgn="auto" hangingPunct="1">
              <a:spcAft>
                <a:spcPts val="0"/>
              </a:spcAft>
              <a:defRPr/>
            </a:pPr>
            <a:r>
              <a:rPr lang="en-GB" b="1" dirty="0" smtClean="0">
                <a:latin typeface="Times" pitchFamily="18" charset="0"/>
              </a:rPr>
              <a:t>Database Management System (DBMS)</a:t>
            </a:r>
          </a:p>
        </p:txBody>
      </p:sp>
      <p:pic>
        <p:nvPicPr>
          <p:cNvPr id="15363" name="Picture 6" descr="C01NF07"/>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539750" y="1628775"/>
            <a:ext cx="7993063" cy="4467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a:xfrm>
            <a:off x="838200" y="6324600"/>
            <a:ext cx="8057804" cy="533400"/>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88184265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ppt_x"/>
                                          </p:val>
                                        </p:tav>
                                        <p:tav tm="100000">
                                          <p:val>
                                            <p:strVal val="#ppt_x"/>
                                          </p:val>
                                        </p:tav>
                                      </p:tavLst>
                                    </p:anim>
                                    <p:anim calcmode="lin" valueType="num">
                                      <p:cBhvr additive="base">
                                        <p:cTn id="8"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b="1" smtClean="0">
                <a:latin typeface="Times" panose="02020603050405020304" pitchFamily="18" charset="0"/>
              </a:rPr>
              <a:t>Database Approach</a:t>
            </a:r>
          </a:p>
        </p:txBody>
      </p:sp>
      <p:sp>
        <p:nvSpPr>
          <p:cNvPr id="41987" name="Rectangle 3"/>
          <p:cNvSpPr>
            <a:spLocks noGrp="1" noChangeArrowheads="1"/>
          </p:cNvSpPr>
          <p:nvPr>
            <p:ph idx="1"/>
          </p:nvPr>
        </p:nvSpPr>
        <p:spPr>
          <a:xfrm>
            <a:off x="729916" y="1600200"/>
            <a:ext cx="7727950" cy="4114800"/>
          </a:xfrm>
        </p:spPr>
        <p:txBody>
          <a:bodyPr/>
          <a:lstStyle/>
          <a:p>
            <a:pPr eaLnBrk="1" hangingPunct="1"/>
            <a:r>
              <a:rPr lang="en-GB" altLang="en-US" b="1" dirty="0" smtClean="0">
                <a:latin typeface="Times" panose="02020603050405020304" pitchFamily="18" charset="0"/>
              </a:rPr>
              <a:t>Data definition language (DDL).</a:t>
            </a:r>
          </a:p>
          <a:p>
            <a:pPr lvl="1" eaLnBrk="1" hangingPunct="1"/>
            <a:r>
              <a:rPr lang="en-GB" altLang="en-US" b="1" dirty="0" smtClean="0">
                <a:latin typeface="Times" panose="02020603050405020304" pitchFamily="18" charset="0"/>
              </a:rPr>
              <a:t>Permits specification of data types, structures and any data constraints.  </a:t>
            </a:r>
          </a:p>
          <a:p>
            <a:pPr lvl="1" eaLnBrk="1" hangingPunct="1"/>
            <a:r>
              <a:rPr lang="en-GB" altLang="en-US" b="1" dirty="0" smtClean="0">
                <a:latin typeface="Times" panose="02020603050405020304" pitchFamily="18" charset="0"/>
              </a:rPr>
              <a:t>All specifications are stored in the database.</a:t>
            </a:r>
          </a:p>
          <a:p>
            <a:pPr lvl="1" eaLnBrk="1" hangingPunct="1"/>
            <a:endParaRPr lang="en-GB" altLang="en-US" b="1" dirty="0" smtClean="0">
              <a:latin typeface="Times" panose="02020603050405020304" pitchFamily="18" charset="0"/>
            </a:endParaRPr>
          </a:p>
          <a:p>
            <a:pPr eaLnBrk="1" hangingPunct="1"/>
            <a:r>
              <a:rPr lang="en-GB" altLang="en-US" b="1" dirty="0" smtClean="0">
                <a:latin typeface="Times" panose="02020603050405020304" pitchFamily="18" charset="0"/>
              </a:rPr>
              <a:t>Data manipulation language (DML).</a:t>
            </a:r>
          </a:p>
          <a:p>
            <a:pPr lvl="1" eaLnBrk="1" hangingPunct="1"/>
            <a:r>
              <a:rPr lang="en-GB" altLang="en-US" b="1" dirty="0" smtClean="0">
                <a:latin typeface="Times" panose="02020603050405020304" pitchFamily="18" charset="0"/>
              </a:rPr>
              <a:t>General enquiry facility (query language) of the data.</a:t>
            </a:r>
          </a:p>
        </p:txBody>
      </p:sp>
      <p:sp>
        <p:nvSpPr>
          <p:cNvPr id="2" name="Footer Placeholder 1"/>
          <p:cNvSpPr>
            <a:spLocks noGrp="1"/>
          </p:cNvSpPr>
          <p:nvPr>
            <p:ph type="ftr" sz="quarter" idx="11"/>
          </p:nvPr>
        </p:nvSpPr>
        <p:spPr>
          <a:xfrm>
            <a:off x="533400" y="6262196"/>
            <a:ext cx="8382000" cy="532605"/>
          </a:xfrm>
        </p:spPr>
        <p:txBody>
          <a:bodyPr/>
          <a:lstStyle/>
          <a:p>
            <a:r>
              <a:rPr lang="fr-FR" sz="2800" b="1" dirty="0" smtClean="0"/>
              <a:t>Course: DBMS             </a:t>
            </a:r>
            <a:r>
              <a:rPr lang="fr-FR" sz="2800" b="1" dirty="0" err="1" smtClean="0"/>
              <a:t>Instructor</a:t>
            </a:r>
            <a:r>
              <a:rPr lang="fr-FR" sz="2800" b="1" dirty="0" smtClean="0"/>
              <a:t>: Jean Baptiste MINANI</a:t>
            </a:r>
            <a:endParaRPr lang="en-US" sz="2800" b="1" dirty="0"/>
          </a:p>
        </p:txBody>
      </p:sp>
    </p:spTree>
    <p:extLst>
      <p:ext uri="{BB962C8B-B14F-4D97-AF65-F5344CB8AC3E}">
        <p14:creationId xmlns:p14="http://schemas.microsoft.com/office/powerpoint/2010/main" val="390927517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4" end="4"/>
                                            </p:txEl>
                                          </p:spTgt>
                                        </p:tgtEl>
                                        <p:attrNameLst>
                                          <p:attrName>style.visibility</p:attrName>
                                        </p:attrNameLst>
                                      </p:cBhvr>
                                      <p:to>
                                        <p:strVal val="visible"/>
                                      </p:to>
                                    </p:set>
                                    <p:anim calcmode="lin" valueType="num">
                                      <p:cBhvr additive="base">
                                        <p:cTn id="25"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5" end="5"/>
                                            </p:txEl>
                                          </p:spTgt>
                                        </p:tgtEl>
                                        <p:attrNameLst>
                                          <p:attrName>style.visibility</p:attrName>
                                        </p:attrNameLst>
                                      </p:cBhvr>
                                      <p:to>
                                        <p:strVal val="visible"/>
                                      </p:to>
                                    </p:set>
                                    <p:anim calcmode="lin" valueType="num">
                                      <p:cBhvr additive="base">
                                        <p:cTn id="31"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b="1" smtClean="0">
                <a:latin typeface="Times" panose="02020603050405020304" pitchFamily="18" charset="0"/>
              </a:rPr>
              <a:t>Database Approach</a:t>
            </a:r>
          </a:p>
        </p:txBody>
      </p:sp>
      <p:sp>
        <p:nvSpPr>
          <p:cNvPr id="43011" name="Rectangle 3"/>
          <p:cNvSpPr>
            <a:spLocks noGrp="1" noChangeArrowheads="1"/>
          </p:cNvSpPr>
          <p:nvPr>
            <p:ph idx="1"/>
          </p:nvPr>
        </p:nvSpPr>
        <p:spPr>
          <a:xfrm>
            <a:off x="629653" y="1600200"/>
            <a:ext cx="7727950" cy="4114800"/>
          </a:xfrm>
        </p:spPr>
        <p:txBody>
          <a:bodyPr/>
          <a:lstStyle/>
          <a:p>
            <a:pPr eaLnBrk="1" hangingPunct="1"/>
            <a:r>
              <a:rPr lang="en-GB" altLang="en-US" b="1" dirty="0" smtClean="0">
                <a:latin typeface="Times" panose="02020603050405020304" pitchFamily="18" charset="0"/>
              </a:rPr>
              <a:t>Controlled access to database may include:</a:t>
            </a:r>
          </a:p>
          <a:p>
            <a:pPr lvl="1" eaLnBrk="1" hangingPunct="1"/>
            <a:r>
              <a:rPr lang="en-GB" altLang="en-US" b="1" dirty="0" smtClean="0">
                <a:latin typeface="Times" panose="02020603050405020304" pitchFamily="18" charset="0"/>
              </a:rPr>
              <a:t>a security system</a:t>
            </a:r>
          </a:p>
          <a:p>
            <a:pPr lvl="1" eaLnBrk="1" hangingPunct="1"/>
            <a:r>
              <a:rPr lang="en-GB" altLang="en-US" b="1" dirty="0" smtClean="0">
                <a:latin typeface="Times" panose="02020603050405020304" pitchFamily="18" charset="0"/>
              </a:rPr>
              <a:t>an integrity system</a:t>
            </a:r>
          </a:p>
          <a:p>
            <a:pPr lvl="1" eaLnBrk="1" hangingPunct="1"/>
            <a:r>
              <a:rPr lang="en-GB" altLang="en-US" b="1" dirty="0" smtClean="0">
                <a:latin typeface="Times" panose="02020603050405020304" pitchFamily="18" charset="0"/>
              </a:rPr>
              <a:t>a concurrency control system</a:t>
            </a:r>
          </a:p>
          <a:p>
            <a:pPr lvl="1" eaLnBrk="1" hangingPunct="1"/>
            <a:r>
              <a:rPr lang="en-GB" altLang="en-US" b="1" dirty="0" smtClean="0">
                <a:latin typeface="Times" panose="02020603050405020304" pitchFamily="18" charset="0"/>
              </a:rPr>
              <a:t>a recovery control system</a:t>
            </a:r>
          </a:p>
        </p:txBody>
      </p:sp>
      <p:sp>
        <p:nvSpPr>
          <p:cNvPr id="2" name="Footer Placeholder 1"/>
          <p:cNvSpPr>
            <a:spLocks noGrp="1"/>
          </p:cNvSpPr>
          <p:nvPr>
            <p:ph type="ftr" sz="quarter" idx="11"/>
          </p:nvPr>
        </p:nvSpPr>
        <p:spPr>
          <a:xfrm>
            <a:off x="609600" y="6324600"/>
            <a:ext cx="8534400" cy="396875"/>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340500962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011">
                                            <p:txEl>
                                              <p:pRg st="3" end="3"/>
                                            </p:txEl>
                                          </p:spTgt>
                                        </p:tgtEl>
                                        <p:attrNameLst>
                                          <p:attrName>style.visibility</p:attrName>
                                        </p:attrNameLst>
                                      </p:cBhvr>
                                      <p:to>
                                        <p:strVal val="visible"/>
                                      </p:to>
                                    </p:set>
                                    <p:anim calcmode="lin" valueType="num">
                                      <p:cBhvr additive="base">
                                        <p:cTn id="25"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011">
                                            <p:txEl>
                                              <p:pRg st="4" end="4"/>
                                            </p:txEl>
                                          </p:spTgt>
                                        </p:tgtEl>
                                        <p:attrNameLst>
                                          <p:attrName>style.visibility</p:attrName>
                                        </p:attrNameLst>
                                      </p:cBhvr>
                                      <p:to>
                                        <p:strVal val="visible"/>
                                      </p:to>
                                    </p:set>
                                    <p:anim calcmode="lin" valueType="num">
                                      <p:cBhvr additive="base">
                                        <p:cTn id="31"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p:txBody>
          <a:bodyPr/>
          <a:lstStyle/>
          <a:p>
            <a:pPr eaLnBrk="1" hangingPunct="1"/>
            <a:r>
              <a:rPr lang="en-GB" altLang="en-US" b="1" smtClean="0">
                <a:latin typeface="Times" panose="02020603050405020304" pitchFamily="18" charset="0"/>
              </a:rPr>
              <a:t>Views</a:t>
            </a:r>
          </a:p>
        </p:txBody>
      </p:sp>
      <p:sp>
        <p:nvSpPr>
          <p:cNvPr id="79875" name="Rectangle 2051"/>
          <p:cNvSpPr>
            <a:spLocks noGrp="1" noChangeArrowheads="1"/>
          </p:cNvSpPr>
          <p:nvPr>
            <p:ph idx="1"/>
          </p:nvPr>
        </p:nvSpPr>
        <p:spPr>
          <a:xfrm>
            <a:off x="762000" y="1693718"/>
            <a:ext cx="7727950" cy="4114800"/>
          </a:xfrm>
        </p:spPr>
        <p:txBody>
          <a:bodyPr/>
          <a:lstStyle/>
          <a:p>
            <a:pPr eaLnBrk="1" hangingPunct="1"/>
            <a:r>
              <a:rPr lang="en-US" altLang="en-US" b="1" dirty="0" smtClean="0">
                <a:latin typeface="Times" panose="02020603050405020304" pitchFamily="18" charset="0"/>
                <a:cs typeface="Times New Roman" panose="02020603050405020304" pitchFamily="18" charset="0"/>
              </a:rPr>
              <a:t>Allows each user to have his or her own view of the database.</a:t>
            </a:r>
          </a:p>
          <a:p>
            <a:pPr eaLnBrk="1" hangingPunct="1"/>
            <a:endParaRPr lang="en-US" altLang="en-US" b="1" dirty="0" smtClean="0">
              <a:latin typeface="Times" panose="02020603050405020304" pitchFamily="18" charset="0"/>
              <a:cs typeface="Times New Roman" panose="02020603050405020304" pitchFamily="18" charset="0"/>
            </a:endParaRPr>
          </a:p>
          <a:p>
            <a:pPr eaLnBrk="1" hangingPunct="1"/>
            <a:r>
              <a:rPr lang="en-US" altLang="en-US" b="1" dirty="0" smtClean="0">
                <a:latin typeface="Times" panose="02020603050405020304" pitchFamily="18" charset="0"/>
                <a:cs typeface="Times New Roman" panose="02020603050405020304" pitchFamily="18" charset="0"/>
              </a:rPr>
              <a:t>A view is essentially some subset of the database.</a:t>
            </a:r>
            <a:r>
              <a:rPr lang="en-GB" altLang="en-US" dirty="0" smtClean="0">
                <a:latin typeface="Times" panose="02020603050405020304" pitchFamily="18" charset="0"/>
              </a:rPr>
              <a:t> </a:t>
            </a:r>
          </a:p>
        </p:txBody>
      </p:sp>
      <p:sp>
        <p:nvSpPr>
          <p:cNvPr id="2" name="Footer Placeholder 1"/>
          <p:cNvSpPr>
            <a:spLocks noGrp="1"/>
          </p:cNvSpPr>
          <p:nvPr>
            <p:ph type="ftr" sz="quarter" idx="11"/>
          </p:nvPr>
        </p:nvSpPr>
        <p:spPr>
          <a:xfrm>
            <a:off x="526473" y="6089604"/>
            <a:ext cx="8610600" cy="556636"/>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302642504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 calcmode="lin" valueType="num">
                                      <p:cBhvr additive="base">
                                        <p:cTn id="13"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94360" y="-24938"/>
            <a:ext cx="8229600" cy="1143000"/>
          </a:xfrm>
        </p:spPr>
        <p:txBody>
          <a:bodyPr/>
          <a:lstStyle/>
          <a:p>
            <a:pPr eaLnBrk="1" hangingPunct="1"/>
            <a:r>
              <a:rPr lang="en-GB" altLang="en-US" b="1" dirty="0" smtClean="0">
                <a:latin typeface="Times" panose="02020603050405020304" pitchFamily="18" charset="0"/>
              </a:rPr>
              <a:t>Views - Benefits</a:t>
            </a:r>
          </a:p>
        </p:txBody>
      </p:sp>
      <p:sp>
        <p:nvSpPr>
          <p:cNvPr id="80899" name="Rectangle 3"/>
          <p:cNvSpPr>
            <a:spLocks noGrp="1" noChangeArrowheads="1"/>
          </p:cNvSpPr>
          <p:nvPr>
            <p:ph idx="1"/>
          </p:nvPr>
        </p:nvSpPr>
        <p:spPr>
          <a:xfrm>
            <a:off x="639058" y="1549631"/>
            <a:ext cx="7727950" cy="4114800"/>
          </a:xfrm>
        </p:spPr>
        <p:txBody>
          <a:bodyPr/>
          <a:lstStyle/>
          <a:p>
            <a:pPr eaLnBrk="1" hangingPunct="1"/>
            <a:r>
              <a:rPr lang="en-US" altLang="en-US" b="1" dirty="0" smtClean="0">
                <a:latin typeface="Times" panose="02020603050405020304" pitchFamily="18" charset="0"/>
                <a:cs typeface="Times New Roman" panose="02020603050405020304" pitchFamily="18" charset="0"/>
              </a:rPr>
              <a:t>Reduce complexity</a:t>
            </a:r>
            <a:endParaRPr lang="en-GB" altLang="en-US" b="1" dirty="0" smtClean="0">
              <a:latin typeface="Times" panose="02020603050405020304" pitchFamily="18" charset="0"/>
            </a:endParaRPr>
          </a:p>
          <a:p>
            <a:pPr eaLnBrk="1" hangingPunct="1"/>
            <a:r>
              <a:rPr lang="en-US" altLang="en-US" b="1" dirty="0" smtClean="0">
                <a:latin typeface="Times" panose="02020603050405020304" pitchFamily="18" charset="0"/>
                <a:cs typeface="Times New Roman" panose="02020603050405020304" pitchFamily="18" charset="0"/>
              </a:rPr>
              <a:t>Provide a level of security</a:t>
            </a:r>
          </a:p>
          <a:p>
            <a:pPr eaLnBrk="1" hangingPunct="1"/>
            <a:r>
              <a:rPr lang="en-US" altLang="en-US" b="1" dirty="0" smtClean="0">
                <a:latin typeface="Times" panose="02020603050405020304" pitchFamily="18" charset="0"/>
                <a:cs typeface="Times New Roman" panose="02020603050405020304" pitchFamily="18" charset="0"/>
              </a:rPr>
              <a:t>Provide a mechanism to customize the appearance of the database</a:t>
            </a:r>
            <a:endParaRPr lang="en-GB" altLang="en-US" b="1" dirty="0" smtClean="0">
              <a:latin typeface="Times" panose="02020603050405020304" pitchFamily="18" charset="0"/>
            </a:endParaRPr>
          </a:p>
          <a:p>
            <a:pPr eaLnBrk="1" hangingPunct="1"/>
            <a:r>
              <a:rPr lang="en-US" altLang="en-US" b="1" dirty="0" smtClean="0">
                <a:latin typeface="Times" panose="02020603050405020304" pitchFamily="18" charset="0"/>
                <a:cs typeface="Times New Roman" panose="02020603050405020304" pitchFamily="18" charset="0"/>
              </a:rPr>
              <a:t>Present a consistent, unchanging picture of the structure of the database, even if the underlying database is changed</a:t>
            </a:r>
            <a:endParaRPr lang="en-GB" altLang="en-US" dirty="0" smtClean="0">
              <a:latin typeface="Times" panose="02020603050405020304" pitchFamily="18" charset="0"/>
            </a:endParaRPr>
          </a:p>
        </p:txBody>
      </p:sp>
      <p:sp>
        <p:nvSpPr>
          <p:cNvPr id="2" name="Footer Placeholder 1"/>
          <p:cNvSpPr>
            <a:spLocks noGrp="1"/>
          </p:cNvSpPr>
          <p:nvPr>
            <p:ph type="ftr" sz="quarter" idx="11"/>
          </p:nvPr>
        </p:nvSpPr>
        <p:spPr>
          <a:xfrm>
            <a:off x="610984" y="6096000"/>
            <a:ext cx="8533015" cy="669925"/>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345323345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899">
                                            <p:txEl>
                                              <p:pRg st="2" end="2"/>
                                            </p:txEl>
                                          </p:spTgt>
                                        </p:tgtEl>
                                        <p:attrNameLst>
                                          <p:attrName>style.visibility</p:attrName>
                                        </p:attrNameLst>
                                      </p:cBhvr>
                                      <p:to>
                                        <p:strVal val="visible"/>
                                      </p:to>
                                    </p:set>
                                    <p:anim calcmode="lin" valueType="num">
                                      <p:cBhvr additive="base">
                                        <p:cTn id="19"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0899">
                                            <p:txEl>
                                              <p:pRg st="3" end="3"/>
                                            </p:txEl>
                                          </p:spTgt>
                                        </p:tgtEl>
                                        <p:attrNameLst>
                                          <p:attrName>style.visibility</p:attrName>
                                        </p:attrNameLst>
                                      </p:cBhvr>
                                      <p:to>
                                        <p:strVal val="visible"/>
                                      </p:to>
                                    </p:set>
                                    <p:anim calcmode="lin" valueType="num">
                                      <p:cBhvr additive="base">
                                        <p:cTn id="25"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b="1" smtClean="0">
                <a:latin typeface="Times" panose="02020603050405020304" pitchFamily="18" charset="0"/>
              </a:rPr>
              <a:t>Some Advantages of DBMSs</a:t>
            </a:r>
          </a:p>
        </p:txBody>
      </p:sp>
      <p:sp>
        <p:nvSpPr>
          <p:cNvPr id="73731" name="Rectangle 3"/>
          <p:cNvSpPr>
            <a:spLocks noGrp="1" noChangeArrowheads="1"/>
          </p:cNvSpPr>
          <p:nvPr>
            <p:ph idx="1"/>
          </p:nvPr>
        </p:nvSpPr>
        <p:spPr>
          <a:xfrm>
            <a:off x="936625" y="1600200"/>
            <a:ext cx="7727950" cy="4114800"/>
          </a:xfrm>
        </p:spPr>
        <p:txBody>
          <a:bodyPr/>
          <a:lstStyle/>
          <a:p>
            <a:pPr eaLnBrk="1" hangingPunct="1">
              <a:lnSpc>
                <a:spcPct val="90000"/>
              </a:lnSpc>
            </a:pPr>
            <a:r>
              <a:rPr lang="en-GB" altLang="en-US" b="1" dirty="0" smtClean="0">
                <a:latin typeface="Times" panose="02020603050405020304" pitchFamily="18" charset="0"/>
              </a:rPr>
              <a:t>Control of data redundancy</a:t>
            </a:r>
          </a:p>
          <a:p>
            <a:pPr eaLnBrk="1" hangingPunct="1">
              <a:lnSpc>
                <a:spcPct val="90000"/>
              </a:lnSpc>
            </a:pPr>
            <a:r>
              <a:rPr lang="en-GB" altLang="en-US" b="1" dirty="0" smtClean="0">
                <a:latin typeface="Times" panose="02020603050405020304" pitchFamily="18" charset="0"/>
              </a:rPr>
              <a:t>Data consistency</a:t>
            </a:r>
          </a:p>
          <a:p>
            <a:pPr eaLnBrk="1" hangingPunct="1">
              <a:lnSpc>
                <a:spcPct val="90000"/>
              </a:lnSpc>
            </a:pPr>
            <a:r>
              <a:rPr lang="en-GB" altLang="en-US" b="1" dirty="0" smtClean="0">
                <a:latin typeface="Times" panose="02020603050405020304" pitchFamily="18" charset="0"/>
              </a:rPr>
              <a:t>Sharing of data</a:t>
            </a:r>
          </a:p>
          <a:p>
            <a:pPr eaLnBrk="1" hangingPunct="1">
              <a:lnSpc>
                <a:spcPct val="90000"/>
              </a:lnSpc>
            </a:pPr>
            <a:r>
              <a:rPr lang="en-GB" altLang="en-US" b="1" dirty="0" smtClean="0">
                <a:latin typeface="Times" panose="02020603050405020304" pitchFamily="18" charset="0"/>
              </a:rPr>
              <a:t>Improved data integrity</a:t>
            </a:r>
          </a:p>
          <a:p>
            <a:pPr eaLnBrk="1" hangingPunct="1">
              <a:lnSpc>
                <a:spcPct val="90000"/>
              </a:lnSpc>
            </a:pPr>
            <a:r>
              <a:rPr lang="en-GB" altLang="en-US" b="1" dirty="0" smtClean="0">
                <a:latin typeface="Times" panose="02020603050405020304" pitchFamily="18" charset="0"/>
              </a:rPr>
              <a:t>Improved security</a:t>
            </a:r>
          </a:p>
        </p:txBody>
      </p:sp>
      <p:sp>
        <p:nvSpPr>
          <p:cNvPr id="2" name="Footer Placeholder 1"/>
          <p:cNvSpPr>
            <a:spLocks noGrp="1"/>
          </p:cNvSpPr>
          <p:nvPr>
            <p:ph type="ftr" sz="quarter" idx="11"/>
          </p:nvPr>
        </p:nvSpPr>
        <p:spPr>
          <a:xfrm>
            <a:off x="457200" y="6372456"/>
            <a:ext cx="8382000" cy="473075"/>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347388902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 calcmode="lin" valueType="num">
                                      <p:cBhvr additive="base">
                                        <p:cTn id="31"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b="1" dirty="0" smtClean="0">
                <a:latin typeface="Times" panose="02020603050405020304" pitchFamily="18" charset="0"/>
              </a:rPr>
              <a:t>Advantages of DBMSs(</a:t>
            </a:r>
            <a:r>
              <a:rPr lang="en-GB" altLang="en-US" b="1" dirty="0" err="1" smtClean="0">
                <a:latin typeface="Times" panose="02020603050405020304" pitchFamily="18" charset="0"/>
              </a:rPr>
              <a:t>cont</a:t>
            </a:r>
            <a:r>
              <a:rPr lang="en-GB" altLang="en-US" b="1" dirty="0" smtClean="0">
                <a:latin typeface="Times" panose="02020603050405020304" pitchFamily="18" charset="0"/>
              </a:rPr>
              <a:t>…)</a:t>
            </a:r>
          </a:p>
        </p:txBody>
      </p:sp>
      <p:sp>
        <p:nvSpPr>
          <p:cNvPr id="47107" name="Rectangle 3"/>
          <p:cNvSpPr>
            <a:spLocks noGrp="1" noChangeArrowheads="1"/>
          </p:cNvSpPr>
          <p:nvPr>
            <p:ph idx="1"/>
          </p:nvPr>
        </p:nvSpPr>
        <p:spPr>
          <a:xfrm>
            <a:off x="895060" y="1436695"/>
            <a:ext cx="7727950" cy="4114800"/>
          </a:xfrm>
        </p:spPr>
        <p:txBody>
          <a:bodyPr/>
          <a:lstStyle/>
          <a:p>
            <a:pPr eaLnBrk="1" hangingPunct="1"/>
            <a:r>
              <a:rPr lang="en-GB" altLang="en-US" b="1" dirty="0" smtClean="0">
                <a:latin typeface="Times" panose="02020603050405020304" pitchFamily="18" charset="0"/>
              </a:rPr>
              <a:t>Improved data accessibility and responsiveness</a:t>
            </a:r>
          </a:p>
          <a:p>
            <a:pPr eaLnBrk="1" hangingPunct="1"/>
            <a:r>
              <a:rPr lang="en-GB" altLang="en-US" b="1" dirty="0" smtClean="0">
                <a:latin typeface="Times" panose="02020603050405020304" pitchFamily="18" charset="0"/>
              </a:rPr>
              <a:t>Increased productivity</a:t>
            </a:r>
          </a:p>
          <a:p>
            <a:pPr eaLnBrk="1" hangingPunct="1"/>
            <a:r>
              <a:rPr lang="en-GB" altLang="en-US" b="1" dirty="0" smtClean="0">
                <a:latin typeface="Times" panose="02020603050405020304" pitchFamily="18" charset="0"/>
              </a:rPr>
              <a:t>Improved maintenance through data independence</a:t>
            </a:r>
          </a:p>
          <a:p>
            <a:pPr eaLnBrk="1" hangingPunct="1"/>
            <a:r>
              <a:rPr lang="en-GB" altLang="en-US" b="1" dirty="0" smtClean="0">
                <a:latin typeface="Times" panose="02020603050405020304" pitchFamily="18" charset="0"/>
              </a:rPr>
              <a:t>Increased concurrency</a:t>
            </a:r>
          </a:p>
          <a:p>
            <a:pPr eaLnBrk="1" hangingPunct="1"/>
            <a:r>
              <a:rPr lang="en-GB" altLang="en-US" b="1" dirty="0" smtClean="0">
                <a:latin typeface="Times" panose="02020603050405020304" pitchFamily="18" charset="0"/>
              </a:rPr>
              <a:t>Improved backup and recovery services</a:t>
            </a:r>
          </a:p>
        </p:txBody>
      </p:sp>
      <p:sp>
        <p:nvSpPr>
          <p:cNvPr id="2" name="Footer Placeholder 1"/>
          <p:cNvSpPr>
            <a:spLocks noGrp="1"/>
          </p:cNvSpPr>
          <p:nvPr>
            <p:ph type="ftr" sz="quarter" idx="11"/>
          </p:nvPr>
        </p:nvSpPr>
        <p:spPr>
          <a:xfrm>
            <a:off x="526472" y="6248400"/>
            <a:ext cx="8465127" cy="515389"/>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147782809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xml><?xml version="1.0" encoding="utf-8"?>
<p:sld xmlns:r="http://schemas.openxmlformats.org/officeDocument/2006/relationships" xmlns:p="http://schemas.openxmlformats.org/presentationml/2006/main" xmlns:a="http://schemas.openxmlformats.org/drawingml/2006/main">
  <p:cSld>
    <p:spTree>
      <p:nvGrpSpPr>
        <p:cNvPr id="1" name=""/>
        <p:cNvGrpSpPr/>
        <p:nvPr/>
      </p:nvGrpSpPr>
      <p:grpSpPr>
        <a:xfrm flipH="false" flipV="false">
          <a:off y="0" x="0"/>
          <a:ext cy="0" cx="0"/>
          <a:chOff y="0" x="0"/>
          <a:chExt cy="0" cx="0"/>
        </a:xfrm>
      </p:grpSpPr>
      <p:sp>
        <p:nvSpPr>
          <p:cNvPr id="54274" name="Rectangle 2"/>
          <p:cNvSpPr>
            <a:spLocks noGrp="1" noChangeArrowheads="1"/>
          </p:cNvSpPr>
          <p:nvPr>
            <p:ph type="title"/>
          </p:nvPr>
        </p:nvSpPr>
        <p:spPr>
          <a:xfrm flipH="false" flipV="false">
            <a:off y="0" x="533400"/>
            <a:ext cy="381000" cx="8229600"/>
          </a:xfrm>
        </p:spPr>
        <p:txBody>
          <a:bodyPr>
            <a:normAutofit fontScale="90000"/>
          </a:bodyPr>
          <a:lstStyle/>
          <a:p>
            <a:pPr>
              <a:defRPr/>
            </a:pPr>
            <a:r>
              <a:rPr dirty="0" b="1" lang="en-US" smtClean="0">
                <a:solidFill>
                  <a:schemeClr val="tx2"/>
                </a:solidFill>
              </a:rPr>
              <a:t>Course Content</a:t>
            </a:r>
          </a:p>
        </p:txBody>
      </p:sp>
      <p:graphicFrame>
        <p:nvGraphicFramePr>
          <p:cNvPr id="4" name="Table 3"/>
          <p:cNvGraphicFramePr>
            <a:graphicFrameLocks noGrp="1"/>
          </p:cNvGraphicFramePr>
          <p:nvPr>
            <p:extLst>
              <p:ext uri="{D42A27DB-BD31-4B8C-83A1-F6EECF244321}">
                <p14:modId xmlns:p14="http://schemas.microsoft.com/office/powerpoint/2010/main" val="3557089969"/>
              </p:ext>
            </p:extLst>
          </p:nvPr>
        </p:nvGraphicFramePr>
        <p:xfrm flipH="false" flipV="false">
          <a:off y="609600" x="533400"/>
          <a:ext cy="6096000" cx="8458200"/>
        </p:xfrm>
        <a:graphic>
          <a:graphicData uri="http://schemas.openxmlformats.org/drawingml/2006/table">
            <a:tbl>
              <a:tblPr bandRow="1" firstCol="1" firstRow="1">
                <a:tableStyleId>{5C22544A-7EE6-4342-B048-85BDC9FD1C3A}</a:tableStyleId>
              </a:tblPr>
              <a:tblGrid>
                <a:gridCol w="890575"/>
                <a:gridCol w="7567625"/>
              </a:tblGrid>
              <a:tr h="222683">
                <a:tc>
                  <a:txBody>
                    <a:bodyPr/>
                    <a:lstStyle/>
                    <a:p>
                      <a:pPr marR="0" marL="0">
                        <a:lnSpc>
                          <a:spcPct val="107000"/>
                        </a:lnSpc>
                        <a:spcBef>
                          <a:spcPts val="0"/>
                        </a:spcBef>
                        <a:spcAft>
                          <a:spcPts val="0"/>
                        </a:spcAft>
                      </a:pPr>
                      <a:r>
                        <a:rPr dirty="0" sz="1200" lang="en-US">
                          <a:effectLst/>
                        </a:rPr>
                        <a:t>UNIT-I</a:t>
                      </a:r>
                      <a:endParaRPr dirty="0"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sz="1200" lang="en-US">
                          <a:effectLst/>
                        </a:rPr>
                        <a:t>Introduction to Databases</a:t>
                      </a:r>
                      <a:endParaRPr sz="1200" lang="en-US">
                        <a:effectLst/>
                        <a:latin typeface="Calibri" charset="0" pitchFamily="34"/>
                        <a:ea typeface="Calibri" charset="0" pitchFamily="34"/>
                        <a:cs typeface="Times New Roman" charset="0" pitchFamily="18"/>
                      </a:endParaRPr>
                    </a:p>
                  </a:txBody>
                  <a:tcPr marR="46764" marB="0" marT="0" marL="46764"/>
                </a:tc>
              </a:tr>
              <a:tr h="445366">
                <a:tc>
                  <a:txBody>
                    <a:bodyPr/>
                    <a:lstStyle/>
                    <a:p>
                      <a:pPr marR="0" marL="0">
                        <a:lnSpc>
                          <a:spcPct val="107000"/>
                        </a:lnSpc>
                        <a:spcBef>
                          <a:spcPts val="0"/>
                        </a:spcBef>
                        <a:spcAft>
                          <a:spcPts val="0"/>
                        </a:spcAft>
                      </a:pPr>
                      <a:r>
                        <a:rPr dirty="0" sz="1200" lang="en-US">
                          <a:effectLst/>
                        </a:rPr>
                        <a:t> </a:t>
                      </a:r>
                      <a:endParaRPr dirty="0"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dirty="0" sz="1200" lang="en-US">
                          <a:effectLst/>
                        </a:rPr>
                        <a:t>Introduction, data, information, database, database management system, what is database system, purpose of database system, view of data, traditional database systems, Relational databases, database architecture.</a:t>
                      </a:r>
                      <a:endParaRPr dirty="0" sz="1200" lang="en-US">
                        <a:effectLst/>
                        <a:latin typeface="Calibri" charset="0" pitchFamily="34"/>
                        <a:ea typeface="Calibri" charset="0" pitchFamily="34"/>
                        <a:cs typeface="Times New Roman" charset="0" pitchFamily="18"/>
                      </a:endParaRPr>
                    </a:p>
                  </a:txBody>
                  <a:tcPr marR="46764" marB="0" marT="0" marL="46764"/>
                </a:tc>
              </a:tr>
              <a:tr h="222683">
                <a:tc>
                  <a:txBody>
                    <a:bodyPr/>
                    <a:lstStyle/>
                    <a:p>
                      <a:pPr marR="0" marL="0">
                        <a:lnSpc>
                          <a:spcPct val="107000"/>
                        </a:lnSpc>
                        <a:spcBef>
                          <a:spcPts val="0"/>
                        </a:spcBef>
                        <a:spcAft>
                          <a:spcPts val="0"/>
                        </a:spcAft>
                      </a:pPr>
                      <a:r>
                        <a:rPr sz="1200" lang="en-US">
                          <a:effectLst/>
                        </a:rPr>
                        <a:t>UNIT-II</a:t>
                      </a:r>
                      <a:endParaRPr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dirty="0" sz="1200" lang="en-US">
                          <a:effectLst/>
                        </a:rPr>
                        <a:t>Database system concepts and architecture</a:t>
                      </a:r>
                      <a:endParaRPr dirty="0" sz="1200" lang="en-US">
                        <a:effectLst/>
                        <a:latin typeface="Calibri" charset="0" pitchFamily="34"/>
                        <a:ea typeface="Calibri" charset="0" pitchFamily="34"/>
                        <a:cs typeface="Times New Roman" charset="0" pitchFamily="18"/>
                      </a:endParaRPr>
                    </a:p>
                  </a:txBody>
                  <a:tcPr marR="46764" marB="0" marT="0" marL="46764"/>
                </a:tc>
              </a:tr>
              <a:tr h="695922">
                <a:tc>
                  <a:txBody>
                    <a:bodyPr/>
                    <a:lstStyle/>
                    <a:p>
                      <a:pPr marR="0" marL="0">
                        <a:lnSpc>
                          <a:spcPct val="107000"/>
                        </a:lnSpc>
                        <a:spcBef>
                          <a:spcPts val="0"/>
                        </a:spcBef>
                        <a:spcAft>
                          <a:spcPts val="0"/>
                        </a:spcAft>
                      </a:pPr>
                      <a:r>
                        <a:rPr sz="1200" lang="en-US">
                          <a:effectLst/>
                        </a:rPr>
                        <a:t> </a:t>
                      </a:r>
                      <a:endParaRPr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dirty="0" sz="1200" lang="en-US">
                          <a:effectLst/>
                        </a:rPr>
                        <a:t>Data Models, Schemas, and instances; three-schema architecture and data independence; database languages; centralized and client/server architectures for DBMS; three-tier client/server Architecture for web applications; classification of Database Management Systems</a:t>
                      </a:r>
                      <a:r>
                        <a:rPr dirty="0" sz="1200" lang="en-US" smtClean="0">
                          <a:effectLst/>
                        </a:rPr>
                        <a:t>.</a:t>
                      </a:r>
                      <a:r>
                        <a:rPr dirty="0" sz="1200" lang="en-US">
                          <a:effectLst/>
                        </a:rPr>
                        <a:t> </a:t>
                      </a:r>
                      <a:endParaRPr dirty="0" sz="1200" lang="en-US">
                        <a:effectLst/>
                        <a:latin typeface="Calibri" charset="0" pitchFamily="34"/>
                        <a:ea typeface="Calibri" charset="0" pitchFamily="34"/>
                        <a:cs typeface="Times New Roman" charset="0" pitchFamily="18"/>
                      </a:endParaRPr>
                    </a:p>
                  </a:txBody>
                  <a:tcPr marR="46764" marB="0" marT="0" marL="46764"/>
                </a:tc>
              </a:tr>
              <a:tr h="222683">
                <a:tc>
                  <a:txBody>
                    <a:bodyPr/>
                    <a:lstStyle/>
                    <a:p>
                      <a:pPr marR="0" marL="0">
                        <a:lnSpc>
                          <a:spcPct val="107000"/>
                        </a:lnSpc>
                        <a:spcBef>
                          <a:spcPts val="0"/>
                        </a:spcBef>
                        <a:spcAft>
                          <a:spcPts val="0"/>
                        </a:spcAft>
                      </a:pPr>
                      <a:r>
                        <a:rPr sz="1200" lang="en-US">
                          <a:effectLst/>
                        </a:rPr>
                        <a:t>UNIT-III</a:t>
                      </a:r>
                      <a:endParaRPr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sz="1200" lang="en-US">
                          <a:effectLst/>
                        </a:rPr>
                        <a:t>Data Modeling Using ERD</a:t>
                      </a:r>
                      <a:endParaRPr sz="1200" lang="en-US">
                        <a:effectLst/>
                        <a:latin typeface="Calibri" charset="0" pitchFamily="34"/>
                        <a:ea typeface="Calibri" charset="0" pitchFamily="34"/>
                        <a:cs typeface="Times New Roman" charset="0" pitchFamily="18"/>
                      </a:endParaRPr>
                    </a:p>
                  </a:txBody>
                  <a:tcPr marR="46764" marB="0" marT="0" marL="46764"/>
                </a:tc>
              </a:tr>
              <a:tr h="1113415">
                <a:tc>
                  <a:txBody>
                    <a:bodyPr/>
                    <a:lstStyle/>
                    <a:p>
                      <a:pPr marR="0" marL="0">
                        <a:lnSpc>
                          <a:spcPct val="107000"/>
                        </a:lnSpc>
                        <a:spcBef>
                          <a:spcPts val="0"/>
                        </a:spcBef>
                        <a:spcAft>
                          <a:spcPts val="0"/>
                        </a:spcAft>
                      </a:pPr>
                      <a:r>
                        <a:rPr sz="1200" lang="en-US">
                          <a:effectLst/>
                        </a:rPr>
                        <a:t> </a:t>
                      </a:r>
                      <a:endParaRPr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dirty="0" sz="1200" lang="en-US">
                          <a:effectLst/>
                        </a:rPr>
                        <a:t>Conceptual Data Models for Database Design; entity types, entity sets, attributes, and keys;  Relationship types, Relationship Sets; Weak Entity Types;  ER Diagram, Naming Conventions and Design Issues; Enhanced Entity Relationship and UML Modeling(i.e. Subclasses, super classes, inheritance, specialization and generalization); Relational data model and Relational database constraints; Relational Algebra Operations from set theory; Additional Relational Operations; Examples of Queries in Relational Algebra; Relational Database Design using ER-to- Relational Mapping</a:t>
                      </a:r>
                      <a:endParaRPr dirty="0" sz="1200" lang="en-US">
                        <a:effectLst/>
                        <a:latin typeface="Calibri" charset="0" pitchFamily="34"/>
                        <a:ea typeface="Calibri" charset="0" pitchFamily="34"/>
                        <a:cs typeface="Times New Roman" charset="0" pitchFamily="18"/>
                      </a:endParaRPr>
                    </a:p>
                  </a:txBody>
                  <a:tcPr marR="46764" marB="0" marT="0" marL="46764"/>
                </a:tc>
              </a:tr>
              <a:tr h="222683">
                <a:tc>
                  <a:txBody>
                    <a:bodyPr/>
                    <a:lstStyle/>
                    <a:p>
                      <a:pPr marR="0" marL="0">
                        <a:lnSpc>
                          <a:spcPct val="107000"/>
                        </a:lnSpc>
                        <a:spcBef>
                          <a:spcPts val="0"/>
                        </a:spcBef>
                        <a:spcAft>
                          <a:spcPts val="0"/>
                        </a:spcAft>
                      </a:pPr>
                      <a:r>
                        <a:rPr sz="1200" lang="en-US">
                          <a:effectLst/>
                        </a:rPr>
                        <a:t>UNIT-IV</a:t>
                      </a:r>
                      <a:endParaRPr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dirty="0" sz="1200" lang="en-US">
                          <a:effectLst/>
                        </a:rPr>
                        <a:t>Schema Definition, Basic Constraints, and Queries</a:t>
                      </a:r>
                      <a:endParaRPr dirty="0" sz="1200" lang="en-US">
                        <a:effectLst/>
                        <a:latin typeface="Calibri" charset="0" pitchFamily="34"/>
                        <a:ea typeface="Calibri" charset="0" pitchFamily="34"/>
                        <a:cs typeface="Times New Roman" charset="0" pitchFamily="18"/>
                      </a:endParaRPr>
                    </a:p>
                  </a:txBody>
                  <a:tcPr marR="46764" marB="0" marT="0" marL="46764"/>
                </a:tc>
              </a:tr>
              <a:tr h="1781465">
                <a:tc>
                  <a:txBody>
                    <a:bodyPr/>
                    <a:lstStyle/>
                    <a:p>
                      <a:pPr marR="0" marL="0">
                        <a:lnSpc>
                          <a:spcPct val="107000"/>
                        </a:lnSpc>
                        <a:spcBef>
                          <a:spcPts val="0"/>
                        </a:spcBef>
                        <a:spcAft>
                          <a:spcPts val="0"/>
                        </a:spcAft>
                      </a:pPr>
                      <a:r>
                        <a:rPr sz="1200" lang="en-US">
                          <a:effectLst/>
                        </a:rPr>
                        <a:t> </a:t>
                      </a:r>
                      <a:endParaRPr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dirty="0" sz="1200" lang="en-US">
                          <a:effectLst/>
                        </a:rPr>
                        <a:t>SQL Data Definition and Data Types(The CREATE TABLE command in SQL, Specifying Basic Constraints in SQL, Specifying Key and Referential Integrity Constraints, NOT NULL, CHECK and UNIQUE constraints), Schema change statements in SQL(The Drop Command, The Alter Command, The Update Command);The SELECT-FROM-WHERE Structure of Basic SQL Queries; Unspecified WHERE Clause and Use of the Asterisk; Tables as Sets in SQL; Substring Pattern Matching and Arithmetic Operators; Ordering of Query Results; More Complex SQL Queries; Comparisons Involving NULL and Three Valued Logic; Nested Queries, Tuples, and Set/</a:t>
                      </a:r>
                      <a:r>
                        <a:rPr err="true" dirty="0" sz="1200" lang="en-US">
                          <a:effectLst/>
                        </a:rPr>
                        <a:t>Multiset</a:t>
                      </a:r>
                      <a:r>
                        <a:rPr dirty="0" sz="1200" lang="en-US">
                          <a:effectLst/>
                        </a:rPr>
                        <a:t> Comparisons; Correlated Nested Queries; The EXISTs and UNIQUE Functions in SQL; Renaming of Attributes in SQL; Joined Tables in SQL; aggregate Functions in SQL; Grouping(the GROUP BY and HAVING Clauses), INSERT, DELETE, and UPDATE Statements in SQL; VIEWS(Virtual Tables) in SQL</a:t>
                      </a:r>
                      <a:r>
                        <a:rPr dirty="0" sz="1200" lang="en-US" smtClean="0">
                          <a:effectLst/>
                        </a:rPr>
                        <a:t>,</a:t>
                      </a:r>
                      <a:r>
                        <a:rPr dirty="0" sz="1200" lang="en-US">
                          <a:effectLst/>
                        </a:rPr>
                        <a:t> </a:t>
                      </a:r>
                      <a:endParaRPr dirty="0" sz="1200" lang="en-US">
                        <a:effectLst/>
                        <a:latin typeface="Calibri" charset="0" pitchFamily="34"/>
                        <a:ea typeface="Calibri" charset="0" pitchFamily="34"/>
                        <a:cs typeface="Times New Roman" charset="0" pitchFamily="18"/>
                      </a:endParaRPr>
                    </a:p>
                  </a:txBody>
                  <a:tcPr marR="46764" marB="0" marT="0" marL="46764"/>
                </a:tc>
              </a:tr>
              <a:tr h="222683">
                <a:tc>
                  <a:txBody>
                    <a:bodyPr/>
                    <a:lstStyle/>
                    <a:p>
                      <a:pPr marR="0" marL="0">
                        <a:lnSpc>
                          <a:spcPct val="107000"/>
                        </a:lnSpc>
                        <a:spcBef>
                          <a:spcPts val="0"/>
                        </a:spcBef>
                        <a:spcAft>
                          <a:spcPts val="0"/>
                        </a:spcAft>
                      </a:pPr>
                      <a:r>
                        <a:rPr sz="1200" lang="en-US">
                          <a:effectLst/>
                        </a:rPr>
                        <a:t>UNIT-V</a:t>
                      </a:r>
                      <a:endParaRPr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sz="1200" lang="en-US">
                          <a:effectLst/>
                        </a:rPr>
                        <a:t>Functional Dependencies and Normalization</a:t>
                      </a:r>
                      <a:endParaRPr sz="1200" lang="en-US">
                        <a:effectLst/>
                        <a:latin typeface="Calibri" charset="0" pitchFamily="34"/>
                        <a:ea typeface="Calibri" charset="0" pitchFamily="34"/>
                        <a:cs typeface="Times New Roman" charset="0" pitchFamily="18"/>
                      </a:endParaRPr>
                    </a:p>
                  </a:txBody>
                  <a:tcPr marR="46764" marB="0" marT="0" marL="46764"/>
                </a:tc>
              </a:tr>
              <a:tr h="445366">
                <a:tc>
                  <a:txBody>
                    <a:bodyPr/>
                    <a:lstStyle/>
                    <a:p>
                      <a:pPr marR="0" marL="0">
                        <a:lnSpc>
                          <a:spcPct val="107000"/>
                        </a:lnSpc>
                        <a:spcBef>
                          <a:spcPts val="0"/>
                        </a:spcBef>
                        <a:spcAft>
                          <a:spcPts val="0"/>
                        </a:spcAft>
                      </a:pPr>
                      <a:r>
                        <a:rPr sz="1200" lang="en-US">
                          <a:effectLst/>
                        </a:rPr>
                        <a:t> </a:t>
                      </a:r>
                      <a:endParaRPr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dirty="0" sz="1200" lang="en-US">
                          <a:effectLst/>
                        </a:rPr>
                        <a:t>Functional Dependencies, Normal Forms Based on Primary Keys, General Definitions of 1NF, 2NF, and 3NF, Boyce-</a:t>
                      </a:r>
                      <a:r>
                        <a:rPr err="true" dirty="0" sz="1200" lang="en-US">
                          <a:effectLst/>
                        </a:rPr>
                        <a:t>Codd</a:t>
                      </a:r>
                      <a:r>
                        <a:rPr dirty="0" sz="1200" lang="en-US">
                          <a:effectLst/>
                        </a:rPr>
                        <a:t> Normal Form</a:t>
                      </a:r>
                      <a:endParaRPr dirty="0" sz="1200" lang="en-US">
                        <a:effectLst/>
                        <a:latin typeface="Calibri" charset="0" pitchFamily="34"/>
                        <a:ea typeface="Calibri" charset="0" pitchFamily="34"/>
                        <a:cs typeface="Times New Roman" charset="0" pitchFamily="18"/>
                      </a:endParaRPr>
                    </a:p>
                  </a:txBody>
                  <a:tcPr marR="46764" marB="0" marT="0" marL="46764"/>
                </a:tc>
              </a:tr>
              <a:tr h="222683">
                <a:tc>
                  <a:txBody>
                    <a:bodyPr/>
                    <a:lstStyle/>
                    <a:p>
                      <a:pPr marR="0" marL="0">
                        <a:lnSpc>
                          <a:spcPct val="107000"/>
                        </a:lnSpc>
                        <a:spcBef>
                          <a:spcPts val="0"/>
                        </a:spcBef>
                        <a:spcAft>
                          <a:spcPts val="0"/>
                        </a:spcAft>
                      </a:pPr>
                      <a:r>
                        <a:rPr sz="1200" lang="en-US">
                          <a:effectLst/>
                        </a:rPr>
                        <a:t>UNIT-VI</a:t>
                      </a:r>
                      <a:endParaRPr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sz="1200" lang="en-US">
                          <a:effectLst/>
                        </a:rPr>
                        <a:t>Transaction Processing Concepts and Concurrency control Techniques</a:t>
                      </a:r>
                      <a:endParaRPr sz="1200" lang="en-US">
                        <a:effectLst/>
                        <a:latin typeface="Calibri" charset="0" pitchFamily="34"/>
                        <a:ea typeface="Calibri" charset="0" pitchFamily="34"/>
                        <a:cs typeface="Times New Roman" charset="0" pitchFamily="18"/>
                      </a:endParaRPr>
                    </a:p>
                  </a:txBody>
                  <a:tcPr marR="46764" marB="0" marT="0" marL="46764"/>
                </a:tc>
              </a:tr>
              <a:tr h="278368">
                <a:tc>
                  <a:txBody>
                    <a:bodyPr/>
                    <a:lstStyle/>
                    <a:p>
                      <a:pPr marR="0" marL="0">
                        <a:lnSpc>
                          <a:spcPct val="107000"/>
                        </a:lnSpc>
                        <a:spcBef>
                          <a:spcPts val="0"/>
                        </a:spcBef>
                        <a:spcAft>
                          <a:spcPts val="0"/>
                        </a:spcAft>
                      </a:pPr>
                      <a:r>
                        <a:rPr dirty="0" sz="1200" lang="en-US">
                          <a:effectLst/>
                        </a:rPr>
                        <a:t> </a:t>
                      </a:r>
                      <a:endParaRPr dirty="0" sz="1200" lang="en-US">
                        <a:effectLst/>
                        <a:latin typeface="Calibri" charset="0" pitchFamily="34"/>
                        <a:ea typeface="Calibri" charset="0" pitchFamily="34"/>
                        <a:cs typeface="Times New Roman" charset="0" pitchFamily="18"/>
                      </a:endParaRPr>
                    </a:p>
                  </a:txBody>
                  <a:tcPr marR="46764" marB="0" marT="0" marL="46764"/>
                </a:tc>
                <a:tc>
                  <a:txBody>
                    <a:bodyPr/>
                    <a:lstStyle/>
                    <a:p>
                      <a:pPr marR="0" marL="0">
                        <a:lnSpc>
                          <a:spcPct val="107000"/>
                        </a:lnSpc>
                        <a:spcBef>
                          <a:spcPts val="0"/>
                        </a:spcBef>
                        <a:spcAft>
                          <a:spcPts val="0"/>
                        </a:spcAft>
                      </a:pPr>
                      <a:r>
                        <a:rPr dirty="0" sz="1200" lang="en-US">
                          <a:effectLst/>
                        </a:rPr>
                        <a:t>Introduction to Transaction Processing Concepts, Concurrency control Techniques and Database Recovery Techniques.</a:t>
                      </a:r>
                      <a:endParaRPr dirty="0" sz="1200" lang="en-US">
                        <a:effectLst/>
                        <a:latin typeface="Calibri" charset="0" pitchFamily="34"/>
                        <a:ea typeface="Calibri" charset="0" pitchFamily="34"/>
                        <a:cs typeface="Times New Roman" charset="0" pitchFamily="18"/>
                      </a:endParaRPr>
                    </a:p>
                  </a:txBody>
                  <a:tcPr marR="46764" marB="0" marT="0" marL="46764"/>
                </a:tc>
              </a:tr>
            </a:tbl>
          </a:graphicData>
        </a:graphic>
      </p:graphicFrame>
    </p:spTree>
    <p:extLst>
      <p:ext uri="{BB962C8B-B14F-4D97-AF65-F5344CB8AC3E}">
        <p14:creationId xmlns:p14="http://schemas.microsoft.com/office/powerpoint/2010/main" val="3508599444"/>
      </p:ext>
    </p:extLst>
  </p:cSld>
  <p:clrMapOvr>
    <a:masterClrMapping/>
  </p:clrMapOvr>
  <p:transition spd="slow">
    <p:wipe dir="d"/>
  </p:transition>
  <p:timing>
    <p:tnLst>
      <p:par>
        <p:cTn nodeType="tmRoot" dur="indefinite" id="1" restart="never"/>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fontAlgn="auto" hangingPunct="1">
              <a:spcAft>
                <a:spcPts val="0"/>
              </a:spcAft>
              <a:defRPr/>
            </a:pPr>
            <a:r>
              <a:rPr lang="en-GB" b="1" smtClean="0">
                <a:latin typeface="Times" pitchFamily="18" charset="0"/>
              </a:rPr>
              <a:t>Some Disadvantages of DBMSs</a:t>
            </a:r>
          </a:p>
        </p:txBody>
      </p:sp>
      <p:sp>
        <p:nvSpPr>
          <p:cNvPr id="48131" name="Rectangle 3"/>
          <p:cNvSpPr>
            <a:spLocks noGrp="1" noChangeArrowheads="1"/>
          </p:cNvSpPr>
          <p:nvPr>
            <p:ph idx="1"/>
          </p:nvPr>
        </p:nvSpPr>
        <p:spPr>
          <a:xfrm>
            <a:off x="685800" y="1143000"/>
            <a:ext cx="8382000" cy="4911968"/>
          </a:xfrm>
        </p:spPr>
        <p:txBody>
          <a:bodyPr>
            <a:normAutofit/>
          </a:bodyPr>
          <a:lstStyle/>
          <a:p>
            <a:pPr eaLnBrk="1" hangingPunct="1"/>
            <a:r>
              <a:rPr lang="en-GB" altLang="en-US" b="1" dirty="0" smtClean="0">
                <a:latin typeface="Times" panose="02020603050405020304" pitchFamily="18" charset="0"/>
              </a:rPr>
              <a:t>Complexity</a:t>
            </a:r>
          </a:p>
          <a:p>
            <a:pPr eaLnBrk="1" hangingPunct="1"/>
            <a:r>
              <a:rPr lang="en-GB" altLang="en-US" b="1" dirty="0" smtClean="0">
                <a:latin typeface="Times" panose="02020603050405020304" pitchFamily="18" charset="0"/>
              </a:rPr>
              <a:t>Size</a:t>
            </a:r>
          </a:p>
          <a:p>
            <a:pPr eaLnBrk="1" hangingPunct="1"/>
            <a:r>
              <a:rPr lang="en-GB" altLang="en-US" b="1" dirty="0" smtClean="0">
                <a:latin typeface="Times" panose="02020603050405020304" pitchFamily="18" charset="0"/>
              </a:rPr>
              <a:t>Cost of DBMS</a:t>
            </a:r>
          </a:p>
          <a:p>
            <a:pPr eaLnBrk="1" hangingPunct="1"/>
            <a:r>
              <a:rPr lang="en-GB" altLang="en-US" b="1" dirty="0" smtClean="0">
                <a:latin typeface="Times" panose="02020603050405020304" pitchFamily="18" charset="0"/>
              </a:rPr>
              <a:t>Additional hardware costs</a:t>
            </a:r>
          </a:p>
          <a:p>
            <a:pPr eaLnBrk="1" hangingPunct="1"/>
            <a:r>
              <a:rPr lang="en-GB" altLang="en-US" b="1" dirty="0" smtClean="0">
                <a:latin typeface="Times" panose="02020603050405020304" pitchFamily="18" charset="0"/>
              </a:rPr>
              <a:t>Higher impact of a failure</a:t>
            </a:r>
          </a:p>
        </p:txBody>
      </p:sp>
      <p:sp>
        <p:nvSpPr>
          <p:cNvPr id="2" name="Footer Placeholder 1"/>
          <p:cNvSpPr>
            <a:spLocks noGrp="1"/>
          </p:cNvSpPr>
          <p:nvPr>
            <p:ph type="ftr" sz="quarter" idx="11"/>
          </p:nvPr>
        </p:nvSpPr>
        <p:spPr>
          <a:xfrm>
            <a:off x="609600" y="6054968"/>
            <a:ext cx="8534400" cy="574432"/>
          </a:xfrm>
        </p:spPr>
        <p:txBody>
          <a:bodyPr/>
          <a:lstStyle/>
          <a:p>
            <a:r>
              <a:rPr lang="fr-FR" sz="2800" b="1" dirty="0" smtClean="0"/>
              <a:t>Course: DBMS             </a:t>
            </a:r>
            <a:r>
              <a:rPr lang="fr-FR" sz="2800" b="1" dirty="0" err="1" smtClean="0"/>
              <a:t>Instructor</a:t>
            </a:r>
            <a:r>
              <a:rPr lang="fr-FR" sz="2800" b="1" dirty="0" smtClean="0"/>
              <a:t>: Jean Baptiste MINANI</a:t>
            </a:r>
            <a:endParaRPr lang="en-US" sz="2800" b="1" dirty="0"/>
          </a:p>
        </p:txBody>
      </p:sp>
    </p:spTree>
    <p:extLst>
      <p:ext uri="{BB962C8B-B14F-4D97-AF65-F5344CB8AC3E}">
        <p14:creationId xmlns:p14="http://schemas.microsoft.com/office/powerpoint/2010/main" val="228147695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33400" y="0"/>
            <a:ext cx="8077200" cy="1143000"/>
          </a:xfrm>
        </p:spPr>
        <p:txBody>
          <a:bodyPr>
            <a:normAutofit/>
          </a:bodyPr>
          <a:lstStyle/>
          <a:p>
            <a:r>
              <a:rPr lang="en-US" dirty="0" smtClean="0"/>
              <a:t>Delivery Methods</a:t>
            </a:r>
            <a:endParaRPr lang="en-US" dirty="0"/>
          </a:p>
        </p:txBody>
      </p:sp>
      <p:sp>
        <p:nvSpPr>
          <p:cNvPr id="5" name="Content Placeholder 4"/>
          <p:cNvSpPr>
            <a:spLocks noGrp="1"/>
          </p:cNvSpPr>
          <p:nvPr>
            <p:ph idx="1"/>
            <p:custDataLst>
              <p:tags r:id="rId3"/>
            </p:custDataLst>
          </p:nvPr>
        </p:nvSpPr>
        <p:spPr>
          <a:xfrm>
            <a:off x="533400" y="1143000"/>
            <a:ext cx="8610600" cy="5486399"/>
          </a:xfrm>
        </p:spPr>
        <p:txBody>
          <a:bodyPr>
            <a:normAutofit/>
          </a:bodyPr>
          <a:lstStyle/>
          <a:p>
            <a:pPr marR="0" lvl="1" fontAlgn="base">
              <a:lnSpc>
                <a:spcPct val="80000"/>
              </a:lnSpc>
              <a:spcAft>
                <a:spcPct val="0"/>
              </a:spcAft>
              <a:buClrTx/>
              <a:buSzTx/>
              <a:buFont typeface="Wingdings" panose="05000000000000000000" pitchFamily="2" charset="2"/>
              <a:buChar char="v"/>
              <a:tabLst/>
            </a:pPr>
            <a:r>
              <a:rPr lang="en-US" dirty="0" smtClean="0">
                <a:solidFill>
                  <a:schemeClr val="accent1">
                    <a:lumMod val="75000"/>
                  </a:schemeClr>
                </a:solidFill>
              </a:rPr>
              <a:t>Lectures(Attendance is very important and late comer might not get it)</a:t>
            </a:r>
            <a:endParaRPr lang="en-US" dirty="0">
              <a:solidFill>
                <a:schemeClr val="accent1">
                  <a:lumMod val="75000"/>
                </a:schemeClr>
              </a:solidFill>
            </a:endParaRPr>
          </a:p>
          <a:p>
            <a:pPr lvl="1" fontAlgn="base">
              <a:lnSpc>
                <a:spcPct val="80000"/>
              </a:lnSpc>
              <a:spcAft>
                <a:spcPct val="0"/>
              </a:spcAft>
              <a:buFont typeface="Wingdings" panose="05000000000000000000" pitchFamily="2" charset="2"/>
              <a:buChar char="v"/>
            </a:pPr>
            <a:r>
              <a:rPr lang="en-US" dirty="0">
                <a:solidFill>
                  <a:schemeClr val="accent1">
                    <a:lumMod val="75000"/>
                  </a:schemeClr>
                </a:solidFill>
              </a:rPr>
              <a:t>Reading </a:t>
            </a:r>
            <a:r>
              <a:rPr lang="en-US" dirty="0" smtClean="0">
                <a:solidFill>
                  <a:schemeClr val="accent1">
                    <a:lumMod val="75000"/>
                  </a:schemeClr>
                </a:solidFill>
              </a:rPr>
              <a:t>assignments(</a:t>
            </a:r>
            <a:r>
              <a:rPr lang="en-US" dirty="0" err="1" smtClean="0">
                <a:solidFill>
                  <a:schemeClr val="accent1">
                    <a:lumMod val="75000"/>
                  </a:schemeClr>
                </a:solidFill>
              </a:rPr>
              <a:t>Beggs</a:t>
            </a:r>
            <a:r>
              <a:rPr lang="en-US" dirty="0">
                <a:solidFill>
                  <a:schemeClr val="accent1">
                    <a:lumMod val="75000"/>
                  </a:schemeClr>
                </a:solidFill>
              </a:rPr>
              <a:t>,</a:t>
            </a:r>
            <a:r>
              <a:rPr lang="en-US" dirty="0" smtClean="0">
                <a:solidFill>
                  <a:schemeClr val="accent1">
                    <a:lumMod val="75000"/>
                  </a:schemeClr>
                </a:solidFill>
              </a:rPr>
              <a:t> </a:t>
            </a:r>
            <a:r>
              <a:rPr lang="en-US" dirty="0" err="1" smtClean="0">
                <a:solidFill>
                  <a:schemeClr val="accent1">
                    <a:lumMod val="75000"/>
                  </a:schemeClr>
                </a:solidFill>
              </a:rPr>
              <a:t>Elmasri</a:t>
            </a:r>
            <a:r>
              <a:rPr lang="en-US" dirty="0" smtClean="0">
                <a:solidFill>
                  <a:schemeClr val="accent1">
                    <a:lumMod val="75000"/>
                  </a:schemeClr>
                </a:solidFill>
              </a:rPr>
              <a:t> and </a:t>
            </a:r>
            <a:r>
              <a:rPr lang="en-US" dirty="0" err="1" smtClean="0">
                <a:solidFill>
                  <a:schemeClr val="accent1">
                    <a:lumMod val="75000"/>
                  </a:schemeClr>
                </a:solidFill>
              </a:rPr>
              <a:t>Navathe</a:t>
            </a:r>
            <a:r>
              <a:rPr lang="en-US" dirty="0" smtClean="0">
                <a:solidFill>
                  <a:schemeClr val="accent1">
                    <a:lumMod val="75000"/>
                  </a:schemeClr>
                </a:solidFill>
              </a:rPr>
              <a:t>)</a:t>
            </a:r>
            <a:endParaRPr lang="en-US" dirty="0">
              <a:solidFill>
                <a:schemeClr val="accent1">
                  <a:lumMod val="75000"/>
                </a:schemeClr>
              </a:solidFill>
            </a:endParaRPr>
          </a:p>
          <a:p>
            <a:pPr lvl="1" fontAlgn="base">
              <a:lnSpc>
                <a:spcPct val="80000"/>
              </a:lnSpc>
              <a:spcAft>
                <a:spcPct val="0"/>
              </a:spcAft>
              <a:buFont typeface="Wingdings" panose="05000000000000000000" pitchFamily="2" charset="2"/>
              <a:buChar char="v"/>
            </a:pPr>
            <a:r>
              <a:rPr lang="en-US" dirty="0">
                <a:solidFill>
                  <a:schemeClr val="accent1">
                    <a:lumMod val="75000"/>
                  </a:schemeClr>
                </a:solidFill>
              </a:rPr>
              <a:t>Lab </a:t>
            </a:r>
            <a:r>
              <a:rPr lang="en-US" dirty="0" smtClean="0">
                <a:solidFill>
                  <a:schemeClr val="accent1">
                    <a:lumMod val="75000"/>
                  </a:schemeClr>
                </a:solidFill>
              </a:rPr>
              <a:t>assignments</a:t>
            </a:r>
            <a:endParaRPr lang="en-US" dirty="0">
              <a:solidFill>
                <a:schemeClr val="accent1">
                  <a:lumMod val="75000"/>
                </a:schemeClr>
              </a:solidFill>
            </a:endParaRPr>
          </a:p>
          <a:p>
            <a:pPr lvl="1" fontAlgn="base">
              <a:lnSpc>
                <a:spcPct val="80000"/>
              </a:lnSpc>
              <a:spcAft>
                <a:spcPct val="0"/>
              </a:spcAft>
              <a:buFont typeface="Wingdings" panose="05000000000000000000" pitchFamily="2" charset="2"/>
              <a:buChar char="v"/>
            </a:pPr>
            <a:r>
              <a:rPr lang="en-US" dirty="0">
                <a:solidFill>
                  <a:schemeClr val="accent1">
                    <a:lumMod val="75000"/>
                  </a:schemeClr>
                </a:solidFill>
              </a:rPr>
              <a:t>Reference books</a:t>
            </a:r>
          </a:p>
          <a:p>
            <a:pPr marL="0" lvl="0" indent="0">
              <a:buNone/>
            </a:pPr>
            <a:endParaRPr lang="en-US" dirty="0" smtClean="0"/>
          </a:p>
        </p:txBody>
      </p:sp>
    </p:spTree>
    <p:custDataLst>
      <p:tags r:id="rId1"/>
    </p:custDataLst>
    <p:extLst>
      <p:ext uri="{BB962C8B-B14F-4D97-AF65-F5344CB8AC3E}">
        <p14:creationId xmlns:p14="http://schemas.microsoft.com/office/powerpoint/2010/main" val="18803087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b="1" dirty="0" smtClean="0">
                <a:latin typeface="Times" panose="02020603050405020304" pitchFamily="18" charset="0"/>
              </a:rPr>
              <a:t>Agenda</a:t>
            </a:r>
          </a:p>
        </p:txBody>
      </p:sp>
      <p:sp>
        <p:nvSpPr>
          <p:cNvPr id="32771" name="Rectangle 3"/>
          <p:cNvSpPr>
            <a:spLocks noGrp="1" noChangeArrowheads="1"/>
          </p:cNvSpPr>
          <p:nvPr>
            <p:ph idx="1"/>
          </p:nvPr>
        </p:nvSpPr>
        <p:spPr>
          <a:xfrm>
            <a:off x="756458" y="1383537"/>
            <a:ext cx="7727950" cy="4114800"/>
          </a:xfrm>
        </p:spPr>
        <p:txBody>
          <a:bodyPr/>
          <a:lstStyle/>
          <a:p>
            <a:pPr algn="just" eaLnBrk="1" hangingPunct="1">
              <a:buFont typeface="Wingdings" panose="05000000000000000000" pitchFamily="2" charset="2"/>
              <a:buChar char="Ø"/>
            </a:pPr>
            <a:r>
              <a:rPr lang="en-GB" altLang="en-US" b="1" dirty="0" smtClean="0">
                <a:latin typeface="Times" panose="02020603050405020304" pitchFamily="18" charset="0"/>
              </a:rPr>
              <a:t>Some common uses of database systems.</a:t>
            </a:r>
          </a:p>
          <a:p>
            <a:pPr algn="just" eaLnBrk="1" hangingPunct="1">
              <a:buFont typeface="Wingdings" panose="05000000000000000000" pitchFamily="2" charset="2"/>
              <a:buChar char="Ø"/>
            </a:pPr>
            <a:r>
              <a:rPr lang="en-GB" altLang="en-US" b="1" dirty="0" smtClean="0">
                <a:latin typeface="Times" panose="02020603050405020304" pitchFamily="18" charset="0"/>
              </a:rPr>
              <a:t>Characteristics of file-based systems.</a:t>
            </a:r>
          </a:p>
          <a:p>
            <a:pPr algn="just" eaLnBrk="1" hangingPunct="1">
              <a:buFont typeface="Wingdings" panose="05000000000000000000" pitchFamily="2" charset="2"/>
              <a:buChar char="Ø"/>
            </a:pPr>
            <a:r>
              <a:rPr lang="en-GB" altLang="en-US" b="1" dirty="0" smtClean="0">
                <a:latin typeface="Times" panose="02020603050405020304" pitchFamily="18" charset="0"/>
              </a:rPr>
              <a:t>Problems with file-based approach.</a:t>
            </a:r>
          </a:p>
          <a:p>
            <a:pPr algn="just" eaLnBrk="1" hangingPunct="1">
              <a:buFont typeface="Wingdings" panose="05000000000000000000" pitchFamily="2" charset="2"/>
              <a:buChar char="Ø"/>
            </a:pPr>
            <a:r>
              <a:rPr lang="en-GB" altLang="en-US" b="1" dirty="0" smtClean="0">
                <a:latin typeface="Times" panose="02020603050405020304" pitchFamily="18" charset="0"/>
              </a:rPr>
              <a:t>Meaning of the term database.</a:t>
            </a:r>
          </a:p>
          <a:p>
            <a:pPr eaLnBrk="1" hangingPunct="1">
              <a:buFont typeface="Wingdings" panose="05000000000000000000" pitchFamily="2" charset="2"/>
              <a:buChar char="Ø"/>
            </a:pPr>
            <a:r>
              <a:rPr lang="en-GB" altLang="en-US" b="1" dirty="0" smtClean="0">
                <a:latin typeface="Times" panose="02020603050405020304" pitchFamily="18" charset="0"/>
              </a:rPr>
              <a:t>Meaning of the term Database Management System (DBMS).</a:t>
            </a:r>
          </a:p>
        </p:txBody>
      </p:sp>
      <p:sp>
        <p:nvSpPr>
          <p:cNvPr id="6148" name="Text Box 4"/>
          <p:cNvSpPr txBox="1">
            <a:spLocks noChangeArrowheads="1"/>
          </p:cNvSpPr>
          <p:nvPr/>
        </p:nvSpPr>
        <p:spPr bwMode="auto">
          <a:xfrm>
            <a:off x="3200400" y="63246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2" name="Footer Placeholder 1"/>
          <p:cNvSpPr>
            <a:spLocks noGrp="1"/>
          </p:cNvSpPr>
          <p:nvPr>
            <p:ph type="ftr" sz="quarter" idx="11"/>
          </p:nvPr>
        </p:nvSpPr>
        <p:spPr>
          <a:xfrm>
            <a:off x="914400" y="6054968"/>
            <a:ext cx="7924800" cy="666507"/>
          </a:xfrm>
        </p:spPr>
        <p:txBody>
          <a:bodyPr/>
          <a:lstStyle/>
          <a:p>
            <a:r>
              <a:rPr lang="fr-FR" sz="2000" b="1" smtClean="0"/>
              <a:t>Course: DBMS             Instructor: Jean Baptiste MINANI</a:t>
            </a:r>
            <a:endParaRPr lang="en-US" sz="2000" b="1" dirty="0"/>
          </a:p>
        </p:txBody>
      </p:sp>
    </p:spTree>
    <p:extLst>
      <p:ext uri="{BB962C8B-B14F-4D97-AF65-F5344CB8AC3E}">
        <p14:creationId xmlns:p14="http://schemas.microsoft.com/office/powerpoint/2010/main" val="396809567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 calcmode="lin" valueType="num">
                                      <p:cBhvr additive="base">
                                        <p:cTn id="25"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771">
                                            <p:txEl>
                                              <p:pRg st="4" end="4"/>
                                            </p:txEl>
                                          </p:spTgt>
                                        </p:tgtEl>
                                        <p:attrNameLst>
                                          <p:attrName>style.visibility</p:attrName>
                                        </p:attrNameLst>
                                      </p:cBhvr>
                                      <p:to>
                                        <p:strVal val="visible"/>
                                      </p:to>
                                    </p:set>
                                    <p:anim calcmode="lin" valueType="num">
                                      <p:cBhvr additive="base">
                                        <p:cTn id="31"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b="1" smtClean="0">
                <a:latin typeface="Times" pitchFamily="18" charset="0"/>
              </a:rPr>
              <a:t>Examples of Database Applications</a:t>
            </a:r>
          </a:p>
        </p:txBody>
      </p:sp>
      <p:sp>
        <p:nvSpPr>
          <p:cNvPr id="78851" name="Rectangle 3"/>
          <p:cNvSpPr>
            <a:spLocks noGrp="1" noChangeArrowheads="1"/>
          </p:cNvSpPr>
          <p:nvPr>
            <p:ph idx="1"/>
          </p:nvPr>
        </p:nvSpPr>
        <p:spPr>
          <a:xfrm>
            <a:off x="749531" y="1412632"/>
            <a:ext cx="7727950" cy="4114800"/>
          </a:xfrm>
        </p:spPr>
        <p:txBody>
          <a:bodyPr>
            <a:normAutofit fontScale="92500" lnSpcReduction="10000"/>
          </a:bodyPr>
          <a:lstStyle/>
          <a:p>
            <a:pPr eaLnBrk="1" hangingPunct="1">
              <a:buFont typeface="Arial" panose="020B0604020202020204" pitchFamily="34" charset="0"/>
              <a:buChar char="•"/>
            </a:pPr>
            <a:r>
              <a:rPr lang="en-US" altLang="en-US" b="1" dirty="0" smtClean="0">
                <a:latin typeface="Times" panose="02020603050405020304" pitchFamily="18" charset="0"/>
                <a:cs typeface="Times New Roman" panose="02020603050405020304" pitchFamily="18" charset="0"/>
              </a:rPr>
              <a:t>Purchases from the supermarket</a:t>
            </a:r>
          </a:p>
          <a:p>
            <a:pPr eaLnBrk="1" hangingPunct="1">
              <a:buFont typeface="Arial" panose="020B0604020202020204" pitchFamily="34" charset="0"/>
              <a:buChar char="•"/>
            </a:pPr>
            <a:r>
              <a:rPr lang="en-US" altLang="en-US" b="1" dirty="0" smtClean="0">
                <a:latin typeface="Times" panose="02020603050405020304" pitchFamily="18" charset="0"/>
                <a:cs typeface="Times New Roman" panose="02020603050405020304" pitchFamily="18" charset="0"/>
              </a:rPr>
              <a:t>Purchases using your credit card</a:t>
            </a:r>
            <a:r>
              <a:rPr lang="en-GB" altLang="en-US" b="1" dirty="0" smtClean="0">
                <a:latin typeface="Times" panose="02020603050405020304" pitchFamily="18" charset="0"/>
              </a:rPr>
              <a:t> </a:t>
            </a:r>
          </a:p>
          <a:p>
            <a:pPr eaLnBrk="1" hangingPunct="1">
              <a:buFont typeface="Arial" panose="020B0604020202020204" pitchFamily="34" charset="0"/>
              <a:buChar char="•"/>
            </a:pPr>
            <a:r>
              <a:rPr lang="en-US" altLang="en-US" b="1" dirty="0" smtClean="0">
                <a:latin typeface="Times" panose="02020603050405020304" pitchFamily="18" charset="0"/>
                <a:cs typeface="Times New Roman" panose="02020603050405020304" pitchFamily="18" charset="0"/>
              </a:rPr>
              <a:t>Booking a holiday at the travel agents </a:t>
            </a:r>
          </a:p>
          <a:p>
            <a:pPr eaLnBrk="1" hangingPunct="1">
              <a:buFont typeface="Arial" panose="020B0604020202020204" pitchFamily="34" charset="0"/>
              <a:buChar char="•"/>
            </a:pPr>
            <a:r>
              <a:rPr lang="en-US" altLang="en-US" b="1" dirty="0" smtClean="0">
                <a:latin typeface="Times" panose="02020603050405020304" pitchFamily="18" charset="0"/>
                <a:cs typeface="Times New Roman" panose="02020603050405020304" pitchFamily="18" charset="0"/>
              </a:rPr>
              <a:t>Using the local library</a:t>
            </a:r>
            <a:r>
              <a:rPr lang="en-GB" altLang="en-US" b="1" dirty="0" smtClean="0">
                <a:latin typeface="Times" panose="02020603050405020304" pitchFamily="18" charset="0"/>
                <a:cs typeface="Times New Roman" panose="02020603050405020304" pitchFamily="18" charset="0"/>
              </a:rPr>
              <a:t> </a:t>
            </a:r>
          </a:p>
          <a:p>
            <a:pPr eaLnBrk="1" hangingPunct="1">
              <a:buFont typeface="Arial" panose="020B0604020202020204" pitchFamily="34" charset="0"/>
              <a:buChar char="•"/>
            </a:pPr>
            <a:r>
              <a:rPr lang="en-US" altLang="en-US" b="1" dirty="0" smtClean="0">
                <a:latin typeface="Times" panose="02020603050405020304" pitchFamily="18" charset="0"/>
                <a:cs typeface="Times New Roman" panose="02020603050405020304" pitchFamily="18" charset="0"/>
              </a:rPr>
              <a:t>Taking out insurance</a:t>
            </a:r>
            <a:r>
              <a:rPr lang="en-GB" altLang="en-US" b="1" dirty="0" smtClean="0">
                <a:latin typeface="Times" panose="02020603050405020304" pitchFamily="18" charset="0"/>
                <a:cs typeface="Times New Roman" panose="02020603050405020304" pitchFamily="18" charset="0"/>
              </a:rPr>
              <a:t> </a:t>
            </a:r>
          </a:p>
          <a:p>
            <a:pPr eaLnBrk="1" hangingPunct="1">
              <a:buFont typeface="Arial" panose="020B0604020202020204" pitchFamily="34" charset="0"/>
              <a:buChar char="•"/>
            </a:pPr>
            <a:r>
              <a:rPr lang="en-GB" altLang="en-US" b="1" dirty="0" smtClean="0">
                <a:latin typeface="Times" panose="02020603050405020304" pitchFamily="18" charset="0"/>
                <a:cs typeface="Times New Roman" panose="02020603050405020304" pitchFamily="18" charset="0"/>
              </a:rPr>
              <a:t>Renting a video</a:t>
            </a:r>
          </a:p>
          <a:p>
            <a:pPr eaLnBrk="1" hangingPunct="1">
              <a:buFont typeface="Arial" panose="020B0604020202020204" pitchFamily="34" charset="0"/>
              <a:buChar char="•"/>
            </a:pPr>
            <a:r>
              <a:rPr lang="en-US" altLang="en-US" b="1" dirty="0" smtClean="0">
                <a:latin typeface="Times" panose="02020603050405020304" pitchFamily="18" charset="0"/>
                <a:cs typeface="Times New Roman" panose="02020603050405020304" pitchFamily="18" charset="0"/>
              </a:rPr>
              <a:t>Using the Internet</a:t>
            </a:r>
            <a:r>
              <a:rPr lang="en-GB" altLang="en-US" b="1" dirty="0" smtClean="0">
                <a:latin typeface="Times" panose="02020603050405020304" pitchFamily="18" charset="0"/>
                <a:cs typeface="Times New Roman" panose="02020603050405020304" pitchFamily="18" charset="0"/>
              </a:rPr>
              <a:t> </a:t>
            </a:r>
          </a:p>
          <a:p>
            <a:pPr eaLnBrk="1" hangingPunct="1">
              <a:buFont typeface="Arial" panose="020B0604020202020204" pitchFamily="34" charset="0"/>
              <a:buChar char="•"/>
            </a:pPr>
            <a:r>
              <a:rPr lang="en-US" altLang="en-US" b="1" dirty="0" smtClean="0">
                <a:latin typeface="Times" panose="02020603050405020304" pitchFamily="18" charset="0"/>
                <a:cs typeface="Times New Roman" panose="02020603050405020304" pitchFamily="18" charset="0"/>
              </a:rPr>
              <a:t>Studying at university</a:t>
            </a:r>
            <a:r>
              <a:rPr lang="en-GB" altLang="en-US" dirty="0" smtClean="0">
                <a:latin typeface="Times" panose="02020603050405020304" pitchFamily="18" charset="0"/>
                <a:cs typeface="Times New Roman" panose="02020603050405020304" pitchFamily="18" charset="0"/>
              </a:rPr>
              <a:t> </a:t>
            </a:r>
          </a:p>
        </p:txBody>
      </p:sp>
      <p:sp>
        <p:nvSpPr>
          <p:cNvPr id="2" name="Footer Placeholder 1"/>
          <p:cNvSpPr>
            <a:spLocks noGrp="1"/>
          </p:cNvSpPr>
          <p:nvPr>
            <p:ph type="ftr" sz="quarter" idx="11"/>
          </p:nvPr>
        </p:nvSpPr>
        <p:spPr>
          <a:xfrm>
            <a:off x="749531" y="6096000"/>
            <a:ext cx="8089669" cy="625475"/>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388022988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8851">
                                            <p:txEl>
                                              <p:pRg st="4" end="4"/>
                                            </p:txEl>
                                          </p:spTgt>
                                        </p:tgtEl>
                                        <p:attrNameLst>
                                          <p:attrName>style.visibility</p:attrName>
                                        </p:attrNameLst>
                                      </p:cBhvr>
                                      <p:to>
                                        <p:strVal val="visible"/>
                                      </p:to>
                                    </p:set>
                                    <p:anim calcmode="lin" valueType="num">
                                      <p:cBhvr additive="base">
                                        <p:cTn id="31"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8851">
                                            <p:txEl>
                                              <p:pRg st="5" end="5"/>
                                            </p:txEl>
                                          </p:spTgt>
                                        </p:tgtEl>
                                        <p:attrNameLst>
                                          <p:attrName>style.visibility</p:attrName>
                                        </p:attrNameLst>
                                      </p:cBhvr>
                                      <p:to>
                                        <p:strVal val="visible"/>
                                      </p:to>
                                    </p:set>
                                    <p:anim calcmode="lin" valueType="num">
                                      <p:cBhvr additive="base">
                                        <p:cTn id="37"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88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8851">
                                            <p:txEl>
                                              <p:pRg st="6" end="6"/>
                                            </p:txEl>
                                          </p:spTgt>
                                        </p:tgtEl>
                                        <p:attrNameLst>
                                          <p:attrName>style.visibility</p:attrName>
                                        </p:attrNameLst>
                                      </p:cBhvr>
                                      <p:to>
                                        <p:strVal val="visible"/>
                                      </p:to>
                                    </p:set>
                                    <p:anim calcmode="lin" valueType="num">
                                      <p:cBhvr additive="base">
                                        <p:cTn id="43"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88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8851">
                                            <p:txEl>
                                              <p:pRg st="7" end="7"/>
                                            </p:txEl>
                                          </p:spTgt>
                                        </p:tgtEl>
                                        <p:attrNameLst>
                                          <p:attrName>style.visibility</p:attrName>
                                        </p:attrNameLst>
                                      </p:cBhvr>
                                      <p:to>
                                        <p:strVal val="visible"/>
                                      </p:to>
                                    </p:set>
                                    <p:anim calcmode="lin" valueType="num">
                                      <p:cBhvr additive="base">
                                        <p:cTn id="49"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88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b="1" smtClean="0">
                <a:latin typeface="Times" panose="02020603050405020304" pitchFamily="18" charset="0"/>
              </a:rPr>
              <a:t>File-Based Systems</a:t>
            </a:r>
          </a:p>
        </p:txBody>
      </p:sp>
      <p:sp>
        <p:nvSpPr>
          <p:cNvPr id="34819" name="Rectangle 3"/>
          <p:cNvSpPr>
            <a:spLocks noGrp="1" noChangeArrowheads="1"/>
          </p:cNvSpPr>
          <p:nvPr>
            <p:ph idx="1"/>
          </p:nvPr>
        </p:nvSpPr>
        <p:spPr>
          <a:xfrm>
            <a:off x="800100" y="1600200"/>
            <a:ext cx="7848600" cy="4114800"/>
          </a:xfrm>
        </p:spPr>
        <p:txBody>
          <a:bodyPr>
            <a:normAutofit fontScale="92500" lnSpcReduction="20000"/>
          </a:bodyPr>
          <a:lstStyle/>
          <a:p>
            <a:pPr eaLnBrk="1" hangingPunct="1"/>
            <a:r>
              <a:rPr lang="en-GB" altLang="en-US" b="1" dirty="0" smtClean="0">
                <a:latin typeface="Times" panose="02020603050405020304" pitchFamily="18" charset="0"/>
              </a:rPr>
              <a:t>Collection of application programs that perform services for the end users (e.g. reports).  </a:t>
            </a:r>
          </a:p>
          <a:p>
            <a:pPr lvl="1" eaLnBrk="1" hangingPunct="1">
              <a:lnSpc>
                <a:spcPct val="30000"/>
              </a:lnSpc>
            </a:pPr>
            <a:endParaRPr lang="en-GB" altLang="en-US" b="1" dirty="0" smtClean="0">
              <a:latin typeface="Times" panose="02020603050405020304" pitchFamily="18" charset="0"/>
            </a:endParaRPr>
          </a:p>
          <a:p>
            <a:pPr eaLnBrk="1" hangingPunct="1"/>
            <a:r>
              <a:rPr lang="en-GB" altLang="en-US" b="1" dirty="0" smtClean="0">
                <a:latin typeface="Times" panose="02020603050405020304" pitchFamily="18" charset="0"/>
              </a:rPr>
              <a:t>Each program defines and manages its own data.</a:t>
            </a:r>
          </a:p>
          <a:p>
            <a:r>
              <a:rPr lang="en-US" b="1" dirty="0">
                <a:latin typeface="Times" panose="02020603050405020304" pitchFamily="18" charset="0"/>
              </a:rPr>
              <a:t>Traditional file based system is basically a file based system, in which we manually or through computer handle the database such as updating, insertion ,deletion adding new files to database </a:t>
            </a:r>
            <a:r>
              <a:rPr lang="en-US" b="1" dirty="0" smtClean="0">
                <a:latin typeface="Times" panose="02020603050405020304" pitchFamily="18" charset="0"/>
              </a:rPr>
              <a:t>etc.</a:t>
            </a:r>
            <a:endParaRPr lang="en-GB" altLang="en-US" b="1" dirty="0">
              <a:latin typeface="Times" panose="02020603050405020304" pitchFamily="18" charset="0"/>
            </a:endParaRPr>
          </a:p>
        </p:txBody>
      </p:sp>
      <p:sp>
        <p:nvSpPr>
          <p:cNvPr id="2" name="Footer Placeholder 1"/>
          <p:cNvSpPr>
            <a:spLocks noGrp="1"/>
          </p:cNvSpPr>
          <p:nvPr>
            <p:ph type="ftr" sz="quarter" idx="11"/>
          </p:nvPr>
        </p:nvSpPr>
        <p:spPr>
          <a:xfrm>
            <a:off x="609600" y="6096000"/>
            <a:ext cx="8229600" cy="625475"/>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139020771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 calcmode="lin" valueType="num">
                                      <p:cBhvr additive="base">
                                        <p:cTn id="13"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anim calcmode="lin" valueType="num">
                                      <p:cBhvr additive="base">
                                        <p:cTn id="19"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28637" y="12412"/>
            <a:ext cx="8229600" cy="1143000"/>
          </a:xfrm>
        </p:spPr>
        <p:txBody>
          <a:bodyPr/>
          <a:lstStyle/>
          <a:p>
            <a:pPr eaLnBrk="1" hangingPunct="1"/>
            <a:r>
              <a:rPr lang="en-GB" altLang="en-US" b="1" dirty="0" smtClean="0">
                <a:latin typeface="Times" panose="02020603050405020304" pitchFamily="18" charset="0"/>
              </a:rPr>
              <a:t>File-Based Processing</a:t>
            </a:r>
          </a:p>
        </p:txBody>
      </p:sp>
      <p:pic>
        <p:nvPicPr>
          <p:cNvPr id="9219" name="Picture 12" descr="C01NF05"/>
          <p:cNvPicPr>
            <a:picLocks noGrp="1" noChangeAspect="1" noChangeArrowheads="1"/>
          </p:cNvPicPr>
          <p:nvPr>
            <p:ph sz="half" idx="1"/>
          </p:nvPr>
        </p:nvPicPr>
        <p:blipFill>
          <a:blip r:embed="rId2" cstate="email">
            <a:extLst>
              <a:ext uri="{28A0092B-C50C-407E-A947-70E740481C1C}">
                <a14:useLocalDpi xmlns:a14="http://schemas.microsoft.com/office/drawing/2010/main" val="0"/>
              </a:ext>
            </a:extLst>
          </a:blip>
          <a:srcRect/>
          <a:stretch>
            <a:fillRect/>
          </a:stretch>
        </p:blipFill>
        <p:spPr>
          <a:xfrm>
            <a:off x="755650" y="1196975"/>
            <a:ext cx="6275388" cy="28638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0" name="Picture 9" descr="DS3-Figure 01-05"/>
          <p:cNvPicPr>
            <a:picLocks noGrp="1" noChangeAspect="1" noChangeArrowheads="1"/>
          </p:cNvPicPr>
          <p:nvPr>
            <p:ph sz="half" idx="2"/>
          </p:nvPr>
        </p:nvPicPr>
        <p:blipFill>
          <a:blip r:embed="rId3" cstate="email">
            <a:extLst>
              <a:ext uri="{28A0092B-C50C-407E-A947-70E740481C1C}">
                <a14:useLocalDpi xmlns:a14="http://schemas.microsoft.com/office/drawing/2010/main" val="0"/>
              </a:ext>
            </a:extLst>
          </a:blip>
          <a:srcRect/>
          <a:stretch>
            <a:fillRect/>
          </a:stretch>
        </p:blipFill>
        <p:spPr>
          <a:xfrm>
            <a:off x="755650" y="4266406"/>
            <a:ext cx="7775575" cy="19288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a:xfrm>
            <a:off x="609600" y="6278346"/>
            <a:ext cx="8235950" cy="501649"/>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76999051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ppt_x"/>
                                          </p:val>
                                        </p:tav>
                                        <p:tav tm="100000">
                                          <p:val>
                                            <p:strVal val="#ppt_x"/>
                                          </p:val>
                                        </p:tav>
                                      </p:tavLst>
                                    </p:anim>
                                    <p:anim calcmode="lin" valueType="num">
                                      <p:cBhvr additive="base">
                                        <p:cTn id="14"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b="1" smtClean="0">
                <a:latin typeface="Times" pitchFamily="18" charset="0"/>
              </a:rPr>
              <a:t>Limitations of File-Based Approach</a:t>
            </a:r>
          </a:p>
        </p:txBody>
      </p:sp>
      <p:sp>
        <p:nvSpPr>
          <p:cNvPr id="35843" name="Rectangle 3"/>
          <p:cNvSpPr>
            <a:spLocks noGrp="1" noChangeArrowheads="1"/>
          </p:cNvSpPr>
          <p:nvPr>
            <p:ph idx="1"/>
          </p:nvPr>
        </p:nvSpPr>
        <p:spPr>
          <a:xfrm>
            <a:off x="533400" y="1676400"/>
            <a:ext cx="7727950" cy="4114800"/>
          </a:xfrm>
        </p:spPr>
        <p:txBody>
          <a:bodyPr/>
          <a:lstStyle/>
          <a:p>
            <a:pPr eaLnBrk="1" hangingPunct="1">
              <a:lnSpc>
                <a:spcPct val="90000"/>
              </a:lnSpc>
            </a:pPr>
            <a:r>
              <a:rPr lang="en-GB" altLang="en-US" b="1" dirty="0" smtClean="0">
                <a:latin typeface="Times" panose="02020603050405020304" pitchFamily="18" charset="0"/>
              </a:rPr>
              <a:t>Separation and isolation of data</a:t>
            </a:r>
          </a:p>
          <a:p>
            <a:pPr lvl="1" eaLnBrk="1" hangingPunct="1">
              <a:lnSpc>
                <a:spcPct val="90000"/>
              </a:lnSpc>
            </a:pPr>
            <a:r>
              <a:rPr lang="en-GB" altLang="en-US" sz="2600" b="1" dirty="0" smtClean="0">
                <a:latin typeface="Times" panose="02020603050405020304" pitchFamily="18" charset="0"/>
              </a:rPr>
              <a:t>Each program maintains its own set of data.</a:t>
            </a:r>
          </a:p>
          <a:p>
            <a:pPr lvl="1" eaLnBrk="1" hangingPunct="1">
              <a:lnSpc>
                <a:spcPct val="90000"/>
              </a:lnSpc>
            </a:pPr>
            <a:r>
              <a:rPr lang="en-GB" altLang="en-US" sz="2600" b="1" dirty="0" smtClean="0">
                <a:latin typeface="Times" panose="02020603050405020304" pitchFamily="18" charset="0"/>
              </a:rPr>
              <a:t>Users of one program may be unaware of potentially useful data held by other programs.</a:t>
            </a:r>
            <a:endParaRPr lang="en-GB" altLang="en-US" b="1" dirty="0" smtClean="0">
              <a:latin typeface="Times" panose="02020603050405020304" pitchFamily="18" charset="0"/>
            </a:endParaRPr>
          </a:p>
          <a:p>
            <a:pPr lvl="1" eaLnBrk="1" hangingPunct="1">
              <a:lnSpc>
                <a:spcPct val="90000"/>
              </a:lnSpc>
            </a:pPr>
            <a:endParaRPr lang="en-GB" altLang="en-US" b="1" dirty="0" smtClean="0">
              <a:latin typeface="Times" panose="02020603050405020304" pitchFamily="18" charset="0"/>
            </a:endParaRPr>
          </a:p>
          <a:p>
            <a:pPr eaLnBrk="1" hangingPunct="1">
              <a:lnSpc>
                <a:spcPct val="90000"/>
              </a:lnSpc>
            </a:pPr>
            <a:r>
              <a:rPr lang="en-GB" altLang="en-US" b="1" dirty="0" smtClean="0">
                <a:latin typeface="Times" panose="02020603050405020304" pitchFamily="18" charset="0"/>
              </a:rPr>
              <a:t>Duplication of data</a:t>
            </a:r>
          </a:p>
          <a:p>
            <a:pPr lvl="1" eaLnBrk="1" hangingPunct="1">
              <a:lnSpc>
                <a:spcPct val="90000"/>
              </a:lnSpc>
            </a:pPr>
            <a:r>
              <a:rPr lang="en-GB" altLang="en-US" sz="2600" b="1" dirty="0" smtClean="0">
                <a:latin typeface="Times" panose="02020603050405020304" pitchFamily="18" charset="0"/>
              </a:rPr>
              <a:t>Same data is held by different programs.</a:t>
            </a:r>
          </a:p>
          <a:p>
            <a:pPr lvl="1" eaLnBrk="1" hangingPunct="1">
              <a:lnSpc>
                <a:spcPct val="90000"/>
              </a:lnSpc>
            </a:pPr>
            <a:r>
              <a:rPr lang="en-GB" altLang="en-US" sz="2600" b="1" dirty="0" smtClean="0">
                <a:latin typeface="Times" panose="02020603050405020304" pitchFamily="18" charset="0"/>
              </a:rPr>
              <a:t>Wasted space and potentially different values and/or different formats for the same item.</a:t>
            </a:r>
            <a:endParaRPr lang="en-GB" altLang="en-US" b="1" dirty="0" smtClean="0">
              <a:latin typeface="Times" panose="02020603050405020304" pitchFamily="18" charset="0"/>
            </a:endParaRPr>
          </a:p>
        </p:txBody>
      </p:sp>
      <p:sp>
        <p:nvSpPr>
          <p:cNvPr id="2" name="Footer Placeholder 1"/>
          <p:cNvSpPr>
            <a:spLocks noGrp="1"/>
          </p:cNvSpPr>
          <p:nvPr>
            <p:ph type="ftr" sz="quarter" idx="11"/>
          </p:nvPr>
        </p:nvSpPr>
        <p:spPr>
          <a:xfrm>
            <a:off x="762000" y="6158023"/>
            <a:ext cx="7499350" cy="639763"/>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399050595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b="1" smtClean="0">
                <a:latin typeface="Times" pitchFamily="18" charset="0"/>
              </a:rPr>
              <a:t>Limitations of File-Based Approach</a:t>
            </a:r>
          </a:p>
        </p:txBody>
      </p:sp>
      <p:sp>
        <p:nvSpPr>
          <p:cNvPr id="36867" name="Rectangle 3"/>
          <p:cNvSpPr>
            <a:spLocks noGrp="1" noChangeArrowheads="1"/>
          </p:cNvSpPr>
          <p:nvPr>
            <p:ph idx="1"/>
          </p:nvPr>
        </p:nvSpPr>
        <p:spPr>
          <a:xfrm>
            <a:off x="609600" y="1143000"/>
            <a:ext cx="8382000" cy="4413250"/>
          </a:xfrm>
        </p:spPr>
        <p:txBody>
          <a:bodyPr rtlCol="0">
            <a:normAutofit/>
          </a:bodyPr>
          <a:lstStyle/>
          <a:p>
            <a:pPr marL="274320" indent="-274320" eaLnBrk="1" fontAlgn="auto" hangingPunct="1">
              <a:lnSpc>
                <a:spcPct val="90000"/>
              </a:lnSpc>
              <a:spcAft>
                <a:spcPts val="0"/>
              </a:spcAft>
              <a:buClr>
                <a:schemeClr val="accent3"/>
              </a:buClr>
              <a:buFont typeface="Arial" pitchFamily="34" charset="0"/>
              <a:buChar char="•"/>
              <a:defRPr/>
            </a:pPr>
            <a:r>
              <a:rPr lang="en-GB" b="1" dirty="0" smtClean="0">
                <a:latin typeface="Times" pitchFamily="18" charset="0"/>
              </a:rPr>
              <a:t>Data dependence</a:t>
            </a:r>
          </a:p>
          <a:p>
            <a:pPr marL="640080" lvl="1" indent="-246888" eaLnBrk="1" fontAlgn="auto" hangingPunct="1">
              <a:lnSpc>
                <a:spcPct val="90000"/>
              </a:lnSpc>
              <a:spcAft>
                <a:spcPts val="0"/>
              </a:spcAft>
              <a:buFont typeface="Arial" pitchFamily="34" charset="0"/>
              <a:buChar char="–"/>
              <a:defRPr/>
            </a:pPr>
            <a:r>
              <a:rPr lang="en-GB" b="1" dirty="0" smtClean="0">
                <a:latin typeface="Times" pitchFamily="18" charset="0"/>
              </a:rPr>
              <a:t>File structure is defined in the program code</a:t>
            </a:r>
          </a:p>
          <a:p>
            <a:pPr marL="640080" lvl="1" indent="-246888">
              <a:lnSpc>
                <a:spcPct val="90000"/>
              </a:lnSpc>
              <a:defRPr/>
            </a:pPr>
            <a:r>
              <a:rPr lang="en-US" b="1" dirty="0">
                <a:latin typeface="Times" pitchFamily="18" charset="0"/>
              </a:rPr>
              <a:t>Program-Data Dependence. File descriptions are stored within each application program that </a:t>
            </a:r>
            <a:r>
              <a:rPr lang="en-US" b="1" dirty="0" smtClean="0">
                <a:latin typeface="Times" pitchFamily="18" charset="0"/>
              </a:rPr>
              <a:t>accesses it</a:t>
            </a:r>
          </a:p>
          <a:p>
            <a:pPr marL="274320" lvl="1" indent="-274320">
              <a:lnSpc>
                <a:spcPct val="90000"/>
              </a:lnSpc>
              <a:buClr>
                <a:schemeClr val="accent3"/>
              </a:buClr>
              <a:buFont typeface="Arial" pitchFamily="34" charset="0"/>
              <a:buChar char="•"/>
              <a:defRPr/>
            </a:pPr>
            <a:r>
              <a:rPr lang="en-US" sz="3200" b="1" dirty="0">
                <a:latin typeface="Times" pitchFamily="18" charset="0"/>
              </a:rPr>
              <a:t>Duplication of data </a:t>
            </a:r>
          </a:p>
          <a:p>
            <a:pPr marL="274320" lvl="1" indent="-274320">
              <a:lnSpc>
                <a:spcPct val="90000"/>
              </a:lnSpc>
              <a:buClr>
                <a:schemeClr val="accent3"/>
              </a:buClr>
              <a:buFont typeface="Arial" pitchFamily="34" charset="0"/>
              <a:buChar char="•"/>
              <a:defRPr/>
            </a:pPr>
            <a:r>
              <a:rPr lang="en-US" sz="3200" b="1" dirty="0">
                <a:latin typeface="Times" pitchFamily="18" charset="0"/>
              </a:rPr>
              <a:t>Data integrity </a:t>
            </a:r>
            <a:r>
              <a:rPr lang="en-US" sz="3200" b="1" dirty="0" smtClean="0">
                <a:latin typeface="Times" pitchFamily="18" charset="0"/>
              </a:rPr>
              <a:t>problem(</a:t>
            </a:r>
            <a:r>
              <a:rPr lang="en-US" sz="3200" dirty="0"/>
              <a:t>ability to force records to be </a:t>
            </a:r>
            <a:r>
              <a:rPr lang="en-US" sz="3200" dirty="0" smtClean="0"/>
              <a:t>consistent)</a:t>
            </a:r>
            <a:endParaRPr lang="en-US" sz="3200" b="1" dirty="0">
              <a:latin typeface="Times" pitchFamily="18" charset="0"/>
            </a:endParaRPr>
          </a:p>
          <a:p>
            <a:pPr marL="274320" lvl="1" indent="-274320">
              <a:lnSpc>
                <a:spcPct val="90000"/>
              </a:lnSpc>
              <a:buClr>
                <a:schemeClr val="accent3"/>
              </a:buClr>
              <a:buFont typeface="Arial" pitchFamily="34" charset="0"/>
              <a:buChar char="•"/>
              <a:defRPr/>
            </a:pPr>
            <a:r>
              <a:rPr lang="en-US" sz="3200" b="1" dirty="0">
                <a:latin typeface="Times" pitchFamily="18" charset="0"/>
              </a:rPr>
              <a:t>Limited data sharing </a:t>
            </a:r>
            <a:endParaRPr lang="en-US" sz="3200" b="1" dirty="0" smtClean="0">
              <a:latin typeface="Times" pitchFamily="18" charset="0"/>
            </a:endParaRPr>
          </a:p>
          <a:p>
            <a:pPr marL="274320" lvl="1" indent="-274320">
              <a:lnSpc>
                <a:spcPct val="90000"/>
              </a:lnSpc>
              <a:buClr>
                <a:schemeClr val="accent3"/>
              </a:buClr>
              <a:buFont typeface="Arial" pitchFamily="34" charset="0"/>
              <a:buChar char="•"/>
              <a:defRPr/>
            </a:pPr>
            <a:endParaRPr lang="en-US" sz="3200" b="1" dirty="0">
              <a:latin typeface="Times" pitchFamily="18" charset="0"/>
            </a:endParaRPr>
          </a:p>
          <a:p>
            <a:pPr marL="393192" lvl="1" indent="0">
              <a:lnSpc>
                <a:spcPct val="90000"/>
              </a:lnSpc>
              <a:buNone/>
              <a:defRPr/>
            </a:pPr>
            <a:endParaRPr lang="en-GB" b="1" dirty="0">
              <a:latin typeface="Times" pitchFamily="18" charset="0"/>
            </a:endParaRPr>
          </a:p>
          <a:p>
            <a:pPr marL="457200" lvl="1" indent="0" eaLnBrk="1" fontAlgn="auto" hangingPunct="1">
              <a:lnSpc>
                <a:spcPct val="60000"/>
              </a:lnSpc>
              <a:spcAft>
                <a:spcPts val="0"/>
              </a:spcAft>
              <a:buFont typeface="Arial" pitchFamily="34" charset="0"/>
              <a:buNone/>
              <a:defRPr/>
            </a:pPr>
            <a:endParaRPr lang="en-GB" b="1" dirty="0">
              <a:latin typeface="Times" pitchFamily="18" charset="0"/>
            </a:endParaRPr>
          </a:p>
        </p:txBody>
      </p:sp>
      <p:sp>
        <p:nvSpPr>
          <p:cNvPr id="2" name="Footer Placeholder 1"/>
          <p:cNvSpPr>
            <a:spLocks noGrp="1"/>
          </p:cNvSpPr>
          <p:nvPr>
            <p:ph type="ftr" sz="quarter" idx="11"/>
          </p:nvPr>
        </p:nvSpPr>
        <p:spPr>
          <a:xfrm>
            <a:off x="609600" y="6254993"/>
            <a:ext cx="8077200" cy="501649"/>
          </a:xfrm>
        </p:spPr>
        <p:txBody>
          <a:bodyPr/>
          <a:lstStyle/>
          <a:p>
            <a:r>
              <a:rPr lang="fr-FR" sz="2400" b="1" dirty="0" smtClean="0"/>
              <a:t>Course: DBMS             </a:t>
            </a:r>
            <a:r>
              <a:rPr lang="fr-FR" sz="2400" b="1" dirty="0" err="1" smtClean="0"/>
              <a:t>Instructor</a:t>
            </a:r>
            <a:r>
              <a:rPr lang="fr-FR" sz="2400" b="1" dirty="0" smtClean="0"/>
              <a:t>: Jean Baptiste MINANI</a:t>
            </a:r>
            <a:endParaRPr lang="en-US" sz="2400" b="1" dirty="0"/>
          </a:p>
        </p:txBody>
      </p:sp>
    </p:spTree>
    <p:extLst>
      <p:ext uri="{BB962C8B-B14F-4D97-AF65-F5344CB8AC3E}">
        <p14:creationId xmlns:p14="http://schemas.microsoft.com/office/powerpoint/2010/main" val="27405002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 calcmode="lin" valueType="num">
                                      <p:cBhvr additive="base">
                                        <p:cTn id="3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1337</Words>
  <Application>Microsoft Office PowerPoint</Application>
  <PresentationFormat>On-screen Show (4:3)</PresentationFormat>
  <Paragraphs>173</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Georgia</vt:lpstr>
      <vt:lpstr>Times</vt:lpstr>
      <vt:lpstr>Times New Roman</vt:lpstr>
      <vt:lpstr>Wingdings</vt:lpstr>
      <vt:lpstr>Training</vt:lpstr>
      <vt:lpstr>Database Management System </vt:lpstr>
      <vt:lpstr>Course Content</vt:lpstr>
      <vt:lpstr>Delivery Methods</vt:lpstr>
      <vt:lpstr>Agenda</vt:lpstr>
      <vt:lpstr>Examples of Database Applications</vt:lpstr>
      <vt:lpstr>File-Based Systems</vt:lpstr>
      <vt:lpstr>File-Based Processing</vt:lpstr>
      <vt:lpstr>Limitations of File-Based Approach</vt:lpstr>
      <vt:lpstr>Limitations of File-Based Approach</vt:lpstr>
      <vt:lpstr>Database Approach</vt:lpstr>
      <vt:lpstr>Database</vt:lpstr>
      <vt:lpstr>Database Management System (DBMS)</vt:lpstr>
      <vt:lpstr>Database Management System (DBMS)</vt:lpstr>
      <vt:lpstr>Database Approach</vt:lpstr>
      <vt:lpstr>Database Approach</vt:lpstr>
      <vt:lpstr>Views</vt:lpstr>
      <vt:lpstr>Views - Benefits</vt:lpstr>
      <vt:lpstr>Some Advantages of DBMSs</vt:lpstr>
      <vt:lpstr>Advantages of DBMSs(cont…)</vt:lpstr>
      <vt:lpstr>Some Disadvantages of DBMSs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2012-08-21T19:01:29Z</dcterms:created>
  <dcterms:modified xsi:type="dcterms:W3CDTF">2015-09-21T17:48:28Z</dcterms:modified>
</cp:coreProperties>
</file>