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5"/>
  </p:notes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8" r:id="rId113"/>
    <p:sldId id="369" r:id="rId114"/>
    <p:sldId id="42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344B4-AD05-4C7F-A15D-D247F4A6C1A6}" type="datetimeFigureOut">
              <a:rPr lang="en-US" smtClean="0"/>
              <a:pPr/>
              <a:t>5/18/2016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8C569-0D4A-4FEF-85E6-0EFE0D035F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68C569-0D4A-4FEF-85E6-0EFE0D035F78}"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68C569-0D4A-4FEF-85E6-0EFE0D035F78}" type="slidenum">
              <a:rPr lang="en-US" smtClean="0"/>
              <a:pPr/>
              <a:t>113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68C569-0D4A-4FEF-85E6-0EFE0D035F78}" type="slidenum">
              <a:rPr lang="en-US" smtClean="0"/>
              <a:pPr/>
              <a:t>139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68C569-0D4A-4FEF-85E6-0EFE0D035F78}" type="slidenum">
              <a:rPr lang="en-US" smtClean="0"/>
              <a:pPr/>
              <a:t>152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195B7F-84A9-43F7-A743-BD150CDA2E08}" type="datetimeFigureOut">
              <a:rPr lang="en-US" smtClean="0"/>
              <a:pPr/>
              <a:t>5/18/2016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D2FB2D-635A-40AA-B0C9-8F1D4E55C5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D2FB2D-635A-40AA-B0C9-8F1D4E55C5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D2FB2D-635A-40AA-B0C9-8F1D4E55C5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D2FB2D-635A-40AA-B0C9-8F1D4E55C58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D2FB2D-635A-40AA-B0C9-8F1D4E55C58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D2FB2D-635A-40AA-B0C9-8F1D4E55C58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4D2FB2D-635A-40AA-B0C9-8F1D4E55C5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4D2FB2D-635A-40AA-B0C9-8F1D4E55C58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195B7F-84A9-43F7-A743-BD150CDA2E08}" type="datetimeFigureOut">
              <a:rPr lang="en-US" smtClean="0"/>
              <a:pPr/>
              <a:t>5/18/2016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4D2FB2D-635A-40AA-B0C9-8F1D4E55C5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B195B7F-84A9-43F7-A743-BD150CDA2E08}" type="datetimeFigureOut">
              <a:rPr lang="en-US" smtClean="0"/>
              <a:pPr/>
              <a:t>5/18/2016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D2FB2D-635A-40AA-B0C9-8F1D4E55C5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195B7F-84A9-43F7-A743-BD150CDA2E08}" type="datetimeFigureOut">
              <a:rPr lang="en-US" smtClean="0"/>
              <a:pPr/>
              <a:t>5/18/2016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D2FB2D-635A-40AA-B0C9-8F1D4E55C58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195B7F-84A9-43F7-A743-BD150CDA2E08}" type="datetimeFigureOut">
              <a:rPr lang="en-US" smtClean="0"/>
              <a:pPr/>
              <a:t>5/18/2016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D2FB2D-635A-40AA-B0C9-8F1D4E55C5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990599"/>
          </a:xfrm>
        </p:spPr>
        <p:txBody>
          <a:bodyPr/>
          <a:lstStyle/>
          <a:p>
            <a:r>
              <a:rPr lang="en-US" dirty="0" smtClean="0"/>
              <a:t>Bible Doctrines  </a:t>
            </a:r>
            <a:endParaRPr lang="en-US" dirty="0"/>
          </a:p>
        </p:txBody>
      </p:sp>
      <p:sp>
        <p:nvSpPr>
          <p:cNvPr id="3" name="Subtitle 2"/>
          <p:cNvSpPr>
            <a:spLocks noGrp="1"/>
          </p:cNvSpPr>
          <p:nvPr>
            <p:ph type="subTitle" idx="1"/>
          </p:nvPr>
        </p:nvSpPr>
        <p:spPr>
          <a:xfrm>
            <a:off x="685800" y="4114800"/>
            <a:ext cx="7772400" cy="457201"/>
          </a:xfrm>
        </p:spPr>
        <p:txBody>
          <a:bodyPr>
            <a:normAutofit fontScale="92500" lnSpcReduction="10000"/>
          </a:bodyPr>
          <a:lstStyle/>
          <a:p>
            <a:r>
              <a:rPr lang="en-US" dirty="0" err="1" smtClean="0"/>
              <a:t>Nsengumuremyi</a:t>
            </a:r>
            <a:r>
              <a:rPr lang="en-US" dirty="0" smtClean="0"/>
              <a:t> </a:t>
            </a:r>
            <a:r>
              <a:rPr lang="en-US" dirty="0" err="1" smtClean="0"/>
              <a:t>Ananie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Stewardship of Material Possessions.</a:t>
            </a:r>
            <a:r>
              <a:rPr lang="en-US" dirty="0" smtClean="0"/>
              <a:t> </a:t>
            </a:r>
          </a:p>
          <a:p>
            <a:r>
              <a:rPr lang="en-US" dirty="0" smtClean="0"/>
              <a:t>God gave our first parents the responsibility of subduing the earth, governing the animal kingdom, and caring for the Garden of Eden (Gen. 1:28; 2:15). All this was theirs not only to enjoy, but to manage. </a:t>
            </a:r>
          </a:p>
          <a:p>
            <a:r>
              <a:rPr lang="en-US" dirty="0" smtClean="0"/>
              <a:t>One restriction was placed on them: The tree of the knowledge of Good and Evil.</a:t>
            </a:r>
          </a:p>
          <a:p>
            <a:r>
              <a:rPr lang="en-US" dirty="0" smtClean="0"/>
              <a:t>After the fall, God could no longer test trough the tree of knowledge.</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meaning of the word Baptism</a:t>
            </a:r>
          </a:p>
          <a:p>
            <a:r>
              <a:rPr lang="en-US" dirty="0" smtClean="0"/>
              <a:t>In the New Testament the verb </a:t>
            </a:r>
            <a:r>
              <a:rPr lang="en-US" i="1" dirty="0" smtClean="0"/>
              <a:t>to baptize</a:t>
            </a:r>
            <a:r>
              <a:rPr lang="en-US" dirty="0" smtClean="0"/>
              <a:t> is used in its primary meaning</a:t>
            </a:r>
            <a:endParaRPr lang="en-PH" sz="3600" dirty="0" smtClean="0"/>
          </a:p>
          <a:p>
            <a:pPr lvl="1"/>
            <a:r>
              <a:rPr lang="en-US" b="1" dirty="0" smtClean="0"/>
              <a:t>to refer to water baptism</a:t>
            </a:r>
            <a:r>
              <a:rPr lang="en-US" dirty="0" smtClean="0"/>
              <a:t> (e.g. Matt. 3:6; Mark 1:9; Acts 2:41); </a:t>
            </a:r>
            <a:endParaRPr lang="en-PH" sz="3200" dirty="0" smtClean="0"/>
          </a:p>
          <a:p>
            <a:pPr lvl="1"/>
            <a:r>
              <a:rPr lang="en-US" b="1" dirty="0" smtClean="0"/>
              <a:t>as a metaphor of Christ's suffering and death</a:t>
            </a:r>
            <a:r>
              <a:rPr lang="en-US" dirty="0" smtClean="0"/>
              <a:t> (Matt. 20:22, 23; Mark 10:38, 39; Luke 12:50); </a:t>
            </a:r>
            <a:endParaRPr lang="en-PH" sz="3200" dirty="0" smtClean="0"/>
          </a:p>
          <a:p>
            <a:pPr lvl="1"/>
            <a:r>
              <a:rPr lang="en-US" b="1" dirty="0" smtClean="0"/>
              <a:t>to the coming of the Holy Spirit</a:t>
            </a:r>
            <a:r>
              <a:rPr lang="en-US" dirty="0" smtClean="0"/>
              <a:t> (Matt. 3:11; Mark 1:8; Luke 3:16; John 1:33; Acts 1:5; 11:16); and </a:t>
            </a:r>
            <a:endParaRPr lang="en-PH" sz="3200" dirty="0" smtClean="0"/>
          </a:p>
          <a:p>
            <a:endParaRPr lang="en-US" dirty="0"/>
          </a:p>
        </p:txBody>
      </p:sp>
      <p:sp>
        <p:nvSpPr>
          <p:cNvPr id="3" name="Title 2"/>
          <p:cNvSpPr>
            <a:spLocks noGrp="1"/>
          </p:cNvSpPr>
          <p:nvPr>
            <p:ph type="title"/>
          </p:nvPr>
        </p:nvSpPr>
        <p:spPr/>
        <p:txBody>
          <a:bodyPr>
            <a:normAutofit/>
          </a:bodyPr>
          <a:lstStyle/>
          <a:p>
            <a:r>
              <a:rPr lang="en-US" dirty="0" smtClean="0"/>
              <a:t>Baptism</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PH" dirty="0" smtClean="0"/>
              <a:t>Baptism in the New Testament</a:t>
            </a:r>
          </a:p>
          <a:p>
            <a:pPr>
              <a:buNone/>
              <a:defRPr/>
            </a:pPr>
            <a:r>
              <a:rPr lang="en-US" dirty="0" smtClean="0"/>
              <a:t>The incidents of water baptism the New Testament records involved immersion. </a:t>
            </a:r>
          </a:p>
          <a:p>
            <a:pPr>
              <a:buFont typeface="Arial" pitchFamily="34" charset="0"/>
              <a:buChar char="•"/>
              <a:defRPr/>
            </a:pPr>
            <a:r>
              <a:rPr lang="en-US" dirty="0" smtClean="0"/>
              <a:t>John baptized in the river Jordan (Matt. 3:6; cf. Mark 1:5) and "</a:t>
            </a:r>
            <a:r>
              <a:rPr lang="en-US" b="1" i="1" dirty="0" smtClean="0"/>
              <a:t>in </a:t>
            </a:r>
            <a:r>
              <a:rPr lang="en-US" b="1" i="1" dirty="0" err="1" smtClean="0"/>
              <a:t>Aenon</a:t>
            </a:r>
            <a:r>
              <a:rPr lang="en-US" b="1" i="1" dirty="0" smtClean="0"/>
              <a:t> near </a:t>
            </a:r>
            <a:r>
              <a:rPr lang="en-US" b="1" i="1" dirty="0" err="1" smtClean="0"/>
              <a:t>Salim</a:t>
            </a:r>
            <a:r>
              <a:rPr lang="en-US" b="1" i="1" dirty="0" smtClean="0"/>
              <a:t>, because there was much water there</a:t>
            </a:r>
            <a:r>
              <a:rPr lang="en-US" dirty="0" smtClean="0"/>
              <a:t>" (John 3:23). </a:t>
            </a:r>
            <a:endParaRPr lang="en-PH" dirty="0" smtClean="0"/>
          </a:p>
          <a:p>
            <a:pPr>
              <a:buFont typeface="Arial" pitchFamily="34" charset="0"/>
              <a:buChar char="•"/>
              <a:defRPr/>
            </a:pPr>
            <a:r>
              <a:rPr lang="en-US" dirty="0" smtClean="0"/>
              <a:t>John immersed Jesus "</a:t>
            </a:r>
            <a:r>
              <a:rPr lang="en-US" i="1" dirty="0" smtClean="0"/>
              <a:t>in</a:t>
            </a:r>
            <a:r>
              <a:rPr lang="en-US" dirty="0" smtClean="0"/>
              <a:t> the Jordan“. After baptism Jesus "</a:t>
            </a:r>
            <a:r>
              <a:rPr lang="en-US" i="1" dirty="0" smtClean="0"/>
              <a:t>came up out </a:t>
            </a:r>
            <a:r>
              <a:rPr lang="en-US" dirty="0" smtClean="0"/>
              <a:t>of the water" (Mark 1:9, 10; Matt. 3:16).</a:t>
            </a:r>
            <a:endParaRPr lang="en-PH" dirty="0" smtClean="0"/>
          </a:p>
          <a:p>
            <a:pPr>
              <a:buFont typeface="Arial" pitchFamily="34" charset="0"/>
              <a:buChar char="•"/>
              <a:defRPr/>
            </a:pPr>
            <a:r>
              <a:rPr lang="en-US" dirty="0" smtClean="0"/>
              <a:t>The apostolic church baptized by immersion. When Philip baptized the Ethiopian eunuch they both "went down into the water" and "came up out of the water" (Acts 8:38, 39).</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meaning of Baptism:</a:t>
            </a:r>
          </a:p>
          <a:p>
            <a:r>
              <a:rPr lang="en-GB" dirty="0" smtClean="0"/>
              <a:t>“</a:t>
            </a:r>
            <a:r>
              <a:rPr lang="en-GB" b="1" i="1" dirty="0" smtClean="0"/>
              <a:t>Don’t you know that all of us who were baptized Into Christ Jesus were Baptized Into His death? We were therefore Buried with Him through Baptism into death in order that, just as Christ was raised from the dead through the glory of the Father, We Too, May Live a New Life</a:t>
            </a:r>
            <a:r>
              <a:rPr lang="en-GB" dirty="0" smtClean="0"/>
              <a:t>” (</a:t>
            </a:r>
            <a:r>
              <a:rPr lang="en-GB" b="1" dirty="0" smtClean="0"/>
              <a:t>Rom. 6.3, 4</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Baptism</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dirty="0" smtClean="0"/>
              <a:t>So what does Baptism Mean? Baptism is a funeral, a formal farewell to an existence in which sin had dominated.</a:t>
            </a:r>
            <a:endParaRPr lang="en-PH" dirty="0" smtClean="0"/>
          </a:p>
          <a:p>
            <a:pPr>
              <a:buFont typeface="Arial" pitchFamily="34" charset="0"/>
              <a:buChar char="•"/>
              <a:defRPr/>
            </a:pPr>
            <a:r>
              <a:rPr lang="en-GB" dirty="0" smtClean="0"/>
              <a:t>(1) The Act of Baptism actually means the person’s death to sin, thus his participation in the death of Christ (inward change of heart and mind). </a:t>
            </a:r>
            <a:endParaRPr lang="en-PH" dirty="0" smtClean="0"/>
          </a:p>
          <a:p>
            <a:pPr>
              <a:buFont typeface="Arial" pitchFamily="34" charset="0"/>
              <a:buChar char="•"/>
              <a:defRPr/>
            </a:pPr>
            <a:r>
              <a:rPr lang="en-GB" dirty="0" smtClean="0"/>
              <a:t>(2) Baptism means the person’s actual participation in Christ’s burial (by immersing the person into the water grave). </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(3) Baptism means the person’s participation in the resurrection of Christ (when the person is lifted up out of the water grave by the one baptizing him). </a:t>
            </a:r>
            <a:endParaRPr lang="en-PH" dirty="0" smtClean="0"/>
          </a:p>
          <a:p>
            <a:r>
              <a:rPr lang="en-GB" dirty="0" smtClean="0"/>
              <a:t>(4) Baptism means the person’s participation in Christ’s life through the in-dwelling of the Holy Spirit (the person lives a new life, the old has been buried in the water grave).</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Baptism</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Symbol of Entrance Into the Church.</a:t>
            </a:r>
            <a:r>
              <a:rPr lang="en-US" dirty="0" smtClean="0"/>
              <a:t> Baptism also marks the person's entrance into Christ's spiritual kingdom. Since it unites the new believer to Christ, it always functions as the door to the church. Through baptism the Lord adds the new disciples to the body of believers—His body, the church (Acts 2:41, 47; 1 Cor. 12:13). Then they are members of God's family. One cannot be baptized without joining the church family.</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Baptism</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Only Baptism by immersion </a:t>
            </a:r>
            <a:r>
              <a:rPr lang="en-GB" dirty="0" smtClean="0"/>
              <a:t>can accurately illustrate the true meaning of Baptism – </a:t>
            </a:r>
            <a:r>
              <a:rPr lang="en-GB" i="1" dirty="0" smtClean="0"/>
              <a:t>death</a:t>
            </a:r>
            <a:r>
              <a:rPr lang="en-GB" dirty="0" smtClean="0"/>
              <a:t>, </a:t>
            </a:r>
            <a:r>
              <a:rPr lang="en-GB" i="1" dirty="0" smtClean="0"/>
              <a:t>burial</a:t>
            </a:r>
            <a:r>
              <a:rPr lang="en-GB" dirty="0" smtClean="0"/>
              <a:t> and </a:t>
            </a:r>
            <a:r>
              <a:rPr lang="en-GB" i="1" dirty="0" smtClean="0"/>
              <a:t>rebirth</a:t>
            </a:r>
            <a:r>
              <a:rPr lang="en-GB" dirty="0" smtClean="0"/>
              <a:t>. </a:t>
            </a:r>
            <a:r>
              <a:rPr lang="en-GB" b="1" dirty="0" smtClean="0"/>
              <a:t>Baptism by sprinkling</a:t>
            </a:r>
            <a:r>
              <a:rPr lang="en-GB" dirty="0" smtClean="0"/>
              <a:t> does </a:t>
            </a:r>
            <a:r>
              <a:rPr lang="en-GB" b="1" dirty="0" smtClean="0"/>
              <a:t>Not</a:t>
            </a:r>
            <a:r>
              <a:rPr lang="en-GB" dirty="0" smtClean="0"/>
              <a:t> symbolize the new birth.</a:t>
            </a:r>
            <a:endParaRPr lang="en-PH" dirty="0" smtClean="0"/>
          </a:p>
          <a:p>
            <a:r>
              <a:rPr lang="en-GB" b="1" dirty="0" smtClean="0"/>
              <a:t>The transformation does not happen all at once. When a person arises from the water, he is “a</a:t>
            </a:r>
            <a:r>
              <a:rPr lang="en-GB" dirty="0" smtClean="0"/>
              <a:t> new creation”. Jesus gives to the person the power to live a “</a:t>
            </a:r>
            <a:r>
              <a:rPr lang="en-GB" b="1" dirty="0" smtClean="0"/>
              <a:t>new</a:t>
            </a:r>
            <a:r>
              <a:rPr lang="en-GB" dirty="0" smtClean="0"/>
              <a:t>” kind of life.</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Qualifications for Baptism</a:t>
            </a:r>
            <a:endParaRPr lang="en-US" b="1" i="1" dirty="0" smtClean="0"/>
          </a:p>
          <a:p>
            <a:r>
              <a:rPr lang="en-US" b="1" i="1" dirty="0" smtClean="0"/>
              <a:t>“Go therefore and make disciples of all nations, baptizing them in the name of the Father, and of the Son and of the Holy Spirit; teaching them to observe all that I have commanded you…” Matt. 28.19, 20.</a:t>
            </a:r>
          </a:p>
          <a:p>
            <a:pPr>
              <a:buNone/>
            </a:pPr>
            <a:r>
              <a:rPr lang="en-US" b="1" i="1" dirty="0" smtClean="0"/>
              <a:t>There are three qualifications for Baptism:</a:t>
            </a:r>
          </a:p>
          <a:p>
            <a:pPr>
              <a:buNone/>
            </a:pPr>
            <a:r>
              <a:rPr lang="en-US" b="1" i="1" dirty="0" smtClean="0"/>
              <a:t>1. Instruction in the Word of God. </a:t>
            </a:r>
            <a:r>
              <a:rPr lang="en-US" dirty="0" smtClean="0"/>
              <a:t>This produces not only faith but repentance and conversion.</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 Faith.</a:t>
            </a:r>
            <a:r>
              <a:rPr lang="en-US" dirty="0" smtClean="0"/>
              <a:t> “</a:t>
            </a:r>
            <a:r>
              <a:rPr lang="en-US" b="1" i="1" dirty="0" smtClean="0"/>
              <a:t>He who believes and is baptized will be saved</a:t>
            </a:r>
            <a:r>
              <a:rPr lang="en-US" dirty="0" smtClean="0"/>
              <a:t>" (Mark 16:16). One prerequisite for baptism is a faith in Jesus' atoning sacrifice as the only means of salvation from sin. In the apostolic church only those who believed [who had faith] the gospel were baptized (Acts 8:12, 36, 37; 18:8). </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Baptism</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 Repentance.</a:t>
            </a:r>
            <a:r>
              <a:rPr lang="en-US" dirty="0" smtClean="0"/>
              <a:t> “</a:t>
            </a:r>
            <a:r>
              <a:rPr lang="en-US" b="1" i="1" dirty="0" smtClean="0"/>
              <a:t>Repent  and let every one of you be baptized</a:t>
            </a:r>
            <a:r>
              <a:rPr lang="en-US" dirty="0" smtClean="0"/>
              <a:t>" (Acts 2:38). In response to God's call people see their lost condition, confess their sinfulness, submit themselves to God, repent of their sin, accept Christ's atonement, and consecrate themselves to a new life with Him. Only through repentance can they experience death to sin—a prerequisite for baptism.</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But humanity still needed a constant reminder that God is the source of every good and perfect gift (James1:17) and that it is He who provides us with power to get wealth (Deut.8:18)</a:t>
            </a:r>
          </a:p>
          <a:p>
            <a:r>
              <a:rPr lang="en-US" dirty="0" smtClean="0"/>
              <a:t>To remind us that He is the source of every blessing, God instituted a system of tithes and offerings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Infant or Small Children Baptism</a:t>
            </a:r>
            <a:endParaRPr lang="en-US" b="1" i="1" dirty="0" smtClean="0"/>
          </a:p>
          <a:p>
            <a:r>
              <a:rPr lang="en-US" b="1" i="1" dirty="0" smtClean="0"/>
              <a:t>Should Infants and Children Be Baptized?</a:t>
            </a:r>
            <a:r>
              <a:rPr lang="en-US" dirty="0" smtClean="0"/>
              <a:t> Baptism incorporates new believers into the church within the context of "being born again." Their conversion has qualified them for baptism and church membership. Incorporation takes place at the "new birth," not at "infant birth." This is why </a:t>
            </a:r>
            <a:r>
              <a:rPr lang="en-US" i="1" dirty="0" smtClean="0"/>
              <a:t>believers</a:t>
            </a:r>
            <a:r>
              <a:rPr lang="en-US" dirty="0" smtClean="0"/>
              <a:t> were baptized—"both </a:t>
            </a:r>
            <a:r>
              <a:rPr lang="en-US" i="1" dirty="0" smtClean="0"/>
              <a:t>men</a:t>
            </a:r>
            <a:r>
              <a:rPr lang="en-US" dirty="0" smtClean="0"/>
              <a:t> and </a:t>
            </a:r>
            <a:r>
              <a:rPr lang="en-US" i="1" dirty="0" smtClean="0"/>
              <a:t>women</a:t>
            </a:r>
            <a:r>
              <a:rPr lang="en-US" dirty="0" smtClean="0"/>
              <a:t>" (Acts 8:12, 13, 29-38; 9:17, 18; 1 Cor. 1:14).</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Baptism</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defRPr/>
            </a:pPr>
            <a:r>
              <a:rPr lang="en-GB" b="1" dirty="0" smtClean="0"/>
              <a:t>Three Reasons Why Infants Should Not Be baptized</a:t>
            </a:r>
            <a:r>
              <a:rPr lang="en-GB" dirty="0" smtClean="0"/>
              <a:t> </a:t>
            </a:r>
            <a:endParaRPr lang="en-PH" dirty="0" smtClean="0"/>
          </a:p>
          <a:p>
            <a:pPr>
              <a:buNone/>
              <a:defRPr/>
            </a:pPr>
            <a:r>
              <a:rPr lang="en-GB" dirty="0" smtClean="0"/>
              <a:t>The Bible makes it clear that before baptism:</a:t>
            </a:r>
            <a:endParaRPr lang="en-PH" dirty="0" smtClean="0"/>
          </a:p>
          <a:p>
            <a:pPr>
              <a:buFont typeface="Arial" pitchFamily="34" charset="0"/>
              <a:buChar char="•"/>
              <a:defRPr/>
            </a:pPr>
            <a:r>
              <a:rPr lang="en-GB" dirty="0" smtClean="0"/>
              <a:t>A person must be taught the way of salvation before being baptized (</a:t>
            </a:r>
            <a:r>
              <a:rPr lang="en-GB" b="1" dirty="0" smtClean="0"/>
              <a:t>Mat. 28.19</a:t>
            </a:r>
            <a:r>
              <a:rPr lang="en-GB" dirty="0" smtClean="0"/>
              <a:t>).</a:t>
            </a:r>
            <a:endParaRPr lang="en-PH" dirty="0" smtClean="0"/>
          </a:p>
          <a:p>
            <a:pPr>
              <a:buFont typeface="Arial" pitchFamily="34" charset="0"/>
              <a:buChar char="•"/>
              <a:defRPr/>
            </a:pPr>
            <a:r>
              <a:rPr lang="en-GB" dirty="0" smtClean="0"/>
              <a:t>A person must believe in Jesus before being baptized (</a:t>
            </a:r>
            <a:r>
              <a:rPr lang="en-GB" b="1" dirty="0" smtClean="0"/>
              <a:t>Mark 16.16</a:t>
            </a:r>
            <a:r>
              <a:rPr lang="en-GB" dirty="0" smtClean="0"/>
              <a:t>; </a:t>
            </a:r>
            <a:r>
              <a:rPr lang="en-GB" b="1" dirty="0" smtClean="0"/>
              <a:t>Acts 8.37</a:t>
            </a:r>
            <a:r>
              <a:rPr lang="en-GB" dirty="0" smtClean="0"/>
              <a:t>).</a:t>
            </a:r>
            <a:endParaRPr lang="en-PH" dirty="0" smtClean="0"/>
          </a:p>
          <a:p>
            <a:pPr>
              <a:buFont typeface="Arial" pitchFamily="34" charset="0"/>
              <a:buChar char="•"/>
              <a:defRPr/>
            </a:pPr>
            <a:r>
              <a:rPr lang="en-GB" dirty="0" smtClean="0"/>
              <a:t>A person must repent of sin and be forgiven before being baptized (</a:t>
            </a:r>
            <a:r>
              <a:rPr lang="en-GB" b="1" dirty="0" smtClean="0"/>
              <a:t>Acts2.38</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Baptism</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Therefore an infant or a small child is</a:t>
            </a:r>
            <a:r>
              <a:rPr lang="en-GB" b="1" dirty="0" smtClean="0"/>
              <a:t> incapable of being taught and believing, and of repentance and confession</a:t>
            </a:r>
            <a:r>
              <a:rPr lang="en-GB" dirty="0" smtClean="0"/>
              <a:t>, all of which must precede baptism.</a:t>
            </a:r>
            <a:endParaRPr lang="en-PH" dirty="0" smtClean="0"/>
          </a:p>
          <a:p>
            <a:pPr>
              <a:buNone/>
            </a:pPr>
            <a:r>
              <a:rPr lang="en-US" dirty="0" smtClean="0"/>
              <a:t>  Karl Barth admitted that "</a:t>
            </a:r>
            <a:r>
              <a:rPr lang="en-US" b="1" i="1" dirty="0" smtClean="0"/>
              <a:t>Nowhere in the New Testament is infant baptism either permitted or commanded</a:t>
            </a:r>
            <a:r>
              <a:rPr lang="en-US" dirty="0" smtClean="0"/>
              <a:t>.“</a:t>
            </a:r>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Baptism</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all matters of Faith and Christian committed life, we should follow Christ’s example. Even in Baptism. He was baptized </a:t>
            </a:r>
            <a:r>
              <a:rPr lang="en-GB" i="1" dirty="0" smtClean="0"/>
              <a:t>around the age of thirty</a:t>
            </a:r>
            <a:r>
              <a:rPr lang="en-GB" dirty="0" smtClean="0"/>
              <a:t> (</a:t>
            </a:r>
            <a:r>
              <a:rPr lang="en-GB" b="1" dirty="0" smtClean="0"/>
              <a:t>Luke 3.23</a:t>
            </a:r>
            <a:r>
              <a:rPr lang="en-GB" dirty="0" smtClean="0"/>
              <a:t>).</a:t>
            </a:r>
            <a:endParaRPr lang="en-PH" dirty="0" smtClean="0"/>
          </a:p>
          <a:p>
            <a:endParaRPr lang="en-US" dirty="0"/>
          </a:p>
        </p:txBody>
      </p:sp>
      <p:sp>
        <p:nvSpPr>
          <p:cNvPr id="3" name="Title 2"/>
          <p:cNvSpPr>
            <a:spLocks noGrp="1"/>
          </p:cNvSpPr>
          <p:nvPr>
            <p:ph type="title"/>
          </p:nvPr>
        </p:nvSpPr>
        <p:spPr>
          <a:xfrm>
            <a:off x="457200" y="228600"/>
            <a:ext cx="8229600" cy="381000"/>
          </a:xfrm>
        </p:spPr>
        <p:txBody>
          <a:bodyPr>
            <a:normAutofit fontScale="90000"/>
          </a:bodyPr>
          <a:lstStyle/>
          <a:p>
            <a:r>
              <a:rPr lang="en-US" dirty="0" smtClean="0"/>
              <a:t>Baptism</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828800"/>
          </a:xfrm>
        </p:spPr>
        <p:txBody>
          <a:bodyPr>
            <a:normAutofit fontScale="90000"/>
          </a:bodyPr>
          <a:lstStyle/>
          <a:p>
            <a:r>
              <a:rPr lang="en-PH" dirty="0" smtClean="0"/>
              <a:t>CHRIST’S HEAVENLY MINISTRY  </a:t>
            </a:r>
            <a:br>
              <a:rPr lang="en-PH" dirty="0" smtClean="0"/>
            </a:br>
            <a:r>
              <a:rPr lang="en-PH" dirty="0" smtClean="0"/>
              <a:t>           </a:t>
            </a:r>
            <a:r>
              <a:rPr lang="en-PH" sz="1800" dirty="0" smtClean="0"/>
              <a:t>The Earthly Sanctuary (see the diagram)</a:t>
            </a:r>
            <a:r>
              <a:rPr lang="en-PH" dirty="0" smtClean="0"/>
              <a:t/>
            </a:r>
            <a:br>
              <a:rPr lang="en-PH" dirty="0" smtClean="0"/>
            </a:br>
            <a:r>
              <a:rPr lang="en-PH" dirty="0" smtClean="0"/>
              <a:t> </a:t>
            </a:r>
            <a:endParaRPr lang="en-US" dirty="0"/>
          </a:p>
        </p:txBody>
      </p:sp>
      <p:pic>
        <p:nvPicPr>
          <p:cNvPr id="2050" name="Picture 2" descr="C:\Users\user\Desktop\images.jpg"/>
          <p:cNvPicPr>
            <a:picLocks noGrp="1" noChangeAspect="1" noChangeArrowheads="1"/>
          </p:cNvPicPr>
          <p:nvPr>
            <p:ph idx="1"/>
          </p:nvPr>
        </p:nvPicPr>
        <p:blipFill>
          <a:blip r:embed="rId2"/>
          <a:srcRect/>
          <a:stretch>
            <a:fillRect/>
          </a:stretch>
        </p:blipFill>
        <p:spPr bwMode="auto">
          <a:xfrm>
            <a:off x="457200" y="1698498"/>
            <a:ext cx="8229600" cy="4091242"/>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The Earthly Sanctuary (see the diagram)</a:t>
            </a:r>
          </a:p>
          <a:p>
            <a:r>
              <a:rPr lang="en-GB" dirty="0" smtClean="0"/>
              <a:t>The sanctuary was surrounded by a courtyard and had two Rooms or two Apartments: </a:t>
            </a:r>
            <a:r>
              <a:rPr lang="en-GB" b="1" dirty="0" smtClean="0"/>
              <a:t>The Holy Place</a:t>
            </a:r>
            <a:r>
              <a:rPr lang="en-GB" dirty="0" smtClean="0"/>
              <a:t> and </a:t>
            </a:r>
            <a:r>
              <a:rPr lang="en-GB" b="1" dirty="0" smtClean="0"/>
              <a:t>the Most Holy Place</a:t>
            </a:r>
            <a:r>
              <a:rPr lang="en-GB" dirty="0" smtClean="0"/>
              <a:t>. In the court in front of the sanctuary stood the brass altar (</a:t>
            </a:r>
            <a:r>
              <a:rPr lang="en-GB" b="1" dirty="0" smtClean="0"/>
              <a:t>the altar of burnt offerings</a:t>
            </a:r>
            <a:r>
              <a:rPr lang="en-GB" dirty="0" smtClean="0"/>
              <a:t>) on which the priests offered sacrifices, and the laver in which they washed.</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PH" dirty="0" smtClean="0"/>
              <a:t>Items in the Earthly Sanctuary</a:t>
            </a:r>
            <a:endParaRPr lang="en-GB" b="1" dirty="0" smtClean="0"/>
          </a:p>
          <a:p>
            <a:pPr>
              <a:buFont typeface="Arial" pitchFamily="34" charset="0"/>
              <a:buChar char="•"/>
              <a:defRPr/>
            </a:pPr>
            <a:r>
              <a:rPr lang="en-GB" b="1" dirty="0" smtClean="0"/>
              <a:t>The Holy Place: </a:t>
            </a:r>
            <a:r>
              <a:rPr lang="en-GB" dirty="0" smtClean="0"/>
              <a:t>there were three items. (1) </a:t>
            </a:r>
            <a:r>
              <a:rPr lang="en-GB" b="1" dirty="0" smtClean="0"/>
              <a:t>Candlestick or </a:t>
            </a:r>
            <a:r>
              <a:rPr lang="en-GB" b="1" dirty="0" err="1" smtClean="0"/>
              <a:t>Lampstand</a:t>
            </a:r>
            <a:r>
              <a:rPr lang="en-GB" b="1" dirty="0" smtClean="0"/>
              <a:t>,</a:t>
            </a:r>
            <a:r>
              <a:rPr lang="en-GB" dirty="0" smtClean="0"/>
              <a:t> symbolised Jesus as the Light of the world</a:t>
            </a:r>
            <a:r>
              <a:rPr lang="en-GB" b="1" dirty="0" smtClean="0"/>
              <a:t> (John 8.12).</a:t>
            </a:r>
            <a:endParaRPr lang="en-PH" dirty="0" smtClean="0"/>
          </a:p>
          <a:p>
            <a:pPr>
              <a:buFont typeface="Arial" pitchFamily="34" charset="0"/>
              <a:buChar char="•"/>
              <a:defRPr/>
            </a:pPr>
            <a:r>
              <a:rPr lang="en-GB" dirty="0" smtClean="0"/>
              <a:t>(2) </a:t>
            </a:r>
            <a:r>
              <a:rPr lang="en-GB" b="1" dirty="0" smtClean="0"/>
              <a:t>The table of the Bread of the Presence</a:t>
            </a:r>
            <a:r>
              <a:rPr lang="en-GB" dirty="0" smtClean="0"/>
              <a:t> or </a:t>
            </a:r>
            <a:r>
              <a:rPr lang="en-GB" b="1" dirty="0" smtClean="0"/>
              <a:t>Consecrated bread, </a:t>
            </a:r>
            <a:r>
              <a:rPr lang="en-GB" dirty="0" smtClean="0"/>
              <a:t>symbolised Jesus, the bread of life satisfying our spiritual hunger</a:t>
            </a:r>
            <a:r>
              <a:rPr lang="en-GB" b="1" dirty="0" smtClean="0"/>
              <a:t> (John 6.35). </a:t>
            </a:r>
            <a:r>
              <a:rPr lang="en-GB" dirty="0" smtClean="0"/>
              <a:t>(3) </a:t>
            </a:r>
            <a:r>
              <a:rPr lang="en-GB" b="1" dirty="0" smtClean="0"/>
              <a:t>The Golden Altar of Incense, </a:t>
            </a:r>
            <a:r>
              <a:rPr lang="en-GB" dirty="0" smtClean="0"/>
              <a:t>symbolised Jesus’ prayer ministry for us in the presence of God</a:t>
            </a:r>
            <a:r>
              <a:rPr lang="en-GB" b="1" dirty="0" smtClean="0"/>
              <a:t> (Rev. 8.3, 4).</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The Most Holy Place</a:t>
            </a:r>
            <a:r>
              <a:rPr lang="en-GB" dirty="0" smtClean="0"/>
              <a:t>. In the Most Holy Place there was one item only</a:t>
            </a:r>
            <a:r>
              <a:rPr lang="en-GB" b="1" dirty="0" smtClean="0"/>
              <a:t>: The ark of Covenant</a:t>
            </a:r>
            <a:r>
              <a:rPr lang="en-GB" dirty="0" smtClean="0"/>
              <a:t>. The gold covered Ark of the Covenant symbolised the throne of God. Its atonement cover, or Mercy seat, represented the intercession of Christ on behalf of sinful human beings who have broken God’s moral law.</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God’s Ten Commandments</a:t>
            </a:r>
            <a:r>
              <a:rPr lang="en-GB" dirty="0" smtClean="0"/>
              <a:t> were kept in the Ark below the Mercy seat. Golden cherubim of glory hovered over the Mercy seat on each end of the Ark. A glorious light, </a:t>
            </a:r>
            <a:r>
              <a:rPr lang="en-GB" b="1" dirty="0" smtClean="0"/>
              <a:t>SHEKINAH</a:t>
            </a:r>
            <a:r>
              <a:rPr lang="en-GB" dirty="0" smtClean="0"/>
              <a:t>, continually shone between these two cherubim, symbolising the presence of God Himself.</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The Daily Service</a:t>
            </a:r>
          </a:p>
          <a:p>
            <a:r>
              <a:rPr lang="en-GB" dirty="0" smtClean="0"/>
              <a:t>(1) </a:t>
            </a:r>
            <a:r>
              <a:rPr lang="en-GB" b="1" dirty="0" smtClean="0"/>
              <a:t>Morning and Evening Sacrifices,</a:t>
            </a:r>
            <a:r>
              <a:rPr lang="en-GB" dirty="0" smtClean="0"/>
              <a:t> (Hebrew, </a:t>
            </a:r>
            <a:r>
              <a:rPr lang="en-GB" i="1" dirty="0" err="1" smtClean="0"/>
              <a:t>tamid</a:t>
            </a:r>
            <a:r>
              <a:rPr lang="en-GB" dirty="0" smtClean="0"/>
              <a:t>, </a:t>
            </a:r>
            <a:r>
              <a:rPr lang="en-GB" b="1" dirty="0" smtClean="0"/>
              <a:t>the continual</a:t>
            </a:r>
            <a:r>
              <a:rPr lang="en-GB" dirty="0" smtClean="0"/>
              <a:t>): 2 lambs, one in the morning, the other in the evening (</a:t>
            </a:r>
            <a:r>
              <a:rPr lang="en-GB" b="1" dirty="0" smtClean="0"/>
              <a:t>Ex. 29.38 – 46; Numb 28.1 – 10</a:t>
            </a:r>
            <a:r>
              <a:rPr lang="en-GB" dirty="0" smtClean="0"/>
              <a:t>).The sacrifices were not individual offerings. This was God’s provision for the salvation of His people. On Sabbath, the daily morning and evening sacrifices were doubled.</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defRPr/>
            </a:pPr>
            <a:r>
              <a:rPr lang="en-US" b="1" i="1" dirty="0" smtClean="0"/>
              <a:t>Tithes.</a:t>
            </a:r>
            <a:r>
              <a:rPr lang="en-US" dirty="0" smtClean="0"/>
              <a:t> </a:t>
            </a:r>
          </a:p>
          <a:p>
            <a:pPr>
              <a:buNone/>
              <a:defRPr/>
            </a:pPr>
            <a:r>
              <a:rPr lang="en-US" dirty="0" smtClean="0"/>
              <a:t>  As one seventh of our time (the Sabbath) belongs to God, so does </a:t>
            </a:r>
            <a:r>
              <a:rPr lang="en-US" b="1" dirty="0" smtClean="0"/>
              <a:t>one tenth of all material things we acquire</a:t>
            </a:r>
            <a:r>
              <a:rPr lang="en-US" dirty="0" smtClean="0"/>
              <a:t>. Scripture tells us that the tithe is "</a:t>
            </a:r>
            <a:r>
              <a:rPr lang="en-US" b="1" i="1" dirty="0" smtClean="0"/>
              <a:t>holy to the Lord</a:t>
            </a:r>
            <a:r>
              <a:rPr lang="en-US" dirty="0" smtClean="0"/>
              <a:t>," symbolizing God's ownership of everything (</a:t>
            </a:r>
            <a:r>
              <a:rPr lang="en-US" b="1" dirty="0" smtClean="0"/>
              <a:t>Lev. 27:30, 32</a:t>
            </a:r>
            <a:r>
              <a:rPr lang="en-US" dirty="0" smtClean="0"/>
              <a:t>). It is to be returned to Him as His own.</a:t>
            </a:r>
            <a:endParaRPr lang="en-PH" dirty="0" smtClean="0"/>
          </a:p>
          <a:p>
            <a:pPr>
              <a:buFont typeface="Arial" pitchFamily="34" charset="0"/>
              <a:buChar char="•"/>
              <a:defRPr/>
            </a:pPr>
            <a:r>
              <a:rPr lang="en-US" dirty="0" smtClean="0"/>
              <a:t>Both the rich and on the poor are to return the tithe. In proportion as God has prospered us, we are to return to Him a tithe.</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itchFamily="34" charset="0"/>
              <a:buChar char="•"/>
              <a:defRPr/>
            </a:pPr>
            <a:r>
              <a:rPr lang="en-GB" dirty="0" smtClean="0"/>
              <a:t>(2) </a:t>
            </a:r>
            <a:r>
              <a:rPr lang="en-GB" b="1" dirty="0" smtClean="0"/>
              <a:t>Sin offering</a:t>
            </a:r>
            <a:r>
              <a:rPr lang="en-GB" dirty="0" smtClean="0"/>
              <a:t> (only through ignorance): a repentant sinner made right with God, or pardoned.</a:t>
            </a:r>
          </a:p>
          <a:p>
            <a:pPr>
              <a:buFont typeface="Arial" pitchFamily="34" charset="0"/>
              <a:buChar char="•"/>
              <a:defRPr/>
            </a:pPr>
            <a:r>
              <a:rPr lang="en-GB" b="1" dirty="0" smtClean="0"/>
              <a:t>A Commoner, Lev 4.27 – 35</a:t>
            </a:r>
            <a:r>
              <a:rPr lang="en-GB" dirty="0" smtClean="0"/>
              <a:t>. A male lamb/goat without blemish. Not older than one year. Imposition of hands on the head of the animal. Confession of the sin. The sinner kills the lamb/goat. The priest dips his fingers into the blood. Puts the blood on the horns of the altar. Fat is burn on the altar. The priest made atonement for the sinner and  he went home forgiven.</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b="1" dirty="0" smtClean="0"/>
              <a:t>A Ruler,</a:t>
            </a:r>
            <a:r>
              <a:rPr lang="en-GB" dirty="0" smtClean="0"/>
              <a:t> </a:t>
            </a:r>
            <a:r>
              <a:rPr lang="en-GB" b="1" dirty="0" smtClean="0"/>
              <a:t>Lev 4.22 – 26</a:t>
            </a:r>
            <a:r>
              <a:rPr lang="en-GB" dirty="0" smtClean="0"/>
              <a:t>. Exactly the same procedure.</a:t>
            </a:r>
          </a:p>
          <a:p>
            <a:pPr>
              <a:buFont typeface="Arial" pitchFamily="34" charset="0"/>
              <a:buChar char="•"/>
              <a:defRPr/>
            </a:pPr>
            <a:r>
              <a:rPr lang="en-GB" b="1" dirty="0" smtClean="0"/>
              <a:t>Anointed  Priest, Lev 4.2 – 12. </a:t>
            </a:r>
            <a:r>
              <a:rPr lang="en-GB" dirty="0" smtClean="0"/>
              <a:t>A young bull without blemish. Lay his hands on the head of the bull. Kills the bull. The anointed priest takes some of the blood into the tent of meeting. Dips his finger in the blood and sprinkles part of it seven times in front of the veil of the sanctuary. Puts some of blood on the horns of the altar of fragrant incense. </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rest of the blood shall be poured out at the base of the altar of burnt offerings. The fat of the entrails, the two kidneys and with the fat on them and the appendage of the liver, burn all of them on the altar of the burnt offering. </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dirty="0" smtClean="0"/>
              <a:t>The skin, all the flesh, its head, legs, entrails and dung, all to be taken outside the camp where the ashes are poured out, and shall burn it on a firewood. And he shall be forgiven.</a:t>
            </a:r>
            <a:endParaRPr lang="en-PH" dirty="0" smtClean="0"/>
          </a:p>
          <a:p>
            <a:pPr>
              <a:buFont typeface="Arial" pitchFamily="34" charset="0"/>
              <a:buChar char="•"/>
              <a:defRPr/>
            </a:pPr>
            <a:r>
              <a:rPr lang="en-GB" b="1" dirty="0" smtClean="0"/>
              <a:t>The Congregation of Israel, Lev 3.13 – 21. </a:t>
            </a:r>
            <a:r>
              <a:rPr lang="en-GB" dirty="0" smtClean="0"/>
              <a:t>When the congregation sinned, the blood was disposed exactly of in the same manner as when the anointed priest sinned.</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NOTE</a:t>
            </a:r>
            <a:r>
              <a:rPr lang="en-GB" dirty="0" smtClean="0"/>
              <a:t>: For the Commoner and the Ruler, the blood was neither carried into the sanctuary nor sprinkled before the veil. It was rather put on the horns of the altar of burnt offerings and the rest poured out at the base of the same altar.</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For the Priest and the Congregation: </a:t>
            </a:r>
            <a:r>
              <a:rPr lang="en-GB" b="1" i="1" dirty="0" smtClean="0"/>
              <a:t>The blood is taken into the Sanctuary.</a:t>
            </a:r>
            <a:r>
              <a:rPr lang="en-GB" dirty="0" smtClean="0"/>
              <a:t> When blood was not taken into the sanctuary, the parts that were not burnt on the altar of burnt offerings, were eaten by the priests in a holy place (</a:t>
            </a:r>
            <a:r>
              <a:rPr lang="en-GB" b="1" dirty="0" smtClean="0"/>
              <a:t>Lev 6.25, 26 – 30; 10.16 – 18</a:t>
            </a:r>
            <a:r>
              <a:rPr lang="en-GB" dirty="0" smtClean="0"/>
              <a:t>), thus putting on themselves the defilement of the guilty party.</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When the penitent sinner</a:t>
            </a:r>
            <a:r>
              <a:rPr lang="en-US" dirty="0" smtClean="0"/>
              <a:t> came to the sanctuary </a:t>
            </a:r>
            <a:r>
              <a:rPr lang="en-US" b="1" i="1" dirty="0" smtClean="0"/>
              <a:t>with a sacrifice, he laid his hands on the head of the innocent animal and confessed his sins</a:t>
            </a:r>
            <a:r>
              <a:rPr lang="en-US" dirty="0" smtClean="0"/>
              <a:t>. This act symbolizes the transfer of sin and its penalty on the victim and the sinner obtained forgiveness of sins. </a:t>
            </a:r>
            <a:r>
              <a:rPr lang="en-US" i="1" dirty="0" smtClean="0"/>
              <a:t>The Jewish Encyclopedia states</a:t>
            </a:r>
            <a:r>
              <a:rPr lang="en-US" dirty="0" smtClean="0"/>
              <a:t>: "</a:t>
            </a:r>
            <a:r>
              <a:rPr lang="en-US" b="1" i="1" dirty="0" smtClean="0"/>
              <a:t>The laying of hands upon the victim's head is an ordinary rite by which the substitution and transfer of sins are effected</a:t>
            </a:r>
            <a:r>
              <a:rPr lang="en-US" dirty="0" smtClean="0"/>
              <a:t>.” In every sacrifice there is the idea of substitution: the victim takes the place of the human sinner.</a:t>
            </a:r>
            <a:endParaRPr lang="en-PH"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CHRIST’S HEAVENLY MINISTRY</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The Day of Atonement</a:t>
            </a:r>
            <a:endParaRPr lang="en-GB" dirty="0" smtClean="0"/>
          </a:p>
          <a:p>
            <a:r>
              <a:rPr lang="en-GB" dirty="0" smtClean="0"/>
              <a:t>A second most important service that was performed in the earthly sanctuary was the </a:t>
            </a:r>
            <a:r>
              <a:rPr lang="en-GB" b="1" dirty="0" smtClean="0"/>
              <a:t>Annual Service, or the Day of Atonement, or the Day of Judgment</a:t>
            </a:r>
            <a:r>
              <a:rPr lang="en-GB" dirty="0" smtClean="0"/>
              <a:t>. The service symbolised the removal of sin on both the repentant sinner and from the sanctuary. This service was performed once a year in t</a:t>
            </a:r>
            <a:r>
              <a:rPr lang="en-GB" b="1" dirty="0" smtClean="0"/>
              <a:t>he Most Holy Place</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task of dealing with sin </a:t>
            </a:r>
            <a:r>
              <a:rPr lang="en-GB" b="1" i="1" dirty="0" smtClean="0"/>
              <a:t>was not complete when sin was transferred figuratively to the sanctuary</a:t>
            </a:r>
            <a:r>
              <a:rPr lang="en-GB" dirty="0" smtClean="0"/>
              <a:t>. On </a:t>
            </a:r>
            <a:r>
              <a:rPr lang="en-GB" b="1" dirty="0" smtClean="0"/>
              <a:t>the horns</a:t>
            </a:r>
            <a:r>
              <a:rPr lang="en-GB" dirty="0" smtClean="0"/>
              <a:t> of the altar of burn offering, and also </a:t>
            </a:r>
            <a:r>
              <a:rPr lang="en-GB" b="1" dirty="0" smtClean="0"/>
              <a:t>on the altar of incense</a:t>
            </a:r>
            <a:r>
              <a:rPr lang="en-GB" dirty="0" smtClean="0"/>
              <a:t>, </a:t>
            </a:r>
            <a:r>
              <a:rPr lang="en-GB" b="1" i="1" dirty="0" smtClean="0"/>
              <a:t>a record of sins forgiven</a:t>
            </a:r>
            <a:r>
              <a:rPr lang="en-GB" dirty="0" smtClean="0"/>
              <a:t> was made by the blood put on the horns by the officiating priest as sinners came with their personal sacrifices to obtain forgiveness.</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Every drop of blood sprinkled on the altar of burnt offering or on the altar of incense in the daily service </a:t>
            </a:r>
            <a:r>
              <a:rPr lang="en-GB" b="1" dirty="0" smtClean="0"/>
              <a:t>constituted a record of sins committed</a:t>
            </a:r>
            <a:r>
              <a:rPr lang="en-GB" dirty="0" smtClean="0"/>
              <a:t>. “</a:t>
            </a:r>
            <a:r>
              <a:rPr lang="en-GB" b="1" i="1" dirty="0" smtClean="0"/>
              <a:t>The sin of Judah… is graven… upon the horns of your altars</a:t>
            </a:r>
            <a:r>
              <a:rPr lang="en-GB" dirty="0" smtClean="0"/>
              <a:t>” (</a:t>
            </a:r>
            <a:r>
              <a:rPr lang="en-GB" b="1" dirty="0" err="1" smtClean="0"/>
              <a:t>Jer</a:t>
            </a:r>
            <a:r>
              <a:rPr lang="en-GB" b="1" dirty="0" smtClean="0"/>
              <a:t>. 17.1</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God calls for the tithe (</a:t>
            </a:r>
            <a:r>
              <a:rPr lang="en-US" b="1" dirty="0" smtClean="0"/>
              <a:t>Mal. 3:10</a:t>
            </a:r>
            <a:r>
              <a:rPr lang="en-US" dirty="0" smtClean="0"/>
              <a:t>), He makes no appeal to gratitude or generosity. Although gratitude should be a part of all our expressions to God, we tithe because God has commanded it. </a:t>
            </a:r>
            <a:r>
              <a:rPr lang="en-US" b="1" i="1" dirty="0" smtClean="0"/>
              <a:t>The tithe belongs to the Lord, and He requests that we return it to Him</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It was also necessary for the sins to be removed from the sanctuary</a:t>
            </a:r>
            <a:r>
              <a:rPr lang="en-GB" dirty="0" smtClean="0"/>
              <a:t>. This work was done once each year </a:t>
            </a:r>
            <a:r>
              <a:rPr lang="en-GB" b="1" dirty="0" smtClean="0"/>
              <a:t>on the Day of Atonement</a:t>
            </a:r>
            <a:r>
              <a:rPr lang="en-GB" dirty="0" smtClean="0"/>
              <a:t>. The sanctuary was cleansed of the record of sin accumulated through the year (M. L. </a:t>
            </a:r>
            <a:r>
              <a:rPr lang="en-GB" dirty="0" err="1" smtClean="0"/>
              <a:t>Andreasen</a:t>
            </a:r>
            <a:r>
              <a:rPr lang="en-GB" dirty="0" smtClean="0"/>
              <a:t>, </a:t>
            </a:r>
            <a:r>
              <a:rPr lang="en-GB" i="1" dirty="0" smtClean="0"/>
              <a:t>Sanctuary Service</a:t>
            </a:r>
            <a:r>
              <a:rPr lang="en-GB" dirty="0" smtClean="0"/>
              <a:t>, 179).</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The Day of Atonement </a:t>
            </a:r>
            <a:r>
              <a:rPr lang="en-GB" dirty="0" smtClean="0"/>
              <a:t>which </a:t>
            </a:r>
            <a:r>
              <a:rPr lang="en-GB" i="1" dirty="0" smtClean="0"/>
              <a:t>symbolised the Day of Judgment </a:t>
            </a:r>
            <a:r>
              <a:rPr lang="en-GB" dirty="0" smtClean="0"/>
              <a:t>occurred on the tenth day of the seventh month (</a:t>
            </a:r>
            <a:r>
              <a:rPr lang="en-GB" b="1" dirty="0" smtClean="0"/>
              <a:t>Lev. 23.26</a:t>
            </a:r>
            <a:r>
              <a:rPr lang="en-GB" dirty="0" smtClean="0"/>
              <a:t>), Tishri, which corresponds to our September-October. All were up early. The high priest himself officiated at the ceremonies of this day.</a:t>
            </a:r>
            <a:endParaRPr lang="en-PH" dirty="0" smtClean="0"/>
          </a:p>
          <a:p>
            <a:r>
              <a:rPr lang="en-GB" dirty="0" smtClean="0"/>
              <a:t>The order of the day was as follows:</a:t>
            </a:r>
            <a:endParaRPr lang="en-PH" dirty="0" smtClean="0"/>
          </a:p>
          <a:p>
            <a:pPr>
              <a:buNone/>
            </a:pPr>
            <a:endParaRPr lang="en-US" dirty="0"/>
          </a:p>
        </p:txBody>
      </p:sp>
      <p:sp>
        <p:nvSpPr>
          <p:cNvPr id="3" name="Title 2"/>
          <p:cNvSpPr>
            <a:spLocks noGrp="1"/>
          </p:cNvSpPr>
          <p:nvPr>
            <p:ph type="title"/>
          </p:nvPr>
        </p:nvSpPr>
        <p:spPr>
          <a:xfrm>
            <a:off x="457200" y="274638"/>
            <a:ext cx="8229600" cy="792162"/>
          </a:xfrm>
        </p:spPr>
        <p:txBody>
          <a:bodyPr/>
          <a:lstStyle/>
          <a:p>
            <a:r>
              <a:rPr lang="en-PH" dirty="0" smtClean="0"/>
              <a:t>CHRIST’S HEAVENLY MINISTRY</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(1) The high priest put on special (holy) garments designed for this event (Lev. 16.4).</a:t>
            </a:r>
          </a:p>
          <a:p>
            <a:r>
              <a:rPr lang="en-PH" dirty="0" smtClean="0"/>
              <a:t>(2) He receives from the congregation two goats for a sin offering, a ram for a burnt offering, and a bullock. These are presented before the LORD (Lev. 16.3, 5). With the bullock the priest is to make atonement for himself and for his house (Lev. 16.11).</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(3). Lots are cast over the two goats. One </a:t>
            </a:r>
            <a:r>
              <a:rPr lang="en-PH" dirty="0" smtClean="0"/>
              <a:t>goat </a:t>
            </a:r>
            <a:r>
              <a:rPr lang="en-PH" dirty="0" smtClean="0"/>
              <a:t>for the LORD, and the other for the scapegoat (</a:t>
            </a:r>
            <a:r>
              <a:rPr lang="en-PH" dirty="0" err="1" smtClean="0"/>
              <a:t>Azazel</a:t>
            </a:r>
            <a:r>
              <a:rPr lang="en-PH" dirty="0" smtClean="0"/>
              <a:t>) (Lev. 16.8). The </a:t>
            </a:r>
            <a:r>
              <a:rPr lang="en-PH" dirty="0" err="1" smtClean="0"/>
              <a:t>LORD’s</a:t>
            </a:r>
            <a:r>
              <a:rPr lang="en-PH" dirty="0" smtClean="0"/>
              <a:t> goat is to be offered as a sin offering. The scapegoat was to be presented alive before the LORD to make atonement over it, and was to be sent away into the wilderness to </a:t>
            </a:r>
            <a:r>
              <a:rPr lang="en-PH" dirty="0" err="1" smtClean="0"/>
              <a:t>Azazel</a:t>
            </a:r>
            <a:r>
              <a:rPr lang="en-PH" dirty="0" smtClean="0"/>
              <a:t> (Lev. 16.9, 10). Both of these goats were tied to rings at the door of the tent of meeting (Lev. 16.7).</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PH" dirty="0" smtClean="0"/>
              <a:t>(4) The priest kills the bullock, but before the administration of any blood, he takes the censer full of burning coals and with sweet incense and brings it within the Most Holy Place and the cloud of incense covers “</a:t>
            </a:r>
            <a:r>
              <a:rPr lang="en-PH" b="1" i="1" dirty="0" smtClean="0"/>
              <a:t>the mercy seat that he dies not</a:t>
            </a:r>
            <a:r>
              <a:rPr lang="en-PH" dirty="0" smtClean="0"/>
              <a:t>” (Lev. 16.12,13).</a:t>
            </a:r>
          </a:p>
          <a:p>
            <a:pPr>
              <a:buFont typeface="Arial" pitchFamily="34" charset="0"/>
              <a:buChar char="•"/>
              <a:defRPr/>
            </a:pPr>
            <a:r>
              <a:rPr lang="en-PH" dirty="0" smtClean="0"/>
              <a:t>(5) The high priest sprinkles the blood with his finger seven times upon the mercy seat and before the mercy seat (Lev. 16.14).</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(6) He kills the goat of the sin offering for the people. He enters the Most Holy Place and makes atonement for it by sprinkling the blood of the goat with his finger upon the mercy seat and before the mercy seat seven times as he has done with the blood of the bullock (Lev. 16.15, 16). </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When the blood of the goat was sprinkled upon the furniture of the sanctuary and on the altar of burnt offering, the accumulated record of the sins of the year, were symbolically removed.</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(7) He does the same thing for </a:t>
            </a:r>
            <a:r>
              <a:rPr lang="en-GB" b="1" dirty="0" smtClean="0"/>
              <a:t>the Holy Place</a:t>
            </a:r>
            <a:r>
              <a:rPr lang="en-GB" dirty="0" smtClean="0"/>
              <a:t>, </a:t>
            </a:r>
            <a:r>
              <a:rPr lang="en-GB" b="1" dirty="0" smtClean="0"/>
              <a:t>the altar of incense</a:t>
            </a:r>
            <a:r>
              <a:rPr lang="en-GB" dirty="0" smtClean="0"/>
              <a:t>, and </a:t>
            </a:r>
            <a:r>
              <a:rPr lang="en-GB" b="1" dirty="0" smtClean="0"/>
              <a:t>the altar of burnt offerings </a:t>
            </a:r>
            <a:r>
              <a:rPr lang="en-GB" dirty="0" smtClean="0"/>
              <a:t>and</a:t>
            </a:r>
            <a:r>
              <a:rPr lang="en-GB" b="1" dirty="0" smtClean="0"/>
              <a:t> its horns (Lev. 16.15, 16, 18 -19)</a:t>
            </a:r>
            <a:r>
              <a:rPr lang="en-GB" dirty="0" smtClean="0"/>
              <a:t>.</a:t>
            </a:r>
            <a:endParaRPr lang="en-PH" dirty="0" smtClean="0"/>
          </a:p>
          <a:p>
            <a:r>
              <a:rPr lang="en-GB" dirty="0" smtClean="0"/>
              <a:t>After the atonement of the sanctuary was finished, the sanctuary was cleansed, </a:t>
            </a:r>
            <a:r>
              <a:rPr lang="en-GB" b="1" i="1" dirty="0" smtClean="0"/>
              <a:t>figuratively removing from it all the sins that had accumulated there throughout the year</a:t>
            </a:r>
            <a:r>
              <a:rPr lang="en-GB" dirty="0" smtClean="0"/>
              <a:t>.</a:t>
            </a:r>
            <a:endParaRPr lang="en-PH" dirty="0" smtClean="0"/>
          </a:p>
          <a:p>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dirty="0" smtClean="0"/>
              <a:t>(8) The second goat, </a:t>
            </a:r>
            <a:r>
              <a:rPr lang="en-GB" b="1" dirty="0" smtClean="0"/>
              <a:t>the scapegoat or </a:t>
            </a:r>
            <a:r>
              <a:rPr lang="en-GB" b="1" dirty="0" err="1" smtClean="0"/>
              <a:t>Azazel</a:t>
            </a:r>
            <a:r>
              <a:rPr lang="en-GB" b="1" dirty="0" smtClean="0"/>
              <a:t>:</a:t>
            </a:r>
            <a:r>
              <a:rPr lang="en-GB" dirty="0" smtClean="0"/>
              <a:t> the high priest put his hands on the head of the goat,  confessed all the sins of all Israel (</a:t>
            </a:r>
            <a:r>
              <a:rPr lang="en-GB" b="1" dirty="0" smtClean="0"/>
              <a:t>Lev. 16.21</a:t>
            </a:r>
            <a:r>
              <a:rPr lang="en-GB" dirty="0" smtClean="0"/>
              <a:t>). </a:t>
            </a:r>
            <a:endParaRPr lang="en-PH" dirty="0" smtClean="0"/>
          </a:p>
          <a:p>
            <a:pPr>
              <a:buFont typeface="Arial" pitchFamily="34" charset="0"/>
              <a:buChar char="•"/>
              <a:defRPr/>
            </a:pPr>
            <a:r>
              <a:rPr lang="en-GB" dirty="0" smtClean="0"/>
              <a:t>(9) Then </a:t>
            </a:r>
            <a:r>
              <a:rPr lang="en-GB" b="1" dirty="0" smtClean="0"/>
              <a:t>goat of </a:t>
            </a:r>
            <a:r>
              <a:rPr lang="en-GB" b="1" dirty="0" err="1" smtClean="0"/>
              <a:t>Azazel</a:t>
            </a:r>
            <a:r>
              <a:rPr lang="en-GB" dirty="0" smtClean="0"/>
              <a:t> sent in the wilderness by a man and was released there (</a:t>
            </a:r>
            <a:r>
              <a:rPr lang="en-GB" b="1" dirty="0" smtClean="0"/>
              <a:t>Lev. 16.21</a:t>
            </a:r>
            <a:r>
              <a:rPr lang="en-GB" dirty="0" smtClean="0"/>
              <a:t>). The man who carried the goat to </a:t>
            </a:r>
            <a:r>
              <a:rPr lang="en-GB" b="1" dirty="0" err="1" smtClean="0"/>
              <a:t>Azazel</a:t>
            </a:r>
            <a:r>
              <a:rPr lang="en-GB" dirty="0" smtClean="0"/>
              <a:t> had wash his clothes and bathe his body before he came back to the community (</a:t>
            </a:r>
            <a:r>
              <a:rPr lang="en-GB" b="1" dirty="0" smtClean="0"/>
              <a:t>Lev. 16.26</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PH" dirty="0" smtClean="0"/>
              <a:t>On the Day of Atonement the sins of those who had already obtained forgiveness were blotted out. The unrepentant sinners were “cut off” (Lev. 23.29). </a:t>
            </a:r>
          </a:p>
          <a:p>
            <a:pPr>
              <a:buFont typeface="Arial" pitchFamily="34" charset="0"/>
              <a:buChar char="•"/>
              <a:defRPr/>
            </a:pPr>
            <a:r>
              <a:rPr lang="en-PH" dirty="0" smtClean="0"/>
              <a:t>N.B. Note that in the part played by the second goat (scapegoat or </a:t>
            </a:r>
            <a:r>
              <a:rPr lang="en-PH" dirty="0" err="1" smtClean="0"/>
              <a:t>Azazel</a:t>
            </a:r>
            <a:r>
              <a:rPr lang="en-PH" dirty="0" smtClean="0"/>
              <a:t>), NO BLOOD WAS SHED. It had nothing to do with forgiveness of the people’s sins. It came into scene after the atonement was complete.</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Examples of tithing.</a:t>
            </a:r>
            <a:r>
              <a:rPr lang="en-US" dirty="0" smtClean="0"/>
              <a:t> Tithing is an accepted practice throughout Scripture. </a:t>
            </a:r>
            <a:r>
              <a:rPr lang="en-US" b="1" dirty="0" smtClean="0"/>
              <a:t>Abraham gave Melchizedek</a:t>
            </a:r>
            <a:r>
              <a:rPr lang="en-US" dirty="0" smtClean="0"/>
              <a:t>, the priest of God Most High, "a tithe of all" (</a:t>
            </a:r>
            <a:r>
              <a:rPr lang="en-US" b="1" dirty="0" smtClean="0"/>
              <a:t>Gen. 14:20</a:t>
            </a:r>
            <a:r>
              <a:rPr lang="en-US" dirty="0" smtClean="0"/>
              <a:t>). By doing so, he acknowledged Melchizedek's divine priesthood and showed that he was well acquainted with this sacred institution. This casual reference to tithing indicates that it was already an established custom at that early date.</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Satan is primarily responsible for the sins of all men, these sins must finally be placed on him and he must bear the punishment due him. This punishment is not </a:t>
            </a:r>
            <a:r>
              <a:rPr lang="en-PH" b="1" i="1" dirty="0" smtClean="0"/>
              <a:t>expiatory</a:t>
            </a:r>
            <a:r>
              <a:rPr lang="en-PH" dirty="0" smtClean="0"/>
              <a:t>; nor is it </a:t>
            </a:r>
            <a:r>
              <a:rPr lang="en-PH" b="1" i="1" dirty="0" smtClean="0"/>
              <a:t>substitutionary</a:t>
            </a:r>
            <a:r>
              <a:rPr lang="en-PH" dirty="0" smtClean="0"/>
              <a:t>; neither is it </a:t>
            </a:r>
            <a:r>
              <a:rPr lang="en-PH" b="1" i="1" dirty="0" smtClean="0"/>
              <a:t>atoning</a:t>
            </a:r>
            <a:r>
              <a:rPr lang="en-PH" dirty="0" smtClean="0"/>
              <a:t>. He simply suffers for his own sins and for his influence in causing others to sin (M. L. </a:t>
            </a:r>
            <a:r>
              <a:rPr lang="en-PH" dirty="0" err="1" smtClean="0"/>
              <a:t>Andreasen</a:t>
            </a:r>
            <a:r>
              <a:rPr lang="en-PH" dirty="0" smtClean="0"/>
              <a:t>, </a:t>
            </a:r>
            <a:r>
              <a:rPr lang="en-PH" i="1" dirty="0" smtClean="0"/>
              <a:t>Sanctuary Service</a:t>
            </a:r>
            <a:r>
              <a:rPr lang="en-PH" dirty="0" smtClean="0"/>
              <a:t>, 192).</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itchFamily="34" charset="0"/>
              <a:buChar char="•"/>
              <a:defRPr/>
            </a:pPr>
            <a:r>
              <a:rPr lang="en-US" dirty="0" smtClean="0"/>
              <a:t>The Day of Atonement portrayed the three phases of the final judgment:</a:t>
            </a:r>
            <a:endParaRPr lang="en-PH" dirty="0" smtClean="0"/>
          </a:p>
          <a:p>
            <a:pPr>
              <a:buFont typeface="Arial" pitchFamily="34" charset="0"/>
              <a:buChar char="•"/>
              <a:defRPr/>
            </a:pPr>
            <a:r>
              <a:rPr lang="en-US" dirty="0" smtClean="0"/>
              <a:t>a. </a:t>
            </a:r>
            <a:r>
              <a:rPr lang="en-US" b="1" dirty="0" smtClean="0"/>
              <a:t>The removal of sins </a:t>
            </a:r>
            <a:r>
              <a:rPr lang="en-US" dirty="0" smtClean="0"/>
              <a:t>from the sanctuary relates to the first</a:t>
            </a:r>
            <a:r>
              <a:rPr lang="en-US" b="1" dirty="0" smtClean="0"/>
              <a:t>, or pre-Advent, or investigative judgment</a:t>
            </a:r>
            <a:r>
              <a:rPr lang="en-US" dirty="0" smtClean="0"/>
              <a:t>. It focuses on the names recorded in the Book of Life just as the Day of Atonement focused on the removal of the confessed sins from the sanctuary. False believers will be sifted out. T</a:t>
            </a:r>
            <a:r>
              <a:rPr lang="en-US" b="1" i="1" dirty="0" smtClean="0"/>
              <a:t>he faith of true believers will be reaffirmed and the records of their sins will be blotted out</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 </a:t>
            </a:r>
            <a:r>
              <a:rPr lang="en-US" b="1" dirty="0" smtClean="0"/>
              <a:t>The banishment of the scapegoat</a:t>
            </a:r>
            <a:r>
              <a:rPr lang="en-US" dirty="0" smtClean="0"/>
              <a:t> to the wilderness symbolizes Satan's millennial imprisonment on earth, which begins at the Second Advent and coincides with the second phase of the final judgment, (Rev. 20:4; 1 Cor. 6:1-3). </a:t>
            </a:r>
            <a:r>
              <a:rPr lang="en-US" b="1" i="1" dirty="0" smtClean="0"/>
              <a:t>This millennial judgment involves a review of the judgment on the wicked. The redeemed will have insight into God's dealings with sin and the lost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will answer all the questions of the redeemed  may have about God's mercy and justice</a:t>
            </a:r>
            <a:endParaRPr lang="en-PH" dirty="0" smtClean="0"/>
          </a:p>
          <a:p>
            <a:r>
              <a:rPr lang="en-US" dirty="0" smtClean="0"/>
              <a:t>c. </a:t>
            </a:r>
            <a:r>
              <a:rPr lang="en-US" b="1" dirty="0" smtClean="0"/>
              <a:t>The clean camp </a:t>
            </a:r>
            <a:r>
              <a:rPr lang="en-US" dirty="0" smtClean="0"/>
              <a:t>symbolizes the results of the third, or </a:t>
            </a:r>
            <a:r>
              <a:rPr lang="en-US" b="1" i="1" dirty="0" smtClean="0"/>
              <a:t>executive, phase of the judgment</a:t>
            </a:r>
            <a:r>
              <a:rPr lang="en-US" dirty="0" smtClean="0"/>
              <a:t>, when fire destroys the wicked and cleanses the earth (Rev. 20:11-15; Matt. 25:31-46; 2 Peter 3:7-13.</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The Sanctuary in Heaven</a:t>
            </a:r>
            <a:endParaRPr lang="en-US" dirty="0" smtClean="0"/>
          </a:p>
          <a:p>
            <a:r>
              <a:rPr lang="en-US" dirty="0" smtClean="0"/>
              <a:t>The New Testament reveals that the new covenant also has a sanctuary in heaven. In it Christ functions as high priest . It is the "true tabernacle which the Lord erected " (Heb. 8:1, 2).</a:t>
            </a:r>
            <a:r>
              <a:rPr lang="en-US" b="1" dirty="0" smtClean="0"/>
              <a:t> </a:t>
            </a:r>
            <a:r>
              <a:rPr lang="en-US" dirty="0" smtClean="0"/>
              <a:t>At Mount Sinai Moses was shown “the pattern,  copy, or model of the heavenly sanctuary” (Ex. 25:9, 40). The earthly sanctuary and its services give us insight into the role of the heavenly sanctuary.</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Scripture presumes the existence of a heavenly sanctuary or temple ( Ps. 11:4; 102:19; Micah 1:2, 3). John the revelator saw the heavenly sanctuary. He described it as</a:t>
            </a:r>
          </a:p>
          <a:p>
            <a:pPr>
              <a:buFont typeface="Wingdings" pitchFamily="2" charset="2"/>
              <a:buChar char="§"/>
            </a:pPr>
            <a:r>
              <a:rPr lang="en-US" dirty="0" smtClean="0"/>
              <a:t> "</a:t>
            </a:r>
            <a:r>
              <a:rPr lang="en-US" b="1" i="1" dirty="0" smtClean="0"/>
              <a:t>the temple of the tabernacle of the testimony in heaven</a:t>
            </a:r>
            <a:r>
              <a:rPr lang="en-US" dirty="0" smtClean="0"/>
              <a:t>" (Rev. 15:5) and</a:t>
            </a:r>
          </a:p>
          <a:p>
            <a:pPr>
              <a:buFont typeface="Wingdings" pitchFamily="2" charset="2"/>
              <a:buChar char="§"/>
            </a:pPr>
            <a:r>
              <a:rPr lang="en-US" dirty="0" smtClean="0"/>
              <a:t> "</a:t>
            </a:r>
            <a:r>
              <a:rPr lang="en-US" b="1" i="1" dirty="0" smtClean="0"/>
              <a:t>the temple of God. . . in heaven</a:t>
            </a:r>
            <a:r>
              <a:rPr lang="en-US" dirty="0" smtClean="0"/>
              <a:t>" (Rev. 11:19).</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he saw the items that the furnishings of the holy place of the earthly sanctuary were modeled after, such as</a:t>
            </a:r>
          </a:p>
          <a:p>
            <a:r>
              <a:rPr lang="en-US" dirty="0" smtClean="0"/>
              <a:t> </a:t>
            </a:r>
            <a:r>
              <a:rPr lang="en-US" b="1" i="1" dirty="0" smtClean="0"/>
              <a:t>seven </a:t>
            </a:r>
            <a:r>
              <a:rPr lang="en-US" b="1" i="1" dirty="0" err="1" smtClean="0"/>
              <a:t>lampstands</a:t>
            </a:r>
            <a:r>
              <a:rPr lang="en-US" dirty="0" smtClean="0"/>
              <a:t> (Rev. 1:12) and </a:t>
            </a:r>
          </a:p>
          <a:p>
            <a:r>
              <a:rPr lang="en-US" b="1" i="1" dirty="0" smtClean="0"/>
              <a:t>an altar of incense</a:t>
            </a:r>
            <a:r>
              <a:rPr lang="en-US" dirty="0" smtClean="0"/>
              <a:t> (Rev. 8:3). And he saw there also </a:t>
            </a:r>
          </a:p>
          <a:p>
            <a:r>
              <a:rPr lang="en-US" b="1" i="1" dirty="0" smtClean="0"/>
              <a:t>the ark of the covenant</a:t>
            </a:r>
            <a:r>
              <a:rPr lang="en-US" dirty="0" smtClean="0"/>
              <a:t> which was like the one in the earthly Holy of Holies (Rev. 11:19).</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heavenly </a:t>
            </a:r>
            <a:r>
              <a:rPr lang="en-US" b="1" i="1" dirty="0" smtClean="0"/>
              <a:t>altar of incense</a:t>
            </a:r>
            <a:r>
              <a:rPr lang="en-US" dirty="0" smtClean="0"/>
              <a:t> is located before God's throne (Rev. 8:3; 9:13).</a:t>
            </a:r>
          </a:p>
          <a:p>
            <a:r>
              <a:rPr lang="en-US" dirty="0" smtClean="0"/>
              <a:t>The Scriptures present the heavenly sanctuary </a:t>
            </a:r>
            <a:r>
              <a:rPr lang="en-US" b="1" i="1" dirty="0" smtClean="0"/>
              <a:t>as a real place</a:t>
            </a:r>
            <a:r>
              <a:rPr lang="en-US" dirty="0" smtClean="0"/>
              <a:t> (Heb. 8:2, NEB), </a:t>
            </a:r>
            <a:r>
              <a:rPr lang="en-US" b="1" i="1" dirty="0" smtClean="0"/>
              <a:t>not a metaphor</a:t>
            </a:r>
            <a:r>
              <a:rPr lang="en-US" dirty="0" smtClean="0"/>
              <a:t> or </a:t>
            </a:r>
            <a:r>
              <a:rPr lang="en-US" b="1" i="1" dirty="0" smtClean="0"/>
              <a:t>abstraction</a:t>
            </a:r>
            <a:r>
              <a:rPr lang="en-US" dirty="0" smtClean="0"/>
              <a:t>. </a:t>
            </a:r>
            <a:r>
              <a:rPr lang="en-US" b="1" dirty="0" smtClean="0"/>
              <a:t>The heavenly sanctuary is the primary dwelling place of God</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sz="2800" b="1" dirty="0" smtClean="0"/>
              <a:t>The Cleansing of the Heavenly Sanctuary</a:t>
            </a:r>
            <a:endParaRPr lang="en-PH" b="1" dirty="0" smtClean="0"/>
          </a:p>
          <a:p>
            <a:r>
              <a:rPr lang="en-PH" dirty="0" smtClean="0"/>
              <a:t>The longest prophecy of Daniel 8.14, “</a:t>
            </a:r>
            <a:r>
              <a:rPr lang="en-PH" b="1" i="1" dirty="0" smtClean="0"/>
              <a:t>…For two thousand and three hundred evening and mornings, then the sanctuary shall be restored …</a:t>
            </a:r>
            <a:r>
              <a:rPr lang="en-PH" dirty="0" smtClean="0"/>
              <a:t>” (RSV); or “</a:t>
            </a:r>
            <a:r>
              <a:rPr lang="en-PH" b="1" i="1" dirty="0" smtClean="0"/>
              <a:t>cleansed</a:t>
            </a:r>
            <a:r>
              <a:rPr lang="en-PH" dirty="0" smtClean="0"/>
              <a:t>” (KJV).</a:t>
            </a:r>
          </a:p>
          <a:p>
            <a:r>
              <a:rPr lang="en-PH" dirty="0" smtClean="0"/>
              <a:t>The explanation of this 2300 days prophecy is found in </a:t>
            </a:r>
            <a:r>
              <a:rPr lang="en-PH" b="1" i="1" dirty="0" smtClean="0"/>
              <a:t>Daniel 9.20 – 27</a:t>
            </a:r>
            <a:r>
              <a:rPr lang="en-PH" dirty="0" smtClean="0"/>
              <a:t>.</a:t>
            </a:r>
          </a:p>
          <a:p>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PH" sz="2000" dirty="0" smtClean="0"/>
              <a:t>CHRIST’S HEAVENLY MINISTRY</a:t>
            </a:r>
            <a:endParaRPr lang="en-US" sz="20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a:t>
            </a:r>
            <a:r>
              <a:rPr lang="en-GB" b="1" dirty="0" smtClean="0"/>
              <a:t>70 weeks,</a:t>
            </a:r>
            <a:r>
              <a:rPr lang="en-GB" dirty="0" smtClean="0"/>
              <a:t>  weeks of years  = 7X70= 490 years, (cf.</a:t>
            </a:r>
            <a:r>
              <a:rPr lang="en-GB" b="1" dirty="0" smtClean="0"/>
              <a:t> Numb. 14.34</a:t>
            </a:r>
            <a:r>
              <a:rPr lang="en-GB" dirty="0" smtClean="0"/>
              <a:t>;</a:t>
            </a:r>
            <a:r>
              <a:rPr lang="en-GB" b="1" dirty="0" smtClean="0"/>
              <a:t> Ezek. 4.6</a:t>
            </a:r>
            <a:r>
              <a:rPr lang="en-GB" dirty="0" smtClean="0"/>
              <a:t>, year/day principle). This period is divided into three parts: (a) 7 prophetic weeks (49 years) -  the rebuilding of the city; (b) 62 weeks (434 years) reaching to “</a:t>
            </a:r>
            <a:r>
              <a:rPr lang="en-GB" b="1" i="1" dirty="0" smtClean="0"/>
              <a:t>Messiah the Prince</a:t>
            </a:r>
            <a:r>
              <a:rPr lang="en-GB" dirty="0" smtClean="0"/>
              <a:t>”. The initial 7 weeks together with the 62 weeks are to be considered as an uninterrupted chronological unit of 69 weeks (</a:t>
            </a:r>
            <a:r>
              <a:rPr lang="en-GB" b="1" dirty="0" smtClean="0"/>
              <a:t>Dan</a:t>
            </a:r>
            <a:r>
              <a:rPr lang="en-GB" dirty="0" smtClean="0"/>
              <a:t>. </a:t>
            </a:r>
            <a:r>
              <a:rPr lang="en-GB" b="1" dirty="0" smtClean="0"/>
              <a:t>9.25</a:t>
            </a:r>
            <a:r>
              <a:rPr lang="en-GB" dirty="0" smtClean="0"/>
              <a:t>). (c) One final week (7 years).</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Evidently </a:t>
            </a:r>
            <a:r>
              <a:rPr lang="en-US" b="1" dirty="0" smtClean="0"/>
              <a:t>Jacob </a:t>
            </a:r>
            <a:r>
              <a:rPr lang="en-US" dirty="0" smtClean="0"/>
              <a:t>also understood the tithing requirement. As an exile and fugitive, he vowed to the Lord, "'</a:t>
            </a:r>
            <a:r>
              <a:rPr lang="en-US" b="1" i="1" dirty="0" smtClean="0"/>
              <a:t>Of all that You give me I will surely give a tenth to You</a:t>
            </a:r>
            <a:r>
              <a:rPr lang="en-US" dirty="0" smtClean="0"/>
              <a:t>'" (</a:t>
            </a:r>
            <a:r>
              <a:rPr lang="en-US" b="1" dirty="0" smtClean="0"/>
              <a:t>Gen. 28:22</a:t>
            </a:r>
            <a:r>
              <a:rPr lang="en-US" dirty="0" smtClean="0"/>
              <a:t>). And after the Exodus, when Israel was established as a nation, God reaffirmed the law of tithing as a divine institution on which Israel's prosperity depended (</a:t>
            </a:r>
            <a:r>
              <a:rPr lang="en-US" b="1" dirty="0" smtClean="0"/>
              <a:t>Lev. 27:30-32</a:t>
            </a:r>
            <a:r>
              <a:rPr lang="en-US" dirty="0" smtClean="0"/>
              <a:t>; </a:t>
            </a:r>
            <a:r>
              <a:rPr lang="en-US" b="1" dirty="0" smtClean="0"/>
              <a:t>Num. 18:24, 26, 28</a:t>
            </a:r>
            <a:r>
              <a:rPr lang="en-US" dirty="0" smtClean="0"/>
              <a:t>; </a:t>
            </a:r>
            <a:r>
              <a:rPr lang="en-US" b="1" dirty="0" smtClean="0"/>
              <a:t>Deut. 12:6, 11, 17</a:t>
            </a:r>
            <a:r>
              <a:rPr lang="en-US" dirty="0" smtClean="0"/>
              <a:t>).</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b="1" dirty="0" smtClean="0"/>
              <a:t>The Starting Point. </a:t>
            </a:r>
            <a:r>
              <a:rPr lang="en-GB" dirty="0" smtClean="0"/>
              <a:t>The angel said “… </a:t>
            </a:r>
            <a:r>
              <a:rPr lang="en-GB" b="1" i="1" dirty="0" smtClean="0"/>
              <a:t>from the going forth of the commandment to restore and to build Jerusalem</a:t>
            </a:r>
            <a:r>
              <a:rPr lang="en-GB" dirty="0" smtClean="0"/>
              <a:t>” (</a:t>
            </a:r>
            <a:r>
              <a:rPr lang="en-GB" b="1" dirty="0" smtClean="0"/>
              <a:t>Dan. 9.25</a:t>
            </a:r>
            <a:r>
              <a:rPr lang="en-GB" dirty="0" smtClean="0"/>
              <a:t>).</a:t>
            </a:r>
          </a:p>
          <a:p>
            <a:pPr>
              <a:buFont typeface="Arial" pitchFamily="34" charset="0"/>
              <a:buChar char="•"/>
              <a:defRPr/>
            </a:pPr>
            <a:r>
              <a:rPr lang="en-GB" dirty="0" smtClean="0"/>
              <a:t>There were </a:t>
            </a:r>
            <a:r>
              <a:rPr lang="en-GB" b="1" dirty="0" smtClean="0"/>
              <a:t>three Legal Decrees</a:t>
            </a:r>
            <a:r>
              <a:rPr lang="en-GB" dirty="0" smtClean="0"/>
              <a:t> related to this prophecy: </a:t>
            </a:r>
            <a:endParaRPr lang="en-PH" dirty="0" smtClean="0"/>
          </a:p>
          <a:p>
            <a:pPr>
              <a:buFont typeface="Arial" pitchFamily="34" charset="0"/>
              <a:buChar char="•"/>
              <a:defRPr/>
            </a:pPr>
            <a:r>
              <a:rPr lang="en-GB" dirty="0" smtClean="0"/>
              <a:t>A third Decree authorising the rebuilding and restoration of the city was issued by </a:t>
            </a:r>
            <a:r>
              <a:rPr lang="en-GB" dirty="0" err="1" smtClean="0"/>
              <a:t>Artaxerxes</a:t>
            </a:r>
            <a:r>
              <a:rPr lang="en-GB" dirty="0" smtClean="0"/>
              <a:t> </a:t>
            </a:r>
            <a:r>
              <a:rPr lang="en-GB" dirty="0" err="1" smtClean="0"/>
              <a:t>Longimanus</a:t>
            </a:r>
            <a:r>
              <a:rPr lang="en-GB" dirty="0" smtClean="0"/>
              <a:t> in 457 B. C. (</a:t>
            </a:r>
            <a:r>
              <a:rPr lang="en-GB" b="1" dirty="0" smtClean="0"/>
              <a:t>Ezra 6.15</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b="1" dirty="0" smtClean="0"/>
              <a:t>The Diagram of the 2300 days/years</a:t>
            </a:r>
            <a:r>
              <a:rPr lang="en-PH" dirty="0" smtClean="0"/>
              <a:t>. </a:t>
            </a:r>
            <a:r>
              <a:rPr lang="en-GB" dirty="0" smtClean="0"/>
              <a:t>Starting point, 457 B.C. 7 week period (49 years) reaching </a:t>
            </a:r>
            <a:r>
              <a:rPr lang="en-GB" b="1" dirty="0" smtClean="0"/>
              <a:t>408 B.C</a:t>
            </a:r>
            <a:r>
              <a:rPr lang="en-GB" dirty="0" smtClean="0"/>
              <a:t>. Sixty-nine weeks (483 years) period brings unto “</a:t>
            </a:r>
            <a:r>
              <a:rPr lang="en-GB" b="1" i="1" dirty="0" smtClean="0"/>
              <a:t>Messiah the Prince</a:t>
            </a:r>
            <a:r>
              <a:rPr lang="en-GB" dirty="0" smtClean="0"/>
              <a:t>” or the “</a:t>
            </a:r>
            <a:r>
              <a:rPr lang="en-GB" b="1" i="1" dirty="0" smtClean="0"/>
              <a:t>anointed</a:t>
            </a:r>
            <a:r>
              <a:rPr lang="en-GB" dirty="0" smtClean="0"/>
              <a:t>”. → at Jesus Christ’s baptism in 27 AD (</a:t>
            </a:r>
            <a:r>
              <a:rPr lang="en-GB" b="1" dirty="0" smtClean="0"/>
              <a:t>Luke 3.21, 22</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CHRIST’S HEAVENLY MINISTRY</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dirty="0" smtClean="0"/>
              <a:t>The last week is  divided into two parts: (a) in the middle of the last week, The Messiah would be “</a:t>
            </a:r>
            <a:r>
              <a:rPr lang="en-GB" b="1" i="1" dirty="0" smtClean="0"/>
              <a:t>cut off but not for Himself</a:t>
            </a:r>
            <a:r>
              <a:rPr lang="en-GB" dirty="0" smtClean="0"/>
              <a:t>” (</a:t>
            </a:r>
            <a:r>
              <a:rPr lang="en-GB" b="1" dirty="0" smtClean="0"/>
              <a:t>Dan 9.26</a:t>
            </a:r>
            <a:r>
              <a:rPr lang="en-GB" dirty="0" smtClean="0"/>
              <a:t>), referring to His vicarious death. Thus → </a:t>
            </a:r>
            <a:r>
              <a:rPr lang="en-GB" b="1" dirty="0" smtClean="0"/>
              <a:t>27 A.D</a:t>
            </a:r>
            <a:r>
              <a:rPr lang="en-GB" dirty="0" smtClean="0"/>
              <a:t>. + </a:t>
            </a:r>
            <a:r>
              <a:rPr lang="en-GB" b="1" dirty="0" smtClean="0"/>
              <a:t>3</a:t>
            </a:r>
            <a:r>
              <a:rPr lang="en-GB" b="1" baseline="-25000" dirty="0" smtClean="0"/>
              <a:t>1/2</a:t>
            </a:r>
            <a:r>
              <a:rPr lang="en-GB" dirty="0" smtClean="0"/>
              <a:t>= </a:t>
            </a:r>
            <a:r>
              <a:rPr lang="en-GB" b="1" dirty="0" smtClean="0"/>
              <a:t>30</a:t>
            </a:r>
            <a:r>
              <a:rPr lang="en-GB" b="1" baseline="-25000" dirty="0" smtClean="0"/>
              <a:t>1/2 </a:t>
            </a:r>
            <a:r>
              <a:rPr lang="en-GB" b="1" dirty="0" smtClean="0"/>
              <a:t>A.D</a:t>
            </a:r>
            <a:r>
              <a:rPr lang="en-GB" dirty="0" smtClean="0"/>
              <a:t>.</a:t>
            </a:r>
          </a:p>
          <a:p>
            <a:pPr>
              <a:buFont typeface="Arial" pitchFamily="34" charset="0"/>
              <a:buChar char="•"/>
              <a:defRPr/>
            </a:pPr>
            <a:r>
              <a:rPr lang="en-GB" dirty="0" smtClean="0"/>
              <a:t> It remains another 2</a:t>
            </a:r>
            <a:r>
              <a:rPr lang="en-GB" baseline="30000" dirty="0" smtClean="0"/>
              <a:t>nd</a:t>
            </a:r>
            <a:r>
              <a:rPr lang="en-GB" dirty="0" smtClean="0"/>
              <a:t> half-week to complete the 70 weeks (</a:t>
            </a:r>
            <a:r>
              <a:rPr lang="en-GB" b="1" i="1" dirty="0" smtClean="0"/>
              <a:t>490 years</a:t>
            </a:r>
            <a:r>
              <a:rPr lang="en-GB" dirty="0" smtClean="0"/>
              <a:t>):  </a:t>
            </a:r>
            <a:r>
              <a:rPr lang="en-GB" b="1" dirty="0" smtClean="0"/>
              <a:t>30</a:t>
            </a:r>
            <a:r>
              <a:rPr lang="en-GB" b="1" baseline="-25000" dirty="0" smtClean="0"/>
              <a:t>1/2</a:t>
            </a:r>
            <a:r>
              <a:rPr lang="en-GB" dirty="0" smtClean="0"/>
              <a:t>years + </a:t>
            </a:r>
            <a:r>
              <a:rPr lang="en-GB" b="1" dirty="0" smtClean="0"/>
              <a:t>3</a:t>
            </a:r>
            <a:r>
              <a:rPr lang="en-GB" b="1" baseline="-25000" dirty="0" smtClean="0"/>
              <a:t>1/2 </a:t>
            </a:r>
            <a:r>
              <a:rPr lang="en-GB" dirty="0" smtClean="0"/>
              <a:t>→ </a:t>
            </a:r>
            <a:r>
              <a:rPr lang="en-GB" b="1" dirty="0" smtClean="0"/>
              <a:t>34 A.D</a:t>
            </a:r>
            <a:r>
              <a:rPr lang="en-GB" dirty="0" smtClean="0"/>
              <a:t>., the death of Stephen, or “</a:t>
            </a:r>
            <a:r>
              <a:rPr lang="en-GB" b="1" i="1" dirty="0" smtClean="0"/>
              <a:t>time of the Gentiles</a:t>
            </a:r>
            <a:r>
              <a:rPr lang="en-GB" dirty="0" smtClean="0"/>
              <a:t>” (</a:t>
            </a:r>
            <a:r>
              <a:rPr lang="en-GB" b="1" dirty="0" smtClean="0"/>
              <a:t>Acts 7.54 – 56; 8.1</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GB" b="1" dirty="0" smtClean="0"/>
              <a:t>End of 2300 Days/Years. </a:t>
            </a:r>
            <a:r>
              <a:rPr lang="en-GB" dirty="0" smtClean="0"/>
              <a:t>2300 – 490 = 1810. Since 70 weeks (490 years) end in 34 A.D., the remaining 1810 years will end: </a:t>
            </a:r>
            <a:r>
              <a:rPr lang="en-GB" b="1" dirty="0" smtClean="0"/>
              <a:t>34 A.D</a:t>
            </a:r>
            <a:r>
              <a:rPr lang="en-GB" dirty="0" smtClean="0"/>
              <a:t>. + </a:t>
            </a:r>
            <a:r>
              <a:rPr lang="en-GB" b="1" dirty="0" smtClean="0"/>
              <a:t>1810</a:t>
            </a:r>
            <a:r>
              <a:rPr lang="en-GB" dirty="0" smtClean="0"/>
              <a:t> = </a:t>
            </a:r>
            <a:r>
              <a:rPr lang="en-GB" b="1" dirty="0" smtClean="0"/>
              <a:t>1844 A.D</a:t>
            </a:r>
            <a:r>
              <a:rPr lang="en-GB" dirty="0" smtClean="0"/>
              <a:t>.</a:t>
            </a:r>
          </a:p>
          <a:p>
            <a:pPr>
              <a:buNone/>
              <a:defRPr/>
            </a:pPr>
            <a:r>
              <a:rPr lang="en-GB" dirty="0" smtClean="0"/>
              <a:t>The heavenly sanctuary was </a:t>
            </a:r>
            <a:r>
              <a:rPr lang="en-GB" b="1" i="1" dirty="0" smtClean="0"/>
              <a:t>cleansed</a:t>
            </a:r>
            <a:r>
              <a:rPr lang="en-GB" dirty="0" smtClean="0"/>
              <a:t> or </a:t>
            </a:r>
            <a:r>
              <a:rPr lang="en-GB" b="1" i="1" dirty="0" smtClean="0"/>
              <a:t>consecrated</a:t>
            </a:r>
            <a:r>
              <a:rPr lang="en-GB" dirty="0" smtClean="0"/>
              <a:t>. (Ref. to the Day of Atonement </a:t>
            </a:r>
            <a:r>
              <a:rPr lang="en-GB" b="1" i="1" dirty="0" err="1" smtClean="0"/>
              <a:t>yom</a:t>
            </a:r>
            <a:r>
              <a:rPr lang="en-GB" b="1" i="1" dirty="0" smtClean="0"/>
              <a:t> </a:t>
            </a:r>
            <a:r>
              <a:rPr lang="en-GB" b="1" i="1" dirty="0" err="1" smtClean="0"/>
              <a:t>kippur</a:t>
            </a:r>
            <a:r>
              <a:rPr lang="en-GB" dirty="0" smtClean="0"/>
              <a:t>). In 1844 A.D. </a:t>
            </a:r>
            <a:r>
              <a:rPr lang="en-GB" b="1" i="1" dirty="0" smtClean="0"/>
              <a:t>Christ as our High Priest</a:t>
            </a:r>
            <a:r>
              <a:rPr lang="en-GB" dirty="0" smtClean="0"/>
              <a:t> entered the heavenly Holy of Holies. He began the Investigative Judgment.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PH" sz="1800" b="1" dirty="0" smtClean="0"/>
              <a:t>Christ our High Priest in the Heavenly Sanctuary</a:t>
            </a:r>
          </a:p>
          <a:p>
            <a:r>
              <a:rPr lang="en-GB" sz="1800" dirty="0" smtClean="0"/>
              <a:t>In the Old Testament temple, </a:t>
            </a:r>
            <a:r>
              <a:rPr lang="en-GB" sz="1800" b="1" dirty="0" smtClean="0"/>
              <a:t>each slain animal’s blood represented Christ dying in the place of the sinner </a:t>
            </a:r>
            <a:r>
              <a:rPr lang="en-GB" sz="1800" dirty="0" smtClean="0"/>
              <a:t>(John 1.29). The work of the priests in OT Hebrew sanctuary </a:t>
            </a:r>
            <a:r>
              <a:rPr lang="en-GB" sz="1800" b="1" dirty="0" smtClean="0"/>
              <a:t>d</a:t>
            </a:r>
            <a:r>
              <a:rPr lang="en-GB" sz="1800" b="1" i="1" dirty="0" smtClean="0"/>
              <a:t>epicted Christ’s ministry as High Priest</a:t>
            </a:r>
            <a:r>
              <a:rPr lang="en-GB" sz="1800" dirty="0" smtClean="0"/>
              <a:t>. The work of the priest is exactly the same work Jesus is now doing as our High Priest in the heavenly sanctuary.</a:t>
            </a:r>
            <a:endParaRPr lang="en-PH" sz="1800" dirty="0" smtClean="0"/>
          </a:p>
          <a:p>
            <a:pPr>
              <a:buNone/>
            </a:pPr>
            <a:endParaRPr lang="en-US" sz="1800"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CHRIST’S HEAVENLY MINISTRY</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t>
            </a:r>
            <a:r>
              <a:rPr lang="en-GB" b="1" i="1" dirty="0" smtClean="0"/>
              <a:t>For Christ did not enter a man-made sanctuary that was only a copy of the true one; he entered heaven itself, 	NOW TO APPEAR FOR US IN GOD’S PRESENCE. But now he has appeared once for all at the end of the ages TO DO AWAY WITH SIN BY THE SACRIFICE OF HIMSELFF</a:t>
            </a:r>
            <a:r>
              <a:rPr lang="en-GB" dirty="0" smtClean="0"/>
              <a:t>” (</a:t>
            </a:r>
            <a:r>
              <a:rPr lang="en-GB" b="1" dirty="0" smtClean="0"/>
              <a:t>Heb. 9.24, 26</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CHRIST’S HEAVENLY MINISTRY</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the heavenly sanctuary </a:t>
            </a:r>
            <a:r>
              <a:rPr lang="en-GB" b="1" dirty="0" smtClean="0"/>
              <a:t>Jesus</a:t>
            </a:r>
            <a:r>
              <a:rPr lang="en-GB" dirty="0" smtClean="0"/>
              <a:t> </a:t>
            </a:r>
            <a:r>
              <a:rPr lang="en-GB" b="1" i="1" dirty="0" smtClean="0"/>
              <a:t>“lives”</a:t>
            </a:r>
            <a:r>
              <a:rPr lang="en-GB" dirty="0" smtClean="0"/>
              <a:t> day-by-day and presents his blood, his sacrifice on behalf of any repentant sinner who comes to him asking for forgiveness of his or her sins.</a:t>
            </a:r>
          </a:p>
          <a:p>
            <a:r>
              <a:rPr lang="en-GB" b="1" i="1" dirty="0" smtClean="0"/>
              <a:t>It is the sinner’s duty</a:t>
            </a:r>
            <a:r>
              <a:rPr lang="en-GB" dirty="0" smtClean="0"/>
              <a:t> to accept Christ’s sacrifice and appropriates himself His saving merits.</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CHRIST’S HEAVENLY MINISTRY</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t>
            </a:r>
            <a:r>
              <a:rPr lang="en-GB" b="1" i="1" dirty="0" smtClean="0"/>
              <a:t>… Since We Have a Great High Priest who has gone through the heavens, Jesus the Son of God, let us hold firmly to the faith we profess…We do not have a high priest who is unable to sympathise with our weaknesses, but we have one who has been tempted just as we are – yet without sin. Let us approach the throne of grace with confidence, that we may receive mercy and grace …in time of need</a:t>
            </a:r>
            <a:r>
              <a:rPr lang="en-GB" dirty="0" smtClean="0"/>
              <a:t>” (</a:t>
            </a:r>
            <a:r>
              <a:rPr lang="en-GB" b="1" dirty="0" smtClean="0"/>
              <a:t>Heb. 4.14 – 16</a:t>
            </a:r>
            <a:r>
              <a:rPr lang="en-GB" dirty="0" smtClean="0"/>
              <a:t>).</a:t>
            </a:r>
            <a:endParaRPr lang="en-PH" dirty="0" smtClean="0"/>
          </a:p>
          <a:p>
            <a:endParaRPr lang="en-US" dirty="0"/>
          </a:p>
        </p:txBody>
      </p:sp>
      <p:sp>
        <p:nvSpPr>
          <p:cNvPr id="3" name="Title 2"/>
          <p:cNvSpPr>
            <a:spLocks noGrp="1"/>
          </p:cNvSpPr>
          <p:nvPr>
            <p:ph type="title"/>
          </p:nvPr>
        </p:nvSpPr>
        <p:spPr>
          <a:xfrm>
            <a:off x="457200" y="152400"/>
            <a:ext cx="8229600" cy="715962"/>
          </a:xfrm>
        </p:spPr>
        <p:txBody>
          <a:bodyPr>
            <a:normAutofit fontScale="90000"/>
          </a:bodyPr>
          <a:lstStyle/>
          <a:p>
            <a:r>
              <a:rPr lang="en-PH" dirty="0" smtClean="0"/>
              <a:t>CHRIST’S HEAVENLY MINISTRY</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Certainty of Christ's Return</a:t>
            </a:r>
            <a:endParaRPr lang="en-US" dirty="0" smtClean="0"/>
          </a:p>
          <a:p>
            <a:r>
              <a:rPr lang="en-US" dirty="0" smtClean="0"/>
              <a:t>The certainty of the Second Advent is rooted in the trustworthiness of the Scripture. Just before His death Jesus told His disciples that He would be returning to His Father to prepare a place for them. But He promised, "</a:t>
            </a:r>
            <a:r>
              <a:rPr lang="en-US" b="1" i="1" dirty="0" smtClean="0"/>
              <a:t>I will come again</a:t>
            </a:r>
            <a:r>
              <a:rPr lang="en-US" dirty="0" smtClean="0"/>
              <a:t>" (John 14:3).</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 Guarantee the First Advent Provides.</a:t>
            </a:r>
            <a:r>
              <a:rPr lang="en-US" dirty="0" smtClean="0"/>
              <a:t> The Second Advent is tied to Christ's first advent. If Christ had not come the first time and won a decisive victory over sin and Satan (Col. 2:15), then we would have no reason to believe that He will eventually come to end Satan's dominion of this world and to restore it to its original perfection… He "</a:t>
            </a:r>
            <a:r>
              <a:rPr lang="en-US" b="1" i="1" dirty="0" smtClean="0"/>
              <a:t>will appear a second time, apart from sin, for salvation</a:t>
            </a:r>
            <a:r>
              <a:rPr lang="en-US" dirty="0" smtClean="0"/>
              <a:t>" (Heb. 9:26, 28).</a:t>
            </a:r>
            <a:endParaRPr lang="en-PH" dirty="0" smtClean="0"/>
          </a:p>
          <a:p>
            <a:endParaRPr lang="en-US"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Far from abrogating this institution, the New Testament assumes its validity. Jesus </a:t>
            </a:r>
            <a:r>
              <a:rPr lang="en-US" b="1" dirty="0" smtClean="0"/>
              <a:t>approved of tithing</a:t>
            </a:r>
            <a:r>
              <a:rPr lang="en-US" dirty="0" smtClean="0"/>
              <a:t> and </a:t>
            </a:r>
            <a:r>
              <a:rPr lang="en-US" b="1" dirty="0" smtClean="0"/>
              <a:t>condemned those who violate</a:t>
            </a:r>
            <a:r>
              <a:rPr lang="en-US" dirty="0" smtClean="0"/>
              <a:t> its spirit (</a:t>
            </a:r>
            <a:r>
              <a:rPr lang="en-US" b="1" dirty="0" smtClean="0"/>
              <a:t>Matt. 23:23</a:t>
            </a:r>
            <a:r>
              <a:rPr lang="en-US" dirty="0" smtClean="0"/>
              <a:t>). While the ceremonial laws regulating the sacrificial offerings symbolizing Christ's atoning sacrifice ended at His death, the tithing law did not.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b="1" dirty="0" smtClean="0"/>
              <a:t>The Manner of Christ’s  Return</a:t>
            </a:r>
            <a:endParaRPr lang="en-US" b="1" dirty="0" smtClean="0"/>
          </a:p>
          <a:p>
            <a:r>
              <a:rPr lang="en-US" dirty="0" smtClean="0"/>
              <a:t>To enable believers to distinguish between the genuine event and a false coming, several Biblical passages reveal details of the manner in which Christ will return. </a:t>
            </a:r>
            <a:endParaRPr lang="en-PH" dirty="0" smtClean="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Literal and Personal Return.</a:t>
            </a:r>
            <a:r>
              <a:rPr lang="en-US" dirty="0" smtClean="0"/>
              <a:t> When Jesus ascended in a cloud, two angels addressed the disciples, who were still gazing up after their departed Lord: “</a:t>
            </a:r>
            <a:r>
              <a:rPr lang="en-US" b="1" i="1" dirty="0" smtClean="0"/>
              <a:t>Men of Galilee, why do you stand gazing up into heaven? This same Jesus, who was taken up from you into heaven, will so come in like manner as you saw Him go into heaven</a:t>
            </a:r>
            <a:r>
              <a:rPr lang="en-US" dirty="0" smtClean="0"/>
              <a:t>" (Acts 1:11).</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same Lord who had just left them—a personal, flesh-and-blood being, not some spirit entity (Luke 24:36-43)—would return to earth. And His Second Advent would be as literal and personal as His departure.</a:t>
            </a:r>
            <a:endParaRPr lang="en-PH" dirty="0" smtClean="0"/>
          </a:p>
          <a:p>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A Visible Return.</a:t>
            </a:r>
            <a:r>
              <a:rPr lang="en-US" dirty="0" smtClean="0"/>
              <a:t> Christ's coming will not be an inward, invisible experience but a real meeting with a visible Person. "</a:t>
            </a:r>
            <a:r>
              <a:rPr lang="en-US" b="1" i="1" dirty="0" smtClean="0"/>
              <a:t>Behold, He is coming with clouds, and every eye will see Him</a:t>
            </a:r>
            <a:r>
              <a:rPr lang="en-US" dirty="0" smtClean="0"/>
              <a:t>" (Rev. 1:7).</a:t>
            </a:r>
          </a:p>
          <a:p>
            <a:pPr>
              <a:buFont typeface="Arial" pitchFamily="34" charset="0"/>
              <a:buChar char="•"/>
              <a:defRPr/>
            </a:pPr>
            <a:r>
              <a:rPr lang="en-US" dirty="0" smtClean="0"/>
              <a:t>“</a:t>
            </a:r>
            <a:r>
              <a:rPr lang="en-US" b="1" i="1" dirty="0" smtClean="0"/>
              <a:t>All the tribes of the earth will mourn, and they will see the Son of Man coming on the clouds of heaven with power and great glory</a:t>
            </a:r>
            <a:r>
              <a:rPr lang="en-US" dirty="0" smtClean="0"/>
              <a:t>" (Matt. 24:30).</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An Audible Return.</a:t>
            </a:r>
            <a:r>
              <a:rPr lang="en-US" dirty="0" smtClean="0"/>
              <a:t> Adding to the picture of a universal awareness of Christ's return, the biblical asserts that His coming will be made known by sound as well as sight: "</a:t>
            </a:r>
            <a:r>
              <a:rPr lang="en-US" b="1" i="1" dirty="0" smtClean="0"/>
              <a:t>The Lord Himself will descend from heaven with a shout, with the voice of an archangel, and with the trumpet of God</a:t>
            </a:r>
            <a:r>
              <a:rPr lang="en-US" dirty="0" smtClean="0"/>
              <a:t>" (1 Thess. 4:16). The "</a:t>
            </a:r>
            <a:r>
              <a:rPr lang="en-US" b="1" i="1" dirty="0" smtClean="0"/>
              <a:t>great sound of a trumpet</a:t>
            </a:r>
            <a:r>
              <a:rPr lang="en-US" dirty="0" smtClean="0"/>
              <a:t>" (Matt. 24:31) accompanies the gathering of His people. </a:t>
            </a:r>
            <a:r>
              <a:rPr lang="en-US" b="1" i="1" dirty="0" smtClean="0"/>
              <a:t>There is no secrecy here</a:t>
            </a:r>
            <a:r>
              <a:rPr lang="en-US" dirty="0" smtClean="0"/>
              <a:t>.</a:t>
            </a:r>
            <a:endParaRPr lang="en-PH" dirty="0" smtClean="0"/>
          </a:p>
          <a:p>
            <a:pPr>
              <a:buFont typeface="Arial" pitchFamily="34" charset="0"/>
              <a:buChar char="•"/>
              <a:defRPr/>
            </a:pP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Glorious Return.</a:t>
            </a:r>
            <a:r>
              <a:rPr lang="en-US" dirty="0" smtClean="0"/>
              <a:t> When Christ returns, He comes as a conqueror, with power and “</a:t>
            </a:r>
            <a:r>
              <a:rPr lang="en-US" b="1" i="1" dirty="0" smtClean="0"/>
              <a:t>in the glory of His Father with His angels</a:t>
            </a:r>
            <a:r>
              <a:rPr lang="en-US" dirty="0" smtClean="0"/>
              <a:t>" (Matt. 16:27). John the revelator portrays the glory of Christ's return in a most dramatic way. He pictures </a:t>
            </a:r>
            <a:r>
              <a:rPr lang="en-US" b="1" i="1" dirty="0" smtClean="0"/>
              <a:t>Christ riding on a white horse</a:t>
            </a:r>
            <a:r>
              <a:rPr lang="en-US" dirty="0" smtClean="0"/>
              <a:t> and </a:t>
            </a:r>
            <a:r>
              <a:rPr lang="en-US" b="1" i="1" dirty="0" smtClean="0"/>
              <a:t>leading the innumerable armies of heaven. </a:t>
            </a:r>
            <a:r>
              <a:rPr lang="en-US" dirty="0" smtClean="0"/>
              <a:t>The supernatural splendor of the glorified Christ is apparent (Rev. 19:11-16).</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dirty="0" smtClean="0"/>
              <a:t>A Sudden, Unexpected Return</a:t>
            </a:r>
            <a:r>
              <a:rPr lang="en-US" b="1" i="1" dirty="0" smtClean="0"/>
              <a:t>.</a:t>
            </a:r>
            <a:r>
              <a:rPr lang="en-GB" dirty="0" smtClean="0"/>
              <a:t> “</a:t>
            </a:r>
            <a:r>
              <a:rPr lang="en-GB" b="1" i="1" dirty="0" smtClean="0"/>
              <a:t>No one knows about that day or hour, not even the angels in heaven, nor the Son, but only the Father… The Son of Man will come at an hour when you do not expect him</a:t>
            </a:r>
            <a:r>
              <a:rPr lang="en-GB" dirty="0" smtClean="0"/>
              <a:t>” (</a:t>
            </a:r>
            <a:r>
              <a:rPr lang="en-GB" b="1" dirty="0" smtClean="0"/>
              <a:t>Mat. 24.36, 44</a:t>
            </a:r>
            <a:r>
              <a:rPr lang="en-GB" dirty="0" smtClean="0"/>
              <a:t>).</a:t>
            </a:r>
          </a:p>
          <a:p>
            <a:pPr>
              <a:buFont typeface="Arial" pitchFamily="34" charset="0"/>
              <a:buChar char="•"/>
              <a:defRPr/>
            </a:pPr>
            <a:r>
              <a:rPr lang="en-US" dirty="0" smtClean="0"/>
              <a:t>“For when they say, 'Peace and safety!' then sudden destruction comes upon them…" (1 Thess. 5:2, 3).</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Cataclysmic Event. </a:t>
            </a:r>
            <a:r>
              <a:rPr lang="en-US" dirty="0" smtClean="0"/>
              <a:t>Christ's kingdom is not to exist simultaneously with any human empire. When Christ returns, Kingdom will strike the and  shall break in pieces, consume all other kingdoms, leaving not a trace of them (Dan. 2:34, 44, 35). Indeed, the Second Advent is an earth-shaking event.</a:t>
            </a:r>
            <a:endParaRPr lang="en-PH" dirty="0" smtClean="0"/>
          </a:p>
          <a:p>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defRPr/>
            </a:pPr>
            <a:r>
              <a:rPr lang="en-PH" b="1" dirty="0" smtClean="0"/>
              <a:t>The 2</a:t>
            </a:r>
            <a:r>
              <a:rPr lang="en-PH" b="1" baseline="30000" dirty="0" smtClean="0"/>
              <a:t>nd</a:t>
            </a:r>
            <a:r>
              <a:rPr lang="en-PH" b="1" dirty="0" smtClean="0"/>
              <a:t> Advent and the Human Race</a:t>
            </a:r>
          </a:p>
          <a:p>
            <a:pPr>
              <a:buFont typeface="Arial" pitchFamily="34" charset="0"/>
              <a:buChar char="•"/>
              <a:defRPr/>
            </a:pPr>
            <a:r>
              <a:rPr lang="en-PH" dirty="0" smtClean="0"/>
              <a:t>There will be two great divisions at Christ’s 2</a:t>
            </a:r>
            <a:r>
              <a:rPr lang="en-PH" baseline="30000" dirty="0" smtClean="0"/>
              <a:t>nd</a:t>
            </a:r>
            <a:r>
              <a:rPr lang="en-PH" dirty="0" smtClean="0"/>
              <a:t> Advent: </a:t>
            </a:r>
            <a:r>
              <a:rPr lang="en-US" dirty="0" smtClean="0"/>
              <a:t>those who have accepted Him and those who have rejected Him.</a:t>
            </a:r>
          </a:p>
          <a:p>
            <a:pPr>
              <a:buFont typeface="Arial" pitchFamily="34" charset="0"/>
              <a:buChar char="•"/>
              <a:defRPr/>
            </a:pPr>
            <a:r>
              <a:rPr lang="en-US" b="1" i="1" dirty="0" smtClean="0"/>
              <a:t>The Gathering of the Elect.</a:t>
            </a:r>
            <a:r>
              <a:rPr lang="en-US" dirty="0" smtClean="0"/>
              <a:t> An important aspect of the establishment of Christ's eternal kingdom is the gathering of all the redeemed (Matt. 24:31; 25:32-34; Mark 13:27) to the heavenly home Christ has prepared (John 14:3).</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dirty="0" smtClean="0"/>
              <a:t>Two events make possible this universal gathering: </a:t>
            </a:r>
            <a:r>
              <a:rPr lang="en-US" b="1" dirty="0" smtClean="0"/>
              <a:t>the resurrection of the righteous</a:t>
            </a:r>
            <a:r>
              <a:rPr lang="en-US" dirty="0" smtClean="0"/>
              <a:t> </a:t>
            </a:r>
            <a:r>
              <a:rPr lang="en-US" b="1" dirty="0" smtClean="0"/>
              <a:t>dead</a:t>
            </a:r>
            <a:r>
              <a:rPr lang="en-US" dirty="0" smtClean="0"/>
              <a:t> and </a:t>
            </a:r>
            <a:r>
              <a:rPr lang="en-US" b="1" dirty="0" smtClean="0"/>
              <a:t>the translation of the living saints</a:t>
            </a:r>
            <a:r>
              <a:rPr lang="en-US" dirty="0" smtClean="0"/>
              <a:t>.</a:t>
            </a:r>
            <a:endParaRPr lang="en-PH" dirty="0" smtClean="0"/>
          </a:p>
          <a:p>
            <a:pPr>
              <a:buFont typeface="Arial" pitchFamily="34" charset="0"/>
              <a:buChar char="•"/>
              <a:defRPr/>
            </a:pPr>
            <a:r>
              <a:rPr lang="en-US" b="1" i="1" dirty="0" smtClean="0"/>
              <a:t>1. The resurrection of the righteous.</a:t>
            </a:r>
            <a:r>
              <a:rPr lang="en-US" dirty="0" smtClean="0"/>
              <a:t> At the sound of the trumpet announcing Christ's return, the righteous dead will be raised incorruptible and immortal (1 Cor. 15:52, 53). The "dead in Christ will rise first" (1 Thess. 4:16), i.e. </a:t>
            </a:r>
            <a:r>
              <a:rPr lang="en-US" i="1" dirty="0" smtClean="0"/>
              <a:t>before</a:t>
            </a:r>
            <a:r>
              <a:rPr lang="en-US" dirty="0" smtClean="0"/>
              <a:t> the living righteous are caught up to be with the Lord.</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i="1" dirty="0" smtClean="0"/>
              <a:t> Use of tithes.</a:t>
            </a:r>
            <a:r>
              <a:rPr lang="en-US" dirty="0" smtClean="0"/>
              <a:t> </a:t>
            </a:r>
          </a:p>
          <a:p>
            <a:r>
              <a:rPr lang="en-US" dirty="0" smtClean="0"/>
              <a:t>Tithes are sacred and are to be used for sacred purposes only. The Lord commanded, "</a:t>
            </a:r>
            <a:r>
              <a:rPr lang="en-US" b="1" i="1" dirty="0" smtClean="0"/>
              <a:t>'A tithe of everything from the land, whether grain from the soil or fruit from the trees, belongs to the Lord; it is holy to the Lord. . . . The entire tithe of the herd and flock . . . will be holy to the Lord</a:t>
            </a:r>
            <a:r>
              <a:rPr lang="en-US" dirty="0" smtClean="0"/>
              <a:t>'" (</a:t>
            </a:r>
            <a:r>
              <a:rPr lang="en-US" b="1" dirty="0" smtClean="0"/>
              <a:t>Lev. 27:30-32</a:t>
            </a:r>
            <a:r>
              <a:rPr lang="en-US" dirty="0" smtClean="0"/>
              <a:t>, NIV). "</a:t>
            </a:r>
            <a:r>
              <a:rPr lang="en-US" b="1" i="1" dirty="0" smtClean="0"/>
              <a:t>'Bring all the tithes into the storehouse, </a:t>
            </a:r>
            <a:r>
              <a:rPr lang="en-US" dirty="0" smtClean="0"/>
              <a:t>'" He said, "</a:t>
            </a:r>
            <a:r>
              <a:rPr lang="en-US" b="1" i="1" dirty="0" smtClean="0"/>
              <a:t>'that there may be food in My house</a:t>
            </a:r>
            <a:r>
              <a:rPr lang="en-US" dirty="0" smtClean="0"/>
              <a:t>'" (</a:t>
            </a:r>
            <a:r>
              <a:rPr lang="en-US" b="1" dirty="0" smtClean="0"/>
              <a:t>Mal 3:10</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2. The translation of the living believers.</a:t>
            </a:r>
            <a:r>
              <a:rPr lang="en-US" dirty="0" smtClean="0"/>
              <a:t> When </a:t>
            </a:r>
            <a:r>
              <a:rPr lang="en-US" b="1" dirty="0" smtClean="0"/>
              <a:t>the righteous dead</a:t>
            </a:r>
            <a:r>
              <a:rPr lang="en-US" dirty="0" smtClean="0"/>
              <a:t> are resurrected, </a:t>
            </a:r>
            <a:r>
              <a:rPr lang="en-US" b="1" dirty="0" smtClean="0"/>
              <a:t>the righteous who are living</a:t>
            </a:r>
            <a:r>
              <a:rPr lang="en-US" dirty="0" smtClean="0"/>
              <a:t> on the earth at the Second Coming will be changed. "</a:t>
            </a:r>
            <a:r>
              <a:rPr lang="en-US" b="1" i="1" dirty="0" smtClean="0"/>
              <a:t>For this corruptible must put on incorruption, and this mortal must put on immortality</a:t>
            </a:r>
            <a:r>
              <a:rPr lang="en-US" dirty="0" smtClean="0"/>
              <a:t>" (1 Cor. 15:53). </a:t>
            </a:r>
            <a:endParaRPr lang="en-PH" dirty="0" smtClean="0"/>
          </a:p>
          <a:p>
            <a:endParaRPr lang="en-US" dirty="0"/>
          </a:p>
        </p:txBody>
      </p:sp>
      <p:sp>
        <p:nvSpPr>
          <p:cNvPr id="3" name="Title 2"/>
          <p:cNvSpPr>
            <a:spLocks noGrp="1"/>
          </p:cNvSpPr>
          <p:nvPr>
            <p:ph type="title"/>
          </p:nvPr>
        </p:nvSpPr>
        <p:spPr>
          <a:xfrm>
            <a:off x="457200" y="274638"/>
            <a:ext cx="8229600" cy="868362"/>
          </a:xfrm>
        </p:spPr>
        <p:txBody>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At Christ's return no group of believers takes precedence over any other believers. </a:t>
            </a:r>
            <a:r>
              <a:rPr lang="en-US" b="1" dirty="0" smtClean="0"/>
              <a:t>The living</a:t>
            </a:r>
            <a:r>
              <a:rPr lang="en-US" dirty="0" smtClean="0"/>
              <a:t> and </a:t>
            </a:r>
            <a:r>
              <a:rPr lang="en-US" b="1" dirty="0" smtClean="0"/>
              <a:t>transformed</a:t>
            </a:r>
            <a:r>
              <a:rPr lang="en-US" dirty="0" smtClean="0"/>
              <a:t> believers "</a:t>
            </a:r>
            <a:r>
              <a:rPr lang="en-US" b="1" i="1" dirty="0" smtClean="0"/>
              <a:t>shall be caught up together with them</a:t>
            </a:r>
            <a:r>
              <a:rPr lang="en-US" dirty="0" smtClean="0"/>
              <a:t> [the resurrected believers] </a:t>
            </a:r>
            <a:r>
              <a:rPr lang="en-US" b="1" i="1" dirty="0" smtClean="0"/>
              <a:t>in the clouds to meet the Lord in the air. And thus we shall always be with the Lord</a:t>
            </a:r>
            <a:r>
              <a:rPr lang="en-US" dirty="0" smtClean="0"/>
              <a:t>" (1 Thess. 4:17; cf. Heb. 11:39, 40). Both the </a:t>
            </a:r>
            <a:r>
              <a:rPr lang="en-US" b="1" dirty="0" smtClean="0"/>
              <a:t>resurrected saints</a:t>
            </a:r>
            <a:r>
              <a:rPr lang="en-US" dirty="0" smtClean="0"/>
              <a:t> of all ages and those </a:t>
            </a:r>
            <a:r>
              <a:rPr lang="en-US" b="1" dirty="0" smtClean="0"/>
              <a:t>who are alive</a:t>
            </a:r>
            <a:r>
              <a:rPr lang="en-US" dirty="0" smtClean="0"/>
              <a:t> at Christ's return will be present at the grand Advent gathering.</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 Death of the Unbelievers.</a:t>
            </a:r>
            <a:r>
              <a:rPr lang="en-GB" dirty="0" smtClean="0"/>
              <a:t>What happens to the wicked still alive when Jesus comes? They will be destroyed “</a:t>
            </a:r>
            <a:r>
              <a:rPr lang="en-GB" b="1" dirty="0" smtClean="0"/>
              <a:t>by the brightness</a:t>
            </a:r>
            <a:r>
              <a:rPr lang="en-GB" dirty="0" smtClean="0"/>
              <a:t>” of Christ at His return (</a:t>
            </a:r>
            <a:r>
              <a:rPr lang="en-GB" b="1" dirty="0" smtClean="0"/>
              <a:t>Luke 17.29, 30; 2 </a:t>
            </a:r>
            <a:r>
              <a:rPr lang="en-GB" b="1" dirty="0" err="1" smtClean="0"/>
              <a:t>Thess</a:t>
            </a:r>
            <a:r>
              <a:rPr lang="en-GB" b="1" dirty="0" smtClean="0"/>
              <a:t>. 2.7, 8</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2</a:t>
            </a:r>
            <a:r>
              <a:rPr lang="en-PH" baseline="30000" dirty="0" smtClean="0"/>
              <a:t>ND</a:t>
            </a:r>
            <a:r>
              <a:rPr lang="en-PH" dirty="0" smtClean="0"/>
              <a:t> COMING OF CHRIST</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lnSpcReduction="10000"/>
          </a:bodyPr>
          <a:lstStyle/>
          <a:p>
            <a:r>
              <a:rPr lang="en-US" dirty="0" smtClean="0"/>
              <a:t>What are the four ways </a:t>
            </a:r>
            <a:r>
              <a:rPr lang="en-US" sz="2800" dirty="0" smtClean="0"/>
              <a:t>to acknowledge God’s ownership? /4pts</a:t>
            </a:r>
          </a:p>
          <a:p>
            <a:pPr>
              <a:buNone/>
            </a:pPr>
            <a:r>
              <a:rPr lang="en-US" sz="2800" dirty="0" smtClean="0"/>
              <a:t> </a:t>
            </a:r>
          </a:p>
          <a:p>
            <a:r>
              <a:rPr lang="en-US" sz="2800" dirty="0" smtClean="0"/>
              <a:t>In which ways does the Sabbath day differ from other days of the week? /3pts</a:t>
            </a:r>
          </a:p>
          <a:p>
            <a:pPr>
              <a:buNone/>
            </a:pPr>
            <a:endParaRPr lang="en-US" sz="2800" dirty="0" smtClean="0"/>
          </a:p>
          <a:p>
            <a:r>
              <a:rPr lang="en-US" sz="2800" dirty="0" smtClean="0"/>
              <a:t> Give the difference between visible church and invisible one. /3pts</a:t>
            </a:r>
          </a:p>
          <a:p>
            <a:pPr>
              <a:buNone/>
            </a:pPr>
            <a:endParaRPr lang="en-US" sz="2800" dirty="0" smtClean="0"/>
          </a:p>
          <a:p>
            <a:r>
              <a:rPr lang="en-US" sz="2800" dirty="0" smtClean="0"/>
              <a:t>Briefly, explain the purpose of the Law of God. /5pts</a:t>
            </a:r>
          </a:p>
          <a:p>
            <a:pPr>
              <a:buNone/>
            </a:pPr>
            <a:endParaRPr lang="en-US" sz="2800" dirty="0" smtClean="0"/>
          </a:p>
          <a:p>
            <a:endParaRPr lang="en-US" dirty="0"/>
          </a:p>
        </p:txBody>
      </p:sp>
      <p:sp>
        <p:nvSpPr>
          <p:cNvPr id="3" name="Title 2"/>
          <p:cNvSpPr>
            <a:spLocks noGrp="1"/>
          </p:cNvSpPr>
          <p:nvPr>
            <p:ph type="title"/>
          </p:nvPr>
        </p:nvSpPr>
        <p:spPr>
          <a:xfrm>
            <a:off x="457200" y="152400"/>
            <a:ext cx="8077200" cy="533400"/>
          </a:xfrm>
        </p:spPr>
        <p:txBody>
          <a:bodyPr>
            <a:normAutofit fontScale="90000"/>
          </a:bodyPr>
          <a:lstStyle/>
          <a:p>
            <a:r>
              <a:rPr lang="en-US" dirty="0" smtClean="0"/>
              <a:t>  Bible Doctrines / Quiz I   /15pts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Don't you know that those who work in the temple get their food from the temple, and those who serve at the altar share in what is offered on the altar? In the same way the Lord has commanded that those who preach the gospel should receive their living from the gospel</a:t>
            </a:r>
            <a:r>
              <a:rPr lang="en-US" dirty="0" smtClean="0"/>
              <a:t>" (</a:t>
            </a:r>
            <a:r>
              <a:rPr lang="en-US" b="1" dirty="0" smtClean="0"/>
              <a:t>1 Cor. 9:11-14</a:t>
            </a:r>
            <a:r>
              <a:rPr lang="en-US" dirty="0" smtClean="0"/>
              <a:t>, NIV). [Exclusively for the Spreading of the Gospel i.e. Sustaining Ministers involved in the Gospel Ministry].</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dirty="0" smtClean="0"/>
              <a:t>Offerings.</a:t>
            </a:r>
            <a:r>
              <a:rPr lang="en-US" dirty="0" smtClean="0"/>
              <a:t> </a:t>
            </a:r>
          </a:p>
          <a:p>
            <a:r>
              <a:rPr lang="en-US" dirty="0" smtClean="0"/>
              <a:t>Grateful Christians cannot limit their contributions to the church to tithe. In Israel the tabernacle, and later the Temple, were built from "free will offerings"—offerings given from willing hearts (</a:t>
            </a:r>
            <a:r>
              <a:rPr lang="en-US" b="1" dirty="0" smtClean="0"/>
              <a:t>Ex. 36:2-7</a:t>
            </a:r>
            <a:r>
              <a:rPr lang="en-US" dirty="0" smtClean="0"/>
              <a:t>; cf. </a:t>
            </a:r>
            <a:r>
              <a:rPr lang="en-US" b="1" dirty="0" smtClean="0"/>
              <a:t>1 Chron. 29:14</a:t>
            </a:r>
            <a:r>
              <a:rPr lang="en-US" dirty="0" smtClean="0"/>
              <a:t>). And special offerings covered the maintenance expenses of these places of worship (</a:t>
            </a:r>
            <a:r>
              <a:rPr lang="en-US" b="1" dirty="0" smtClean="0"/>
              <a:t>Ex. 30:12-16; 2 Kings 12:4, 5; 2 Chron. 24:4-13; Neh. 10:32, 33</a:t>
            </a:r>
            <a:r>
              <a:rPr lang="en-US" dirty="0" smtClean="0"/>
              <a:t>). God blesses the faithful givers (</a:t>
            </a:r>
            <a:r>
              <a:rPr lang="en-US" b="1" dirty="0" smtClean="0"/>
              <a:t>Mal. 3:10-12</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a:buNone/>
            </a:pPr>
            <a:r>
              <a:rPr lang="en-US" sz="2000" b="1" dirty="0" smtClean="0"/>
              <a:t>What is stewardship?</a:t>
            </a:r>
          </a:p>
          <a:p>
            <a:pPr>
              <a:buNone/>
            </a:pPr>
            <a:r>
              <a:rPr lang="en-US" dirty="0" smtClean="0"/>
              <a:t>The scriptures state that the earth and its fullness belong to God (Ps24:1).</a:t>
            </a:r>
          </a:p>
          <a:p>
            <a:pPr>
              <a:buNone/>
            </a:pPr>
            <a:r>
              <a:rPr lang="en-US" dirty="0" smtClean="0"/>
              <a:t>At creation God shared His possessions with humanity, and He continues to be the true owner of the world, its inhabitants, and its goods.</a:t>
            </a:r>
          </a:p>
          <a:p>
            <a:pPr>
              <a:buNone/>
            </a:pPr>
            <a:r>
              <a:rPr lang="en-US" dirty="0" smtClean="0"/>
              <a:t>He has appointed His people to serve as stewards of His possessions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use of the offerings</a:t>
            </a:r>
          </a:p>
          <a:p>
            <a:r>
              <a:rPr lang="en-US" b="1" dirty="0" smtClean="0"/>
              <a:t>Today, too</a:t>
            </a:r>
            <a:r>
              <a:rPr lang="en-US" dirty="0" smtClean="0"/>
              <a:t>, the Lord calls for liberal giving as He has prospered us. Offerings are needed to build, maintain, and operate churches, and to set up medical missionary work, demonstrating the practical significance of the gospel. [Exclusively for development Projects]</a:t>
            </a:r>
            <a:endParaRPr lang="en-PH" dirty="0" smtClean="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The blessings of steward</a:t>
            </a:r>
          </a:p>
          <a:p>
            <a:r>
              <a:rPr lang="en-US" dirty="0" smtClean="0"/>
              <a:t>God has placed us in the role of stewards for our benefit, not for His.</a:t>
            </a:r>
            <a:endParaRPr lang="en-PH" dirty="0" smtClean="0"/>
          </a:p>
          <a:p>
            <a:r>
              <a:rPr lang="en-US" b="1" i="1" dirty="0" smtClean="0"/>
              <a:t>A Personal Blessing.</a:t>
            </a:r>
            <a:r>
              <a:rPr lang="en-US" dirty="0" smtClean="0"/>
              <a:t> One reason God asks us to continually consecrate to Him our entire life—time, abilities, body, and material possessions—is to encourage our own spiritual growth and character development.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Blessing to Others.</a:t>
            </a:r>
            <a:r>
              <a:rPr lang="en-US" dirty="0" smtClean="0"/>
              <a:t> </a:t>
            </a:r>
          </a:p>
          <a:p>
            <a:r>
              <a:rPr lang="en-US" dirty="0" smtClean="0"/>
              <a:t>True stewards bless all whom they contact. They execute Paul's stewardship injunction, "</a:t>
            </a:r>
            <a:r>
              <a:rPr lang="en-US" b="1" i="1" dirty="0" smtClean="0"/>
              <a:t>Command them to do good, to be rich in good deeds, and to be generous and willing to share. In this way they will lay up treasure for themselves as a firm foundation for the coming age, so that they may take hold of the life that is truly life</a:t>
            </a:r>
            <a:r>
              <a:rPr lang="en-US" dirty="0" smtClean="0"/>
              <a:t>" (1 Tim. 6:18, 19, NIV).</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A Blessing to the Church.</a:t>
            </a:r>
            <a:r>
              <a:rPr lang="en-US" dirty="0" smtClean="0"/>
              <a:t> </a:t>
            </a:r>
          </a:p>
          <a:p>
            <a:r>
              <a:rPr lang="en-US" dirty="0" smtClean="0"/>
              <a:t>The adoption of the Biblical plan of stewardship is indispensable for the church. The church will have adequate funds to support the ministry, to expand God's kingdom in its immediate vicinity, and to extend it to the remote places of the earth. It will willingly make time, talents, and means available to God in love and gratitude for His blessings.</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great principles of God’s law are embodied in the Ten Commandments and exemplified in the life of Christ. They express God’s love, will, and purposes concerning human conduct and relationships and are binding upon all people in every age. </a:t>
            </a:r>
          </a:p>
          <a:p>
            <a:r>
              <a:rPr lang="en-US" dirty="0" smtClean="0"/>
              <a:t>These precepts are the basis of God’s covenant with His people and the standard in God’s judgment.</a:t>
            </a:r>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Through the agency of the Holy Spirit they point out sin and awaken a sense of need for a Savior. </a:t>
            </a:r>
          </a:p>
          <a:p>
            <a:r>
              <a:rPr lang="en-US" dirty="0" smtClean="0"/>
              <a:t>Salvation is all of grace and not of works, but its fruitage is obedience to the Commandments. </a:t>
            </a:r>
          </a:p>
          <a:p>
            <a:r>
              <a:rPr lang="en-US" dirty="0" smtClean="0"/>
              <a:t>This obedience develops Christian character and results in a sense of well-being. It is an evidence of our love for the Lord and our concern for </a:t>
            </a:r>
            <a:r>
              <a:rPr lang="en-US" smtClean="0"/>
              <a:t>our fellowmen</a:t>
            </a:r>
            <a:endParaRPr lang="en-US" dirty="0" smtClean="0"/>
          </a:p>
          <a:p>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obedience of faith demonstrates the power of Christ to transform lives, and therefore strengthens Christian witness. (Ex. 20:1-17; Ps. 40:7, 8; Matt. 22:36-40; Deut. 28:1-14; Matt. 5:17-20; Heb. 8:8-10; John 15:7-10; Eph. 2:8-10; 1 John 5:3; Rom. 8:3, 4; Ps. 19:7-14.)</a:t>
            </a:r>
          </a:p>
          <a:p>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lnSpcReduction="10000"/>
          </a:bodyPr>
          <a:lstStyle/>
          <a:p>
            <a:r>
              <a:rPr lang="en-US" dirty="0" smtClean="0"/>
              <a:t>When He gave the law at Sinai God not only revealed Himself as the majestic supreme authority of the universe. He also portrayed Himself as the redeemer of His people (Ex. 20:2). </a:t>
            </a:r>
          </a:p>
          <a:p>
            <a:r>
              <a:rPr lang="en-US" dirty="0" smtClean="0"/>
              <a:t>It is because He is Savior that He called not only Israel but all humanity (Eccl. 12:13) to obey ten brief, comprehensive, and authoritative precepts that cover the duty of human beings to God and to their fellow human beings.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Law of God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nature of the Law of God</a:t>
            </a:r>
          </a:p>
          <a:p>
            <a:pPr>
              <a:buFont typeface="Wingdings" pitchFamily="2" charset="2"/>
              <a:buChar char="Ø"/>
              <a:defRPr/>
            </a:pPr>
            <a:r>
              <a:rPr lang="en-US" b="1" dirty="0" smtClean="0"/>
              <a:t>A Reflection of the Character of God </a:t>
            </a:r>
            <a:r>
              <a:rPr lang="en-US" dirty="0" smtClean="0"/>
              <a:t>(Lawgiver) : </a:t>
            </a:r>
          </a:p>
          <a:p>
            <a:pPr>
              <a:buFont typeface="Wingdings" pitchFamily="2" charset="2"/>
              <a:buChar char="Ø"/>
              <a:defRPr/>
            </a:pPr>
            <a:r>
              <a:rPr lang="en-US" dirty="0" smtClean="0"/>
              <a:t>the law of the Lord is perfect</a:t>
            </a:r>
          </a:p>
          <a:p>
            <a:pPr>
              <a:buFont typeface="Wingdings" pitchFamily="2" charset="2"/>
              <a:buChar char="Ø"/>
              <a:defRPr/>
            </a:pPr>
            <a:r>
              <a:rPr lang="en-US" dirty="0" smtClean="0"/>
              <a:t>the testimony of the Lord is pure (Ps.19:7, 8). </a:t>
            </a:r>
          </a:p>
          <a:p>
            <a:pPr>
              <a:buFont typeface="Wingdings" pitchFamily="2" charset="2"/>
              <a:buChar char="Ø"/>
              <a:defRPr/>
            </a:pPr>
            <a:r>
              <a:rPr lang="en-US" dirty="0" smtClean="0"/>
              <a:t>The law is holy, and just and good" (Rom.7:12).</a:t>
            </a:r>
          </a:p>
          <a:p>
            <a:pPr>
              <a:buFont typeface="Wingdings" pitchFamily="2" charset="2"/>
              <a:buChar char="Ø"/>
              <a:defRPr/>
            </a:pPr>
            <a:r>
              <a:rPr lang="en-US" dirty="0" smtClean="0"/>
              <a:t>All  His commandments are righteousness" (Ps. 119:172).</a:t>
            </a:r>
            <a:endParaRPr lang="en-PH" dirty="0" smtClean="0"/>
          </a:p>
          <a:p>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A moral Law</a:t>
            </a:r>
            <a:r>
              <a:rPr lang="en-US" dirty="0" smtClean="0"/>
              <a:t>: the 10 commandments convey God’s pattern of conduct for humanity. They define our relationship with our Creator and Redeemer and our duty to our fellow beings. </a:t>
            </a:r>
          </a:p>
          <a:p>
            <a:r>
              <a:rPr lang="en-US" b="1" dirty="0" smtClean="0"/>
              <a:t>A spiritual Law</a:t>
            </a:r>
            <a:r>
              <a:rPr lang="en-US" dirty="0" smtClean="0"/>
              <a:t>: The Law is spiritual (Rom7:14).  Therefore, only those who are spiritual and have the fruit of the Spirit can obey it (John15:4).</a:t>
            </a:r>
          </a:p>
          <a:p>
            <a:r>
              <a:rPr lang="en-US" dirty="0" smtClean="0"/>
              <a:t>Human laws address only overt acts. But 10 Commandments are Exceedingly broad (Ps119:96), touching our most secret thoughts, desires, and emotions such as jealousy, envy, and ambition (Matt.5:27)</a:t>
            </a:r>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 steward is a person entrusted with the management of the household or estate of another.</a:t>
            </a:r>
          </a:p>
          <a:p>
            <a:r>
              <a:rPr lang="en-US" dirty="0" smtClean="0"/>
              <a:t>Stewardship is the position, duties or service of a steward.</a:t>
            </a:r>
          </a:p>
          <a:p>
            <a:r>
              <a:rPr lang="en-US" dirty="0" smtClean="0"/>
              <a:t>To the Christian steward means “man’s responsibility for, and use of, everything  entrusted to him by God”.</a:t>
            </a:r>
          </a:p>
          <a:p>
            <a:r>
              <a:rPr lang="en-US" dirty="0" smtClean="0"/>
              <a:t>Christians serve as managers over God’s possessions and view life as a divine opportunity to learn to be faithful stewards, thereby qualifying for the higher stewardship of eternal things in the future time. </a:t>
            </a:r>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A positive Law: </a:t>
            </a:r>
            <a:r>
              <a:rPr lang="en-US" dirty="0" smtClean="0"/>
              <a:t>The Law of God extend not only to the things we should not do but to the things we should do. We must not only refrain from evil acts and thoughts; we must learn to use our God-given talents and gifts for good.</a:t>
            </a:r>
          </a:p>
          <a:p>
            <a:r>
              <a:rPr lang="en-US" dirty="0" smtClean="0"/>
              <a:t>Thus every negative injunction has a positive dimension. (</a:t>
            </a:r>
            <a:r>
              <a:rPr lang="en-US" dirty="0" err="1" smtClean="0"/>
              <a:t>eg</a:t>
            </a:r>
            <a:r>
              <a:rPr lang="en-US" dirty="0" smtClean="0"/>
              <a:t>. You shall not kill/You shall promote life)</a:t>
            </a:r>
          </a:p>
          <a:p>
            <a:r>
              <a:rPr lang="en-US" dirty="0" smtClean="0"/>
              <a:t>Its prohibitions are the sure guarantee of happiness in obedience.</a:t>
            </a:r>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A simple Law</a:t>
            </a:r>
            <a:r>
              <a:rPr lang="en-US" dirty="0" smtClean="0"/>
              <a:t>: The Ten commandments are profound in their simple comprehensiveness. They are so brief that even a child can quickly memorize them, yet so far-reaching that they cover every possible sin.</a:t>
            </a:r>
          </a:p>
          <a:p>
            <a:r>
              <a:rPr lang="en-US" b="1" dirty="0" smtClean="0"/>
              <a:t>A unique Law</a:t>
            </a:r>
            <a:r>
              <a:rPr lang="en-US" dirty="0" smtClean="0"/>
              <a:t>: They have the unique distinction of being the only words God spoke audibly to an entire nation(Deut.5:22)</a:t>
            </a:r>
          </a:p>
          <a:p>
            <a:r>
              <a:rPr lang="en-US" dirty="0" smtClean="0"/>
              <a:t>God then engraved the commandments with His finger on two tablets of stone that were to be preserved inside the ark the tabernacle(Ex.31:18;Deut.10:2)</a:t>
            </a:r>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 delightful Law</a:t>
            </a:r>
            <a:r>
              <a:rPr lang="en-US" dirty="0" smtClean="0"/>
              <a:t>: God’s Law  is an inspiration to the soul.(Ps.119:97, 127, 143). To those who love God His commandments are not burdensome (1John5:3). Transgressors are the ones who consider the law  a grievous yoke (Rom.8:7)</a:t>
            </a:r>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PH" dirty="0" smtClean="0"/>
              <a:t>The Purpose of the Law</a:t>
            </a:r>
          </a:p>
          <a:p>
            <a:r>
              <a:rPr lang="en-US" b="1" i="1" dirty="0" smtClean="0"/>
              <a:t>It Reveals God's Will for Humanity.</a:t>
            </a:r>
            <a:r>
              <a:rPr lang="en-US" dirty="0" smtClean="0"/>
              <a:t> The Ten Commandments reveal His will and purpose for humanity. They demand perfect obedience, "</a:t>
            </a:r>
            <a:r>
              <a:rPr lang="en-US" b="1" i="1" dirty="0" smtClean="0"/>
              <a:t>for whoever shall keep the whole law, and yet stumble in one point, he is guilty of all</a:t>
            </a:r>
            <a:r>
              <a:rPr lang="en-US" dirty="0" smtClean="0"/>
              <a:t>" (James 2:10). Obedience to the law is vital to our salvation. Christ said: "</a:t>
            </a:r>
            <a:r>
              <a:rPr lang="en-US" b="1" i="1" dirty="0" smtClean="0"/>
              <a:t>If you want to enter into life, keep the commandments</a:t>
            </a:r>
            <a:r>
              <a:rPr lang="en-US" dirty="0" smtClean="0"/>
              <a:t>" (Matt. 19:17). This obedience is possible only through the indwelling Holy Spirit.</a:t>
            </a:r>
            <a:endParaRPr lang="en-PH" dirty="0" smtClean="0"/>
          </a:p>
          <a:p>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The Law of God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It Is the Basis of God's Covenant.</a:t>
            </a:r>
            <a:r>
              <a:rPr lang="en-US" dirty="0" smtClean="0"/>
              <a:t> Moses wrote the Ten Commandments, with other explanatory laws, in a book called the book of the covenant (Exodus 20:1, 24:8). Later he called the Ten Commandments "the tablets of the covenant," indicating their importance as the basis of the everlasting covenant (Deut. 9:9; cf. 4:13). </a:t>
            </a:r>
            <a:endParaRPr lang="en-PH" dirty="0" smtClean="0"/>
          </a:p>
          <a:p>
            <a:endParaRPr lang="en-US" dirty="0"/>
          </a:p>
        </p:txBody>
      </p:sp>
      <p:sp>
        <p:nvSpPr>
          <p:cNvPr id="3" name="Title 2"/>
          <p:cNvSpPr>
            <a:spLocks noGrp="1"/>
          </p:cNvSpPr>
          <p:nvPr>
            <p:ph type="title"/>
          </p:nvPr>
        </p:nvSpPr>
        <p:spPr/>
        <p:txBody>
          <a:bodyPr/>
          <a:lstStyle/>
          <a:p>
            <a:r>
              <a:rPr lang="en-US" dirty="0" smtClean="0"/>
              <a:t>The Law of God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dirty="0" smtClean="0"/>
              <a:t>It Functions as the Standard of Judgment.</a:t>
            </a:r>
            <a:r>
              <a:rPr lang="en-US" dirty="0" smtClean="0"/>
              <a:t> Like God, His "commandments are righteousness" (Ps. 119:172). The law, therefore, sets the standard of righteousness. Each of us will be judged by these righteous principles, not by our consciences. "</a:t>
            </a:r>
            <a:r>
              <a:rPr lang="en-US" b="1" i="1" dirty="0" smtClean="0"/>
              <a:t>Fear God and keep His commandments. . . for God will bring every work into judgment, including every secret thing, whether it is good or whether it is evil</a:t>
            </a:r>
            <a:r>
              <a:rPr lang="en-US" dirty="0" smtClean="0"/>
              <a:t>" (Eccl. 12:13, 14; cf. James 2:12).</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Law of God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It Points Out Sin.</a:t>
            </a:r>
            <a:r>
              <a:rPr lang="en-US" dirty="0" smtClean="0"/>
              <a:t> Without the Ten Commandments people cannot see clearly God's holiness, their own guilt, or their need to repent. </a:t>
            </a:r>
          </a:p>
          <a:p>
            <a:r>
              <a:rPr lang="en-US" dirty="0" smtClean="0"/>
              <a:t>The law functions like a mirror (see James 1:23-25).</a:t>
            </a:r>
          </a:p>
          <a:p>
            <a:r>
              <a:rPr lang="en-US" dirty="0" smtClean="0"/>
              <a:t>"</a:t>
            </a:r>
            <a:r>
              <a:rPr lang="en-US" b="1" i="1" dirty="0" smtClean="0"/>
              <a:t>Through the law we become conscious of sin</a:t>
            </a:r>
            <a:r>
              <a:rPr lang="en-US" dirty="0" smtClean="0"/>
              <a:t>" (Rom. 3:20, NIV)</a:t>
            </a:r>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The Law of God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It Is an Agent in Conversion.</a:t>
            </a:r>
            <a:r>
              <a:rPr lang="en-US" dirty="0" smtClean="0"/>
              <a:t> God's law is the instrument the Holy Spirit uses to bring us to conversion: "</a:t>
            </a:r>
            <a:r>
              <a:rPr lang="en-US" b="1" i="1" dirty="0" smtClean="0"/>
              <a:t>The law of the Lord is perfect</a:t>
            </a:r>
            <a:r>
              <a:rPr lang="en-US" dirty="0" smtClean="0"/>
              <a:t>, </a:t>
            </a:r>
            <a:r>
              <a:rPr lang="en-US" b="1" i="1" dirty="0" smtClean="0"/>
              <a:t>converting the soul</a:t>
            </a:r>
            <a:r>
              <a:rPr lang="en-US" dirty="0" smtClean="0"/>
              <a:t>" (Ps. 19:7).</a:t>
            </a:r>
          </a:p>
          <a:p>
            <a:pPr>
              <a:buFont typeface="Arial" pitchFamily="34" charset="0"/>
              <a:buChar char="•"/>
              <a:defRPr/>
            </a:pPr>
            <a:r>
              <a:rPr lang="en-US" dirty="0" smtClean="0"/>
              <a:t>The law points us to Christ, the only one who can help us escape our desperate situation.</a:t>
            </a:r>
            <a:r>
              <a:rPr lang="en-US" b="1" dirty="0" smtClean="0"/>
              <a:t> </a:t>
            </a:r>
            <a:r>
              <a:rPr lang="en-US" dirty="0" smtClean="0"/>
              <a:t>Paul referred to both the moral law and the ceremonial law as "</a:t>
            </a:r>
            <a:r>
              <a:rPr lang="en-US" b="1" i="1" dirty="0" smtClean="0"/>
              <a:t>our schoolmaster to bring us unto Christ, that we might be justified by faith</a:t>
            </a:r>
            <a:r>
              <a:rPr lang="en-US" dirty="0" smtClean="0"/>
              <a:t>" (Gal. 3:24).</a:t>
            </a:r>
            <a:endParaRPr lang="en-PH" dirty="0" smtClean="0"/>
          </a:p>
          <a:p>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The Law of God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It Provides True Freedom.</a:t>
            </a:r>
            <a:r>
              <a:rPr lang="en-US" dirty="0" smtClean="0"/>
              <a:t> Christ said that "</a:t>
            </a:r>
            <a:r>
              <a:rPr lang="en-US" b="1" i="1" dirty="0" smtClean="0"/>
              <a:t>whoever commits sin is a slave of sin</a:t>
            </a:r>
            <a:r>
              <a:rPr lang="en-US" dirty="0" smtClean="0"/>
              <a:t>" (John 8:34). Living within the confines of God's law means liberty from sin. And it means freedom from that which accompanies sin—the continual worry, wounding of the conscience, and increasing guilt. James referred to the Decalogue as "</a:t>
            </a:r>
            <a:r>
              <a:rPr lang="en-US" b="1" i="1" dirty="0" smtClean="0"/>
              <a:t>the royal law</a:t>
            </a:r>
            <a:r>
              <a:rPr lang="en-US" dirty="0" smtClean="0"/>
              <a:t>, </a:t>
            </a:r>
            <a:r>
              <a:rPr lang="en-US" b="1" i="1" dirty="0" smtClean="0"/>
              <a:t>the perfect law of liberty</a:t>
            </a:r>
            <a:r>
              <a:rPr lang="en-US" dirty="0" smtClean="0"/>
              <a:t>" (James 2:8; 1:25).</a:t>
            </a:r>
            <a:endParaRPr lang="en-PH" dirty="0" smtClean="0"/>
          </a:p>
          <a:p>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Law of God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It Restrains Evil and Brings Blessings.</a:t>
            </a:r>
            <a:r>
              <a:rPr lang="en-US" dirty="0" smtClean="0"/>
              <a:t> The increase in crime, violence, immorality, and wickedness that floods the world has resulted from disregard for the Decalogue. Where this law is accepted, it restrains sin, promotes right actions, and it establishes righteousness.</a:t>
            </a:r>
          </a:p>
          <a:p>
            <a:pPr>
              <a:buFont typeface="Arial" pitchFamily="34" charset="0"/>
              <a:buChar char="•"/>
              <a:defRPr/>
            </a:pPr>
            <a:r>
              <a:rPr lang="en-US" dirty="0" smtClean="0"/>
              <a:t>Those who refused to obey God's commandments encounter calamities (Ps. 89:31, 32)</a:t>
            </a:r>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The Law of God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000" b="1" dirty="0" smtClean="0"/>
              <a:t>Ways to acknowledge God’s ownership</a:t>
            </a:r>
          </a:p>
          <a:p>
            <a:pPr>
              <a:buNone/>
            </a:pPr>
            <a:endParaRPr lang="en-US" sz="2000" b="1" dirty="0" smtClean="0"/>
          </a:p>
          <a:p>
            <a:r>
              <a:rPr lang="en-US" dirty="0" smtClean="0"/>
              <a:t>Life can be divided into four basic areas, each a gift from God. He gave us a body, abilities, time, and material possessions. </a:t>
            </a:r>
          </a:p>
          <a:p>
            <a:r>
              <a:rPr lang="en-US" dirty="0" smtClean="0"/>
              <a:t>In addition, we must care for the world around us, over which we were given dominion.</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 Sabbath at Creation.</a:t>
            </a:r>
            <a:r>
              <a:rPr lang="en-US" dirty="0" smtClean="0"/>
              <a:t> The Sabbath comes to us from a sinless world. It is God's special gift, enabling the human race to experience the reality of heaven on earth. Three distinct divine acts established the Sabbath:</a:t>
            </a:r>
            <a:endParaRPr lang="en-PH" dirty="0" smtClean="0"/>
          </a:p>
          <a:p>
            <a:endParaRPr lang="en-US" dirty="0"/>
          </a:p>
        </p:txBody>
      </p:sp>
      <p:sp>
        <p:nvSpPr>
          <p:cNvPr id="3" name="Title 2"/>
          <p:cNvSpPr>
            <a:spLocks noGrp="1"/>
          </p:cNvSpPr>
          <p:nvPr>
            <p:ph type="title"/>
          </p:nvPr>
        </p:nvSpPr>
        <p:spPr/>
        <p:txBody>
          <a:bodyPr/>
          <a:lstStyle/>
          <a:p>
            <a:r>
              <a:rPr lang="en-US" dirty="0" smtClean="0"/>
              <a:t>The Sabbath</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1. God rested on the Sabbath.</a:t>
            </a:r>
            <a:r>
              <a:rPr lang="en-US" dirty="0" smtClean="0"/>
              <a:t> On the seventh day God "rested and was refreshed" (Ex. 31:17), yet He did not rest because He needed it (Isa. 40:28). The verb "rested,' </a:t>
            </a:r>
            <a:r>
              <a:rPr lang="en-US" i="1" dirty="0" err="1" smtClean="0"/>
              <a:t>shabath</a:t>
            </a:r>
            <a:r>
              <a:rPr lang="en-US" dirty="0" smtClean="0"/>
              <a:t>, means literally "to cease" from labor or activity (cf. Gen. 8:22). "</a:t>
            </a:r>
            <a:r>
              <a:rPr lang="en-US" b="1" i="1" dirty="0" smtClean="0"/>
              <a:t>God's rest was the result of neither exhaustion nor fatigue, but a cessation from previous occupation</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God rested because He expected humans to rest; He set an example for human beings to follow </a:t>
            </a:r>
            <a:r>
              <a:rPr lang="en-US" dirty="0" smtClean="0"/>
              <a:t>(Ex. 20:11).</a:t>
            </a:r>
          </a:p>
          <a:p>
            <a:r>
              <a:rPr lang="en-PH" dirty="0" smtClean="0"/>
              <a:t> </a:t>
            </a:r>
            <a:r>
              <a:rPr lang="en-US" b="1" i="1" dirty="0" smtClean="0"/>
              <a:t>It was by resting on the Sabbath that He made it</a:t>
            </a:r>
            <a:r>
              <a:rPr lang="en-US" dirty="0" smtClean="0"/>
              <a:t>. The Sabbath was His finishing touch, ending His work.</a:t>
            </a:r>
            <a:endParaRPr lang="en-PH" dirty="0" smtClean="0"/>
          </a:p>
          <a:p>
            <a:endParaRPr lang="en-US"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2. God blessed the Sabbath.</a:t>
            </a:r>
            <a:r>
              <a:rPr lang="en-US" dirty="0" smtClean="0"/>
              <a:t> God not only made the Sabbath, He blessed it. "</a:t>
            </a:r>
            <a:r>
              <a:rPr lang="en-US" b="1" i="1" dirty="0" smtClean="0"/>
              <a:t>The blessing on the seventh day implied that it was thereby declared to be a special object of divine favor and a day that would bring blessing to His creatures</a:t>
            </a:r>
            <a:r>
              <a:rPr lang="en-US" dirty="0" smtClean="0"/>
              <a:t>."</a:t>
            </a:r>
            <a:endParaRPr lang="en-PH" dirty="0" smtClean="0"/>
          </a:p>
          <a:p>
            <a:pPr>
              <a:buFont typeface="Arial" pitchFamily="34" charset="0"/>
              <a:buChar char="•"/>
              <a:defRPr/>
            </a:pPr>
            <a:r>
              <a:rPr lang="en-US" b="1" i="1" dirty="0" smtClean="0"/>
              <a:t>3. God sanctified the Sabbath.</a:t>
            </a:r>
            <a:r>
              <a:rPr lang="en-US" dirty="0" smtClean="0"/>
              <a:t> To sanctify something means to make it sacred or holy, </a:t>
            </a:r>
            <a:r>
              <a:rPr lang="en-US" b="1" i="1" dirty="0" smtClean="0"/>
              <a:t>or to set it apart as holy and for holy use; to consecrate it </a:t>
            </a:r>
            <a:r>
              <a:rPr lang="en-US" i="1" dirty="0" smtClean="0"/>
              <a:t>(Genesis2:2-3)</a:t>
            </a:r>
            <a:r>
              <a:rPr lang="en-US"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dirty="0" smtClean="0"/>
              <a:t>The Sabbath commandment functions as the seal of God's law</a:t>
            </a:r>
            <a:r>
              <a:rPr lang="en-US" dirty="0" smtClean="0"/>
              <a:t>. Generally, seals contain three elements: </a:t>
            </a:r>
            <a:r>
              <a:rPr lang="en-US" b="1" dirty="0" smtClean="0"/>
              <a:t>the name of the owner of the seal</a:t>
            </a:r>
            <a:r>
              <a:rPr lang="en-US" dirty="0" smtClean="0"/>
              <a:t>, </a:t>
            </a:r>
            <a:r>
              <a:rPr lang="en-US" b="1" dirty="0" smtClean="0"/>
              <a:t>his title</a:t>
            </a:r>
            <a:r>
              <a:rPr lang="en-US" dirty="0" smtClean="0"/>
              <a:t>, and </a:t>
            </a:r>
            <a:r>
              <a:rPr lang="en-US" b="1" dirty="0" smtClean="0"/>
              <a:t>jurisdiction</a:t>
            </a:r>
            <a:r>
              <a:rPr lang="en-US" dirty="0" smtClean="0"/>
              <a:t>.</a:t>
            </a:r>
          </a:p>
          <a:p>
            <a:pPr>
              <a:buFont typeface="Arial" pitchFamily="34" charset="0"/>
              <a:buChar char="•"/>
              <a:defRPr/>
            </a:pPr>
            <a:r>
              <a:rPr lang="en-US" dirty="0" smtClean="0"/>
              <a:t>Among the Ten Commandments, it </a:t>
            </a:r>
            <a:r>
              <a:rPr lang="en-US" b="1" dirty="0" smtClean="0"/>
              <a:t>is the Sabbath command that contains the vital elements of a seal: the Owner of the Seal,</a:t>
            </a:r>
            <a:r>
              <a:rPr lang="en-US" dirty="0" smtClean="0"/>
              <a:t> "</a:t>
            </a:r>
            <a:r>
              <a:rPr lang="en-US" b="1" dirty="0" smtClean="0"/>
              <a:t>the Lord your God</a:t>
            </a:r>
            <a:r>
              <a:rPr lang="en-US" dirty="0" smtClean="0"/>
              <a:t>;" His title: </a:t>
            </a:r>
            <a:r>
              <a:rPr lang="en-US" b="1" dirty="0" smtClean="0"/>
              <a:t>the One who made</a:t>
            </a:r>
            <a:r>
              <a:rPr lang="en-US" dirty="0" smtClean="0"/>
              <a:t>—</a:t>
            </a:r>
            <a:r>
              <a:rPr lang="en-US" b="1" dirty="0" smtClean="0"/>
              <a:t>the Creator</a:t>
            </a:r>
            <a:r>
              <a:rPr lang="en-US" dirty="0" smtClean="0"/>
              <a:t>; and His territory: "</a:t>
            </a:r>
            <a:r>
              <a:rPr lang="en-US" b="1" dirty="0" smtClean="0"/>
              <a:t>the heavens and the earth</a:t>
            </a:r>
            <a:r>
              <a:rPr lang="en-US" dirty="0" smtClean="0"/>
              <a:t>" (Ex. 20:10, 11).</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The Annual Sabbaths</a:t>
            </a:r>
          </a:p>
          <a:p>
            <a:r>
              <a:rPr lang="en-US" b="1" i="1" dirty="0" smtClean="0"/>
              <a:t>The annual Sabbaths.</a:t>
            </a:r>
            <a:r>
              <a:rPr lang="en-US" dirty="0" smtClean="0"/>
              <a:t> In addition to the weekly Sabbaths (Lev. 23:3), there were </a:t>
            </a:r>
            <a:r>
              <a:rPr lang="en-US" b="1" dirty="0" smtClean="0"/>
              <a:t>seven annual, ceremonial Sabbaths</a:t>
            </a:r>
            <a:r>
              <a:rPr lang="en-US" dirty="0" smtClean="0"/>
              <a:t> scattered through Israel's religious calendar. </a:t>
            </a:r>
            <a:r>
              <a:rPr lang="en-US" b="1" dirty="0" smtClean="0"/>
              <a:t>These yearly Sabbaths</a:t>
            </a:r>
            <a:r>
              <a:rPr lang="en-US" dirty="0" smtClean="0"/>
              <a:t> were not directly related to the seventh-day Sabbath or the weekly cycle. These Sabbaths, "beside the Sabbath of the Lord" (</a:t>
            </a:r>
            <a:r>
              <a:rPr lang="en-US" b="1" dirty="0" smtClean="0"/>
              <a:t>Lev. 23:38</a:t>
            </a:r>
            <a:r>
              <a:rPr lang="en-US" dirty="0" smtClean="0"/>
              <a:t>), were:</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Wingdings" pitchFamily="2" charset="2"/>
              <a:buChar char="v"/>
            </a:pPr>
            <a:r>
              <a:rPr lang="en-US" dirty="0" smtClean="0"/>
              <a:t>the first and last days of the Feast of Unleavened Bread (Lev. 23.5 – 8) </a:t>
            </a:r>
            <a:endParaRPr lang="en-PH" dirty="0" smtClean="0"/>
          </a:p>
          <a:p>
            <a:pPr lvl="1">
              <a:buFont typeface="Wingdings" pitchFamily="2" charset="2"/>
              <a:buChar char="v"/>
            </a:pPr>
            <a:r>
              <a:rPr lang="en-US" dirty="0" smtClean="0"/>
              <a:t>the Day of Pentecost (Lev. 23.15 – 21) </a:t>
            </a:r>
            <a:endParaRPr lang="en-PH" dirty="0" smtClean="0"/>
          </a:p>
          <a:p>
            <a:pPr lvl="1">
              <a:buFont typeface="Wingdings" pitchFamily="2" charset="2"/>
              <a:buChar char="v"/>
            </a:pPr>
            <a:r>
              <a:rPr lang="en-US" dirty="0" smtClean="0"/>
              <a:t>the Feast of Trumpets (Lev. 23.23 – 25) </a:t>
            </a:r>
            <a:endParaRPr lang="en-PH" dirty="0" smtClean="0"/>
          </a:p>
          <a:p>
            <a:pPr lvl="1">
              <a:buFont typeface="Wingdings" pitchFamily="2" charset="2"/>
              <a:buChar char="v"/>
            </a:pPr>
            <a:r>
              <a:rPr lang="en-US" dirty="0" smtClean="0"/>
              <a:t>the Day of Atonement (Lev. 23.26 – 32) </a:t>
            </a:r>
            <a:endParaRPr lang="en-PH" dirty="0" smtClean="0"/>
          </a:p>
          <a:p>
            <a:pPr lvl="1">
              <a:buFont typeface="Wingdings" pitchFamily="2" charset="2"/>
              <a:buChar char="v"/>
            </a:pPr>
            <a:r>
              <a:rPr lang="en-US" dirty="0" smtClean="0"/>
              <a:t>and the first and last days of the Feast of Tabernacles (Lev. 23:33 – 43).</a:t>
            </a:r>
            <a:endParaRPr lang="en-PH" dirty="0" smtClean="0"/>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The Sabbath</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reckoning of these Sabbaths depended on the beginning of the sacred year, which was based on the lunar calendar and they could fall on any day of the week. </a:t>
            </a:r>
            <a:r>
              <a:rPr lang="en-US" b="1" i="1" dirty="0" smtClean="0"/>
              <a:t>When they coincided with the weekly Sabbath, they were called</a:t>
            </a:r>
            <a:r>
              <a:rPr lang="en-US" dirty="0" smtClean="0"/>
              <a:t> "high days" (John 19:31). The weekly Sabbath was ordained at the close of Creation week. The annual Sabbaths were an integral part of the Jewish system of rites and ceremonies instituted at Mount Sinai. </a:t>
            </a:r>
            <a:r>
              <a:rPr lang="en-US" b="1" i="1" dirty="0" smtClean="0"/>
              <a:t>They</a:t>
            </a:r>
            <a:r>
              <a:rPr lang="en-US" b="1" dirty="0" smtClean="0"/>
              <a:t> pointed forward to the coming of the Messiah</a:t>
            </a:r>
            <a:r>
              <a:rPr lang="en-US" dirty="0" smtClean="0"/>
              <a:t>, and the observance of which terminated with His death on the cross."</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Paul made it clear that Christians were under no obligation to keep these yearly rest days because Christ had nailed the ceremonial laws to the cross. He said, "</a:t>
            </a:r>
            <a:r>
              <a:rPr lang="en-US" b="1" i="1" dirty="0" smtClean="0"/>
              <a:t>Therefore let no one judge you in food or in drink, or regarding a festival or a new moon or Sabbaths</a:t>
            </a:r>
            <a:r>
              <a:rPr lang="en-US" dirty="0" smtClean="0"/>
              <a:t>, </a:t>
            </a:r>
            <a:r>
              <a:rPr lang="en-US" b="1" i="1" dirty="0" smtClean="0"/>
              <a:t>which are a shadow of things to come, but the substance is of Christ</a:t>
            </a:r>
            <a:r>
              <a:rPr lang="en-US" dirty="0" smtClean="0"/>
              <a:t>" (Col. 2:16, 17). Since the context [of this passage] deals with ritual matters, </a:t>
            </a:r>
            <a:r>
              <a:rPr lang="en-US" b="1" i="1" dirty="0" smtClean="0"/>
              <a:t>the Sabbaths here referred to </a:t>
            </a:r>
            <a:r>
              <a:rPr lang="en-US" dirty="0" smtClean="0"/>
              <a:t>are the ceremonial Sabbaths of the Jewish annual festivals '</a:t>
            </a:r>
            <a:r>
              <a:rPr lang="en-US" b="1" i="1" dirty="0" smtClean="0"/>
              <a:t>which are a shadow</a:t>
            </a:r>
            <a:r>
              <a:rPr lang="en-US" dirty="0" smtClean="0"/>
              <a:t>,‘ of which the fulfillments were to come in Christ."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r>
              <a:rPr lang="en-PH" b="1" dirty="0" smtClean="0"/>
              <a:t>Attempts to Change the Sabbath</a:t>
            </a:r>
          </a:p>
          <a:p>
            <a:r>
              <a:rPr lang="en-US" dirty="0" smtClean="0"/>
              <a:t>No where does the Bible authorize a change from the day of worship God made in Eden and restated on Sinai. </a:t>
            </a:r>
          </a:p>
          <a:p>
            <a:r>
              <a:rPr lang="en-US" dirty="0" smtClean="0"/>
              <a:t>Other Christians, Sunday keepers themselves, have recognized this. </a:t>
            </a:r>
            <a:r>
              <a:rPr lang="en-US" b="1" dirty="0" smtClean="0"/>
              <a:t>Catholic Cardinal James Gibbons </a:t>
            </a:r>
            <a:r>
              <a:rPr lang="en-US" dirty="0" smtClean="0"/>
              <a:t>once wrote, "</a:t>
            </a:r>
            <a:r>
              <a:rPr lang="en-US" b="1" i="1" dirty="0" smtClean="0"/>
              <a:t>You may read the Bible from Genesis to Revelation, and you will not find a single line authorizing the sanctification of Sunday. The Scriptures enforce the religious observance of Saturday</a:t>
            </a:r>
            <a:r>
              <a:rPr lang="en-US" dirty="0" smtClean="0"/>
              <a:t>." </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The Sabbath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pPr>
              <a:buNone/>
            </a:pPr>
            <a:r>
              <a:rPr lang="en-US" b="1" i="1" dirty="0" smtClean="0"/>
              <a:t>Stewardship of the Body</a:t>
            </a:r>
          </a:p>
          <a:p>
            <a:r>
              <a:rPr lang="en-US" dirty="0" smtClean="0"/>
              <a:t>God's people are stewards of themselves. We are to love God with all our heart, and with all our soul, and with all our strength, and with all our mind (Luke 10:27). </a:t>
            </a:r>
          </a:p>
          <a:p>
            <a:r>
              <a:rPr lang="en-US" dirty="0" smtClean="0"/>
              <a:t>Christians are privileged to develop their physical and mental powers to the best of their ability and opportunities. In so doing they bring honor to God and can prove a greater blessing to their fellow beings (Rom 6:13). </a:t>
            </a:r>
            <a:endParaRPr lang="en-PH" dirty="0" smtClean="0"/>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A.T. Lincoln</a:t>
            </a:r>
            <a:r>
              <a:rPr lang="en-US" dirty="0" smtClean="0"/>
              <a:t>, a Protestant, admitted that "</a:t>
            </a:r>
            <a:r>
              <a:rPr lang="en-US" b="1" i="1" dirty="0" smtClean="0"/>
              <a:t>it cannot be argued that the New Testament itself provides warrant for the belief that since the Resurrection God appointed the first day to be observed as the Sabbath</a:t>
            </a:r>
            <a:r>
              <a:rPr lang="en-US" dirty="0" smtClean="0"/>
              <a:t>." He acknowledged: "</a:t>
            </a:r>
            <a:r>
              <a:rPr lang="en-US" b="1" i="1" dirty="0" smtClean="0"/>
              <a:t>To become a seventh-day </a:t>
            </a:r>
            <a:r>
              <a:rPr lang="en-US" b="1" i="1" dirty="0" err="1" smtClean="0"/>
              <a:t>Sabbatarian</a:t>
            </a:r>
            <a:r>
              <a:rPr lang="en-US" b="1" i="1" dirty="0" smtClean="0"/>
              <a:t> is the only consistent course of action for anyone who holds that the whole Decalogue is binding as moral law</a:t>
            </a:r>
            <a:r>
              <a:rPr lang="en-US" dirty="0" smtClean="0"/>
              <a:t>." </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 Rise of Sunday Observance.</a:t>
            </a:r>
            <a:r>
              <a:rPr lang="en-US" dirty="0" smtClean="0"/>
              <a:t> </a:t>
            </a:r>
          </a:p>
          <a:p>
            <a:r>
              <a:rPr lang="en-US" dirty="0" smtClean="0"/>
              <a:t>The change from Sabbath to Sunday worship came gradually. </a:t>
            </a:r>
          </a:p>
          <a:p>
            <a:r>
              <a:rPr lang="en-US" dirty="0" smtClean="0"/>
              <a:t>There is no evidence of Christian weekly Sunday worship before the second century, but the evidence indicates that by the middle of that century some Christians were voluntarily observing Sunday as a day of worship, not a day of rest.</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Rome, the capital of the empire, strong anti-Jewish sentiments arose, becoming even stronger as time passed. Reacting to these sentiments, the Christians in that city attempted to distinguish themselves from the Jews. They dropped some practices held in common with the Jews and initiated a trend away from the veneration of the Sabbath, moving toward the exclusive observance of Sunday.</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 the fourth and fifth centuries many Christians worshiped on both Sabbath and Sunday</a:t>
            </a:r>
            <a:r>
              <a:rPr lang="en-US" dirty="0" smtClean="0"/>
              <a:t>. </a:t>
            </a:r>
            <a:r>
              <a:rPr lang="en-US" dirty="0" err="1" smtClean="0"/>
              <a:t>Sozomen</a:t>
            </a:r>
            <a:r>
              <a:rPr lang="en-US" dirty="0" smtClean="0"/>
              <a:t>, another historian of that period, wrote, "</a:t>
            </a:r>
            <a:r>
              <a:rPr lang="en-US" b="1" i="1" dirty="0" smtClean="0"/>
              <a:t>The people of Constantinople, and almost everywhere, assemble together on the Sabbath, as well as on the first day of the week, which custom is never observed at Rome or at Alexandria</a:t>
            </a:r>
            <a:r>
              <a:rPr lang="en-US" dirty="0" smtClean="0"/>
              <a:t>."</a:t>
            </a:r>
            <a:r>
              <a:rPr lang="en-US" b="1" dirty="0" smtClean="0"/>
              <a:t> </a:t>
            </a:r>
            <a:r>
              <a:rPr lang="en-US" dirty="0" smtClean="0"/>
              <a:t>These references demonstrate Rome's leading role in disregarding Sabbath observance.</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buFont typeface="Arial" pitchFamily="34" charset="0"/>
              <a:buChar char="•"/>
              <a:defRPr/>
            </a:pPr>
            <a:r>
              <a:rPr lang="en-US" dirty="0" smtClean="0"/>
              <a:t>Why those who turned from worship on the seventh day chose Sunday and not another day of the week?</a:t>
            </a:r>
          </a:p>
          <a:p>
            <a:pPr>
              <a:buFont typeface="Arial" pitchFamily="34" charset="0"/>
              <a:buChar char="•"/>
              <a:defRPr/>
            </a:pPr>
            <a:r>
              <a:rPr lang="en-US" dirty="0" smtClean="0"/>
              <a:t> A major reason </a:t>
            </a:r>
            <a:r>
              <a:rPr lang="en-US" b="1" i="1" dirty="0" smtClean="0"/>
              <a:t>was that Christ was resurrected on Sunday.</a:t>
            </a:r>
            <a:r>
              <a:rPr lang="en-US" dirty="0" smtClean="0"/>
              <a:t> It was alleged that He had authorized Sunday worship. No writer of the second and third centuries ever cited a single Bible verse as authority for the observance of Sunday in the place of the Sabbath. </a:t>
            </a:r>
            <a:endParaRPr lang="en-PH" dirty="0" smtClean="0"/>
          </a:p>
          <a:p>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The Sabbath</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Barnabas, Ignatius, Justin, </a:t>
            </a:r>
            <a:r>
              <a:rPr lang="en-US" dirty="0" err="1" smtClean="0"/>
              <a:t>Irenaeus</a:t>
            </a:r>
            <a:r>
              <a:rPr lang="en-US" dirty="0" smtClean="0"/>
              <a:t>, Tertullian, Clement of Rome, Clement of Alexandria, Origen, Cyprian, </a:t>
            </a:r>
            <a:r>
              <a:rPr lang="en-US" dirty="0" err="1" smtClean="0"/>
              <a:t>Victorinus</a:t>
            </a:r>
            <a:r>
              <a:rPr lang="en-US" dirty="0" smtClean="0"/>
              <a:t>, or any other author who lived near to the time when Jesus lived knew of any such instruction from Jesus or from any part of the Bible.</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fourth century saw the introduction of Sunday laws</a:t>
            </a:r>
            <a:r>
              <a:rPr lang="en-US" dirty="0" smtClean="0"/>
              <a:t>. Constantine's Sunday law reflected his background as sun worshiper. It read: "</a:t>
            </a:r>
            <a:r>
              <a:rPr lang="en-US" dirty="0" smtClean="0">
                <a:solidFill>
                  <a:srgbClr val="FF0000"/>
                </a:solidFill>
              </a:rPr>
              <a:t>On the venerable Day of the Sun </a:t>
            </a:r>
            <a:r>
              <a:rPr lang="en-US" dirty="0" smtClean="0"/>
              <a:t>[</a:t>
            </a:r>
            <a:r>
              <a:rPr lang="en-US" i="1" dirty="0" err="1" smtClean="0"/>
              <a:t>venerabili</a:t>
            </a:r>
            <a:r>
              <a:rPr lang="en-US" i="1" dirty="0" smtClean="0"/>
              <a:t> die Solis</a:t>
            </a:r>
            <a:r>
              <a:rPr lang="en-US" dirty="0" smtClean="0"/>
              <a:t>] </a:t>
            </a:r>
            <a:r>
              <a:rPr lang="en-US" dirty="0" smtClean="0">
                <a:solidFill>
                  <a:srgbClr val="FF0000"/>
                </a:solidFill>
              </a:rPr>
              <a:t>let the magistrates and people residing in cities rest, and let all workshops be closed. In the country, however, persons engaged in agriculture may freely and lawfully continue their pursuits." </a:t>
            </a:r>
            <a:endParaRPr lang="en-PH" dirty="0" smtClean="0">
              <a:solidFill>
                <a:srgbClr val="FF0000"/>
              </a:solidFill>
            </a:endParaRPr>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Council of Laodicea (c. A.D. 364), which was not a universal council but a Roman Catholic one, issued the first ecclesiastical Sunday law. </a:t>
            </a:r>
            <a:r>
              <a:rPr lang="en-US" b="1" dirty="0" smtClean="0"/>
              <a:t>In canon 29 the church stipulated that Christians should honor Sunday</a:t>
            </a:r>
            <a:r>
              <a:rPr lang="en-US" dirty="0" smtClean="0"/>
              <a:t> and "</a:t>
            </a:r>
            <a:r>
              <a:rPr lang="en-US" b="1" i="1" dirty="0" smtClean="0"/>
              <a:t>if possible, do no work on that day</a:t>
            </a:r>
            <a:r>
              <a:rPr lang="en-US" dirty="0" smtClean="0"/>
              <a:t>,' while it denounced the practice of resting on the Sabbath, instructing that Christians should not "</a:t>
            </a:r>
            <a:r>
              <a:rPr lang="en-US" b="1" i="1" dirty="0" smtClean="0"/>
              <a:t>be idle on Saturday</a:t>
            </a:r>
            <a:r>
              <a:rPr lang="en-US" dirty="0" smtClean="0"/>
              <a:t> [Greek </a:t>
            </a:r>
            <a:r>
              <a:rPr lang="en-US" dirty="0" err="1" smtClean="0"/>
              <a:t>Sabbaton</a:t>
            </a:r>
            <a:r>
              <a:rPr lang="en-US" dirty="0" smtClean="0"/>
              <a:t>, "the Sabbath"], </a:t>
            </a:r>
            <a:r>
              <a:rPr lang="en-US" b="1" i="1" dirty="0" smtClean="0"/>
              <a:t>but shall work on that day</a:t>
            </a:r>
            <a:r>
              <a:rPr lang="en-US" dirty="0" smtClean="0"/>
              <a:t>."</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A.D. 538, the year marked as the beginning of the 1260-year prophecy, the Roman Catholic Third Council of Orleans issued a law even more severe than that of Constantine. Canon 28 of that council says that on Sunday even "</a:t>
            </a:r>
            <a:r>
              <a:rPr lang="en-US" b="1" i="1" dirty="0" smtClean="0"/>
              <a:t>agricultural labor ought to be laid aside, in order that the people may not be prevented from attending church</a:t>
            </a:r>
            <a:r>
              <a:rPr lang="en-US" dirty="0" smtClean="0"/>
              <a:t>."</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Roman Catholic authorities have claimed: [Three Witnesses]</a:t>
            </a:r>
            <a:endParaRPr lang="en-PH" dirty="0" smtClean="0"/>
          </a:p>
          <a:p>
            <a:r>
              <a:rPr lang="en-US" dirty="0" smtClean="0"/>
              <a:t>(1) About A.D. 1400 </a:t>
            </a:r>
            <a:r>
              <a:rPr lang="en-US" dirty="0" err="1" smtClean="0"/>
              <a:t>Petrus</a:t>
            </a:r>
            <a:r>
              <a:rPr lang="en-US" dirty="0" smtClean="0"/>
              <a:t> de </a:t>
            </a:r>
            <a:r>
              <a:rPr lang="en-US" dirty="0" err="1" smtClean="0"/>
              <a:t>Ancharano</a:t>
            </a:r>
            <a:r>
              <a:rPr lang="en-US" dirty="0" smtClean="0"/>
              <a:t> asserted that "</a:t>
            </a:r>
            <a:r>
              <a:rPr lang="en-US" b="1" i="1" dirty="0" smtClean="0"/>
              <a:t>the pope can modify divine law, since his power is not of man, but of God, and he acts in the place of God upon earth, with the fullest power of binding and loosing his sheep</a:t>
            </a:r>
            <a:r>
              <a:rPr lang="en-US" dirty="0" smtClean="0"/>
              <a:t>."</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fontScale="92500"/>
          </a:bodyPr>
          <a:lstStyle/>
          <a:p>
            <a:r>
              <a:rPr lang="en-US" sz="2800" dirty="0" smtClean="0"/>
              <a:t> "</a:t>
            </a:r>
            <a:r>
              <a:rPr lang="en-US" sz="2800" b="1" i="1" dirty="0" smtClean="0"/>
              <a:t>Do you not know that your body is the temple of the Holy Spirit . . . and you are not your own? For you were bought at a price; therefore glorify God in your body and in your spirit, which are God's</a:t>
            </a:r>
            <a:r>
              <a:rPr lang="en-US" sz="2800" dirty="0" smtClean="0"/>
              <a:t>" (1 Cor. 6:19, 20). At high cost we were purchased, redeemed. We belong to God. We have belonged to Him from the beginning because "</a:t>
            </a:r>
            <a:r>
              <a:rPr lang="en-US" sz="2800" b="1" i="1" dirty="0" smtClean="0"/>
              <a:t>In the beginning God created. . .</a:t>
            </a:r>
            <a:r>
              <a:rPr lang="en-US" sz="2800" dirty="0" smtClean="0"/>
              <a:t>" (Gen. 1:1). The Scriptures clearly state that "</a:t>
            </a:r>
            <a:r>
              <a:rPr lang="en-US" sz="2800" b="1" i="1" dirty="0" smtClean="0"/>
              <a:t>the earth is the Lord's and all its fullness, the world and those who dwell therein</a:t>
            </a:r>
            <a:r>
              <a:rPr lang="en-US" sz="2800" dirty="0" smtClean="0"/>
              <a:t>" (Ps. 24:1).</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 </a:t>
            </a:r>
            <a:r>
              <a:rPr lang="en-US" b="1" dirty="0" err="1" smtClean="0"/>
              <a:t>Gaspare</a:t>
            </a:r>
            <a:r>
              <a:rPr lang="en-US" b="1" dirty="0" smtClean="0"/>
              <a:t> de </a:t>
            </a:r>
            <a:r>
              <a:rPr lang="en-US" b="1" dirty="0" err="1" smtClean="0"/>
              <a:t>Fosso</a:t>
            </a:r>
            <a:r>
              <a:rPr lang="en-US" dirty="0" smtClean="0"/>
              <a:t>, archbishop of Reggio. At the Council of Trent (1545-1563), </a:t>
            </a:r>
            <a:r>
              <a:rPr lang="en-US" dirty="0" err="1" smtClean="0"/>
              <a:t>Gaspare</a:t>
            </a:r>
            <a:r>
              <a:rPr lang="en-US" dirty="0" smtClean="0"/>
              <a:t> de </a:t>
            </a:r>
            <a:r>
              <a:rPr lang="en-US" dirty="0" err="1" smtClean="0"/>
              <a:t>Fosso</a:t>
            </a:r>
            <a:r>
              <a:rPr lang="en-US" dirty="0" smtClean="0"/>
              <a:t> said "</a:t>
            </a:r>
            <a:r>
              <a:rPr lang="en-US" b="1" i="1" dirty="0" smtClean="0"/>
              <a:t>The authority of the church then is illustrated most clearly by the Scriptures; for while on the one hand she recommends them, declares them to be divine</a:t>
            </a:r>
            <a:r>
              <a:rPr lang="en-US" dirty="0" smtClean="0"/>
              <a:t>, [and]</a:t>
            </a:r>
            <a:r>
              <a:rPr lang="en-US" b="1" i="1" dirty="0" smtClean="0"/>
              <a:t> offers them to us to be read, </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The Sabbath</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dirty="0" smtClean="0"/>
              <a:t> </a:t>
            </a:r>
            <a:r>
              <a:rPr lang="en-US" b="1" i="1" dirty="0" smtClean="0"/>
              <a:t>. . . on the other hand, the legal precepts in the Scriptures taught by the Lord have ceased by virtue of the same authority</a:t>
            </a:r>
            <a:r>
              <a:rPr lang="en-US" dirty="0" smtClean="0"/>
              <a:t> [the church]. </a:t>
            </a:r>
            <a:endParaRPr lang="en-PH" dirty="0" smtClean="0"/>
          </a:p>
          <a:p>
            <a:pPr>
              <a:buFont typeface="Arial" pitchFamily="34" charset="0"/>
              <a:buChar char="•"/>
              <a:defRPr/>
            </a:pPr>
            <a:r>
              <a:rPr lang="en-US" dirty="0" smtClean="0"/>
              <a:t>The Sabbath, </a:t>
            </a:r>
            <a:r>
              <a:rPr lang="en-US" b="1" i="1" dirty="0" smtClean="0"/>
              <a:t>the most glorious day in the law, has been changed into the Lord's day. . .  These and other similar matters have not ceased by virtue of Christ's teaching</a:t>
            </a:r>
            <a:r>
              <a:rPr lang="en-US" dirty="0" smtClean="0"/>
              <a:t> …</a:t>
            </a:r>
            <a:r>
              <a:rPr lang="en-US" b="1" i="1" dirty="0" smtClean="0"/>
              <a:t>but they have been changed by the authority of the church</a:t>
            </a:r>
            <a:r>
              <a:rPr lang="en-US" dirty="0" smtClean="0"/>
              <a:t>." </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Sabbath</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dirty="0" smtClean="0"/>
              <a:t>The 1977 edition of The Convert's Catechism of Catholic Doctrine contains this series of questions and answers</a:t>
            </a:r>
            <a:r>
              <a:rPr lang="en-US" dirty="0" smtClean="0"/>
              <a:t>:</a:t>
            </a:r>
            <a:endParaRPr lang="en-PH" dirty="0" smtClean="0"/>
          </a:p>
          <a:p>
            <a:pPr>
              <a:buFont typeface="Arial" pitchFamily="34" charset="0"/>
              <a:buChar char="•"/>
              <a:defRPr/>
            </a:pPr>
            <a:r>
              <a:rPr lang="en-US" dirty="0" smtClean="0"/>
              <a:t>"Q. </a:t>
            </a:r>
            <a:r>
              <a:rPr lang="en-US" b="1" i="1" dirty="0" smtClean="0"/>
              <a:t>Which is the Sabbath day?</a:t>
            </a:r>
            <a:r>
              <a:rPr lang="en-US" dirty="0" smtClean="0"/>
              <a:t/>
            </a:r>
            <a:br>
              <a:rPr lang="en-US" dirty="0" smtClean="0"/>
            </a:br>
            <a:r>
              <a:rPr lang="en-US" dirty="0" smtClean="0"/>
              <a:t>"A. Saturday is the Sabbath day.</a:t>
            </a:r>
            <a:endParaRPr lang="en-PH" dirty="0" smtClean="0"/>
          </a:p>
          <a:p>
            <a:pPr>
              <a:buFont typeface="Arial" pitchFamily="34" charset="0"/>
              <a:buChar char="•"/>
              <a:defRPr/>
            </a:pPr>
            <a:r>
              <a:rPr lang="en-US" dirty="0" smtClean="0"/>
              <a:t>"Q. </a:t>
            </a:r>
            <a:r>
              <a:rPr lang="en-US" b="1" i="1" dirty="0" smtClean="0"/>
              <a:t>Why do we observe Sunday instead of Saturday?</a:t>
            </a:r>
            <a:r>
              <a:rPr lang="en-US" dirty="0" smtClean="0"/>
              <a:t/>
            </a:r>
            <a:br>
              <a:rPr lang="en-US" dirty="0" smtClean="0"/>
            </a:br>
            <a:r>
              <a:rPr lang="en-US" dirty="0" smtClean="0"/>
              <a:t>"A. We observe Sunday instead of Saturday because the Catholic Church transferred the solemnity from Saturday to Sunday."</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The Sabbath</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3. </a:t>
            </a:r>
            <a:r>
              <a:rPr lang="en-US" b="1" dirty="0" smtClean="0"/>
              <a:t>The Roman Catholic scholar John A. O'Brien, </a:t>
            </a:r>
            <a:r>
              <a:rPr lang="en-US" dirty="0" smtClean="0"/>
              <a:t>(</a:t>
            </a:r>
            <a:r>
              <a:rPr lang="en-US" i="1" dirty="0" smtClean="0"/>
              <a:t>The Faith of Millions</a:t>
            </a:r>
            <a:r>
              <a:rPr lang="en-US" dirty="0" smtClean="0"/>
              <a:t> ,1974),</a:t>
            </a:r>
            <a:r>
              <a:rPr lang="en-US" b="1" dirty="0" smtClean="0"/>
              <a:t> </a:t>
            </a:r>
            <a:r>
              <a:rPr lang="en-US" dirty="0" smtClean="0"/>
              <a:t>came to this conclusion: "</a:t>
            </a:r>
            <a:r>
              <a:rPr lang="en-US" b="1" i="1" dirty="0" smtClean="0"/>
              <a:t>Since Saturday, not Sunday, is specified in the Bible, isn't it curious that non-Catholics who profess to take their religion directly from the Bible and not from the Church, observe Sunday instead of Saturday? Yes, of course, it is inconsistent</a:t>
            </a:r>
            <a:r>
              <a:rPr lang="en-US" dirty="0" smtClean="0"/>
              <a:t>. </a:t>
            </a:r>
            <a:endParaRPr lang="en-PH" dirty="0" smtClean="0"/>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The Sabbath</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Sunday observance, he said, "</a:t>
            </a:r>
            <a:r>
              <a:rPr lang="en-US" b="1" i="1" dirty="0" smtClean="0"/>
              <a:t>rests upon the authority of the Catholic Church and not upon an explicit text in the Bible</a:t>
            </a:r>
            <a:r>
              <a:rPr lang="en-US" dirty="0" smtClean="0"/>
              <a:t>. </a:t>
            </a:r>
            <a:r>
              <a:rPr lang="en-US" b="1" i="1" dirty="0" smtClean="0"/>
              <a:t>That observance remains as a reminder of the Mother Church from which the non-Catholic sects broke away—like a boy running away from home but still carrying in his pocket a picture of his mother or a lock of her hair</a:t>
            </a:r>
            <a:r>
              <a:rPr lang="en-US" dirty="0" smtClean="0"/>
              <a:t>."</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Sabbath</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PH" b="1" dirty="0" smtClean="0"/>
              <a:t>The Observance of the Sabbath</a:t>
            </a:r>
            <a:endParaRPr lang="en-US" dirty="0" smtClean="0"/>
          </a:p>
          <a:p>
            <a:r>
              <a:rPr lang="en-US" dirty="0" smtClean="0"/>
              <a:t>The Sabbath is a day of special communion with God and  we are invited to celebrate His gracious activities in Creation and redemption. The Bible specifies that on the Sabbath we should cease our secular work (Ex. 20:10), avoiding all work done to earn a living and all business transactions (Neh. 13:15-22). We are to honor God, "not doing your own ways, nor finding your own pleasure, nor speaking your own words" (Isa. 58:13).</a:t>
            </a:r>
            <a:endParaRPr lang="en-PH" dirty="0" smtClean="0"/>
          </a:p>
          <a:p>
            <a:endParaRPr lang="en-US" dirty="0"/>
          </a:p>
        </p:txBody>
      </p:sp>
      <p:sp>
        <p:nvSpPr>
          <p:cNvPr id="3" name="Title 2"/>
          <p:cNvSpPr>
            <a:spLocks noGrp="1"/>
          </p:cNvSpPr>
          <p:nvPr>
            <p:ph type="title"/>
          </p:nvPr>
        </p:nvSpPr>
        <p:spPr>
          <a:xfrm>
            <a:off x="457200" y="274638"/>
            <a:ext cx="8229600" cy="792162"/>
          </a:xfrm>
        </p:spPr>
        <p:txBody>
          <a:bodyPr/>
          <a:lstStyle/>
          <a:p>
            <a:r>
              <a:rPr lang="en-PH" dirty="0" smtClean="0"/>
              <a:t>The Sabbath</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Devoting this day to pleasing ourselves, to being involved in secular interests, or to be engaging in sports would detract from communion with our Creator and violate the sacredness of the Sabbath. </a:t>
            </a:r>
          </a:p>
          <a:p>
            <a:r>
              <a:rPr lang="en-US" dirty="0" smtClean="0"/>
              <a:t>Our concern for the Sabbath should extend to all who are under our jurisdiction—our children, those who work for us, and even our visitors and animals (Ex. 20:10), so that they also may enjoy the blessings of the Sabbath.</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Sabbath</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criticized for His work of alleviating suffering, Jesus replied, "</a:t>
            </a:r>
            <a:r>
              <a:rPr lang="en-US" b="1" dirty="0" smtClean="0"/>
              <a:t>It is lawful to do good on the Sabbath</a:t>
            </a:r>
            <a:r>
              <a:rPr lang="en-US" dirty="0" smtClean="0"/>
              <a:t>" (Matt. 12:12). His healing activities neither broke the Sabbath nor abolished it. </a:t>
            </a:r>
          </a:p>
          <a:p>
            <a:r>
              <a:rPr lang="en-US" dirty="0" smtClean="0"/>
              <a:t>God intended the Sabbath for humanity's spiritual enrichment. Activities that enhance communication with God are proper; those which distract from that purpose and turn the Sabbath into a holiday are improper.</a:t>
            </a:r>
            <a:endParaRPr lang="en-PH"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The Sabbath</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Sabbath begins at sunset on Friday evening and ends at sunset Saturday evening (see Gen. 1:5; cf. Mark 1:32).</a:t>
            </a:r>
            <a:r>
              <a:rPr lang="en-US" b="1" dirty="0" smtClean="0"/>
              <a:t> </a:t>
            </a:r>
          </a:p>
          <a:p>
            <a:r>
              <a:rPr lang="en-US" dirty="0" smtClean="0"/>
              <a:t>Scripture calls the day before the Sabbath (Friday)—the preparation day—(Mark 15:42)—a day to prepare for the Sabbath. On this day those who make the family's meals should prepare food for the Sabbath so that during its sacred hours they also can rest from their labors (Ex. 16:23; Num. 11:8).</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Sabbath</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itchFamily="34" charset="0"/>
              <a:buChar char="•"/>
              <a:defRPr/>
            </a:pPr>
            <a:r>
              <a:rPr lang="en-US" b="1" dirty="0" smtClean="0"/>
              <a:t>The biblical meaning of the church</a:t>
            </a:r>
          </a:p>
          <a:p>
            <a:pPr>
              <a:buFont typeface="Arial" pitchFamily="34" charset="0"/>
              <a:buChar char="•"/>
              <a:defRPr/>
            </a:pPr>
            <a:r>
              <a:rPr lang="en-US" dirty="0" smtClean="0"/>
              <a:t>In the Scriptures the word </a:t>
            </a:r>
            <a:r>
              <a:rPr lang="en-US" i="1" dirty="0" smtClean="0"/>
              <a:t>church</a:t>
            </a:r>
            <a:r>
              <a:rPr lang="en-US" b="1" dirty="0" smtClean="0"/>
              <a:t> </a:t>
            </a:r>
            <a:r>
              <a:rPr lang="en-US" dirty="0" smtClean="0"/>
              <a:t>is a translation of the Greek </a:t>
            </a:r>
            <a:r>
              <a:rPr lang="en-US" i="1" dirty="0" err="1" smtClean="0"/>
              <a:t>ekklesia</a:t>
            </a:r>
            <a:r>
              <a:rPr lang="en-US" dirty="0" smtClean="0"/>
              <a:t>, which means "a calling out." This expression was commonly used of any assembly calling people to meet.</a:t>
            </a:r>
            <a:endParaRPr lang="en-PH" dirty="0" smtClean="0"/>
          </a:p>
          <a:p>
            <a:pPr>
              <a:buFont typeface="Arial" pitchFamily="34" charset="0"/>
              <a:buChar char="•"/>
              <a:defRPr/>
            </a:pPr>
            <a:r>
              <a:rPr lang="en-US" dirty="0" smtClean="0"/>
              <a:t>The Septuagint, the Greek version of the Hebrew Old Testament used </a:t>
            </a:r>
            <a:r>
              <a:rPr lang="en-US" i="1" dirty="0" err="1" smtClean="0"/>
              <a:t>ekklesia</a:t>
            </a:r>
            <a:r>
              <a:rPr lang="en-US" dirty="0" smtClean="0"/>
              <a:t> to translate the Hebrew </a:t>
            </a:r>
            <a:r>
              <a:rPr lang="en-US" i="1" dirty="0" err="1" smtClean="0"/>
              <a:t>qahal</a:t>
            </a:r>
            <a:r>
              <a:rPr lang="en-US" dirty="0" smtClean="0"/>
              <a:t>, which stood for "</a:t>
            </a:r>
            <a:r>
              <a:rPr lang="en-US" b="1" i="1" dirty="0" smtClean="0"/>
              <a:t>gathering</a:t>
            </a:r>
            <a:r>
              <a:rPr lang="en-US" dirty="0" smtClean="0"/>
              <a:t>," "</a:t>
            </a:r>
            <a:r>
              <a:rPr lang="en-US" b="1" i="1" dirty="0" smtClean="0"/>
              <a:t>assembly</a:t>
            </a:r>
            <a:r>
              <a:rPr lang="en-US" dirty="0" smtClean="0"/>
              <a:t>," or "</a:t>
            </a:r>
            <a:r>
              <a:rPr lang="en-US" b="1" i="1" dirty="0" smtClean="0"/>
              <a:t>congregation</a:t>
            </a:r>
            <a:r>
              <a:rPr lang="en-US" dirty="0" smtClean="0"/>
              <a:t>" (Deut. 9:10; Sam. 17:47; 1 Chron. 13:2).</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CHURCH AND ITS MISSION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itchFamily="34" charset="0"/>
              <a:buChar char="•"/>
              <a:defRPr/>
            </a:pPr>
            <a:r>
              <a:rPr lang="en-US" b="1" i="1" dirty="0" smtClean="0"/>
              <a:t>Stewardship of Abilities.</a:t>
            </a:r>
            <a:r>
              <a:rPr lang="en-US" dirty="0" smtClean="0"/>
              <a:t> Each person has special aptitudes. One may be talented</a:t>
            </a:r>
          </a:p>
          <a:p>
            <a:pPr>
              <a:buFont typeface="Wingdings" pitchFamily="2" charset="2"/>
              <a:buChar char="ü"/>
              <a:defRPr/>
            </a:pPr>
            <a:r>
              <a:rPr lang="en-US" dirty="0" smtClean="0"/>
              <a:t> in the musical realm, </a:t>
            </a:r>
          </a:p>
          <a:p>
            <a:pPr>
              <a:buFont typeface="Wingdings" pitchFamily="2" charset="2"/>
              <a:buChar char="ü"/>
              <a:defRPr/>
            </a:pPr>
            <a:r>
              <a:rPr lang="en-US" dirty="0" smtClean="0"/>
              <a:t> in manual trades such as sewing or auto mechanics. </a:t>
            </a:r>
          </a:p>
          <a:p>
            <a:pPr>
              <a:buFont typeface="Wingdings" pitchFamily="2" charset="2"/>
              <a:buChar char="ü"/>
              <a:defRPr/>
            </a:pPr>
            <a:r>
              <a:rPr lang="en-US" dirty="0" smtClean="0"/>
              <a:t>Some may make friends easily and mingle well with others.</a:t>
            </a:r>
            <a:endParaRPr lang="en-PH" dirty="0" smtClean="0"/>
          </a:p>
          <a:p>
            <a:pPr>
              <a:buFont typeface="Arial" pitchFamily="34" charset="0"/>
              <a:buChar char="•"/>
              <a:defRPr/>
            </a:pPr>
            <a:r>
              <a:rPr lang="en-US" dirty="0" smtClean="0"/>
              <a:t>We ought to cultivate the gifts the Holy Spirit gives us in order to multiply them (Matt. 25).</a:t>
            </a:r>
          </a:p>
          <a:p>
            <a:pPr>
              <a:buFont typeface="Arial" pitchFamily="34" charset="0"/>
              <a:buChar char="•"/>
              <a:defRPr/>
            </a:pPr>
            <a:r>
              <a:rPr lang="en-US" dirty="0" smtClean="0"/>
              <a:t> Good stewards use their gifts liberally to bring fuller benefit to their master.</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uses of the term </a:t>
            </a:r>
            <a:r>
              <a:rPr lang="en-US" b="1" i="1" dirty="0" smtClean="0"/>
              <a:t>church in the NT</a:t>
            </a:r>
            <a:r>
              <a:rPr lang="en-US" dirty="0" smtClean="0"/>
              <a:t>: </a:t>
            </a:r>
            <a:endParaRPr lang="en-PH" dirty="0" smtClean="0"/>
          </a:p>
          <a:p>
            <a:r>
              <a:rPr lang="en-US" dirty="0" smtClean="0"/>
              <a:t>believers assembled for worship in a specific place (1 Cor. 11:18; 14:19, 28); </a:t>
            </a:r>
            <a:endParaRPr lang="en-PH" dirty="0" smtClean="0"/>
          </a:p>
          <a:p>
            <a:r>
              <a:rPr lang="en-US" dirty="0" smtClean="0"/>
              <a:t>believers living in a certain locality (1 Cor. 16:1; Gal. 1:2; 1 Thess. 2:14); </a:t>
            </a:r>
            <a:endParaRPr lang="en-PH" dirty="0" smtClean="0"/>
          </a:p>
          <a:p>
            <a:r>
              <a:rPr lang="en-US" dirty="0" smtClean="0"/>
              <a:t>a group of believers in the home of an individual (1 Cor. 16:19; Col. 4:15; Philemon 2).</a:t>
            </a:r>
            <a:endParaRPr lang="en-PH" dirty="0" smtClean="0"/>
          </a:p>
          <a:p>
            <a:pPr>
              <a:buNone/>
            </a:pPr>
            <a:endParaRPr lang="en-US" dirty="0"/>
          </a:p>
        </p:txBody>
      </p:sp>
      <p:sp>
        <p:nvSpPr>
          <p:cNvPr id="3" name="Title 2"/>
          <p:cNvSpPr>
            <a:spLocks noGrp="1"/>
          </p:cNvSpPr>
          <p:nvPr>
            <p:ph type="title"/>
          </p:nvPr>
        </p:nvSpPr>
        <p:spPr/>
        <p:txBody>
          <a:bodyPr/>
          <a:lstStyle/>
          <a:p>
            <a:r>
              <a:rPr lang="en-PH" dirty="0" smtClean="0"/>
              <a:t>THE CHURCH AND ITS MISSION</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group of congregations in a given geographic area (Acts 9:31);</a:t>
            </a:r>
            <a:r>
              <a:rPr lang="en-US" b="1" dirty="0" smtClean="0"/>
              <a:t> </a:t>
            </a:r>
            <a:endParaRPr lang="en-PH" dirty="0" smtClean="0"/>
          </a:p>
          <a:p>
            <a:r>
              <a:rPr lang="en-US" dirty="0" smtClean="0"/>
              <a:t>the whole body of believers throughout the world (Matt. 16:18; 1 Cor. 10:32; 12:28; cf. Eph. 4:11-16); </a:t>
            </a:r>
            <a:endParaRPr lang="en-PH" dirty="0" smtClean="0"/>
          </a:p>
          <a:p>
            <a:r>
              <a:rPr lang="en-US" dirty="0" smtClean="0"/>
              <a:t>the whole faithful creation in heaven and on earth (Eph. 1:20-22; cf. Phil. 2:9-11).</a:t>
            </a:r>
            <a:endParaRPr lang="en-PH" dirty="0" smtClean="0"/>
          </a:p>
          <a:p>
            <a:endParaRPr lang="en-US" dirty="0"/>
          </a:p>
        </p:txBody>
      </p:sp>
      <p:sp>
        <p:nvSpPr>
          <p:cNvPr id="3" name="Title 2"/>
          <p:cNvSpPr>
            <a:spLocks noGrp="1"/>
          </p:cNvSpPr>
          <p:nvPr>
            <p:ph type="title"/>
          </p:nvPr>
        </p:nvSpPr>
        <p:spPr/>
        <p:txBody>
          <a:bodyPr/>
          <a:lstStyle/>
          <a:p>
            <a:r>
              <a:rPr lang="en-PH" dirty="0" smtClean="0"/>
              <a:t>THE CHURCH AND ITS MISSION</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defRPr/>
            </a:pPr>
            <a:r>
              <a:rPr lang="en-US" b="1" i="1" dirty="0" smtClean="0"/>
              <a:t>The Church Visible and Invisible.</a:t>
            </a:r>
            <a:r>
              <a:rPr lang="en-US" dirty="0" smtClean="0"/>
              <a:t> The terms visible and invisible have been used to distinguish </a:t>
            </a:r>
            <a:r>
              <a:rPr lang="en-US" b="1" dirty="0" smtClean="0"/>
              <a:t>two aspects of the church</a:t>
            </a:r>
            <a:r>
              <a:rPr lang="en-US" dirty="0" smtClean="0"/>
              <a:t> on earth.</a:t>
            </a:r>
          </a:p>
          <a:p>
            <a:pPr>
              <a:buFont typeface="Arial" pitchFamily="34" charset="0"/>
              <a:buChar char="•"/>
              <a:defRPr/>
            </a:pPr>
            <a:r>
              <a:rPr lang="en-US" b="1" i="1" dirty="0" smtClean="0"/>
              <a:t>1. The visible church is God's church organized for service</a:t>
            </a:r>
            <a:r>
              <a:rPr lang="en-US" dirty="0" smtClean="0"/>
              <a:t>. It fulfills Christ's great commission to carry the gospel to the world (Matt. 28:18-20), </a:t>
            </a:r>
            <a:r>
              <a:rPr lang="en-US" b="1" i="1" dirty="0" smtClean="0"/>
              <a:t>and prepares people for His glorious return</a:t>
            </a:r>
            <a:r>
              <a:rPr lang="en-US" dirty="0" smtClean="0"/>
              <a:t> (1 Thess. 5:23; Eph. 5:27).</a:t>
            </a:r>
            <a:endParaRPr lang="en-PH" dirty="0" smtClean="0"/>
          </a:p>
          <a:p>
            <a:endParaRPr lang="en-US" dirty="0"/>
          </a:p>
        </p:txBody>
      </p:sp>
      <p:sp>
        <p:nvSpPr>
          <p:cNvPr id="3" name="Title 2"/>
          <p:cNvSpPr>
            <a:spLocks noGrp="1"/>
          </p:cNvSpPr>
          <p:nvPr>
            <p:ph type="title"/>
          </p:nvPr>
        </p:nvSpPr>
        <p:spPr/>
        <p:txBody>
          <a:bodyPr/>
          <a:lstStyle/>
          <a:p>
            <a:r>
              <a:rPr lang="en-PH" dirty="0" smtClean="0"/>
              <a:t>THE CHURCH AND ITS MISSION</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dirty="0" smtClean="0"/>
              <a:t>2. The invisible church.</a:t>
            </a:r>
            <a:r>
              <a:rPr lang="en-US" dirty="0" smtClean="0"/>
              <a:t> The invisible church </a:t>
            </a:r>
            <a:r>
              <a:rPr lang="en-US" b="1" i="1" dirty="0" smtClean="0"/>
              <a:t>is composed of all God's people throughout the world</a:t>
            </a:r>
            <a:r>
              <a:rPr lang="en-US" dirty="0" smtClean="0"/>
              <a:t>. It includes the believers within the visible church, and many who, though not belonging to a church organization, have followed all the light Christ has given them (John 1:9). </a:t>
            </a:r>
            <a:r>
              <a:rPr lang="en-US" b="1" i="1" dirty="0" smtClean="0"/>
              <a:t>This latter group includes those who have never had the opportunity to learn the truth about Jesus Christ </a:t>
            </a:r>
            <a:r>
              <a:rPr lang="en-US" dirty="0" smtClean="0"/>
              <a:t>and "by nature do the things contained in the law" of God (Rom. 2:14).</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CHURCH AND ITS MISSION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Jesus had warned His disciples of the coming deception. "</a:t>
            </a:r>
            <a:r>
              <a:rPr lang="en-US" b="1" i="1" dirty="0" smtClean="0"/>
              <a:t>Take heed that no one deceives you, for false </a:t>
            </a:r>
            <a:r>
              <a:rPr lang="en-US" b="1" i="1" dirty="0" err="1" smtClean="0"/>
              <a:t>Christs</a:t>
            </a:r>
            <a:r>
              <a:rPr lang="en-US" b="1" i="1" dirty="0" smtClean="0"/>
              <a:t> and false prophets will arise… so as to deceive, if possible, even the elect</a:t>
            </a:r>
            <a:r>
              <a:rPr lang="en-US" dirty="0" smtClean="0"/>
              <a:t>" (Matt. 24:4, 24). His followers would experience "great tribulations“ (Matt. 24:21, 22). </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Great Apostasy</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Paul had also warned: </a:t>
            </a:r>
          </a:p>
          <a:p>
            <a:pPr>
              <a:buFont typeface="Wingdings" pitchFamily="2" charset="2"/>
              <a:buChar char="ü"/>
            </a:pPr>
            <a:r>
              <a:rPr lang="en-US" dirty="0" smtClean="0"/>
              <a:t>After my departure, savage wolves will come in among you, not sparing the flock. </a:t>
            </a:r>
          </a:p>
          <a:p>
            <a:pPr>
              <a:buFont typeface="Wingdings" pitchFamily="2" charset="2"/>
              <a:buChar char="ü"/>
            </a:pPr>
            <a:r>
              <a:rPr lang="en-US" dirty="0" smtClean="0"/>
              <a:t>From among yourselves men will rise up, speaking perverse things, to draw away the disciples after themselves (Acts 20:29, 30). </a:t>
            </a:r>
          </a:p>
          <a:p>
            <a:pPr>
              <a:buFont typeface="Wingdings" pitchFamily="2" charset="2"/>
              <a:buChar char="ü"/>
            </a:pPr>
            <a:r>
              <a:rPr lang="en-US" dirty="0" smtClean="0"/>
              <a:t>These "wolves" would lead the church to "the apostasy," or "falling away."</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Great Apostasy</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According to Paul, this apostasy must occur before Christ's return. "Let no one deceive you by any means, for that Day will not come unless the falling away [apostasy] comes first, and the man of sin [lawlessness] is revealed, the son of perdition, who opposes and exalts himself above all that is called God or that is worshiped, so that he sits as God in the temple [church] of God, showing himself that He is God" (2 Thess. 2:3, 4).</a:t>
            </a:r>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Great Apostasy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defRPr/>
            </a:pPr>
            <a:r>
              <a:rPr lang="en-US" dirty="0" smtClean="0"/>
              <a:t>How did this apostate system come about?</a:t>
            </a:r>
            <a:endParaRPr lang="en-PH" dirty="0" smtClean="0"/>
          </a:p>
          <a:p>
            <a:pPr>
              <a:buFont typeface="Arial" pitchFamily="34" charset="0"/>
              <a:buChar char="•"/>
              <a:defRPr/>
            </a:pPr>
            <a:r>
              <a:rPr lang="en-US" b="1" i="1" dirty="0" smtClean="0"/>
              <a:t>The Ascendancy of the "Man of Sin.“</a:t>
            </a:r>
            <a:r>
              <a:rPr lang="en-US" dirty="0" smtClean="0"/>
              <a:t> </a:t>
            </a:r>
          </a:p>
          <a:p>
            <a:pPr>
              <a:buFont typeface="Arial" pitchFamily="34" charset="0"/>
              <a:buChar char="•"/>
              <a:defRPr/>
            </a:pPr>
            <a:r>
              <a:rPr lang="en-US" dirty="0" smtClean="0"/>
              <a:t>The church left its 'first love (Rev. 2:4), </a:t>
            </a:r>
          </a:p>
          <a:p>
            <a:pPr>
              <a:buFont typeface="Arial" pitchFamily="34" charset="0"/>
              <a:buChar char="•"/>
              <a:defRPr/>
            </a:pPr>
            <a:r>
              <a:rPr lang="en-US" dirty="0" smtClean="0"/>
              <a:t>it forfeited its purity of doctrine, its high standards of personal conduct.</a:t>
            </a:r>
          </a:p>
          <a:p>
            <a:pPr>
              <a:buFont typeface="Arial" pitchFamily="34" charset="0"/>
              <a:buChar char="•"/>
              <a:defRPr/>
            </a:pPr>
            <a:r>
              <a:rPr lang="en-US" dirty="0" smtClean="0"/>
              <a:t>In worship, formalism replaced simplicity. </a:t>
            </a:r>
          </a:p>
          <a:p>
            <a:pPr>
              <a:buFont typeface="Arial" pitchFamily="34" charset="0"/>
              <a:buChar char="•"/>
              <a:defRPr/>
            </a:pPr>
            <a:r>
              <a:rPr lang="en-US" dirty="0" smtClean="0"/>
              <a:t>Popularity and personal power came more and more to determine the choice of leaders who assumed increasing authority within the local church, then over the neighboring churches.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Great Apostasy</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bishop of Rome emerged as the supreme power in Christianity. With the assistance of the Justinian’s decree of 533 A.D but implemented in 538 A.D. the bishop of Rome, or the Pope, was recognized as the visible head of the universal church. Under the leadership of the papacy, the Christian church plunged into yet-deeper apostasy. Multitudes joined the church in name only, bringing their pagan doctrines, images, modes of worship, celebrations, feasts, and symbolism with them.</a:t>
            </a:r>
            <a:endParaRPr lang="en-PH"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The Great Apostasy</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1798, 1260 years after A.D. 538, the Roman Catholic Church received a deadly blow (cf. Rev. 13:3). Napoleon's armies in Italy placed the pope at the mercy of the French revolutionary government. The French government directed Napoleon to take the pope prisoner. At his orders General </a:t>
            </a:r>
            <a:r>
              <a:rPr lang="en-US" dirty="0" err="1" smtClean="0"/>
              <a:t>Berthier</a:t>
            </a:r>
            <a:r>
              <a:rPr lang="en-US" dirty="0" smtClean="0"/>
              <a:t> entered Rome and proclaimed the political rule of the papacy at an end, took the pope captive to France where he died in exile.</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Great Apostasy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Stewardship of Time.</a:t>
            </a:r>
            <a:r>
              <a:rPr lang="en-US" dirty="0" smtClean="0"/>
              <a:t> </a:t>
            </a:r>
          </a:p>
          <a:p>
            <a:r>
              <a:rPr lang="en-US" dirty="0" smtClean="0"/>
              <a:t>As faithful stewards, we glorify God by a wise use of time. "</a:t>
            </a:r>
            <a:r>
              <a:rPr lang="en-US" b="1" i="1" dirty="0" smtClean="0"/>
              <a:t>Whatever you do, work at it with all your heart, as working for the Lord, not for men, since you know that you will receive an inheritance from the Lord as a reward. It is the Lord Christ you are serving</a:t>
            </a:r>
            <a:r>
              <a:rPr lang="en-US" dirty="0" smtClean="0"/>
              <a:t>" (Col. 3:23, 24, NIV).</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 spite of the apostasy and tribulation of the 1260 years, some believers continued to reflect the purity of the apostolic church. </a:t>
            </a:r>
            <a:r>
              <a:rPr lang="en-US" b="1" i="1" dirty="0" smtClean="0"/>
              <a:t>When the 1260 years of oppression ended in A.D. 1798</a:t>
            </a:r>
            <a:r>
              <a:rPr lang="en-US" dirty="0" smtClean="0"/>
              <a:t>, the dragon had failed to eradicate entirely God's faithful people. Against these Satan continued to direct his destructive efforts. Said John, "</a:t>
            </a:r>
            <a:r>
              <a:rPr lang="en-US" b="1" i="1" dirty="0" smtClean="0"/>
              <a:t>And the dragon was enraged with the woman, and went to make war with the rest of her offspring, who keep the commandments of God and have the testimony of Jesus Christ</a:t>
            </a:r>
            <a:r>
              <a:rPr lang="en-US" dirty="0" smtClean="0"/>
              <a:t>" (Rev. 12:17).</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Remnant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i="1" dirty="0" smtClean="0"/>
              <a:t>What Is the Remnant?</a:t>
            </a:r>
            <a:r>
              <a:rPr lang="en-US" dirty="0" smtClean="0"/>
              <a:t> In John's description of the dragon's battle with the woman and her descendants, he used the expression "</a:t>
            </a:r>
            <a:r>
              <a:rPr lang="en-US" b="1" i="1" dirty="0" smtClean="0"/>
              <a:t>the rest of her offspring</a:t>
            </a:r>
            <a:r>
              <a:rPr lang="en-US" dirty="0" smtClean="0"/>
              <a:t>" (Rev. 12:17). That expression means the "</a:t>
            </a:r>
            <a:r>
              <a:rPr lang="en-US" b="1" i="1" dirty="0" smtClean="0"/>
              <a:t>remaining ones</a:t>
            </a:r>
            <a:r>
              <a:rPr lang="en-US" dirty="0" smtClean="0"/>
              <a:t>" or "</a:t>
            </a:r>
            <a:r>
              <a:rPr lang="en-US" b="1" i="1" dirty="0" smtClean="0"/>
              <a:t>remnant</a:t>
            </a:r>
            <a:r>
              <a:rPr lang="en-US" dirty="0" smtClean="0"/>
              <a:t>" (Rev. 12:17, KJV). The Bible portrays the </a:t>
            </a:r>
            <a:r>
              <a:rPr lang="en-US" b="1" dirty="0" smtClean="0"/>
              <a:t>remnant</a:t>
            </a:r>
            <a:r>
              <a:rPr lang="en-US" dirty="0" smtClean="0"/>
              <a:t> as a small group of God's people who, through calamities, wars, and apostasy, remain loyal to God. This faithful remnant were the rootstock God used to propagate His visible church on earth (2 Chron. 30:6; Ezra 9:14, 15; Isa. 10:20-22; Jer. 42:2; Ezek. 6:8; 14:22).</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i="1" dirty="0" smtClean="0"/>
              <a:t>The Characteristics of the Remnant: </a:t>
            </a:r>
            <a:r>
              <a:rPr lang="en-US" dirty="0" smtClean="0"/>
              <a:t> they are made up of those "who keep the commandments of God and have the testimony of Jesus Christ" (Rev. 12:17).</a:t>
            </a:r>
            <a:endParaRPr lang="en-PH" dirty="0" smtClean="0"/>
          </a:p>
          <a:p>
            <a:pPr>
              <a:buNone/>
            </a:pPr>
            <a:r>
              <a:rPr lang="en-US" b="1" i="1" dirty="0" smtClean="0"/>
              <a:t>1. The faith of Jesus (Rev14:12): </a:t>
            </a:r>
            <a:r>
              <a:rPr lang="en-US" dirty="0" smtClean="0"/>
              <a:t>God's remnant people are characterized by a faith similar to that which Jesus had. </a:t>
            </a:r>
            <a:endParaRPr lang="en-PH" dirty="0" smtClean="0"/>
          </a:p>
          <a:p>
            <a:pPr>
              <a:buNone/>
            </a:pPr>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They reflect Jesus' unshakable confidence in God and the authority of Scripture. </a:t>
            </a:r>
          </a:p>
          <a:p>
            <a:r>
              <a:rPr lang="en-US" dirty="0" smtClean="0"/>
              <a:t>They believe Jesus Christ is the Messiah of prophecy, the Son of God, who came as the world's Savior. </a:t>
            </a:r>
          </a:p>
          <a:p>
            <a:r>
              <a:rPr lang="en-US" dirty="0" smtClean="0"/>
              <a:t>Their faith encompasses all the truths of the Bible—those which Christ believed and taught.</a:t>
            </a:r>
            <a:endParaRPr lang="en-PH" dirty="0" smtClean="0"/>
          </a:p>
          <a:p>
            <a:pPr>
              <a:buNone/>
            </a:pP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Remnant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i="1" dirty="0" smtClean="0"/>
              <a:t>2. They keep commandments of God.</a:t>
            </a:r>
            <a:r>
              <a:rPr lang="en-US" dirty="0" smtClean="0"/>
              <a:t> Genuine faith in Jesus commits the remnant to follow His example. "</a:t>
            </a:r>
            <a:r>
              <a:rPr lang="en-US" b="1" i="1" dirty="0" smtClean="0"/>
              <a:t>He who says he abides in Him, ought himself also to walk just as He walked</a:t>
            </a:r>
            <a:r>
              <a:rPr lang="en-US" dirty="0" smtClean="0"/>
              <a:t>" (1 John 2:6). Since Jesus kept His Father's commandments, they too will obey God's commandments (John 15:10).</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They obey God's requirements, including all ten of the commandments, God's unchanging moral law</a:t>
            </a:r>
            <a:r>
              <a:rPr lang="en-US" dirty="0" smtClean="0"/>
              <a:t> (Ex. 20:1-17; Matt. 5:17-19; 19:17; Phil. 4:13).</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Remnant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defRPr/>
            </a:pPr>
            <a:r>
              <a:rPr lang="en-US" b="1" i="1" dirty="0" smtClean="0"/>
              <a:t>3. They hold the testimony of Jesus.</a:t>
            </a:r>
            <a:r>
              <a:rPr lang="en-US" dirty="0" smtClean="0"/>
              <a:t> John defines "the testimony of Jesus" as "the spirit of prophecy" (Rev. 19:10). The remnant will be guided by the testimony of Jesus conveyed through the gift of prophecy. </a:t>
            </a:r>
            <a:endParaRPr lang="en-PH" dirty="0" smtClean="0"/>
          </a:p>
          <a:p>
            <a:pPr>
              <a:buFont typeface="Arial" pitchFamily="34" charset="0"/>
              <a:buChar char="•"/>
              <a:defRPr/>
            </a:pPr>
            <a:r>
              <a:rPr lang="en-US" dirty="0" smtClean="0"/>
              <a:t>This gift of the Spirit was to function continuously throughout the history of the church. It is one of the major characteristics of the remnant.</a:t>
            </a:r>
            <a:endParaRPr lang="en-PH" dirty="0" smtClean="0"/>
          </a:p>
          <a:p>
            <a:pPr>
              <a:buFont typeface="Arial" pitchFamily="34" charset="0"/>
              <a:buChar char="•"/>
              <a:defRPr/>
            </a:pPr>
            <a:r>
              <a:rPr lang="en-US" dirty="0" smtClean="0"/>
              <a:t>The remnant people will understand prophecy and teach it.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b="1" dirty="0" smtClean="0"/>
              <a:t>The Mission of the Remnant</a:t>
            </a:r>
            <a:endParaRPr lang="en-US" b="1" dirty="0" smtClean="0"/>
          </a:p>
          <a:p>
            <a:r>
              <a:rPr lang="en-US" dirty="0" smtClean="0"/>
              <a:t>The prophecies of the book of Revelation clearly outline the mission of the remnant. The three angels' messages of Revelation 14:6-12 reveal the proclamation of the remnant that will bring a full and final restoration of the gospel truth.</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First Angel's Message</a:t>
            </a:r>
            <a:r>
              <a:rPr lang="en-US" b="1" i="1" dirty="0" smtClean="0"/>
              <a:t>.</a:t>
            </a:r>
            <a:r>
              <a:rPr lang="en-US" dirty="0" smtClean="0"/>
              <a:t> </a:t>
            </a:r>
            <a:r>
              <a:rPr lang="en-GB" dirty="0" smtClean="0"/>
              <a:t>“Then I saw another angel flying in the mid-air, and he had the eternal gospel to proclaim to those who live on the earth – to every nation, tribe, language and people. He said in a loud voice. ‘Fear god and give him glory, because the hour of his judgment has come. Worship him who made the heavens, the earth, the sea and the springs of water’” (</a:t>
            </a:r>
            <a:r>
              <a:rPr lang="en-GB" b="1" dirty="0" smtClean="0"/>
              <a:t>Rev. 14.6, 7</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first angel’s message is not </a:t>
            </a:r>
            <a:r>
              <a:rPr lang="en-GB" b="1" dirty="0" smtClean="0"/>
              <a:t>a new message</a:t>
            </a:r>
            <a:r>
              <a:rPr lang="en-GB" dirty="0" smtClean="0"/>
              <a:t>, but the same </a:t>
            </a:r>
            <a:r>
              <a:rPr lang="en-GB" b="1" i="1" dirty="0" smtClean="0"/>
              <a:t>old </a:t>
            </a:r>
            <a:r>
              <a:rPr lang="en-GB" dirty="0" smtClean="0"/>
              <a:t>and </a:t>
            </a:r>
            <a:r>
              <a:rPr lang="en-GB" b="1" i="1" dirty="0" smtClean="0"/>
              <a:t>eternal gospel</a:t>
            </a:r>
            <a:r>
              <a:rPr lang="en-GB" dirty="0" smtClean="0"/>
              <a:t> which is to be proclaimed to the entire world – to every nation, tribe language and people. This eternal gospel of Jesus Christ is the same message of salvation that the people of OT accepted “</a:t>
            </a:r>
            <a:r>
              <a:rPr lang="en-GB" b="1" i="1" dirty="0" smtClean="0"/>
              <a:t>by faith</a:t>
            </a:r>
            <a:r>
              <a:rPr lang="en-GB" dirty="0" smtClean="0"/>
              <a:t>” (</a:t>
            </a:r>
            <a:r>
              <a:rPr lang="en-GB" b="1" dirty="0" smtClean="0"/>
              <a:t>Heb. 3.16 – 19; 4.2; 11.1 – 40</a:t>
            </a:r>
            <a:r>
              <a:rPr lang="en-GB" dirty="0" smtClean="0"/>
              <a:t>). It contains the same teaching that Jesus Himself proclaimed; </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at Creation, God gave time to us, </a:t>
            </a:r>
            <a:r>
              <a:rPr lang="en-US" b="1" i="1" dirty="0" smtClean="0"/>
              <a:t>He reserved the seventh-day Sabbath as holy time for communion with Him</a:t>
            </a:r>
            <a:r>
              <a:rPr lang="en-US" dirty="0" smtClean="0"/>
              <a:t>. But six days were provided for the human family to engage in useful employment.</a:t>
            </a:r>
          </a:p>
          <a:p>
            <a:r>
              <a:rPr lang="en-US" dirty="0" smtClean="0"/>
              <a:t>Faithful stewardship of our time means using it to know our Lord, to help our fellowmen, and to share the Gospel.</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Stewardship</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preaching of </a:t>
            </a:r>
            <a:r>
              <a:rPr lang="en-GB" b="1" dirty="0" smtClean="0"/>
              <a:t>the first angel’s message coincided</a:t>
            </a:r>
            <a:r>
              <a:rPr lang="en-GB" dirty="0" smtClean="0"/>
              <a:t> with the end of the </a:t>
            </a:r>
            <a:r>
              <a:rPr lang="en-GB" b="1" dirty="0" smtClean="0"/>
              <a:t>2300day/years</a:t>
            </a:r>
            <a:r>
              <a:rPr lang="en-GB" dirty="0" smtClean="0"/>
              <a:t> of </a:t>
            </a:r>
            <a:r>
              <a:rPr lang="en-GB" b="1" dirty="0" smtClean="0"/>
              <a:t>Daniel 8.14</a:t>
            </a:r>
            <a:r>
              <a:rPr lang="en-GB" dirty="0" smtClean="0"/>
              <a:t>, when Jesus Christ entered the Most Holy Place as our Heavenly High Priest, and began the Investigative Judgement (the hour of God’s judgment).</a:t>
            </a:r>
            <a:endParaRPr lang="en-PH"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PH" dirty="0" smtClean="0"/>
              <a:t>The Remnant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This message is a call to worship God the Creator of heavens and the earth, to give him glory (to reflect his character). This message calls the attention of all men “</a:t>
            </a:r>
            <a:r>
              <a:rPr lang="en-GB" b="1" i="1" dirty="0" smtClean="0"/>
              <a:t>to remember the Sabbath day to keep it holy because in six days the LORD</a:t>
            </a:r>
            <a:r>
              <a:rPr lang="en-GB" dirty="0" smtClean="0"/>
              <a:t> (Yahweh) </a:t>
            </a:r>
            <a:r>
              <a:rPr lang="en-GB" b="1" i="1" dirty="0" smtClean="0"/>
              <a:t>made the heavens and the earth</a:t>
            </a:r>
            <a:r>
              <a:rPr lang="en-GB" dirty="0" smtClean="0"/>
              <a:t>” (</a:t>
            </a:r>
            <a:r>
              <a:rPr lang="en-GB" b="1" dirty="0" smtClean="0"/>
              <a:t>Ex. 20.8 – 11</a:t>
            </a:r>
            <a:r>
              <a:rPr lang="en-GB" dirty="0" smtClean="0"/>
              <a:t>). </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defRPr/>
            </a:pPr>
            <a:r>
              <a:rPr lang="en-GB" b="1" dirty="0" smtClean="0"/>
              <a:t>The Second Angel’s Message.</a:t>
            </a:r>
            <a:endParaRPr lang="en-PH" dirty="0" smtClean="0"/>
          </a:p>
          <a:p>
            <a:pPr>
              <a:buNone/>
              <a:defRPr/>
            </a:pPr>
            <a:r>
              <a:rPr lang="en-GB" i="1" dirty="0" smtClean="0"/>
              <a:t>“A second angel followed and said ‘Fallen! Fallen is Babylon the Great, which made all nations drink the maddening wine of her adulteries’”</a:t>
            </a:r>
            <a:r>
              <a:rPr lang="en-GB" b="1" dirty="0" smtClean="0"/>
              <a:t> </a:t>
            </a:r>
            <a:r>
              <a:rPr lang="en-GB" dirty="0" smtClean="0"/>
              <a:t>(</a:t>
            </a:r>
            <a:r>
              <a:rPr lang="en-GB" b="1" dirty="0" smtClean="0"/>
              <a:t>Rev. 14.8</a:t>
            </a:r>
            <a:r>
              <a:rPr lang="en-GB" dirty="0" smtClean="0"/>
              <a:t>).</a:t>
            </a:r>
          </a:p>
          <a:p>
            <a:pPr>
              <a:buNone/>
              <a:defRPr/>
            </a:pPr>
            <a:r>
              <a:rPr lang="en-GB" dirty="0" smtClean="0"/>
              <a:t>The second angel’s message strongly opposes a religion of compromise. In </a:t>
            </a:r>
            <a:r>
              <a:rPr lang="en-GB" b="1" dirty="0" smtClean="0"/>
              <a:t>Rev. 17, </a:t>
            </a:r>
            <a:r>
              <a:rPr lang="en-GB" dirty="0" smtClean="0"/>
              <a:t>Babylon is depicted as </a:t>
            </a:r>
            <a:r>
              <a:rPr lang="en-GB" b="1" dirty="0" smtClean="0"/>
              <a:t>an apostate Christianity</a:t>
            </a:r>
            <a:r>
              <a:rPr lang="en-GB" dirty="0" smtClean="0"/>
              <a:t>, that is, </a:t>
            </a:r>
            <a:r>
              <a:rPr lang="en-GB" b="1" i="1" dirty="0" smtClean="0"/>
              <a:t>an immoral woman</a:t>
            </a:r>
            <a:r>
              <a:rPr lang="en-GB" dirty="0" smtClean="0"/>
              <a:t> (</a:t>
            </a:r>
            <a:r>
              <a:rPr lang="en-GB" b="1" dirty="0" smtClean="0"/>
              <a:t>Rev.17.5</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Remnant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woman who represents Babylon is a fallen woman, “</a:t>
            </a:r>
            <a:r>
              <a:rPr lang="en-GB" i="1" dirty="0" smtClean="0"/>
              <a:t>who made all nations drink the maddening wine of her adulteries</a:t>
            </a:r>
            <a:r>
              <a:rPr lang="en-GB" dirty="0" smtClean="0"/>
              <a:t>”, that is, </a:t>
            </a:r>
            <a:r>
              <a:rPr lang="en-GB" b="1" dirty="0" smtClean="0"/>
              <a:t>her false doctrines</a:t>
            </a:r>
            <a:r>
              <a:rPr lang="en-GB" dirty="0" smtClean="0"/>
              <a:t>. </a:t>
            </a:r>
            <a:endParaRPr lang="en-PH" dirty="0" smtClean="0"/>
          </a:p>
          <a:p>
            <a:r>
              <a:rPr lang="en-GB" dirty="0" smtClean="0"/>
              <a:t>The immoral woman is contrasted with the pure woman (</a:t>
            </a:r>
            <a:r>
              <a:rPr lang="en-GB" b="1" dirty="0" smtClean="0"/>
              <a:t>Rev. 17.12</a:t>
            </a:r>
            <a:r>
              <a:rPr lang="en-GB" dirty="0" smtClean="0"/>
              <a:t>) who represents the true Christian church.</a:t>
            </a:r>
            <a:endParaRPr lang="en-PH" dirty="0" smtClean="0"/>
          </a:p>
          <a:p>
            <a:endParaRPr lang="en-US"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The message of the second angel is God’s call to his people to resist the false teachings of an apostate Christianity which obscure the truth of God’s word: “</a:t>
            </a:r>
            <a:r>
              <a:rPr lang="en-GB" b="1" i="1" dirty="0" smtClean="0"/>
              <a:t>Come out</a:t>
            </a:r>
            <a:r>
              <a:rPr lang="en-GB" dirty="0" smtClean="0"/>
              <a:t>” of Babylon (</a:t>
            </a:r>
            <a:r>
              <a:rPr lang="en-GB" b="1" dirty="0" smtClean="0"/>
              <a:t>Rev. 18.4</a:t>
            </a:r>
            <a:r>
              <a:rPr lang="en-GB" dirty="0" smtClean="0"/>
              <a:t>). God calls his people from spiritual Babylon to become </a:t>
            </a:r>
            <a:r>
              <a:rPr lang="en-GB" b="1" dirty="0" smtClean="0"/>
              <a:t>genuine disciples</a:t>
            </a:r>
            <a:r>
              <a:rPr lang="en-GB" dirty="0" smtClean="0"/>
              <a:t>, who depend on Christ and follow His teachings in the Scriptures. God asks us to keep His commandments through faith in Jesus (</a:t>
            </a:r>
            <a:r>
              <a:rPr lang="en-GB" b="1" dirty="0" smtClean="0"/>
              <a:t>Rev. 14.12</a:t>
            </a:r>
            <a:r>
              <a:rPr lang="en-GB" dirty="0" smtClean="0"/>
              <a:t>). Those who “</a:t>
            </a:r>
            <a:r>
              <a:rPr lang="en-GB" b="1" i="1" dirty="0" smtClean="0"/>
              <a:t>come out</a:t>
            </a:r>
            <a:r>
              <a:rPr lang="en-GB" dirty="0" smtClean="0"/>
              <a:t>” of Babylon reject unbiblical teachings, and worship God as He is revealed in His word.</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The Third Angel’s Message. </a:t>
            </a:r>
            <a:endParaRPr lang="en-PH" dirty="0" smtClean="0"/>
          </a:p>
          <a:p>
            <a:pPr>
              <a:buNone/>
            </a:pPr>
            <a:r>
              <a:rPr lang="en-GB" dirty="0" smtClean="0"/>
              <a:t>“</a:t>
            </a:r>
            <a:r>
              <a:rPr lang="en-GB" b="1" i="1" dirty="0" smtClean="0"/>
              <a:t>A third angel followed them and said in a loud voice</a:t>
            </a:r>
            <a:r>
              <a:rPr lang="en-GB" dirty="0" smtClean="0"/>
              <a:t>: ‘</a:t>
            </a:r>
            <a:r>
              <a:rPr lang="en-GB" b="1" i="1" dirty="0" smtClean="0"/>
              <a:t>If anyone worships the beast and his image and receives his mark on the forehead or on the hand, he, too, will drink of the wine of God’s furry, which has been poured full strength into the cup of his wrath…</a:t>
            </a:r>
            <a:endParaRPr lang="en-PH"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PH" dirty="0" smtClean="0"/>
              <a:t>The Remnant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There is no rest day or night for those who worship the beast and his image, or for anyone who receives the mark of his name.’ This calls for patient endurance on the part of the saints who obey God’s commandments and remain faithful to Jesus” (</a:t>
            </a:r>
            <a:r>
              <a:rPr lang="en-GB" b="1" dirty="0" smtClean="0"/>
              <a:t>Rev. 14.9 – 12</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third angel’s message demands a decision. It divides the entire world into </a:t>
            </a:r>
            <a:r>
              <a:rPr lang="en-GB" b="1" dirty="0" smtClean="0"/>
              <a:t>two groups</a:t>
            </a:r>
            <a:r>
              <a:rPr lang="en-GB" dirty="0" smtClean="0"/>
              <a:t>. One group stands on t</a:t>
            </a:r>
            <a:r>
              <a:rPr lang="en-GB" b="1" dirty="0" smtClean="0"/>
              <a:t>he side of the apostate Christian church, Babylon, the immoral woman</a:t>
            </a:r>
            <a:r>
              <a:rPr lang="en-GB" dirty="0" smtClean="0"/>
              <a:t>. These apostate Christians worship “</a:t>
            </a:r>
            <a:r>
              <a:rPr lang="en-GB" b="1" i="1" dirty="0" smtClean="0"/>
              <a:t>the beast and his image</a:t>
            </a:r>
            <a:r>
              <a:rPr lang="en-GB" dirty="0" smtClean="0"/>
              <a:t>” and “</a:t>
            </a:r>
            <a:r>
              <a:rPr lang="en-GB" b="1" i="1" dirty="0" smtClean="0"/>
              <a:t>receives his mark on the forehead or on hand</a:t>
            </a:r>
            <a:r>
              <a:rPr lang="en-GB" dirty="0" smtClean="0"/>
              <a:t>.” These Christians are compromising worshipers </a:t>
            </a:r>
            <a:r>
              <a:rPr lang="en-GB" b="1" dirty="0" smtClean="0"/>
              <a:t>who follow man-made ideas</a:t>
            </a:r>
            <a:r>
              <a:rPr lang="en-GB" dirty="0" smtClean="0"/>
              <a:t> and </a:t>
            </a:r>
            <a:r>
              <a:rPr lang="en-GB" b="1" dirty="0" smtClean="0"/>
              <a:t>practices</a:t>
            </a:r>
            <a:r>
              <a:rPr lang="en-GB" dirty="0" smtClean="0"/>
              <a:t>.</a:t>
            </a:r>
            <a:endParaRPr lang="en-PH" dirty="0" smtClean="0"/>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PH" dirty="0" smtClean="0"/>
              <a:t>The Remnant</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other group stands on God’s side. They are loyal to Him. They reject the authority of the beast. They are “</a:t>
            </a:r>
            <a:r>
              <a:rPr lang="en-GB" b="1" i="1" dirty="0" smtClean="0"/>
              <a:t>the saints who obey God’s commandments and remain faithful to Jesus</a:t>
            </a:r>
            <a:r>
              <a:rPr lang="en-GB" dirty="0" smtClean="0"/>
              <a:t>.” This second group of Christians have t</a:t>
            </a:r>
            <a:r>
              <a:rPr lang="en-GB" b="1" dirty="0" smtClean="0"/>
              <a:t>hree distinguishing marks</a:t>
            </a:r>
            <a:r>
              <a:rPr lang="en-GB" dirty="0" smtClean="0"/>
              <a:t>: (1) Patient endurance; (2) obedience to God’s commandments; (3) they remain faithful to Jesus. </a:t>
            </a:r>
            <a:endParaRPr lang="en-PH" dirty="0" smtClean="0"/>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PH" dirty="0" smtClean="0"/>
              <a:t>The Remnant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The Meaning of the Word "Baptize."</a:t>
            </a:r>
            <a:r>
              <a:rPr lang="en-US" dirty="0" smtClean="0"/>
              <a:t> The English word </a:t>
            </a:r>
            <a:r>
              <a:rPr lang="en-US" i="1" dirty="0" smtClean="0"/>
              <a:t>baptize </a:t>
            </a:r>
            <a:r>
              <a:rPr lang="en-US" dirty="0" smtClean="0"/>
              <a:t>comes from the Greek verb </a:t>
            </a:r>
            <a:r>
              <a:rPr lang="en-US" i="1" dirty="0" err="1" smtClean="0"/>
              <a:t>baptizo</a:t>
            </a:r>
            <a:r>
              <a:rPr lang="en-US" dirty="0" smtClean="0"/>
              <a:t>, which implies immersion, since it is derived from the verb </a:t>
            </a:r>
            <a:r>
              <a:rPr lang="en-US" i="1" dirty="0" err="1" smtClean="0"/>
              <a:t>bapto</a:t>
            </a:r>
            <a:r>
              <a:rPr lang="en-US" dirty="0" smtClean="0"/>
              <a:t>, meaning "to dip in or under." When the verb </a:t>
            </a:r>
            <a:r>
              <a:rPr lang="en-US" i="1" dirty="0" smtClean="0"/>
              <a:t>to baptize</a:t>
            </a:r>
            <a:r>
              <a:rPr lang="en-US" dirty="0" smtClean="0"/>
              <a:t> refers to water baptism it carries the idea of immersing, or dipping a person under water.</a:t>
            </a:r>
            <a:endParaRPr lang="en-PH" sz="3200" dirty="0" smtClean="0"/>
          </a:p>
          <a:p>
            <a:endParaRPr lang="en-US" dirty="0"/>
          </a:p>
        </p:txBody>
      </p:sp>
      <p:sp>
        <p:nvSpPr>
          <p:cNvPr id="3" name="Title 2"/>
          <p:cNvSpPr>
            <a:spLocks noGrp="1"/>
          </p:cNvSpPr>
          <p:nvPr>
            <p:ph type="title"/>
          </p:nvPr>
        </p:nvSpPr>
        <p:spPr/>
        <p:txBody>
          <a:bodyPr/>
          <a:lstStyle/>
          <a:p>
            <a:r>
              <a:rPr lang="en-US" dirty="0" smtClean="0"/>
              <a:t>Baptism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1210</TotalTime>
  <Words>12576</Words>
  <Application>Microsoft Office PowerPoint</Application>
  <PresentationFormat>On-screen Show (4:3)</PresentationFormat>
  <Paragraphs>513</Paragraphs>
  <Slides>173</Slides>
  <Notes>4</Notes>
  <HiddenSlides>0</HiddenSlides>
  <MMClips>0</MMClips>
  <ScaleCrop>false</ScaleCrop>
  <HeadingPairs>
    <vt:vector size="4" baseType="variant">
      <vt:variant>
        <vt:lpstr>Theme</vt:lpstr>
      </vt:variant>
      <vt:variant>
        <vt:i4>1</vt:i4>
      </vt:variant>
      <vt:variant>
        <vt:lpstr>Slide Titles</vt:lpstr>
      </vt:variant>
      <vt:variant>
        <vt:i4>173</vt:i4>
      </vt:variant>
    </vt:vector>
  </HeadingPairs>
  <TitlesOfParts>
    <vt:vector size="174" baseType="lpstr">
      <vt:lpstr>Concourse</vt:lpstr>
      <vt:lpstr>Bible Doctrines  </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Stewardship</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Law of God</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Sabbath</vt:lpstr>
      <vt:lpstr>THE CHURCH AND ITS MISSION</vt:lpstr>
      <vt:lpstr>THE CHURCH AND ITS MISSION</vt:lpstr>
      <vt:lpstr>THE CHURCH AND ITS MISSION</vt:lpstr>
      <vt:lpstr>THE CHURCH AND ITS MISSION</vt:lpstr>
      <vt:lpstr>THE CHURCH AND ITS MISSION</vt:lpstr>
      <vt:lpstr>The Great Apostasy</vt:lpstr>
      <vt:lpstr>The Great Apostasy</vt:lpstr>
      <vt:lpstr>The Great Apostasy</vt:lpstr>
      <vt:lpstr>The Great Apostasy</vt:lpstr>
      <vt:lpstr>The Great Apostasy</vt:lpstr>
      <vt:lpstr>The Great Apostasy</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The Remnant</vt:lpstr>
      <vt:lpstr>Baptism</vt:lpstr>
      <vt:lpstr>Baptism</vt:lpstr>
      <vt:lpstr>Baptism</vt:lpstr>
      <vt:lpstr>Baptism</vt:lpstr>
      <vt:lpstr>Baptism</vt:lpstr>
      <vt:lpstr>Baptism</vt:lpstr>
      <vt:lpstr>Baptism</vt:lpstr>
      <vt:lpstr>Baptism</vt:lpstr>
      <vt:lpstr>Baptism</vt:lpstr>
      <vt:lpstr>Baptism</vt:lpstr>
      <vt:lpstr>Baptism</vt:lpstr>
      <vt:lpstr>Baptism</vt:lpstr>
      <vt:lpstr>Baptism</vt:lpstr>
      <vt:lpstr>Baptism</vt:lpstr>
      <vt:lpstr>Baptism</vt:lpstr>
      <vt:lpstr>CHRIST’S HEAVENLY MINISTRY              The Earthly Sanctuary (see the diagram)  </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CHRIST’S HEAVENLY MINISTRY</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THE 2ND COMING OF CHRIST</vt:lpstr>
      <vt:lpstr>  Bible Doctrines / Quiz I   /15pts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Bible Doctrines</dc:title>
  <dc:creator>user</dc:creator>
  <cp:lastModifiedBy>user</cp:lastModifiedBy>
  <cp:revision>44</cp:revision>
  <dcterms:created xsi:type="dcterms:W3CDTF">2016-03-14T08:08:34Z</dcterms:created>
  <dcterms:modified xsi:type="dcterms:W3CDTF">2016-05-18T11:36:36Z</dcterms:modified>
</cp:coreProperties>
</file>